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57" r:id="rId2"/>
    <p:sldId id="360" r:id="rId3"/>
    <p:sldId id="259" r:id="rId4"/>
    <p:sldId id="341" r:id="rId5"/>
    <p:sldId id="261" r:id="rId6"/>
    <p:sldId id="263" r:id="rId7"/>
    <p:sldId id="264" r:id="rId8"/>
    <p:sldId id="265" r:id="rId9"/>
    <p:sldId id="316" r:id="rId10"/>
    <p:sldId id="297" r:id="rId11"/>
    <p:sldId id="270" r:id="rId12"/>
    <p:sldId id="271" r:id="rId13"/>
    <p:sldId id="273" r:id="rId14"/>
    <p:sldId id="358" r:id="rId15"/>
    <p:sldId id="314" r:id="rId16"/>
    <p:sldId id="262" r:id="rId17"/>
    <p:sldId id="275" r:id="rId18"/>
    <p:sldId id="359" r:id="rId19"/>
    <p:sldId id="298" r:id="rId20"/>
    <p:sldId id="299" r:id="rId21"/>
    <p:sldId id="300" r:id="rId22"/>
    <p:sldId id="301" r:id="rId23"/>
    <p:sldId id="304" r:id="rId24"/>
    <p:sldId id="279" r:id="rId25"/>
    <p:sldId id="280" r:id="rId26"/>
    <p:sldId id="281" r:id="rId27"/>
    <p:sldId id="282" r:id="rId28"/>
    <p:sldId id="283" r:id="rId29"/>
    <p:sldId id="291" r:id="rId30"/>
    <p:sldId id="305" r:id="rId31"/>
    <p:sldId id="361" r:id="rId32"/>
    <p:sldId id="362" r:id="rId33"/>
    <p:sldId id="363" r:id="rId34"/>
    <p:sldId id="364" r:id="rId35"/>
    <p:sldId id="266" r:id="rId36"/>
    <p:sldId id="365" r:id="rId37"/>
    <p:sldId id="267" r:id="rId38"/>
    <p:sldId id="366" r:id="rId39"/>
    <p:sldId id="268" r:id="rId40"/>
    <p:sldId id="269" r:id="rId41"/>
    <p:sldId id="367" r:id="rId42"/>
    <p:sldId id="331" r:id="rId43"/>
    <p:sldId id="332" r:id="rId44"/>
    <p:sldId id="333" r:id="rId45"/>
    <p:sldId id="334" r:id="rId46"/>
    <p:sldId id="335"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934" autoAdjust="0"/>
    <p:restoredTop sz="94660"/>
  </p:normalViewPr>
  <p:slideViewPr>
    <p:cSldViewPr snapToGrid="0">
      <p:cViewPr varScale="1">
        <p:scale>
          <a:sx n="74" d="100"/>
          <a:sy n="74" d="100"/>
        </p:scale>
        <p:origin x="102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130679-BD81-4950-A4A8-4441D125A6F4}" type="datetimeFigureOut">
              <a:rPr lang="en-GB" smtClean="0"/>
              <a:t>18/12/2025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AD941A-F2EC-410A-86C7-81FC3DBBF9D3}" type="slidenum">
              <a:rPr lang="en-GB" smtClean="0"/>
              <a:t>‹#›</a:t>
            </a:fld>
            <a:endParaRPr lang="en-GB"/>
          </a:p>
        </p:txBody>
      </p:sp>
    </p:spTree>
    <p:extLst>
      <p:ext uri="{BB962C8B-B14F-4D97-AF65-F5344CB8AC3E}">
        <p14:creationId xmlns:p14="http://schemas.microsoft.com/office/powerpoint/2010/main" val="11892025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Year 8 HT2</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7450BA-14A9-46CA-B2A5-052EF74C666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5851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1EF8FBC-C6E1-431E-8AE0-1A2FEA8FC4E5}" type="datetimeFigureOut">
              <a:rPr lang="en-GB" smtClean="0"/>
              <a:t>18/12/2025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ADE3EA-C05F-44BA-BB9B-4D312751C816}" type="slidenum">
              <a:rPr lang="en-GB" smtClean="0"/>
              <a:t>‹#›</a:t>
            </a:fld>
            <a:endParaRPr lang="en-GB"/>
          </a:p>
        </p:txBody>
      </p:sp>
    </p:spTree>
    <p:extLst>
      <p:ext uri="{BB962C8B-B14F-4D97-AF65-F5344CB8AC3E}">
        <p14:creationId xmlns:p14="http://schemas.microsoft.com/office/powerpoint/2010/main" val="24312392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1EF8FBC-C6E1-431E-8AE0-1A2FEA8FC4E5}" type="datetimeFigureOut">
              <a:rPr lang="en-GB" smtClean="0"/>
              <a:t>18/12/2025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ADE3EA-C05F-44BA-BB9B-4D312751C816}" type="slidenum">
              <a:rPr lang="en-GB" smtClean="0"/>
              <a:t>‹#›</a:t>
            </a:fld>
            <a:endParaRPr lang="en-GB"/>
          </a:p>
        </p:txBody>
      </p:sp>
    </p:spTree>
    <p:extLst>
      <p:ext uri="{BB962C8B-B14F-4D97-AF65-F5344CB8AC3E}">
        <p14:creationId xmlns:p14="http://schemas.microsoft.com/office/powerpoint/2010/main" val="11323362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1EF8FBC-C6E1-431E-8AE0-1A2FEA8FC4E5}" type="datetimeFigureOut">
              <a:rPr lang="en-GB" smtClean="0"/>
              <a:t>18/12/2025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ADE3EA-C05F-44BA-BB9B-4D312751C816}" type="slidenum">
              <a:rPr lang="en-GB" smtClean="0"/>
              <a:t>‹#›</a:t>
            </a:fld>
            <a:endParaRPr lang="en-GB"/>
          </a:p>
        </p:txBody>
      </p:sp>
    </p:spTree>
    <p:extLst>
      <p:ext uri="{BB962C8B-B14F-4D97-AF65-F5344CB8AC3E}">
        <p14:creationId xmlns:p14="http://schemas.microsoft.com/office/powerpoint/2010/main" val="6846184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1EF8FBC-C6E1-431E-8AE0-1A2FEA8FC4E5}" type="datetimeFigureOut">
              <a:rPr lang="en-GB" smtClean="0"/>
              <a:t>18/12/2025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ADE3EA-C05F-44BA-BB9B-4D312751C816}" type="slidenum">
              <a:rPr lang="en-GB" smtClean="0"/>
              <a:t>‹#›</a:t>
            </a:fld>
            <a:endParaRPr lang="en-GB"/>
          </a:p>
        </p:txBody>
      </p:sp>
    </p:spTree>
    <p:extLst>
      <p:ext uri="{BB962C8B-B14F-4D97-AF65-F5344CB8AC3E}">
        <p14:creationId xmlns:p14="http://schemas.microsoft.com/office/powerpoint/2010/main" val="877012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1EF8FBC-C6E1-431E-8AE0-1A2FEA8FC4E5}" type="datetimeFigureOut">
              <a:rPr lang="en-GB" smtClean="0"/>
              <a:t>18/12/2025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ADE3EA-C05F-44BA-BB9B-4D312751C816}" type="slidenum">
              <a:rPr lang="en-GB" smtClean="0"/>
              <a:t>‹#›</a:t>
            </a:fld>
            <a:endParaRPr lang="en-GB"/>
          </a:p>
        </p:txBody>
      </p:sp>
    </p:spTree>
    <p:extLst>
      <p:ext uri="{BB962C8B-B14F-4D97-AF65-F5344CB8AC3E}">
        <p14:creationId xmlns:p14="http://schemas.microsoft.com/office/powerpoint/2010/main" val="1099103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1EF8FBC-C6E1-431E-8AE0-1A2FEA8FC4E5}" type="datetimeFigureOut">
              <a:rPr lang="en-GB" smtClean="0"/>
              <a:t>18/12/2025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ADE3EA-C05F-44BA-BB9B-4D312751C816}" type="slidenum">
              <a:rPr lang="en-GB" smtClean="0"/>
              <a:t>‹#›</a:t>
            </a:fld>
            <a:endParaRPr lang="en-GB"/>
          </a:p>
        </p:txBody>
      </p:sp>
    </p:spTree>
    <p:extLst>
      <p:ext uri="{BB962C8B-B14F-4D97-AF65-F5344CB8AC3E}">
        <p14:creationId xmlns:p14="http://schemas.microsoft.com/office/powerpoint/2010/main" val="13789919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1EF8FBC-C6E1-431E-8AE0-1A2FEA8FC4E5}" type="datetimeFigureOut">
              <a:rPr lang="en-GB" smtClean="0"/>
              <a:t>18/12/2025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AADE3EA-C05F-44BA-BB9B-4D312751C816}" type="slidenum">
              <a:rPr lang="en-GB" smtClean="0"/>
              <a:t>‹#›</a:t>
            </a:fld>
            <a:endParaRPr lang="en-GB"/>
          </a:p>
        </p:txBody>
      </p:sp>
    </p:spTree>
    <p:extLst>
      <p:ext uri="{BB962C8B-B14F-4D97-AF65-F5344CB8AC3E}">
        <p14:creationId xmlns:p14="http://schemas.microsoft.com/office/powerpoint/2010/main" val="2624048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1EF8FBC-C6E1-431E-8AE0-1A2FEA8FC4E5}" type="datetimeFigureOut">
              <a:rPr lang="en-GB" smtClean="0"/>
              <a:t>18/12/2025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AADE3EA-C05F-44BA-BB9B-4D312751C816}" type="slidenum">
              <a:rPr lang="en-GB" smtClean="0"/>
              <a:t>‹#›</a:t>
            </a:fld>
            <a:endParaRPr lang="en-GB"/>
          </a:p>
        </p:txBody>
      </p:sp>
    </p:spTree>
    <p:extLst>
      <p:ext uri="{BB962C8B-B14F-4D97-AF65-F5344CB8AC3E}">
        <p14:creationId xmlns:p14="http://schemas.microsoft.com/office/powerpoint/2010/main" val="3197636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EF8FBC-C6E1-431E-8AE0-1A2FEA8FC4E5}" type="datetimeFigureOut">
              <a:rPr lang="en-GB" smtClean="0"/>
              <a:t>18/12/2025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AADE3EA-C05F-44BA-BB9B-4D312751C816}" type="slidenum">
              <a:rPr lang="en-GB" smtClean="0"/>
              <a:t>‹#›</a:t>
            </a:fld>
            <a:endParaRPr lang="en-GB"/>
          </a:p>
        </p:txBody>
      </p:sp>
    </p:spTree>
    <p:extLst>
      <p:ext uri="{BB962C8B-B14F-4D97-AF65-F5344CB8AC3E}">
        <p14:creationId xmlns:p14="http://schemas.microsoft.com/office/powerpoint/2010/main" val="643846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1EF8FBC-C6E1-431E-8AE0-1A2FEA8FC4E5}" type="datetimeFigureOut">
              <a:rPr lang="en-GB" smtClean="0"/>
              <a:t>18/12/2025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ADE3EA-C05F-44BA-BB9B-4D312751C816}" type="slidenum">
              <a:rPr lang="en-GB" smtClean="0"/>
              <a:t>‹#›</a:t>
            </a:fld>
            <a:endParaRPr lang="en-GB"/>
          </a:p>
        </p:txBody>
      </p:sp>
    </p:spTree>
    <p:extLst>
      <p:ext uri="{BB962C8B-B14F-4D97-AF65-F5344CB8AC3E}">
        <p14:creationId xmlns:p14="http://schemas.microsoft.com/office/powerpoint/2010/main" val="657899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1EF8FBC-C6E1-431E-8AE0-1A2FEA8FC4E5}" type="datetimeFigureOut">
              <a:rPr lang="en-GB" smtClean="0"/>
              <a:t>18/12/2025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ADE3EA-C05F-44BA-BB9B-4D312751C816}" type="slidenum">
              <a:rPr lang="en-GB" smtClean="0"/>
              <a:t>‹#›</a:t>
            </a:fld>
            <a:endParaRPr lang="en-GB"/>
          </a:p>
        </p:txBody>
      </p:sp>
    </p:spTree>
    <p:extLst>
      <p:ext uri="{BB962C8B-B14F-4D97-AF65-F5344CB8AC3E}">
        <p14:creationId xmlns:p14="http://schemas.microsoft.com/office/powerpoint/2010/main" val="38674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EF8FBC-C6E1-431E-8AE0-1A2FEA8FC4E5}" type="datetimeFigureOut">
              <a:rPr lang="en-GB" smtClean="0"/>
              <a:t>18/12/2025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ADE3EA-C05F-44BA-BB9B-4D312751C816}" type="slidenum">
              <a:rPr lang="en-GB" smtClean="0"/>
              <a:t>‹#›</a:t>
            </a:fld>
            <a:endParaRPr lang="en-GB"/>
          </a:p>
        </p:txBody>
      </p:sp>
    </p:spTree>
    <p:extLst>
      <p:ext uri="{BB962C8B-B14F-4D97-AF65-F5344CB8AC3E}">
        <p14:creationId xmlns:p14="http://schemas.microsoft.com/office/powerpoint/2010/main" val="2752329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3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96883" y="285008"/>
            <a:ext cx="11625943" cy="6246421"/>
          </a:xfrm>
          <a:prstGeom prst="roundRect">
            <a:avLst/>
          </a:prstGeom>
          <a:noFill/>
          <a:ln w="57150">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itle 1"/>
          <p:cNvSpPr txBox="1">
            <a:spLocks/>
          </p:cNvSpPr>
          <p:nvPr/>
        </p:nvSpPr>
        <p:spPr>
          <a:xfrm>
            <a:off x="790090" y="3262667"/>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dirty="0">
                <a:latin typeface="Gill Sans MT" panose="020B0502020104020203" pitchFamily="34" charset="0"/>
              </a:rPr>
              <a:t>Year 9 Knowledge </a:t>
            </a:r>
            <a:r>
              <a:rPr lang="en-GB">
                <a:latin typeface="Gill Sans MT" panose="020B0502020104020203" pitchFamily="34" charset="0"/>
              </a:rPr>
              <a:t>Organiser HT2</a:t>
            </a:r>
            <a:endParaRPr lang="en-GB" dirty="0">
              <a:latin typeface="Gill Sans MT" panose="020B0502020104020203" pitchFamily="34" charset="0"/>
            </a:endParaRPr>
          </a:p>
        </p:txBody>
      </p:sp>
      <p:pic>
        <p:nvPicPr>
          <p:cNvPr id="7" name="Picture 6" descr="Hornchurch High (@HornchurchHigh) / Twitter"/>
          <p:cNvPicPr/>
          <p:nvPr/>
        </p:nvPicPr>
        <p:blipFill>
          <a:blip r:embed="rId2">
            <a:extLst>
              <a:ext uri="{28A0092B-C50C-407E-A947-70E740481C1C}">
                <a14:useLocalDpi xmlns:a14="http://schemas.microsoft.com/office/drawing/2010/main" val="0"/>
              </a:ext>
            </a:extLst>
          </a:blip>
          <a:srcRect/>
          <a:stretch>
            <a:fillRect/>
          </a:stretch>
        </p:blipFill>
        <p:spPr bwMode="auto">
          <a:xfrm>
            <a:off x="4310318" y="488114"/>
            <a:ext cx="3475145" cy="2873395"/>
          </a:xfrm>
          <a:prstGeom prst="rect">
            <a:avLst/>
          </a:prstGeom>
          <a:noFill/>
          <a:ln>
            <a:noFill/>
          </a:ln>
        </p:spPr>
      </p:pic>
      <p:sp>
        <p:nvSpPr>
          <p:cNvPr id="8" name="TextBox 7"/>
          <p:cNvSpPr txBox="1"/>
          <p:nvPr/>
        </p:nvSpPr>
        <p:spPr>
          <a:xfrm>
            <a:off x="3671241" y="4326620"/>
            <a:ext cx="4877225" cy="523220"/>
          </a:xfrm>
          <a:prstGeom prst="rect">
            <a:avLst/>
          </a:prstGeom>
          <a:noFill/>
        </p:spPr>
        <p:txBody>
          <a:bodyPr wrap="square" rtlCol="0">
            <a:spAutoFit/>
          </a:bodyPr>
          <a:lstStyle/>
          <a:p>
            <a:pPr algn="ctr"/>
            <a:r>
              <a:rPr lang="en-GB" sz="2800" dirty="0">
                <a:solidFill>
                  <a:srgbClr val="CC00FF"/>
                </a:solidFill>
                <a:latin typeface="Gill Sans MT" panose="020B0502020104020203" pitchFamily="34" charset="0"/>
              </a:rPr>
              <a:t>Knowledge is Power</a:t>
            </a:r>
          </a:p>
        </p:txBody>
      </p:sp>
      <p:sp>
        <p:nvSpPr>
          <p:cNvPr id="9" name="TextBox 8"/>
          <p:cNvSpPr txBox="1"/>
          <p:nvPr/>
        </p:nvSpPr>
        <p:spPr>
          <a:xfrm>
            <a:off x="3397421" y="5600405"/>
            <a:ext cx="5424863" cy="707886"/>
          </a:xfrm>
          <a:prstGeom prst="rect">
            <a:avLst/>
          </a:prstGeom>
          <a:noFill/>
        </p:spPr>
        <p:txBody>
          <a:bodyPr wrap="square" rtlCol="0">
            <a:spAutoFit/>
          </a:bodyPr>
          <a:lstStyle/>
          <a:p>
            <a:r>
              <a:rPr lang="en-GB" sz="2000" dirty="0">
                <a:latin typeface="Gill Sans MT" panose="020B0502020104020203" pitchFamily="34" charset="0"/>
              </a:rPr>
              <a:t>Name: ______________________________</a:t>
            </a:r>
          </a:p>
          <a:p>
            <a:r>
              <a:rPr lang="en-GB" sz="2000" dirty="0">
                <a:latin typeface="Gill Sans MT" panose="020B0502020104020203" pitchFamily="34" charset="0"/>
              </a:rPr>
              <a:t>Form:  _______</a:t>
            </a:r>
          </a:p>
        </p:txBody>
      </p:sp>
    </p:spTree>
    <p:extLst>
      <p:ext uri="{BB962C8B-B14F-4D97-AF65-F5344CB8AC3E}">
        <p14:creationId xmlns:p14="http://schemas.microsoft.com/office/powerpoint/2010/main" val="38855891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791904382"/>
              </p:ext>
            </p:extLst>
          </p:nvPr>
        </p:nvGraphicFramePr>
        <p:xfrm>
          <a:off x="278674" y="391563"/>
          <a:ext cx="11667030" cy="6139194"/>
        </p:xfrm>
        <a:graphic>
          <a:graphicData uri="http://schemas.openxmlformats.org/drawingml/2006/table">
            <a:tbl>
              <a:tblPr firstRow="1" bandRow="1">
                <a:tableStyleId>{5940675A-B579-460E-94D1-54222C63F5DA}</a:tableStyleId>
              </a:tblPr>
              <a:tblGrid>
                <a:gridCol w="2255090">
                  <a:extLst>
                    <a:ext uri="{9D8B030D-6E8A-4147-A177-3AD203B41FA5}">
                      <a16:colId xmlns:a16="http://schemas.microsoft.com/office/drawing/2014/main" val="20000"/>
                    </a:ext>
                  </a:extLst>
                </a:gridCol>
                <a:gridCol w="9411940">
                  <a:extLst>
                    <a:ext uri="{9D8B030D-6E8A-4147-A177-3AD203B41FA5}">
                      <a16:colId xmlns:a16="http://schemas.microsoft.com/office/drawing/2014/main" val="20001"/>
                    </a:ext>
                  </a:extLst>
                </a:gridCol>
              </a:tblGrid>
              <a:tr h="314858">
                <a:tc gridSpan="2">
                  <a:txBody>
                    <a:bodyPr/>
                    <a:lstStyle/>
                    <a:p>
                      <a:pPr algn="ctr"/>
                      <a:r>
                        <a:rPr lang="en-GB" sz="1200" b="1" dirty="0">
                          <a:latin typeface="+mj-lt"/>
                        </a:rPr>
                        <a:t>Health</a:t>
                      </a:r>
                      <a:r>
                        <a:rPr lang="en-GB" sz="1200" b="1" baseline="0" dirty="0">
                          <a:latin typeface="+mj-lt"/>
                        </a:rPr>
                        <a:t> and Fitness</a:t>
                      </a:r>
                      <a:endParaRPr lang="en-GB" sz="1200" b="1" dirty="0">
                        <a:latin typeface="+mj-lt"/>
                      </a:endParaRPr>
                    </a:p>
                  </a:txBody>
                  <a:tcPr marL="36576" marR="36576" marT="36576" marB="36576" anchor="ctr">
                    <a:solidFill>
                      <a:schemeClr val="accent1">
                        <a:lumMod val="20000"/>
                        <a:lumOff val="80000"/>
                      </a:schemeClr>
                    </a:solidFill>
                  </a:tcPr>
                </a:tc>
                <a:tc hMerge="1">
                  <a:txBody>
                    <a:bodyPr/>
                    <a:lstStyle/>
                    <a:p>
                      <a:pPr marR="0" indent="0" algn="l" rtl="0">
                        <a:lnSpc>
                          <a:spcPct val="119000"/>
                        </a:lnSpc>
                        <a:spcBef>
                          <a:spcPts val="0"/>
                        </a:spcBef>
                        <a:spcAft>
                          <a:spcPts val="600"/>
                        </a:spcAft>
                      </a:pPr>
                      <a:endParaRPr lang="en-GB" sz="1000" kern="1400" dirty="0">
                        <a:ln>
                          <a:noFill/>
                        </a:ln>
                        <a:solidFill>
                          <a:srgbClr val="000000"/>
                        </a:solidFill>
                        <a:effectLst/>
                        <a:latin typeface="+mn-lt"/>
                      </a:endParaRPr>
                    </a:p>
                  </a:txBody>
                  <a:tcPr marL="36576" marR="36576" marT="36576" marB="36576" anchor="ctr"/>
                </a:tc>
                <a:extLst>
                  <a:ext uri="{0D108BD9-81ED-4DB2-BD59-A6C34878D82A}">
                    <a16:rowId xmlns:a16="http://schemas.microsoft.com/office/drawing/2014/main" val="10001"/>
                  </a:ext>
                </a:extLst>
              </a:tr>
              <a:tr h="386516">
                <a:tc>
                  <a:txBody>
                    <a:bodyPr/>
                    <a:lstStyle/>
                    <a:p>
                      <a:pPr marR="0" indent="0" algn="l" rtl="0">
                        <a:lnSpc>
                          <a:spcPct val="119000"/>
                        </a:lnSpc>
                        <a:spcBef>
                          <a:spcPts val="0"/>
                        </a:spcBef>
                        <a:spcAft>
                          <a:spcPts val="600"/>
                        </a:spcAft>
                      </a:pPr>
                      <a:r>
                        <a:rPr lang="en-GB" sz="1200" kern="1200" dirty="0">
                          <a:ln>
                            <a:noFill/>
                          </a:ln>
                          <a:solidFill>
                            <a:srgbClr val="000000"/>
                          </a:solidFill>
                          <a:effectLst/>
                          <a:latin typeface="+mj-lt"/>
                        </a:rPr>
                        <a:t>Muscular Strength</a:t>
                      </a:r>
                      <a:endParaRPr lang="en-GB" sz="1200" kern="1400" dirty="0">
                        <a:ln>
                          <a:noFill/>
                        </a:ln>
                        <a:solidFill>
                          <a:srgbClr val="000000"/>
                        </a:solidFill>
                        <a:effectLst/>
                        <a:latin typeface="+mj-lt"/>
                      </a:endParaRPr>
                    </a:p>
                  </a:txBody>
                  <a:tcPr marL="36576" marR="36576" marT="36576" marB="36576" anchor="ctr"/>
                </a:tc>
                <a:tc>
                  <a:txBody>
                    <a:bodyPr/>
                    <a:lstStyle/>
                    <a:p>
                      <a:pPr marR="0" indent="0" algn="l" rtl="0">
                        <a:lnSpc>
                          <a:spcPct val="119000"/>
                        </a:lnSpc>
                        <a:spcBef>
                          <a:spcPts val="0"/>
                        </a:spcBef>
                        <a:spcAft>
                          <a:spcPts val="600"/>
                        </a:spcAft>
                      </a:pPr>
                      <a:r>
                        <a:rPr lang="en-GB" sz="1200" kern="1200" dirty="0">
                          <a:ln>
                            <a:noFill/>
                          </a:ln>
                          <a:solidFill>
                            <a:srgbClr val="000000"/>
                          </a:solidFill>
                          <a:effectLst/>
                          <a:latin typeface="+mj-lt"/>
                        </a:rPr>
                        <a:t>The amount of the force muscles can generate against a resistance</a:t>
                      </a:r>
                      <a:endParaRPr lang="en-GB" sz="1200" kern="1400" dirty="0">
                        <a:ln>
                          <a:noFill/>
                        </a:ln>
                        <a:solidFill>
                          <a:srgbClr val="000000"/>
                        </a:solidFill>
                        <a:effectLst/>
                        <a:latin typeface="+mj-lt"/>
                      </a:endParaRPr>
                    </a:p>
                  </a:txBody>
                  <a:tcPr marL="36576" marR="36576" marT="36576" marB="36576" anchor="ctr"/>
                </a:tc>
                <a:extLst>
                  <a:ext uri="{0D108BD9-81ED-4DB2-BD59-A6C34878D82A}">
                    <a16:rowId xmlns:a16="http://schemas.microsoft.com/office/drawing/2014/main" val="10002"/>
                  </a:ext>
                </a:extLst>
              </a:tr>
              <a:tr h="219601">
                <a:tc>
                  <a:txBody>
                    <a:bodyPr/>
                    <a:lstStyle/>
                    <a:p>
                      <a:pPr marR="0" indent="0" algn="l" rtl="0">
                        <a:lnSpc>
                          <a:spcPct val="119000"/>
                        </a:lnSpc>
                        <a:spcBef>
                          <a:spcPts val="0"/>
                        </a:spcBef>
                        <a:spcAft>
                          <a:spcPts val="600"/>
                        </a:spcAft>
                      </a:pPr>
                      <a:r>
                        <a:rPr lang="en-GB" sz="1200" kern="1200" dirty="0">
                          <a:ln>
                            <a:noFill/>
                          </a:ln>
                          <a:solidFill>
                            <a:srgbClr val="000000"/>
                          </a:solidFill>
                          <a:effectLst/>
                          <a:latin typeface="+mj-lt"/>
                        </a:rPr>
                        <a:t>Muscular Endurance</a:t>
                      </a:r>
                      <a:endParaRPr lang="en-GB" sz="1200" kern="1400" dirty="0">
                        <a:ln>
                          <a:noFill/>
                        </a:ln>
                        <a:solidFill>
                          <a:srgbClr val="000000"/>
                        </a:solidFill>
                        <a:effectLst/>
                        <a:latin typeface="+mj-lt"/>
                      </a:endParaRPr>
                    </a:p>
                  </a:txBody>
                  <a:tcPr marL="36576" marR="36576" marT="36576" marB="36576" anchor="ctr"/>
                </a:tc>
                <a:tc>
                  <a:txBody>
                    <a:bodyPr/>
                    <a:lstStyle/>
                    <a:p>
                      <a:pPr marR="0" indent="0" algn="l" rtl="0">
                        <a:lnSpc>
                          <a:spcPct val="119000"/>
                        </a:lnSpc>
                        <a:spcBef>
                          <a:spcPts val="0"/>
                        </a:spcBef>
                        <a:spcAft>
                          <a:spcPts val="600"/>
                        </a:spcAft>
                      </a:pPr>
                      <a:r>
                        <a:rPr lang="en-GB" sz="1200" kern="1200" dirty="0">
                          <a:ln>
                            <a:noFill/>
                          </a:ln>
                          <a:solidFill>
                            <a:srgbClr val="000000"/>
                          </a:solidFill>
                          <a:effectLst/>
                          <a:latin typeface="+mj-lt"/>
                        </a:rPr>
                        <a:t>The ability to use voluntary muscles, over long periods of time without getting tired</a:t>
                      </a:r>
                      <a:endParaRPr lang="en-GB" sz="1200" kern="1400" dirty="0">
                        <a:ln>
                          <a:noFill/>
                        </a:ln>
                        <a:solidFill>
                          <a:srgbClr val="000000"/>
                        </a:solidFill>
                        <a:effectLst/>
                        <a:latin typeface="+mj-lt"/>
                      </a:endParaRPr>
                    </a:p>
                  </a:txBody>
                  <a:tcPr marL="36576" marR="36576" marT="36576" marB="36576" anchor="ctr"/>
                </a:tc>
                <a:extLst>
                  <a:ext uri="{0D108BD9-81ED-4DB2-BD59-A6C34878D82A}">
                    <a16:rowId xmlns:a16="http://schemas.microsoft.com/office/drawing/2014/main" val="10003"/>
                  </a:ext>
                </a:extLst>
              </a:tr>
              <a:tr h="314858">
                <a:tc>
                  <a:txBody>
                    <a:bodyPr/>
                    <a:lstStyle/>
                    <a:p>
                      <a:pPr marR="0" indent="0" algn="l" rtl="0">
                        <a:lnSpc>
                          <a:spcPct val="119000"/>
                        </a:lnSpc>
                        <a:spcBef>
                          <a:spcPts val="0"/>
                        </a:spcBef>
                        <a:spcAft>
                          <a:spcPts val="600"/>
                        </a:spcAft>
                      </a:pPr>
                      <a:r>
                        <a:rPr lang="en-GB" sz="1200" kern="1200">
                          <a:ln>
                            <a:noFill/>
                          </a:ln>
                          <a:solidFill>
                            <a:srgbClr val="000000"/>
                          </a:solidFill>
                          <a:effectLst/>
                          <a:latin typeface="+mj-lt"/>
                        </a:rPr>
                        <a:t>Flexibility</a:t>
                      </a:r>
                      <a:endParaRPr lang="en-GB" sz="1200" kern="1400">
                        <a:ln>
                          <a:noFill/>
                        </a:ln>
                        <a:solidFill>
                          <a:srgbClr val="000000"/>
                        </a:solidFill>
                        <a:effectLst/>
                        <a:latin typeface="+mj-lt"/>
                      </a:endParaRPr>
                    </a:p>
                  </a:txBody>
                  <a:tcPr marL="36576" marR="36576" marT="36576" marB="36576" anchor="ctr"/>
                </a:tc>
                <a:tc>
                  <a:txBody>
                    <a:bodyPr/>
                    <a:lstStyle/>
                    <a:p>
                      <a:pPr marR="0" indent="0" algn="l" rtl="0">
                        <a:lnSpc>
                          <a:spcPct val="119000"/>
                        </a:lnSpc>
                        <a:spcBef>
                          <a:spcPts val="0"/>
                        </a:spcBef>
                        <a:spcAft>
                          <a:spcPts val="600"/>
                        </a:spcAft>
                      </a:pPr>
                      <a:r>
                        <a:rPr lang="en-GB" sz="1200" kern="1200" dirty="0">
                          <a:ln>
                            <a:noFill/>
                          </a:ln>
                          <a:solidFill>
                            <a:srgbClr val="000000"/>
                          </a:solidFill>
                          <a:effectLst/>
                          <a:latin typeface="+mj-lt"/>
                        </a:rPr>
                        <a:t>The range of movement at a joint</a:t>
                      </a:r>
                      <a:endParaRPr lang="en-GB" sz="1200" kern="1400" dirty="0">
                        <a:ln>
                          <a:noFill/>
                        </a:ln>
                        <a:solidFill>
                          <a:srgbClr val="000000"/>
                        </a:solidFill>
                        <a:effectLst/>
                        <a:latin typeface="+mj-lt"/>
                      </a:endParaRPr>
                    </a:p>
                  </a:txBody>
                  <a:tcPr marL="36576" marR="36576" marT="36576" marB="36576" anchor="ctr"/>
                </a:tc>
                <a:extLst>
                  <a:ext uri="{0D108BD9-81ED-4DB2-BD59-A6C34878D82A}">
                    <a16:rowId xmlns:a16="http://schemas.microsoft.com/office/drawing/2014/main" val="10004"/>
                  </a:ext>
                </a:extLst>
              </a:tr>
              <a:tr h="293610">
                <a:tc>
                  <a:txBody>
                    <a:bodyPr/>
                    <a:lstStyle/>
                    <a:p>
                      <a:pPr marR="0" indent="0" algn="l" rtl="0">
                        <a:lnSpc>
                          <a:spcPct val="119000"/>
                        </a:lnSpc>
                        <a:spcBef>
                          <a:spcPts val="0"/>
                        </a:spcBef>
                        <a:spcAft>
                          <a:spcPts val="600"/>
                        </a:spcAft>
                      </a:pPr>
                      <a:r>
                        <a:rPr lang="en-GB" sz="1200" kern="1200" dirty="0">
                          <a:ln>
                            <a:noFill/>
                          </a:ln>
                          <a:solidFill>
                            <a:srgbClr val="000000"/>
                          </a:solidFill>
                          <a:effectLst/>
                          <a:latin typeface="+mj-lt"/>
                        </a:rPr>
                        <a:t>Cardiovascular Fitness (Aerobic Endurance)</a:t>
                      </a:r>
                      <a:endParaRPr lang="en-GB" sz="1200" kern="1400" dirty="0">
                        <a:ln>
                          <a:noFill/>
                        </a:ln>
                        <a:solidFill>
                          <a:srgbClr val="000000"/>
                        </a:solidFill>
                        <a:effectLst/>
                        <a:latin typeface="+mj-lt"/>
                      </a:endParaRPr>
                    </a:p>
                  </a:txBody>
                  <a:tcPr marL="36576" marR="36576" marT="36576" marB="36576" anchor="ctr"/>
                </a:tc>
                <a:tc>
                  <a:txBody>
                    <a:bodyPr/>
                    <a:lstStyle/>
                    <a:p>
                      <a:pPr marR="0" indent="0" algn="l" rtl="0">
                        <a:lnSpc>
                          <a:spcPct val="119000"/>
                        </a:lnSpc>
                        <a:spcBef>
                          <a:spcPts val="0"/>
                        </a:spcBef>
                        <a:spcAft>
                          <a:spcPts val="600"/>
                        </a:spcAft>
                      </a:pPr>
                      <a:r>
                        <a:rPr lang="en-GB" sz="1200" kern="1200" dirty="0">
                          <a:ln>
                            <a:noFill/>
                          </a:ln>
                          <a:solidFill>
                            <a:srgbClr val="000000"/>
                          </a:solidFill>
                          <a:effectLst/>
                          <a:latin typeface="+mj-lt"/>
                        </a:rPr>
                        <a:t>The ability of the heart and circulatory system to meet the demands of the body for a long period of time</a:t>
                      </a:r>
                      <a:endParaRPr lang="en-GB" sz="1200" kern="1400" dirty="0">
                        <a:ln>
                          <a:noFill/>
                        </a:ln>
                        <a:solidFill>
                          <a:srgbClr val="000000"/>
                        </a:solidFill>
                        <a:effectLst/>
                        <a:latin typeface="+mj-lt"/>
                      </a:endParaRPr>
                    </a:p>
                  </a:txBody>
                  <a:tcPr marL="36576" marR="36576" marT="36576" marB="36576" anchor="ctr"/>
                </a:tc>
                <a:extLst>
                  <a:ext uri="{0D108BD9-81ED-4DB2-BD59-A6C34878D82A}">
                    <a16:rowId xmlns:a16="http://schemas.microsoft.com/office/drawing/2014/main" val="3925240874"/>
                  </a:ext>
                </a:extLst>
              </a:tr>
              <a:tr h="314858">
                <a:tc>
                  <a:txBody>
                    <a:bodyPr/>
                    <a:lstStyle/>
                    <a:p>
                      <a:pPr marR="0" indent="0" algn="l" rtl="0">
                        <a:lnSpc>
                          <a:spcPct val="119000"/>
                        </a:lnSpc>
                        <a:spcBef>
                          <a:spcPts val="0"/>
                        </a:spcBef>
                        <a:spcAft>
                          <a:spcPts val="600"/>
                        </a:spcAft>
                      </a:pPr>
                      <a:r>
                        <a:rPr lang="en-GB" sz="1200" kern="1400">
                          <a:ln>
                            <a:noFill/>
                          </a:ln>
                          <a:solidFill>
                            <a:srgbClr val="000000"/>
                          </a:solidFill>
                          <a:effectLst/>
                          <a:latin typeface="+mj-lt"/>
                        </a:rPr>
                        <a:t>Body composition</a:t>
                      </a:r>
                    </a:p>
                  </a:txBody>
                  <a:tcPr marL="36576" marR="36576" marT="36576" marB="36576" anchor="ctr"/>
                </a:tc>
                <a:tc>
                  <a:txBody>
                    <a:bodyPr/>
                    <a:lstStyle/>
                    <a:p>
                      <a:pPr marR="0" indent="0" algn="l" rtl="0">
                        <a:lnSpc>
                          <a:spcPct val="119000"/>
                        </a:lnSpc>
                        <a:spcBef>
                          <a:spcPts val="0"/>
                        </a:spcBef>
                        <a:spcAft>
                          <a:spcPts val="600"/>
                        </a:spcAft>
                      </a:pPr>
                      <a:r>
                        <a:rPr lang="en-GB" sz="1200" kern="1200" dirty="0">
                          <a:ln>
                            <a:noFill/>
                          </a:ln>
                          <a:solidFill>
                            <a:srgbClr val="000000"/>
                          </a:solidFill>
                          <a:effectLst/>
                          <a:latin typeface="+mj-lt"/>
                        </a:rPr>
                        <a:t>The percentage of a body that is fat, muscle, bone and water</a:t>
                      </a:r>
                      <a:endParaRPr lang="en-GB" sz="1200" kern="1400" dirty="0">
                        <a:ln>
                          <a:noFill/>
                        </a:ln>
                        <a:solidFill>
                          <a:srgbClr val="000000"/>
                        </a:solidFill>
                        <a:effectLst/>
                        <a:latin typeface="+mj-lt"/>
                      </a:endParaRPr>
                    </a:p>
                  </a:txBody>
                  <a:tcPr marL="36576" marR="36576" marT="36576" marB="36576" anchor="ctr"/>
                </a:tc>
                <a:extLst>
                  <a:ext uri="{0D108BD9-81ED-4DB2-BD59-A6C34878D82A}">
                    <a16:rowId xmlns:a16="http://schemas.microsoft.com/office/drawing/2014/main" val="3041935017"/>
                  </a:ext>
                </a:extLst>
              </a:tr>
              <a:tr h="314858">
                <a:tc>
                  <a:txBody>
                    <a:bodyPr/>
                    <a:lstStyle/>
                    <a:p>
                      <a:pPr marR="0" indent="0" algn="l" rtl="0">
                        <a:lnSpc>
                          <a:spcPct val="119000"/>
                        </a:lnSpc>
                        <a:spcBef>
                          <a:spcPts val="0"/>
                        </a:spcBef>
                        <a:spcAft>
                          <a:spcPts val="600"/>
                        </a:spcAft>
                      </a:pPr>
                      <a:r>
                        <a:rPr lang="en-GB" sz="1200" kern="1200">
                          <a:ln>
                            <a:noFill/>
                          </a:ln>
                          <a:solidFill>
                            <a:srgbClr val="000000"/>
                          </a:solidFill>
                          <a:effectLst/>
                          <a:latin typeface="+mj-lt"/>
                        </a:rPr>
                        <a:t>Coordination</a:t>
                      </a:r>
                      <a:endParaRPr lang="en-GB" sz="1200" kern="1400">
                        <a:ln>
                          <a:noFill/>
                        </a:ln>
                        <a:solidFill>
                          <a:srgbClr val="000000"/>
                        </a:solidFill>
                        <a:effectLst/>
                        <a:latin typeface="+mj-lt"/>
                      </a:endParaRPr>
                    </a:p>
                  </a:txBody>
                  <a:tcPr marL="36576" marR="36576" marT="36576" marB="36576" anchor="ctr"/>
                </a:tc>
                <a:tc>
                  <a:txBody>
                    <a:bodyPr/>
                    <a:lstStyle/>
                    <a:p>
                      <a:pPr marR="0" indent="0" algn="l" rtl="0">
                        <a:lnSpc>
                          <a:spcPct val="119000"/>
                        </a:lnSpc>
                        <a:spcBef>
                          <a:spcPts val="0"/>
                        </a:spcBef>
                        <a:spcAft>
                          <a:spcPts val="600"/>
                        </a:spcAft>
                      </a:pPr>
                      <a:r>
                        <a:rPr lang="en-GB" sz="1200" kern="1200" dirty="0">
                          <a:ln>
                            <a:noFill/>
                          </a:ln>
                          <a:solidFill>
                            <a:srgbClr val="000000"/>
                          </a:solidFill>
                          <a:effectLst/>
                          <a:latin typeface="+mj-lt"/>
                        </a:rPr>
                        <a:t>The ability to move two or more body parts at the same time</a:t>
                      </a:r>
                      <a:endParaRPr lang="en-GB" sz="1200" kern="1400" dirty="0">
                        <a:ln>
                          <a:noFill/>
                        </a:ln>
                        <a:solidFill>
                          <a:srgbClr val="000000"/>
                        </a:solidFill>
                        <a:effectLst/>
                        <a:latin typeface="+mj-lt"/>
                      </a:endParaRPr>
                    </a:p>
                  </a:txBody>
                  <a:tcPr marL="36576" marR="36576" marT="36576" marB="36576" anchor="ctr"/>
                </a:tc>
                <a:extLst>
                  <a:ext uri="{0D108BD9-81ED-4DB2-BD59-A6C34878D82A}">
                    <a16:rowId xmlns:a16="http://schemas.microsoft.com/office/drawing/2014/main" val="4149408354"/>
                  </a:ext>
                </a:extLst>
              </a:tr>
              <a:tr h="314858">
                <a:tc>
                  <a:txBody>
                    <a:bodyPr/>
                    <a:lstStyle/>
                    <a:p>
                      <a:pPr marR="0" indent="0" algn="l" rtl="0">
                        <a:lnSpc>
                          <a:spcPct val="119000"/>
                        </a:lnSpc>
                        <a:spcBef>
                          <a:spcPts val="0"/>
                        </a:spcBef>
                        <a:spcAft>
                          <a:spcPts val="600"/>
                        </a:spcAft>
                      </a:pPr>
                      <a:r>
                        <a:rPr lang="en-GB" sz="1200" kern="1200">
                          <a:ln>
                            <a:noFill/>
                          </a:ln>
                          <a:solidFill>
                            <a:srgbClr val="000000"/>
                          </a:solidFill>
                          <a:effectLst/>
                          <a:latin typeface="+mj-lt"/>
                        </a:rPr>
                        <a:t>Reaction Time</a:t>
                      </a:r>
                      <a:endParaRPr lang="en-GB" sz="1200" kern="1400">
                        <a:ln>
                          <a:noFill/>
                        </a:ln>
                        <a:solidFill>
                          <a:srgbClr val="000000"/>
                        </a:solidFill>
                        <a:effectLst/>
                        <a:latin typeface="+mj-lt"/>
                      </a:endParaRPr>
                    </a:p>
                  </a:txBody>
                  <a:tcPr marL="36576" marR="36576" marT="36576" marB="36576" anchor="ctr"/>
                </a:tc>
                <a:tc>
                  <a:txBody>
                    <a:bodyPr/>
                    <a:lstStyle/>
                    <a:p>
                      <a:pPr marR="0" indent="0" algn="l" rtl="0">
                        <a:lnSpc>
                          <a:spcPct val="119000"/>
                        </a:lnSpc>
                        <a:spcBef>
                          <a:spcPts val="0"/>
                        </a:spcBef>
                        <a:spcAft>
                          <a:spcPts val="600"/>
                        </a:spcAft>
                      </a:pPr>
                      <a:r>
                        <a:rPr lang="en-GB" sz="1200" kern="1200" dirty="0">
                          <a:ln>
                            <a:noFill/>
                          </a:ln>
                          <a:solidFill>
                            <a:srgbClr val="000000"/>
                          </a:solidFill>
                          <a:effectLst/>
                          <a:latin typeface="+mj-lt"/>
                        </a:rPr>
                        <a:t>The time taken for a response to occur after a stimulus</a:t>
                      </a:r>
                      <a:endParaRPr lang="en-GB" sz="1200" kern="1400" dirty="0">
                        <a:ln>
                          <a:noFill/>
                        </a:ln>
                        <a:solidFill>
                          <a:srgbClr val="000000"/>
                        </a:solidFill>
                        <a:effectLst/>
                        <a:latin typeface="+mj-lt"/>
                      </a:endParaRPr>
                    </a:p>
                  </a:txBody>
                  <a:tcPr marL="36576" marR="36576" marT="36576" marB="36576" anchor="ctr"/>
                </a:tc>
                <a:extLst>
                  <a:ext uri="{0D108BD9-81ED-4DB2-BD59-A6C34878D82A}">
                    <a16:rowId xmlns:a16="http://schemas.microsoft.com/office/drawing/2014/main" val="1235971345"/>
                  </a:ext>
                </a:extLst>
              </a:tr>
              <a:tr h="314858">
                <a:tc>
                  <a:txBody>
                    <a:bodyPr/>
                    <a:lstStyle/>
                    <a:p>
                      <a:pPr marR="0" indent="0" algn="l" rtl="0">
                        <a:lnSpc>
                          <a:spcPct val="119000"/>
                        </a:lnSpc>
                        <a:spcBef>
                          <a:spcPts val="0"/>
                        </a:spcBef>
                        <a:spcAft>
                          <a:spcPts val="600"/>
                        </a:spcAft>
                      </a:pPr>
                      <a:r>
                        <a:rPr lang="en-GB" sz="1200" kern="1200">
                          <a:ln>
                            <a:noFill/>
                          </a:ln>
                          <a:solidFill>
                            <a:srgbClr val="000000"/>
                          </a:solidFill>
                          <a:effectLst/>
                          <a:latin typeface="+mj-lt"/>
                        </a:rPr>
                        <a:t>Agility</a:t>
                      </a:r>
                      <a:endParaRPr lang="en-GB" sz="1200" kern="1400">
                        <a:ln>
                          <a:noFill/>
                        </a:ln>
                        <a:solidFill>
                          <a:srgbClr val="000000"/>
                        </a:solidFill>
                        <a:effectLst/>
                        <a:latin typeface="+mj-lt"/>
                      </a:endParaRPr>
                    </a:p>
                  </a:txBody>
                  <a:tcPr marL="36576" marR="36576" marT="36576" marB="36576" anchor="ctr"/>
                </a:tc>
                <a:tc>
                  <a:txBody>
                    <a:bodyPr/>
                    <a:lstStyle/>
                    <a:p>
                      <a:pPr marR="0" indent="0" algn="l" rtl="0">
                        <a:lnSpc>
                          <a:spcPct val="119000"/>
                        </a:lnSpc>
                        <a:spcBef>
                          <a:spcPts val="0"/>
                        </a:spcBef>
                        <a:spcAft>
                          <a:spcPts val="600"/>
                        </a:spcAft>
                      </a:pPr>
                      <a:r>
                        <a:rPr lang="en-GB" sz="1200" kern="1200" dirty="0">
                          <a:ln>
                            <a:noFill/>
                          </a:ln>
                          <a:solidFill>
                            <a:srgbClr val="000000"/>
                          </a:solidFill>
                          <a:effectLst/>
                          <a:latin typeface="+mj-lt"/>
                        </a:rPr>
                        <a:t>The ability to change direction at speed</a:t>
                      </a:r>
                      <a:endParaRPr lang="en-GB" sz="1200" kern="1400" dirty="0">
                        <a:ln>
                          <a:noFill/>
                        </a:ln>
                        <a:solidFill>
                          <a:srgbClr val="000000"/>
                        </a:solidFill>
                        <a:effectLst/>
                        <a:latin typeface="+mj-lt"/>
                      </a:endParaRPr>
                    </a:p>
                  </a:txBody>
                  <a:tcPr marL="36576" marR="36576" marT="36576" marB="36576" anchor="ctr"/>
                </a:tc>
                <a:extLst>
                  <a:ext uri="{0D108BD9-81ED-4DB2-BD59-A6C34878D82A}">
                    <a16:rowId xmlns:a16="http://schemas.microsoft.com/office/drawing/2014/main" val="3748769057"/>
                  </a:ext>
                </a:extLst>
              </a:tr>
              <a:tr h="0">
                <a:tc>
                  <a:txBody>
                    <a:bodyPr/>
                    <a:lstStyle/>
                    <a:p>
                      <a:pPr marR="0" indent="0" algn="l" rtl="0">
                        <a:lnSpc>
                          <a:spcPct val="119000"/>
                        </a:lnSpc>
                        <a:spcBef>
                          <a:spcPts val="0"/>
                        </a:spcBef>
                        <a:spcAft>
                          <a:spcPts val="600"/>
                        </a:spcAft>
                      </a:pPr>
                      <a:r>
                        <a:rPr lang="en-GB" sz="1200" kern="1200">
                          <a:ln>
                            <a:noFill/>
                          </a:ln>
                          <a:solidFill>
                            <a:srgbClr val="000000"/>
                          </a:solidFill>
                          <a:effectLst/>
                          <a:latin typeface="+mj-lt"/>
                        </a:rPr>
                        <a:t>Balance</a:t>
                      </a:r>
                      <a:endParaRPr lang="en-GB" sz="1200" kern="1400">
                        <a:ln>
                          <a:noFill/>
                        </a:ln>
                        <a:solidFill>
                          <a:srgbClr val="000000"/>
                        </a:solidFill>
                        <a:effectLst/>
                        <a:latin typeface="+mj-lt"/>
                      </a:endParaRPr>
                    </a:p>
                  </a:txBody>
                  <a:tcPr marL="36576" marR="36576" marT="36576" marB="36576" anchor="ctr"/>
                </a:tc>
                <a:tc>
                  <a:txBody>
                    <a:bodyPr/>
                    <a:lstStyle/>
                    <a:p>
                      <a:pPr marR="0" indent="0" algn="l" rtl="0">
                        <a:lnSpc>
                          <a:spcPct val="119000"/>
                        </a:lnSpc>
                        <a:spcBef>
                          <a:spcPts val="0"/>
                        </a:spcBef>
                        <a:spcAft>
                          <a:spcPts val="600"/>
                        </a:spcAft>
                      </a:pPr>
                      <a:r>
                        <a:rPr lang="en-GB" sz="1200" kern="1200" dirty="0">
                          <a:ln>
                            <a:noFill/>
                          </a:ln>
                          <a:solidFill>
                            <a:srgbClr val="000000"/>
                          </a:solidFill>
                          <a:effectLst/>
                          <a:latin typeface="+mj-lt"/>
                        </a:rPr>
                        <a:t>The ability to keep the body steady when in a static position or when moving</a:t>
                      </a:r>
                      <a:endParaRPr lang="en-GB" sz="1200" kern="1400" dirty="0">
                        <a:ln>
                          <a:noFill/>
                        </a:ln>
                        <a:solidFill>
                          <a:srgbClr val="000000"/>
                        </a:solidFill>
                        <a:effectLst/>
                        <a:latin typeface="+mj-lt"/>
                      </a:endParaRPr>
                    </a:p>
                  </a:txBody>
                  <a:tcPr marL="36576" marR="36576" marT="36576" marB="36576" anchor="ctr"/>
                </a:tc>
                <a:extLst>
                  <a:ext uri="{0D108BD9-81ED-4DB2-BD59-A6C34878D82A}">
                    <a16:rowId xmlns:a16="http://schemas.microsoft.com/office/drawing/2014/main" val="1543258229"/>
                  </a:ext>
                </a:extLst>
              </a:tr>
              <a:tr h="314858">
                <a:tc>
                  <a:txBody>
                    <a:bodyPr/>
                    <a:lstStyle/>
                    <a:p>
                      <a:pPr marR="0" indent="0" algn="l" rtl="0">
                        <a:lnSpc>
                          <a:spcPct val="119000"/>
                        </a:lnSpc>
                        <a:spcBef>
                          <a:spcPts val="0"/>
                        </a:spcBef>
                        <a:spcAft>
                          <a:spcPts val="600"/>
                        </a:spcAft>
                      </a:pPr>
                      <a:r>
                        <a:rPr lang="en-GB" sz="1200" kern="1200">
                          <a:ln>
                            <a:noFill/>
                          </a:ln>
                          <a:solidFill>
                            <a:srgbClr val="000000"/>
                          </a:solidFill>
                          <a:effectLst/>
                          <a:latin typeface="+mj-lt"/>
                        </a:rPr>
                        <a:t>Speed</a:t>
                      </a:r>
                      <a:endParaRPr lang="en-GB" sz="1200" kern="1400">
                        <a:ln>
                          <a:noFill/>
                        </a:ln>
                        <a:solidFill>
                          <a:srgbClr val="000000"/>
                        </a:solidFill>
                        <a:effectLst/>
                        <a:latin typeface="+mj-lt"/>
                      </a:endParaRPr>
                    </a:p>
                  </a:txBody>
                  <a:tcPr marL="36576" marR="36576" marT="36576" marB="36576" anchor="ctr"/>
                </a:tc>
                <a:tc>
                  <a:txBody>
                    <a:bodyPr/>
                    <a:lstStyle/>
                    <a:p>
                      <a:pPr marR="0" indent="0" algn="l" rtl="0">
                        <a:lnSpc>
                          <a:spcPct val="119000"/>
                        </a:lnSpc>
                        <a:spcBef>
                          <a:spcPts val="0"/>
                        </a:spcBef>
                        <a:spcAft>
                          <a:spcPts val="600"/>
                        </a:spcAft>
                      </a:pPr>
                      <a:r>
                        <a:rPr lang="en-GB" sz="1200" kern="1200" dirty="0">
                          <a:ln>
                            <a:noFill/>
                          </a:ln>
                          <a:solidFill>
                            <a:srgbClr val="000000"/>
                          </a:solidFill>
                          <a:effectLst/>
                          <a:latin typeface="+mj-lt"/>
                        </a:rPr>
                        <a:t>The time taken to cover a set distance/complete a movement</a:t>
                      </a:r>
                      <a:endParaRPr lang="en-GB" sz="1200" kern="1400" dirty="0">
                        <a:ln>
                          <a:noFill/>
                        </a:ln>
                        <a:solidFill>
                          <a:srgbClr val="000000"/>
                        </a:solidFill>
                        <a:effectLst/>
                        <a:latin typeface="+mj-lt"/>
                      </a:endParaRPr>
                    </a:p>
                  </a:txBody>
                  <a:tcPr marL="36576" marR="36576" marT="36576" marB="36576" anchor="ctr"/>
                </a:tc>
                <a:extLst>
                  <a:ext uri="{0D108BD9-81ED-4DB2-BD59-A6C34878D82A}">
                    <a16:rowId xmlns:a16="http://schemas.microsoft.com/office/drawing/2014/main" val="3146237369"/>
                  </a:ext>
                </a:extLst>
              </a:tr>
              <a:tr h="314858">
                <a:tc>
                  <a:txBody>
                    <a:bodyPr/>
                    <a:lstStyle/>
                    <a:p>
                      <a:pPr marR="0" indent="0" algn="l" rtl="0">
                        <a:lnSpc>
                          <a:spcPct val="119000"/>
                        </a:lnSpc>
                        <a:spcBef>
                          <a:spcPts val="0"/>
                        </a:spcBef>
                        <a:spcAft>
                          <a:spcPts val="600"/>
                        </a:spcAft>
                      </a:pPr>
                      <a:r>
                        <a:rPr lang="en-GB" sz="1200" kern="1200">
                          <a:ln>
                            <a:noFill/>
                          </a:ln>
                          <a:solidFill>
                            <a:srgbClr val="000000"/>
                          </a:solidFill>
                          <a:effectLst/>
                          <a:latin typeface="+mj-lt"/>
                        </a:rPr>
                        <a:t>Power</a:t>
                      </a:r>
                      <a:endParaRPr lang="en-GB" sz="1200" kern="1400">
                        <a:ln>
                          <a:noFill/>
                        </a:ln>
                        <a:solidFill>
                          <a:srgbClr val="000000"/>
                        </a:solidFill>
                        <a:effectLst/>
                        <a:latin typeface="+mj-lt"/>
                      </a:endParaRPr>
                    </a:p>
                  </a:txBody>
                  <a:tcPr marL="36576" marR="36576" marT="36576" marB="36576" anchor="ctr"/>
                </a:tc>
                <a:tc>
                  <a:txBody>
                    <a:bodyPr/>
                    <a:lstStyle/>
                    <a:p>
                      <a:pPr marR="0" indent="0" algn="l" rtl="0">
                        <a:lnSpc>
                          <a:spcPct val="119000"/>
                        </a:lnSpc>
                        <a:spcBef>
                          <a:spcPts val="0"/>
                        </a:spcBef>
                        <a:spcAft>
                          <a:spcPts val="600"/>
                        </a:spcAft>
                      </a:pPr>
                      <a:r>
                        <a:rPr lang="en-GB" sz="1200" kern="1200" dirty="0">
                          <a:ln>
                            <a:noFill/>
                          </a:ln>
                          <a:solidFill>
                            <a:srgbClr val="000000"/>
                          </a:solidFill>
                          <a:effectLst/>
                          <a:latin typeface="+mj-lt"/>
                        </a:rPr>
                        <a:t>The ability to combine speed and strength</a:t>
                      </a:r>
                      <a:endParaRPr lang="en-GB" sz="1200" kern="1400" dirty="0">
                        <a:ln>
                          <a:noFill/>
                        </a:ln>
                        <a:solidFill>
                          <a:srgbClr val="000000"/>
                        </a:solidFill>
                        <a:effectLst/>
                        <a:latin typeface="+mj-lt"/>
                      </a:endParaRPr>
                    </a:p>
                  </a:txBody>
                  <a:tcPr marL="36576" marR="36576" marT="36576" marB="36576" anchor="ctr"/>
                </a:tc>
                <a:extLst>
                  <a:ext uri="{0D108BD9-81ED-4DB2-BD59-A6C34878D82A}">
                    <a16:rowId xmlns:a16="http://schemas.microsoft.com/office/drawing/2014/main" val="3189114812"/>
                  </a:ext>
                </a:extLst>
              </a:tr>
              <a:tr h="168371">
                <a:tc gridSpan="2">
                  <a:txBody>
                    <a:bodyPr/>
                    <a:lstStyle/>
                    <a:p>
                      <a:pPr marR="0" indent="0" algn="ctr" rtl="0">
                        <a:lnSpc>
                          <a:spcPct val="119000"/>
                        </a:lnSpc>
                        <a:spcBef>
                          <a:spcPts val="0"/>
                        </a:spcBef>
                        <a:spcAft>
                          <a:spcPts val="600"/>
                        </a:spcAft>
                      </a:pPr>
                      <a:r>
                        <a:rPr lang="en-GB" sz="1200" b="1" kern="1400" dirty="0">
                          <a:ln>
                            <a:noFill/>
                          </a:ln>
                          <a:solidFill>
                            <a:srgbClr val="000000"/>
                          </a:solidFill>
                          <a:effectLst/>
                          <a:latin typeface="+mj-lt"/>
                        </a:rPr>
                        <a:t>Principles of training</a:t>
                      </a:r>
                    </a:p>
                  </a:txBody>
                  <a:tcPr marL="36576" marR="36576" marT="36576" marB="36576" anchor="ctr">
                    <a:solidFill>
                      <a:schemeClr val="accent1">
                        <a:lumMod val="20000"/>
                        <a:lumOff val="80000"/>
                      </a:schemeClr>
                    </a:solidFill>
                  </a:tcPr>
                </a:tc>
                <a:tc hMerge="1">
                  <a:txBody>
                    <a:bodyPr/>
                    <a:lstStyle/>
                    <a:p>
                      <a:pPr marR="0" indent="0" algn="l" rtl="0">
                        <a:lnSpc>
                          <a:spcPct val="119000"/>
                        </a:lnSpc>
                        <a:spcBef>
                          <a:spcPts val="0"/>
                        </a:spcBef>
                        <a:spcAft>
                          <a:spcPts val="600"/>
                        </a:spcAft>
                      </a:pPr>
                      <a:endParaRPr lang="en-GB" sz="1000" kern="1400" dirty="0">
                        <a:ln>
                          <a:noFill/>
                        </a:ln>
                        <a:solidFill>
                          <a:srgbClr val="000000"/>
                        </a:solidFill>
                        <a:effectLst/>
                        <a:latin typeface="+mn-lt"/>
                      </a:endParaRPr>
                    </a:p>
                  </a:txBody>
                  <a:tcPr marL="36576" marR="36576" marT="36576" marB="36576" anchor="ctr"/>
                </a:tc>
                <a:extLst>
                  <a:ext uri="{0D108BD9-81ED-4DB2-BD59-A6C34878D82A}">
                    <a16:rowId xmlns:a16="http://schemas.microsoft.com/office/drawing/2014/main" val="926076416"/>
                  </a:ext>
                </a:extLst>
              </a:tr>
              <a:tr h="314858">
                <a:tc>
                  <a:txBody>
                    <a:bodyPr/>
                    <a:lstStyle/>
                    <a:p>
                      <a:pPr marR="0" indent="0" algn="l" rtl="0">
                        <a:lnSpc>
                          <a:spcPct val="119000"/>
                        </a:lnSpc>
                        <a:spcBef>
                          <a:spcPts val="0"/>
                        </a:spcBef>
                        <a:spcAft>
                          <a:spcPts val="600"/>
                        </a:spcAft>
                      </a:pPr>
                      <a:r>
                        <a:rPr lang="en-GB" sz="1200" kern="1200" dirty="0">
                          <a:ln>
                            <a:noFill/>
                          </a:ln>
                          <a:solidFill>
                            <a:srgbClr val="000000"/>
                          </a:solidFill>
                          <a:effectLst/>
                          <a:latin typeface="+mj-lt"/>
                        </a:rPr>
                        <a:t>Progressive Overload</a:t>
                      </a:r>
                      <a:endParaRPr lang="en-GB" sz="1200" kern="1400" dirty="0">
                        <a:ln>
                          <a:noFill/>
                        </a:ln>
                        <a:solidFill>
                          <a:srgbClr val="000000"/>
                        </a:solidFill>
                        <a:effectLst/>
                        <a:latin typeface="+mj-lt"/>
                      </a:endParaRPr>
                    </a:p>
                  </a:txBody>
                  <a:tcPr marL="36576" marR="36576" marT="36576" marB="36576" anchor="ctr"/>
                </a:tc>
                <a:tc>
                  <a:txBody>
                    <a:bodyPr/>
                    <a:lstStyle/>
                    <a:p>
                      <a:pPr marR="0" indent="0" algn="l" rtl="0">
                        <a:lnSpc>
                          <a:spcPct val="119000"/>
                        </a:lnSpc>
                        <a:spcBef>
                          <a:spcPts val="0"/>
                        </a:spcBef>
                        <a:spcAft>
                          <a:spcPts val="600"/>
                        </a:spcAft>
                      </a:pPr>
                      <a:r>
                        <a:rPr lang="en-GB" sz="1200" kern="1200" dirty="0">
                          <a:ln>
                            <a:noFill/>
                          </a:ln>
                          <a:solidFill>
                            <a:srgbClr val="000000"/>
                          </a:solidFill>
                          <a:effectLst/>
                          <a:latin typeface="+mj-lt"/>
                        </a:rPr>
                        <a:t>Working the body harder than normal/gradually increasing the amount of exercise you do</a:t>
                      </a:r>
                      <a:endParaRPr lang="en-GB" sz="1200" kern="1400" dirty="0">
                        <a:ln>
                          <a:noFill/>
                        </a:ln>
                        <a:solidFill>
                          <a:srgbClr val="000000"/>
                        </a:solidFill>
                        <a:effectLst/>
                        <a:latin typeface="+mj-lt"/>
                      </a:endParaRPr>
                    </a:p>
                  </a:txBody>
                  <a:tcPr marL="36576" marR="36576" marT="36576" marB="36576" anchor="ctr"/>
                </a:tc>
                <a:extLst>
                  <a:ext uri="{0D108BD9-81ED-4DB2-BD59-A6C34878D82A}">
                    <a16:rowId xmlns:a16="http://schemas.microsoft.com/office/drawing/2014/main" val="1875491268"/>
                  </a:ext>
                </a:extLst>
              </a:tr>
              <a:tr h="314858">
                <a:tc>
                  <a:txBody>
                    <a:bodyPr/>
                    <a:lstStyle/>
                    <a:p>
                      <a:pPr marR="0" indent="0" algn="l" rtl="0">
                        <a:lnSpc>
                          <a:spcPct val="119000"/>
                        </a:lnSpc>
                        <a:spcBef>
                          <a:spcPts val="0"/>
                        </a:spcBef>
                        <a:spcAft>
                          <a:spcPts val="600"/>
                        </a:spcAft>
                      </a:pPr>
                      <a:r>
                        <a:rPr lang="en-GB" sz="1200" kern="1200">
                          <a:ln>
                            <a:noFill/>
                          </a:ln>
                          <a:solidFill>
                            <a:srgbClr val="000000"/>
                          </a:solidFill>
                          <a:effectLst/>
                          <a:latin typeface="+mj-lt"/>
                        </a:rPr>
                        <a:t>Reversibility</a:t>
                      </a:r>
                      <a:endParaRPr lang="en-GB" sz="1200" kern="1400">
                        <a:ln>
                          <a:noFill/>
                        </a:ln>
                        <a:solidFill>
                          <a:srgbClr val="000000"/>
                        </a:solidFill>
                        <a:effectLst/>
                        <a:latin typeface="+mj-lt"/>
                      </a:endParaRPr>
                    </a:p>
                  </a:txBody>
                  <a:tcPr marL="36576" marR="36576" marT="36576" marB="36576" anchor="ctr"/>
                </a:tc>
                <a:tc>
                  <a:txBody>
                    <a:bodyPr/>
                    <a:lstStyle/>
                    <a:p>
                      <a:pPr marR="0" indent="0" algn="l" rtl="0">
                        <a:lnSpc>
                          <a:spcPct val="119000"/>
                        </a:lnSpc>
                        <a:spcBef>
                          <a:spcPts val="0"/>
                        </a:spcBef>
                        <a:spcAft>
                          <a:spcPts val="600"/>
                        </a:spcAft>
                      </a:pPr>
                      <a:r>
                        <a:rPr lang="en-GB" sz="1200" kern="1200" dirty="0">
                          <a:ln>
                            <a:noFill/>
                          </a:ln>
                          <a:solidFill>
                            <a:srgbClr val="000000"/>
                          </a:solidFill>
                          <a:effectLst/>
                          <a:latin typeface="+mj-lt"/>
                        </a:rPr>
                        <a:t>If training is not regular, adaptations will be reversed.  This can happen when suffering from illness, injury or after an off season</a:t>
                      </a:r>
                      <a:endParaRPr lang="en-GB" sz="1200" kern="1400" dirty="0">
                        <a:ln>
                          <a:noFill/>
                        </a:ln>
                        <a:solidFill>
                          <a:srgbClr val="000000"/>
                        </a:solidFill>
                        <a:effectLst/>
                        <a:latin typeface="+mj-lt"/>
                      </a:endParaRPr>
                    </a:p>
                  </a:txBody>
                  <a:tcPr marL="36576" marR="36576" marT="36576" marB="36576" anchor="ctr"/>
                </a:tc>
                <a:extLst>
                  <a:ext uri="{0D108BD9-81ED-4DB2-BD59-A6C34878D82A}">
                    <a16:rowId xmlns:a16="http://schemas.microsoft.com/office/drawing/2014/main" val="3961565093"/>
                  </a:ext>
                </a:extLst>
              </a:tr>
              <a:tr h="314858">
                <a:tc>
                  <a:txBody>
                    <a:bodyPr/>
                    <a:lstStyle/>
                    <a:p>
                      <a:pPr marR="0" indent="0" algn="l" rtl="0">
                        <a:lnSpc>
                          <a:spcPct val="119000"/>
                        </a:lnSpc>
                        <a:spcBef>
                          <a:spcPts val="0"/>
                        </a:spcBef>
                        <a:spcAft>
                          <a:spcPts val="600"/>
                        </a:spcAft>
                      </a:pPr>
                      <a:r>
                        <a:rPr lang="en-GB" sz="1200" kern="1200">
                          <a:ln>
                            <a:noFill/>
                          </a:ln>
                          <a:solidFill>
                            <a:srgbClr val="000000"/>
                          </a:solidFill>
                          <a:effectLst/>
                          <a:latin typeface="+mj-lt"/>
                        </a:rPr>
                        <a:t>Specificity</a:t>
                      </a:r>
                      <a:endParaRPr lang="en-GB" sz="1200" kern="1400">
                        <a:ln>
                          <a:noFill/>
                        </a:ln>
                        <a:solidFill>
                          <a:srgbClr val="000000"/>
                        </a:solidFill>
                        <a:effectLst/>
                        <a:latin typeface="+mj-lt"/>
                      </a:endParaRPr>
                    </a:p>
                  </a:txBody>
                  <a:tcPr marL="36576" marR="36576" marT="36576" marB="36576" anchor="ctr"/>
                </a:tc>
                <a:tc>
                  <a:txBody>
                    <a:bodyPr/>
                    <a:lstStyle/>
                    <a:p>
                      <a:pPr marR="0" indent="0" algn="l" rtl="0">
                        <a:lnSpc>
                          <a:spcPct val="119000"/>
                        </a:lnSpc>
                        <a:spcBef>
                          <a:spcPts val="0"/>
                        </a:spcBef>
                        <a:spcAft>
                          <a:spcPts val="600"/>
                        </a:spcAft>
                      </a:pPr>
                      <a:r>
                        <a:rPr lang="en-GB" sz="1200" kern="1200" dirty="0">
                          <a:ln>
                            <a:noFill/>
                          </a:ln>
                          <a:solidFill>
                            <a:srgbClr val="000000"/>
                          </a:solidFill>
                          <a:effectLst/>
                          <a:latin typeface="+mj-lt"/>
                        </a:rPr>
                        <a:t>Training showed be matched to the requirements of the sport or position the performer is in.</a:t>
                      </a:r>
                      <a:r>
                        <a:rPr lang="en-GB" sz="1200" kern="1400" dirty="0">
                          <a:ln>
                            <a:noFill/>
                          </a:ln>
                          <a:solidFill>
                            <a:srgbClr val="000000"/>
                          </a:solidFill>
                          <a:effectLst/>
                          <a:latin typeface="+mj-lt"/>
                        </a:rPr>
                        <a:t>  </a:t>
                      </a:r>
                      <a:r>
                        <a:rPr lang="en-GB" sz="1200" kern="1200" dirty="0">
                          <a:ln>
                            <a:noFill/>
                          </a:ln>
                          <a:solidFill>
                            <a:srgbClr val="000000"/>
                          </a:solidFill>
                          <a:effectLst/>
                          <a:latin typeface="+mj-lt"/>
                        </a:rPr>
                        <a:t>Training must be specifically  designed to develop the right muscles, type of fitness or skills</a:t>
                      </a:r>
                      <a:endParaRPr lang="en-GB" sz="1200" kern="1400" dirty="0">
                        <a:ln>
                          <a:noFill/>
                        </a:ln>
                        <a:solidFill>
                          <a:srgbClr val="000000"/>
                        </a:solidFill>
                        <a:effectLst/>
                        <a:latin typeface="+mj-lt"/>
                      </a:endParaRPr>
                    </a:p>
                  </a:txBody>
                  <a:tcPr marL="36576" marR="36576" marT="36576" marB="36576" anchor="ctr"/>
                </a:tc>
                <a:extLst>
                  <a:ext uri="{0D108BD9-81ED-4DB2-BD59-A6C34878D82A}">
                    <a16:rowId xmlns:a16="http://schemas.microsoft.com/office/drawing/2014/main" val="2060469029"/>
                  </a:ext>
                </a:extLst>
              </a:tr>
              <a:tr h="314858">
                <a:tc>
                  <a:txBody>
                    <a:bodyPr/>
                    <a:lstStyle/>
                    <a:p>
                      <a:pPr marR="0" indent="0" algn="l" rtl="0">
                        <a:lnSpc>
                          <a:spcPct val="119000"/>
                        </a:lnSpc>
                        <a:spcBef>
                          <a:spcPts val="0"/>
                        </a:spcBef>
                        <a:spcAft>
                          <a:spcPts val="600"/>
                        </a:spcAft>
                      </a:pPr>
                      <a:r>
                        <a:rPr lang="en-GB" sz="1200" kern="1200" dirty="0">
                          <a:ln>
                            <a:noFill/>
                          </a:ln>
                          <a:solidFill>
                            <a:srgbClr val="000000"/>
                          </a:solidFill>
                          <a:effectLst/>
                          <a:latin typeface="+mj-lt"/>
                        </a:rPr>
                        <a:t>Individual needs</a:t>
                      </a:r>
                      <a:endParaRPr lang="en-GB" sz="1200" kern="1400" dirty="0">
                        <a:ln>
                          <a:noFill/>
                        </a:ln>
                        <a:solidFill>
                          <a:srgbClr val="000000"/>
                        </a:solidFill>
                        <a:effectLst/>
                        <a:latin typeface="+mj-lt"/>
                      </a:endParaRPr>
                    </a:p>
                  </a:txBody>
                  <a:tcPr marL="36576" marR="36576" marT="36576" marB="36576" anchor="ctr"/>
                </a:tc>
                <a:tc>
                  <a:txBody>
                    <a:bodyPr/>
                    <a:lstStyle/>
                    <a:p>
                      <a:pPr marR="0" indent="0" algn="l" rtl="0">
                        <a:lnSpc>
                          <a:spcPct val="119000"/>
                        </a:lnSpc>
                        <a:spcBef>
                          <a:spcPts val="0"/>
                        </a:spcBef>
                        <a:spcAft>
                          <a:spcPts val="600"/>
                        </a:spcAft>
                      </a:pPr>
                      <a:r>
                        <a:rPr lang="en-GB" sz="1200" kern="1200" dirty="0">
                          <a:ln>
                            <a:noFill/>
                          </a:ln>
                          <a:solidFill>
                            <a:srgbClr val="000000"/>
                          </a:solidFill>
                          <a:effectLst/>
                          <a:latin typeface="+mj-lt"/>
                        </a:rPr>
                        <a:t>All PEP’s would differ depending on performers goals/target, strengths /weaknesses, age/gender and current health/fitness levels</a:t>
                      </a:r>
                      <a:endParaRPr lang="en-GB" sz="1200" kern="1400" dirty="0">
                        <a:ln>
                          <a:noFill/>
                        </a:ln>
                        <a:solidFill>
                          <a:srgbClr val="000000"/>
                        </a:solidFill>
                        <a:effectLst/>
                        <a:latin typeface="+mj-lt"/>
                      </a:endParaRPr>
                    </a:p>
                  </a:txBody>
                  <a:tcPr marL="36576" marR="36576" marT="36576" marB="36576" anchor="ctr"/>
                </a:tc>
                <a:extLst>
                  <a:ext uri="{0D108BD9-81ED-4DB2-BD59-A6C34878D82A}">
                    <a16:rowId xmlns:a16="http://schemas.microsoft.com/office/drawing/2014/main" val="1008380894"/>
                  </a:ext>
                </a:extLst>
              </a:tr>
              <a:tr h="314858">
                <a:tc>
                  <a:txBody>
                    <a:bodyPr/>
                    <a:lstStyle/>
                    <a:p>
                      <a:pPr marR="0" indent="0" algn="l" rtl="0">
                        <a:lnSpc>
                          <a:spcPct val="119000"/>
                        </a:lnSpc>
                        <a:spcBef>
                          <a:spcPts val="0"/>
                        </a:spcBef>
                        <a:spcAft>
                          <a:spcPts val="600"/>
                        </a:spcAft>
                      </a:pPr>
                      <a:r>
                        <a:rPr lang="en-GB" sz="1200" kern="1200" dirty="0">
                          <a:ln>
                            <a:noFill/>
                          </a:ln>
                          <a:solidFill>
                            <a:srgbClr val="000000"/>
                          </a:solidFill>
                          <a:effectLst/>
                          <a:latin typeface="+mj-lt"/>
                        </a:rPr>
                        <a:t>Overtraining</a:t>
                      </a:r>
                      <a:endParaRPr lang="en-GB" sz="1200" kern="1400" dirty="0">
                        <a:ln>
                          <a:noFill/>
                        </a:ln>
                        <a:solidFill>
                          <a:srgbClr val="000000"/>
                        </a:solidFill>
                        <a:effectLst/>
                        <a:latin typeface="+mj-lt"/>
                      </a:endParaRPr>
                    </a:p>
                  </a:txBody>
                  <a:tcPr marL="36576" marR="36576" marT="36576" marB="36576" anchor="ctr"/>
                </a:tc>
                <a:tc>
                  <a:txBody>
                    <a:bodyPr/>
                    <a:lstStyle/>
                    <a:p>
                      <a:pPr marR="0" indent="0" algn="l" rtl="0">
                        <a:lnSpc>
                          <a:spcPct val="119000"/>
                        </a:lnSpc>
                        <a:spcBef>
                          <a:spcPts val="0"/>
                        </a:spcBef>
                        <a:spcAft>
                          <a:spcPts val="600"/>
                        </a:spcAft>
                      </a:pPr>
                      <a:r>
                        <a:rPr lang="en-GB" sz="1200" kern="1200" dirty="0">
                          <a:ln>
                            <a:noFill/>
                          </a:ln>
                          <a:solidFill>
                            <a:srgbClr val="000000"/>
                          </a:solidFill>
                          <a:effectLst/>
                          <a:latin typeface="+mj-lt"/>
                        </a:rPr>
                        <a:t>Occurs when you train too hard and do not allow the body enough rest/recovery time Signs include extended muscle soreness, frequent illness &amp; increase injuries</a:t>
                      </a:r>
                      <a:endParaRPr lang="en-GB" sz="1200" kern="1400" dirty="0">
                        <a:ln>
                          <a:noFill/>
                        </a:ln>
                        <a:solidFill>
                          <a:srgbClr val="000000"/>
                        </a:solidFill>
                        <a:effectLst/>
                        <a:latin typeface="+mj-lt"/>
                      </a:endParaRPr>
                    </a:p>
                  </a:txBody>
                  <a:tcPr marL="36576" marR="36576" marT="36576" marB="36576" anchor="ctr"/>
                </a:tc>
                <a:extLst>
                  <a:ext uri="{0D108BD9-81ED-4DB2-BD59-A6C34878D82A}">
                    <a16:rowId xmlns:a16="http://schemas.microsoft.com/office/drawing/2014/main" val="142504983"/>
                  </a:ext>
                </a:extLst>
              </a:tr>
            </a:tbl>
          </a:graphicData>
        </a:graphic>
      </p:graphicFrame>
      <p:sp>
        <p:nvSpPr>
          <p:cNvPr id="7" name="TextBox 6"/>
          <p:cNvSpPr txBox="1"/>
          <p:nvPr/>
        </p:nvSpPr>
        <p:spPr>
          <a:xfrm>
            <a:off x="278674" y="160731"/>
            <a:ext cx="1786308"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ea typeface="+mn-ea"/>
                <a:cs typeface="+mn-cs"/>
              </a:rPr>
              <a:t>PE</a:t>
            </a:r>
            <a:endParaRPr kumimoji="0" lang="en-US" sz="2000" b="1" i="0" u="none" strike="noStrike" kern="1200" cap="none" spc="0" normalizeH="0" baseline="0" noProof="0" dirty="0">
              <a:ln>
                <a:noFill/>
              </a:ln>
              <a:solidFill>
                <a:prstClr val="white"/>
              </a:solidFill>
              <a:effectLst/>
              <a:uLnTx/>
              <a:uFillTx/>
              <a:ea typeface="+mn-ea"/>
              <a:cs typeface="+mn-cs"/>
            </a:endParaRPr>
          </a:p>
        </p:txBody>
      </p:sp>
      <p:sp>
        <p:nvSpPr>
          <p:cNvPr id="8" name="TextBox 7"/>
          <p:cNvSpPr txBox="1"/>
          <p:nvPr/>
        </p:nvSpPr>
        <p:spPr>
          <a:xfrm>
            <a:off x="11747500" y="6489391"/>
            <a:ext cx="444500"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8</a:t>
            </a:r>
          </a:p>
        </p:txBody>
      </p:sp>
    </p:spTree>
    <p:extLst>
      <p:ext uri="{BB962C8B-B14F-4D97-AF65-F5344CB8AC3E}">
        <p14:creationId xmlns:p14="http://schemas.microsoft.com/office/powerpoint/2010/main" val="10636195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2703" y="134605"/>
            <a:ext cx="1786308"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ill Sans MT" panose="020B0502020104020203" pitchFamily="34" charset="0"/>
              </a:rPr>
              <a:t>Computing</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ndParaRPr>
          </a:p>
        </p:txBody>
      </p:sp>
      <p:sp>
        <p:nvSpPr>
          <p:cNvPr id="6" name="TextBox 5"/>
          <p:cNvSpPr txBox="1"/>
          <p:nvPr/>
        </p:nvSpPr>
        <p:spPr>
          <a:xfrm>
            <a:off x="11730446" y="6489391"/>
            <a:ext cx="461554"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9</a:t>
            </a:r>
          </a:p>
        </p:txBody>
      </p:sp>
      <p:graphicFrame>
        <p:nvGraphicFramePr>
          <p:cNvPr id="5" name="Content Placeholder 3"/>
          <p:cNvGraphicFramePr>
            <a:graphicFrameLocks/>
          </p:cNvGraphicFramePr>
          <p:nvPr>
            <p:extLst>
              <p:ext uri="{D42A27DB-BD31-4B8C-83A1-F6EECF244321}">
                <p14:modId xmlns:p14="http://schemas.microsoft.com/office/powerpoint/2010/main" val="1640482223"/>
              </p:ext>
            </p:extLst>
          </p:nvPr>
        </p:nvGraphicFramePr>
        <p:xfrm>
          <a:off x="122704" y="792331"/>
          <a:ext cx="7304791" cy="5738171"/>
        </p:xfrm>
        <a:graphic>
          <a:graphicData uri="http://schemas.openxmlformats.org/drawingml/2006/table">
            <a:tbl>
              <a:tblPr firstRow="1" bandRow="1">
                <a:tableStyleId>{5940675A-B579-460E-94D1-54222C63F5DA}</a:tableStyleId>
              </a:tblPr>
              <a:tblGrid>
                <a:gridCol w="1270229">
                  <a:extLst>
                    <a:ext uri="{9D8B030D-6E8A-4147-A177-3AD203B41FA5}">
                      <a16:colId xmlns:a16="http://schemas.microsoft.com/office/drawing/2014/main" val="20000"/>
                    </a:ext>
                  </a:extLst>
                </a:gridCol>
                <a:gridCol w="6034562">
                  <a:extLst>
                    <a:ext uri="{9D8B030D-6E8A-4147-A177-3AD203B41FA5}">
                      <a16:colId xmlns:a16="http://schemas.microsoft.com/office/drawing/2014/main" val="20001"/>
                    </a:ext>
                  </a:extLst>
                </a:gridCol>
              </a:tblGrid>
              <a:tr h="294839">
                <a:tc gridSpan="2">
                  <a:txBody>
                    <a:bodyPr/>
                    <a:lstStyle/>
                    <a:p>
                      <a:pPr algn="ctr"/>
                      <a:r>
                        <a:rPr lang="en-US" sz="1200" b="1" dirty="0">
                          <a:latin typeface="Gill Sans MT" panose="020B0502020104020203" pitchFamily="34" charset="0"/>
                        </a:rPr>
                        <a:t>Spreadsheets</a:t>
                      </a:r>
                    </a:p>
                  </a:txBody>
                  <a:tcPr anchor="ctr">
                    <a:solidFill>
                      <a:schemeClr val="accent6">
                        <a:lumMod val="20000"/>
                        <a:lumOff val="80000"/>
                      </a:schemeClr>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Gill Sans"/>
                      </a:endParaRPr>
                    </a:p>
                  </a:txBody>
                  <a:tcPr/>
                </a:tc>
                <a:extLst>
                  <a:ext uri="{0D108BD9-81ED-4DB2-BD59-A6C34878D82A}">
                    <a16:rowId xmlns:a16="http://schemas.microsoft.com/office/drawing/2014/main" val="10000"/>
                  </a:ext>
                </a:extLst>
              </a:tr>
              <a:tr h="505103">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cs typeface="Calibri" panose="020F0502020204030204" pitchFamily="34" charset="0"/>
                        </a:rPr>
                        <a:t>Spreadsheet</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cs typeface="Calibri" panose="020F0502020204030204" pitchFamily="34" charset="0"/>
                        </a:rPr>
                        <a:t>A computer program used for accounting and recording “data”</a:t>
                      </a:r>
                      <a:r>
                        <a:rPr lang="en-GB" sz="1200" kern="1400" baseline="0" dirty="0">
                          <a:ln>
                            <a:noFill/>
                          </a:ln>
                          <a:solidFill>
                            <a:srgbClr val="000000"/>
                          </a:solidFill>
                          <a:effectLst/>
                          <a:latin typeface="Gill Sans MT" panose="020B0502020104020203" pitchFamily="34" charset="0"/>
                          <a:cs typeface="Calibri" panose="020F0502020204030204" pitchFamily="34" charset="0"/>
                        </a:rPr>
                        <a:t> </a:t>
                      </a:r>
                      <a:r>
                        <a:rPr lang="en-GB" sz="1200" kern="1400" dirty="0">
                          <a:ln>
                            <a:noFill/>
                          </a:ln>
                          <a:solidFill>
                            <a:srgbClr val="000000"/>
                          </a:solidFill>
                          <a:effectLst/>
                          <a:latin typeface="Gill Sans MT" panose="020B0502020104020203" pitchFamily="34" charset="0"/>
                          <a:cs typeface="Calibri" panose="020F0502020204030204" pitchFamily="34" charset="0"/>
                        </a:rPr>
                        <a:t>using rows and columns, into which information can be entered</a:t>
                      </a:r>
                    </a:p>
                  </a:txBody>
                  <a:tcPr marL="36576" marR="36576" marT="36576" marB="36576" anchor="ctr"/>
                </a:tc>
                <a:extLst>
                  <a:ext uri="{0D108BD9-81ED-4DB2-BD59-A6C34878D82A}">
                    <a16:rowId xmlns:a16="http://schemas.microsoft.com/office/drawing/2014/main" val="10001"/>
                  </a:ext>
                </a:extLst>
              </a:tr>
              <a:tr h="312516">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cs typeface="Calibri" panose="020F0502020204030204" pitchFamily="34" charset="0"/>
                        </a:rPr>
                        <a:t>Worksheet</a:t>
                      </a: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kern="1400" dirty="0">
                          <a:ln>
                            <a:noFill/>
                          </a:ln>
                          <a:solidFill>
                            <a:srgbClr val="000000"/>
                          </a:solidFill>
                          <a:effectLst/>
                          <a:latin typeface="Gill Sans MT" panose="020B0502020104020203" pitchFamily="34" charset="0"/>
                          <a:cs typeface="Calibri" panose="020F0502020204030204" pitchFamily="34" charset="0"/>
                        </a:rPr>
                        <a:t>The page you are currently working</a:t>
                      </a:r>
                      <a:r>
                        <a:rPr lang="en-GB" sz="1200" kern="1400" baseline="0" dirty="0">
                          <a:ln>
                            <a:noFill/>
                          </a:ln>
                          <a:solidFill>
                            <a:srgbClr val="000000"/>
                          </a:solidFill>
                          <a:effectLst/>
                          <a:latin typeface="Gill Sans MT" panose="020B0502020104020203" pitchFamily="34" charset="0"/>
                          <a:cs typeface="Calibri" panose="020F0502020204030204" pitchFamily="34" charset="0"/>
                        </a:rPr>
                        <a:t> on</a:t>
                      </a:r>
                      <a:endParaRPr lang="en-GB" sz="1200" kern="1400" dirty="0">
                        <a:ln>
                          <a:noFill/>
                        </a:ln>
                        <a:solidFill>
                          <a:srgbClr val="000000"/>
                        </a:solidFill>
                        <a:effectLst/>
                        <a:latin typeface="Gill Sans MT" panose="020B0502020104020203" pitchFamily="34" charset="0"/>
                        <a:cs typeface="Calibri" panose="020F0502020204030204" pitchFamily="34" charset="0"/>
                      </a:endParaRPr>
                    </a:p>
                  </a:txBody>
                  <a:tcPr marL="36576" marR="36576" marT="36576" marB="36576" anchor="ctr"/>
                </a:tc>
                <a:extLst>
                  <a:ext uri="{0D108BD9-81ED-4DB2-BD59-A6C34878D82A}">
                    <a16:rowId xmlns:a16="http://schemas.microsoft.com/office/drawing/2014/main" val="10002"/>
                  </a:ext>
                </a:extLst>
              </a:tr>
              <a:tr h="312516">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cs typeface="Calibri" panose="020F0502020204030204" pitchFamily="34" charset="0"/>
                        </a:rPr>
                        <a:t>Cell reference </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Is the intersection between a row and a column on a spreadsheet that starts with “cell” A1. </a:t>
                      </a:r>
                    </a:p>
                  </a:txBody>
                  <a:tcPr marL="36576" marR="36576" marT="36576" marB="36576" anchor="ctr"/>
                </a:tc>
                <a:extLst>
                  <a:ext uri="{0D108BD9-81ED-4DB2-BD59-A6C34878D82A}">
                    <a16:rowId xmlns:a16="http://schemas.microsoft.com/office/drawing/2014/main" val="10003"/>
                  </a:ext>
                </a:extLst>
              </a:tr>
              <a:tr h="505103">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cs typeface="Calibri" panose="020F0502020204030204" pitchFamily="34" charset="0"/>
                        </a:rPr>
                        <a:t>Absolute</a:t>
                      </a:r>
                      <a:r>
                        <a:rPr lang="en-GB" sz="1200" kern="1400" baseline="0" dirty="0">
                          <a:ln>
                            <a:noFill/>
                          </a:ln>
                          <a:solidFill>
                            <a:srgbClr val="000000"/>
                          </a:solidFill>
                          <a:effectLst/>
                          <a:latin typeface="Gill Sans MT" panose="020B0502020104020203" pitchFamily="34" charset="0"/>
                          <a:cs typeface="Calibri" panose="020F0502020204030204" pitchFamily="34" charset="0"/>
                        </a:rPr>
                        <a:t> cell reference </a:t>
                      </a:r>
                      <a:endParaRPr lang="en-GB" sz="1200" kern="1400" dirty="0">
                        <a:ln>
                          <a:noFill/>
                        </a:ln>
                        <a:solidFill>
                          <a:srgbClr val="000000"/>
                        </a:solidFill>
                        <a:effectLst/>
                        <a:latin typeface="Gill Sans MT" panose="020B0502020104020203" pitchFamily="34" charset="0"/>
                        <a:cs typeface="Calibri" panose="020F0502020204030204"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Ensures that the cell always remains constant even when autofill is used. E.g. $E$4 </a:t>
                      </a:r>
                    </a:p>
                  </a:txBody>
                  <a:tcPr marL="36576" marR="36576" marT="36576" marB="36576" anchor="ctr"/>
                </a:tc>
                <a:extLst>
                  <a:ext uri="{0D108BD9-81ED-4DB2-BD59-A6C34878D82A}">
                    <a16:rowId xmlns:a16="http://schemas.microsoft.com/office/drawing/2014/main" val="10004"/>
                  </a:ext>
                </a:extLst>
              </a:tr>
              <a:tr h="312516">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cs typeface="Calibri" panose="020F0502020204030204" pitchFamily="34" charset="0"/>
                        </a:rPr>
                        <a:t>Active cell </a:t>
                      </a: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kern="1400" dirty="0">
                          <a:ln>
                            <a:noFill/>
                          </a:ln>
                          <a:solidFill>
                            <a:srgbClr val="000000"/>
                          </a:solidFill>
                          <a:effectLst/>
                          <a:latin typeface="Gill Sans MT" panose="020B0502020104020203" pitchFamily="34" charset="0"/>
                          <a:cs typeface="Calibri" panose="020F0502020204030204" pitchFamily="34" charset="0"/>
                        </a:rPr>
                        <a:t>The cell which is currently</a:t>
                      </a:r>
                      <a:r>
                        <a:rPr lang="en-GB" sz="1200" kern="1400" baseline="0" dirty="0">
                          <a:ln>
                            <a:noFill/>
                          </a:ln>
                          <a:solidFill>
                            <a:srgbClr val="000000"/>
                          </a:solidFill>
                          <a:effectLst/>
                          <a:latin typeface="Gill Sans MT" panose="020B0502020104020203" pitchFamily="34" charset="0"/>
                          <a:cs typeface="Calibri" panose="020F0502020204030204" pitchFamily="34" charset="0"/>
                        </a:rPr>
                        <a:t> being used and it is highlighted </a:t>
                      </a:r>
                      <a:endParaRPr lang="en-GB" sz="1200" kern="1400" dirty="0">
                        <a:ln>
                          <a:noFill/>
                        </a:ln>
                        <a:solidFill>
                          <a:srgbClr val="000000"/>
                        </a:solidFill>
                        <a:effectLst/>
                        <a:latin typeface="Gill Sans MT" panose="020B0502020104020203" pitchFamily="34" charset="0"/>
                        <a:cs typeface="Calibri" panose="020F0502020204030204" pitchFamily="34" charset="0"/>
                      </a:endParaRPr>
                    </a:p>
                  </a:txBody>
                  <a:tcPr marL="36576" marR="36576" marT="36576" marB="36576" anchor="ctr"/>
                </a:tc>
                <a:extLst>
                  <a:ext uri="{0D108BD9-81ED-4DB2-BD59-A6C34878D82A}">
                    <a16:rowId xmlns:a16="http://schemas.microsoft.com/office/drawing/2014/main" val="10005"/>
                  </a:ext>
                </a:extLst>
              </a:tr>
              <a:tr h="312516">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cs typeface="Calibri" panose="020F0502020204030204" pitchFamily="34" charset="0"/>
                        </a:rPr>
                        <a:t>Text labels </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cs typeface="Calibri" panose="020F0502020204030204" pitchFamily="34" charset="0"/>
                        </a:rPr>
                        <a:t>A cell which contains text</a:t>
                      </a:r>
                    </a:p>
                  </a:txBody>
                  <a:tcPr marL="36576" marR="36576" marT="36576" marB="36576" anchor="ctr"/>
                </a:tc>
                <a:extLst>
                  <a:ext uri="{0D108BD9-81ED-4DB2-BD59-A6C34878D82A}">
                    <a16:rowId xmlns:a16="http://schemas.microsoft.com/office/drawing/2014/main" val="10006"/>
                  </a:ext>
                </a:extLst>
              </a:tr>
              <a:tr h="312516">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cs typeface="Calibri" panose="020F0502020204030204" pitchFamily="34" charset="0"/>
                        </a:rPr>
                        <a:t>Format </a:t>
                      </a: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kern="1400" dirty="0">
                          <a:ln>
                            <a:noFill/>
                          </a:ln>
                          <a:solidFill>
                            <a:srgbClr val="000000"/>
                          </a:solidFill>
                          <a:effectLst/>
                          <a:latin typeface="Gill Sans MT" panose="020B0502020104020203" pitchFamily="34" charset="0"/>
                          <a:cs typeface="Calibri" panose="020F0502020204030204" pitchFamily="34" charset="0"/>
                        </a:rPr>
                        <a:t>Characteristics such as fonts, font size, number formats, cell borders and cell shading</a:t>
                      </a:r>
                    </a:p>
                  </a:txBody>
                  <a:tcPr marL="36576" marR="36576" marT="36576" marB="36576" anchor="ctr"/>
                </a:tc>
                <a:extLst>
                  <a:ext uri="{0D108BD9-81ED-4DB2-BD59-A6C34878D82A}">
                    <a16:rowId xmlns:a16="http://schemas.microsoft.com/office/drawing/2014/main" val="2432269375"/>
                  </a:ext>
                </a:extLst>
              </a:tr>
              <a:tr h="312516">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cs typeface="Calibri" panose="020F0502020204030204" pitchFamily="34" charset="0"/>
                        </a:rPr>
                        <a:t>Formula  </a:t>
                      </a: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kern="1400" dirty="0">
                          <a:ln>
                            <a:noFill/>
                          </a:ln>
                          <a:solidFill>
                            <a:srgbClr val="000000"/>
                          </a:solidFill>
                          <a:effectLst/>
                          <a:latin typeface="Gill Sans MT" panose="020B0502020104020203" pitchFamily="34" charset="0"/>
                          <a:cs typeface="Calibri" panose="020F0502020204030204" pitchFamily="34" charset="0"/>
                        </a:rPr>
                        <a:t>Are usually simple calculations.  They always start with an equals</a:t>
                      </a:r>
                      <a:r>
                        <a:rPr lang="en-GB" sz="1200" kern="1400" baseline="0" dirty="0">
                          <a:ln>
                            <a:noFill/>
                          </a:ln>
                          <a:solidFill>
                            <a:srgbClr val="000000"/>
                          </a:solidFill>
                          <a:effectLst/>
                          <a:latin typeface="Gill Sans MT" panose="020B0502020104020203" pitchFamily="34" charset="0"/>
                          <a:cs typeface="Calibri" panose="020F0502020204030204" pitchFamily="34" charset="0"/>
                        </a:rPr>
                        <a:t> </a:t>
                      </a:r>
                      <a:r>
                        <a:rPr lang="en-GB" sz="1200" kern="1400" dirty="0">
                          <a:ln>
                            <a:noFill/>
                          </a:ln>
                          <a:solidFill>
                            <a:srgbClr val="000000"/>
                          </a:solidFill>
                          <a:effectLst/>
                          <a:latin typeface="Gill Sans MT" panose="020B0502020104020203" pitchFamily="34" charset="0"/>
                          <a:cs typeface="Calibri" panose="020F0502020204030204" pitchFamily="34" charset="0"/>
                        </a:rPr>
                        <a:t>sign </a:t>
                      </a:r>
                    </a:p>
                  </a:txBody>
                  <a:tcPr marL="36576" marR="36576" marT="36576" marB="36576" anchor="ctr"/>
                </a:tc>
                <a:extLst>
                  <a:ext uri="{0D108BD9-81ED-4DB2-BD59-A6C34878D82A}">
                    <a16:rowId xmlns:a16="http://schemas.microsoft.com/office/drawing/2014/main" val="3395636020"/>
                  </a:ext>
                </a:extLst>
              </a:tr>
              <a:tr h="312516">
                <a:tc>
                  <a:txBody>
                    <a:bodyPr/>
                    <a:lstStyle/>
                    <a:p>
                      <a:pPr marL="0" marR="0" indent="0" algn="l" defTabSz="914400" rtl="0" eaLnBrk="1" latinLnBrk="0" hangingPunct="1">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Calibri" panose="020F0502020204030204" pitchFamily="34" charset="0"/>
                        </a:rPr>
                        <a:t>Functions</a:t>
                      </a:r>
                      <a:r>
                        <a:rPr lang="en-GB" sz="1200" kern="1400" baseline="0" dirty="0">
                          <a:ln>
                            <a:noFill/>
                          </a:ln>
                          <a:solidFill>
                            <a:srgbClr val="000000"/>
                          </a:solidFill>
                          <a:effectLst/>
                          <a:latin typeface="Gill Sans MT" panose="020B0502020104020203" pitchFamily="34" charset="0"/>
                          <a:ea typeface="+mn-ea"/>
                          <a:cs typeface="Calibri" panose="020F0502020204030204" pitchFamily="34" charset="0"/>
                        </a:rPr>
                        <a:t> </a:t>
                      </a:r>
                      <a:endParaRPr lang="en-GB" sz="1200" kern="1400" dirty="0">
                        <a:ln>
                          <a:noFill/>
                        </a:ln>
                        <a:solidFill>
                          <a:srgbClr val="000000"/>
                        </a:solidFill>
                        <a:effectLst/>
                        <a:latin typeface="Gill Sans MT" panose="020B0502020104020203" pitchFamily="34" charset="0"/>
                        <a:ea typeface="+mn-ea"/>
                        <a:cs typeface="Calibri" panose="020F0502020204030204" pitchFamily="34" charset="0"/>
                      </a:endParaRP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Are predefined formulas and are already available in Excel</a:t>
                      </a:r>
                    </a:p>
                  </a:txBody>
                  <a:tcPr marL="36576" marR="36576" marT="36576" marB="36576" anchor="ctr"/>
                </a:tc>
                <a:extLst>
                  <a:ext uri="{0D108BD9-81ED-4DB2-BD59-A6C34878D82A}">
                    <a16:rowId xmlns:a16="http://schemas.microsoft.com/office/drawing/2014/main" val="399053071"/>
                  </a:ext>
                </a:extLst>
              </a:tr>
              <a:tr h="312516">
                <a:tc>
                  <a:txBody>
                    <a:bodyPr/>
                    <a:lstStyle/>
                    <a:p>
                      <a:pPr marL="0" marR="0" indent="0" algn="l" defTabSz="914400" rtl="0" eaLnBrk="1" latinLnBrk="0" hangingPunct="1">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Calibri" panose="020F0502020204030204" pitchFamily="34" charset="0"/>
                        </a:rPr>
                        <a:t>Merge </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Is a function that enables different nearby cells to be joined into a single larger cell</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1500782613"/>
                  </a:ext>
                </a:extLst>
              </a:tr>
              <a:tr h="312516">
                <a:tc>
                  <a:txBody>
                    <a:bodyPr/>
                    <a:lstStyle/>
                    <a:p>
                      <a:pPr marL="0" marR="0" indent="0" algn="l" defTabSz="914400" rtl="0" eaLnBrk="1" latinLnBrk="0" hangingPunct="1">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Calibri" panose="020F0502020204030204" pitchFamily="34" charset="0"/>
                        </a:rPr>
                        <a:t>Operators </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Are symbols used in a formula</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2456747682"/>
                  </a:ext>
                </a:extLst>
              </a:tr>
              <a:tr h="312516">
                <a:tc>
                  <a:txBody>
                    <a:bodyPr/>
                    <a:lstStyle/>
                    <a:p>
                      <a:pPr marL="0" marR="0" indent="0" algn="l" defTabSz="914400" rtl="0" eaLnBrk="1" latinLnBrk="0" hangingPunct="1">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Calibri" panose="020F0502020204030204" pitchFamily="34" charset="0"/>
                        </a:rPr>
                        <a:t>Chart </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Is a graphical representation of data entered in spreadsheet</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653660339"/>
                  </a:ext>
                </a:extLst>
              </a:tr>
              <a:tr h="312516">
                <a:tc>
                  <a:txBody>
                    <a:bodyPr/>
                    <a:lstStyle/>
                    <a:p>
                      <a:pPr marL="0" marR="0" indent="0" algn="l" defTabSz="914400" rtl="0" eaLnBrk="1" latinLnBrk="0" hangingPunct="1">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Calibri" panose="020F0502020204030204" pitchFamily="34" charset="0"/>
                        </a:rPr>
                        <a:t>Sort </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Organises it in a specific way </a:t>
                      </a:r>
                      <a:endParaRPr lang="en-GB" sz="1000" kern="1400" dirty="0">
                        <a:ln>
                          <a:noFill/>
                        </a:ln>
                        <a:solidFill>
                          <a:srgbClr val="000000"/>
                        </a:solidFill>
                        <a:effectLst/>
                        <a:latin typeface="Gill Sans MT" panose="020B0502020104020203" pitchFamily="34" charset="0"/>
                      </a:endParaRPr>
                    </a:p>
                  </a:txBody>
                  <a:tcPr marL="36576" marR="36576" marT="36576" marB="36576" anchor="ctr"/>
                </a:tc>
                <a:extLst>
                  <a:ext uri="{0D108BD9-81ED-4DB2-BD59-A6C34878D82A}">
                    <a16:rowId xmlns:a16="http://schemas.microsoft.com/office/drawing/2014/main" val="2160834251"/>
                  </a:ext>
                </a:extLst>
              </a:tr>
              <a:tr h="505103">
                <a:tc>
                  <a:txBody>
                    <a:bodyPr/>
                    <a:lstStyle/>
                    <a:p>
                      <a:pPr marL="0" marR="0" indent="0" algn="l" defTabSz="914400" rtl="0" eaLnBrk="1" latinLnBrk="0" hangingPunct="1">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Calibri" panose="020F0502020204030204" pitchFamily="34" charset="0"/>
                        </a:rPr>
                        <a:t>Conditional formatting </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Allows you to apply special formatting to cells that meet certain criteria</a:t>
                      </a:r>
                    </a:p>
                  </a:txBody>
                  <a:tcPr marL="36576" marR="36576" marT="36576" marB="36576" anchor="ctr"/>
                </a:tc>
                <a:extLst>
                  <a:ext uri="{0D108BD9-81ED-4DB2-BD59-A6C34878D82A}">
                    <a16:rowId xmlns:a16="http://schemas.microsoft.com/office/drawing/2014/main" val="2973790834"/>
                  </a:ext>
                </a:extLst>
              </a:tr>
              <a:tr h="312516">
                <a:tc>
                  <a:txBody>
                    <a:bodyPr/>
                    <a:lstStyle/>
                    <a:p>
                      <a:pPr marL="0" marR="0" indent="0" algn="l" defTabSz="914400" rtl="0" eaLnBrk="1" latinLnBrk="0" hangingPunct="1">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Calibri" panose="020F0502020204030204" pitchFamily="34" charset="0"/>
                        </a:rPr>
                        <a:t>IF statement  </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Tests a given condition and returns one value for a TRUE result and another value for a FALSE result. </a:t>
                      </a:r>
                    </a:p>
                  </a:txBody>
                  <a:tcPr marL="36576" marR="36576" marT="36576" marB="36576" anchor="ctr"/>
                </a:tc>
                <a:extLst>
                  <a:ext uri="{0D108BD9-81ED-4DB2-BD59-A6C34878D82A}">
                    <a16:rowId xmlns:a16="http://schemas.microsoft.com/office/drawing/2014/main" val="769640126"/>
                  </a:ext>
                </a:extLst>
              </a:tr>
            </a:tbl>
          </a:graphicData>
        </a:graphic>
      </p:graphicFrame>
      <p:graphicFrame>
        <p:nvGraphicFramePr>
          <p:cNvPr id="7" name="Content Placeholder 3"/>
          <p:cNvGraphicFramePr>
            <a:graphicFrameLocks/>
          </p:cNvGraphicFramePr>
          <p:nvPr>
            <p:extLst>
              <p:ext uri="{D42A27DB-BD31-4B8C-83A1-F6EECF244321}">
                <p14:modId xmlns:p14="http://schemas.microsoft.com/office/powerpoint/2010/main" val="1731726757"/>
              </p:ext>
            </p:extLst>
          </p:nvPr>
        </p:nvGraphicFramePr>
        <p:xfrm>
          <a:off x="7645210" y="792331"/>
          <a:ext cx="4225948" cy="3522997"/>
        </p:xfrm>
        <a:graphic>
          <a:graphicData uri="http://schemas.openxmlformats.org/drawingml/2006/table">
            <a:tbl>
              <a:tblPr firstRow="1" bandRow="1">
                <a:tableStyleId>{5940675A-B579-460E-94D1-54222C63F5DA}</a:tableStyleId>
              </a:tblPr>
              <a:tblGrid>
                <a:gridCol w="734849">
                  <a:extLst>
                    <a:ext uri="{9D8B030D-6E8A-4147-A177-3AD203B41FA5}">
                      <a16:colId xmlns:a16="http://schemas.microsoft.com/office/drawing/2014/main" val="20000"/>
                    </a:ext>
                  </a:extLst>
                </a:gridCol>
                <a:gridCol w="3491099">
                  <a:extLst>
                    <a:ext uri="{9D8B030D-6E8A-4147-A177-3AD203B41FA5}">
                      <a16:colId xmlns:a16="http://schemas.microsoft.com/office/drawing/2014/main" val="20001"/>
                    </a:ext>
                  </a:extLst>
                </a:gridCol>
              </a:tblGrid>
              <a:tr h="306354">
                <a:tc gridSpan="2">
                  <a:txBody>
                    <a:bodyPr/>
                    <a:lstStyle/>
                    <a:p>
                      <a:pPr algn="ctr"/>
                      <a:r>
                        <a:rPr lang="en-US" sz="1200" b="1" dirty="0">
                          <a:latin typeface="Gill Sans MT" panose="020B0502020104020203" pitchFamily="34" charset="0"/>
                        </a:rPr>
                        <a:t>Finance</a:t>
                      </a:r>
                    </a:p>
                  </a:txBody>
                  <a:tcPr anchor="ctr">
                    <a:solidFill>
                      <a:schemeClr val="accent4">
                        <a:lumMod val="20000"/>
                        <a:lumOff val="80000"/>
                      </a:schemeClr>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Gill Sans"/>
                      </a:endParaRPr>
                    </a:p>
                  </a:txBody>
                  <a:tcPr/>
                </a:tc>
                <a:extLst>
                  <a:ext uri="{0D108BD9-81ED-4DB2-BD59-A6C34878D82A}">
                    <a16:rowId xmlns:a16="http://schemas.microsoft.com/office/drawing/2014/main" val="10000"/>
                  </a:ext>
                </a:extLst>
              </a:tr>
              <a:tr h="730971">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Revenue/Inflow</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Money coming in to a business.  Usually through sales of the product or service.  Can also be from investors or a bank loan</a:t>
                      </a:r>
                    </a:p>
                  </a:txBody>
                  <a:tcPr marL="36576" marR="36576" marT="36576" marB="36576" anchor="ctr"/>
                </a:tc>
                <a:extLst>
                  <a:ext uri="{0D108BD9-81ED-4DB2-BD59-A6C34878D82A}">
                    <a16:rowId xmlns:a16="http://schemas.microsoft.com/office/drawing/2014/main" val="10001"/>
                  </a:ext>
                </a:extLst>
              </a:tr>
              <a:tr h="730971">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Outflow/Costs/Expenses</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Money leaving the business.  May be payment for stock and materials, wages, rent, repayment of money borrowed</a:t>
                      </a:r>
                    </a:p>
                  </a:txBody>
                  <a:tcPr marL="36576" marR="36576" marT="36576" marB="36576" anchor="ctr"/>
                </a:tc>
                <a:extLst>
                  <a:ext uri="{0D108BD9-81ED-4DB2-BD59-A6C34878D82A}">
                    <a16:rowId xmlns:a16="http://schemas.microsoft.com/office/drawing/2014/main" val="10002"/>
                  </a:ext>
                </a:extLst>
              </a:tr>
              <a:tr h="511865">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Profit</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Is calculated using this formula Total revenue — Total costs</a:t>
                      </a:r>
                    </a:p>
                  </a:txBody>
                  <a:tcPr marL="36576" marR="36576" marT="36576" marB="36576" anchor="ctr"/>
                </a:tc>
                <a:extLst>
                  <a:ext uri="{0D108BD9-81ED-4DB2-BD59-A6C34878D82A}">
                    <a16:rowId xmlns:a16="http://schemas.microsoft.com/office/drawing/2014/main" val="10003"/>
                  </a:ext>
                </a:extLst>
              </a:tr>
              <a:tr h="730971">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Cash flow forecast</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This is a business accounting method used to predict future sales</a:t>
                      </a:r>
                    </a:p>
                  </a:txBody>
                  <a:tcPr marL="36576" marR="36576" marT="36576" marB="36576" anchor="ctr"/>
                </a:tc>
                <a:extLst>
                  <a:ext uri="{0D108BD9-81ED-4DB2-BD59-A6C34878D82A}">
                    <a16:rowId xmlns:a16="http://schemas.microsoft.com/office/drawing/2014/main" val="10004"/>
                  </a:ext>
                </a:extLst>
              </a:tr>
              <a:tr h="511865">
                <a:tc>
                  <a:txBody>
                    <a:bodyPr/>
                    <a:lstStyle/>
                    <a:p>
                      <a:pPr marR="0" indent="0" algn="l" rtl="0">
                        <a:lnSpc>
                          <a:spcPct val="119000"/>
                        </a:lnSpc>
                        <a:spcBef>
                          <a:spcPts val="0"/>
                        </a:spcBef>
                        <a:spcAft>
                          <a:spcPts val="600"/>
                        </a:spcAft>
                      </a:pPr>
                      <a:r>
                        <a:rPr lang="en-GB" sz="1200" kern="1400">
                          <a:ln>
                            <a:noFill/>
                          </a:ln>
                          <a:solidFill>
                            <a:srgbClr val="000000"/>
                          </a:solidFill>
                          <a:effectLst/>
                          <a:latin typeface="Gill Sans MT" panose="020B0502020104020203" pitchFamily="34" charset="0"/>
                        </a:rPr>
                        <a:t>Net cash flow</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The difference between inflow and outflow in a given month</a:t>
                      </a:r>
                    </a:p>
                  </a:txBody>
                  <a:tcPr marL="36576" marR="36576" marT="36576" marB="36576"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8730603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7441" y="91247"/>
            <a:ext cx="1016144"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lvl="0" algn="ctr">
              <a:defRPr/>
            </a:pPr>
            <a:r>
              <a:rPr lang="en-US" sz="2400" dirty="0">
                <a:solidFill>
                  <a:prstClr val="white"/>
                </a:solidFill>
                <a:latin typeface="Gill Sans MT" panose="020B0502020104020203" pitchFamily="34" charset="0"/>
              </a:rPr>
              <a:t>Art</a:t>
            </a:r>
            <a:endParaRPr lang="en-US" sz="2000" dirty="0">
              <a:solidFill>
                <a:prstClr val="white"/>
              </a:solidFill>
              <a:latin typeface="Gill Sans MT" panose="020B0502020104020203" pitchFamily="34" charset="0"/>
            </a:endParaRPr>
          </a:p>
        </p:txBody>
      </p:sp>
      <p:sp>
        <p:nvSpPr>
          <p:cNvPr id="4" name="TextBox 3"/>
          <p:cNvSpPr txBox="1"/>
          <p:nvPr/>
        </p:nvSpPr>
        <p:spPr>
          <a:xfrm>
            <a:off x="11755120" y="6488668"/>
            <a:ext cx="436880" cy="369332"/>
          </a:xfrm>
          <a:prstGeom prst="rect">
            <a:avLst/>
          </a:prstGeom>
          <a:solidFill>
            <a:schemeClr val="tx1"/>
          </a:solidFill>
        </p:spPr>
        <p:txBody>
          <a:bodyPr wrap="square" rtlCol="0">
            <a:spAutoFit/>
          </a:bodyPr>
          <a:lstStyle/>
          <a:p>
            <a:pPr algn="ctr"/>
            <a:r>
              <a:rPr lang="en-GB" dirty="0">
                <a:solidFill>
                  <a:schemeClr val="bg1"/>
                </a:solidFill>
                <a:latin typeface="Gill Sans MT" panose="020B0502020104020203" pitchFamily="34" charset="0"/>
              </a:rPr>
              <a:t>10</a:t>
            </a:r>
          </a:p>
        </p:txBody>
      </p:sp>
      <p:graphicFrame>
        <p:nvGraphicFramePr>
          <p:cNvPr id="5" name="Table 4"/>
          <p:cNvGraphicFramePr>
            <a:graphicFrameLocks noGrp="1"/>
          </p:cNvGraphicFramePr>
          <p:nvPr>
            <p:extLst>
              <p:ext uri="{D42A27DB-BD31-4B8C-83A1-F6EECF244321}">
                <p14:modId xmlns:p14="http://schemas.microsoft.com/office/powerpoint/2010/main" val="1562734219"/>
              </p:ext>
            </p:extLst>
          </p:nvPr>
        </p:nvGraphicFramePr>
        <p:xfrm>
          <a:off x="137441" y="754909"/>
          <a:ext cx="11667030" cy="3765976"/>
        </p:xfrm>
        <a:graphic>
          <a:graphicData uri="http://schemas.openxmlformats.org/drawingml/2006/table">
            <a:tbl>
              <a:tblPr firstRow="1" bandRow="1">
                <a:tableStyleId>{5940675A-B579-460E-94D1-54222C63F5DA}</a:tableStyleId>
              </a:tblPr>
              <a:tblGrid>
                <a:gridCol w="1208792">
                  <a:extLst>
                    <a:ext uri="{9D8B030D-6E8A-4147-A177-3AD203B41FA5}">
                      <a16:colId xmlns:a16="http://schemas.microsoft.com/office/drawing/2014/main" val="20000"/>
                    </a:ext>
                  </a:extLst>
                </a:gridCol>
                <a:gridCol w="10458238">
                  <a:extLst>
                    <a:ext uri="{9D8B030D-6E8A-4147-A177-3AD203B41FA5}">
                      <a16:colId xmlns:a16="http://schemas.microsoft.com/office/drawing/2014/main" val="20001"/>
                    </a:ext>
                  </a:extLst>
                </a:gridCol>
              </a:tblGrid>
              <a:tr h="297048">
                <a:tc>
                  <a:txBody>
                    <a:bodyPr/>
                    <a:lstStyle/>
                    <a:p>
                      <a:pPr algn="l"/>
                      <a:r>
                        <a:rPr lang="en-GB" sz="1200" b="0" dirty="0">
                          <a:latin typeface="+mj-lt"/>
                        </a:rPr>
                        <a:t>Key Word</a:t>
                      </a:r>
                    </a:p>
                  </a:txBody>
                  <a:tcPr anchor="ctr">
                    <a:solidFill>
                      <a:srgbClr val="FFCCFF"/>
                    </a:solidFill>
                  </a:tcPr>
                </a:tc>
                <a:tc>
                  <a:txBody>
                    <a:bodyPr/>
                    <a:lstStyle/>
                    <a:p>
                      <a:pPr algn="l"/>
                      <a:r>
                        <a:rPr lang="en-GB" sz="1200" b="0" dirty="0">
                          <a:latin typeface="+mj-lt"/>
                        </a:rPr>
                        <a:t>Definition</a:t>
                      </a:r>
                    </a:p>
                  </a:txBody>
                  <a:tcPr anchor="ctr">
                    <a:solidFill>
                      <a:srgbClr val="FFCCFF"/>
                    </a:solidFill>
                  </a:tcPr>
                </a:tc>
                <a:extLst>
                  <a:ext uri="{0D108BD9-81ED-4DB2-BD59-A6C34878D82A}">
                    <a16:rowId xmlns:a16="http://schemas.microsoft.com/office/drawing/2014/main" val="10000"/>
                  </a:ext>
                </a:extLst>
              </a:tr>
              <a:tr h="386516">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j-lt"/>
                        </a:rPr>
                        <a:t>Mark-making techniques</a:t>
                      </a: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b="0" dirty="0">
                          <a:solidFill>
                            <a:srgbClr val="222222"/>
                          </a:solidFill>
                          <a:latin typeface="+mj-lt"/>
                        </a:rPr>
                        <a:t>describes the different lines, dots, marks, patterns and textures created in a drawing. It can apply to any drawing materials. It can be loose and expressive or controlled and neat. The results will depend on your choice of media, tools and techniques</a:t>
                      </a:r>
                      <a:endParaRPr lang="en-GB" sz="1200" b="0" i="0" dirty="0">
                        <a:solidFill>
                          <a:srgbClr val="222222"/>
                        </a:solidFill>
                        <a:effectLst/>
                        <a:latin typeface="+mj-lt"/>
                      </a:endParaRPr>
                    </a:p>
                  </a:txBody>
                  <a:tcPr marL="36576" marR="36576" marT="36576" marB="36576" anchor="ctr"/>
                </a:tc>
                <a:extLst>
                  <a:ext uri="{0D108BD9-81ED-4DB2-BD59-A6C34878D82A}">
                    <a16:rowId xmlns:a16="http://schemas.microsoft.com/office/drawing/2014/main" val="10002"/>
                  </a:ext>
                </a:extLst>
              </a:tr>
              <a:tr h="386516">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j-lt"/>
                        </a:rPr>
                        <a:t>Graduated</a:t>
                      </a:r>
                      <a:r>
                        <a:rPr lang="en-GB" sz="1200" kern="1400" baseline="0" dirty="0">
                          <a:ln>
                            <a:noFill/>
                          </a:ln>
                          <a:solidFill>
                            <a:srgbClr val="000000"/>
                          </a:solidFill>
                          <a:effectLst/>
                          <a:latin typeface="+mj-lt"/>
                        </a:rPr>
                        <a:t> Tone</a:t>
                      </a:r>
                      <a:endParaRPr lang="en-GB" sz="1200" kern="1400" dirty="0">
                        <a:ln>
                          <a:noFill/>
                        </a:ln>
                        <a:solidFill>
                          <a:srgbClr val="000000"/>
                        </a:solidFill>
                        <a:effectLst/>
                        <a:latin typeface="+mj-lt"/>
                      </a:endParaRPr>
                    </a:p>
                  </a:txBody>
                  <a:tcPr marL="36576" marR="36576" marT="36576" marB="36576" anchor="ctr"/>
                </a:tc>
                <a:tc>
                  <a:txBody>
                    <a:bodyPr/>
                    <a:lstStyle/>
                    <a:p>
                      <a:r>
                        <a:rPr lang="en-GB" sz="1200" b="0" kern="1200" dirty="0">
                          <a:solidFill>
                            <a:schemeClr val="tx1"/>
                          </a:solidFill>
                          <a:effectLst/>
                          <a:latin typeface="+mj-lt"/>
                          <a:ea typeface="+mn-ea"/>
                          <a:cs typeface="+mn-cs"/>
                        </a:rPr>
                        <a:t>is a tone that fades smoothly from one shade to another across an area. They are often made by varying the pressure on the tool used to make the tone, but can also be made by using overlapping layers of the medium used to make the tone. </a:t>
                      </a:r>
                    </a:p>
                  </a:txBody>
                  <a:tcPr marL="36576" marR="36576" marT="36576" marB="36576" anchor="ctr"/>
                </a:tc>
                <a:extLst>
                  <a:ext uri="{0D108BD9-81ED-4DB2-BD59-A6C34878D82A}">
                    <a16:rowId xmlns:a16="http://schemas.microsoft.com/office/drawing/2014/main" val="3896922986"/>
                  </a:ext>
                </a:extLst>
              </a:tr>
              <a:tr h="386516">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kern="1400" dirty="0">
                          <a:ln>
                            <a:noFill/>
                          </a:ln>
                          <a:solidFill>
                            <a:srgbClr val="000000"/>
                          </a:solidFill>
                          <a:effectLst/>
                          <a:latin typeface="+mj-lt"/>
                        </a:rPr>
                        <a:t>Tonal contrast</a:t>
                      </a:r>
                    </a:p>
                  </a:txBody>
                  <a:tcPr marL="36576" marR="36576" marT="36576" marB="36576" anchor="ctr"/>
                </a:tc>
                <a:tc>
                  <a:txBody>
                    <a:bodyPr/>
                    <a:lstStyle/>
                    <a:p>
                      <a:r>
                        <a:rPr lang="en-GB" sz="1200" dirty="0">
                          <a:effectLst/>
                          <a:latin typeface="+mj-lt"/>
                        </a:rPr>
                        <a:t>the range of tones used in a drawing.</a:t>
                      </a:r>
                      <a:r>
                        <a:rPr lang="en-GB" sz="1200" baseline="0" dirty="0">
                          <a:effectLst/>
                          <a:latin typeface="+mj-lt"/>
                        </a:rPr>
                        <a:t> </a:t>
                      </a:r>
                      <a:r>
                        <a:rPr lang="en-GB" sz="1200" dirty="0">
                          <a:effectLst/>
                          <a:latin typeface="+mj-lt"/>
                        </a:rPr>
                        <a:t>A wider range means a greater contrast. You can manipulate the contrast depending on how much you want the object or specific part of the</a:t>
                      </a:r>
                      <a:r>
                        <a:rPr lang="en-GB" sz="1200" baseline="0" dirty="0">
                          <a:effectLst/>
                          <a:latin typeface="+mj-lt"/>
                        </a:rPr>
                        <a:t> art work</a:t>
                      </a:r>
                      <a:r>
                        <a:rPr lang="en-GB" sz="1200" dirty="0">
                          <a:effectLst/>
                          <a:latin typeface="+mj-lt"/>
                        </a:rPr>
                        <a:t> to</a:t>
                      </a:r>
                      <a:r>
                        <a:rPr lang="en-GB" sz="1200" baseline="0" dirty="0">
                          <a:effectLst/>
                          <a:latin typeface="+mj-lt"/>
                        </a:rPr>
                        <a:t> stand out. If you are drawing from observation, the contrast can depend on </a:t>
                      </a:r>
                      <a:r>
                        <a:rPr lang="en-GB" sz="1200" dirty="0">
                          <a:effectLst/>
                          <a:latin typeface="+mj-lt"/>
                        </a:rPr>
                        <a:t>how bright your light source.</a:t>
                      </a:r>
                    </a:p>
                  </a:txBody>
                  <a:tcPr marL="36576" marR="36576" marT="36576" marB="36576" anchor="ctr"/>
                </a:tc>
                <a:extLst>
                  <a:ext uri="{0D108BD9-81ED-4DB2-BD59-A6C34878D82A}">
                    <a16:rowId xmlns:a16="http://schemas.microsoft.com/office/drawing/2014/main" val="4012999379"/>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j-lt"/>
                        </a:rPr>
                        <a:t>Highlight</a:t>
                      </a:r>
                    </a:p>
                  </a:txBody>
                  <a:tcPr marL="36576" marR="36576" marT="36576" marB="36576" anchor="ctr"/>
                </a:tc>
                <a:tc>
                  <a:txBody>
                    <a:bodyPr/>
                    <a:lstStyle/>
                    <a:p>
                      <a:pPr marR="0" indent="0" algn="l" rtl="0">
                        <a:lnSpc>
                          <a:spcPct val="119000"/>
                        </a:lnSpc>
                        <a:spcBef>
                          <a:spcPts val="0"/>
                        </a:spcBef>
                        <a:spcAft>
                          <a:spcPts val="600"/>
                        </a:spcAft>
                      </a:pPr>
                      <a:r>
                        <a:rPr lang="en-GB" sz="1200" dirty="0">
                          <a:latin typeface="+mj-lt"/>
                        </a:rPr>
                        <a:t>the area of an object where the light effects is most intense. In painting the highlight of an object should not be pure white as it should contain some of the local colour of the object. White highlights refer to pure reflected light as for example occur on a metal object, but do not occur on or are reflected from coloured glass.</a:t>
                      </a:r>
                      <a:endParaRPr lang="en-GB" sz="1200" kern="1400" dirty="0">
                        <a:ln>
                          <a:noFill/>
                        </a:ln>
                        <a:solidFill>
                          <a:srgbClr val="000000"/>
                        </a:solidFill>
                        <a:effectLst/>
                        <a:latin typeface="+mj-lt"/>
                      </a:endParaRPr>
                    </a:p>
                  </a:txBody>
                  <a:tcPr marL="36576" marR="36576" marT="36576" marB="36576" anchor="ctr"/>
                </a:tc>
                <a:extLst>
                  <a:ext uri="{0D108BD9-81ED-4DB2-BD59-A6C34878D82A}">
                    <a16:rowId xmlns:a16="http://schemas.microsoft.com/office/drawing/2014/main" val="10003"/>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j-lt"/>
                        </a:rPr>
                        <a:t>Proportion</a:t>
                      </a:r>
                    </a:p>
                  </a:txBody>
                  <a:tcPr marL="36576" marR="36576" marT="36576" marB="36576" anchor="ctr"/>
                </a:tc>
                <a:tc>
                  <a:txBody>
                    <a:bodyPr/>
                    <a:lstStyle/>
                    <a:p>
                      <a:pPr marR="0" indent="0" algn="l" rtl="0">
                        <a:lnSpc>
                          <a:spcPct val="119000"/>
                        </a:lnSpc>
                        <a:spcBef>
                          <a:spcPts val="0"/>
                        </a:spcBef>
                        <a:spcAft>
                          <a:spcPts val="600"/>
                        </a:spcAft>
                      </a:pPr>
                      <a:r>
                        <a:rPr lang="en-GB" sz="1200" dirty="0">
                          <a:effectLst/>
                          <a:latin typeface="+mj-lt"/>
                        </a:rPr>
                        <a:t>refers to the relationship between the different sized components within one whole composition. Proportion can be used to make a composition appear more realistic or more stylised depending on the type of proportion used. </a:t>
                      </a:r>
                      <a:endParaRPr lang="en-GB" sz="1200" kern="1400" dirty="0">
                        <a:ln>
                          <a:noFill/>
                        </a:ln>
                        <a:solidFill>
                          <a:srgbClr val="000000"/>
                        </a:solidFill>
                        <a:effectLst/>
                        <a:latin typeface="+mj-lt"/>
                      </a:endParaRPr>
                    </a:p>
                  </a:txBody>
                  <a:tcPr marL="36576" marR="36576" marT="36576" marB="36576" anchor="ctr"/>
                </a:tc>
                <a:extLst>
                  <a:ext uri="{0D108BD9-81ED-4DB2-BD59-A6C34878D82A}">
                    <a16:rowId xmlns:a16="http://schemas.microsoft.com/office/drawing/2014/main" val="10004"/>
                  </a:ext>
                </a:extLst>
              </a:tr>
              <a:tr h="293610">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kern="1400" dirty="0">
                          <a:ln>
                            <a:noFill/>
                          </a:ln>
                          <a:solidFill>
                            <a:srgbClr val="000000"/>
                          </a:solidFill>
                          <a:effectLst/>
                          <a:latin typeface="+mj-lt"/>
                        </a:rPr>
                        <a:t>Texture</a:t>
                      </a:r>
                    </a:p>
                  </a:txBody>
                  <a:tcPr marL="36576" marR="36576" marT="36576" marB="36576" anchor="ctr"/>
                </a:tc>
                <a:tc>
                  <a:txBody>
                    <a:bodyPr/>
                    <a:lstStyle/>
                    <a:p>
                      <a:pPr marR="0" indent="0" algn="l" rtl="0">
                        <a:lnSpc>
                          <a:spcPct val="119000"/>
                        </a:lnSpc>
                        <a:spcBef>
                          <a:spcPts val="0"/>
                        </a:spcBef>
                        <a:spcAft>
                          <a:spcPts val="600"/>
                        </a:spcAft>
                      </a:pPr>
                      <a:r>
                        <a:rPr lang="en-GB" sz="1200" dirty="0">
                          <a:effectLst/>
                          <a:latin typeface="+mj-lt"/>
                        </a:rPr>
                        <a:t>concerns the surface quality of a piece of work. In three-dimensional artwork, the term refers to how the piece feels when it's touched. In</a:t>
                      </a:r>
                      <a:r>
                        <a:rPr lang="en-GB" sz="1200" baseline="0" dirty="0">
                          <a:effectLst/>
                          <a:latin typeface="+mj-lt"/>
                        </a:rPr>
                        <a:t> </a:t>
                      </a:r>
                      <a:r>
                        <a:rPr lang="en-GB" sz="1200" dirty="0">
                          <a:effectLst/>
                          <a:latin typeface="+mj-lt"/>
                        </a:rPr>
                        <a:t>two-dimensional artwork, texture invokes the visual 'feeling' the piece gives off.</a:t>
                      </a:r>
                      <a:endParaRPr lang="en-GB" sz="1200" kern="1400" dirty="0">
                        <a:ln>
                          <a:noFill/>
                        </a:ln>
                        <a:solidFill>
                          <a:srgbClr val="000000"/>
                        </a:solidFill>
                        <a:effectLst/>
                        <a:latin typeface="+mj-lt"/>
                      </a:endParaRPr>
                    </a:p>
                  </a:txBody>
                  <a:tcPr marL="36576" marR="36576" marT="36576" marB="36576" anchor="ctr"/>
                </a:tc>
                <a:extLst>
                  <a:ext uri="{0D108BD9-81ED-4DB2-BD59-A6C34878D82A}">
                    <a16:rowId xmlns:a16="http://schemas.microsoft.com/office/drawing/2014/main" val="3925240874"/>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j-lt"/>
                        </a:rPr>
                        <a:t>Outline</a:t>
                      </a:r>
                    </a:p>
                  </a:txBody>
                  <a:tcPr marL="36576" marR="36576" marT="36576" marB="36576" anchor="ctr"/>
                </a:tc>
                <a:tc>
                  <a:txBody>
                    <a:bodyPr/>
                    <a:lstStyle/>
                    <a:p>
                      <a:pPr marR="0" indent="0" algn="l" rtl="0">
                        <a:lnSpc>
                          <a:spcPct val="119000"/>
                        </a:lnSpc>
                        <a:spcBef>
                          <a:spcPts val="0"/>
                        </a:spcBef>
                        <a:spcAft>
                          <a:spcPts val="600"/>
                        </a:spcAft>
                      </a:pPr>
                      <a:r>
                        <a:rPr lang="en-GB" sz="1200" dirty="0">
                          <a:effectLst/>
                          <a:latin typeface="+mj-lt"/>
                        </a:rPr>
                        <a:t>Lines that are used to define the shape or form of an object or to show key details are called outlines.</a:t>
                      </a:r>
                      <a:endParaRPr lang="en-GB" sz="1200" kern="1400" dirty="0">
                        <a:ln>
                          <a:noFill/>
                        </a:ln>
                        <a:solidFill>
                          <a:srgbClr val="000000"/>
                        </a:solidFill>
                        <a:effectLst/>
                        <a:latin typeface="+mj-lt"/>
                      </a:endParaRPr>
                    </a:p>
                  </a:txBody>
                  <a:tcPr marL="36576" marR="36576" marT="36576" marB="36576" anchor="ctr"/>
                </a:tc>
                <a:extLst>
                  <a:ext uri="{0D108BD9-81ED-4DB2-BD59-A6C34878D82A}">
                    <a16:rowId xmlns:a16="http://schemas.microsoft.com/office/drawing/2014/main" val="3041935017"/>
                  </a:ext>
                </a:extLst>
              </a:tr>
              <a:tr h="31485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j-lt"/>
                        </a:rPr>
                        <a:t>Mixed-Media</a:t>
                      </a:r>
                    </a:p>
                  </a:txBody>
                  <a:tcPr marL="36576" marR="36576" marT="36576" marB="36576" anchor="ctr"/>
                </a:tc>
                <a:tc>
                  <a:txBody>
                    <a:bodyPr/>
                    <a:lstStyle/>
                    <a:p>
                      <a:pPr marR="0" indent="0" algn="l" rtl="0">
                        <a:lnSpc>
                          <a:spcPct val="119000"/>
                        </a:lnSpc>
                        <a:spcBef>
                          <a:spcPts val="0"/>
                        </a:spcBef>
                        <a:spcAft>
                          <a:spcPts val="600"/>
                        </a:spcAft>
                      </a:pPr>
                      <a:r>
                        <a:rPr lang="en-GB" sz="1200" dirty="0">
                          <a:effectLst/>
                          <a:latin typeface="+mj-lt"/>
                        </a:rPr>
                        <a:t>refers to a visual art form that combines a variety of media in a single artwork. </a:t>
                      </a:r>
                      <a:endParaRPr lang="en-GB" sz="1200" kern="1400" dirty="0">
                        <a:ln>
                          <a:noFill/>
                        </a:ln>
                        <a:solidFill>
                          <a:srgbClr val="000000"/>
                        </a:solidFill>
                        <a:effectLst/>
                        <a:latin typeface="+mj-lt"/>
                      </a:endParaRPr>
                    </a:p>
                  </a:txBody>
                  <a:tcPr marL="36576" marR="36576" marT="36576" marB="36576" anchor="ctr"/>
                </a:tc>
                <a:extLst>
                  <a:ext uri="{0D108BD9-81ED-4DB2-BD59-A6C34878D82A}">
                    <a16:rowId xmlns:a16="http://schemas.microsoft.com/office/drawing/2014/main" val="4149408354"/>
                  </a:ext>
                </a:extLst>
              </a:tr>
            </a:tbl>
          </a:graphicData>
        </a:graphic>
      </p:graphicFrame>
    </p:spTree>
    <p:extLst>
      <p:ext uri="{BB962C8B-B14F-4D97-AF65-F5344CB8AC3E}">
        <p14:creationId xmlns:p14="http://schemas.microsoft.com/office/powerpoint/2010/main" val="40589734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6922" y="227183"/>
            <a:ext cx="3592974"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rPr>
              <a:t>Cooking and</a:t>
            </a:r>
            <a:r>
              <a:rPr kumimoji="0" lang="en-US" sz="2400" b="0" i="0" u="none" strike="noStrike" kern="1200" cap="none" spc="0" normalizeH="0" noProof="0" dirty="0">
                <a:ln>
                  <a:noFill/>
                </a:ln>
                <a:solidFill>
                  <a:prstClr val="white"/>
                </a:solidFill>
                <a:effectLst/>
                <a:uLnTx/>
                <a:uFillTx/>
                <a:latin typeface="Gill Sans MT" panose="020B0502020104020203" pitchFamily="34" charset="0"/>
                <a:ea typeface="+mn-ea"/>
                <a:cs typeface="+mn-cs"/>
              </a:rPr>
              <a:t> Nutrition</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endParaRPr>
          </a:p>
        </p:txBody>
      </p:sp>
      <p:sp>
        <p:nvSpPr>
          <p:cNvPr id="7" name="TextBox 6"/>
          <p:cNvSpPr txBox="1"/>
          <p:nvPr/>
        </p:nvSpPr>
        <p:spPr>
          <a:xfrm>
            <a:off x="11730446" y="6489391"/>
            <a:ext cx="461554"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11</a:t>
            </a:r>
          </a:p>
        </p:txBody>
      </p:sp>
      <p:graphicFrame>
        <p:nvGraphicFramePr>
          <p:cNvPr id="4" name="Table 3"/>
          <p:cNvGraphicFramePr>
            <a:graphicFrameLocks noGrp="1"/>
          </p:cNvGraphicFramePr>
          <p:nvPr>
            <p:extLst>
              <p:ext uri="{D42A27DB-BD31-4B8C-83A1-F6EECF244321}">
                <p14:modId xmlns:p14="http://schemas.microsoft.com/office/powerpoint/2010/main" val="90564504"/>
              </p:ext>
            </p:extLst>
          </p:nvPr>
        </p:nvGraphicFramePr>
        <p:xfrm>
          <a:off x="176922" y="837499"/>
          <a:ext cx="11806826" cy="4910781"/>
        </p:xfrm>
        <a:graphic>
          <a:graphicData uri="http://schemas.openxmlformats.org/drawingml/2006/table">
            <a:tbl>
              <a:tblPr firstRow="1" bandRow="1">
                <a:tableStyleId>{5940675A-B579-460E-94D1-54222C63F5DA}</a:tableStyleId>
              </a:tblPr>
              <a:tblGrid>
                <a:gridCol w="1716341">
                  <a:extLst>
                    <a:ext uri="{9D8B030D-6E8A-4147-A177-3AD203B41FA5}">
                      <a16:colId xmlns:a16="http://schemas.microsoft.com/office/drawing/2014/main" val="20000"/>
                    </a:ext>
                  </a:extLst>
                </a:gridCol>
                <a:gridCol w="10090485">
                  <a:extLst>
                    <a:ext uri="{9D8B030D-6E8A-4147-A177-3AD203B41FA5}">
                      <a16:colId xmlns:a16="http://schemas.microsoft.com/office/drawing/2014/main" val="20001"/>
                    </a:ext>
                  </a:extLst>
                </a:gridCol>
              </a:tblGrid>
              <a:tr h="0">
                <a:tc>
                  <a:txBody>
                    <a:bodyPr/>
                    <a:lstStyle/>
                    <a:p>
                      <a:pPr algn="l"/>
                      <a:r>
                        <a:rPr lang="en-GB" sz="1200" b="1" dirty="0">
                          <a:latin typeface="+mj-lt"/>
                        </a:rPr>
                        <a:t>Key Word</a:t>
                      </a:r>
                    </a:p>
                  </a:txBody>
                  <a:tcPr anchor="ctr">
                    <a:solidFill>
                      <a:schemeClr val="accent2">
                        <a:lumMod val="20000"/>
                        <a:lumOff val="80000"/>
                      </a:schemeClr>
                    </a:solidFill>
                  </a:tcPr>
                </a:tc>
                <a:tc>
                  <a:txBody>
                    <a:bodyPr/>
                    <a:lstStyle/>
                    <a:p>
                      <a:pPr algn="l"/>
                      <a:r>
                        <a:rPr lang="en-GB" sz="1200" b="1" dirty="0">
                          <a:latin typeface="+mj-lt"/>
                        </a:rPr>
                        <a:t>Definition</a:t>
                      </a:r>
                    </a:p>
                  </a:txBody>
                  <a:tcPr anchor="ctr">
                    <a:solidFill>
                      <a:schemeClr val="accent2">
                        <a:lumMod val="20000"/>
                        <a:lumOff val="80000"/>
                      </a:schemeClr>
                    </a:solidFill>
                  </a:tcPr>
                </a:tc>
                <a:extLst>
                  <a:ext uri="{0D108BD9-81ED-4DB2-BD59-A6C34878D82A}">
                    <a16:rowId xmlns:a16="http://schemas.microsoft.com/office/drawing/2014/main" val="10000"/>
                  </a:ext>
                </a:extLst>
              </a:tr>
              <a:tr h="245998">
                <a:tc>
                  <a:txBody>
                    <a:bodyPr/>
                    <a:lstStyle/>
                    <a:p>
                      <a:r>
                        <a:rPr lang="en-GB" sz="1200" kern="1200" dirty="0">
                          <a:solidFill>
                            <a:schemeClr val="tx1"/>
                          </a:solidFill>
                          <a:effectLst/>
                          <a:latin typeface="+mj-lt"/>
                          <a:ea typeface="+mn-ea"/>
                          <a:cs typeface="+mn-cs"/>
                        </a:rPr>
                        <a:t>Cholesterol</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j-lt"/>
                        </a:rPr>
                        <a:t>A type of fatty substance made in the liver</a:t>
                      </a:r>
                    </a:p>
                  </a:txBody>
                  <a:tcPr marL="36576" marR="36576" marT="36576" marB="36576" anchor="ctr"/>
                </a:tc>
                <a:extLst>
                  <a:ext uri="{0D108BD9-81ED-4DB2-BD59-A6C34878D82A}">
                    <a16:rowId xmlns:a16="http://schemas.microsoft.com/office/drawing/2014/main" val="10001"/>
                  </a:ext>
                </a:extLst>
              </a:tr>
              <a:tr h="245998">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j-lt"/>
                        </a:rPr>
                        <a:t>Coeliac disease</a:t>
                      </a:r>
                    </a:p>
                  </a:txBody>
                  <a:tcPr marL="36576" marR="36576" marT="36576" marB="36576" anchor="ctr"/>
                </a:tc>
                <a:tc>
                  <a:txBody>
                    <a:bodyPr/>
                    <a:lstStyle/>
                    <a:p>
                      <a:r>
                        <a:rPr lang="en-GB" sz="1200" kern="1200" dirty="0">
                          <a:solidFill>
                            <a:schemeClr val="tx1"/>
                          </a:solidFill>
                          <a:effectLst/>
                          <a:latin typeface="+mj-lt"/>
                          <a:ea typeface="+mn-ea"/>
                          <a:cs typeface="+mn-cs"/>
                        </a:rPr>
                        <a:t> A disease which develops from an intolerance to gluten</a:t>
                      </a:r>
                    </a:p>
                  </a:txBody>
                  <a:tcPr marL="36576" marR="36576" marT="36576" marB="36576" anchor="ctr"/>
                </a:tc>
                <a:extLst>
                  <a:ext uri="{0D108BD9-81ED-4DB2-BD59-A6C34878D82A}">
                    <a16:rowId xmlns:a16="http://schemas.microsoft.com/office/drawing/2014/main" val="10002"/>
                  </a:ext>
                </a:extLst>
              </a:tr>
              <a:tr h="116920">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j-lt"/>
                        </a:rPr>
                        <a:t>Allergen</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j-lt"/>
                        </a:rPr>
                        <a:t>A substance  that causes an allergic reaction</a:t>
                      </a:r>
                    </a:p>
                  </a:txBody>
                  <a:tcPr marL="36576" marR="36576" marT="36576" marB="36576" anchor="ctr"/>
                </a:tc>
                <a:extLst>
                  <a:ext uri="{0D108BD9-81ED-4DB2-BD59-A6C34878D82A}">
                    <a16:rowId xmlns:a16="http://schemas.microsoft.com/office/drawing/2014/main" val="10003"/>
                  </a:ext>
                </a:extLst>
              </a:tr>
              <a:tr h="116920">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j-lt"/>
                        </a:rPr>
                        <a:t>Anaphylaxis</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j-lt"/>
                        </a:rPr>
                        <a:t>A serious allergic reaction that is very rapid in onset and can cause death if the throat swells and the person cannot breathe</a:t>
                      </a:r>
                    </a:p>
                  </a:txBody>
                  <a:tcPr marL="36576" marR="36576" marT="36576" marB="36576" anchor="ctr"/>
                </a:tc>
                <a:extLst>
                  <a:ext uri="{0D108BD9-81ED-4DB2-BD59-A6C34878D82A}">
                    <a16:rowId xmlns:a16="http://schemas.microsoft.com/office/drawing/2014/main" val="10004"/>
                  </a:ext>
                </a:extLst>
              </a:tr>
              <a:tr h="111037">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j-lt"/>
                        </a:rPr>
                        <a:t>Food Allergy</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j-lt"/>
                        </a:rPr>
                        <a:t>A condition where the body’s immune system reacts unusually to specific foods and causes a range of mild to severe symptoms</a:t>
                      </a:r>
                    </a:p>
                  </a:txBody>
                  <a:tcPr marL="36576" marR="36576" marT="36576" marB="36576" anchor="ctr"/>
                </a:tc>
                <a:extLst>
                  <a:ext uri="{0D108BD9-81ED-4DB2-BD59-A6C34878D82A}">
                    <a16:rowId xmlns:a16="http://schemas.microsoft.com/office/drawing/2014/main" val="3925240874"/>
                  </a:ext>
                </a:extLst>
              </a:tr>
              <a:tr h="116920">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j-lt"/>
                        </a:rPr>
                        <a:t>Food intolerance</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j-lt"/>
                        </a:rPr>
                        <a:t>A long term condition where certain foods cause someone to feel unwell and have a range of symptoms:</a:t>
                      </a:r>
                      <a:r>
                        <a:rPr lang="en-GB" sz="1200" kern="1400" baseline="0" dirty="0">
                          <a:ln>
                            <a:noFill/>
                          </a:ln>
                          <a:solidFill>
                            <a:srgbClr val="000000"/>
                          </a:solidFill>
                          <a:effectLst/>
                          <a:latin typeface="+mj-lt"/>
                        </a:rPr>
                        <a:t> it is usually not life threatening</a:t>
                      </a:r>
                      <a:endParaRPr lang="en-GB" sz="1200" kern="1400" dirty="0">
                        <a:ln>
                          <a:noFill/>
                        </a:ln>
                        <a:solidFill>
                          <a:srgbClr val="000000"/>
                        </a:solidFill>
                        <a:effectLst/>
                        <a:latin typeface="+mj-lt"/>
                      </a:endParaRPr>
                    </a:p>
                  </a:txBody>
                  <a:tcPr marL="36576" marR="36576" marT="36576" marB="36576" anchor="ctr"/>
                </a:tc>
                <a:extLst>
                  <a:ext uri="{0D108BD9-81ED-4DB2-BD59-A6C34878D82A}">
                    <a16:rowId xmlns:a16="http://schemas.microsoft.com/office/drawing/2014/main" val="3041935017"/>
                  </a:ext>
                </a:extLst>
              </a:tr>
              <a:tr h="116920">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j-lt"/>
                        </a:rPr>
                        <a:t>Obesity</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j-lt"/>
                        </a:rPr>
                        <a:t>Abnormal or excessive fat accumulation that presents a health risk.</a:t>
                      </a:r>
                    </a:p>
                  </a:txBody>
                  <a:tcPr marL="36576" marR="36576" marT="36576" marB="36576" anchor="ctr"/>
                </a:tc>
                <a:extLst>
                  <a:ext uri="{0D108BD9-81ED-4DB2-BD59-A6C34878D82A}">
                    <a16:rowId xmlns:a16="http://schemas.microsoft.com/office/drawing/2014/main" val="4149408354"/>
                  </a:ext>
                </a:extLst>
              </a:tr>
              <a:tr h="116920">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j-lt"/>
                        </a:rPr>
                        <a:t>Life stages</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j-lt"/>
                        </a:rPr>
                        <a:t>Stages of development that people through during their life </a:t>
                      </a:r>
                      <a:r>
                        <a:rPr lang="en-GB" sz="1200" kern="1400" dirty="0" err="1">
                          <a:ln>
                            <a:noFill/>
                          </a:ln>
                          <a:solidFill>
                            <a:srgbClr val="000000"/>
                          </a:solidFill>
                          <a:effectLst/>
                          <a:latin typeface="+mj-lt"/>
                        </a:rPr>
                        <a:t>i.e</a:t>
                      </a:r>
                      <a:r>
                        <a:rPr lang="en-GB" sz="1200" kern="1400" dirty="0">
                          <a:ln>
                            <a:noFill/>
                          </a:ln>
                          <a:solidFill>
                            <a:srgbClr val="000000"/>
                          </a:solidFill>
                          <a:effectLst/>
                          <a:latin typeface="+mj-lt"/>
                        </a:rPr>
                        <a:t> infancy, childhood, adolescence, adulthood and later adulthood</a:t>
                      </a:r>
                    </a:p>
                  </a:txBody>
                  <a:tcPr marL="36576" marR="36576" marT="36576" marB="36576" anchor="ctr"/>
                </a:tc>
                <a:extLst>
                  <a:ext uri="{0D108BD9-81ED-4DB2-BD59-A6C34878D82A}">
                    <a16:rowId xmlns:a16="http://schemas.microsoft.com/office/drawing/2014/main" val="1235971345"/>
                  </a:ext>
                </a:extLst>
              </a:tr>
              <a:tr h="116920">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j-lt"/>
                        </a:rPr>
                        <a:t>Vegan</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j-lt"/>
                        </a:rPr>
                        <a:t>A person who chooses to eat only plant foods and no animal foods</a:t>
                      </a:r>
                    </a:p>
                  </a:txBody>
                  <a:tcPr marL="36576" marR="36576" marT="36576" marB="36576" anchor="ctr"/>
                </a:tc>
                <a:extLst>
                  <a:ext uri="{0D108BD9-81ED-4DB2-BD59-A6C34878D82A}">
                    <a16:rowId xmlns:a16="http://schemas.microsoft.com/office/drawing/2014/main" val="3748769057"/>
                  </a:ext>
                </a:extLst>
              </a:tr>
              <a:tr h="116920">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j-lt"/>
                        </a:rPr>
                        <a:t>Peak Bone Mass</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j-lt"/>
                        </a:rPr>
                        <a:t>When bones have the maximum amount of minerals and are at their strongest</a:t>
                      </a:r>
                    </a:p>
                  </a:txBody>
                  <a:tcPr marL="36576" marR="36576" marT="36576" marB="36576" anchor="ctr"/>
                </a:tc>
                <a:extLst>
                  <a:ext uri="{0D108BD9-81ED-4DB2-BD59-A6C34878D82A}">
                    <a16:rowId xmlns:a16="http://schemas.microsoft.com/office/drawing/2014/main" val="1543258229"/>
                  </a:ext>
                </a:extLst>
              </a:tr>
              <a:tr h="197914">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j-lt"/>
                        </a:rPr>
                        <a:t>Yeast</a:t>
                      </a: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kern="1400" dirty="0">
                          <a:ln>
                            <a:noFill/>
                          </a:ln>
                          <a:solidFill>
                            <a:srgbClr val="000000"/>
                          </a:solidFill>
                          <a:effectLst/>
                          <a:latin typeface="+mj-lt"/>
                        </a:rPr>
                        <a:t>A</a:t>
                      </a:r>
                      <a:r>
                        <a:rPr lang="en-GB" sz="1200" kern="1400" baseline="0" dirty="0">
                          <a:ln>
                            <a:noFill/>
                          </a:ln>
                          <a:solidFill>
                            <a:srgbClr val="000000"/>
                          </a:solidFill>
                          <a:effectLst/>
                          <a:latin typeface="+mj-lt"/>
                        </a:rPr>
                        <a:t> single-celled plant fungus and a raising agent which needs time, food, warmth and liquid to ferment</a:t>
                      </a:r>
                      <a:endParaRPr lang="en-GB" sz="1200" kern="1400" dirty="0">
                        <a:ln>
                          <a:noFill/>
                        </a:ln>
                        <a:solidFill>
                          <a:srgbClr val="000000"/>
                        </a:solidFill>
                        <a:effectLst/>
                        <a:latin typeface="+mj-lt"/>
                      </a:endParaRPr>
                    </a:p>
                  </a:txBody>
                  <a:tcPr marL="36576" marR="36576" marT="36576" marB="36576" anchor="ctr"/>
                </a:tc>
                <a:extLst>
                  <a:ext uri="{0D108BD9-81ED-4DB2-BD59-A6C34878D82A}">
                    <a16:rowId xmlns:a16="http://schemas.microsoft.com/office/drawing/2014/main" val="3146237369"/>
                  </a:ext>
                </a:extLst>
              </a:tr>
              <a:tr h="116920">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j-lt"/>
                        </a:rPr>
                        <a:t>Fermentation</a:t>
                      </a: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kern="1400" dirty="0">
                          <a:ln>
                            <a:noFill/>
                          </a:ln>
                          <a:solidFill>
                            <a:srgbClr val="000000"/>
                          </a:solidFill>
                          <a:effectLst/>
                          <a:latin typeface="+mj-lt"/>
                        </a:rPr>
                        <a:t>The process in which yeast produces the gas carbon dioxide</a:t>
                      </a:r>
                    </a:p>
                  </a:txBody>
                  <a:tcPr marL="36576" marR="36576" marT="36576" marB="36576" anchor="ctr"/>
                </a:tc>
                <a:extLst>
                  <a:ext uri="{0D108BD9-81ED-4DB2-BD59-A6C34878D82A}">
                    <a16:rowId xmlns:a16="http://schemas.microsoft.com/office/drawing/2014/main" val="3189114812"/>
                  </a:ext>
                </a:extLst>
              </a:tr>
              <a:tr h="116920">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j-lt"/>
                        </a:rPr>
                        <a:t>Knead</a:t>
                      </a: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kern="1400" dirty="0">
                          <a:ln>
                            <a:noFill/>
                          </a:ln>
                          <a:solidFill>
                            <a:srgbClr val="000000"/>
                          </a:solidFill>
                          <a:effectLst/>
                          <a:latin typeface="+mj-lt"/>
                        </a:rPr>
                        <a:t>The process of working a dough mixture to make it smooth and elastic</a:t>
                      </a:r>
                    </a:p>
                  </a:txBody>
                  <a:tcPr marL="36576" marR="36576" marT="36576" marB="36576" anchor="ctr"/>
                </a:tc>
                <a:extLst>
                  <a:ext uri="{0D108BD9-81ED-4DB2-BD59-A6C34878D82A}">
                    <a16:rowId xmlns:a16="http://schemas.microsoft.com/office/drawing/2014/main" val="926076416"/>
                  </a:ext>
                </a:extLst>
              </a:tr>
              <a:tr h="116920">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j-lt"/>
                        </a:rPr>
                        <a:t>gluten</a:t>
                      </a: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kern="1400" dirty="0">
                          <a:ln>
                            <a:noFill/>
                          </a:ln>
                          <a:solidFill>
                            <a:srgbClr val="000000"/>
                          </a:solidFill>
                          <a:effectLst/>
                          <a:latin typeface="+mj-lt"/>
                        </a:rPr>
                        <a:t>The protein in flour that is </a:t>
                      </a:r>
                      <a:r>
                        <a:rPr lang="en-GB" sz="1200" kern="1400" baseline="0" dirty="0">
                          <a:ln>
                            <a:noFill/>
                          </a:ln>
                          <a:solidFill>
                            <a:srgbClr val="000000"/>
                          </a:solidFill>
                          <a:effectLst/>
                          <a:latin typeface="+mj-lt"/>
                        </a:rPr>
                        <a:t> developed when water is added to flour and mixed.</a:t>
                      </a:r>
                      <a:endParaRPr lang="en-GB" sz="1200" kern="1400" dirty="0">
                        <a:ln>
                          <a:noFill/>
                        </a:ln>
                        <a:solidFill>
                          <a:srgbClr val="000000"/>
                        </a:solidFill>
                        <a:effectLst/>
                        <a:latin typeface="+mj-lt"/>
                      </a:endParaRPr>
                    </a:p>
                  </a:txBody>
                  <a:tcPr marL="36576" marR="36576" marT="36576" marB="36576" anchor="ctr"/>
                </a:tc>
                <a:extLst>
                  <a:ext uri="{0D108BD9-81ED-4DB2-BD59-A6C34878D82A}">
                    <a16:rowId xmlns:a16="http://schemas.microsoft.com/office/drawing/2014/main" val="1875491268"/>
                  </a:ext>
                </a:extLst>
              </a:tr>
              <a:tr h="116920">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j-lt"/>
                        </a:rPr>
                        <a:t>shortening</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j-lt"/>
                        </a:rPr>
                        <a:t>When</a:t>
                      </a:r>
                      <a:r>
                        <a:rPr lang="en-GB" sz="1200" kern="1400" baseline="0" dirty="0">
                          <a:ln>
                            <a:noFill/>
                          </a:ln>
                          <a:solidFill>
                            <a:srgbClr val="000000"/>
                          </a:solidFill>
                          <a:effectLst/>
                          <a:latin typeface="+mj-lt"/>
                        </a:rPr>
                        <a:t> fats or oils coat flour proteins and prevent gluten forming. This gives the product a crumbly </a:t>
                      </a:r>
                      <a:r>
                        <a:rPr lang="en-GB" sz="1200" kern="1400" baseline="0" dirty="0" err="1">
                          <a:ln>
                            <a:noFill/>
                          </a:ln>
                          <a:solidFill>
                            <a:srgbClr val="000000"/>
                          </a:solidFill>
                          <a:effectLst/>
                          <a:latin typeface="+mj-lt"/>
                        </a:rPr>
                        <a:t>texure</a:t>
                      </a:r>
                      <a:endParaRPr lang="en-GB" sz="1200" kern="1400" dirty="0">
                        <a:ln>
                          <a:noFill/>
                        </a:ln>
                        <a:solidFill>
                          <a:srgbClr val="000000"/>
                        </a:solidFill>
                        <a:effectLst/>
                        <a:latin typeface="+mj-lt"/>
                      </a:endParaRPr>
                    </a:p>
                  </a:txBody>
                  <a:tcPr marL="36576" marR="36576" marT="36576" marB="36576" anchor="ctr"/>
                </a:tc>
                <a:extLst>
                  <a:ext uri="{0D108BD9-81ED-4DB2-BD59-A6C34878D82A}">
                    <a16:rowId xmlns:a16="http://schemas.microsoft.com/office/drawing/2014/main" val="3961565093"/>
                  </a:ext>
                </a:extLst>
              </a:tr>
              <a:tr h="199634">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j-lt"/>
                        </a:rPr>
                        <a:t>gelatinisation</a:t>
                      </a:r>
                    </a:p>
                  </a:txBody>
                  <a:tcPr marL="36576" marR="36576" marT="36576" marB="36576" anchor="ctr"/>
                </a:tc>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kern="1400" dirty="0">
                          <a:ln>
                            <a:noFill/>
                          </a:ln>
                          <a:solidFill>
                            <a:srgbClr val="000000"/>
                          </a:solidFill>
                          <a:effectLst/>
                          <a:latin typeface="+mj-lt"/>
                        </a:rPr>
                        <a:t>This happens when starch granules are heated in a liquid, and they swell and burst when the liquid boils, absorbing</a:t>
                      </a:r>
                      <a:r>
                        <a:rPr lang="en-GB" sz="1200" kern="1400" baseline="0" dirty="0">
                          <a:ln>
                            <a:noFill/>
                          </a:ln>
                          <a:solidFill>
                            <a:srgbClr val="000000"/>
                          </a:solidFill>
                          <a:effectLst/>
                          <a:latin typeface="+mj-lt"/>
                        </a:rPr>
                        <a:t> the liquid and causing the liquid to thicken</a:t>
                      </a:r>
                      <a:endParaRPr lang="en-GB" sz="1200" kern="1400" dirty="0">
                        <a:ln>
                          <a:noFill/>
                        </a:ln>
                        <a:solidFill>
                          <a:srgbClr val="000000"/>
                        </a:solidFill>
                        <a:effectLst/>
                        <a:latin typeface="+mj-lt"/>
                      </a:endParaRPr>
                    </a:p>
                  </a:txBody>
                  <a:tcPr marL="36576" marR="36576" marT="36576" marB="36576" anchor="ctr"/>
                </a:tc>
                <a:extLst>
                  <a:ext uri="{0D108BD9-81ED-4DB2-BD59-A6C34878D82A}">
                    <a16:rowId xmlns:a16="http://schemas.microsoft.com/office/drawing/2014/main" val="2060469029"/>
                  </a:ext>
                </a:extLst>
              </a:tr>
              <a:tr h="116920">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j-lt"/>
                        </a:rPr>
                        <a:t>roux</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j-lt"/>
                        </a:rPr>
                        <a:t>A mixture of fat and flour cooked together and used to thicken sauces</a:t>
                      </a:r>
                    </a:p>
                  </a:txBody>
                  <a:tcPr marL="36576" marR="36576" marT="36576" marB="36576" anchor="ctr"/>
                </a:tc>
                <a:extLst>
                  <a:ext uri="{0D108BD9-81ED-4DB2-BD59-A6C34878D82A}">
                    <a16:rowId xmlns:a16="http://schemas.microsoft.com/office/drawing/2014/main" val="1008380894"/>
                  </a:ext>
                </a:extLst>
              </a:tr>
            </a:tbl>
          </a:graphicData>
        </a:graphic>
      </p:graphicFrame>
    </p:spTree>
    <p:extLst>
      <p:ext uri="{BB962C8B-B14F-4D97-AF65-F5344CB8AC3E}">
        <p14:creationId xmlns:p14="http://schemas.microsoft.com/office/powerpoint/2010/main" val="26405528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B8A7CF-859C-7744-0A4E-104A99A1A1AE}"/>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7079805E-AB65-89D2-7F19-EB2B4478BCA0}"/>
              </a:ext>
            </a:extLst>
          </p:cNvPr>
          <p:cNvSpPr txBox="1"/>
          <p:nvPr/>
        </p:nvSpPr>
        <p:spPr>
          <a:xfrm>
            <a:off x="50561" y="38099"/>
            <a:ext cx="2282733"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lIns="91440" tIns="45720" rIns="91440" bIns="45720" rtlCol="0" anchor="t">
            <a:spAutoFit/>
          </a:bodyPr>
          <a:lstStyle/>
          <a:p>
            <a:pPr algn="ctr">
              <a:defRPr/>
            </a:pPr>
            <a:r>
              <a:rPr lang="en-US" sz="2400" dirty="0">
                <a:solidFill>
                  <a:prstClr val="white"/>
                </a:solidFill>
                <a:cs typeface="Calibri"/>
              </a:rPr>
              <a:t>Music </a:t>
            </a:r>
            <a:endParaRPr lang="en-US" sz="2400" b="0" i="0" u="none" strike="noStrike" kern="1200" cap="none" spc="0" normalizeH="0" baseline="0" noProof="0" dirty="0">
              <a:ln>
                <a:noFill/>
              </a:ln>
              <a:solidFill>
                <a:prstClr val="white"/>
              </a:solidFill>
              <a:effectLst/>
              <a:uLnTx/>
              <a:uFillTx/>
              <a:cs typeface="Calibri"/>
            </a:endParaRPr>
          </a:p>
        </p:txBody>
      </p:sp>
      <p:graphicFrame>
        <p:nvGraphicFramePr>
          <p:cNvPr id="10" name="Table 9">
            <a:extLst>
              <a:ext uri="{FF2B5EF4-FFF2-40B4-BE49-F238E27FC236}">
                <a16:creationId xmlns:a16="http://schemas.microsoft.com/office/drawing/2014/main" id="{8D5865F3-C0ED-FB7E-615E-481453DAE174}"/>
              </a:ext>
            </a:extLst>
          </p:cNvPr>
          <p:cNvGraphicFramePr>
            <a:graphicFrameLocks noGrp="1"/>
          </p:cNvGraphicFramePr>
          <p:nvPr/>
        </p:nvGraphicFramePr>
        <p:xfrm>
          <a:off x="152399" y="637309"/>
          <a:ext cx="11603177" cy="3819144"/>
        </p:xfrm>
        <a:graphic>
          <a:graphicData uri="http://schemas.openxmlformats.org/drawingml/2006/table">
            <a:tbl>
              <a:tblPr bandRow="1">
                <a:tableStyleId>{5C22544A-7EE6-4342-B048-85BDC9FD1C3A}</a:tableStyleId>
              </a:tblPr>
              <a:tblGrid>
                <a:gridCol w="4133272">
                  <a:extLst>
                    <a:ext uri="{9D8B030D-6E8A-4147-A177-3AD203B41FA5}">
                      <a16:colId xmlns:a16="http://schemas.microsoft.com/office/drawing/2014/main" val="3601513933"/>
                    </a:ext>
                  </a:extLst>
                </a:gridCol>
                <a:gridCol w="7469905">
                  <a:extLst>
                    <a:ext uri="{9D8B030D-6E8A-4147-A177-3AD203B41FA5}">
                      <a16:colId xmlns:a16="http://schemas.microsoft.com/office/drawing/2014/main" val="3522028825"/>
                    </a:ext>
                  </a:extLst>
                </a:gridCol>
              </a:tblGrid>
              <a:tr h="200025">
                <a:tc>
                  <a:txBody>
                    <a:bodyPr/>
                    <a:lstStyle/>
                    <a:p>
                      <a:pPr lvl="0">
                        <a:lnSpc>
                          <a:spcPts val="1950"/>
                        </a:lnSpc>
                        <a:buNone/>
                      </a:pPr>
                      <a:r>
                        <a:rPr lang="en-US" sz="1200" b="0" i="0" u="none" strike="noStrike" noProof="0" dirty="0">
                          <a:solidFill>
                            <a:srgbClr val="000000"/>
                          </a:solidFill>
                          <a:effectLst/>
                          <a:latin typeface="Gill Sans MT"/>
                        </a:rPr>
                        <a:t>Dotted note</a:t>
                      </a:r>
                      <a:endParaRPr lang="en-US" dirty="0"/>
                    </a:p>
                  </a:txBody>
                  <a:tcPr anchor="ctr">
                    <a:lnL w="9524">
                      <a:solidFill>
                        <a:srgbClr val="000000"/>
                      </a:solidFill>
                    </a:lnL>
                    <a:lnR w="9524">
                      <a:solidFill>
                        <a:srgbClr val="000000"/>
                      </a:solidFill>
                    </a:lnR>
                    <a:lnT w="9524">
                      <a:solidFill>
                        <a:srgbClr val="000000"/>
                      </a:solidFill>
                    </a:lnT>
                    <a:lnB w="9524">
                      <a:solidFill>
                        <a:srgbClr val="000000"/>
                      </a:solidFill>
                    </a:lnB>
                    <a:noFill/>
                  </a:tcPr>
                </a:tc>
                <a:tc>
                  <a:txBody>
                    <a:bodyPr/>
                    <a:lstStyle/>
                    <a:p>
                      <a:pPr lvl="0">
                        <a:lnSpc>
                          <a:spcPts val="1950"/>
                        </a:lnSpc>
                        <a:buNone/>
                      </a:pPr>
                      <a:r>
                        <a:rPr lang="en-US" sz="1200" b="0" i="0" u="none" strike="noStrike" noProof="0" dirty="0">
                          <a:solidFill>
                            <a:srgbClr val="000000"/>
                          </a:solidFill>
                          <a:effectLst/>
                          <a:latin typeface="Gill Sans MT"/>
                        </a:rPr>
                        <a:t>A dot added after a note, adding an extra half to its length three beats per bar</a:t>
                      </a:r>
                      <a:endParaRPr lang="en-US" dirty="0"/>
                    </a:p>
                  </a:txBody>
                  <a:tcPr anchor="ctr">
                    <a:lnL w="9524">
                      <a:solidFill>
                        <a:srgbClr val="000000"/>
                      </a:solidFill>
                    </a:lnL>
                    <a:lnR w="9524">
                      <a:solidFill>
                        <a:srgbClr val="000000"/>
                      </a:solidFill>
                    </a:lnR>
                    <a:lnT w="9524">
                      <a:solidFill>
                        <a:srgbClr val="000000"/>
                      </a:solidFill>
                    </a:lnT>
                    <a:lnB w="9524">
                      <a:solidFill>
                        <a:srgbClr val="000000"/>
                      </a:solidFill>
                    </a:lnB>
                    <a:noFill/>
                  </a:tcPr>
                </a:tc>
                <a:extLst>
                  <a:ext uri="{0D108BD9-81ED-4DB2-BD59-A6C34878D82A}">
                    <a16:rowId xmlns:a16="http://schemas.microsoft.com/office/drawing/2014/main" val="761542776"/>
                  </a:ext>
                </a:extLst>
              </a:tr>
              <a:tr h="200025">
                <a:tc>
                  <a:txBody>
                    <a:bodyPr/>
                    <a:lstStyle/>
                    <a:p>
                      <a:pPr lvl="0">
                        <a:lnSpc>
                          <a:spcPts val="1950"/>
                        </a:lnSpc>
                        <a:buNone/>
                      </a:pPr>
                      <a:r>
                        <a:rPr lang="en-US" sz="1200" b="0" i="0" u="none" strike="noStrike" noProof="0" dirty="0">
                          <a:effectLst/>
                          <a:latin typeface="+mj-lt"/>
                        </a:rPr>
                        <a:t>Chord</a:t>
                      </a:r>
                      <a:endParaRPr lang="en-US" sz="1400">
                        <a:latin typeface="+mj-l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4"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lvl="0">
                        <a:lnSpc>
                          <a:spcPts val="1950"/>
                        </a:lnSpc>
                        <a:buNone/>
                      </a:pPr>
                      <a:r>
                        <a:rPr lang="en-US" sz="1200" b="0" i="0" u="none" strike="noStrike" noProof="0" dirty="0">
                          <a:effectLst/>
                          <a:latin typeface="+mj-lt"/>
                        </a:rPr>
                        <a:t>A group of (typically three or more) notes played together.</a:t>
                      </a:r>
                      <a:endParaRPr lang="en-US" sz="1400">
                        <a:latin typeface="+mj-l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4"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16455042"/>
                  </a:ext>
                </a:extLst>
              </a:tr>
              <a:tr h="200025">
                <a:tc>
                  <a:txBody>
                    <a:bodyPr/>
                    <a:lstStyle/>
                    <a:p>
                      <a:pPr lvl="0">
                        <a:lnSpc>
                          <a:spcPts val="1950"/>
                        </a:lnSpc>
                        <a:buNone/>
                      </a:pPr>
                      <a:r>
                        <a:rPr lang="en-US" sz="1200" b="0" i="0" u="none" strike="noStrike" noProof="0" dirty="0">
                          <a:effectLst/>
                          <a:latin typeface="+mj-lt"/>
                        </a:rPr>
                        <a:t>Chord I, IV, V</a:t>
                      </a:r>
                      <a:endParaRPr lang="en-US" sz="1400">
                        <a:latin typeface="+mj-l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lvl="0">
                        <a:lnSpc>
                          <a:spcPts val="1950"/>
                        </a:lnSpc>
                        <a:buNone/>
                      </a:pPr>
                      <a:r>
                        <a:rPr lang="en-US" sz="1200" b="0" i="0" u="none" strike="noStrike" noProof="0" dirty="0">
                          <a:effectLst/>
                          <a:latin typeface="+mj-lt"/>
                        </a:rPr>
                        <a:t>The main chords used in blues (in C major: C, F, G).</a:t>
                      </a:r>
                      <a:endParaRPr lang="en-US" sz="1400">
                        <a:latin typeface="+mj-l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16108410"/>
                  </a:ext>
                </a:extLst>
              </a:tr>
              <a:tr h="200025">
                <a:tc>
                  <a:txBody>
                    <a:bodyPr/>
                    <a:lstStyle/>
                    <a:p>
                      <a:pPr lvl="0">
                        <a:lnSpc>
                          <a:spcPts val="1950"/>
                        </a:lnSpc>
                        <a:buNone/>
                      </a:pPr>
                      <a:r>
                        <a:rPr lang="en-US" sz="1200" b="0" i="0" u="none" strike="noStrike" noProof="0" dirty="0">
                          <a:effectLst/>
                          <a:latin typeface="+mj-lt"/>
                        </a:rPr>
                        <a:t>12-Bar Blues</a:t>
                      </a:r>
                      <a:endParaRPr lang="en-US" sz="1400" dirty="0">
                        <a:latin typeface="+mj-l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lvl="0">
                        <a:lnSpc>
                          <a:spcPts val="1950"/>
                        </a:lnSpc>
                        <a:buNone/>
                      </a:pPr>
                      <a:r>
                        <a:rPr lang="en-US" sz="1200" b="0" i="0" u="none" strike="noStrike" noProof="0" dirty="0">
                          <a:effectLst/>
                          <a:latin typeface="+mj-lt"/>
                        </a:rPr>
                        <a:t>A chord progression using 12 measures based on chords I, IV, and V.</a:t>
                      </a:r>
                      <a:endParaRPr lang="en-US" sz="1400" dirty="0">
                        <a:latin typeface="+mj-l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23611864"/>
                  </a:ext>
                </a:extLst>
              </a:tr>
              <a:tr h="200025">
                <a:tc>
                  <a:txBody>
                    <a:bodyPr/>
                    <a:lstStyle/>
                    <a:p>
                      <a:pPr lvl="0">
                        <a:lnSpc>
                          <a:spcPts val="1950"/>
                        </a:lnSpc>
                        <a:buNone/>
                      </a:pPr>
                      <a:r>
                        <a:rPr lang="en-US" sz="1200" b="0" i="0" u="none" strike="noStrike" noProof="0" dirty="0">
                          <a:effectLst/>
                          <a:latin typeface="+mj-lt"/>
                        </a:rPr>
                        <a:t>Walking Bass</a:t>
                      </a:r>
                      <a:endParaRPr lang="en-US" sz="1400" dirty="0">
                        <a:latin typeface="+mj-l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lvl="0">
                        <a:lnSpc>
                          <a:spcPts val="1950"/>
                        </a:lnSpc>
                        <a:buNone/>
                      </a:pPr>
                      <a:r>
                        <a:rPr lang="en-US" sz="1200" b="0" i="0" u="none" strike="noStrike" noProof="0" dirty="0">
                          <a:effectLst/>
                          <a:latin typeface="+mj-lt"/>
                        </a:rPr>
                        <a:t>A style of bassline with a steady rhythm, often moving stepwise.</a:t>
                      </a:r>
                      <a:endParaRPr lang="en-US" sz="1400" dirty="0">
                        <a:latin typeface="+mj-l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03750160"/>
                  </a:ext>
                </a:extLst>
              </a:tr>
              <a:tr h="200025">
                <a:tc>
                  <a:txBody>
                    <a:bodyPr/>
                    <a:lstStyle/>
                    <a:p>
                      <a:pPr lvl="0">
                        <a:lnSpc>
                          <a:spcPts val="1950"/>
                        </a:lnSpc>
                        <a:buNone/>
                      </a:pPr>
                      <a:r>
                        <a:rPr lang="en-US" sz="1200" b="0" i="0" u="none" strike="noStrike" noProof="0" dirty="0">
                          <a:effectLst/>
                          <a:latin typeface="+mj-lt"/>
                        </a:rPr>
                        <a:t>Improvisation</a:t>
                      </a:r>
                      <a:endParaRPr lang="en-US" sz="1400" dirty="0">
                        <a:latin typeface="+mj-l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lvl="0">
                        <a:lnSpc>
                          <a:spcPts val="1950"/>
                        </a:lnSpc>
                        <a:buNone/>
                      </a:pPr>
                      <a:r>
                        <a:rPr lang="en-US" sz="1200" b="0" i="0" u="none" strike="noStrike" noProof="0" dirty="0">
                          <a:effectLst/>
                          <a:latin typeface="+mj-lt"/>
                        </a:rPr>
                        <a:t>Creating music spontaneously, often using a scale like the blues scale.</a:t>
                      </a:r>
                      <a:endParaRPr lang="en-US" sz="1400" dirty="0">
                        <a:latin typeface="+mj-l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05428145"/>
                  </a:ext>
                </a:extLst>
              </a:tr>
              <a:tr h="200025">
                <a:tc>
                  <a:txBody>
                    <a:bodyPr/>
                    <a:lstStyle/>
                    <a:p>
                      <a:pPr lvl="0">
                        <a:lnSpc>
                          <a:spcPts val="1950"/>
                        </a:lnSpc>
                        <a:buNone/>
                      </a:pPr>
                      <a:r>
                        <a:rPr lang="en-US" sz="1200" b="0" i="0" u="none" strike="noStrike" noProof="0" dirty="0">
                          <a:effectLst/>
                          <a:latin typeface="+mj-lt"/>
                        </a:rPr>
                        <a:t>Blues Scale</a:t>
                      </a:r>
                      <a:endParaRPr lang="en-US" sz="1400" dirty="0">
                        <a:latin typeface="+mj-l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marL="0" lvl="0" indent="0" algn="l">
                        <a:lnSpc>
                          <a:spcPct val="100000"/>
                        </a:lnSpc>
                        <a:spcBef>
                          <a:spcPts val="0"/>
                        </a:spcBef>
                        <a:spcAft>
                          <a:spcPts val="0"/>
                        </a:spcAft>
                        <a:buNone/>
                      </a:pPr>
                      <a:r>
                        <a:rPr lang="en-US" sz="1200" b="0" i="0" u="none" strike="noStrike" noProof="0" dirty="0">
                          <a:effectLst/>
                          <a:latin typeface="+mj-lt"/>
                        </a:rPr>
                        <a:t>A scale used in blues music, often with flattened notes (e.g. C, Eb, F, Gb, G, Bb).</a:t>
                      </a:r>
                      <a:endParaRPr lang="en-US" sz="1400" dirty="0">
                        <a:latin typeface="+mj-l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12670384"/>
                  </a:ext>
                </a:extLst>
              </a:tr>
              <a:tr h="200025">
                <a:tc>
                  <a:txBody>
                    <a:bodyPr/>
                    <a:lstStyle/>
                    <a:p>
                      <a:pPr lvl="0">
                        <a:lnSpc>
                          <a:spcPts val="1950"/>
                        </a:lnSpc>
                        <a:buNone/>
                      </a:pPr>
                      <a:r>
                        <a:rPr lang="en-US" sz="1200" b="0" i="0" u="none" strike="noStrike" noProof="0" dirty="0">
                          <a:effectLst/>
                          <a:latin typeface="+mj-lt"/>
                        </a:rPr>
                        <a:t>Swing Rhythm</a:t>
                      </a:r>
                      <a:endParaRPr lang="en-US" sz="1400" dirty="0">
                        <a:latin typeface="+mj-l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marL="0" lvl="0" indent="0" algn="l">
                        <a:lnSpc>
                          <a:spcPct val="100000"/>
                        </a:lnSpc>
                        <a:spcBef>
                          <a:spcPts val="0"/>
                        </a:spcBef>
                        <a:spcAft>
                          <a:spcPts val="0"/>
                        </a:spcAft>
                        <a:buNone/>
                      </a:pPr>
                      <a:r>
                        <a:rPr lang="en-US" sz="1200" b="0" i="0" u="none" strike="noStrike" noProof="0" dirty="0">
                          <a:effectLst/>
                          <a:latin typeface="+mj-lt"/>
                        </a:rPr>
                        <a:t>A rhythm where the beat is divided unevenly to give a “long-short” feel.</a:t>
                      </a:r>
                      <a:endParaRPr lang="en-US" sz="1400" dirty="0">
                        <a:latin typeface="+mj-l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40149180"/>
                  </a:ext>
                </a:extLst>
              </a:tr>
              <a:tr h="200025">
                <a:tc>
                  <a:txBody>
                    <a:bodyPr/>
                    <a:lstStyle/>
                    <a:p>
                      <a:pPr lvl="0">
                        <a:lnSpc>
                          <a:spcPts val="1950"/>
                        </a:lnSpc>
                        <a:buNone/>
                      </a:pPr>
                      <a:r>
                        <a:rPr lang="en-US" sz="1200" b="0" i="0" u="none" strike="noStrike" noProof="0" dirty="0">
                          <a:effectLst/>
                          <a:latin typeface="+mj-lt"/>
                        </a:rPr>
                        <a:t>Call and Response</a:t>
                      </a:r>
                      <a:endParaRPr lang="en-US" sz="1400" dirty="0">
                        <a:latin typeface="+mj-l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lvl="0">
                        <a:lnSpc>
                          <a:spcPts val="1950"/>
                        </a:lnSpc>
                        <a:buNone/>
                      </a:pPr>
                      <a:r>
                        <a:rPr lang="en-US" sz="1200" b="0" i="0" u="none" strike="noStrike" noProof="0" dirty="0">
                          <a:effectLst/>
                          <a:latin typeface="+mj-lt"/>
                        </a:rPr>
                        <a:t>A musical conversation between two parts.</a:t>
                      </a:r>
                      <a:endParaRPr lang="en-US" sz="1400" dirty="0">
                        <a:latin typeface="+mj-l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6085591"/>
                  </a:ext>
                </a:extLst>
              </a:tr>
              <a:tr h="200025">
                <a:tc>
                  <a:txBody>
                    <a:bodyPr/>
                    <a:lstStyle/>
                    <a:p>
                      <a:pPr lvl="0">
                        <a:lnSpc>
                          <a:spcPts val="1950"/>
                        </a:lnSpc>
                        <a:buNone/>
                      </a:pPr>
                      <a:r>
                        <a:rPr lang="en-US" sz="1200" b="0" i="0" u="none" strike="noStrike" noProof="0" dirty="0">
                          <a:effectLst/>
                          <a:latin typeface="+mj-lt"/>
                        </a:rPr>
                        <a:t>Structure</a:t>
                      </a:r>
                      <a:endParaRPr lang="en-US" sz="1400" dirty="0">
                        <a:latin typeface="+mj-l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lvl="0">
                        <a:lnSpc>
                          <a:spcPts val="1950"/>
                        </a:lnSpc>
                        <a:buNone/>
                      </a:pPr>
                      <a:r>
                        <a:rPr lang="en-US" sz="1200" b="0" i="0" u="none" strike="noStrike" noProof="0" dirty="0">
                          <a:effectLst/>
                          <a:latin typeface="+mj-lt"/>
                        </a:rPr>
                        <a:t>The way a piece of music is </a:t>
                      </a:r>
                      <a:r>
                        <a:rPr lang="en-US" sz="1200" b="0" i="0" u="none" strike="noStrike" noProof="0" dirty="0" err="1">
                          <a:effectLst/>
                          <a:latin typeface="+mj-lt"/>
                        </a:rPr>
                        <a:t>organised</a:t>
                      </a:r>
                      <a:r>
                        <a:rPr lang="en-US" sz="1200" b="0" i="0" u="none" strike="noStrike" noProof="0" dirty="0">
                          <a:effectLst/>
                          <a:latin typeface="+mj-lt"/>
                        </a:rPr>
                        <a:t> (e.g. 12-bar form).</a:t>
                      </a:r>
                      <a:endParaRPr lang="en-US" sz="1400" dirty="0">
                        <a:latin typeface="+mj-lt"/>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81099483"/>
                  </a:ext>
                </a:extLst>
              </a:tr>
              <a:tr h="200025">
                <a:tc>
                  <a:txBody>
                    <a:bodyPr/>
                    <a:lstStyle/>
                    <a:p>
                      <a:pPr lvl="0">
                        <a:lnSpc>
                          <a:spcPts val="1950"/>
                        </a:lnSpc>
                        <a:buNone/>
                      </a:pPr>
                      <a:r>
                        <a:rPr lang="en-US" sz="1200" b="0" i="0" u="none" strike="noStrike" noProof="0" dirty="0">
                          <a:effectLst/>
                          <a:latin typeface="+mj-lt"/>
                        </a:rPr>
                        <a:t>Melody</a:t>
                      </a:r>
                      <a:endParaRPr lang="en-US" sz="1400" dirty="0">
                        <a:latin typeface="+mj-lt"/>
                      </a:endParaRPr>
                    </a:p>
                  </a:txBody>
                  <a:tcPr anchor="ctr">
                    <a:lnL w="9524">
                      <a:solidFill>
                        <a:srgbClr val="000000"/>
                      </a:solidFill>
                    </a:lnL>
                    <a:lnR w="9524">
                      <a:solidFill>
                        <a:srgbClr val="000000"/>
                      </a:solidFill>
                    </a:lnR>
                    <a:lnT w="9525" cap="flat" cmpd="sng" algn="ctr">
                      <a:solidFill>
                        <a:srgbClr val="000000"/>
                      </a:solidFill>
                      <a:prstDash val="solid"/>
                      <a:round/>
                      <a:headEnd type="none" w="med" len="med"/>
                      <a:tailEnd type="none" w="med" len="med"/>
                    </a:lnT>
                    <a:lnB w="9524" cap="flat" cmpd="sng" algn="ctr">
                      <a:solidFill>
                        <a:srgbClr val="000000"/>
                      </a:solidFill>
                      <a:prstDash val="solid"/>
                      <a:round/>
                      <a:headEnd type="none" w="med" len="med"/>
                      <a:tailEnd type="none" w="med" len="med"/>
                    </a:lnB>
                    <a:noFill/>
                  </a:tcPr>
                </a:tc>
                <a:tc>
                  <a:txBody>
                    <a:bodyPr/>
                    <a:lstStyle/>
                    <a:p>
                      <a:pPr marL="0" lvl="0" indent="0" algn="l">
                        <a:lnSpc>
                          <a:spcPct val="100000"/>
                        </a:lnSpc>
                        <a:spcBef>
                          <a:spcPts val="0"/>
                        </a:spcBef>
                        <a:spcAft>
                          <a:spcPts val="0"/>
                        </a:spcAft>
                        <a:buNone/>
                      </a:pPr>
                      <a:r>
                        <a:rPr lang="en-US" sz="1200" b="0" i="0" u="none" strike="noStrike" noProof="0" dirty="0">
                          <a:effectLst/>
                          <a:latin typeface="+mj-lt"/>
                        </a:rPr>
                        <a:t>A sequence of single notes that is musically satisfying; the tune of the piece.</a:t>
                      </a:r>
                      <a:endParaRPr lang="en-US" sz="1400" dirty="0">
                        <a:latin typeface="+mj-lt"/>
                      </a:endParaRPr>
                    </a:p>
                  </a:txBody>
                  <a:tcPr anchor="ctr">
                    <a:lnL w="9524">
                      <a:solidFill>
                        <a:srgbClr val="000000"/>
                      </a:solidFill>
                    </a:lnL>
                    <a:lnR w="9524">
                      <a:solidFill>
                        <a:srgbClr val="000000"/>
                      </a:solidFill>
                    </a:lnR>
                    <a:lnT w="9525" cap="flat" cmpd="sng" algn="ctr">
                      <a:solidFill>
                        <a:srgbClr val="000000"/>
                      </a:solidFill>
                      <a:prstDash val="solid"/>
                      <a:round/>
                      <a:headEnd type="none" w="med" len="med"/>
                      <a:tailEnd type="none" w="med" len="med"/>
                    </a:lnT>
                    <a:lnB w="9524"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46292040"/>
                  </a:ext>
                </a:extLst>
              </a:tr>
              <a:tr h="200025">
                <a:tc>
                  <a:txBody>
                    <a:bodyPr/>
                    <a:lstStyle/>
                    <a:p>
                      <a:pPr lvl="0">
                        <a:lnSpc>
                          <a:spcPts val="1950"/>
                        </a:lnSpc>
                        <a:buNone/>
                      </a:pPr>
                      <a:r>
                        <a:rPr lang="en-US" sz="1200" b="0" i="0" u="none" strike="noStrike" noProof="0" dirty="0">
                          <a:effectLst/>
                          <a:latin typeface="+mj-lt"/>
                        </a:rPr>
                        <a:t>Bassline</a:t>
                      </a:r>
                      <a:endParaRPr lang="en-US" sz="1400" dirty="0">
                        <a:latin typeface="+mj-lt"/>
                      </a:endParaRPr>
                    </a:p>
                  </a:txBody>
                  <a:tcPr anchor="ctr">
                    <a:lnL w="9524">
                      <a:solidFill>
                        <a:srgbClr val="000000"/>
                      </a:solidFill>
                    </a:lnL>
                    <a:lnR w="9524">
                      <a:solidFill>
                        <a:srgbClr val="000000"/>
                      </a:solidFill>
                    </a:lnR>
                    <a:lnT w="9524">
                      <a:solidFill>
                        <a:srgbClr val="000000"/>
                      </a:solidFill>
                    </a:lnT>
                    <a:lnB w="9524">
                      <a:solidFill>
                        <a:srgbClr val="000000"/>
                      </a:solidFill>
                    </a:lnB>
                    <a:noFill/>
                  </a:tcPr>
                </a:tc>
                <a:tc>
                  <a:txBody>
                    <a:bodyPr/>
                    <a:lstStyle/>
                    <a:p>
                      <a:pPr lvl="0">
                        <a:lnSpc>
                          <a:spcPts val="1950"/>
                        </a:lnSpc>
                        <a:buNone/>
                      </a:pPr>
                      <a:r>
                        <a:rPr lang="en-US" sz="1200" b="0" i="0" u="none" strike="noStrike" noProof="0" dirty="0">
                          <a:effectLst/>
                          <a:latin typeface="+mj-lt"/>
                        </a:rPr>
                        <a:t>The low-pitched part in music, often played by the left hand or bass instrument.</a:t>
                      </a:r>
                      <a:endParaRPr lang="en-US" sz="1400" dirty="0">
                        <a:latin typeface="+mj-lt"/>
                      </a:endParaRPr>
                    </a:p>
                  </a:txBody>
                  <a:tcPr anchor="ctr">
                    <a:lnL w="9524">
                      <a:solidFill>
                        <a:srgbClr val="000000"/>
                      </a:solidFill>
                    </a:lnL>
                    <a:lnR w="9524">
                      <a:solidFill>
                        <a:srgbClr val="000000"/>
                      </a:solidFill>
                    </a:lnR>
                    <a:lnT w="9524">
                      <a:solidFill>
                        <a:srgbClr val="000000"/>
                      </a:solidFill>
                    </a:lnT>
                    <a:lnB w="9524">
                      <a:solidFill>
                        <a:srgbClr val="000000"/>
                      </a:solidFill>
                    </a:lnB>
                    <a:noFill/>
                  </a:tcPr>
                </a:tc>
                <a:extLst>
                  <a:ext uri="{0D108BD9-81ED-4DB2-BD59-A6C34878D82A}">
                    <a16:rowId xmlns:a16="http://schemas.microsoft.com/office/drawing/2014/main" val="1415810698"/>
                  </a:ext>
                </a:extLst>
              </a:tr>
            </a:tbl>
          </a:graphicData>
        </a:graphic>
      </p:graphicFrame>
      <p:grpSp>
        <p:nvGrpSpPr>
          <p:cNvPr id="19" name="Group 18">
            <a:extLst>
              <a:ext uri="{FF2B5EF4-FFF2-40B4-BE49-F238E27FC236}">
                <a16:creationId xmlns:a16="http://schemas.microsoft.com/office/drawing/2014/main" id="{A3011307-2091-A34D-7669-6201614DBFD1}"/>
              </a:ext>
            </a:extLst>
          </p:cNvPr>
          <p:cNvGrpSpPr/>
          <p:nvPr/>
        </p:nvGrpSpPr>
        <p:grpSpPr>
          <a:xfrm>
            <a:off x="159026" y="4715123"/>
            <a:ext cx="11858802" cy="2142876"/>
            <a:chOff x="174171" y="4444092"/>
            <a:chExt cx="11843658" cy="2413908"/>
          </a:xfrm>
        </p:grpSpPr>
        <p:grpSp>
          <p:nvGrpSpPr>
            <p:cNvPr id="12" name="Group 11">
              <a:extLst>
                <a:ext uri="{FF2B5EF4-FFF2-40B4-BE49-F238E27FC236}">
                  <a16:creationId xmlns:a16="http://schemas.microsoft.com/office/drawing/2014/main" id="{CB1C900E-B3E5-3728-02AF-B27FD675F211}"/>
                </a:ext>
              </a:extLst>
            </p:cNvPr>
            <p:cNvGrpSpPr/>
            <p:nvPr/>
          </p:nvGrpSpPr>
          <p:grpSpPr>
            <a:xfrm>
              <a:off x="174171" y="4444092"/>
              <a:ext cx="3679635" cy="2413908"/>
              <a:chOff x="429658" y="4444092"/>
              <a:chExt cx="3679635" cy="2413908"/>
            </a:xfrm>
          </p:grpSpPr>
          <p:pic>
            <p:nvPicPr>
              <p:cNvPr id="15" name="Picture 14" descr="A close-up of a music notation&#10;&#10;Description automatically generated">
                <a:extLst>
                  <a:ext uri="{FF2B5EF4-FFF2-40B4-BE49-F238E27FC236}">
                    <a16:creationId xmlns:a16="http://schemas.microsoft.com/office/drawing/2014/main" id="{ACD42AE2-F4BF-2CBC-4DA5-34E4D8285453}"/>
                  </a:ext>
                </a:extLst>
              </p:cNvPr>
              <p:cNvPicPr>
                <a:picLocks noChangeAspect="1"/>
              </p:cNvPicPr>
              <p:nvPr/>
            </p:nvPicPr>
            <p:blipFill rotWithShape="1">
              <a:blip r:embed="rId2"/>
              <a:srcRect l="5691" t="22554" r="86192" b="5978"/>
              <a:stretch/>
            </p:blipFill>
            <p:spPr>
              <a:xfrm>
                <a:off x="429658" y="4450412"/>
                <a:ext cx="539826" cy="2399586"/>
              </a:xfrm>
              <a:prstGeom prst="rect">
                <a:avLst/>
              </a:prstGeom>
            </p:spPr>
          </p:pic>
          <p:pic>
            <p:nvPicPr>
              <p:cNvPr id="16" name="Picture 15" descr="A close-up of a music notation&#10;&#10;Description automatically generated">
                <a:extLst>
                  <a:ext uri="{FF2B5EF4-FFF2-40B4-BE49-F238E27FC236}">
                    <a16:creationId xmlns:a16="http://schemas.microsoft.com/office/drawing/2014/main" id="{E1320187-4AC8-961B-D745-DBDD4C270E01}"/>
                  </a:ext>
                </a:extLst>
              </p:cNvPr>
              <p:cNvPicPr>
                <a:picLocks noChangeAspect="1"/>
              </p:cNvPicPr>
              <p:nvPr/>
            </p:nvPicPr>
            <p:blipFill rotWithShape="1">
              <a:blip r:embed="rId2"/>
              <a:srcRect l="24206" t="22554" r="57740" b="5978"/>
              <a:stretch/>
            </p:blipFill>
            <p:spPr>
              <a:xfrm>
                <a:off x="969484" y="4458414"/>
                <a:ext cx="1200839" cy="2399586"/>
              </a:xfrm>
              <a:prstGeom prst="rect">
                <a:avLst/>
              </a:prstGeom>
            </p:spPr>
          </p:pic>
          <p:pic>
            <p:nvPicPr>
              <p:cNvPr id="17" name="Picture 16" descr="A close-up of a music notation&#10;&#10;Description automatically generated">
                <a:extLst>
                  <a:ext uri="{FF2B5EF4-FFF2-40B4-BE49-F238E27FC236}">
                    <a16:creationId xmlns:a16="http://schemas.microsoft.com/office/drawing/2014/main" id="{D93EB7FB-08C7-F265-0C72-D39BE6DC8C25}"/>
                  </a:ext>
                </a:extLst>
              </p:cNvPr>
              <p:cNvPicPr>
                <a:picLocks noChangeAspect="1"/>
              </p:cNvPicPr>
              <p:nvPr/>
            </p:nvPicPr>
            <p:blipFill rotWithShape="1">
              <a:blip r:embed="rId2"/>
              <a:srcRect l="82372" t="22554" r="6033" b="5978"/>
              <a:stretch/>
            </p:blipFill>
            <p:spPr>
              <a:xfrm>
                <a:off x="3338111" y="4444092"/>
                <a:ext cx="771182" cy="2399586"/>
              </a:xfrm>
              <a:prstGeom prst="rect">
                <a:avLst/>
              </a:prstGeom>
            </p:spPr>
          </p:pic>
          <p:pic>
            <p:nvPicPr>
              <p:cNvPr id="18" name="Picture 17" descr="A close-up of a music notation&#10;&#10;Description automatically generated">
                <a:extLst>
                  <a:ext uri="{FF2B5EF4-FFF2-40B4-BE49-F238E27FC236}">
                    <a16:creationId xmlns:a16="http://schemas.microsoft.com/office/drawing/2014/main" id="{37214205-9C1E-06CC-9970-7A57475EE176}"/>
                  </a:ext>
                </a:extLst>
              </p:cNvPr>
              <p:cNvPicPr>
                <a:picLocks noChangeAspect="1"/>
              </p:cNvPicPr>
              <p:nvPr/>
            </p:nvPicPr>
            <p:blipFill rotWithShape="1">
              <a:blip r:embed="rId2"/>
              <a:srcRect l="54738" t="22554" r="27704" b="5978"/>
              <a:stretch/>
            </p:blipFill>
            <p:spPr>
              <a:xfrm>
                <a:off x="2170323" y="4452094"/>
                <a:ext cx="1167788" cy="2399586"/>
              </a:xfrm>
              <a:prstGeom prst="rect">
                <a:avLst/>
              </a:prstGeom>
            </p:spPr>
          </p:pic>
        </p:grpSp>
        <p:pic>
          <p:nvPicPr>
            <p:cNvPr id="13" name="Picture 2" descr="bass clef and treble clef together - Google Search | Treble clef, Math ...">
              <a:extLst>
                <a:ext uri="{FF2B5EF4-FFF2-40B4-BE49-F238E27FC236}">
                  <a16:creationId xmlns:a16="http://schemas.microsoft.com/office/drawing/2014/main" id="{4E483AB3-28EA-9130-6FE8-C47DE5D5C1B2}"/>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4375"/>
            <a:stretch/>
          </p:blipFill>
          <p:spPr bwMode="auto">
            <a:xfrm>
              <a:off x="9498639" y="4543245"/>
              <a:ext cx="2519190" cy="227619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COLOR KEYS: The notes on a piano keyboard are analogous to the concept ...">
              <a:extLst>
                <a:ext uri="{FF2B5EF4-FFF2-40B4-BE49-F238E27FC236}">
                  <a16:creationId xmlns:a16="http://schemas.microsoft.com/office/drawing/2014/main" id="{4766ABE3-A0F6-2629-E8C4-DB3D390AFCC5}"/>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41483"/>
            <a:stretch/>
          </p:blipFill>
          <p:spPr bwMode="auto">
            <a:xfrm>
              <a:off x="4021157" y="4719517"/>
              <a:ext cx="5310130" cy="1904182"/>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extBox 1">
            <a:extLst>
              <a:ext uri="{FF2B5EF4-FFF2-40B4-BE49-F238E27FC236}">
                <a16:creationId xmlns:a16="http://schemas.microsoft.com/office/drawing/2014/main" id="{8CA2509F-333D-441C-7676-B2699A4B3038}"/>
              </a:ext>
            </a:extLst>
          </p:cNvPr>
          <p:cNvSpPr txBox="1"/>
          <p:nvPr/>
        </p:nvSpPr>
        <p:spPr>
          <a:xfrm>
            <a:off x="11721737" y="6489391"/>
            <a:ext cx="470263"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12</a:t>
            </a:r>
          </a:p>
        </p:txBody>
      </p:sp>
    </p:spTree>
    <p:extLst>
      <p:ext uri="{BB962C8B-B14F-4D97-AF65-F5344CB8AC3E}">
        <p14:creationId xmlns:p14="http://schemas.microsoft.com/office/powerpoint/2010/main" val="33291330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2702" y="134605"/>
            <a:ext cx="2466673"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lIns="91440" tIns="45720" rIns="91440" bIns="45720" rtlCol="0" anchor="t">
            <a:spAutoFit/>
          </a:bodyPr>
          <a:lstStyle/>
          <a:p>
            <a:pPr algn="ctr">
              <a:defRPr/>
            </a:pPr>
            <a:r>
              <a:rPr lang="en-US" sz="2400" b="0" i="0" u="none" strike="noStrike" kern="1200" cap="none" spc="0" normalizeH="0" baseline="0" noProof="0" dirty="0">
                <a:ln>
                  <a:noFill/>
                </a:ln>
                <a:solidFill>
                  <a:prstClr val="white"/>
                </a:solidFill>
                <a:effectLst/>
                <a:uLnTx/>
                <a:uFillTx/>
                <a:latin typeface="Gill Sans MT" panose="020B0502020104020203" pitchFamily="34" charset="0"/>
                <a:cs typeface="Calibri"/>
              </a:rPr>
              <a:t>Performing Art</a:t>
            </a:r>
          </a:p>
        </p:txBody>
      </p:sp>
      <p:sp>
        <p:nvSpPr>
          <p:cNvPr id="7" name="TextBox 6"/>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13</a:t>
            </a:r>
          </a:p>
        </p:txBody>
      </p:sp>
      <p:graphicFrame>
        <p:nvGraphicFramePr>
          <p:cNvPr id="6" name="Table 5">
            <a:extLst>
              <a:ext uri="{FF2B5EF4-FFF2-40B4-BE49-F238E27FC236}">
                <a16:creationId xmlns:a16="http://schemas.microsoft.com/office/drawing/2014/main" id="{91A15073-1882-56B8-2574-CB6779FEDEEB}"/>
              </a:ext>
            </a:extLst>
          </p:cNvPr>
          <p:cNvGraphicFramePr>
            <a:graphicFrameLocks noGrp="1"/>
          </p:cNvGraphicFramePr>
          <p:nvPr/>
        </p:nvGraphicFramePr>
        <p:xfrm>
          <a:off x="123613" y="681961"/>
          <a:ext cx="5080776" cy="4958715"/>
        </p:xfrm>
        <a:graphic>
          <a:graphicData uri="http://schemas.openxmlformats.org/drawingml/2006/table">
            <a:tbl>
              <a:tblPr firstRow="1" bandRow="1">
                <a:tableStyleId>{5C22544A-7EE6-4342-B048-85BDC9FD1C3A}</a:tableStyleId>
              </a:tblPr>
              <a:tblGrid>
                <a:gridCol w="1132619">
                  <a:extLst>
                    <a:ext uri="{9D8B030D-6E8A-4147-A177-3AD203B41FA5}">
                      <a16:colId xmlns:a16="http://schemas.microsoft.com/office/drawing/2014/main" val="1468787449"/>
                    </a:ext>
                  </a:extLst>
                </a:gridCol>
                <a:gridCol w="3948157">
                  <a:extLst>
                    <a:ext uri="{9D8B030D-6E8A-4147-A177-3AD203B41FA5}">
                      <a16:colId xmlns:a16="http://schemas.microsoft.com/office/drawing/2014/main" val="715456450"/>
                    </a:ext>
                  </a:extLst>
                </a:gridCol>
              </a:tblGrid>
              <a:tr h="295275">
                <a:tc>
                  <a:txBody>
                    <a:bodyPr/>
                    <a:lstStyle/>
                    <a:p>
                      <a:pPr algn="l" fontAlgn="base"/>
                      <a:r>
                        <a:rPr lang="en-GB" sz="1200" b="0" i="0" dirty="0">
                          <a:solidFill>
                            <a:srgbClr val="000000"/>
                          </a:solidFill>
                          <a:effectLst/>
                          <a:latin typeface="Gill Sans MT" panose="020B0502020104020203" pitchFamily="34" charset="0"/>
                        </a:rPr>
                        <a:t>Key Word</a:t>
                      </a:r>
                      <a:endParaRPr lang="en-GB" b="0" i="0" dirty="0">
                        <a:solidFill>
                          <a:srgbClr val="000000"/>
                        </a:solidFill>
                        <a:effectLst/>
                        <a:latin typeface="Gill Sans MT" panose="020B0502020104020203"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l" fontAlgn="base"/>
                      <a:r>
                        <a:rPr lang="en-GB" sz="1200" b="0" i="0" dirty="0">
                          <a:solidFill>
                            <a:srgbClr val="000000"/>
                          </a:solidFill>
                          <a:effectLst/>
                          <a:latin typeface="Gill Sans MT" panose="020B0502020104020203" pitchFamily="34" charset="0"/>
                        </a:rPr>
                        <a:t>Definition</a:t>
                      </a:r>
                      <a:endParaRPr lang="en-GB" b="0" i="0" dirty="0">
                        <a:solidFill>
                          <a:srgbClr val="000000"/>
                        </a:solidFill>
                        <a:effectLst/>
                        <a:latin typeface="Gill Sans MT" panose="020B0502020104020203"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843039211"/>
                  </a:ext>
                </a:extLst>
              </a:tr>
              <a:tr h="314325">
                <a:tc>
                  <a:txBody>
                    <a:bodyPr/>
                    <a:lstStyle/>
                    <a:p>
                      <a:pPr lvl="0" algn="l">
                        <a:buNone/>
                      </a:pPr>
                      <a:r>
                        <a:rPr lang="en-US" sz="1200" b="0" dirty="0"/>
                        <a:t>Amphitheatre</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lvl="0" algn="l">
                        <a:lnSpc>
                          <a:spcPct val="100000"/>
                        </a:lnSpc>
                        <a:spcBef>
                          <a:spcPts val="0"/>
                        </a:spcBef>
                        <a:spcAft>
                          <a:spcPts val="0"/>
                        </a:spcAft>
                        <a:buNone/>
                      </a:pPr>
                      <a:r>
                        <a:rPr lang="en-US" sz="1200" b="0" dirty="0"/>
                        <a:t>Circular or oval open air theatre with a large ranked seating area</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84325182"/>
                  </a:ext>
                </a:extLst>
              </a:tr>
              <a:tr h="381000">
                <a:tc>
                  <a:txBody>
                    <a:bodyPr/>
                    <a:lstStyle/>
                    <a:p>
                      <a:pPr algn="l" fontAlgn="base"/>
                      <a:r>
                        <a:rPr lang="en-US" sz="1200" b="0" dirty="0"/>
                        <a:t>Apron</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lvl="0" algn="l">
                        <a:buNone/>
                      </a:pPr>
                      <a:r>
                        <a:rPr lang="en-US" sz="1200" b="0" dirty="0"/>
                        <a:t>The apron is a section of the stage which the floor projects towards or into the auditorium </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95386989"/>
                  </a:ext>
                </a:extLst>
              </a:tr>
              <a:tr h="314325">
                <a:tc>
                  <a:txBody>
                    <a:bodyPr/>
                    <a:lstStyle/>
                    <a:p>
                      <a:pPr algn="l" fontAlgn="base"/>
                      <a:r>
                        <a:rPr lang="en-US" sz="1200" b="0" dirty="0"/>
                        <a:t>Black Box</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fontAlgn="base"/>
                      <a:r>
                        <a:rPr lang="en-US" sz="1200" b="0" dirty="0"/>
                        <a:t>A flexible studio theatre where the audience and actors are in the same room surrounded by black tabs</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17652015"/>
                  </a:ext>
                </a:extLst>
              </a:tr>
              <a:tr h="314325">
                <a:tc>
                  <a:txBody>
                    <a:bodyPr/>
                    <a:lstStyle/>
                    <a:p>
                      <a:pPr lvl="0" algn="l">
                        <a:buNone/>
                      </a:pPr>
                      <a:r>
                        <a:rPr lang="en-US" sz="1200" b="0" dirty="0"/>
                        <a:t>End On</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lvl="0" algn="l">
                        <a:lnSpc>
                          <a:spcPct val="100000"/>
                        </a:lnSpc>
                        <a:spcBef>
                          <a:spcPts val="0"/>
                        </a:spcBef>
                        <a:spcAft>
                          <a:spcPts val="0"/>
                        </a:spcAft>
                        <a:buNone/>
                      </a:pPr>
                      <a:r>
                        <a:rPr lang="en-US" sz="1200" b="0" dirty="0"/>
                        <a:t>Traditional audience seating layout where the audience is looking at the stage from the same direction. </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27076387"/>
                  </a:ext>
                </a:extLst>
              </a:tr>
              <a:tr h="285750">
                <a:tc>
                  <a:txBody>
                    <a:bodyPr/>
                    <a:lstStyle/>
                    <a:p>
                      <a:r>
                        <a:rPr lang="en-US" sz="1200" dirty="0">
                          <a:effectLst/>
                        </a:rPr>
                        <a:t>Found Space</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r>
                        <a:rPr lang="en-US" sz="1200" dirty="0"/>
                        <a:t>A performance space that wasn’t designed to be one </a:t>
                      </a:r>
                      <a:r>
                        <a:rPr lang="en-US" sz="1200" dirty="0" err="1"/>
                        <a:t>e.g</a:t>
                      </a:r>
                      <a:r>
                        <a:rPr lang="en-US" sz="1200" dirty="0"/>
                        <a:t> historic buildings</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77212228"/>
                  </a:ext>
                </a:extLst>
              </a:tr>
              <a:tr h="314325">
                <a:tc>
                  <a:txBody>
                    <a:bodyPr/>
                    <a:lstStyle/>
                    <a:p>
                      <a:pPr lvl="0" algn="l">
                        <a:buNone/>
                      </a:pPr>
                      <a:r>
                        <a:rPr lang="en-US" sz="1200" b="0" dirty="0"/>
                        <a:t>In the Round</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lvl="0" algn="l">
                        <a:lnSpc>
                          <a:spcPct val="100000"/>
                        </a:lnSpc>
                        <a:spcBef>
                          <a:spcPts val="0"/>
                        </a:spcBef>
                        <a:spcAft>
                          <a:spcPts val="0"/>
                        </a:spcAft>
                        <a:buNone/>
                      </a:pPr>
                      <a:r>
                        <a:rPr lang="en-US" sz="1200" b="0" dirty="0"/>
                        <a:t>Theatre in the Round is a form of audience seating layout where the acting area is surrounded on all sided by seating. There is often a number of entrances through the seating </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61662942"/>
                  </a:ext>
                </a:extLst>
              </a:tr>
              <a:tr h="314325">
                <a:tc>
                  <a:txBody>
                    <a:bodyPr/>
                    <a:lstStyle/>
                    <a:p>
                      <a:pPr lvl="0" algn="l">
                        <a:buNone/>
                      </a:pPr>
                      <a:r>
                        <a:rPr lang="en-US" sz="1200" b="0" dirty="0"/>
                        <a:t>Promenade</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lvl="0" algn="l">
                        <a:lnSpc>
                          <a:spcPct val="100000"/>
                        </a:lnSpc>
                        <a:spcBef>
                          <a:spcPts val="0"/>
                        </a:spcBef>
                        <a:spcAft>
                          <a:spcPts val="0"/>
                        </a:spcAft>
                        <a:buNone/>
                      </a:pPr>
                      <a:r>
                        <a:rPr lang="en-US" sz="1200" b="0" dirty="0"/>
                        <a:t>Form of staging where the audience moves around the performance space and sees the play at a variety of different locations </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92110662"/>
                  </a:ext>
                </a:extLst>
              </a:tr>
              <a:tr h="314325">
                <a:tc>
                  <a:txBody>
                    <a:bodyPr/>
                    <a:lstStyle/>
                    <a:p>
                      <a:pPr algn="l" fontAlgn="base"/>
                      <a:r>
                        <a:rPr lang="en-US" sz="1200" b="0" dirty="0"/>
                        <a:t>Proscenium Arch</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lvl="0" algn="l">
                        <a:buNone/>
                      </a:pPr>
                      <a:r>
                        <a:rPr lang="en-US" sz="1200" b="0" dirty="0"/>
                        <a:t>The opening in the wall which stands between stage and auditorium in some theatres; the picture frame through the audience sees the play’ fourth wall’</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00259470"/>
                  </a:ext>
                </a:extLst>
              </a:tr>
              <a:tr h="314325">
                <a:tc>
                  <a:txBody>
                    <a:bodyPr/>
                    <a:lstStyle/>
                    <a:p>
                      <a:pPr lvl="0" algn="l">
                        <a:buNone/>
                      </a:pPr>
                      <a:r>
                        <a:rPr lang="en-US" sz="1200" b="0" dirty="0"/>
                        <a:t>Site-specific theatre</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lvl="0" algn="l">
                        <a:lnSpc>
                          <a:spcPct val="100000"/>
                        </a:lnSpc>
                        <a:spcBef>
                          <a:spcPts val="0"/>
                        </a:spcBef>
                        <a:spcAft>
                          <a:spcPts val="0"/>
                        </a:spcAft>
                        <a:buNone/>
                      </a:pPr>
                      <a:r>
                        <a:rPr lang="en-US" sz="1200" b="0" dirty="0"/>
                        <a:t>A piece of performance which has been deigned to work only in a particular non-theatre space</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75111863"/>
                  </a:ext>
                </a:extLst>
              </a:tr>
            </a:tbl>
          </a:graphicData>
        </a:graphic>
      </p:graphicFrame>
      <p:graphicFrame>
        <p:nvGraphicFramePr>
          <p:cNvPr id="2" name="Table 1">
            <a:extLst>
              <a:ext uri="{FF2B5EF4-FFF2-40B4-BE49-F238E27FC236}">
                <a16:creationId xmlns:a16="http://schemas.microsoft.com/office/drawing/2014/main" id="{458CAE10-8304-639A-B3FE-500218C1BA19}"/>
              </a:ext>
            </a:extLst>
          </p:cNvPr>
          <p:cNvGraphicFramePr>
            <a:graphicFrameLocks noGrp="1"/>
          </p:cNvGraphicFramePr>
          <p:nvPr/>
        </p:nvGraphicFramePr>
        <p:xfrm>
          <a:off x="6435500" y="224640"/>
          <a:ext cx="5312362" cy="2947035"/>
        </p:xfrm>
        <a:graphic>
          <a:graphicData uri="http://schemas.openxmlformats.org/drawingml/2006/table">
            <a:tbl>
              <a:tblPr firstRow="1" bandRow="1">
                <a:tableStyleId>{5C22544A-7EE6-4342-B048-85BDC9FD1C3A}</a:tableStyleId>
              </a:tblPr>
              <a:tblGrid>
                <a:gridCol w="1184245">
                  <a:extLst>
                    <a:ext uri="{9D8B030D-6E8A-4147-A177-3AD203B41FA5}">
                      <a16:colId xmlns:a16="http://schemas.microsoft.com/office/drawing/2014/main" val="1468787449"/>
                    </a:ext>
                  </a:extLst>
                </a:gridCol>
                <a:gridCol w="4128117">
                  <a:extLst>
                    <a:ext uri="{9D8B030D-6E8A-4147-A177-3AD203B41FA5}">
                      <a16:colId xmlns:a16="http://schemas.microsoft.com/office/drawing/2014/main" val="715456450"/>
                    </a:ext>
                  </a:extLst>
                </a:gridCol>
              </a:tblGrid>
              <a:tr h="295275">
                <a:tc>
                  <a:txBody>
                    <a:bodyPr/>
                    <a:lstStyle/>
                    <a:p>
                      <a:pPr algn="l" fontAlgn="base"/>
                      <a:r>
                        <a:rPr lang="en-GB" sz="1200" b="0" i="0" dirty="0">
                          <a:solidFill>
                            <a:srgbClr val="000000"/>
                          </a:solidFill>
                          <a:effectLst/>
                          <a:latin typeface="Gill Sans MT" panose="020B0502020104020203" pitchFamily="34" charset="0"/>
                        </a:rPr>
                        <a:t>Key Word</a:t>
                      </a:r>
                      <a:endParaRPr lang="en-GB" b="0" i="0" dirty="0">
                        <a:solidFill>
                          <a:srgbClr val="000000"/>
                        </a:solidFill>
                        <a:effectLst/>
                        <a:latin typeface="Gill Sans MT" panose="020B0502020104020203"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l" fontAlgn="base"/>
                      <a:r>
                        <a:rPr lang="en-GB" sz="1200" b="0" i="0" dirty="0">
                          <a:solidFill>
                            <a:srgbClr val="000000"/>
                          </a:solidFill>
                          <a:effectLst/>
                          <a:latin typeface="Gill Sans MT" panose="020B0502020104020203" pitchFamily="34" charset="0"/>
                        </a:rPr>
                        <a:t>Definition</a:t>
                      </a:r>
                      <a:endParaRPr lang="en-GB" b="0" i="0" dirty="0">
                        <a:solidFill>
                          <a:srgbClr val="000000"/>
                        </a:solidFill>
                        <a:effectLst/>
                        <a:latin typeface="Gill Sans MT" panose="020B0502020104020203"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843039211"/>
                  </a:ext>
                </a:extLst>
              </a:tr>
              <a:tr h="314325">
                <a:tc>
                  <a:txBody>
                    <a:bodyPr/>
                    <a:lstStyle/>
                    <a:p>
                      <a:pPr algn="ctr"/>
                      <a:r>
                        <a:rPr lang="en-GB" sz="1200" dirty="0"/>
                        <a:t>Body Language</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r>
                        <a:rPr lang="en-GB" sz="1200" dirty="0"/>
                        <a:t>How an actor uses their body to communicate meaning. For example, crossing your arms could mean you are fed up</a:t>
                      </a: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84325182"/>
                  </a:ext>
                </a:extLst>
              </a:tr>
              <a:tr h="381000">
                <a:tc>
                  <a:txBody>
                    <a:bodyPr/>
                    <a:lstStyle/>
                    <a:p>
                      <a:pPr algn="ctr"/>
                      <a:r>
                        <a:rPr lang="en-GB" sz="1200" dirty="0"/>
                        <a:t>Gesture</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r>
                        <a:rPr lang="en-GB" sz="1200" b="0" i="0" kern="1200" dirty="0">
                          <a:solidFill>
                            <a:schemeClr val="dk1"/>
                          </a:solidFill>
                          <a:effectLst/>
                          <a:latin typeface="+mn-lt"/>
                          <a:ea typeface="+mn-ea"/>
                          <a:cs typeface="+mn-cs"/>
                        </a:rPr>
                        <a:t>a movement of the body, particularly the hands, arms, or head, that conveys meaning or expresses an idea, emotion, or intention</a:t>
                      </a:r>
                      <a:endParaRPr lang="en-GB" sz="1200" dirty="0"/>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95386989"/>
                  </a:ext>
                </a:extLst>
              </a:tr>
              <a:tr h="314325">
                <a:tc>
                  <a:txBody>
                    <a:bodyPr/>
                    <a:lstStyle/>
                    <a:p>
                      <a:pPr algn="ctr"/>
                      <a:r>
                        <a:rPr lang="en-GB" sz="1200" dirty="0"/>
                        <a:t>Levels</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r>
                        <a:rPr lang="en-GB" sz="1200" b="0" i="0" kern="1200" dirty="0">
                          <a:solidFill>
                            <a:schemeClr val="dk1"/>
                          </a:solidFill>
                          <a:effectLst/>
                          <a:latin typeface="+mn-lt"/>
                          <a:ea typeface="+mn-ea"/>
                          <a:cs typeface="+mn-cs"/>
                        </a:rPr>
                        <a:t>Levels can be used to show status, relationships, and even to indicate changes in location or time</a:t>
                      </a:r>
                      <a:endParaRPr lang="en-GB" sz="1200" dirty="0"/>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17652015"/>
                  </a:ext>
                </a:extLst>
              </a:tr>
              <a:tr h="314325">
                <a:tc>
                  <a:txBody>
                    <a:bodyPr/>
                    <a:lstStyle/>
                    <a:p>
                      <a:pPr algn="ctr"/>
                      <a:r>
                        <a:rPr lang="en-GB" sz="1200" dirty="0"/>
                        <a:t>Proxemics</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r>
                        <a:rPr lang="en-GB" sz="1200" b="0" i="0" kern="1200" dirty="0">
                          <a:solidFill>
                            <a:schemeClr val="dk1"/>
                          </a:solidFill>
                          <a:effectLst/>
                          <a:latin typeface="+mn-lt"/>
                          <a:ea typeface="+mn-ea"/>
                          <a:cs typeface="+mn-cs"/>
                        </a:rPr>
                        <a:t>The deliberate use of distance between you and other characters or objects to communicate something to an audience</a:t>
                      </a:r>
                      <a:endParaRPr lang="en-GB" sz="1200" dirty="0"/>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27076387"/>
                  </a:ext>
                </a:extLst>
              </a:tr>
              <a:tr h="285750">
                <a:tc>
                  <a:txBody>
                    <a:bodyPr/>
                    <a:lstStyle/>
                    <a:p>
                      <a:pPr algn="ctr"/>
                      <a:r>
                        <a:rPr lang="en-GB" sz="1200" dirty="0"/>
                        <a:t>Facial Expression</a:t>
                      </a: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r>
                        <a:rPr lang="en-GB" sz="1200" dirty="0"/>
                        <a:t>Using the face to express that characters feelings and</a:t>
                      </a:r>
                    </a:p>
                    <a:p>
                      <a:r>
                        <a:rPr lang="en-GB" sz="1200" dirty="0"/>
                        <a:t>emotions.</a:t>
                      </a: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77212228"/>
                  </a:ext>
                </a:extLst>
              </a:tr>
            </a:tbl>
          </a:graphicData>
        </a:graphic>
      </p:graphicFrame>
      <p:sp>
        <p:nvSpPr>
          <p:cNvPr id="3" name="Rectangle 2">
            <a:extLst>
              <a:ext uri="{FF2B5EF4-FFF2-40B4-BE49-F238E27FC236}">
                <a16:creationId xmlns:a16="http://schemas.microsoft.com/office/drawing/2014/main" id="{99A640D9-41DE-3B85-A718-AC5C0882C8A9}"/>
              </a:ext>
            </a:extLst>
          </p:cNvPr>
          <p:cNvSpPr/>
          <p:nvPr/>
        </p:nvSpPr>
        <p:spPr>
          <a:xfrm>
            <a:off x="6435500" y="3442403"/>
            <a:ext cx="5312363" cy="3231654"/>
          </a:xfrm>
          <a:prstGeom prst="rect">
            <a:avLst/>
          </a:prstGeom>
          <a:solidFill>
            <a:schemeClr val="bg1"/>
          </a:solidFill>
          <a:ln w="19050">
            <a:solidFill>
              <a:schemeClr val="tx1"/>
            </a:solidFill>
          </a:ln>
        </p:spPr>
        <p:txBody>
          <a:bodyPr wrap="square">
            <a:spAutoFit/>
          </a:bodyPr>
          <a:lstStyle/>
          <a:p>
            <a:pPr lvl="0" algn="ctr"/>
            <a:endParaRPr kumimoji="0" lang="en-GB" sz="1200" strike="noStrike" kern="0" cap="none" spc="0" normalizeH="0" baseline="0" noProof="0" dirty="0">
              <a:ln>
                <a:noFill/>
              </a:ln>
              <a:effectLst/>
              <a:uLnTx/>
              <a:uFillTx/>
            </a:endParaRPr>
          </a:p>
          <a:p>
            <a:pPr lvl="0" algn="ctr"/>
            <a:r>
              <a:rPr lang="en-GB" sz="1200" b="1" u="sng" kern="0" dirty="0"/>
              <a:t>Stage Directions</a:t>
            </a:r>
          </a:p>
          <a:p>
            <a:pPr lvl="0" algn="ctr"/>
            <a:endParaRPr lang="en-GB" sz="1200" b="1" u="sng" kern="0" dirty="0"/>
          </a:p>
          <a:p>
            <a:pPr lvl="0" algn="ctr"/>
            <a:r>
              <a:rPr lang="en-GB" sz="1200" kern="0" dirty="0"/>
              <a:t>Stage directions are from the performers perspective</a:t>
            </a:r>
          </a:p>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GB" sz="1200" i="0" u="none" strike="noStrike" kern="0" cap="none" spc="0" normalizeH="0" baseline="0" noProof="0" dirty="0">
              <a:ln>
                <a:noFill/>
              </a:ln>
              <a:effectLst/>
              <a:uLnTx/>
              <a:uFillTx/>
            </a:endParaRPr>
          </a:p>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en-GB" sz="1200" kern="0" dirty="0"/>
          </a:p>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GB" sz="1200" i="0" u="none" strike="noStrike" kern="0" cap="none" spc="0" normalizeH="0" baseline="0" noProof="0" dirty="0">
              <a:ln>
                <a:noFill/>
              </a:ln>
              <a:effectLst/>
              <a:uLnTx/>
              <a:uFillTx/>
            </a:endParaRPr>
          </a:p>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en-GB" sz="1200" kern="0" dirty="0"/>
          </a:p>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GB" sz="1200" i="0" u="none" strike="noStrike" kern="0" cap="none" spc="0" normalizeH="0" baseline="0" noProof="0" dirty="0">
              <a:ln>
                <a:noFill/>
              </a:ln>
              <a:effectLst/>
              <a:uLnTx/>
              <a:uFillTx/>
            </a:endParaRPr>
          </a:p>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en-GB" sz="1200" kern="0" dirty="0"/>
          </a:p>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GB" sz="1200" i="0" u="none" strike="noStrike" kern="0" cap="none" spc="0" normalizeH="0" baseline="0" noProof="0" dirty="0">
              <a:ln>
                <a:noFill/>
              </a:ln>
              <a:effectLst/>
              <a:uLnTx/>
              <a:uFillTx/>
            </a:endParaRPr>
          </a:p>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en-GB" sz="1200" kern="0" dirty="0"/>
          </a:p>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GB" sz="1200" i="0" u="none" strike="noStrike" kern="0" cap="none" spc="0" normalizeH="0" baseline="0" noProof="0" dirty="0">
              <a:ln>
                <a:noFill/>
              </a:ln>
              <a:effectLst/>
              <a:uLnTx/>
              <a:uFillTx/>
            </a:endParaRPr>
          </a:p>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en-GB" sz="1200" kern="0" dirty="0"/>
          </a:p>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GB" sz="1200" i="0" u="none" strike="noStrike" kern="0" cap="none" spc="0" normalizeH="0" baseline="0" noProof="0" dirty="0">
              <a:ln>
                <a:noFill/>
              </a:ln>
              <a:effectLst/>
              <a:uLnTx/>
              <a:uFillTx/>
            </a:endParaRPr>
          </a:p>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en-GB" sz="1200" kern="0" dirty="0"/>
          </a:p>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GB" sz="1200" i="0" u="none" strike="noStrike" kern="0" cap="none" spc="0" normalizeH="0" baseline="0" noProof="0" dirty="0">
              <a:ln>
                <a:noFill/>
              </a:ln>
              <a:effectLst/>
              <a:uLnTx/>
              <a:uFillTx/>
            </a:endParaRPr>
          </a:p>
        </p:txBody>
      </p:sp>
      <p:pic>
        <p:nvPicPr>
          <p:cNvPr id="5" name="Picture 2" descr="Stage Directions (An Actor's Guide)">
            <a:extLst>
              <a:ext uri="{FF2B5EF4-FFF2-40B4-BE49-F238E27FC236}">
                <a16:creationId xmlns:a16="http://schemas.microsoft.com/office/drawing/2014/main" id="{1CB9CFF0-2224-9932-019E-8E6E4C8331B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659"/>
          <a:stretch/>
        </p:blipFill>
        <p:spPr bwMode="auto">
          <a:xfrm>
            <a:off x="7976125" y="4269269"/>
            <a:ext cx="2489200" cy="2049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15345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2703" y="134605"/>
            <a:ext cx="3698800"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rPr>
              <a:t>Design and Technology - RM</a:t>
            </a:r>
            <a:endParaRPr kumimoji="0" lang="en-US" sz="2000" b="0" i="0" u="none" strike="noStrike" kern="1200" cap="none" spc="0" normalizeH="0" baseline="0" noProof="0" dirty="0">
              <a:ln>
                <a:noFill/>
              </a:ln>
              <a:solidFill>
                <a:prstClr val="white"/>
              </a:solidFill>
              <a:effectLst/>
              <a:uLnTx/>
              <a:uFillTx/>
            </a:endParaRPr>
          </a:p>
        </p:txBody>
      </p:sp>
      <p:graphicFrame>
        <p:nvGraphicFramePr>
          <p:cNvPr id="7" name="Table 6"/>
          <p:cNvGraphicFramePr>
            <a:graphicFrameLocks noGrp="1"/>
          </p:cNvGraphicFramePr>
          <p:nvPr/>
        </p:nvGraphicFramePr>
        <p:xfrm>
          <a:off x="122702" y="725626"/>
          <a:ext cx="5888483" cy="4199958"/>
        </p:xfrm>
        <a:graphic>
          <a:graphicData uri="http://schemas.openxmlformats.org/drawingml/2006/table">
            <a:tbl>
              <a:tblPr firstRow="1" bandRow="1">
                <a:tableStyleId>{5940675A-B579-460E-94D1-54222C63F5DA}</a:tableStyleId>
              </a:tblPr>
              <a:tblGrid>
                <a:gridCol w="1450931">
                  <a:extLst>
                    <a:ext uri="{9D8B030D-6E8A-4147-A177-3AD203B41FA5}">
                      <a16:colId xmlns:a16="http://schemas.microsoft.com/office/drawing/2014/main" val="20000"/>
                    </a:ext>
                  </a:extLst>
                </a:gridCol>
                <a:gridCol w="4437552">
                  <a:extLst>
                    <a:ext uri="{9D8B030D-6E8A-4147-A177-3AD203B41FA5}">
                      <a16:colId xmlns:a16="http://schemas.microsoft.com/office/drawing/2014/main" val="20001"/>
                    </a:ext>
                  </a:extLst>
                </a:gridCol>
              </a:tblGrid>
              <a:tr h="181260">
                <a:tc>
                  <a:txBody>
                    <a:bodyPr/>
                    <a:lstStyle/>
                    <a:p>
                      <a:pPr algn="ctr"/>
                      <a:r>
                        <a:rPr lang="en-GB" sz="1200" b="1" dirty="0">
                          <a:latin typeface="Gill Sans MT" panose="020B0502020104020203" pitchFamily="34" charset="0"/>
                        </a:rPr>
                        <a:t>Key Words</a:t>
                      </a:r>
                    </a:p>
                  </a:txBody>
                  <a:tcPr anchor="ctr">
                    <a:solidFill>
                      <a:schemeClr val="accent6">
                        <a:lumMod val="20000"/>
                        <a:lumOff val="80000"/>
                      </a:schemeClr>
                    </a:solidFill>
                  </a:tcPr>
                </a:tc>
                <a:tc>
                  <a:txBody>
                    <a:bodyPr/>
                    <a:lstStyle/>
                    <a:p>
                      <a:pPr algn="ctr"/>
                      <a:r>
                        <a:rPr lang="en-GB" sz="1200" b="1" dirty="0">
                          <a:latin typeface="Gill Sans MT" panose="020B0502020104020203" pitchFamily="34" charset="0"/>
                        </a:rPr>
                        <a:t>Definition</a:t>
                      </a:r>
                    </a:p>
                  </a:txBody>
                  <a:tcPr anchor="ctr">
                    <a:solidFill>
                      <a:schemeClr val="accent6">
                        <a:lumMod val="20000"/>
                        <a:lumOff val="80000"/>
                      </a:schemeClr>
                    </a:solidFill>
                  </a:tcPr>
                </a:tc>
                <a:extLst>
                  <a:ext uri="{0D108BD9-81ED-4DB2-BD59-A6C34878D82A}">
                    <a16:rowId xmlns:a16="http://schemas.microsoft.com/office/drawing/2014/main" val="10000"/>
                  </a:ext>
                </a:extLst>
              </a:tr>
              <a:tr h="476916">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Alloys</a:t>
                      </a:r>
                    </a:p>
                  </a:txBody>
                  <a:tcPr marL="36576" marR="36576" marT="36576" marB="36576" anchor="ctr"/>
                </a:tc>
                <a:tc>
                  <a:txBody>
                    <a:bodyPr/>
                    <a:lstStyle/>
                    <a:p>
                      <a:pPr marL="0" marR="0" indent="0" algn="l" defTabSz="914400" rtl="0" eaLnBrk="1" latinLnBrk="0" hangingPunct="1">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A mixture of two or more metals to create a new material with improved properties.</a:t>
                      </a:r>
                    </a:p>
                  </a:txBody>
                  <a:tcPr marL="36576" marR="36576" marT="36576" marB="36576" anchor="ctr"/>
                </a:tc>
                <a:extLst>
                  <a:ext uri="{0D108BD9-81ED-4DB2-BD59-A6C34878D82A}">
                    <a16:rowId xmlns:a16="http://schemas.microsoft.com/office/drawing/2014/main" val="2701959954"/>
                  </a:ext>
                </a:extLst>
              </a:tr>
              <a:tr h="265262">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Design Brief</a:t>
                      </a:r>
                    </a:p>
                  </a:txBody>
                  <a:tcPr marL="36576" marR="36576" marT="36576" marB="36576" anchor="ctr"/>
                </a:tc>
                <a:tc>
                  <a:txBody>
                    <a:bodyPr/>
                    <a:lstStyle/>
                    <a:p>
                      <a:pPr marL="0" marR="0" indent="0" algn="l" defTabSz="914400" rtl="0" eaLnBrk="1" latinLnBrk="0" hangingPunct="1">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A set of instructions given to a designer by a client.</a:t>
                      </a:r>
                    </a:p>
                  </a:txBody>
                  <a:tcPr marL="36576" marR="36576" marT="36576" marB="36576" anchor="ctr"/>
                </a:tc>
                <a:extLst>
                  <a:ext uri="{0D108BD9-81ED-4DB2-BD59-A6C34878D82A}">
                    <a16:rowId xmlns:a16="http://schemas.microsoft.com/office/drawing/2014/main" val="3841969309"/>
                  </a:ext>
                </a:extLst>
              </a:tr>
              <a:tr h="476916">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Composite Materials</a:t>
                      </a:r>
                    </a:p>
                  </a:txBody>
                  <a:tcPr marL="36576" marR="36576" marT="36576" marB="36576" anchor="ctr"/>
                </a:tc>
                <a:tc>
                  <a:txBody>
                    <a:bodyPr/>
                    <a:lstStyle/>
                    <a:p>
                      <a:pPr marL="0" marR="0" indent="0" algn="l" defTabSz="914400" rtl="0" eaLnBrk="1" latinLnBrk="0" hangingPunct="1">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Made up of different materials which are combined to improve their properties.</a:t>
                      </a:r>
                    </a:p>
                  </a:txBody>
                  <a:tcPr marL="36576" marR="36576" marT="36576" marB="36576" anchor="ctr"/>
                </a:tc>
                <a:extLst>
                  <a:ext uri="{0D108BD9-81ED-4DB2-BD59-A6C34878D82A}">
                    <a16:rowId xmlns:a16="http://schemas.microsoft.com/office/drawing/2014/main" val="449678915"/>
                  </a:ext>
                </a:extLst>
              </a:tr>
              <a:tr h="265262">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Coniferous</a:t>
                      </a:r>
                    </a:p>
                  </a:txBody>
                  <a:tcPr marL="36576" marR="36576" marT="36576" marB="36576" anchor="ctr"/>
                </a:tc>
                <a:tc>
                  <a:txBody>
                    <a:bodyPr/>
                    <a:lstStyle/>
                    <a:p>
                      <a:pPr marL="0" marR="0" indent="0" algn="l" defTabSz="914400" rtl="0" eaLnBrk="1" latinLnBrk="0" hangingPunct="1">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Evergreen trees that bear cones.</a:t>
                      </a:r>
                    </a:p>
                  </a:txBody>
                  <a:tcPr marL="36576" marR="36576" marT="36576" marB="36576" anchor="ctr"/>
                </a:tc>
                <a:extLst>
                  <a:ext uri="{0D108BD9-81ED-4DB2-BD59-A6C34878D82A}">
                    <a16:rowId xmlns:a16="http://schemas.microsoft.com/office/drawing/2014/main" val="1673032041"/>
                  </a:ext>
                </a:extLst>
              </a:tr>
              <a:tr h="265262">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rPr>
                        <a:t>Deciduous</a:t>
                      </a:r>
                    </a:p>
                  </a:txBody>
                  <a:tcPr marL="36576" marR="36576" marT="36576" marB="36576" anchor="ctr"/>
                </a:tc>
                <a:tc>
                  <a:txBody>
                    <a:bodyPr/>
                    <a:lstStyle/>
                    <a:p>
                      <a:pPr marL="0" marR="0" indent="0" algn="l" defTabSz="914400" rtl="0" eaLnBrk="1" latinLnBrk="0" hangingPunct="1">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Trees and shrubs that loose their leaves in the autumn.</a:t>
                      </a:r>
                    </a:p>
                  </a:txBody>
                  <a:tcPr marL="36576" marR="36576" marT="36576" marB="36576" anchor="ctr"/>
                </a:tc>
                <a:extLst>
                  <a:ext uri="{0D108BD9-81ED-4DB2-BD59-A6C34878D82A}">
                    <a16:rowId xmlns:a16="http://schemas.microsoft.com/office/drawing/2014/main" val="10003"/>
                  </a:ext>
                </a:extLst>
              </a:tr>
              <a:tr h="265262">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Deforestation</a:t>
                      </a:r>
                    </a:p>
                  </a:txBody>
                  <a:tcPr marL="36576" marR="36576" marT="36576" marB="36576" anchor="ctr"/>
                </a:tc>
                <a:tc>
                  <a:txBody>
                    <a:bodyPr/>
                    <a:lstStyle/>
                    <a:p>
                      <a:pPr marL="0" marR="0" indent="0" algn="l" defTabSz="914400" rtl="0" eaLnBrk="1" latinLnBrk="0" hangingPunct="1">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The chopping down and removal of trees to clear an area of forest.</a:t>
                      </a:r>
                    </a:p>
                  </a:txBody>
                  <a:tcPr marL="36576" marR="36576" marT="36576" marB="36576" anchor="ctr"/>
                </a:tc>
                <a:extLst>
                  <a:ext uri="{0D108BD9-81ED-4DB2-BD59-A6C34878D82A}">
                    <a16:rowId xmlns:a16="http://schemas.microsoft.com/office/drawing/2014/main" val="10004"/>
                  </a:ext>
                </a:extLst>
              </a:tr>
              <a:tr h="265262">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Evergreen</a:t>
                      </a:r>
                    </a:p>
                  </a:txBody>
                  <a:tcPr marL="36576" marR="36576" marT="36576" marB="36576" anchor="ctr"/>
                </a:tc>
                <a:tc>
                  <a:txBody>
                    <a:bodyPr/>
                    <a:lstStyle/>
                    <a:p>
                      <a:pPr marL="0" marR="0" indent="0" algn="l" defTabSz="914400" rtl="0" eaLnBrk="1" latinLnBrk="0" hangingPunct="1">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A tree or plant that keeps its leaves all year round.</a:t>
                      </a:r>
                    </a:p>
                  </a:txBody>
                  <a:tcPr marL="36576" marR="36576" marT="36576" marB="36576" anchor="ctr"/>
                </a:tc>
                <a:extLst>
                  <a:ext uri="{0D108BD9-81ED-4DB2-BD59-A6C34878D82A}">
                    <a16:rowId xmlns:a16="http://schemas.microsoft.com/office/drawing/2014/main" val="3041935017"/>
                  </a:ext>
                </a:extLst>
              </a:tr>
              <a:tr h="265262">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Ferrous Metal</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Metals that contain iron, are magnetic and rust.</a:t>
                      </a:r>
                    </a:p>
                  </a:txBody>
                  <a:tcPr marL="36576" marR="36576" marT="36576" marB="36576" anchor="ctr"/>
                </a:tc>
                <a:extLst>
                  <a:ext uri="{0D108BD9-81ED-4DB2-BD59-A6C34878D82A}">
                    <a16:rowId xmlns:a16="http://schemas.microsoft.com/office/drawing/2014/main" val="1189934853"/>
                  </a:ext>
                </a:extLst>
              </a:tr>
              <a:tr h="265262">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Hardwood</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Mainly have large broad leaves, which usually produce a seed or fruit.</a:t>
                      </a:r>
                    </a:p>
                  </a:txBody>
                  <a:tcPr marL="36576" marR="36576" marT="36576" marB="36576" anchor="ctr"/>
                </a:tc>
                <a:extLst>
                  <a:ext uri="{0D108BD9-81ED-4DB2-BD59-A6C34878D82A}">
                    <a16:rowId xmlns:a16="http://schemas.microsoft.com/office/drawing/2014/main" val="4149408354"/>
                  </a:ext>
                </a:extLst>
              </a:tr>
              <a:tr h="265262">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Manufactured Boards</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Man-made timber made from timber waste and adhesive.</a:t>
                      </a:r>
                    </a:p>
                  </a:txBody>
                  <a:tcPr marL="36576" marR="36576" marT="36576" marB="36576" anchor="ctr"/>
                </a:tc>
                <a:extLst>
                  <a:ext uri="{0D108BD9-81ED-4DB2-BD59-A6C34878D82A}">
                    <a16:rowId xmlns:a16="http://schemas.microsoft.com/office/drawing/2014/main" val="3393027389"/>
                  </a:ext>
                </a:extLst>
              </a:tr>
              <a:tr h="265262">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Modern Materials</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Material that have been engineered to have improved properties.</a:t>
                      </a:r>
                    </a:p>
                  </a:txBody>
                  <a:tcPr marL="36576" marR="36576" marT="36576" marB="36576" anchor="ctr"/>
                </a:tc>
                <a:extLst>
                  <a:ext uri="{0D108BD9-81ED-4DB2-BD59-A6C34878D82A}">
                    <a16:rowId xmlns:a16="http://schemas.microsoft.com/office/drawing/2014/main" val="1173730184"/>
                  </a:ext>
                </a:extLst>
              </a:tr>
              <a:tr h="476916">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Polymer</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Large molecule formed from many identical smaller molecules (monomers), can be natural or synthetic.</a:t>
                      </a:r>
                    </a:p>
                  </a:txBody>
                  <a:tcPr marL="36576" marR="36576" marT="36576" marB="36576" anchor="ctr"/>
                </a:tc>
                <a:extLst>
                  <a:ext uri="{0D108BD9-81ED-4DB2-BD59-A6C34878D82A}">
                    <a16:rowId xmlns:a16="http://schemas.microsoft.com/office/drawing/2014/main" val="3748769057"/>
                  </a:ext>
                </a:extLst>
              </a:tr>
            </a:tbl>
          </a:graphicData>
        </a:graphic>
      </p:graphicFrame>
      <p:sp>
        <p:nvSpPr>
          <p:cNvPr id="5" name="TextBox 4"/>
          <p:cNvSpPr txBox="1"/>
          <p:nvPr/>
        </p:nvSpPr>
        <p:spPr>
          <a:xfrm>
            <a:off x="3924583" y="134605"/>
            <a:ext cx="1193479" cy="461665"/>
          </a:xfrm>
          <a:prstGeom prst="rect">
            <a:avLst/>
          </a:prstGeom>
          <a:solidFill>
            <a:schemeClr val="bg1">
              <a:lumMod val="5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rPr>
              <a:t>Year 9</a:t>
            </a:r>
            <a:endParaRPr kumimoji="0" lang="en-US" sz="2000" b="0" i="0" u="none" strike="noStrike" kern="1200" cap="none" spc="0" normalizeH="0" baseline="0" noProof="0" dirty="0">
              <a:ln>
                <a:noFill/>
              </a:ln>
              <a:solidFill>
                <a:prstClr val="white"/>
              </a:solidFill>
              <a:effectLst/>
              <a:uLnTx/>
              <a:uFillTx/>
            </a:endParaRPr>
          </a:p>
        </p:txBody>
      </p:sp>
      <p:graphicFrame>
        <p:nvGraphicFramePr>
          <p:cNvPr id="2" name="Table 1">
            <a:extLst>
              <a:ext uri="{FF2B5EF4-FFF2-40B4-BE49-F238E27FC236}">
                <a16:creationId xmlns:a16="http://schemas.microsoft.com/office/drawing/2014/main" id="{1AD89D09-9E1B-4FAC-81BC-530B58C66153}"/>
              </a:ext>
            </a:extLst>
          </p:cNvPr>
          <p:cNvGraphicFramePr>
            <a:graphicFrameLocks noGrp="1"/>
          </p:cNvGraphicFramePr>
          <p:nvPr/>
        </p:nvGraphicFramePr>
        <p:xfrm>
          <a:off x="6180815" y="725624"/>
          <a:ext cx="5888481" cy="4199958"/>
        </p:xfrm>
        <a:graphic>
          <a:graphicData uri="http://schemas.openxmlformats.org/drawingml/2006/table">
            <a:tbl>
              <a:tblPr firstRow="1" bandRow="1">
                <a:tableStyleId>{5940675A-B579-460E-94D1-54222C63F5DA}</a:tableStyleId>
              </a:tblPr>
              <a:tblGrid>
                <a:gridCol w="1370286">
                  <a:extLst>
                    <a:ext uri="{9D8B030D-6E8A-4147-A177-3AD203B41FA5}">
                      <a16:colId xmlns:a16="http://schemas.microsoft.com/office/drawing/2014/main" val="4072980520"/>
                    </a:ext>
                  </a:extLst>
                </a:gridCol>
                <a:gridCol w="4518195">
                  <a:extLst>
                    <a:ext uri="{9D8B030D-6E8A-4147-A177-3AD203B41FA5}">
                      <a16:colId xmlns:a16="http://schemas.microsoft.com/office/drawing/2014/main" val="2606509716"/>
                    </a:ext>
                  </a:extLst>
                </a:gridCol>
              </a:tblGrid>
              <a:tr h="0">
                <a:tc>
                  <a:txBody>
                    <a:bodyPr/>
                    <a:lstStyle/>
                    <a:p>
                      <a:pPr algn="ctr"/>
                      <a:r>
                        <a:rPr lang="en-GB" sz="1200" b="1" dirty="0">
                          <a:latin typeface="Gill Sans MT" panose="020B0502020104020203" pitchFamily="34" charset="0"/>
                        </a:rPr>
                        <a:t>Key Words</a:t>
                      </a:r>
                    </a:p>
                  </a:txBody>
                  <a:tcPr anchor="ctr">
                    <a:solidFill>
                      <a:srgbClr val="E2F0D9"/>
                    </a:solidFill>
                  </a:tcPr>
                </a:tc>
                <a:tc>
                  <a:txBody>
                    <a:bodyPr/>
                    <a:lstStyle/>
                    <a:p>
                      <a:pPr algn="ctr"/>
                      <a:r>
                        <a:rPr lang="en-GB" sz="1200" b="1" dirty="0">
                          <a:latin typeface="Gill Sans MT" panose="020B0502020104020203" pitchFamily="34" charset="0"/>
                        </a:rPr>
                        <a:t>Definition</a:t>
                      </a:r>
                    </a:p>
                  </a:txBody>
                  <a:tcPr anchor="ctr">
                    <a:solidFill>
                      <a:srgbClr val="E2F0D9"/>
                    </a:solidFill>
                  </a:tcPr>
                </a:tc>
                <a:extLst>
                  <a:ext uri="{0D108BD9-81ED-4DB2-BD59-A6C34878D82A}">
                    <a16:rowId xmlns:a16="http://schemas.microsoft.com/office/drawing/2014/main" val="4218924200"/>
                  </a:ext>
                </a:extLst>
              </a:tr>
              <a:tr h="255567">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Physical Properties</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The traits a material has before it is used</a:t>
                      </a:r>
                    </a:p>
                  </a:txBody>
                  <a:tcPr marL="36576" marR="36576" marT="36576" marB="36576" anchor="ctr"/>
                </a:tc>
                <a:extLst>
                  <a:ext uri="{0D108BD9-81ED-4DB2-BD59-A6C34878D82A}">
                    <a16:rowId xmlns:a16="http://schemas.microsoft.com/office/drawing/2014/main" val="2072696172"/>
                  </a:ext>
                </a:extLst>
              </a:tr>
              <a:tr h="459485">
                <a:tc>
                  <a:txBody>
                    <a:bodyPr/>
                    <a:lstStyle/>
                    <a:p>
                      <a:r>
                        <a:rPr lang="en-GB" sz="1200" kern="1400" dirty="0">
                          <a:ln>
                            <a:noFill/>
                          </a:ln>
                          <a:solidFill>
                            <a:srgbClr val="000000"/>
                          </a:solidFill>
                          <a:effectLst/>
                          <a:latin typeface="Gill Sans MT" panose="020B0502020104020203" pitchFamily="34" charset="0"/>
                          <a:ea typeface="+mn-ea"/>
                          <a:cs typeface="+mn-cs"/>
                        </a:rPr>
                        <a:t>Natural Fibres</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Materials that come from animals or plants e.g. cotton - harvested from cotton plants.</a:t>
                      </a:r>
                    </a:p>
                  </a:txBody>
                  <a:tcPr marL="36576" marR="36576" marT="36576" marB="36576" anchor="ctr"/>
                </a:tc>
                <a:extLst>
                  <a:ext uri="{0D108BD9-81ED-4DB2-BD59-A6C34878D82A}">
                    <a16:rowId xmlns:a16="http://schemas.microsoft.com/office/drawing/2014/main" val="845490722"/>
                  </a:ext>
                </a:extLst>
              </a:tr>
              <a:tr h="255567">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Non-Ferrous Metal</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Metals that do not contain iron, are not magnetic and do not rust.</a:t>
                      </a:r>
                    </a:p>
                  </a:txBody>
                  <a:tcPr marL="36576" marR="36576" marT="36576" marB="36576" anchor="ctr"/>
                </a:tc>
                <a:extLst>
                  <a:ext uri="{0D108BD9-81ED-4DB2-BD59-A6C34878D82A}">
                    <a16:rowId xmlns:a16="http://schemas.microsoft.com/office/drawing/2014/main" val="2091319975"/>
                  </a:ext>
                </a:extLst>
              </a:tr>
              <a:tr h="255567">
                <a:tc>
                  <a:txBody>
                    <a:bodyPr/>
                    <a:lstStyle/>
                    <a:p>
                      <a:r>
                        <a:rPr lang="en-GB" sz="1200" kern="1400" dirty="0">
                          <a:ln>
                            <a:noFill/>
                          </a:ln>
                          <a:solidFill>
                            <a:srgbClr val="000000"/>
                          </a:solidFill>
                          <a:effectLst/>
                          <a:latin typeface="Gill Sans MT" panose="020B0502020104020203" pitchFamily="34" charset="0"/>
                          <a:ea typeface="+mn-ea"/>
                          <a:cs typeface="+mn-cs"/>
                        </a:rPr>
                        <a:t>Smart Material</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Exhibit a physical change in response to some external stimuli.</a:t>
                      </a:r>
                    </a:p>
                  </a:txBody>
                  <a:tcPr marL="36576" marR="36576" marT="36576" marB="36576" anchor="ctr"/>
                </a:tc>
                <a:extLst>
                  <a:ext uri="{0D108BD9-81ED-4DB2-BD59-A6C34878D82A}">
                    <a16:rowId xmlns:a16="http://schemas.microsoft.com/office/drawing/2014/main" val="3615378055"/>
                  </a:ext>
                </a:extLst>
              </a:tr>
              <a:tr h="459485">
                <a:tc>
                  <a:txBody>
                    <a:bodyPr/>
                    <a:lstStyle/>
                    <a:p>
                      <a:r>
                        <a:rPr lang="en-GB" sz="1200" kern="1400" dirty="0">
                          <a:ln>
                            <a:noFill/>
                          </a:ln>
                          <a:solidFill>
                            <a:srgbClr val="000000"/>
                          </a:solidFill>
                          <a:effectLst/>
                          <a:latin typeface="Gill Sans MT" panose="020B0502020104020203" pitchFamily="34" charset="0"/>
                          <a:ea typeface="+mn-ea"/>
                          <a:cs typeface="+mn-cs"/>
                        </a:rPr>
                        <a:t>Specifications</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Document containing details of a product's required characteristics, processes, materials and other information needed to design product.</a:t>
                      </a:r>
                    </a:p>
                  </a:txBody>
                  <a:tcPr marL="36576" marR="36576" marT="36576" marB="36576" anchor="ctr"/>
                </a:tc>
                <a:extLst>
                  <a:ext uri="{0D108BD9-81ED-4DB2-BD59-A6C34878D82A}">
                    <a16:rowId xmlns:a16="http://schemas.microsoft.com/office/drawing/2014/main" val="3443192814"/>
                  </a:ext>
                </a:extLst>
              </a:tr>
              <a:tr h="255567">
                <a:tc>
                  <a:txBody>
                    <a:bodyPr/>
                    <a:lstStyle/>
                    <a:p>
                      <a:r>
                        <a:rPr lang="en-GB" sz="1200" kern="1400" dirty="0">
                          <a:ln>
                            <a:noFill/>
                          </a:ln>
                          <a:solidFill>
                            <a:srgbClr val="000000"/>
                          </a:solidFill>
                          <a:effectLst/>
                          <a:latin typeface="Gill Sans MT" panose="020B0502020104020203" pitchFamily="34" charset="0"/>
                          <a:ea typeface="+mn-ea"/>
                          <a:cs typeface="+mn-cs"/>
                        </a:rPr>
                        <a:t>Softwoods</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Come from coniferous trees and often have pines or needles.</a:t>
                      </a:r>
                    </a:p>
                  </a:txBody>
                  <a:tcPr marL="36576" marR="36576" marT="36576" marB="36576" anchor="ctr"/>
                </a:tc>
                <a:extLst>
                  <a:ext uri="{0D108BD9-81ED-4DB2-BD59-A6C34878D82A}">
                    <a16:rowId xmlns:a16="http://schemas.microsoft.com/office/drawing/2014/main" val="509755903"/>
                  </a:ext>
                </a:extLst>
              </a:tr>
              <a:tr h="255567">
                <a:tc>
                  <a:txBody>
                    <a:bodyPr/>
                    <a:lstStyle/>
                    <a:p>
                      <a:r>
                        <a:rPr lang="en-GB" sz="1200" kern="1400" dirty="0">
                          <a:ln>
                            <a:noFill/>
                          </a:ln>
                          <a:solidFill>
                            <a:srgbClr val="000000"/>
                          </a:solidFill>
                          <a:effectLst/>
                          <a:latin typeface="Gill Sans MT" panose="020B0502020104020203" pitchFamily="34" charset="0"/>
                          <a:ea typeface="+mn-ea"/>
                          <a:cs typeface="+mn-cs"/>
                        </a:rPr>
                        <a:t>Stimuli</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A thing or event that evokes a specific functional reaction.</a:t>
                      </a:r>
                    </a:p>
                  </a:txBody>
                  <a:tcPr marL="36576" marR="36576" marT="36576" marB="36576" anchor="ctr"/>
                </a:tc>
                <a:extLst>
                  <a:ext uri="{0D108BD9-81ED-4DB2-BD59-A6C34878D82A}">
                    <a16:rowId xmlns:a16="http://schemas.microsoft.com/office/drawing/2014/main" val="1564770512"/>
                  </a:ext>
                </a:extLst>
              </a:tr>
              <a:tr h="255567">
                <a:tc>
                  <a:txBody>
                    <a:bodyPr/>
                    <a:lstStyle/>
                    <a:p>
                      <a:r>
                        <a:rPr lang="en-GB" sz="1200" kern="1400" dirty="0">
                          <a:ln>
                            <a:noFill/>
                          </a:ln>
                          <a:solidFill>
                            <a:srgbClr val="000000"/>
                          </a:solidFill>
                          <a:effectLst/>
                          <a:latin typeface="Gill Sans MT" panose="020B0502020104020203" pitchFamily="34" charset="0"/>
                          <a:ea typeface="+mn-ea"/>
                          <a:cs typeface="+mn-cs"/>
                        </a:rPr>
                        <a:t>Synthetic Fibres </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Man-made textile fibres created through chemical synthesis.</a:t>
                      </a:r>
                    </a:p>
                  </a:txBody>
                  <a:tcPr marL="36576" marR="36576" marT="36576" marB="36576" anchor="ctr"/>
                </a:tc>
                <a:extLst>
                  <a:ext uri="{0D108BD9-81ED-4DB2-BD59-A6C34878D82A}">
                    <a16:rowId xmlns:a16="http://schemas.microsoft.com/office/drawing/2014/main" val="2830335643"/>
                  </a:ext>
                </a:extLst>
              </a:tr>
              <a:tr h="459485">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Technical textiles </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Engineered materials designed for performance and functionality, rather than aesthetics, and are used across various industries.</a:t>
                      </a:r>
                    </a:p>
                  </a:txBody>
                  <a:tcPr marL="36576" marR="36576" marT="36576" marB="36576" anchor="ctr"/>
                </a:tc>
                <a:extLst>
                  <a:ext uri="{0D108BD9-81ED-4DB2-BD59-A6C34878D82A}">
                    <a16:rowId xmlns:a16="http://schemas.microsoft.com/office/drawing/2014/main" val="1335862109"/>
                  </a:ext>
                </a:extLst>
              </a:tr>
              <a:tr h="255567">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Thermoforming</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Can be heated and shaped, then heated and shaped again.</a:t>
                      </a:r>
                    </a:p>
                  </a:txBody>
                  <a:tcPr marL="36576" marR="36576" marT="36576" marB="36576" anchor="ctr"/>
                </a:tc>
                <a:extLst>
                  <a:ext uri="{0D108BD9-81ED-4DB2-BD59-A6C34878D82A}">
                    <a16:rowId xmlns:a16="http://schemas.microsoft.com/office/drawing/2014/main" val="527630430"/>
                  </a:ext>
                </a:extLst>
              </a:tr>
              <a:tr h="255567">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Thermosetting</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Can only be heated and shaped once.</a:t>
                      </a:r>
                    </a:p>
                  </a:txBody>
                  <a:tcPr marL="36576" marR="36576" marT="36576" marB="36576" anchor="ctr"/>
                </a:tc>
                <a:extLst>
                  <a:ext uri="{0D108BD9-81ED-4DB2-BD59-A6C34878D82A}">
                    <a16:rowId xmlns:a16="http://schemas.microsoft.com/office/drawing/2014/main" val="548924844"/>
                  </a:ext>
                </a:extLst>
              </a:tr>
              <a:tr h="255567">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Working Properties</a:t>
                      </a:r>
                    </a:p>
                  </a:txBody>
                  <a:tcPr marL="36576" marR="36576" marT="36576" marB="36576" anchor="ctr"/>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Gill Sans MT" panose="020B0502020104020203" pitchFamily="34" charset="0"/>
                          <a:ea typeface="+mn-ea"/>
                          <a:cs typeface="+mn-cs"/>
                        </a:rPr>
                        <a:t>The material behaves when it is manipulated. </a:t>
                      </a:r>
                    </a:p>
                  </a:txBody>
                  <a:tcPr marL="36576" marR="36576" marT="36576" marB="36576" anchor="ctr"/>
                </a:tc>
                <a:extLst>
                  <a:ext uri="{0D108BD9-81ED-4DB2-BD59-A6C34878D82A}">
                    <a16:rowId xmlns:a16="http://schemas.microsoft.com/office/drawing/2014/main" val="2651187929"/>
                  </a:ext>
                </a:extLst>
              </a:tr>
            </a:tbl>
          </a:graphicData>
        </a:graphic>
      </p:graphicFrame>
      <p:pic>
        <p:nvPicPr>
          <p:cNvPr id="3078" name="Picture 6" descr="A table showing the appearance of different hardwoods (ash, balsa, beech, mahogany and oak) and softwoods (larch, pine and spruce).">
            <a:extLst>
              <a:ext uri="{FF2B5EF4-FFF2-40B4-BE49-F238E27FC236}">
                <a16:creationId xmlns:a16="http://schemas.microsoft.com/office/drawing/2014/main" id="{16512E9B-BF9D-BA41-63F3-52B77A189C0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530" r="33494" b="50806"/>
          <a:stretch/>
        </p:blipFill>
        <p:spPr bwMode="auto">
          <a:xfrm>
            <a:off x="122703" y="5190583"/>
            <a:ext cx="1018322" cy="1548714"/>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A table showing the appearance of different hardwoods (ash, balsa, beech, mahogany and oak) and softwoods (larch, pine and spruce).">
            <a:extLst>
              <a:ext uri="{FF2B5EF4-FFF2-40B4-BE49-F238E27FC236}">
                <a16:creationId xmlns:a16="http://schemas.microsoft.com/office/drawing/2014/main" id="{953362F0-C2E2-59EE-D2E7-52F78FADC1C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5974" r="36911"/>
          <a:stretch/>
        </p:blipFill>
        <p:spPr bwMode="auto">
          <a:xfrm>
            <a:off x="1224173" y="5190584"/>
            <a:ext cx="1018323" cy="117046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799A1877-34A0-0B19-AB34-7994039B8DAE}"/>
              </a:ext>
            </a:extLst>
          </p:cNvPr>
          <p:cNvSpPr txBox="1"/>
          <p:nvPr/>
        </p:nvSpPr>
        <p:spPr>
          <a:xfrm>
            <a:off x="5087502" y="5950041"/>
            <a:ext cx="1512554" cy="276999"/>
          </a:xfrm>
          <a:prstGeom prst="rect">
            <a:avLst/>
          </a:prstGeom>
          <a:noFill/>
        </p:spPr>
        <p:txBody>
          <a:bodyPr wrap="square">
            <a:spAutoFit/>
          </a:bodyPr>
          <a:lstStyle/>
          <a:p>
            <a:pPr fontAlgn="base"/>
            <a:r>
              <a:rPr lang="en-GB" sz="1200" kern="1400" dirty="0">
                <a:solidFill>
                  <a:srgbClr val="000000"/>
                </a:solidFill>
                <a:latin typeface="Gill Sans MT" panose="020B0502020104020203" pitchFamily="34" charset="0"/>
              </a:rPr>
              <a:t>Non-Ferrous Metals</a:t>
            </a:r>
          </a:p>
        </p:txBody>
      </p:sp>
      <p:pic>
        <p:nvPicPr>
          <p:cNvPr id="3088" name="Picture 16" descr="Common ferrous metals">
            <a:extLst>
              <a:ext uri="{FF2B5EF4-FFF2-40B4-BE49-F238E27FC236}">
                <a16:creationId xmlns:a16="http://schemas.microsoft.com/office/drawing/2014/main" id="{D5F1EC75-8AFE-2624-2827-B18F911CFBD9}"/>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088" t="43404" r="17383" b="9251"/>
          <a:stretch/>
        </p:blipFill>
        <p:spPr bwMode="auto">
          <a:xfrm>
            <a:off x="5047747" y="5250990"/>
            <a:ext cx="1614116" cy="618850"/>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descr="Non-ferrous metals">
            <a:extLst>
              <a:ext uri="{FF2B5EF4-FFF2-40B4-BE49-F238E27FC236}">
                <a16:creationId xmlns:a16="http://schemas.microsoft.com/office/drawing/2014/main" id="{2FDE8EA1-C961-00F8-7DF9-4EE2EF988CEC}"/>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480" t="43691" r="3797" b="8348"/>
          <a:stretch/>
        </p:blipFill>
        <p:spPr bwMode="auto">
          <a:xfrm>
            <a:off x="4757868" y="6195384"/>
            <a:ext cx="2178673" cy="59801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B8EF62EC-1B39-59A6-987F-E00BFA22DD87}"/>
              </a:ext>
            </a:extLst>
          </p:cNvPr>
          <p:cNvSpPr txBox="1"/>
          <p:nvPr/>
        </p:nvSpPr>
        <p:spPr>
          <a:xfrm>
            <a:off x="5255511" y="4989893"/>
            <a:ext cx="1240148" cy="276999"/>
          </a:xfrm>
          <a:prstGeom prst="rect">
            <a:avLst/>
          </a:prstGeom>
          <a:noFill/>
        </p:spPr>
        <p:txBody>
          <a:bodyPr wrap="square">
            <a:spAutoFit/>
          </a:bodyPr>
          <a:lstStyle/>
          <a:p>
            <a:pPr fontAlgn="base"/>
            <a:r>
              <a:rPr lang="en-GB" sz="1200" kern="1400" dirty="0">
                <a:solidFill>
                  <a:srgbClr val="000000"/>
                </a:solidFill>
                <a:latin typeface="Gill Sans MT" panose="020B0502020104020203" pitchFamily="34" charset="0"/>
              </a:rPr>
              <a:t>Ferrous Metals</a:t>
            </a:r>
          </a:p>
        </p:txBody>
      </p:sp>
      <p:pic>
        <p:nvPicPr>
          <p:cNvPr id="3092" name="Picture 20" descr="What is a Polymer? - GeeksforGeeks">
            <a:extLst>
              <a:ext uri="{FF2B5EF4-FFF2-40B4-BE49-F238E27FC236}">
                <a16:creationId xmlns:a16="http://schemas.microsoft.com/office/drawing/2014/main" id="{946F3AED-2629-A86E-1087-6D778731FE14}"/>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5187" t="54911" b="6834"/>
          <a:stretch/>
        </p:blipFill>
        <p:spPr bwMode="auto">
          <a:xfrm>
            <a:off x="7044108" y="6114553"/>
            <a:ext cx="1828596" cy="6645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0" descr="What is a Polymer? - GeeksforGeeks">
            <a:extLst>
              <a:ext uri="{FF2B5EF4-FFF2-40B4-BE49-F238E27FC236}">
                <a16:creationId xmlns:a16="http://schemas.microsoft.com/office/drawing/2014/main" id="{07318C5B-DB0D-E92C-F9C2-19443A2F18AF}"/>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5187" t="11125" b="53248"/>
          <a:stretch/>
        </p:blipFill>
        <p:spPr bwMode="auto">
          <a:xfrm>
            <a:off x="7044108" y="5214437"/>
            <a:ext cx="1828595" cy="61885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ECEF55E5-A659-4928-5152-640F0FF4BAF7}"/>
              </a:ext>
            </a:extLst>
          </p:cNvPr>
          <p:cNvSpPr txBox="1"/>
          <p:nvPr/>
        </p:nvSpPr>
        <p:spPr>
          <a:xfrm>
            <a:off x="204053" y="4919584"/>
            <a:ext cx="859640" cy="276999"/>
          </a:xfrm>
          <a:prstGeom prst="rect">
            <a:avLst/>
          </a:prstGeom>
          <a:noFill/>
        </p:spPr>
        <p:txBody>
          <a:bodyPr wrap="square">
            <a:spAutoFit/>
          </a:bodyPr>
          <a:lstStyle/>
          <a:p>
            <a:pPr fontAlgn="base"/>
            <a:r>
              <a:rPr lang="en-GB" sz="1200" kern="1400" dirty="0">
                <a:solidFill>
                  <a:srgbClr val="000000"/>
                </a:solidFill>
                <a:latin typeface="Gill Sans MT" panose="020B0502020104020203" pitchFamily="34" charset="0"/>
              </a:rPr>
              <a:t>Hardwood</a:t>
            </a:r>
          </a:p>
        </p:txBody>
      </p:sp>
      <p:sp>
        <p:nvSpPr>
          <p:cNvPr id="13" name="TextBox 12">
            <a:extLst>
              <a:ext uri="{FF2B5EF4-FFF2-40B4-BE49-F238E27FC236}">
                <a16:creationId xmlns:a16="http://schemas.microsoft.com/office/drawing/2014/main" id="{E7EDD240-1ECE-89BF-EA77-6A499193C2B2}"/>
              </a:ext>
            </a:extLst>
          </p:cNvPr>
          <p:cNvSpPr txBox="1"/>
          <p:nvPr/>
        </p:nvSpPr>
        <p:spPr>
          <a:xfrm>
            <a:off x="1319017" y="4933869"/>
            <a:ext cx="859640" cy="276999"/>
          </a:xfrm>
          <a:prstGeom prst="rect">
            <a:avLst/>
          </a:prstGeom>
          <a:noFill/>
        </p:spPr>
        <p:txBody>
          <a:bodyPr wrap="square">
            <a:spAutoFit/>
          </a:bodyPr>
          <a:lstStyle/>
          <a:p>
            <a:pPr fontAlgn="base"/>
            <a:r>
              <a:rPr lang="en-GB" sz="1200" kern="1400" dirty="0">
                <a:solidFill>
                  <a:srgbClr val="000000"/>
                </a:solidFill>
                <a:latin typeface="Gill Sans MT" panose="020B0502020104020203" pitchFamily="34" charset="0"/>
              </a:rPr>
              <a:t>Softwood</a:t>
            </a:r>
          </a:p>
        </p:txBody>
      </p:sp>
      <p:sp>
        <p:nvSpPr>
          <p:cNvPr id="14" name="TextBox 13">
            <a:extLst>
              <a:ext uri="{FF2B5EF4-FFF2-40B4-BE49-F238E27FC236}">
                <a16:creationId xmlns:a16="http://schemas.microsoft.com/office/drawing/2014/main" id="{11E106C4-1E5D-DF03-EC33-B184933C410D}"/>
              </a:ext>
            </a:extLst>
          </p:cNvPr>
          <p:cNvSpPr txBox="1"/>
          <p:nvPr/>
        </p:nvSpPr>
        <p:spPr>
          <a:xfrm>
            <a:off x="7314451" y="5909595"/>
            <a:ext cx="1267400" cy="276999"/>
          </a:xfrm>
          <a:prstGeom prst="rect">
            <a:avLst/>
          </a:prstGeom>
          <a:noFill/>
        </p:spPr>
        <p:txBody>
          <a:bodyPr wrap="square">
            <a:spAutoFit/>
          </a:bodyPr>
          <a:lstStyle/>
          <a:p>
            <a:pPr fontAlgn="base"/>
            <a:r>
              <a:rPr lang="en-GB" sz="1200" kern="1400" dirty="0">
                <a:solidFill>
                  <a:srgbClr val="000000"/>
                </a:solidFill>
                <a:latin typeface="Gill Sans MT" panose="020B0502020104020203" pitchFamily="34" charset="0"/>
              </a:rPr>
              <a:t>Natural Polymer</a:t>
            </a:r>
          </a:p>
        </p:txBody>
      </p:sp>
      <p:sp>
        <p:nvSpPr>
          <p:cNvPr id="15" name="TextBox 14">
            <a:extLst>
              <a:ext uri="{FF2B5EF4-FFF2-40B4-BE49-F238E27FC236}">
                <a16:creationId xmlns:a16="http://schemas.microsoft.com/office/drawing/2014/main" id="{AC4BD360-2E8C-4932-0F3B-200FB9B04E33}"/>
              </a:ext>
            </a:extLst>
          </p:cNvPr>
          <p:cNvSpPr txBox="1"/>
          <p:nvPr/>
        </p:nvSpPr>
        <p:spPr>
          <a:xfrm>
            <a:off x="7272895" y="4998839"/>
            <a:ext cx="1324858" cy="276999"/>
          </a:xfrm>
          <a:prstGeom prst="rect">
            <a:avLst/>
          </a:prstGeom>
          <a:noFill/>
        </p:spPr>
        <p:txBody>
          <a:bodyPr wrap="square">
            <a:spAutoFit/>
          </a:bodyPr>
          <a:lstStyle/>
          <a:p>
            <a:pPr fontAlgn="base"/>
            <a:r>
              <a:rPr lang="en-GB" sz="1200" kern="1400" dirty="0">
                <a:solidFill>
                  <a:srgbClr val="000000"/>
                </a:solidFill>
                <a:latin typeface="Gill Sans MT" panose="020B0502020104020203" pitchFamily="34" charset="0"/>
              </a:rPr>
              <a:t>Synthetic Polymer</a:t>
            </a:r>
          </a:p>
        </p:txBody>
      </p:sp>
      <p:pic>
        <p:nvPicPr>
          <p:cNvPr id="3094" name="Picture 22" descr="Manufactured Boards | PDF | Home &amp; Garden">
            <a:extLst>
              <a:ext uri="{FF2B5EF4-FFF2-40B4-BE49-F238E27FC236}">
                <a16:creationId xmlns:a16="http://schemas.microsoft.com/office/drawing/2014/main" id="{6522AACE-7BFE-6765-B39B-7BF22AD85DCF}"/>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8100" t="16348" r="3881" b="48638"/>
          <a:stretch/>
        </p:blipFill>
        <p:spPr bwMode="auto">
          <a:xfrm>
            <a:off x="2271810" y="5145336"/>
            <a:ext cx="2401184" cy="1648086"/>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F70D51C5-0918-C91E-6043-EA5D681F292E}"/>
              </a:ext>
            </a:extLst>
          </p:cNvPr>
          <p:cNvSpPr txBox="1"/>
          <p:nvPr/>
        </p:nvSpPr>
        <p:spPr>
          <a:xfrm>
            <a:off x="2640429" y="4950629"/>
            <a:ext cx="1614116" cy="276999"/>
          </a:xfrm>
          <a:prstGeom prst="rect">
            <a:avLst/>
          </a:prstGeom>
          <a:noFill/>
        </p:spPr>
        <p:txBody>
          <a:bodyPr wrap="square">
            <a:spAutoFit/>
          </a:bodyPr>
          <a:lstStyle/>
          <a:p>
            <a:pPr fontAlgn="base"/>
            <a:r>
              <a:rPr lang="en-GB" sz="1200" kern="1400" dirty="0">
                <a:solidFill>
                  <a:srgbClr val="000000"/>
                </a:solidFill>
                <a:latin typeface="Gill Sans MT" panose="020B0502020104020203" pitchFamily="34" charset="0"/>
              </a:rPr>
              <a:t>Manufactured Boards</a:t>
            </a:r>
          </a:p>
        </p:txBody>
      </p:sp>
      <p:pic>
        <p:nvPicPr>
          <p:cNvPr id="3098" name="Picture 26" descr="Exploring the Timeless Appeal of Natural Fibers: A Comprehensive Guide –  MBA Fabricwala">
            <a:extLst>
              <a:ext uri="{FF2B5EF4-FFF2-40B4-BE49-F238E27FC236}">
                <a16:creationId xmlns:a16="http://schemas.microsoft.com/office/drawing/2014/main" id="{43506347-978C-7A06-DADB-8BD6DB3B5975}"/>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0217" t="63818" r="20598" b="1782"/>
          <a:stretch/>
        </p:blipFill>
        <p:spPr bwMode="auto">
          <a:xfrm>
            <a:off x="9214061" y="6126919"/>
            <a:ext cx="1257810" cy="73108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6" descr="Exploring the Timeless Appeal of Natural Fibers: A Comprehensive Guide –  MBA Fabricwala">
            <a:extLst>
              <a:ext uri="{FF2B5EF4-FFF2-40B4-BE49-F238E27FC236}">
                <a16:creationId xmlns:a16="http://schemas.microsoft.com/office/drawing/2014/main" id="{31CE92F5-2E01-F9DF-3336-41052C593133}"/>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0650" t="16204" r="9759" b="49239"/>
          <a:stretch/>
        </p:blipFill>
        <p:spPr bwMode="auto">
          <a:xfrm>
            <a:off x="8993012" y="5175169"/>
            <a:ext cx="1691463" cy="734426"/>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CC3596FD-E447-63F5-7DBC-DF9211956073}"/>
              </a:ext>
            </a:extLst>
          </p:cNvPr>
          <p:cNvSpPr txBox="1"/>
          <p:nvPr/>
        </p:nvSpPr>
        <p:spPr>
          <a:xfrm>
            <a:off x="9112197" y="4989893"/>
            <a:ext cx="1519111" cy="276999"/>
          </a:xfrm>
          <a:prstGeom prst="rect">
            <a:avLst/>
          </a:prstGeom>
          <a:noFill/>
        </p:spPr>
        <p:txBody>
          <a:bodyPr wrap="square">
            <a:spAutoFit/>
          </a:bodyPr>
          <a:lstStyle/>
          <a:p>
            <a:pPr fontAlgn="base"/>
            <a:r>
              <a:rPr lang="en-GB" sz="1200" kern="1400" dirty="0">
                <a:solidFill>
                  <a:srgbClr val="000000"/>
                </a:solidFill>
                <a:latin typeface="Gill Sans MT" panose="020B0502020104020203" pitchFamily="34" charset="0"/>
              </a:rPr>
              <a:t>Natural Plant Fibres</a:t>
            </a:r>
          </a:p>
        </p:txBody>
      </p:sp>
      <p:sp>
        <p:nvSpPr>
          <p:cNvPr id="19" name="TextBox 18">
            <a:extLst>
              <a:ext uri="{FF2B5EF4-FFF2-40B4-BE49-F238E27FC236}">
                <a16:creationId xmlns:a16="http://schemas.microsoft.com/office/drawing/2014/main" id="{35D7B90B-A9F7-9728-B6AE-9D10CC0F3223}"/>
              </a:ext>
            </a:extLst>
          </p:cNvPr>
          <p:cNvSpPr txBox="1"/>
          <p:nvPr/>
        </p:nvSpPr>
        <p:spPr>
          <a:xfrm>
            <a:off x="9056538" y="5984149"/>
            <a:ext cx="1590261" cy="276999"/>
          </a:xfrm>
          <a:prstGeom prst="rect">
            <a:avLst/>
          </a:prstGeom>
          <a:noFill/>
        </p:spPr>
        <p:txBody>
          <a:bodyPr wrap="square">
            <a:spAutoFit/>
          </a:bodyPr>
          <a:lstStyle/>
          <a:p>
            <a:pPr algn="ctr" fontAlgn="base"/>
            <a:r>
              <a:rPr lang="en-GB" sz="1200" kern="1400" dirty="0">
                <a:solidFill>
                  <a:srgbClr val="000000"/>
                </a:solidFill>
                <a:latin typeface="Gill Sans MT" panose="020B0502020104020203" pitchFamily="34" charset="0"/>
              </a:rPr>
              <a:t>Natural Animal Fibres</a:t>
            </a:r>
          </a:p>
        </p:txBody>
      </p:sp>
      <p:pic>
        <p:nvPicPr>
          <p:cNvPr id="3102" name="Picture 30" descr="Class 6 Fibre To Fabric - Key Concepts Explained">
            <a:extLst>
              <a:ext uri="{FF2B5EF4-FFF2-40B4-BE49-F238E27FC236}">
                <a16:creationId xmlns:a16="http://schemas.microsoft.com/office/drawing/2014/main" id="{58FD64BB-6C2D-155A-AB7D-ACAAC83635CB}"/>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740" t="11673" r="2095" b="2934"/>
          <a:stretch/>
        </p:blipFill>
        <p:spPr bwMode="auto">
          <a:xfrm>
            <a:off x="10703776" y="5398211"/>
            <a:ext cx="1365521" cy="1212561"/>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B84B8E96-03D4-7419-D73B-145AED5DEBE6}"/>
              </a:ext>
            </a:extLst>
          </p:cNvPr>
          <p:cNvSpPr txBox="1"/>
          <p:nvPr/>
        </p:nvSpPr>
        <p:spPr>
          <a:xfrm>
            <a:off x="10750493" y="5072368"/>
            <a:ext cx="1415419" cy="276999"/>
          </a:xfrm>
          <a:prstGeom prst="rect">
            <a:avLst/>
          </a:prstGeom>
          <a:noFill/>
        </p:spPr>
        <p:txBody>
          <a:bodyPr wrap="square">
            <a:spAutoFit/>
          </a:bodyPr>
          <a:lstStyle/>
          <a:p>
            <a:pPr fontAlgn="base"/>
            <a:r>
              <a:rPr lang="en-GB" sz="1200" kern="1400" dirty="0">
                <a:solidFill>
                  <a:srgbClr val="000000"/>
                </a:solidFill>
                <a:latin typeface="Gill Sans MT" panose="020B0502020104020203" pitchFamily="34" charset="0"/>
              </a:rPr>
              <a:t>Man-Made Fibres</a:t>
            </a:r>
          </a:p>
        </p:txBody>
      </p:sp>
      <p:sp>
        <p:nvSpPr>
          <p:cNvPr id="3" name="TextBox 2">
            <a:extLst>
              <a:ext uri="{FF2B5EF4-FFF2-40B4-BE49-F238E27FC236}">
                <a16:creationId xmlns:a16="http://schemas.microsoft.com/office/drawing/2014/main" id="{DCA5136C-EA59-0F18-CAB1-21A0C6DD4031}"/>
              </a:ext>
            </a:extLst>
          </p:cNvPr>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14</a:t>
            </a:r>
          </a:p>
        </p:txBody>
      </p:sp>
    </p:spTree>
    <p:extLst>
      <p:ext uri="{BB962C8B-B14F-4D97-AF65-F5344CB8AC3E}">
        <p14:creationId xmlns:p14="http://schemas.microsoft.com/office/powerpoint/2010/main" val="33863528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315074" y="179960"/>
          <a:ext cx="11604210" cy="6464682"/>
        </p:xfrm>
        <a:graphic>
          <a:graphicData uri="http://schemas.openxmlformats.org/drawingml/2006/table">
            <a:tbl>
              <a:tblPr firstRow="1" bandRow="1">
                <a:tableStyleId>{2D5ABB26-0587-4C30-8999-92F81FD0307C}</a:tableStyleId>
              </a:tblPr>
              <a:tblGrid>
                <a:gridCol w="2899615">
                  <a:extLst>
                    <a:ext uri="{9D8B030D-6E8A-4147-A177-3AD203B41FA5}">
                      <a16:colId xmlns:a16="http://schemas.microsoft.com/office/drawing/2014/main" val="20000"/>
                    </a:ext>
                  </a:extLst>
                </a:gridCol>
                <a:gridCol w="2898977">
                  <a:extLst>
                    <a:ext uri="{9D8B030D-6E8A-4147-A177-3AD203B41FA5}">
                      <a16:colId xmlns:a16="http://schemas.microsoft.com/office/drawing/2014/main" val="20001"/>
                    </a:ext>
                  </a:extLst>
                </a:gridCol>
                <a:gridCol w="2902809">
                  <a:extLst>
                    <a:ext uri="{9D8B030D-6E8A-4147-A177-3AD203B41FA5}">
                      <a16:colId xmlns:a16="http://schemas.microsoft.com/office/drawing/2014/main" val="20002"/>
                    </a:ext>
                  </a:extLst>
                </a:gridCol>
                <a:gridCol w="2902809">
                  <a:extLst>
                    <a:ext uri="{9D8B030D-6E8A-4147-A177-3AD203B41FA5}">
                      <a16:colId xmlns:a16="http://schemas.microsoft.com/office/drawing/2014/main" val="20003"/>
                    </a:ext>
                  </a:extLst>
                </a:gridCol>
              </a:tblGrid>
              <a:tr h="378149">
                <a:tc gridSpan="4">
                  <a:txBody>
                    <a:bodyPr/>
                    <a:lstStyle/>
                    <a:p>
                      <a:pPr marL="48260" marR="0" indent="0" algn="l" defTabSz="914400" eaLnBrk="1" fontAlgn="auto" latinLnBrk="0" hangingPunct="1">
                        <a:lnSpc>
                          <a:spcPts val="2090"/>
                        </a:lnSpc>
                        <a:spcBef>
                          <a:spcPts val="0"/>
                        </a:spcBef>
                        <a:spcAft>
                          <a:spcPts val="0"/>
                        </a:spcAft>
                        <a:buClrTx/>
                        <a:buSzTx/>
                        <a:buFontTx/>
                        <a:buNone/>
                        <a:tabLst/>
                        <a:defRPr/>
                      </a:pPr>
                      <a:r>
                        <a:rPr lang="en-GB" sz="1800" b="1" spc="-10" dirty="0">
                          <a:latin typeface="Gill Sans MT" panose="020B0502020104020203" pitchFamily="34" charset="0"/>
                          <a:cs typeface="Calibri"/>
                        </a:rPr>
                        <a:t>W/c</a:t>
                      </a:r>
                      <a:r>
                        <a:rPr lang="en-GB" sz="1800" b="1" spc="-10" baseline="0" dirty="0">
                          <a:latin typeface="Gill Sans MT" panose="020B0502020104020203" pitchFamily="34" charset="0"/>
                          <a:cs typeface="Calibri"/>
                        </a:rPr>
                        <a:t> 3rd November</a:t>
                      </a:r>
                      <a:endParaRPr lang="en-GB" sz="1800" b="1" spc="-10" dirty="0">
                        <a:latin typeface="Gill Sans MT" panose="020B0502020104020203" pitchFamily="34" charset="0"/>
                        <a:cs typeface="Calibri"/>
                      </a:endParaRPr>
                    </a:p>
                    <a:p>
                      <a:pPr marL="48260" marR="0" indent="0" algn="l" defTabSz="914400" eaLnBrk="1" fontAlgn="auto" latinLnBrk="0" hangingPunct="1">
                        <a:lnSpc>
                          <a:spcPts val="2090"/>
                        </a:lnSpc>
                        <a:spcBef>
                          <a:spcPts val="0"/>
                        </a:spcBef>
                        <a:spcAft>
                          <a:spcPts val="0"/>
                        </a:spcAft>
                        <a:buClrTx/>
                        <a:buSzTx/>
                        <a:buFontTx/>
                        <a:buNone/>
                        <a:tabLst/>
                        <a:defRPr/>
                      </a:pPr>
                      <a:r>
                        <a:rPr lang="en-GB" sz="1800" b="1" spc="-10" dirty="0">
                          <a:latin typeface="Gill Sans MT" panose="020B0502020104020203" pitchFamily="34" charset="0"/>
                          <a:cs typeface="Calibri"/>
                        </a:rPr>
                        <a:t>Thinking</a:t>
                      </a:r>
                      <a:r>
                        <a:rPr lang="en-GB" sz="1800" b="1" spc="-35" dirty="0">
                          <a:latin typeface="Gill Sans MT" panose="020B0502020104020203" pitchFamily="34" charset="0"/>
                          <a:cs typeface="Calibri"/>
                        </a:rPr>
                        <a:t> </a:t>
                      </a:r>
                      <a:r>
                        <a:rPr lang="en-GB" sz="1800" b="1" spc="-10" dirty="0">
                          <a:latin typeface="Gill Sans MT" panose="020B0502020104020203" pitchFamily="34" charset="0"/>
                          <a:cs typeface="Calibri"/>
                        </a:rPr>
                        <a:t>definition:</a:t>
                      </a:r>
                      <a:r>
                        <a:rPr lang="en-GB" sz="1800" b="1" spc="-15" dirty="0">
                          <a:latin typeface="Gill Sans MT" panose="020B0502020104020203" pitchFamily="34" charset="0"/>
                          <a:cs typeface="Calibri"/>
                        </a:rPr>
                        <a:t> </a:t>
                      </a:r>
                      <a:r>
                        <a:rPr lang="en-GB" sz="1800" i="1" dirty="0">
                          <a:latin typeface="Gill Sans MT" panose="020B0502020104020203" pitchFamily="34" charset="0"/>
                        </a:rPr>
                        <a:t>Thinking is making connections, reasoning and asking questions to make the learning stick</a:t>
                      </a:r>
                      <a:endParaRPr lang="en-GB" sz="1800" dirty="0">
                        <a:latin typeface="Gill Sans MT" panose="020B0502020104020203" pitchFamily="34" charset="0"/>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6">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36708">
                <a:tc rowSpan="2">
                  <a:txBody>
                    <a:bodyPr/>
                    <a:lstStyle/>
                    <a:p>
                      <a:pPr>
                        <a:lnSpc>
                          <a:spcPct val="100000"/>
                        </a:lnSpc>
                        <a:spcBef>
                          <a:spcPts val="25"/>
                        </a:spcBef>
                      </a:pPr>
                      <a:r>
                        <a:rPr lang="en-GB" sz="1600" dirty="0">
                          <a:solidFill>
                            <a:srgbClr val="FF0000"/>
                          </a:solidFill>
                          <a:latin typeface="Gill Sans MT" panose="020B0502020104020203" pitchFamily="34" charset="0"/>
                          <a:cs typeface="Calibri"/>
                        </a:rPr>
                        <a:t>Reflecting</a:t>
                      </a:r>
                      <a:r>
                        <a:rPr lang="en-GB" sz="1600" baseline="0" dirty="0">
                          <a:solidFill>
                            <a:srgbClr val="FF0000"/>
                          </a:solidFill>
                          <a:latin typeface="Gill Sans MT" panose="020B0502020104020203" pitchFamily="34" charset="0"/>
                          <a:cs typeface="Calibri"/>
                        </a:rPr>
                        <a:t> on learning behaviours for thinking…</a:t>
                      </a:r>
                      <a:endParaRPr sz="1600" dirty="0">
                        <a:solidFill>
                          <a:srgbClr val="FF0000"/>
                        </a:solidFill>
                        <a:latin typeface="Gill Sans MT" panose="020B0502020104020203" pitchFamily="34" charset="0"/>
                        <a:cs typeface="Calibri"/>
                      </a:endParaRPr>
                    </a:p>
                  </a:txBody>
                  <a:tcPr marL="0" marR="0" marT="317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2">
                        <a:lumMod val="20000"/>
                        <a:lumOff val="80000"/>
                      </a:schemeClr>
                    </a:solidFill>
                  </a:tcPr>
                </a:tc>
                <a:tc gridSpan="3">
                  <a:txBody>
                    <a:bodyPr/>
                    <a:lstStyle/>
                    <a:p>
                      <a:pPr marL="635" algn="ctr">
                        <a:lnSpc>
                          <a:spcPct val="100000"/>
                        </a:lnSpc>
                      </a:pPr>
                      <a:r>
                        <a:rPr sz="1200" b="1" spc="-5" dirty="0">
                          <a:latin typeface="Gill Sans MT" panose="020B0502020104020203" pitchFamily="34" charset="0"/>
                          <a:cs typeface="Calibri"/>
                        </a:rPr>
                        <a:t>Experience</a:t>
                      </a:r>
                      <a:r>
                        <a:rPr sz="1200" b="1" spc="-35" dirty="0">
                          <a:latin typeface="Gill Sans MT" panose="020B0502020104020203" pitchFamily="34" charset="0"/>
                          <a:cs typeface="Calibri"/>
                        </a:rPr>
                        <a:t> </a:t>
                      </a:r>
                      <a:r>
                        <a:rPr sz="1200" b="1" dirty="0">
                          <a:latin typeface="Gill Sans MT" panose="020B0502020104020203" pitchFamily="34" charset="0"/>
                          <a:cs typeface="Calibri"/>
                        </a:rPr>
                        <a:t>log</a:t>
                      </a:r>
                      <a:endParaRPr sz="1200" dirty="0">
                        <a:latin typeface="Gill Sans MT" panose="020B0502020104020203" pitchFamily="34" charset="0"/>
                        <a:cs typeface="Calibri"/>
                      </a:endParaRPr>
                    </a:p>
                  </a:txBody>
                  <a:tcPr marL="0" marR="0" marT="63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425872">
                <a:tc vMerge="1">
                  <a:txBody>
                    <a:bodyPr/>
                    <a:lstStyle/>
                    <a:p>
                      <a:endParaRPr/>
                    </a:p>
                  </a:txBody>
                  <a:tcPr marL="0" marR="0" marT="31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48260">
                        <a:lnSpc>
                          <a:spcPts val="1395"/>
                        </a:lnSpc>
                      </a:pPr>
                      <a:r>
                        <a:rPr sz="1200" spc="-5" dirty="0">
                          <a:latin typeface="Gill Sans MT" panose="020B0502020104020203" pitchFamily="34" charset="0"/>
                          <a:cs typeface="Calibri"/>
                        </a:rPr>
                        <a:t>Successful</a:t>
                      </a:r>
                      <a:r>
                        <a:rPr sz="1200" spc="-30" dirty="0">
                          <a:latin typeface="Gill Sans MT" panose="020B0502020104020203" pitchFamily="34" charset="0"/>
                          <a:cs typeface="Calibri"/>
                        </a:rPr>
                        <a:t> </a:t>
                      </a:r>
                      <a:r>
                        <a:rPr sz="1200" dirty="0">
                          <a:latin typeface="Gill Sans MT" panose="020B0502020104020203" pitchFamily="34" charset="0"/>
                          <a:cs typeface="Calibri"/>
                        </a:rPr>
                        <a:t>moment…</a:t>
                      </a: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8895">
                        <a:lnSpc>
                          <a:spcPts val="1395"/>
                        </a:lnSpc>
                      </a:pPr>
                      <a:r>
                        <a:rPr sz="1200" dirty="0">
                          <a:latin typeface="Gill Sans MT" panose="020B0502020104020203" pitchFamily="34" charset="0"/>
                          <a:cs typeface="Calibri"/>
                        </a:rPr>
                        <a:t>In</a:t>
                      </a:r>
                      <a:r>
                        <a:rPr sz="1200" spc="-40" dirty="0">
                          <a:latin typeface="Gill Sans MT" panose="020B0502020104020203" pitchFamily="34" charset="0"/>
                          <a:cs typeface="Calibri"/>
                        </a:rPr>
                        <a:t> </a:t>
                      </a:r>
                      <a:r>
                        <a:rPr sz="1200" spc="-5" dirty="0">
                          <a:latin typeface="Gill Sans MT" panose="020B0502020104020203" pitchFamily="34" charset="0"/>
                          <a:cs typeface="Calibri"/>
                        </a:rPr>
                        <a:t>hindsight…</a:t>
                      </a:r>
                      <a:endParaRPr lang="en-GB" sz="1200" spc="-5" dirty="0">
                        <a:latin typeface="Gill Sans MT" panose="020B0502020104020203" pitchFamily="34" charset="0"/>
                        <a:cs typeface="Calibri"/>
                      </a:endParaRPr>
                    </a:p>
                    <a:p>
                      <a:pPr marL="48895">
                        <a:lnSpc>
                          <a:spcPts val="1395"/>
                        </a:lnSpc>
                      </a:pPr>
                      <a:r>
                        <a:rPr lang="en-GB" sz="1050" i="1" spc="-5" dirty="0">
                          <a:latin typeface="Gill Sans MT" panose="020B0502020104020203" pitchFamily="34" charset="0"/>
                          <a:cs typeface="Calibri"/>
                        </a:rPr>
                        <a:t>Where you could have done better on reflection?</a:t>
                      </a:r>
                      <a:endParaRPr sz="1050" i="1"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9530">
                        <a:lnSpc>
                          <a:spcPts val="1395"/>
                        </a:lnSpc>
                      </a:pPr>
                      <a:r>
                        <a:rPr sz="1200" spc="-20" dirty="0">
                          <a:latin typeface="Gill Sans MT" panose="020B0502020104020203" pitchFamily="34" charset="0"/>
                          <a:cs typeface="Calibri"/>
                        </a:rPr>
                        <a:t>At</a:t>
                      </a:r>
                      <a:r>
                        <a:rPr sz="1200" spc="-30" dirty="0">
                          <a:latin typeface="Gill Sans MT" panose="020B0502020104020203" pitchFamily="34" charset="0"/>
                          <a:cs typeface="Calibri"/>
                        </a:rPr>
                        <a:t> </a:t>
                      </a:r>
                      <a:r>
                        <a:rPr sz="1200" spc="-5" dirty="0">
                          <a:latin typeface="Gill Sans MT" panose="020B0502020104020203" pitchFamily="34" charset="0"/>
                          <a:cs typeface="Calibri"/>
                        </a:rPr>
                        <a:t>home…</a:t>
                      </a:r>
                      <a:endParaRPr sz="120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1053748">
                <a:tc>
                  <a:txBody>
                    <a:bodyPr/>
                    <a:lstStyle/>
                    <a:p>
                      <a:pPr marL="48260">
                        <a:lnSpc>
                          <a:spcPts val="1860"/>
                        </a:lnSpc>
                      </a:pPr>
                      <a:r>
                        <a:rPr sz="1200" b="0" spc="-5" dirty="0">
                          <a:latin typeface="Gill Sans MT" panose="020B0502020104020203" pitchFamily="34" charset="0"/>
                          <a:cs typeface="Calibri"/>
                        </a:rPr>
                        <a:t>I </a:t>
                      </a:r>
                      <a:r>
                        <a:rPr lang="en-GB" sz="1200" b="0" spc="-5" dirty="0">
                          <a:latin typeface="Gill Sans MT" panose="020B0502020104020203" pitchFamily="34" charset="0"/>
                          <a:cs typeface="Calibri"/>
                        </a:rPr>
                        <a:t>gave an idea and reasoned/justified.</a:t>
                      </a:r>
                      <a:endParaRPr sz="1200" b="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1053749">
                <a:tc>
                  <a:txBody>
                    <a:bodyPr/>
                    <a:lstStyle/>
                    <a:p>
                      <a:pPr marL="48260">
                        <a:lnSpc>
                          <a:spcPts val="1400"/>
                        </a:lnSpc>
                      </a:pPr>
                      <a:r>
                        <a:rPr lang="en-GB" sz="1200" dirty="0">
                          <a:latin typeface="Gill Sans MT" panose="020B0502020104020203" pitchFamily="34" charset="0"/>
                          <a:cs typeface="Calibri"/>
                        </a:rPr>
                        <a:t>I reflected on</a:t>
                      </a:r>
                      <a:r>
                        <a:rPr lang="en-GB" sz="1200" baseline="0" dirty="0">
                          <a:latin typeface="Gill Sans MT" panose="020B0502020104020203" pitchFamily="34" charset="0"/>
                          <a:cs typeface="Calibri"/>
                        </a:rPr>
                        <a:t> my idea and made it better after discussing with others</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4"/>
                  </a:ext>
                </a:extLst>
              </a:tr>
              <a:tr h="1053749">
                <a:tc>
                  <a:txBody>
                    <a:bodyPr/>
                    <a:lstStyle/>
                    <a:p>
                      <a:pPr marL="48260" marR="0" indent="0" defTabSz="914400" eaLnBrk="1" fontAlgn="auto" latinLnBrk="0" hangingPunct="1">
                        <a:lnSpc>
                          <a:spcPts val="1400"/>
                        </a:lnSpc>
                        <a:spcBef>
                          <a:spcPts val="0"/>
                        </a:spcBef>
                        <a:spcAft>
                          <a:spcPts val="0"/>
                        </a:spcAft>
                        <a:buClrTx/>
                        <a:buSzTx/>
                        <a:buFontTx/>
                        <a:buNone/>
                        <a:tabLst/>
                        <a:defRPr/>
                      </a:pPr>
                      <a:r>
                        <a:rPr lang="en-GB" sz="1200" dirty="0">
                          <a:latin typeface="Gill Sans MT" panose="020B0502020104020203" pitchFamily="34" charset="0"/>
                          <a:cs typeface="Calibri"/>
                        </a:rPr>
                        <a:t>I</a:t>
                      </a:r>
                      <a:r>
                        <a:rPr lang="en-GB" sz="1200" spc="-5" dirty="0">
                          <a:latin typeface="Gill Sans MT" panose="020B0502020104020203" pitchFamily="34" charset="0"/>
                          <a:cs typeface="Calibri"/>
                        </a:rPr>
                        <a:t> </a:t>
                      </a:r>
                      <a:r>
                        <a:rPr lang="en-GB" sz="1200" spc="-10" dirty="0">
                          <a:latin typeface="Gill Sans MT" panose="020B0502020104020203" pitchFamily="34" charset="0"/>
                          <a:cs typeface="Calibri"/>
                        </a:rPr>
                        <a:t>used a revision strategy to help make</a:t>
                      </a:r>
                      <a:r>
                        <a:rPr lang="en-GB" sz="1200" spc="-10" baseline="0" dirty="0">
                          <a:latin typeface="Gill Sans MT" panose="020B0502020104020203" pitchFamily="34" charset="0"/>
                          <a:cs typeface="Calibri"/>
                        </a:rPr>
                        <a:t> the learning stick.</a:t>
                      </a:r>
                      <a:endParaRPr lang="en-GB" sz="1200" dirty="0">
                        <a:latin typeface="Gill Sans MT" panose="020B0502020104020203" pitchFamily="34" charset="0"/>
                        <a:cs typeface="Calibri"/>
                      </a:endParaRPr>
                    </a:p>
                    <a:p>
                      <a:pPr marL="48260">
                        <a:lnSpc>
                          <a:spcPts val="1400"/>
                        </a:lnSpc>
                      </a:pP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5"/>
                  </a:ext>
                </a:extLst>
              </a:tr>
              <a:tr h="1053728">
                <a:tc>
                  <a:txBody>
                    <a:bodyPr/>
                    <a:lstStyle/>
                    <a:p>
                      <a:pPr marL="48260">
                        <a:lnSpc>
                          <a:spcPts val="1405"/>
                        </a:lnSpc>
                      </a:pPr>
                      <a:r>
                        <a:rPr sz="1200" dirty="0">
                          <a:latin typeface="Gill Sans MT" panose="020B0502020104020203" pitchFamily="34" charset="0"/>
                          <a:cs typeface="Calibri"/>
                        </a:rPr>
                        <a:t>I</a:t>
                      </a:r>
                      <a:r>
                        <a:rPr sz="1200" spc="-5" dirty="0">
                          <a:latin typeface="Gill Sans MT" panose="020B0502020104020203" pitchFamily="34" charset="0"/>
                          <a:cs typeface="Calibri"/>
                        </a:rPr>
                        <a:t> </a:t>
                      </a:r>
                      <a:r>
                        <a:rPr lang="en-GB" sz="1200" spc="-5" dirty="0">
                          <a:latin typeface="Gill Sans MT" panose="020B0502020104020203" pitchFamily="34" charset="0"/>
                          <a:cs typeface="Calibri"/>
                        </a:rPr>
                        <a:t>made connections between</a:t>
                      </a:r>
                      <a:r>
                        <a:rPr lang="en-GB" sz="1200" spc="-5" baseline="0" dirty="0">
                          <a:latin typeface="Gill Sans MT" panose="020B0502020104020203" pitchFamily="34" charset="0"/>
                          <a:cs typeface="Calibri"/>
                        </a:rPr>
                        <a:t> what I am learning and the outside world. </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1053728">
                <a:tc>
                  <a:txBody>
                    <a:bodyPr/>
                    <a:lstStyle/>
                    <a:p>
                      <a:pPr marL="48260">
                        <a:lnSpc>
                          <a:spcPts val="1405"/>
                        </a:lnSpc>
                      </a:pPr>
                      <a:r>
                        <a:rPr lang="en-GB" sz="1200" dirty="0">
                          <a:latin typeface="Gill Sans MT" panose="020B0502020104020203" pitchFamily="34" charset="0"/>
                          <a:cs typeface="Calibri"/>
                        </a:rPr>
                        <a:t>I asked questions to deepen my understanding.</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734950622"/>
                  </a:ext>
                </a:extLst>
              </a:tr>
            </a:tbl>
          </a:graphicData>
        </a:graphic>
      </p:graphicFrame>
      <p:sp>
        <p:nvSpPr>
          <p:cNvPr id="13" name="TextBox 12"/>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15</a:t>
            </a:r>
          </a:p>
        </p:txBody>
      </p:sp>
    </p:spTree>
    <p:extLst>
      <p:ext uri="{BB962C8B-B14F-4D97-AF65-F5344CB8AC3E}">
        <p14:creationId xmlns:p14="http://schemas.microsoft.com/office/powerpoint/2010/main" val="2344335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315074" y="179960"/>
          <a:ext cx="11604210" cy="6464682"/>
        </p:xfrm>
        <a:graphic>
          <a:graphicData uri="http://schemas.openxmlformats.org/drawingml/2006/table">
            <a:tbl>
              <a:tblPr firstRow="1" bandRow="1">
                <a:tableStyleId>{2D5ABB26-0587-4C30-8999-92F81FD0307C}</a:tableStyleId>
              </a:tblPr>
              <a:tblGrid>
                <a:gridCol w="2899615">
                  <a:extLst>
                    <a:ext uri="{9D8B030D-6E8A-4147-A177-3AD203B41FA5}">
                      <a16:colId xmlns:a16="http://schemas.microsoft.com/office/drawing/2014/main" val="20000"/>
                    </a:ext>
                  </a:extLst>
                </a:gridCol>
                <a:gridCol w="2898977">
                  <a:extLst>
                    <a:ext uri="{9D8B030D-6E8A-4147-A177-3AD203B41FA5}">
                      <a16:colId xmlns:a16="http://schemas.microsoft.com/office/drawing/2014/main" val="20001"/>
                    </a:ext>
                  </a:extLst>
                </a:gridCol>
                <a:gridCol w="2902809">
                  <a:extLst>
                    <a:ext uri="{9D8B030D-6E8A-4147-A177-3AD203B41FA5}">
                      <a16:colId xmlns:a16="http://schemas.microsoft.com/office/drawing/2014/main" val="20002"/>
                    </a:ext>
                  </a:extLst>
                </a:gridCol>
                <a:gridCol w="2902809">
                  <a:extLst>
                    <a:ext uri="{9D8B030D-6E8A-4147-A177-3AD203B41FA5}">
                      <a16:colId xmlns:a16="http://schemas.microsoft.com/office/drawing/2014/main" val="20003"/>
                    </a:ext>
                  </a:extLst>
                </a:gridCol>
              </a:tblGrid>
              <a:tr h="378149">
                <a:tc gridSpan="4">
                  <a:txBody>
                    <a:bodyPr/>
                    <a:lstStyle/>
                    <a:p>
                      <a:pPr marL="48260" marR="0" indent="0" algn="l" defTabSz="914400" eaLnBrk="1" fontAlgn="auto" latinLnBrk="0" hangingPunct="1">
                        <a:lnSpc>
                          <a:spcPts val="2090"/>
                        </a:lnSpc>
                        <a:spcBef>
                          <a:spcPts val="0"/>
                        </a:spcBef>
                        <a:spcAft>
                          <a:spcPts val="0"/>
                        </a:spcAft>
                        <a:buClrTx/>
                        <a:buSzTx/>
                        <a:buFontTx/>
                        <a:buNone/>
                        <a:tabLst/>
                        <a:defRPr/>
                      </a:pPr>
                      <a:r>
                        <a:rPr lang="en-GB" sz="1800" b="1" spc="-10" dirty="0">
                          <a:latin typeface="Gill Sans MT" panose="020B0502020104020203" pitchFamily="34" charset="0"/>
                          <a:cs typeface="Calibri"/>
                        </a:rPr>
                        <a:t>W/c</a:t>
                      </a:r>
                      <a:r>
                        <a:rPr lang="en-GB" sz="1800" b="1" spc="-10" baseline="0" dirty="0">
                          <a:latin typeface="Gill Sans MT" panose="020B0502020104020203" pitchFamily="34" charset="0"/>
                          <a:cs typeface="Calibri"/>
                        </a:rPr>
                        <a:t> 10</a:t>
                      </a:r>
                      <a:r>
                        <a:rPr lang="en-GB" sz="1800" b="1" spc="-10" baseline="30000" dirty="0">
                          <a:latin typeface="Gill Sans MT" panose="020B0502020104020203" pitchFamily="34" charset="0"/>
                          <a:cs typeface="Calibri"/>
                        </a:rPr>
                        <a:t>th</a:t>
                      </a:r>
                      <a:r>
                        <a:rPr lang="en-GB" sz="1800" b="1" spc="-10" baseline="0" dirty="0">
                          <a:latin typeface="Gill Sans MT" panose="020B0502020104020203" pitchFamily="34" charset="0"/>
                          <a:cs typeface="Calibri"/>
                        </a:rPr>
                        <a:t> November</a:t>
                      </a:r>
                      <a:endParaRPr lang="en-GB" sz="1800" b="1" spc="-10" dirty="0">
                        <a:latin typeface="Gill Sans MT" panose="020B0502020104020203" pitchFamily="34" charset="0"/>
                        <a:cs typeface="Calibri"/>
                      </a:endParaRPr>
                    </a:p>
                    <a:p>
                      <a:pPr marL="48260" marR="0" indent="0" algn="l" defTabSz="914400" eaLnBrk="1" fontAlgn="auto" latinLnBrk="0" hangingPunct="1">
                        <a:lnSpc>
                          <a:spcPts val="2090"/>
                        </a:lnSpc>
                        <a:spcBef>
                          <a:spcPts val="0"/>
                        </a:spcBef>
                        <a:spcAft>
                          <a:spcPts val="0"/>
                        </a:spcAft>
                        <a:buClrTx/>
                        <a:buSzTx/>
                        <a:buFontTx/>
                        <a:buNone/>
                        <a:tabLst/>
                        <a:defRPr/>
                      </a:pPr>
                      <a:r>
                        <a:rPr lang="en-GB" sz="1800" b="1" spc="-10" dirty="0">
                          <a:latin typeface="Gill Sans MT" panose="020B0502020104020203" pitchFamily="34" charset="0"/>
                          <a:cs typeface="Calibri"/>
                        </a:rPr>
                        <a:t>Thinking</a:t>
                      </a:r>
                      <a:r>
                        <a:rPr lang="en-GB" sz="1800" b="1" spc="-35" dirty="0">
                          <a:latin typeface="Gill Sans MT" panose="020B0502020104020203" pitchFamily="34" charset="0"/>
                          <a:cs typeface="Calibri"/>
                        </a:rPr>
                        <a:t> </a:t>
                      </a:r>
                      <a:r>
                        <a:rPr lang="en-GB" sz="1800" b="1" spc="-10" dirty="0">
                          <a:latin typeface="Gill Sans MT" panose="020B0502020104020203" pitchFamily="34" charset="0"/>
                          <a:cs typeface="Calibri"/>
                        </a:rPr>
                        <a:t>definition:</a:t>
                      </a:r>
                      <a:r>
                        <a:rPr lang="en-GB" sz="1800" b="1" spc="-15" dirty="0">
                          <a:latin typeface="Gill Sans MT" panose="020B0502020104020203" pitchFamily="34" charset="0"/>
                          <a:cs typeface="Calibri"/>
                        </a:rPr>
                        <a:t> </a:t>
                      </a:r>
                      <a:r>
                        <a:rPr lang="en-GB" sz="1800" i="1" dirty="0">
                          <a:latin typeface="Gill Sans MT" panose="020B0502020104020203" pitchFamily="34" charset="0"/>
                        </a:rPr>
                        <a:t>Thinking is making connections, reasoning and asking questions to make the learning stick</a:t>
                      </a:r>
                      <a:endParaRPr lang="en-GB" sz="1800" dirty="0">
                        <a:latin typeface="Gill Sans MT" panose="020B0502020104020203" pitchFamily="34" charset="0"/>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6">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36708">
                <a:tc rowSpan="2">
                  <a:txBody>
                    <a:bodyPr/>
                    <a:lstStyle/>
                    <a:p>
                      <a:pPr>
                        <a:lnSpc>
                          <a:spcPct val="100000"/>
                        </a:lnSpc>
                        <a:spcBef>
                          <a:spcPts val="25"/>
                        </a:spcBef>
                      </a:pPr>
                      <a:r>
                        <a:rPr lang="en-GB" sz="1600" dirty="0">
                          <a:solidFill>
                            <a:srgbClr val="FF0000"/>
                          </a:solidFill>
                          <a:latin typeface="Gill Sans MT" panose="020B0502020104020203" pitchFamily="34" charset="0"/>
                          <a:cs typeface="Calibri"/>
                        </a:rPr>
                        <a:t>Reflecting</a:t>
                      </a:r>
                      <a:r>
                        <a:rPr lang="en-GB" sz="1600" baseline="0" dirty="0">
                          <a:solidFill>
                            <a:srgbClr val="FF0000"/>
                          </a:solidFill>
                          <a:latin typeface="Gill Sans MT" panose="020B0502020104020203" pitchFamily="34" charset="0"/>
                          <a:cs typeface="Calibri"/>
                        </a:rPr>
                        <a:t> on learning behaviours for thinking…</a:t>
                      </a:r>
                      <a:endParaRPr sz="1600" dirty="0">
                        <a:solidFill>
                          <a:srgbClr val="FF0000"/>
                        </a:solidFill>
                        <a:latin typeface="Gill Sans MT" panose="020B0502020104020203" pitchFamily="34" charset="0"/>
                        <a:cs typeface="Calibri"/>
                      </a:endParaRPr>
                    </a:p>
                  </a:txBody>
                  <a:tcPr marL="0" marR="0" marT="317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2">
                        <a:lumMod val="20000"/>
                        <a:lumOff val="80000"/>
                      </a:schemeClr>
                    </a:solidFill>
                  </a:tcPr>
                </a:tc>
                <a:tc gridSpan="3">
                  <a:txBody>
                    <a:bodyPr/>
                    <a:lstStyle/>
                    <a:p>
                      <a:pPr marL="635" algn="ctr">
                        <a:lnSpc>
                          <a:spcPct val="100000"/>
                        </a:lnSpc>
                      </a:pPr>
                      <a:r>
                        <a:rPr sz="1200" b="1" spc="-5" dirty="0">
                          <a:latin typeface="Gill Sans MT" panose="020B0502020104020203" pitchFamily="34" charset="0"/>
                          <a:cs typeface="Calibri"/>
                        </a:rPr>
                        <a:t>Experience</a:t>
                      </a:r>
                      <a:r>
                        <a:rPr sz="1200" b="1" spc="-35" dirty="0">
                          <a:latin typeface="Gill Sans MT" panose="020B0502020104020203" pitchFamily="34" charset="0"/>
                          <a:cs typeface="Calibri"/>
                        </a:rPr>
                        <a:t> </a:t>
                      </a:r>
                      <a:r>
                        <a:rPr sz="1200" b="1" dirty="0">
                          <a:latin typeface="Gill Sans MT" panose="020B0502020104020203" pitchFamily="34" charset="0"/>
                          <a:cs typeface="Calibri"/>
                        </a:rPr>
                        <a:t>log</a:t>
                      </a:r>
                      <a:endParaRPr sz="1200" dirty="0">
                        <a:latin typeface="Gill Sans MT" panose="020B0502020104020203" pitchFamily="34" charset="0"/>
                        <a:cs typeface="Calibri"/>
                      </a:endParaRPr>
                    </a:p>
                  </a:txBody>
                  <a:tcPr marL="0" marR="0" marT="63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425872">
                <a:tc vMerge="1">
                  <a:txBody>
                    <a:bodyPr/>
                    <a:lstStyle/>
                    <a:p>
                      <a:endParaRPr/>
                    </a:p>
                  </a:txBody>
                  <a:tcPr marL="0" marR="0" marT="31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48260">
                        <a:lnSpc>
                          <a:spcPts val="1395"/>
                        </a:lnSpc>
                      </a:pPr>
                      <a:r>
                        <a:rPr sz="1200" spc="-5" dirty="0">
                          <a:latin typeface="Gill Sans MT" panose="020B0502020104020203" pitchFamily="34" charset="0"/>
                          <a:cs typeface="Calibri"/>
                        </a:rPr>
                        <a:t>Successful</a:t>
                      </a:r>
                      <a:r>
                        <a:rPr sz="1200" spc="-30" dirty="0">
                          <a:latin typeface="Gill Sans MT" panose="020B0502020104020203" pitchFamily="34" charset="0"/>
                          <a:cs typeface="Calibri"/>
                        </a:rPr>
                        <a:t> </a:t>
                      </a:r>
                      <a:r>
                        <a:rPr sz="1200" dirty="0">
                          <a:latin typeface="Gill Sans MT" panose="020B0502020104020203" pitchFamily="34" charset="0"/>
                          <a:cs typeface="Calibri"/>
                        </a:rPr>
                        <a:t>moment…</a:t>
                      </a: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8895">
                        <a:lnSpc>
                          <a:spcPts val="1395"/>
                        </a:lnSpc>
                      </a:pPr>
                      <a:r>
                        <a:rPr sz="1200" dirty="0">
                          <a:latin typeface="Gill Sans MT" panose="020B0502020104020203" pitchFamily="34" charset="0"/>
                          <a:cs typeface="Calibri"/>
                        </a:rPr>
                        <a:t>In</a:t>
                      </a:r>
                      <a:r>
                        <a:rPr sz="1200" spc="-40" dirty="0">
                          <a:latin typeface="Gill Sans MT" panose="020B0502020104020203" pitchFamily="34" charset="0"/>
                          <a:cs typeface="Calibri"/>
                        </a:rPr>
                        <a:t> </a:t>
                      </a:r>
                      <a:r>
                        <a:rPr sz="1200" spc="-5" dirty="0">
                          <a:latin typeface="Gill Sans MT" panose="020B0502020104020203" pitchFamily="34" charset="0"/>
                          <a:cs typeface="Calibri"/>
                        </a:rPr>
                        <a:t>hindsight…</a:t>
                      </a:r>
                      <a:endParaRPr lang="en-GB" sz="1200" spc="-5" dirty="0">
                        <a:latin typeface="Gill Sans MT" panose="020B0502020104020203" pitchFamily="34" charset="0"/>
                        <a:cs typeface="Calibri"/>
                      </a:endParaRPr>
                    </a:p>
                    <a:p>
                      <a:pPr marL="48895">
                        <a:lnSpc>
                          <a:spcPts val="1395"/>
                        </a:lnSpc>
                      </a:pPr>
                      <a:r>
                        <a:rPr lang="en-GB" sz="1050" i="1" spc="-5" dirty="0">
                          <a:latin typeface="Gill Sans MT" panose="020B0502020104020203" pitchFamily="34" charset="0"/>
                          <a:cs typeface="Calibri"/>
                        </a:rPr>
                        <a:t>Where you could have done better on reflection?</a:t>
                      </a:r>
                      <a:endParaRPr sz="1050" i="1"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9530">
                        <a:lnSpc>
                          <a:spcPts val="1395"/>
                        </a:lnSpc>
                      </a:pPr>
                      <a:r>
                        <a:rPr sz="1200" spc="-20" dirty="0">
                          <a:latin typeface="Gill Sans MT" panose="020B0502020104020203" pitchFamily="34" charset="0"/>
                          <a:cs typeface="Calibri"/>
                        </a:rPr>
                        <a:t>At</a:t>
                      </a:r>
                      <a:r>
                        <a:rPr sz="1200" spc="-30" dirty="0">
                          <a:latin typeface="Gill Sans MT" panose="020B0502020104020203" pitchFamily="34" charset="0"/>
                          <a:cs typeface="Calibri"/>
                        </a:rPr>
                        <a:t> </a:t>
                      </a:r>
                      <a:r>
                        <a:rPr sz="1200" spc="-5" dirty="0">
                          <a:latin typeface="Gill Sans MT" panose="020B0502020104020203" pitchFamily="34" charset="0"/>
                          <a:cs typeface="Calibri"/>
                        </a:rPr>
                        <a:t>home…</a:t>
                      </a:r>
                      <a:endParaRPr sz="120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1053748">
                <a:tc>
                  <a:txBody>
                    <a:bodyPr/>
                    <a:lstStyle/>
                    <a:p>
                      <a:pPr marL="48260">
                        <a:lnSpc>
                          <a:spcPts val="1860"/>
                        </a:lnSpc>
                      </a:pPr>
                      <a:r>
                        <a:rPr sz="1200" b="0" spc="-5" dirty="0">
                          <a:latin typeface="Gill Sans MT" panose="020B0502020104020203" pitchFamily="34" charset="0"/>
                          <a:cs typeface="Calibri"/>
                        </a:rPr>
                        <a:t>I </a:t>
                      </a:r>
                      <a:r>
                        <a:rPr lang="en-GB" sz="1200" b="0" spc="-5" dirty="0">
                          <a:latin typeface="Gill Sans MT" panose="020B0502020104020203" pitchFamily="34" charset="0"/>
                          <a:cs typeface="Calibri"/>
                        </a:rPr>
                        <a:t>gave an idea and reasoned/justified.</a:t>
                      </a:r>
                      <a:endParaRPr sz="1200" b="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1053749">
                <a:tc>
                  <a:txBody>
                    <a:bodyPr/>
                    <a:lstStyle/>
                    <a:p>
                      <a:pPr marL="48260">
                        <a:lnSpc>
                          <a:spcPts val="1400"/>
                        </a:lnSpc>
                      </a:pPr>
                      <a:r>
                        <a:rPr lang="en-GB" sz="1200" dirty="0">
                          <a:latin typeface="Gill Sans MT" panose="020B0502020104020203" pitchFamily="34" charset="0"/>
                          <a:cs typeface="Calibri"/>
                        </a:rPr>
                        <a:t>I reflected on</a:t>
                      </a:r>
                      <a:r>
                        <a:rPr lang="en-GB" sz="1200" baseline="0" dirty="0">
                          <a:latin typeface="Gill Sans MT" panose="020B0502020104020203" pitchFamily="34" charset="0"/>
                          <a:cs typeface="Calibri"/>
                        </a:rPr>
                        <a:t> my idea and made it better after discussing with others</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4"/>
                  </a:ext>
                </a:extLst>
              </a:tr>
              <a:tr h="1053749">
                <a:tc>
                  <a:txBody>
                    <a:bodyPr/>
                    <a:lstStyle/>
                    <a:p>
                      <a:pPr marL="48260" marR="0" indent="0" defTabSz="914400" eaLnBrk="1" fontAlgn="auto" latinLnBrk="0" hangingPunct="1">
                        <a:lnSpc>
                          <a:spcPts val="1400"/>
                        </a:lnSpc>
                        <a:spcBef>
                          <a:spcPts val="0"/>
                        </a:spcBef>
                        <a:spcAft>
                          <a:spcPts val="0"/>
                        </a:spcAft>
                        <a:buClrTx/>
                        <a:buSzTx/>
                        <a:buFontTx/>
                        <a:buNone/>
                        <a:tabLst/>
                        <a:defRPr/>
                      </a:pPr>
                      <a:r>
                        <a:rPr lang="en-GB" sz="1200" dirty="0">
                          <a:latin typeface="Gill Sans MT" panose="020B0502020104020203" pitchFamily="34" charset="0"/>
                          <a:cs typeface="Calibri"/>
                        </a:rPr>
                        <a:t>I</a:t>
                      </a:r>
                      <a:r>
                        <a:rPr lang="en-GB" sz="1200" spc="-5" dirty="0">
                          <a:latin typeface="Gill Sans MT" panose="020B0502020104020203" pitchFamily="34" charset="0"/>
                          <a:cs typeface="Calibri"/>
                        </a:rPr>
                        <a:t> </a:t>
                      </a:r>
                      <a:r>
                        <a:rPr lang="en-GB" sz="1200" spc="-10" dirty="0">
                          <a:latin typeface="Gill Sans MT" panose="020B0502020104020203" pitchFamily="34" charset="0"/>
                          <a:cs typeface="Calibri"/>
                        </a:rPr>
                        <a:t>used a revision strategy to help make</a:t>
                      </a:r>
                      <a:r>
                        <a:rPr lang="en-GB" sz="1200" spc="-10" baseline="0" dirty="0">
                          <a:latin typeface="Gill Sans MT" panose="020B0502020104020203" pitchFamily="34" charset="0"/>
                          <a:cs typeface="Calibri"/>
                        </a:rPr>
                        <a:t> the learning stick.</a:t>
                      </a:r>
                      <a:endParaRPr lang="en-GB" sz="1200" dirty="0">
                        <a:latin typeface="Gill Sans MT" panose="020B0502020104020203" pitchFamily="34" charset="0"/>
                        <a:cs typeface="Calibri"/>
                      </a:endParaRPr>
                    </a:p>
                    <a:p>
                      <a:pPr marL="48260">
                        <a:lnSpc>
                          <a:spcPts val="1400"/>
                        </a:lnSpc>
                      </a:pP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5"/>
                  </a:ext>
                </a:extLst>
              </a:tr>
              <a:tr h="1053728">
                <a:tc>
                  <a:txBody>
                    <a:bodyPr/>
                    <a:lstStyle/>
                    <a:p>
                      <a:pPr marL="48260">
                        <a:lnSpc>
                          <a:spcPts val="1405"/>
                        </a:lnSpc>
                      </a:pPr>
                      <a:r>
                        <a:rPr sz="1200" dirty="0">
                          <a:latin typeface="Gill Sans MT" panose="020B0502020104020203" pitchFamily="34" charset="0"/>
                          <a:cs typeface="Calibri"/>
                        </a:rPr>
                        <a:t>I</a:t>
                      </a:r>
                      <a:r>
                        <a:rPr sz="1200" spc="-5" dirty="0">
                          <a:latin typeface="Gill Sans MT" panose="020B0502020104020203" pitchFamily="34" charset="0"/>
                          <a:cs typeface="Calibri"/>
                        </a:rPr>
                        <a:t> </a:t>
                      </a:r>
                      <a:r>
                        <a:rPr lang="en-GB" sz="1200" spc="-5" dirty="0">
                          <a:latin typeface="Gill Sans MT" panose="020B0502020104020203" pitchFamily="34" charset="0"/>
                          <a:cs typeface="Calibri"/>
                        </a:rPr>
                        <a:t>made connections between</a:t>
                      </a:r>
                      <a:r>
                        <a:rPr lang="en-GB" sz="1200" spc="-5" baseline="0" dirty="0">
                          <a:latin typeface="Gill Sans MT" panose="020B0502020104020203" pitchFamily="34" charset="0"/>
                          <a:cs typeface="Calibri"/>
                        </a:rPr>
                        <a:t> what I am learning and the outside world. </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1053728">
                <a:tc>
                  <a:txBody>
                    <a:bodyPr/>
                    <a:lstStyle/>
                    <a:p>
                      <a:pPr marL="48260">
                        <a:lnSpc>
                          <a:spcPts val="1405"/>
                        </a:lnSpc>
                      </a:pPr>
                      <a:r>
                        <a:rPr lang="en-GB" sz="1200" dirty="0">
                          <a:latin typeface="Gill Sans MT" panose="020B0502020104020203" pitchFamily="34" charset="0"/>
                          <a:cs typeface="Calibri"/>
                        </a:rPr>
                        <a:t>I asked questions to deepen my understanding.</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734950622"/>
                  </a:ext>
                </a:extLst>
              </a:tr>
            </a:tbl>
          </a:graphicData>
        </a:graphic>
      </p:graphicFrame>
      <p:sp>
        <p:nvSpPr>
          <p:cNvPr id="13" name="TextBox 12"/>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16</a:t>
            </a:r>
          </a:p>
        </p:txBody>
      </p:sp>
    </p:spTree>
    <p:extLst>
      <p:ext uri="{BB962C8B-B14F-4D97-AF65-F5344CB8AC3E}">
        <p14:creationId xmlns:p14="http://schemas.microsoft.com/office/powerpoint/2010/main" val="37022625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315074" y="179960"/>
          <a:ext cx="11604210" cy="6464682"/>
        </p:xfrm>
        <a:graphic>
          <a:graphicData uri="http://schemas.openxmlformats.org/drawingml/2006/table">
            <a:tbl>
              <a:tblPr firstRow="1" bandRow="1">
                <a:tableStyleId>{2D5ABB26-0587-4C30-8999-92F81FD0307C}</a:tableStyleId>
              </a:tblPr>
              <a:tblGrid>
                <a:gridCol w="2899615">
                  <a:extLst>
                    <a:ext uri="{9D8B030D-6E8A-4147-A177-3AD203B41FA5}">
                      <a16:colId xmlns:a16="http://schemas.microsoft.com/office/drawing/2014/main" val="20000"/>
                    </a:ext>
                  </a:extLst>
                </a:gridCol>
                <a:gridCol w="2898977">
                  <a:extLst>
                    <a:ext uri="{9D8B030D-6E8A-4147-A177-3AD203B41FA5}">
                      <a16:colId xmlns:a16="http://schemas.microsoft.com/office/drawing/2014/main" val="20001"/>
                    </a:ext>
                  </a:extLst>
                </a:gridCol>
                <a:gridCol w="2902809">
                  <a:extLst>
                    <a:ext uri="{9D8B030D-6E8A-4147-A177-3AD203B41FA5}">
                      <a16:colId xmlns:a16="http://schemas.microsoft.com/office/drawing/2014/main" val="20002"/>
                    </a:ext>
                  </a:extLst>
                </a:gridCol>
                <a:gridCol w="2902809">
                  <a:extLst>
                    <a:ext uri="{9D8B030D-6E8A-4147-A177-3AD203B41FA5}">
                      <a16:colId xmlns:a16="http://schemas.microsoft.com/office/drawing/2014/main" val="20003"/>
                    </a:ext>
                  </a:extLst>
                </a:gridCol>
              </a:tblGrid>
              <a:tr h="378149">
                <a:tc gridSpan="4">
                  <a:txBody>
                    <a:bodyPr/>
                    <a:lstStyle/>
                    <a:p>
                      <a:pPr marL="48260" marR="0" indent="0" algn="l" defTabSz="914400" eaLnBrk="1" fontAlgn="auto" latinLnBrk="0" hangingPunct="1">
                        <a:lnSpc>
                          <a:spcPts val="2090"/>
                        </a:lnSpc>
                        <a:spcBef>
                          <a:spcPts val="0"/>
                        </a:spcBef>
                        <a:spcAft>
                          <a:spcPts val="0"/>
                        </a:spcAft>
                        <a:buClrTx/>
                        <a:buSzTx/>
                        <a:buFontTx/>
                        <a:buNone/>
                        <a:tabLst/>
                        <a:defRPr/>
                      </a:pPr>
                      <a:r>
                        <a:rPr lang="en-GB" sz="1800" b="1" spc="-10" dirty="0">
                          <a:latin typeface="Gill Sans MT" panose="020B0502020104020203" pitchFamily="34" charset="0"/>
                          <a:cs typeface="Calibri"/>
                        </a:rPr>
                        <a:t>W/c</a:t>
                      </a:r>
                      <a:r>
                        <a:rPr lang="en-GB" sz="1800" b="1" spc="-10" baseline="0" dirty="0">
                          <a:latin typeface="Gill Sans MT" panose="020B0502020104020203" pitchFamily="34" charset="0"/>
                          <a:cs typeface="Calibri"/>
                        </a:rPr>
                        <a:t> 17</a:t>
                      </a:r>
                      <a:r>
                        <a:rPr lang="en-GB" sz="1800" b="1" spc="-10" baseline="30000" dirty="0">
                          <a:latin typeface="Gill Sans MT" panose="020B0502020104020203" pitchFamily="34" charset="0"/>
                          <a:cs typeface="Calibri"/>
                        </a:rPr>
                        <a:t>th</a:t>
                      </a:r>
                      <a:r>
                        <a:rPr lang="en-GB" sz="1800" b="1" spc="-10" baseline="0" dirty="0">
                          <a:latin typeface="Gill Sans MT" panose="020B0502020104020203" pitchFamily="34" charset="0"/>
                          <a:cs typeface="Calibri"/>
                        </a:rPr>
                        <a:t> November</a:t>
                      </a:r>
                      <a:endParaRPr lang="en-GB" sz="1800" b="1" spc="-10" dirty="0">
                        <a:latin typeface="Gill Sans MT" panose="020B0502020104020203" pitchFamily="34" charset="0"/>
                        <a:cs typeface="Calibri"/>
                      </a:endParaRPr>
                    </a:p>
                    <a:p>
                      <a:pPr marL="48260" marR="0" indent="0" algn="l" defTabSz="914400" eaLnBrk="1" fontAlgn="auto" latinLnBrk="0" hangingPunct="1">
                        <a:lnSpc>
                          <a:spcPts val="2090"/>
                        </a:lnSpc>
                        <a:spcBef>
                          <a:spcPts val="0"/>
                        </a:spcBef>
                        <a:spcAft>
                          <a:spcPts val="0"/>
                        </a:spcAft>
                        <a:buClrTx/>
                        <a:buSzTx/>
                        <a:buFontTx/>
                        <a:buNone/>
                        <a:tabLst/>
                        <a:defRPr/>
                      </a:pPr>
                      <a:r>
                        <a:rPr lang="en-GB" sz="1800" b="1" spc="-10" dirty="0">
                          <a:latin typeface="Gill Sans MT" panose="020B0502020104020203" pitchFamily="34" charset="0"/>
                          <a:cs typeface="Calibri"/>
                        </a:rPr>
                        <a:t>Thinking</a:t>
                      </a:r>
                      <a:r>
                        <a:rPr lang="en-GB" sz="1800" b="1" spc="-35" dirty="0">
                          <a:latin typeface="Gill Sans MT" panose="020B0502020104020203" pitchFamily="34" charset="0"/>
                          <a:cs typeface="Calibri"/>
                        </a:rPr>
                        <a:t> </a:t>
                      </a:r>
                      <a:r>
                        <a:rPr lang="en-GB" sz="1800" b="1" spc="-10" dirty="0">
                          <a:latin typeface="Gill Sans MT" panose="020B0502020104020203" pitchFamily="34" charset="0"/>
                          <a:cs typeface="Calibri"/>
                        </a:rPr>
                        <a:t>definition:</a:t>
                      </a:r>
                      <a:r>
                        <a:rPr lang="en-GB" sz="1800" b="1" spc="-15" dirty="0">
                          <a:latin typeface="Gill Sans MT" panose="020B0502020104020203" pitchFamily="34" charset="0"/>
                          <a:cs typeface="Calibri"/>
                        </a:rPr>
                        <a:t> </a:t>
                      </a:r>
                      <a:r>
                        <a:rPr lang="en-GB" sz="1800" i="1" dirty="0">
                          <a:latin typeface="Gill Sans MT" panose="020B0502020104020203" pitchFamily="34" charset="0"/>
                        </a:rPr>
                        <a:t>Thinking is making connections, reasoning and asking questions to make the learning stick</a:t>
                      </a:r>
                      <a:endParaRPr lang="en-GB" sz="1800" dirty="0">
                        <a:latin typeface="Gill Sans MT" panose="020B0502020104020203" pitchFamily="34" charset="0"/>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6">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36708">
                <a:tc rowSpan="2">
                  <a:txBody>
                    <a:bodyPr/>
                    <a:lstStyle/>
                    <a:p>
                      <a:pPr>
                        <a:lnSpc>
                          <a:spcPct val="100000"/>
                        </a:lnSpc>
                        <a:spcBef>
                          <a:spcPts val="25"/>
                        </a:spcBef>
                      </a:pPr>
                      <a:r>
                        <a:rPr lang="en-GB" sz="1600" dirty="0">
                          <a:solidFill>
                            <a:srgbClr val="FF0000"/>
                          </a:solidFill>
                          <a:latin typeface="Gill Sans MT" panose="020B0502020104020203" pitchFamily="34" charset="0"/>
                          <a:cs typeface="Calibri"/>
                        </a:rPr>
                        <a:t>Reflecting</a:t>
                      </a:r>
                      <a:r>
                        <a:rPr lang="en-GB" sz="1600" baseline="0" dirty="0">
                          <a:solidFill>
                            <a:srgbClr val="FF0000"/>
                          </a:solidFill>
                          <a:latin typeface="Gill Sans MT" panose="020B0502020104020203" pitchFamily="34" charset="0"/>
                          <a:cs typeface="Calibri"/>
                        </a:rPr>
                        <a:t> on learning behaviours for thinking…</a:t>
                      </a:r>
                      <a:endParaRPr sz="1600" dirty="0">
                        <a:solidFill>
                          <a:srgbClr val="FF0000"/>
                        </a:solidFill>
                        <a:latin typeface="Gill Sans MT" panose="020B0502020104020203" pitchFamily="34" charset="0"/>
                        <a:cs typeface="Calibri"/>
                      </a:endParaRPr>
                    </a:p>
                  </a:txBody>
                  <a:tcPr marL="0" marR="0" marT="317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2">
                        <a:lumMod val="20000"/>
                        <a:lumOff val="80000"/>
                      </a:schemeClr>
                    </a:solidFill>
                  </a:tcPr>
                </a:tc>
                <a:tc gridSpan="3">
                  <a:txBody>
                    <a:bodyPr/>
                    <a:lstStyle/>
                    <a:p>
                      <a:pPr marL="635" algn="ctr">
                        <a:lnSpc>
                          <a:spcPct val="100000"/>
                        </a:lnSpc>
                      </a:pPr>
                      <a:r>
                        <a:rPr sz="1200" b="1" spc="-5" dirty="0">
                          <a:latin typeface="Gill Sans MT" panose="020B0502020104020203" pitchFamily="34" charset="0"/>
                          <a:cs typeface="Calibri"/>
                        </a:rPr>
                        <a:t>Experience</a:t>
                      </a:r>
                      <a:r>
                        <a:rPr sz="1200" b="1" spc="-35" dirty="0">
                          <a:latin typeface="Gill Sans MT" panose="020B0502020104020203" pitchFamily="34" charset="0"/>
                          <a:cs typeface="Calibri"/>
                        </a:rPr>
                        <a:t> </a:t>
                      </a:r>
                      <a:r>
                        <a:rPr sz="1200" b="1" dirty="0">
                          <a:latin typeface="Gill Sans MT" panose="020B0502020104020203" pitchFamily="34" charset="0"/>
                          <a:cs typeface="Calibri"/>
                        </a:rPr>
                        <a:t>log</a:t>
                      </a:r>
                      <a:endParaRPr sz="1200" dirty="0">
                        <a:latin typeface="Gill Sans MT" panose="020B0502020104020203" pitchFamily="34" charset="0"/>
                        <a:cs typeface="Calibri"/>
                      </a:endParaRPr>
                    </a:p>
                  </a:txBody>
                  <a:tcPr marL="0" marR="0" marT="63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425872">
                <a:tc vMerge="1">
                  <a:txBody>
                    <a:bodyPr/>
                    <a:lstStyle/>
                    <a:p>
                      <a:endParaRPr/>
                    </a:p>
                  </a:txBody>
                  <a:tcPr marL="0" marR="0" marT="31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48260">
                        <a:lnSpc>
                          <a:spcPts val="1395"/>
                        </a:lnSpc>
                      </a:pPr>
                      <a:r>
                        <a:rPr sz="1200" spc="-5" dirty="0">
                          <a:latin typeface="Gill Sans MT" panose="020B0502020104020203" pitchFamily="34" charset="0"/>
                          <a:cs typeface="Calibri"/>
                        </a:rPr>
                        <a:t>Successful</a:t>
                      </a:r>
                      <a:r>
                        <a:rPr sz="1200" spc="-30" dirty="0">
                          <a:latin typeface="Gill Sans MT" panose="020B0502020104020203" pitchFamily="34" charset="0"/>
                          <a:cs typeface="Calibri"/>
                        </a:rPr>
                        <a:t> </a:t>
                      </a:r>
                      <a:r>
                        <a:rPr sz="1200" dirty="0">
                          <a:latin typeface="Gill Sans MT" panose="020B0502020104020203" pitchFamily="34" charset="0"/>
                          <a:cs typeface="Calibri"/>
                        </a:rPr>
                        <a:t>moment…</a:t>
                      </a: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8895">
                        <a:lnSpc>
                          <a:spcPts val="1395"/>
                        </a:lnSpc>
                      </a:pPr>
                      <a:r>
                        <a:rPr sz="1200" dirty="0">
                          <a:latin typeface="Gill Sans MT" panose="020B0502020104020203" pitchFamily="34" charset="0"/>
                          <a:cs typeface="Calibri"/>
                        </a:rPr>
                        <a:t>In</a:t>
                      </a:r>
                      <a:r>
                        <a:rPr sz="1200" spc="-40" dirty="0">
                          <a:latin typeface="Gill Sans MT" panose="020B0502020104020203" pitchFamily="34" charset="0"/>
                          <a:cs typeface="Calibri"/>
                        </a:rPr>
                        <a:t> </a:t>
                      </a:r>
                      <a:r>
                        <a:rPr sz="1200" spc="-5" dirty="0">
                          <a:latin typeface="Gill Sans MT" panose="020B0502020104020203" pitchFamily="34" charset="0"/>
                          <a:cs typeface="Calibri"/>
                        </a:rPr>
                        <a:t>hindsight…</a:t>
                      </a:r>
                      <a:endParaRPr lang="en-GB" sz="1200" spc="-5" dirty="0">
                        <a:latin typeface="Gill Sans MT" panose="020B0502020104020203" pitchFamily="34" charset="0"/>
                        <a:cs typeface="Calibri"/>
                      </a:endParaRPr>
                    </a:p>
                    <a:p>
                      <a:pPr marL="48895">
                        <a:lnSpc>
                          <a:spcPts val="1395"/>
                        </a:lnSpc>
                      </a:pPr>
                      <a:r>
                        <a:rPr lang="en-GB" sz="1050" i="1" spc="-5" dirty="0">
                          <a:latin typeface="Gill Sans MT" panose="020B0502020104020203" pitchFamily="34" charset="0"/>
                          <a:cs typeface="Calibri"/>
                        </a:rPr>
                        <a:t>Where you could have done better on reflection?</a:t>
                      </a:r>
                      <a:endParaRPr sz="1050" i="1"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9530">
                        <a:lnSpc>
                          <a:spcPts val="1395"/>
                        </a:lnSpc>
                      </a:pPr>
                      <a:r>
                        <a:rPr sz="1200" spc="-20" dirty="0">
                          <a:latin typeface="Gill Sans MT" panose="020B0502020104020203" pitchFamily="34" charset="0"/>
                          <a:cs typeface="Calibri"/>
                        </a:rPr>
                        <a:t>At</a:t>
                      </a:r>
                      <a:r>
                        <a:rPr sz="1200" spc="-30" dirty="0">
                          <a:latin typeface="Gill Sans MT" panose="020B0502020104020203" pitchFamily="34" charset="0"/>
                          <a:cs typeface="Calibri"/>
                        </a:rPr>
                        <a:t> </a:t>
                      </a:r>
                      <a:r>
                        <a:rPr sz="1200" spc="-5" dirty="0">
                          <a:latin typeface="Gill Sans MT" panose="020B0502020104020203" pitchFamily="34" charset="0"/>
                          <a:cs typeface="Calibri"/>
                        </a:rPr>
                        <a:t>home…</a:t>
                      </a:r>
                      <a:endParaRPr sz="120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1053748">
                <a:tc>
                  <a:txBody>
                    <a:bodyPr/>
                    <a:lstStyle/>
                    <a:p>
                      <a:pPr marL="48260">
                        <a:lnSpc>
                          <a:spcPts val="1860"/>
                        </a:lnSpc>
                      </a:pPr>
                      <a:r>
                        <a:rPr sz="1200" b="0" spc="-5" dirty="0">
                          <a:latin typeface="Gill Sans MT" panose="020B0502020104020203" pitchFamily="34" charset="0"/>
                          <a:cs typeface="Calibri"/>
                        </a:rPr>
                        <a:t>I </a:t>
                      </a:r>
                      <a:r>
                        <a:rPr lang="en-GB" sz="1200" b="0" spc="-5" dirty="0">
                          <a:latin typeface="Gill Sans MT" panose="020B0502020104020203" pitchFamily="34" charset="0"/>
                          <a:cs typeface="Calibri"/>
                        </a:rPr>
                        <a:t>gave an idea and reasoned/justified.</a:t>
                      </a:r>
                      <a:endParaRPr sz="1200" b="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1053749">
                <a:tc>
                  <a:txBody>
                    <a:bodyPr/>
                    <a:lstStyle/>
                    <a:p>
                      <a:pPr marL="48260">
                        <a:lnSpc>
                          <a:spcPts val="1400"/>
                        </a:lnSpc>
                      </a:pPr>
                      <a:r>
                        <a:rPr lang="en-GB" sz="1200" dirty="0">
                          <a:latin typeface="Gill Sans MT" panose="020B0502020104020203" pitchFamily="34" charset="0"/>
                          <a:cs typeface="Calibri"/>
                        </a:rPr>
                        <a:t>I reflected on</a:t>
                      </a:r>
                      <a:r>
                        <a:rPr lang="en-GB" sz="1200" baseline="0" dirty="0">
                          <a:latin typeface="Gill Sans MT" panose="020B0502020104020203" pitchFamily="34" charset="0"/>
                          <a:cs typeface="Calibri"/>
                        </a:rPr>
                        <a:t> my idea and made it better after discussing with others</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4"/>
                  </a:ext>
                </a:extLst>
              </a:tr>
              <a:tr h="1053749">
                <a:tc>
                  <a:txBody>
                    <a:bodyPr/>
                    <a:lstStyle/>
                    <a:p>
                      <a:pPr marL="48260" marR="0" indent="0" defTabSz="914400" eaLnBrk="1" fontAlgn="auto" latinLnBrk="0" hangingPunct="1">
                        <a:lnSpc>
                          <a:spcPts val="1400"/>
                        </a:lnSpc>
                        <a:spcBef>
                          <a:spcPts val="0"/>
                        </a:spcBef>
                        <a:spcAft>
                          <a:spcPts val="0"/>
                        </a:spcAft>
                        <a:buClrTx/>
                        <a:buSzTx/>
                        <a:buFontTx/>
                        <a:buNone/>
                        <a:tabLst/>
                        <a:defRPr/>
                      </a:pPr>
                      <a:r>
                        <a:rPr lang="en-GB" sz="1200" dirty="0">
                          <a:latin typeface="Gill Sans MT" panose="020B0502020104020203" pitchFamily="34" charset="0"/>
                          <a:cs typeface="Calibri"/>
                        </a:rPr>
                        <a:t>I</a:t>
                      </a:r>
                      <a:r>
                        <a:rPr lang="en-GB" sz="1200" spc="-5" dirty="0">
                          <a:latin typeface="Gill Sans MT" panose="020B0502020104020203" pitchFamily="34" charset="0"/>
                          <a:cs typeface="Calibri"/>
                        </a:rPr>
                        <a:t> </a:t>
                      </a:r>
                      <a:r>
                        <a:rPr lang="en-GB" sz="1200" spc="-10" dirty="0">
                          <a:latin typeface="Gill Sans MT" panose="020B0502020104020203" pitchFamily="34" charset="0"/>
                          <a:cs typeface="Calibri"/>
                        </a:rPr>
                        <a:t>used a revision strategy to help make</a:t>
                      </a:r>
                      <a:r>
                        <a:rPr lang="en-GB" sz="1200" spc="-10" baseline="0" dirty="0">
                          <a:latin typeface="Gill Sans MT" panose="020B0502020104020203" pitchFamily="34" charset="0"/>
                          <a:cs typeface="Calibri"/>
                        </a:rPr>
                        <a:t> the learning stick.</a:t>
                      </a:r>
                      <a:endParaRPr lang="en-GB" sz="1200" dirty="0">
                        <a:latin typeface="Gill Sans MT" panose="020B0502020104020203" pitchFamily="34" charset="0"/>
                        <a:cs typeface="Calibri"/>
                      </a:endParaRPr>
                    </a:p>
                    <a:p>
                      <a:pPr marL="48260">
                        <a:lnSpc>
                          <a:spcPts val="1400"/>
                        </a:lnSpc>
                      </a:pP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5"/>
                  </a:ext>
                </a:extLst>
              </a:tr>
              <a:tr h="1053728">
                <a:tc>
                  <a:txBody>
                    <a:bodyPr/>
                    <a:lstStyle/>
                    <a:p>
                      <a:pPr marL="48260">
                        <a:lnSpc>
                          <a:spcPts val="1405"/>
                        </a:lnSpc>
                      </a:pPr>
                      <a:r>
                        <a:rPr sz="1200" dirty="0">
                          <a:latin typeface="Gill Sans MT" panose="020B0502020104020203" pitchFamily="34" charset="0"/>
                          <a:cs typeface="Calibri"/>
                        </a:rPr>
                        <a:t>I</a:t>
                      </a:r>
                      <a:r>
                        <a:rPr sz="1200" spc="-5" dirty="0">
                          <a:latin typeface="Gill Sans MT" panose="020B0502020104020203" pitchFamily="34" charset="0"/>
                          <a:cs typeface="Calibri"/>
                        </a:rPr>
                        <a:t> </a:t>
                      </a:r>
                      <a:r>
                        <a:rPr lang="en-GB" sz="1200" spc="-5" dirty="0">
                          <a:latin typeface="Gill Sans MT" panose="020B0502020104020203" pitchFamily="34" charset="0"/>
                          <a:cs typeface="Calibri"/>
                        </a:rPr>
                        <a:t>made connections between</a:t>
                      </a:r>
                      <a:r>
                        <a:rPr lang="en-GB" sz="1200" spc="-5" baseline="0" dirty="0">
                          <a:latin typeface="Gill Sans MT" panose="020B0502020104020203" pitchFamily="34" charset="0"/>
                          <a:cs typeface="Calibri"/>
                        </a:rPr>
                        <a:t> what I am learning and the outside world. </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1053728">
                <a:tc>
                  <a:txBody>
                    <a:bodyPr/>
                    <a:lstStyle/>
                    <a:p>
                      <a:pPr marL="48260">
                        <a:lnSpc>
                          <a:spcPts val="1405"/>
                        </a:lnSpc>
                      </a:pPr>
                      <a:r>
                        <a:rPr lang="en-GB" sz="1200" dirty="0">
                          <a:latin typeface="Gill Sans MT" panose="020B0502020104020203" pitchFamily="34" charset="0"/>
                          <a:cs typeface="Calibri"/>
                        </a:rPr>
                        <a:t>I asked questions to deepen my understanding.</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734950622"/>
                  </a:ext>
                </a:extLst>
              </a:tr>
            </a:tbl>
          </a:graphicData>
        </a:graphic>
      </p:graphicFrame>
      <p:sp>
        <p:nvSpPr>
          <p:cNvPr id="13" name="TextBox 12"/>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17</a:t>
            </a:r>
          </a:p>
        </p:txBody>
      </p:sp>
    </p:spTree>
    <p:extLst>
      <p:ext uri="{BB962C8B-B14F-4D97-AF65-F5344CB8AC3E}">
        <p14:creationId xmlns:p14="http://schemas.microsoft.com/office/powerpoint/2010/main" val="7524640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4638" y="104642"/>
            <a:ext cx="10515600" cy="1046440"/>
          </a:xfrm>
        </p:spPr>
        <p:txBody>
          <a:bodyPr/>
          <a:lstStyle/>
          <a:p>
            <a:pPr algn="ctr"/>
            <a:r>
              <a:rPr lang="en-GB" dirty="0">
                <a:latin typeface="Gill Sans MT" panose="020B0502020104020203" pitchFamily="34" charset="0"/>
              </a:rPr>
              <a:t>Contents Page</a:t>
            </a:r>
          </a:p>
        </p:txBody>
      </p:sp>
      <p:sp>
        <p:nvSpPr>
          <p:cNvPr id="5" name="Rounded Rectangle 4"/>
          <p:cNvSpPr/>
          <p:nvPr/>
        </p:nvSpPr>
        <p:spPr>
          <a:xfrm>
            <a:off x="296883" y="285008"/>
            <a:ext cx="11625943" cy="6246421"/>
          </a:xfrm>
          <a:prstGeom prst="roundRect">
            <a:avLst/>
          </a:prstGeom>
          <a:noFill/>
          <a:ln w="57150">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 name="Table 2"/>
          <p:cNvGraphicFramePr>
            <a:graphicFrameLocks noGrp="1"/>
          </p:cNvGraphicFramePr>
          <p:nvPr>
            <p:extLst>
              <p:ext uri="{D42A27DB-BD31-4B8C-83A1-F6EECF244321}">
                <p14:modId xmlns:p14="http://schemas.microsoft.com/office/powerpoint/2010/main" val="3407381040"/>
              </p:ext>
            </p:extLst>
          </p:nvPr>
        </p:nvGraphicFramePr>
        <p:xfrm>
          <a:off x="4308146" y="895462"/>
          <a:ext cx="3680924" cy="4590570"/>
        </p:xfrm>
        <a:graphic>
          <a:graphicData uri="http://schemas.openxmlformats.org/drawingml/2006/table">
            <a:tbl>
              <a:tblPr firstRow="1" bandRow="1">
                <a:tableStyleId>{5940675A-B579-460E-94D1-54222C63F5DA}</a:tableStyleId>
              </a:tblPr>
              <a:tblGrid>
                <a:gridCol w="2700513">
                  <a:extLst>
                    <a:ext uri="{9D8B030D-6E8A-4147-A177-3AD203B41FA5}">
                      <a16:colId xmlns:a16="http://schemas.microsoft.com/office/drawing/2014/main" val="90344715"/>
                    </a:ext>
                  </a:extLst>
                </a:gridCol>
                <a:gridCol w="980411">
                  <a:extLst>
                    <a:ext uri="{9D8B030D-6E8A-4147-A177-3AD203B41FA5}">
                      <a16:colId xmlns:a16="http://schemas.microsoft.com/office/drawing/2014/main" val="3044920856"/>
                    </a:ext>
                  </a:extLst>
                </a:gridCol>
              </a:tblGrid>
              <a:tr h="306038">
                <a:tc>
                  <a:txBody>
                    <a:bodyPr/>
                    <a:lstStyle/>
                    <a:p>
                      <a:pPr algn="ctr"/>
                      <a:r>
                        <a:rPr lang="en-GB" sz="1400" b="1" dirty="0">
                          <a:latin typeface="Gill Sans MT" panose="020B0502020104020203" pitchFamily="34" charset="0"/>
                        </a:rPr>
                        <a:t>Subject</a:t>
                      </a:r>
                    </a:p>
                  </a:txBody>
                  <a:tcPr/>
                </a:tc>
                <a:tc>
                  <a:txBody>
                    <a:bodyPr/>
                    <a:lstStyle/>
                    <a:p>
                      <a:pPr algn="ctr"/>
                      <a:r>
                        <a:rPr lang="en-GB" sz="1400" b="1" dirty="0">
                          <a:latin typeface="Gill Sans MT" panose="020B0502020104020203" pitchFamily="34" charset="0"/>
                        </a:rPr>
                        <a:t>Page</a:t>
                      </a:r>
                    </a:p>
                  </a:txBody>
                  <a:tcPr/>
                </a:tc>
                <a:extLst>
                  <a:ext uri="{0D108BD9-81ED-4DB2-BD59-A6C34878D82A}">
                    <a16:rowId xmlns:a16="http://schemas.microsoft.com/office/drawing/2014/main" val="680685889"/>
                  </a:ext>
                </a:extLst>
              </a:tr>
              <a:tr h="306038">
                <a:tc>
                  <a:txBody>
                    <a:bodyPr/>
                    <a:lstStyle/>
                    <a:p>
                      <a:r>
                        <a:rPr lang="en-GB" sz="1400" dirty="0">
                          <a:latin typeface="Gill Sans MT" panose="020B0502020104020203" pitchFamily="34" charset="0"/>
                        </a:rPr>
                        <a:t>English</a:t>
                      </a:r>
                    </a:p>
                  </a:txBody>
                  <a:tcPr/>
                </a:tc>
                <a:tc>
                  <a:txBody>
                    <a:bodyPr/>
                    <a:lstStyle/>
                    <a:p>
                      <a:pPr algn="ctr"/>
                      <a:r>
                        <a:rPr lang="en-GB" sz="1400" dirty="0">
                          <a:latin typeface="Gill Sans MT" panose="020B0502020104020203" pitchFamily="34" charset="0"/>
                        </a:rPr>
                        <a:t>1</a:t>
                      </a:r>
                    </a:p>
                  </a:txBody>
                  <a:tcPr/>
                </a:tc>
                <a:extLst>
                  <a:ext uri="{0D108BD9-81ED-4DB2-BD59-A6C34878D82A}">
                    <a16:rowId xmlns:a16="http://schemas.microsoft.com/office/drawing/2014/main" val="1173644405"/>
                  </a:ext>
                </a:extLst>
              </a:tr>
              <a:tr h="306038">
                <a:tc>
                  <a:txBody>
                    <a:bodyPr/>
                    <a:lstStyle/>
                    <a:p>
                      <a:r>
                        <a:rPr lang="en-GB" sz="1400" dirty="0">
                          <a:latin typeface="Gill Sans MT" panose="020B0502020104020203" pitchFamily="34" charset="0"/>
                        </a:rPr>
                        <a:t>Maths</a:t>
                      </a:r>
                    </a:p>
                  </a:txBody>
                  <a:tcPr/>
                </a:tc>
                <a:tc>
                  <a:txBody>
                    <a:bodyPr/>
                    <a:lstStyle/>
                    <a:p>
                      <a:pPr algn="ctr"/>
                      <a:r>
                        <a:rPr lang="en-GB" sz="1400" dirty="0">
                          <a:latin typeface="Gill Sans MT" panose="020B0502020104020203" pitchFamily="34" charset="0"/>
                        </a:rPr>
                        <a:t>2</a:t>
                      </a:r>
                    </a:p>
                  </a:txBody>
                  <a:tcPr/>
                </a:tc>
                <a:extLst>
                  <a:ext uri="{0D108BD9-81ED-4DB2-BD59-A6C34878D82A}">
                    <a16:rowId xmlns:a16="http://schemas.microsoft.com/office/drawing/2014/main" val="3458786320"/>
                  </a:ext>
                </a:extLst>
              </a:tr>
              <a:tr h="306038">
                <a:tc>
                  <a:txBody>
                    <a:bodyPr/>
                    <a:lstStyle/>
                    <a:p>
                      <a:r>
                        <a:rPr lang="en-GB" sz="1400" dirty="0">
                          <a:latin typeface="Gill Sans MT" panose="020B0502020104020203" pitchFamily="34" charset="0"/>
                        </a:rPr>
                        <a:t>Science</a:t>
                      </a:r>
                    </a:p>
                  </a:txBody>
                  <a:tcPr/>
                </a:tc>
                <a:tc>
                  <a:txBody>
                    <a:bodyPr/>
                    <a:lstStyle/>
                    <a:p>
                      <a:pPr algn="ctr"/>
                      <a:r>
                        <a:rPr lang="en-GB" sz="1400" dirty="0">
                          <a:latin typeface="Gill Sans MT" panose="020B0502020104020203" pitchFamily="34" charset="0"/>
                        </a:rPr>
                        <a:t>3</a:t>
                      </a:r>
                    </a:p>
                  </a:txBody>
                  <a:tcPr/>
                </a:tc>
                <a:extLst>
                  <a:ext uri="{0D108BD9-81ED-4DB2-BD59-A6C34878D82A}">
                    <a16:rowId xmlns:a16="http://schemas.microsoft.com/office/drawing/2014/main" val="3468103291"/>
                  </a:ext>
                </a:extLst>
              </a:tr>
              <a:tr h="306038">
                <a:tc>
                  <a:txBody>
                    <a:bodyPr/>
                    <a:lstStyle/>
                    <a:p>
                      <a:r>
                        <a:rPr lang="en-GB" sz="1400" dirty="0">
                          <a:latin typeface="Gill Sans MT" panose="020B0502020104020203" pitchFamily="34" charset="0"/>
                        </a:rPr>
                        <a:t>Spanish</a:t>
                      </a:r>
                    </a:p>
                  </a:txBody>
                  <a:tcPr/>
                </a:tc>
                <a:tc>
                  <a:txBody>
                    <a:bodyPr/>
                    <a:lstStyle/>
                    <a:p>
                      <a:pPr algn="ctr"/>
                      <a:r>
                        <a:rPr lang="en-GB" sz="1400" dirty="0">
                          <a:latin typeface="Gill Sans MT" panose="020B0502020104020203" pitchFamily="34" charset="0"/>
                        </a:rPr>
                        <a:t>4</a:t>
                      </a:r>
                    </a:p>
                  </a:txBody>
                  <a:tcPr/>
                </a:tc>
                <a:extLst>
                  <a:ext uri="{0D108BD9-81ED-4DB2-BD59-A6C34878D82A}">
                    <a16:rowId xmlns:a16="http://schemas.microsoft.com/office/drawing/2014/main" val="2987299053"/>
                  </a:ext>
                </a:extLst>
              </a:tr>
              <a:tr h="306038">
                <a:tc>
                  <a:txBody>
                    <a:bodyPr/>
                    <a:lstStyle/>
                    <a:p>
                      <a:r>
                        <a:rPr lang="en-GB" sz="1400" dirty="0">
                          <a:latin typeface="Gill Sans MT" panose="020B0502020104020203" pitchFamily="34" charset="0"/>
                        </a:rPr>
                        <a:t>History</a:t>
                      </a:r>
                    </a:p>
                  </a:txBody>
                  <a:tcPr/>
                </a:tc>
                <a:tc>
                  <a:txBody>
                    <a:bodyPr/>
                    <a:lstStyle/>
                    <a:p>
                      <a:pPr algn="ctr"/>
                      <a:r>
                        <a:rPr lang="en-GB" sz="1400" dirty="0">
                          <a:latin typeface="Gill Sans MT" panose="020B0502020104020203" pitchFamily="34" charset="0"/>
                        </a:rPr>
                        <a:t>5</a:t>
                      </a:r>
                    </a:p>
                  </a:txBody>
                  <a:tcPr/>
                </a:tc>
                <a:extLst>
                  <a:ext uri="{0D108BD9-81ED-4DB2-BD59-A6C34878D82A}">
                    <a16:rowId xmlns:a16="http://schemas.microsoft.com/office/drawing/2014/main" val="3672402999"/>
                  </a:ext>
                </a:extLst>
              </a:tr>
              <a:tr h="306038">
                <a:tc>
                  <a:txBody>
                    <a:bodyPr/>
                    <a:lstStyle/>
                    <a:p>
                      <a:r>
                        <a:rPr lang="en-GB" sz="1400" dirty="0">
                          <a:latin typeface="Gill Sans MT" panose="020B0502020104020203" pitchFamily="34" charset="0"/>
                        </a:rPr>
                        <a:t>Geography</a:t>
                      </a:r>
                    </a:p>
                  </a:txBody>
                  <a:tcPr/>
                </a:tc>
                <a:tc>
                  <a:txBody>
                    <a:bodyPr/>
                    <a:lstStyle/>
                    <a:p>
                      <a:pPr algn="ctr"/>
                      <a:r>
                        <a:rPr lang="en-GB" sz="1400" dirty="0">
                          <a:latin typeface="Gill Sans MT" panose="020B0502020104020203" pitchFamily="34" charset="0"/>
                        </a:rPr>
                        <a:t>6</a:t>
                      </a:r>
                    </a:p>
                  </a:txBody>
                  <a:tcPr/>
                </a:tc>
                <a:extLst>
                  <a:ext uri="{0D108BD9-81ED-4DB2-BD59-A6C34878D82A}">
                    <a16:rowId xmlns:a16="http://schemas.microsoft.com/office/drawing/2014/main" val="3919237099"/>
                  </a:ext>
                </a:extLst>
              </a:tr>
              <a:tr h="306038">
                <a:tc>
                  <a:txBody>
                    <a:bodyPr/>
                    <a:lstStyle/>
                    <a:p>
                      <a:r>
                        <a:rPr lang="en-GB" sz="1400" dirty="0">
                          <a:latin typeface="Gill Sans MT" panose="020B0502020104020203" pitchFamily="34" charset="0"/>
                        </a:rPr>
                        <a:t>PE</a:t>
                      </a:r>
                    </a:p>
                  </a:txBody>
                  <a:tcPr/>
                </a:tc>
                <a:tc>
                  <a:txBody>
                    <a:bodyPr/>
                    <a:lstStyle/>
                    <a:p>
                      <a:pPr algn="ctr"/>
                      <a:r>
                        <a:rPr lang="en-GB" sz="1400" dirty="0">
                          <a:latin typeface="Gill Sans MT" panose="020B0502020104020203" pitchFamily="34" charset="0"/>
                        </a:rPr>
                        <a:t>7</a:t>
                      </a:r>
                    </a:p>
                  </a:txBody>
                  <a:tcPr/>
                </a:tc>
                <a:extLst>
                  <a:ext uri="{0D108BD9-81ED-4DB2-BD59-A6C34878D82A}">
                    <a16:rowId xmlns:a16="http://schemas.microsoft.com/office/drawing/2014/main" val="725833876"/>
                  </a:ext>
                </a:extLst>
              </a:tr>
              <a:tr h="306038">
                <a:tc>
                  <a:txBody>
                    <a:bodyPr/>
                    <a:lstStyle/>
                    <a:p>
                      <a:r>
                        <a:rPr lang="en-GB" sz="1400" dirty="0">
                          <a:latin typeface="Gill Sans MT" panose="020B0502020104020203" pitchFamily="34" charset="0"/>
                        </a:rPr>
                        <a:t>Computing</a:t>
                      </a:r>
                    </a:p>
                  </a:txBody>
                  <a:tcPr/>
                </a:tc>
                <a:tc>
                  <a:txBody>
                    <a:bodyPr/>
                    <a:lstStyle/>
                    <a:p>
                      <a:pPr algn="ctr"/>
                      <a:r>
                        <a:rPr lang="en-GB" sz="1400" dirty="0">
                          <a:latin typeface="Gill Sans MT" panose="020B0502020104020203" pitchFamily="34" charset="0"/>
                        </a:rPr>
                        <a:t>9</a:t>
                      </a:r>
                    </a:p>
                  </a:txBody>
                  <a:tcPr/>
                </a:tc>
                <a:extLst>
                  <a:ext uri="{0D108BD9-81ED-4DB2-BD59-A6C34878D82A}">
                    <a16:rowId xmlns:a16="http://schemas.microsoft.com/office/drawing/2014/main" val="2510733732"/>
                  </a:ext>
                </a:extLst>
              </a:tr>
              <a:tr h="306038">
                <a:tc>
                  <a:txBody>
                    <a:bodyPr/>
                    <a:lstStyle/>
                    <a:p>
                      <a:r>
                        <a:rPr lang="en-GB" sz="1400" dirty="0">
                          <a:latin typeface="Gill Sans MT" panose="020B0502020104020203" pitchFamily="34" charset="0"/>
                        </a:rPr>
                        <a:t>Art</a:t>
                      </a:r>
                    </a:p>
                  </a:txBody>
                  <a:tcPr/>
                </a:tc>
                <a:tc>
                  <a:txBody>
                    <a:bodyPr/>
                    <a:lstStyle/>
                    <a:p>
                      <a:pPr algn="ctr"/>
                      <a:r>
                        <a:rPr lang="en-GB" sz="1400" dirty="0">
                          <a:latin typeface="Gill Sans MT" panose="020B0502020104020203" pitchFamily="34" charset="0"/>
                        </a:rPr>
                        <a:t>10</a:t>
                      </a:r>
                    </a:p>
                  </a:txBody>
                  <a:tcPr/>
                </a:tc>
                <a:extLst>
                  <a:ext uri="{0D108BD9-81ED-4DB2-BD59-A6C34878D82A}">
                    <a16:rowId xmlns:a16="http://schemas.microsoft.com/office/drawing/2014/main" val="2693708339"/>
                  </a:ext>
                </a:extLst>
              </a:tr>
              <a:tr h="306038">
                <a:tc>
                  <a:txBody>
                    <a:bodyPr/>
                    <a:lstStyle/>
                    <a:p>
                      <a:r>
                        <a:rPr lang="en-GB" sz="1400" dirty="0">
                          <a:latin typeface="Gill Sans MT" panose="020B0502020104020203" pitchFamily="34" charset="0"/>
                        </a:rPr>
                        <a:t>Cooking and Nutrition</a:t>
                      </a:r>
                    </a:p>
                  </a:txBody>
                  <a:tcPr/>
                </a:tc>
                <a:tc>
                  <a:txBody>
                    <a:bodyPr/>
                    <a:lstStyle/>
                    <a:p>
                      <a:pPr algn="ctr"/>
                      <a:r>
                        <a:rPr lang="en-GB" sz="1400" dirty="0">
                          <a:latin typeface="Gill Sans MT" panose="020B0502020104020203" pitchFamily="34" charset="0"/>
                        </a:rPr>
                        <a:t>11</a:t>
                      </a:r>
                    </a:p>
                  </a:txBody>
                  <a:tcPr/>
                </a:tc>
                <a:extLst>
                  <a:ext uri="{0D108BD9-81ED-4DB2-BD59-A6C34878D82A}">
                    <a16:rowId xmlns:a16="http://schemas.microsoft.com/office/drawing/2014/main" val="2666411844"/>
                  </a:ext>
                </a:extLst>
              </a:tr>
              <a:tr h="306038">
                <a:tc>
                  <a:txBody>
                    <a:bodyPr/>
                    <a:lstStyle/>
                    <a:p>
                      <a:r>
                        <a:rPr lang="en-GB" sz="1400" dirty="0">
                          <a:latin typeface="Gill Sans MT" panose="020B0502020104020203" pitchFamily="34" charset="0"/>
                        </a:rPr>
                        <a:t>Music</a:t>
                      </a:r>
                    </a:p>
                  </a:txBody>
                  <a:tcPr/>
                </a:tc>
                <a:tc>
                  <a:txBody>
                    <a:bodyPr/>
                    <a:lstStyle/>
                    <a:p>
                      <a:pPr algn="ctr"/>
                      <a:r>
                        <a:rPr lang="en-GB" sz="1400" dirty="0">
                          <a:latin typeface="Gill Sans MT" panose="020B0502020104020203" pitchFamily="34" charset="0"/>
                        </a:rPr>
                        <a:t>12</a:t>
                      </a:r>
                    </a:p>
                  </a:txBody>
                  <a:tcPr/>
                </a:tc>
                <a:extLst>
                  <a:ext uri="{0D108BD9-81ED-4DB2-BD59-A6C34878D82A}">
                    <a16:rowId xmlns:a16="http://schemas.microsoft.com/office/drawing/2014/main" val="1829473670"/>
                  </a:ext>
                </a:extLst>
              </a:tr>
              <a:tr h="306038">
                <a:tc>
                  <a:txBody>
                    <a:bodyPr/>
                    <a:lstStyle/>
                    <a:p>
                      <a:r>
                        <a:rPr lang="en-GB" sz="1400" dirty="0">
                          <a:latin typeface="Gill Sans MT" panose="020B0502020104020203" pitchFamily="34" charset="0"/>
                        </a:rPr>
                        <a:t>Performing Arts</a:t>
                      </a:r>
                    </a:p>
                  </a:txBody>
                  <a:tcPr>
                    <a:solidFill>
                      <a:schemeClr val="bg1"/>
                    </a:solidFill>
                  </a:tcPr>
                </a:tc>
                <a:tc>
                  <a:txBody>
                    <a:bodyPr/>
                    <a:lstStyle/>
                    <a:p>
                      <a:pPr algn="ctr"/>
                      <a:r>
                        <a:rPr lang="en-GB" sz="1400" dirty="0">
                          <a:latin typeface="Gill Sans MT" panose="020B0502020104020203" pitchFamily="34" charset="0"/>
                        </a:rPr>
                        <a:t>13</a:t>
                      </a:r>
                    </a:p>
                  </a:txBody>
                  <a:tcPr>
                    <a:solidFill>
                      <a:schemeClr val="bg1"/>
                    </a:solidFill>
                  </a:tcPr>
                </a:tc>
                <a:extLst>
                  <a:ext uri="{0D108BD9-81ED-4DB2-BD59-A6C34878D82A}">
                    <a16:rowId xmlns:a16="http://schemas.microsoft.com/office/drawing/2014/main" val="2768908664"/>
                  </a:ext>
                </a:extLst>
              </a:tr>
              <a:tr h="306038">
                <a:tc>
                  <a:txBody>
                    <a:bodyPr/>
                    <a:lstStyle/>
                    <a:p>
                      <a:r>
                        <a:rPr lang="en-GB" sz="1400" dirty="0">
                          <a:latin typeface="Gill Sans MT" panose="020B0502020104020203" pitchFamily="34" charset="0"/>
                        </a:rPr>
                        <a:t>Design and Technology </a:t>
                      </a:r>
                    </a:p>
                  </a:txBody>
                  <a:tcPr>
                    <a:solidFill>
                      <a:schemeClr val="bg1"/>
                    </a:solidFill>
                  </a:tcPr>
                </a:tc>
                <a:tc>
                  <a:txBody>
                    <a:bodyPr/>
                    <a:lstStyle/>
                    <a:p>
                      <a:pPr algn="ctr"/>
                      <a:r>
                        <a:rPr lang="en-GB" sz="1400" dirty="0">
                          <a:latin typeface="Gill Sans MT" panose="020B0502020104020203" pitchFamily="34" charset="0"/>
                        </a:rPr>
                        <a:t>14</a:t>
                      </a:r>
                    </a:p>
                  </a:txBody>
                  <a:tcPr>
                    <a:solidFill>
                      <a:schemeClr val="bg1"/>
                    </a:solidFill>
                  </a:tcPr>
                </a:tc>
                <a:extLst>
                  <a:ext uri="{0D108BD9-81ED-4DB2-BD59-A6C34878D82A}">
                    <a16:rowId xmlns:a16="http://schemas.microsoft.com/office/drawing/2014/main" val="1247082601"/>
                  </a:ext>
                </a:extLst>
              </a:tr>
              <a:tr h="306038">
                <a:tc>
                  <a:txBody>
                    <a:bodyPr/>
                    <a:lstStyle/>
                    <a:p>
                      <a:r>
                        <a:rPr lang="en-GB" sz="1400" dirty="0">
                          <a:latin typeface="Gill Sans MT" panose="020B0502020104020203" pitchFamily="34" charset="0"/>
                        </a:rPr>
                        <a:t>‘Thinking’ reflection log</a:t>
                      </a:r>
                    </a:p>
                  </a:txBody>
                  <a:tcPr>
                    <a:solidFill>
                      <a:schemeClr val="bg1"/>
                    </a:solidFill>
                  </a:tcPr>
                </a:tc>
                <a:tc>
                  <a:txBody>
                    <a:bodyPr/>
                    <a:lstStyle/>
                    <a:p>
                      <a:pPr algn="ctr"/>
                      <a:r>
                        <a:rPr lang="en-GB" sz="1400" dirty="0">
                          <a:latin typeface="Gill Sans MT" panose="020B0502020104020203" pitchFamily="34" charset="0"/>
                        </a:rPr>
                        <a:t>15</a:t>
                      </a:r>
                    </a:p>
                  </a:txBody>
                  <a:tcPr>
                    <a:solidFill>
                      <a:schemeClr val="bg1"/>
                    </a:solidFill>
                  </a:tcPr>
                </a:tc>
                <a:extLst>
                  <a:ext uri="{0D108BD9-81ED-4DB2-BD59-A6C34878D82A}">
                    <a16:rowId xmlns:a16="http://schemas.microsoft.com/office/drawing/2014/main" val="172811158"/>
                  </a:ext>
                </a:extLst>
              </a:tr>
            </a:tbl>
          </a:graphicData>
        </a:graphic>
      </p:graphicFrame>
      <p:graphicFrame>
        <p:nvGraphicFramePr>
          <p:cNvPr id="4" name="Table 3">
            <a:extLst>
              <a:ext uri="{FF2B5EF4-FFF2-40B4-BE49-F238E27FC236}">
                <a16:creationId xmlns:a16="http://schemas.microsoft.com/office/drawing/2014/main" id="{13614C0A-639F-12A9-44B6-1E85D4D0B8B6}"/>
              </a:ext>
            </a:extLst>
          </p:cNvPr>
          <p:cNvGraphicFramePr>
            <a:graphicFrameLocks noGrp="1"/>
          </p:cNvGraphicFramePr>
          <p:nvPr>
            <p:extLst>
              <p:ext uri="{D42A27DB-BD31-4B8C-83A1-F6EECF244321}">
                <p14:modId xmlns:p14="http://schemas.microsoft.com/office/powerpoint/2010/main" val="221985194"/>
              </p:ext>
            </p:extLst>
          </p:nvPr>
        </p:nvGraphicFramePr>
        <p:xfrm>
          <a:off x="4308146" y="5486032"/>
          <a:ext cx="3680924" cy="918114"/>
        </p:xfrm>
        <a:graphic>
          <a:graphicData uri="http://schemas.openxmlformats.org/drawingml/2006/table">
            <a:tbl>
              <a:tblPr firstRow="1" bandRow="1">
                <a:tableStyleId>{5940675A-B579-460E-94D1-54222C63F5DA}</a:tableStyleId>
              </a:tblPr>
              <a:tblGrid>
                <a:gridCol w="2700513">
                  <a:extLst>
                    <a:ext uri="{9D8B030D-6E8A-4147-A177-3AD203B41FA5}">
                      <a16:colId xmlns:a16="http://schemas.microsoft.com/office/drawing/2014/main" val="766006283"/>
                    </a:ext>
                  </a:extLst>
                </a:gridCol>
                <a:gridCol w="980411">
                  <a:extLst>
                    <a:ext uri="{9D8B030D-6E8A-4147-A177-3AD203B41FA5}">
                      <a16:colId xmlns:a16="http://schemas.microsoft.com/office/drawing/2014/main" val="2645809848"/>
                    </a:ext>
                  </a:extLst>
                </a:gridCol>
              </a:tblGrid>
              <a:tr h="306038">
                <a:tc>
                  <a:txBody>
                    <a:bodyPr/>
                    <a:lstStyle/>
                    <a:p>
                      <a:r>
                        <a:rPr lang="en-GB" sz="1400" dirty="0">
                          <a:latin typeface="Gill Sans MT" panose="020B0502020104020203" pitchFamily="34" charset="0"/>
                        </a:rPr>
                        <a:t>Reading log</a:t>
                      </a:r>
                    </a:p>
                  </a:txBody>
                  <a:tcPr>
                    <a:solidFill>
                      <a:schemeClr val="bg1"/>
                    </a:solidFill>
                  </a:tcPr>
                </a:tc>
                <a:tc>
                  <a:txBody>
                    <a:bodyPr/>
                    <a:lstStyle/>
                    <a:p>
                      <a:pPr algn="ctr"/>
                      <a:r>
                        <a:rPr lang="en-GB" sz="1400" dirty="0">
                          <a:latin typeface="Gill Sans MT" panose="020B0502020104020203" pitchFamily="34" charset="0"/>
                        </a:rPr>
                        <a:t>22</a:t>
                      </a:r>
                    </a:p>
                  </a:txBody>
                  <a:tcPr>
                    <a:solidFill>
                      <a:schemeClr val="bg1"/>
                    </a:solidFill>
                  </a:tcPr>
                </a:tc>
                <a:extLst>
                  <a:ext uri="{0D108BD9-81ED-4DB2-BD59-A6C34878D82A}">
                    <a16:rowId xmlns:a16="http://schemas.microsoft.com/office/drawing/2014/main" val="3912563368"/>
                  </a:ext>
                </a:extLst>
              </a:tr>
              <a:tr h="306038">
                <a:tc>
                  <a:txBody>
                    <a:bodyPr/>
                    <a:lstStyle/>
                    <a:p>
                      <a:r>
                        <a:rPr lang="en-GB" sz="1400" dirty="0">
                          <a:latin typeface="Gill Sans MT" panose="020B0502020104020203" pitchFamily="34" charset="0"/>
                        </a:rPr>
                        <a:t>Reading Extracts</a:t>
                      </a:r>
                    </a:p>
                  </a:txBody>
                  <a:tcPr>
                    <a:solidFill>
                      <a:schemeClr val="bg1"/>
                    </a:solidFill>
                  </a:tcPr>
                </a:tc>
                <a:tc>
                  <a:txBody>
                    <a:bodyPr/>
                    <a:lstStyle/>
                    <a:p>
                      <a:pPr algn="ctr"/>
                      <a:r>
                        <a:rPr lang="en-GB" sz="1400" dirty="0">
                          <a:latin typeface="Gill Sans MT" panose="020B0502020104020203" pitchFamily="34" charset="0"/>
                        </a:rPr>
                        <a:t>27</a:t>
                      </a:r>
                    </a:p>
                  </a:txBody>
                  <a:tcPr>
                    <a:solidFill>
                      <a:schemeClr val="bg1"/>
                    </a:solidFill>
                  </a:tcPr>
                </a:tc>
                <a:extLst>
                  <a:ext uri="{0D108BD9-81ED-4DB2-BD59-A6C34878D82A}">
                    <a16:rowId xmlns:a16="http://schemas.microsoft.com/office/drawing/2014/main" val="3541031843"/>
                  </a:ext>
                </a:extLst>
              </a:tr>
              <a:tr h="306038">
                <a:tc>
                  <a:txBody>
                    <a:bodyPr/>
                    <a:lstStyle/>
                    <a:p>
                      <a:r>
                        <a:rPr lang="en-GB" sz="1400" dirty="0">
                          <a:latin typeface="Gill Sans MT" panose="020B0502020104020203" pitchFamily="34" charset="0"/>
                        </a:rPr>
                        <a:t>Cursive Handwriting Practice</a:t>
                      </a:r>
                    </a:p>
                  </a:txBody>
                  <a:tcPr>
                    <a:solidFill>
                      <a:schemeClr val="bg1"/>
                    </a:solidFill>
                  </a:tcPr>
                </a:tc>
                <a:tc>
                  <a:txBody>
                    <a:bodyPr/>
                    <a:lstStyle/>
                    <a:p>
                      <a:pPr algn="ctr"/>
                      <a:r>
                        <a:rPr lang="en-GB" sz="1400" dirty="0">
                          <a:latin typeface="Gill Sans MT" panose="020B0502020104020203" pitchFamily="34" charset="0"/>
                        </a:rPr>
                        <a:t>37</a:t>
                      </a:r>
                    </a:p>
                  </a:txBody>
                  <a:tcPr>
                    <a:solidFill>
                      <a:schemeClr val="bg1"/>
                    </a:solidFill>
                  </a:tcPr>
                </a:tc>
                <a:extLst>
                  <a:ext uri="{0D108BD9-81ED-4DB2-BD59-A6C34878D82A}">
                    <a16:rowId xmlns:a16="http://schemas.microsoft.com/office/drawing/2014/main" val="1805232538"/>
                  </a:ext>
                </a:extLst>
              </a:tr>
            </a:tbl>
          </a:graphicData>
        </a:graphic>
      </p:graphicFrame>
    </p:spTree>
    <p:extLst>
      <p:ext uri="{BB962C8B-B14F-4D97-AF65-F5344CB8AC3E}">
        <p14:creationId xmlns:p14="http://schemas.microsoft.com/office/powerpoint/2010/main" val="41537801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315074" y="179960"/>
          <a:ext cx="11604210" cy="6464682"/>
        </p:xfrm>
        <a:graphic>
          <a:graphicData uri="http://schemas.openxmlformats.org/drawingml/2006/table">
            <a:tbl>
              <a:tblPr firstRow="1" bandRow="1">
                <a:tableStyleId>{2D5ABB26-0587-4C30-8999-92F81FD0307C}</a:tableStyleId>
              </a:tblPr>
              <a:tblGrid>
                <a:gridCol w="2899615">
                  <a:extLst>
                    <a:ext uri="{9D8B030D-6E8A-4147-A177-3AD203B41FA5}">
                      <a16:colId xmlns:a16="http://schemas.microsoft.com/office/drawing/2014/main" val="20000"/>
                    </a:ext>
                  </a:extLst>
                </a:gridCol>
                <a:gridCol w="2898977">
                  <a:extLst>
                    <a:ext uri="{9D8B030D-6E8A-4147-A177-3AD203B41FA5}">
                      <a16:colId xmlns:a16="http://schemas.microsoft.com/office/drawing/2014/main" val="20001"/>
                    </a:ext>
                  </a:extLst>
                </a:gridCol>
                <a:gridCol w="2902809">
                  <a:extLst>
                    <a:ext uri="{9D8B030D-6E8A-4147-A177-3AD203B41FA5}">
                      <a16:colId xmlns:a16="http://schemas.microsoft.com/office/drawing/2014/main" val="20002"/>
                    </a:ext>
                  </a:extLst>
                </a:gridCol>
                <a:gridCol w="2902809">
                  <a:extLst>
                    <a:ext uri="{9D8B030D-6E8A-4147-A177-3AD203B41FA5}">
                      <a16:colId xmlns:a16="http://schemas.microsoft.com/office/drawing/2014/main" val="20003"/>
                    </a:ext>
                  </a:extLst>
                </a:gridCol>
              </a:tblGrid>
              <a:tr h="378149">
                <a:tc gridSpan="4">
                  <a:txBody>
                    <a:bodyPr/>
                    <a:lstStyle/>
                    <a:p>
                      <a:pPr marL="48260" marR="0" indent="0" algn="l" defTabSz="914400" eaLnBrk="1" fontAlgn="auto" latinLnBrk="0" hangingPunct="1">
                        <a:lnSpc>
                          <a:spcPts val="2090"/>
                        </a:lnSpc>
                        <a:spcBef>
                          <a:spcPts val="0"/>
                        </a:spcBef>
                        <a:spcAft>
                          <a:spcPts val="0"/>
                        </a:spcAft>
                        <a:buClrTx/>
                        <a:buSzTx/>
                        <a:buFontTx/>
                        <a:buNone/>
                        <a:tabLst/>
                        <a:defRPr/>
                      </a:pPr>
                      <a:r>
                        <a:rPr lang="en-GB" sz="1800" b="1" spc="-10" dirty="0">
                          <a:latin typeface="Gill Sans MT" panose="020B0502020104020203" pitchFamily="34" charset="0"/>
                          <a:cs typeface="Calibri"/>
                        </a:rPr>
                        <a:t>W/c</a:t>
                      </a:r>
                      <a:r>
                        <a:rPr lang="en-GB" sz="1800" b="1" spc="-10" baseline="0" dirty="0">
                          <a:latin typeface="Gill Sans MT" panose="020B0502020104020203" pitchFamily="34" charset="0"/>
                          <a:cs typeface="Calibri"/>
                        </a:rPr>
                        <a:t> 24</a:t>
                      </a:r>
                      <a:r>
                        <a:rPr lang="en-GB" sz="1800" b="1" spc="-10" baseline="30000" dirty="0">
                          <a:latin typeface="Gill Sans MT" panose="020B0502020104020203" pitchFamily="34" charset="0"/>
                          <a:cs typeface="Calibri"/>
                        </a:rPr>
                        <a:t>th</a:t>
                      </a:r>
                      <a:r>
                        <a:rPr lang="en-GB" sz="1800" b="1" spc="-10" baseline="0" dirty="0">
                          <a:latin typeface="Gill Sans MT" panose="020B0502020104020203" pitchFamily="34" charset="0"/>
                          <a:cs typeface="Calibri"/>
                        </a:rPr>
                        <a:t> November</a:t>
                      </a:r>
                      <a:endParaRPr lang="en-GB" sz="1800" b="1" spc="-10" dirty="0">
                        <a:latin typeface="Gill Sans MT" panose="020B0502020104020203" pitchFamily="34" charset="0"/>
                        <a:cs typeface="Calibri"/>
                      </a:endParaRPr>
                    </a:p>
                    <a:p>
                      <a:pPr marL="48260" marR="0" indent="0" algn="l" defTabSz="914400" eaLnBrk="1" fontAlgn="auto" latinLnBrk="0" hangingPunct="1">
                        <a:lnSpc>
                          <a:spcPts val="2090"/>
                        </a:lnSpc>
                        <a:spcBef>
                          <a:spcPts val="0"/>
                        </a:spcBef>
                        <a:spcAft>
                          <a:spcPts val="0"/>
                        </a:spcAft>
                        <a:buClrTx/>
                        <a:buSzTx/>
                        <a:buFontTx/>
                        <a:buNone/>
                        <a:tabLst/>
                        <a:defRPr/>
                      </a:pPr>
                      <a:r>
                        <a:rPr lang="en-GB" sz="1800" b="1" spc="-10" dirty="0">
                          <a:latin typeface="Gill Sans MT" panose="020B0502020104020203" pitchFamily="34" charset="0"/>
                          <a:cs typeface="Calibri"/>
                        </a:rPr>
                        <a:t>Thinking</a:t>
                      </a:r>
                      <a:r>
                        <a:rPr lang="en-GB" sz="1800" b="1" spc="-35" dirty="0">
                          <a:latin typeface="Gill Sans MT" panose="020B0502020104020203" pitchFamily="34" charset="0"/>
                          <a:cs typeface="Calibri"/>
                        </a:rPr>
                        <a:t> </a:t>
                      </a:r>
                      <a:r>
                        <a:rPr lang="en-GB" sz="1800" b="1" spc="-10" dirty="0">
                          <a:latin typeface="Gill Sans MT" panose="020B0502020104020203" pitchFamily="34" charset="0"/>
                          <a:cs typeface="Calibri"/>
                        </a:rPr>
                        <a:t>definition:</a:t>
                      </a:r>
                      <a:r>
                        <a:rPr lang="en-GB" sz="1800" b="1" spc="-15" dirty="0">
                          <a:latin typeface="Gill Sans MT" panose="020B0502020104020203" pitchFamily="34" charset="0"/>
                          <a:cs typeface="Calibri"/>
                        </a:rPr>
                        <a:t> </a:t>
                      </a:r>
                      <a:r>
                        <a:rPr lang="en-GB" sz="1800" i="1" dirty="0">
                          <a:latin typeface="Gill Sans MT" panose="020B0502020104020203" pitchFamily="34" charset="0"/>
                        </a:rPr>
                        <a:t>Thinking is making connections, reasoning and asking questions to make the learning stick</a:t>
                      </a:r>
                      <a:endParaRPr lang="en-GB" sz="1800" dirty="0">
                        <a:latin typeface="Gill Sans MT" panose="020B0502020104020203" pitchFamily="34" charset="0"/>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6">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36708">
                <a:tc rowSpan="2">
                  <a:txBody>
                    <a:bodyPr/>
                    <a:lstStyle/>
                    <a:p>
                      <a:pPr>
                        <a:lnSpc>
                          <a:spcPct val="100000"/>
                        </a:lnSpc>
                        <a:spcBef>
                          <a:spcPts val="25"/>
                        </a:spcBef>
                      </a:pPr>
                      <a:r>
                        <a:rPr lang="en-GB" sz="1600" dirty="0">
                          <a:solidFill>
                            <a:srgbClr val="FF0000"/>
                          </a:solidFill>
                          <a:latin typeface="Gill Sans MT" panose="020B0502020104020203" pitchFamily="34" charset="0"/>
                          <a:cs typeface="Calibri"/>
                        </a:rPr>
                        <a:t>Reflecting</a:t>
                      </a:r>
                      <a:r>
                        <a:rPr lang="en-GB" sz="1600" baseline="0" dirty="0">
                          <a:solidFill>
                            <a:srgbClr val="FF0000"/>
                          </a:solidFill>
                          <a:latin typeface="Gill Sans MT" panose="020B0502020104020203" pitchFamily="34" charset="0"/>
                          <a:cs typeface="Calibri"/>
                        </a:rPr>
                        <a:t> on learning behaviours for thinking…</a:t>
                      </a:r>
                      <a:endParaRPr sz="1600" dirty="0">
                        <a:solidFill>
                          <a:srgbClr val="FF0000"/>
                        </a:solidFill>
                        <a:latin typeface="Gill Sans MT" panose="020B0502020104020203" pitchFamily="34" charset="0"/>
                        <a:cs typeface="Calibri"/>
                      </a:endParaRPr>
                    </a:p>
                  </a:txBody>
                  <a:tcPr marL="0" marR="0" marT="317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2">
                        <a:lumMod val="20000"/>
                        <a:lumOff val="80000"/>
                      </a:schemeClr>
                    </a:solidFill>
                  </a:tcPr>
                </a:tc>
                <a:tc gridSpan="3">
                  <a:txBody>
                    <a:bodyPr/>
                    <a:lstStyle/>
                    <a:p>
                      <a:pPr marL="635" algn="ctr">
                        <a:lnSpc>
                          <a:spcPct val="100000"/>
                        </a:lnSpc>
                      </a:pPr>
                      <a:r>
                        <a:rPr sz="1200" b="1" spc="-5" dirty="0">
                          <a:latin typeface="Gill Sans MT" panose="020B0502020104020203" pitchFamily="34" charset="0"/>
                          <a:cs typeface="Calibri"/>
                        </a:rPr>
                        <a:t>Experience</a:t>
                      </a:r>
                      <a:r>
                        <a:rPr sz="1200" b="1" spc="-35" dirty="0">
                          <a:latin typeface="Gill Sans MT" panose="020B0502020104020203" pitchFamily="34" charset="0"/>
                          <a:cs typeface="Calibri"/>
                        </a:rPr>
                        <a:t> </a:t>
                      </a:r>
                      <a:r>
                        <a:rPr sz="1200" b="1" dirty="0">
                          <a:latin typeface="Gill Sans MT" panose="020B0502020104020203" pitchFamily="34" charset="0"/>
                          <a:cs typeface="Calibri"/>
                        </a:rPr>
                        <a:t>log</a:t>
                      </a:r>
                      <a:endParaRPr sz="1200" dirty="0">
                        <a:latin typeface="Gill Sans MT" panose="020B0502020104020203" pitchFamily="34" charset="0"/>
                        <a:cs typeface="Calibri"/>
                      </a:endParaRPr>
                    </a:p>
                  </a:txBody>
                  <a:tcPr marL="0" marR="0" marT="63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425872">
                <a:tc vMerge="1">
                  <a:txBody>
                    <a:bodyPr/>
                    <a:lstStyle/>
                    <a:p>
                      <a:endParaRPr/>
                    </a:p>
                  </a:txBody>
                  <a:tcPr marL="0" marR="0" marT="31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48260">
                        <a:lnSpc>
                          <a:spcPts val="1395"/>
                        </a:lnSpc>
                      </a:pPr>
                      <a:r>
                        <a:rPr sz="1200" spc="-5" dirty="0">
                          <a:latin typeface="Gill Sans MT" panose="020B0502020104020203" pitchFamily="34" charset="0"/>
                          <a:cs typeface="Calibri"/>
                        </a:rPr>
                        <a:t>Successful</a:t>
                      </a:r>
                      <a:r>
                        <a:rPr sz="1200" spc="-30" dirty="0">
                          <a:latin typeface="Gill Sans MT" panose="020B0502020104020203" pitchFamily="34" charset="0"/>
                          <a:cs typeface="Calibri"/>
                        </a:rPr>
                        <a:t> </a:t>
                      </a:r>
                      <a:r>
                        <a:rPr sz="1200" dirty="0">
                          <a:latin typeface="Gill Sans MT" panose="020B0502020104020203" pitchFamily="34" charset="0"/>
                          <a:cs typeface="Calibri"/>
                        </a:rPr>
                        <a:t>moment…</a:t>
                      </a: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8895">
                        <a:lnSpc>
                          <a:spcPts val="1395"/>
                        </a:lnSpc>
                      </a:pPr>
                      <a:r>
                        <a:rPr sz="1200" dirty="0">
                          <a:latin typeface="Gill Sans MT" panose="020B0502020104020203" pitchFamily="34" charset="0"/>
                          <a:cs typeface="Calibri"/>
                        </a:rPr>
                        <a:t>In</a:t>
                      </a:r>
                      <a:r>
                        <a:rPr sz="1200" spc="-40" dirty="0">
                          <a:latin typeface="Gill Sans MT" panose="020B0502020104020203" pitchFamily="34" charset="0"/>
                          <a:cs typeface="Calibri"/>
                        </a:rPr>
                        <a:t> </a:t>
                      </a:r>
                      <a:r>
                        <a:rPr sz="1200" spc="-5" dirty="0">
                          <a:latin typeface="Gill Sans MT" panose="020B0502020104020203" pitchFamily="34" charset="0"/>
                          <a:cs typeface="Calibri"/>
                        </a:rPr>
                        <a:t>hindsight…</a:t>
                      </a:r>
                      <a:endParaRPr lang="en-GB" sz="1200" spc="-5" dirty="0">
                        <a:latin typeface="Gill Sans MT" panose="020B0502020104020203" pitchFamily="34" charset="0"/>
                        <a:cs typeface="Calibri"/>
                      </a:endParaRPr>
                    </a:p>
                    <a:p>
                      <a:pPr marL="48895">
                        <a:lnSpc>
                          <a:spcPts val="1395"/>
                        </a:lnSpc>
                      </a:pPr>
                      <a:r>
                        <a:rPr lang="en-GB" sz="1050" i="1" spc="-5" dirty="0">
                          <a:latin typeface="Gill Sans MT" panose="020B0502020104020203" pitchFamily="34" charset="0"/>
                          <a:cs typeface="Calibri"/>
                        </a:rPr>
                        <a:t>Where you could have done better on reflection?</a:t>
                      </a:r>
                      <a:endParaRPr sz="1050" i="1"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9530">
                        <a:lnSpc>
                          <a:spcPts val="1395"/>
                        </a:lnSpc>
                      </a:pPr>
                      <a:r>
                        <a:rPr sz="1200" spc="-20" dirty="0">
                          <a:latin typeface="Gill Sans MT" panose="020B0502020104020203" pitchFamily="34" charset="0"/>
                          <a:cs typeface="Calibri"/>
                        </a:rPr>
                        <a:t>At</a:t>
                      </a:r>
                      <a:r>
                        <a:rPr sz="1200" spc="-30" dirty="0">
                          <a:latin typeface="Gill Sans MT" panose="020B0502020104020203" pitchFamily="34" charset="0"/>
                          <a:cs typeface="Calibri"/>
                        </a:rPr>
                        <a:t> </a:t>
                      </a:r>
                      <a:r>
                        <a:rPr sz="1200" spc="-5" dirty="0">
                          <a:latin typeface="Gill Sans MT" panose="020B0502020104020203" pitchFamily="34" charset="0"/>
                          <a:cs typeface="Calibri"/>
                        </a:rPr>
                        <a:t>home…</a:t>
                      </a:r>
                      <a:endParaRPr sz="120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1053748">
                <a:tc>
                  <a:txBody>
                    <a:bodyPr/>
                    <a:lstStyle/>
                    <a:p>
                      <a:pPr marL="48260">
                        <a:lnSpc>
                          <a:spcPts val="1860"/>
                        </a:lnSpc>
                      </a:pPr>
                      <a:r>
                        <a:rPr sz="1200" b="0" spc="-5" dirty="0">
                          <a:latin typeface="Gill Sans MT" panose="020B0502020104020203" pitchFamily="34" charset="0"/>
                          <a:cs typeface="Calibri"/>
                        </a:rPr>
                        <a:t>I </a:t>
                      </a:r>
                      <a:r>
                        <a:rPr lang="en-GB" sz="1200" b="0" spc="-5" dirty="0">
                          <a:latin typeface="Gill Sans MT" panose="020B0502020104020203" pitchFamily="34" charset="0"/>
                          <a:cs typeface="Calibri"/>
                        </a:rPr>
                        <a:t>gave an idea and reasoned/justified.</a:t>
                      </a:r>
                      <a:endParaRPr sz="1200" b="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1053749">
                <a:tc>
                  <a:txBody>
                    <a:bodyPr/>
                    <a:lstStyle/>
                    <a:p>
                      <a:pPr marL="48260">
                        <a:lnSpc>
                          <a:spcPts val="1400"/>
                        </a:lnSpc>
                      </a:pPr>
                      <a:r>
                        <a:rPr lang="en-GB" sz="1200" dirty="0">
                          <a:latin typeface="Gill Sans MT" panose="020B0502020104020203" pitchFamily="34" charset="0"/>
                          <a:cs typeface="Calibri"/>
                        </a:rPr>
                        <a:t>I reflected on</a:t>
                      </a:r>
                      <a:r>
                        <a:rPr lang="en-GB" sz="1200" baseline="0" dirty="0">
                          <a:latin typeface="Gill Sans MT" panose="020B0502020104020203" pitchFamily="34" charset="0"/>
                          <a:cs typeface="Calibri"/>
                        </a:rPr>
                        <a:t> my idea and made it better after discussing with others</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4"/>
                  </a:ext>
                </a:extLst>
              </a:tr>
              <a:tr h="1053749">
                <a:tc>
                  <a:txBody>
                    <a:bodyPr/>
                    <a:lstStyle/>
                    <a:p>
                      <a:pPr marL="48260" marR="0" indent="0" defTabSz="914400" eaLnBrk="1" fontAlgn="auto" latinLnBrk="0" hangingPunct="1">
                        <a:lnSpc>
                          <a:spcPts val="1400"/>
                        </a:lnSpc>
                        <a:spcBef>
                          <a:spcPts val="0"/>
                        </a:spcBef>
                        <a:spcAft>
                          <a:spcPts val="0"/>
                        </a:spcAft>
                        <a:buClrTx/>
                        <a:buSzTx/>
                        <a:buFontTx/>
                        <a:buNone/>
                        <a:tabLst/>
                        <a:defRPr/>
                      </a:pPr>
                      <a:r>
                        <a:rPr lang="en-GB" sz="1200" dirty="0">
                          <a:latin typeface="Gill Sans MT" panose="020B0502020104020203" pitchFamily="34" charset="0"/>
                          <a:cs typeface="Calibri"/>
                        </a:rPr>
                        <a:t>I</a:t>
                      </a:r>
                      <a:r>
                        <a:rPr lang="en-GB" sz="1200" spc="-5" dirty="0">
                          <a:latin typeface="Gill Sans MT" panose="020B0502020104020203" pitchFamily="34" charset="0"/>
                          <a:cs typeface="Calibri"/>
                        </a:rPr>
                        <a:t> </a:t>
                      </a:r>
                      <a:r>
                        <a:rPr lang="en-GB" sz="1200" spc="-10" dirty="0">
                          <a:latin typeface="Gill Sans MT" panose="020B0502020104020203" pitchFamily="34" charset="0"/>
                          <a:cs typeface="Calibri"/>
                        </a:rPr>
                        <a:t>used a revision strategy to help make</a:t>
                      </a:r>
                      <a:r>
                        <a:rPr lang="en-GB" sz="1200" spc="-10" baseline="0" dirty="0">
                          <a:latin typeface="Gill Sans MT" panose="020B0502020104020203" pitchFamily="34" charset="0"/>
                          <a:cs typeface="Calibri"/>
                        </a:rPr>
                        <a:t> the learning stick.</a:t>
                      </a:r>
                      <a:endParaRPr lang="en-GB" sz="1200" dirty="0">
                        <a:latin typeface="Gill Sans MT" panose="020B0502020104020203" pitchFamily="34" charset="0"/>
                        <a:cs typeface="Calibri"/>
                      </a:endParaRPr>
                    </a:p>
                    <a:p>
                      <a:pPr marL="48260">
                        <a:lnSpc>
                          <a:spcPts val="1400"/>
                        </a:lnSpc>
                      </a:pP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5"/>
                  </a:ext>
                </a:extLst>
              </a:tr>
              <a:tr h="1053728">
                <a:tc>
                  <a:txBody>
                    <a:bodyPr/>
                    <a:lstStyle/>
                    <a:p>
                      <a:pPr marL="48260">
                        <a:lnSpc>
                          <a:spcPts val="1405"/>
                        </a:lnSpc>
                      </a:pPr>
                      <a:r>
                        <a:rPr sz="1200" dirty="0">
                          <a:latin typeface="Gill Sans MT" panose="020B0502020104020203" pitchFamily="34" charset="0"/>
                          <a:cs typeface="Calibri"/>
                        </a:rPr>
                        <a:t>I</a:t>
                      </a:r>
                      <a:r>
                        <a:rPr sz="1200" spc="-5" dirty="0">
                          <a:latin typeface="Gill Sans MT" panose="020B0502020104020203" pitchFamily="34" charset="0"/>
                          <a:cs typeface="Calibri"/>
                        </a:rPr>
                        <a:t> </a:t>
                      </a:r>
                      <a:r>
                        <a:rPr lang="en-GB" sz="1200" spc="-5" dirty="0">
                          <a:latin typeface="Gill Sans MT" panose="020B0502020104020203" pitchFamily="34" charset="0"/>
                          <a:cs typeface="Calibri"/>
                        </a:rPr>
                        <a:t>made connections between</a:t>
                      </a:r>
                      <a:r>
                        <a:rPr lang="en-GB" sz="1200" spc="-5" baseline="0" dirty="0">
                          <a:latin typeface="Gill Sans MT" panose="020B0502020104020203" pitchFamily="34" charset="0"/>
                          <a:cs typeface="Calibri"/>
                        </a:rPr>
                        <a:t> what I am learning and the outside world. </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1053728">
                <a:tc>
                  <a:txBody>
                    <a:bodyPr/>
                    <a:lstStyle/>
                    <a:p>
                      <a:pPr marL="48260">
                        <a:lnSpc>
                          <a:spcPts val="1405"/>
                        </a:lnSpc>
                      </a:pPr>
                      <a:r>
                        <a:rPr lang="en-GB" sz="1200" dirty="0">
                          <a:latin typeface="Gill Sans MT" panose="020B0502020104020203" pitchFamily="34" charset="0"/>
                          <a:cs typeface="Calibri"/>
                        </a:rPr>
                        <a:t>I asked questions to deepen my understanding.</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734950622"/>
                  </a:ext>
                </a:extLst>
              </a:tr>
            </a:tbl>
          </a:graphicData>
        </a:graphic>
      </p:graphicFrame>
      <p:sp>
        <p:nvSpPr>
          <p:cNvPr id="13" name="TextBox 12"/>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18</a:t>
            </a:r>
          </a:p>
        </p:txBody>
      </p:sp>
    </p:spTree>
    <p:extLst>
      <p:ext uri="{BB962C8B-B14F-4D97-AF65-F5344CB8AC3E}">
        <p14:creationId xmlns:p14="http://schemas.microsoft.com/office/powerpoint/2010/main" val="33591970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315074" y="179960"/>
          <a:ext cx="11604210" cy="6464682"/>
        </p:xfrm>
        <a:graphic>
          <a:graphicData uri="http://schemas.openxmlformats.org/drawingml/2006/table">
            <a:tbl>
              <a:tblPr firstRow="1" bandRow="1">
                <a:tableStyleId>{2D5ABB26-0587-4C30-8999-92F81FD0307C}</a:tableStyleId>
              </a:tblPr>
              <a:tblGrid>
                <a:gridCol w="2899615">
                  <a:extLst>
                    <a:ext uri="{9D8B030D-6E8A-4147-A177-3AD203B41FA5}">
                      <a16:colId xmlns:a16="http://schemas.microsoft.com/office/drawing/2014/main" val="20000"/>
                    </a:ext>
                  </a:extLst>
                </a:gridCol>
                <a:gridCol w="2898977">
                  <a:extLst>
                    <a:ext uri="{9D8B030D-6E8A-4147-A177-3AD203B41FA5}">
                      <a16:colId xmlns:a16="http://schemas.microsoft.com/office/drawing/2014/main" val="20001"/>
                    </a:ext>
                  </a:extLst>
                </a:gridCol>
                <a:gridCol w="2902809">
                  <a:extLst>
                    <a:ext uri="{9D8B030D-6E8A-4147-A177-3AD203B41FA5}">
                      <a16:colId xmlns:a16="http://schemas.microsoft.com/office/drawing/2014/main" val="20002"/>
                    </a:ext>
                  </a:extLst>
                </a:gridCol>
                <a:gridCol w="2902809">
                  <a:extLst>
                    <a:ext uri="{9D8B030D-6E8A-4147-A177-3AD203B41FA5}">
                      <a16:colId xmlns:a16="http://schemas.microsoft.com/office/drawing/2014/main" val="20003"/>
                    </a:ext>
                  </a:extLst>
                </a:gridCol>
              </a:tblGrid>
              <a:tr h="378149">
                <a:tc gridSpan="4">
                  <a:txBody>
                    <a:bodyPr/>
                    <a:lstStyle/>
                    <a:p>
                      <a:pPr marL="48260" marR="0" indent="0" algn="l" defTabSz="914400" eaLnBrk="1" fontAlgn="auto" latinLnBrk="0" hangingPunct="1">
                        <a:lnSpc>
                          <a:spcPts val="2090"/>
                        </a:lnSpc>
                        <a:spcBef>
                          <a:spcPts val="0"/>
                        </a:spcBef>
                        <a:spcAft>
                          <a:spcPts val="0"/>
                        </a:spcAft>
                        <a:buClrTx/>
                        <a:buSzTx/>
                        <a:buFontTx/>
                        <a:buNone/>
                        <a:tabLst/>
                        <a:defRPr/>
                      </a:pPr>
                      <a:r>
                        <a:rPr lang="en-GB" sz="1800" b="1" spc="-10" dirty="0">
                          <a:latin typeface="Gill Sans MT" panose="020B0502020104020203" pitchFamily="34" charset="0"/>
                          <a:cs typeface="Calibri"/>
                        </a:rPr>
                        <a:t>W/c</a:t>
                      </a:r>
                      <a:r>
                        <a:rPr lang="en-GB" sz="1800" b="1" spc="-10" baseline="0" dirty="0">
                          <a:latin typeface="Gill Sans MT" panose="020B0502020104020203" pitchFamily="34" charset="0"/>
                          <a:cs typeface="Calibri"/>
                        </a:rPr>
                        <a:t> 1st December</a:t>
                      </a:r>
                      <a:endParaRPr lang="en-GB" sz="1800" b="1" spc="-10" dirty="0">
                        <a:latin typeface="Gill Sans MT" panose="020B0502020104020203" pitchFamily="34" charset="0"/>
                        <a:cs typeface="Calibri"/>
                      </a:endParaRPr>
                    </a:p>
                    <a:p>
                      <a:pPr marL="48260" marR="0" indent="0" algn="l" defTabSz="914400" eaLnBrk="1" fontAlgn="auto" latinLnBrk="0" hangingPunct="1">
                        <a:lnSpc>
                          <a:spcPts val="2090"/>
                        </a:lnSpc>
                        <a:spcBef>
                          <a:spcPts val="0"/>
                        </a:spcBef>
                        <a:spcAft>
                          <a:spcPts val="0"/>
                        </a:spcAft>
                        <a:buClrTx/>
                        <a:buSzTx/>
                        <a:buFontTx/>
                        <a:buNone/>
                        <a:tabLst/>
                        <a:defRPr/>
                      </a:pPr>
                      <a:r>
                        <a:rPr lang="en-GB" sz="1800" b="1" spc="-10" dirty="0">
                          <a:latin typeface="Gill Sans MT" panose="020B0502020104020203" pitchFamily="34" charset="0"/>
                          <a:cs typeface="Calibri"/>
                        </a:rPr>
                        <a:t>Thinking</a:t>
                      </a:r>
                      <a:r>
                        <a:rPr lang="en-GB" sz="1800" b="1" spc="-35" dirty="0">
                          <a:latin typeface="Gill Sans MT" panose="020B0502020104020203" pitchFamily="34" charset="0"/>
                          <a:cs typeface="Calibri"/>
                        </a:rPr>
                        <a:t> </a:t>
                      </a:r>
                      <a:r>
                        <a:rPr lang="en-GB" sz="1800" b="1" spc="-10" dirty="0">
                          <a:latin typeface="Gill Sans MT" panose="020B0502020104020203" pitchFamily="34" charset="0"/>
                          <a:cs typeface="Calibri"/>
                        </a:rPr>
                        <a:t>definition:</a:t>
                      </a:r>
                      <a:r>
                        <a:rPr lang="en-GB" sz="1800" b="1" spc="-15" dirty="0">
                          <a:latin typeface="Gill Sans MT" panose="020B0502020104020203" pitchFamily="34" charset="0"/>
                          <a:cs typeface="Calibri"/>
                        </a:rPr>
                        <a:t> </a:t>
                      </a:r>
                      <a:r>
                        <a:rPr lang="en-GB" sz="1800" i="1" dirty="0">
                          <a:latin typeface="Gill Sans MT" panose="020B0502020104020203" pitchFamily="34" charset="0"/>
                        </a:rPr>
                        <a:t>Thinking is making connections, reasoning and asking questions to make the learning stick</a:t>
                      </a:r>
                      <a:endParaRPr lang="en-GB" sz="1800" dirty="0">
                        <a:latin typeface="Gill Sans MT" panose="020B0502020104020203" pitchFamily="34" charset="0"/>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6">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36708">
                <a:tc rowSpan="2">
                  <a:txBody>
                    <a:bodyPr/>
                    <a:lstStyle/>
                    <a:p>
                      <a:pPr>
                        <a:lnSpc>
                          <a:spcPct val="100000"/>
                        </a:lnSpc>
                        <a:spcBef>
                          <a:spcPts val="25"/>
                        </a:spcBef>
                      </a:pPr>
                      <a:r>
                        <a:rPr lang="en-GB" sz="1600" dirty="0">
                          <a:solidFill>
                            <a:srgbClr val="FF0000"/>
                          </a:solidFill>
                          <a:latin typeface="Gill Sans MT" panose="020B0502020104020203" pitchFamily="34" charset="0"/>
                          <a:cs typeface="Calibri"/>
                        </a:rPr>
                        <a:t>Reflecting</a:t>
                      </a:r>
                      <a:r>
                        <a:rPr lang="en-GB" sz="1600" baseline="0" dirty="0">
                          <a:solidFill>
                            <a:srgbClr val="FF0000"/>
                          </a:solidFill>
                          <a:latin typeface="Gill Sans MT" panose="020B0502020104020203" pitchFamily="34" charset="0"/>
                          <a:cs typeface="Calibri"/>
                        </a:rPr>
                        <a:t> on learning behaviours for thinking…</a:t>
                      </a:r>
                      <a:endParaRPr sz="1600" dirty="0">
                        <a:solidFill>
                          <a:srgbClr val="FF0000"/>
                        </a:solidFill>
                        <a:latin typeface="Gill Sans MT" panose="020B0502020104020203" pitchFamily="34" charset="0"/>
                        <a:cs typeface="Calibri"/>
                      </a:endParaRPr>
                    </a:p>
                  </a:txBody>
                  <a:tcPr marL="0" marR="0" marT="317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2">
                        <a:lumMod val="20000"/>
                        <a:lumOff val="80000"/>
                      </a:schemeClr>
                    </a:solidFill>
                  </a:tcPr>
                </a:tc>
                <a:tc gridSpan="3">
                  <a:txBody>
                    <a:bodyPr/>
                    <a:lstStyle/>
                    <a:p>
                      <a:pPr marL="635" algn="ctr">
                        <a:lnSpc>
                          <a:spcPct val="100000"/>
                        </a:lnSpc>
                      </a:pPr>
                      <a:r>
                        <a:rPr sz="1200" b="1" spc="-5" dirty="0">
                          <a:latin typeface="Gill Sans MT" panose="020B0502020104020203" pitchFamily="34" charset="0"/>
                          <a:cs typeface="Calibri"/>
                        </a:rPr>
                        <a:t>Experience</a:t>
                      </a:r>
                      <a:r>
                        <a:rPr sz="1200" b="1" spc="-35" dirty="0">
                          <a:latin typeface="Gill Sans MT" panose="020B0502020104020203" pitchFamily="34" charset="0"/>
                          <a:cs typeface="Calibri"/>
                        </a:rPr>
                        <a:t> </a:t>
                      </a:r>
                      <a:r>
                        <a:rPr sz="1200" b="1" dirty="0">
                          <a:latin typeface="Gill Sans MT" panose="020B0502020104020203" pitchFamily="34" charset="0"/>
                          <a:cs typeface="Calibri"/>
                        </a:rPr>
                        <a:t>log</a:t>
                      </a:r>
                      <a:endParaRPr sz="1200" dirty="0">
                        <a:latin typeface="Gill Sans MT" panose="020B0502020104020203" pitchFamily="34" charset="0"/>
                        <a:cs typeface="Calibri"/>
                      </a:endParaRPr>
                    </a:p>
                  </a:txBody>
                  <a:tcPr marL="0" marR="0" marT="63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425872">
                <a:tc vMerge="1">
                  <a:txBody>
                    <a:bodyPr/>
                    <a:lstStyle/>
                    <a:p>
                      <a:endParaRPr/>
                    </a:p>
                  </a:txBody>
                  <a:tcPr marL="0" marR="0" marT="31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48260">
                        <a:lnSpc>
                          <a:spcPts val="1395"/>
                        </a:lnSpc>
                      </a:pPr>
                      <a:r>
                        <a:rPr sz="1200" spc="-5" dirty="0">
                          <a:latin typeface="Gill Sans MT" panose="020B0502020104020203" pitchFamily="34" charset="0"/>
                          <a:cs typeface="Calibri"/>
                        </a:rPr>
                        <a:t>Successful</a:t>
                      </a:r>
                      <a:r>
                        <a:rPr sz="1200" spc="-30" dirty="0">
                          <a:latin typeface="Gill Sans MT" panose="020B0502020104020203" pitchFamily="34" charset="0"/>
                          <a:cs typeface="Calibri"/>
                        </a:rPr>
                        <a:t> </a:t>
                      </a:r>
                      <a:r>
                        <a:rPr sz="1200" dirty="0">
                          <a:latin typeface="Gill Sans MT" panose="020B0502020104020203" pitchFamily="34" charset="0"/>
                          <a:cs typeface="Calibri"/>
                        </a:rPr>
                        <a:t>moment…</a:t>
                      </a: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8895">
                        <a:lnSpc>
                          <a:spcPts val="1395"/>
                        </a:lnSpc>
                      </a:pPr>
                      <a:r>
                        <a:rPr sz="1200" dirty="0">
                          <a:latin typeface="Gill Sans MT" panose="020B0502020104020203" pitchFamily="34" charset="0"/>
                          <a:cs typeface="Calibri"/>
                        </a:rPr>
                        <a:t>In</a:t>
                      </a:r>
                      <a:r>
                        <a:rPr sz="1200" spc="-40" dirty="0">
                          <a:latin typeface="Gill Sans MT" panose="020B0502020104020203" pitchFamily="34" charset="0"/>
                          <a:cs typeface="Calibri"/>
                        </a:rPr>
                        <a:t> </a:t>
                      </a:r>
                      <a:r>
                        <a:rPr sz="1200" spc="-5" dirty="0">
                          <a:latin typeface="Gill Sans MT" panose="020B0502020104020203" pitchFamily="34" charset="0"/>
                          <a:cs typeface="Calibri"/>
                        </a:rPr>
                        <a:t>hindsight…</a:t>
                      </a:r>
                      <a:endParaRPr lang="en-GB" sz="1200" spc="-5" dirty="0">
                        <a:latin typeface="Gill Sans MT" panose="020B0502020104020203" pitchFamily="34" charset="0"/>
                        <a:cs typeface="Calibri"/>
                      </a:endParaRPr>
                    </a:p>
                    <a:p>
                      <a:pPr marL="48895">
                        <a:lnSpc>
                          <a:spcPts val="1395"/>
                        </a:lnSpc>
                      </a:pPr>
                      <a:r>
                        <a:rPr lang="en-GB" sz="1050" i="1" spc="-5" dirty="0">
                          <a:latin typeface="Gill Sans MT" panose="020B0502020104020203" pitchFamily="34" charset="0"/>
                          <a:cs typeface="Calibri"/>
                        </a:rPr>
                        <a:t>Where you could have done better on reflection?</a:t>
                      </a:r>
                      <a:endParaRPr sz="1050" i="1"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9530">
                        <a:lnSpc>
                          <a:spcPts val="1395"/>
                        </a:lnSpc>
                      </a:pPr>
                      <a:r>
                        <a:rPr sz="1200" spc="-20" dirty="0">
                          <a:latin typeface="Gill Sans MT" panose="020B0502020104020203" pitchFamily="34" charset="0"/>
                          <a:cs typeface="Calibri"/>
                        </a:rPr>
                        <a:t>At</a:t>
                      </a:r>
                      <a:r>
                        <a:rPr sz="1200" spc="-30" dirty="0">
                          <a:latin typeface="Gill Sans MT" panose="020B0502020104020203" pitchFamily="34" charset="0"/>
                          <a:cs typeface="Calibri"/>
                        </a:rPr>
                        <a:t> </a:t>
                      </a:r>
                      <a:r>
                        <a:rPr sz="1200" spc="-5" dirty="0">
                          <a:latin typeface="Gill Sans MT" panose="020B0502020104020203" pitchFamily="34" charset="0"/>
                          <a:cs typeface="Calibri"/>
                        </a:rPr>
                        <a:t>home…</a:t>
                      </a:r>
                      <a:endParaRPr sz="120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1053748">
                <a:tc>
                  <a:txBody>
                    <a:bodyPr/>
                    <a:lstStyle/>
                    <a:p>
                      <a:pPr marL="48260">
                        <a:lnSpc>
                          <a:spcPts val="1860"/>
                        </a:lnSpc>
                      </a:pPr>
                      <a:r>
                        <a:rPr sz="1200" b="0" spc="-5" dirty="0">
                          <a:latin typeface="Gill Sans MT" panose="020B0502020104020203" pitchFamily="34" charset="0"/>
                          <a:cs typeface="Calibri"/>
                        </a:rPr>
                        <a:t>I </a:t>
                      </a:r>
                      <a:r>
                        <a:rPr lang="en-GB" sz="1200" b="0" spc="-5" dirty="0">
                          <a:latin typeface="Gill Sans MT" panose="020B0502020104020203" pitchFamily="34" charset="0"/>
                          <a:cs typeface="Calibri"/>
                        </a:rPr>
                        <a:t>gave an idea and reasoned/justified.</a:t>
                      </a:r>
                      <a:endParaRPr sz="1200" b="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1053749">
                <a:tc>
                  <a:txBody>
                    <a:bodyPr/>
                    <a:lstStyle/>
                    <a:p>
                      <a:pPr marL="48260">
                        <a:lnSpc>
                          <a:spcPts val="1400"/>
                        </a:lnSpc>
                      </a:pPr>
                      <a:r>
                        <a:rPr lang="en-GB" sz="1200" dirty="0">
                          <a:latin typeface="Gill Sans MT" panose="020B0502020104020203" pitchFamily="34" charset="0"/>
                          <a:cs typeface="Calibri"/>
                        </a:rPr>
                        <a:t>I reflected on</a:t>
                      </a:r>
                      <a:r>
                        <a:rPr lang="en-GB" sz="1200" baseline="0" dirty="0">
                          <a:latin typeface="Gill Sans MT" panose="020B0502020104020203" pitchFamily="34" charset="0"/>
                          <a:cs typeface="Calibri"/>
                        </a:rPr>
                        <a:t> my idea and made it better after discussing with others</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4"/>
                  </a:ext>
                </a:extLst>
              </a:tr>
              <a:tr h="1053749">
                <a:tc>
                  <a:txBody>
                    <a:bodyPr/>
                    <a:lstStyle/>
                    <a:p>
                      <a:pPr marL="48260" marR="0" indent="0" defTabSz="914400" eaLnBrk="1" fontAlgn="auto" latinLnBrk="0" hangingPunct="1">
                        <a:lnSpc>
                          <a:spcPts val="1400"/>
                        </a:lnSpc>
                        <a:spcBef>
                          <a:spcPts val="0"/>
                        </a:spcBef>
                        <a:spcAft>
                          <a:spcPts val="0"/>
                        </a:spcAft>
                        <a:buClrTx/>
                        <a:buSzTx/>
                        <a:buFontTx/>
                        <a:buNone/>
                        <a:tabLst/>
                        <a:defRPr/>
                      </a:pPr>
                      <a:r>
                        <a:rPr lang="en-GB" sz="1200" dirty="0">
                          <a:latin typeface="Gill Sans MT" panose="020B0502020104020203" pitchFamily="34" charset="0"/>
                          <a:cs typeface="Calibri"/>
                        </a:rPr>
                        <a:t>I</a:t>
                      </a:r>
                      <a:r>
                        <a:rPr lang="en-GB" sz="1200" spc="-5" dirty="0">
                          <a:latin typeface="Gill Sans MT" panose="020B0502020104020203" pitchFamily="34" charset="0"/>
                          <a:cs typeface="Calibri"/>
                        </a:rPr>
                        <a:t> </a:t>
                      </a:r>
                      <a:r>
                        <a:rPr lang="en-GB" sz="1200" spc="-10" dirty="0">
                          <a:latin typeface="Gill Sans MT" panose="020B0502020104020203" pitchFamily="34" charset="0"/>
                          <a:cs typeface="Calibri"/>
                        </a:rPr>
                        <a:t>used a revision strategy to help make</a:t>
                      </a:r>
                      <a:r>
                        <a:rPr lang="en-GB" sz="1200" spc="-10" baseline="0" dirty="0">
                          <a:latin typeface="Gill Sans MT" panose="020B0502020104020203" pitchFamily="34" charset="0"/>
                          <a:cs typeface="Calibri"/>
                        </a:rPr>
                        <a:t> the learning stick.</a:t>
                      </a:r>
                      <a:endParaRPr lang="en-GB" sz="1200" dirty="0">
                        <a:latin typeface="Gill Sans MT" panose="020B0502020104020203" pitchFamily="34" charset="0"/>
                        <a:cs typeface="Calibri"/>
                      </a:endParaRPr>
                    </a:p>
                    <a:p>
                      <a:pPr marL="48260">
                        <a:lnSpc>
                          <a:spcPts val="1400"/>
                        </a:lnSpc>
                      </a:pP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5"/>
                  </a:ext>
                </a:extLst>
              </a:tr>
              <a:tr h="1053728">
                <a:tc>
                  <a:txBody>
                    <a:bodyPr/>
                    <a:lstStyle/>
                    <a:p>
                      <a:pPr marL="48260">
                        <a:lnSpc>
                          <a:spcPts val="1405"/>
                        </a:lnSpc>
                      </a:pPr>
                      <a:r>
                        <a:rPr sz="1200" dirty="0">
                          <a:latin typeface="Gill Sans MT" panose="020B0502020104020203" pitchFamily="34" charset="0"/>
                          <a:cs typeface="Calibri"/>
                        </a:rPr>
                        <a:t>I</a:t>
                      </a:r>
                      <a:r>
                        <a:rPr sz="1200" spc="-5" dirty="0">
                          <a:latin typeface="Gill Sans MT" panose="020B0502020104020203" pitchFamily="34" charset="0"/>
                          <a:cs typeface="Calibri"/>
                        </a:rPr>
                        <a:t> </a:t>
                      </a:r>
                      <a:r>
                        <a:rPr lang="en-GB" sz="1200" spc="-5" dirty="0">
                          <a:latin typeface="Gill Sans MT" panose="020B0502020104020203" pitchFamily="34" charset="0"/>
                          <a:cs typeface="Calibri"/>
                        </a:rPr>
                        <a:t>made connections between</a:t>
                      </a:r>
                      <a:r>
                        <a:rPr lang="en-GB" sz="1200" spc="-5" baseline="0" dirty="0">
                          <a:latin typeface="Gill Sans MT" panose="020B0502020104020203" pitchFamily="34" charset="0"/>
                          <a:cs typeface="Calibri"/>
                        </a:rPr>
                        <a:t> what I am learning and the outside world. </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1053728">
                <a:tc>
                  <a:txBody>
                    <a:bodyPr/>
                    <a:lstStyle/>
                    <a:p>
                      <a:pPr marL="48260">
                        <a:lnSpc>
                          <a:spcPts val="1405"/>
                        </a:lnSpc>
                      </a:pPr>
                      <a:r>
                        <a:rPr lang="en-GB" sz="1200" dirty="0">
                          <a:latin typeface="Gill Sans MT" panose="020B0502020104020203" pitchFamily="34" charset="0"/>
                          <a:cs typeface="Calibri"/>
                        </a:rPr>
                        <a:t>I asked questions to deepen my understanding.</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734950622"/>
                  </a:ext>
                </a:extLst>
              </a:tr>
            </a:tbl>
          </a:graphicData>
        </a:graphic>
      </p:graphicFrame>
      <p:sp>
        <p:nvSpPr>
          <p:cNvPr id="13" name="TextBox 12"/>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19</a:t>
            </a:r>
          </a:p>
        </p:txBody>
      </p:sp>
    </p:spTree>
    <p:extLst>
      <p:ext uri="{BB962C8B-B14F-4D97-AF65-F5344CB8AC3E}">
        <p14:creationId xmlns:p14="http://schemas.microsoft.com/office/powerpoint/2010/main" val="22013627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315074" y="179960"/>
          <a:ext cx="11604210" cy="6464682"/>
        </p:xfrm>
        <a:graphic>
          <a:graphicData uri="http://schemas.openxmlformats.org/drawingml/2006/table">
            <a:tbl>
              <a:tblPr firstRow="1" bandRow="1">
                <a:tableStyleId>{2D5ABB26-0587-4C30-8999-92F81FD0307C}</a:tableStyleId>
              </a:tblPr>
              <a:tblGrid>
                <a:gridCol w="2899615">
                  <a:extLst>
                    <a:ext uri="{9D8B030D-6E8A-4147-A177-3AD203B41FA5}">
                      <a16:colId xmlns:a16="http://schemas.microsoft.com/office/drawing/2014/main" val="20000"/>
                    </a:ext>
                  </a:extLst>
                </a:gridCol>
                <a:gridCol w="2898977">
                  <a:extLst>
                    <a:ext uri="{9D8B030D-6E8A-4147-A177-3AD203B41FA5}">
                      <a16:colId xmlns:a16="http://schemas.microsoft.com/office/drawing/2014/main" val="20001"/>
                    </a:ext>
                  </a:extLst>
                </a:gridCol>
                <a:gridCol w="2902809">
                  <a:extLst>
                    <a:ext uri="{9D8B030D-6E8A-4147-A177-3AD203B41FA5}">
                      <a16:colId xmlns:a16="http://schemas.microsoft.com/office/drawing/2014/main" val="20002"/>
                    </a:ext>
                  </a:extLst>
                </a:gridCol>
                <a:gridCol w="2902809">
                  <a:extLst>
                    <a:ext uri="{9D8B030D-6E8A-4147-A177-3AD203B41FA5}">
                      <a16:colId xmlns:a16="http://schemas.microsoft.com/office/drawing/2014/main" val="20003"/>
                    </a:ext>
                  </a:extLst>
                </a:gridCol>
              </a:tblGrid>
              <a:tr h="378149">
                <a:tc gridSpan="4">
                  <a:txBody>
                    <a:bodyPr/>
                    <a:lstStyle/>
                    <a:p>
                      <a:pPr marL="48260" marR="0" indent="0" algn="l" defTabSz="914400" eaLnBrk="1" fontAlgn="auto" latinLnBrk="0" hangingPunct="1">
                        <a:lnSpc>
                          <a:spcPts val="2090"/>
                        </a:lnSpc>
                        <a:spcBef>
                          <a:spcPts val="0"/>
                        </a:spcBef>
                        <a:spcAft>
                          <a:spcPts val="0"/>
                        </a:spcAft>
                        <a:buClrTx/>
                        <a:buSzTx/>
                        <a:buFontTx/>
                        <a:buNone/>
                        <a:tabLst/>
                        <a:defRPr/>
                      </a:pPr>
                      <a:r>
                        <a:rPr lang="en-GB" sz="1800" b="1" spc="-10" dirty="0">
                          <a:latin typeface="Gill Sans MT" panose="020B0502020104020203" pitchFamily="34" charset="0"/>
                          <a:cs typeface="Calibri"/>
                        </a:rPr>
                        <a:t>W/c</a:t>
                      </a:r>
                      <a:r>
                        <a:rPr lang="en-GB" sz="1800" b="1" spc="-10" baseline="0" dirty="0">
                          <a:latin typeface="Gill Sans MT" panose="020B0502020104020203" pitchFamily="34" charset="0"/>
                          <a:cs typeface="Calibri"/>
                        </a:rPr>
                        <a:t> 8</a:t>
                      </a:r>
                      <a:r>
                        <a:rPr lang="en-GB" sz="1800" b="1" spc="-10" baseline="30000" dirty="0">
                          <a:latin typeface="Gill Sans MT" panose="020B0502020104020203" pitchFamily="34" charset="0"/>
                          <a:cs typeface="Calibri"/>
                        </a:rPr>
                        <a:t>th</a:t>
                      </a:r>
                      <a:r>
                        <a:rPr lang="en-GB" sz="1800" b="1" spc="-10" baseline="0" dirty="0">
                          <a:latin typeface="Gill Sans MT" panose="020B0502020104020203" pitchFamily="34" charset="0"/>
                          <a:cs typeface="Calibri"/>
                        </a:rPr>
                        <a:t> December</a:t>
                      </a:r>
                      <a:endParaRPr lang="en-GB" sz="1800" b="1" spc="-10" dirty="0">
                        <a:latin typeface="Gill Sans MT" panose="020B0502020104020203" pitchFamily="34" charset="0"/>
                        <a:cs typeface="Calibri"/>
                      </a:endParaRPr>
                    </a:p>
                    <a:p>
                      <a:pPr marL="48260" marR="0" indent="0" algn="l" defTabSz="914400" eaLnBrk="1" fontAlgn="auto" latinLnBrk="0" hangingPunct="1">
                        <a:lnSpc>
                          <a:spcPts val="2090"/>
                        </a:lnSpc>
                        <a:spcBef>
                          <a:spcPts val="0"/>
                        </a:spcBef>
                        <a:spcAft>
                          <a:spcPts val="0"/>
                        </a:spcAft>
                        <a:buClrTx/>
                        <a:buSzTx/>
                        <a:buFontTx/>
                        <a:buNone/>
                        <a:tabLst/>
                        <a:defRPr/>
                      </a:pPr>
                      <a:r>
                        <a:rPr lang="en-GB" sz="1800" b="1" spc="-10" dirty="0">
                          <a:latin typeface="Gill Sans MT" panose="020B0502020104020203" pitchFamily="34" charset="0"/>
                          <a:cs typeface="Calibri"/>
                        </a:rPr>
                        <a:t>Thinking</a:t>
                      </a:r>
                      <a:r>
                        <a:rPr lang="en-GB" sz="1800" b="1" spc="-35" dirty="0">
                          <a:latin typeface="Gill Sans MT" panose="020B0502020104020203" pitchFamily="34" charset="0"/>
                          <a:cs typeface="Calibri"/>
                        </a:rPr>
                        <a:t> </a:t>
                      </a:r>
                      <a:r>
                        <a:rPr lang="en-GB" sz="1800" b="1" spc="-10" dirty="0">
                          <a:latin typeface="Gill Sans MT" panose="020B0502020104020203" pitchFamily="34" charset="0"/>
                          <a:cs typeface="Calibri"/>
                        </a:rPr>
                        <a:t>definition:</a:t>
                      </a:r>
                      <a:r>
                        <a:rPr lang="en-GB" sz="1800" b="1" spc="-15" dirty="0">
                          <a:latin typeface="Gill Sans MT" panose="020B0502020104020203" pitchFamily="34" charset="0"/>
                          <a:cs typeface="Calibri"/>
                        </a:rPr>
                        <a:t> </a:t>
                      </a:r>
                      <a:r>
                        <a:rPr lang="en-GB" sz="1800" i="1" dirty="0">
                          <a:latin typeface="Gill Sans MT" panose="020B0502020104020203" pitchFamily="34" charset="0"/>
                        </a:rPr>
                        <a:t>Thinking is making connections, reasoning and asking questions to make the learning stick</a:t>
                      </a:r>
                      <a:endParaRPr lang="en-GB" sz="1800" dirty="0">
                        <a:latin typeface="Gill Sans MT" panose="020B0502020104020203" pitchFamily="34" charset="0"/>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6">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36708">
                <a:tc rowSpan="2">
                  <a:txBody>
                    <a:bodyPr/>
                    <a:lstStyle/>
                    <a:p>
                      <a:pPr>
                        <a:lnSpc>
                          <a:spcPct val="100000"/>
                        </a:lnSpc>
                        <a:spcBef>
                          <a:spcPts val="25"/>
                        </a:spcBef>
                      </a:pPr>
                      <a:r>
                        <a:rPr lang="en-GB" sz="1600" dirty="0">
                          <a:solidFill>
                            <a:srgbClr val="FF0000"/>
                          </a:solidFill>
                          <a:latin typeface="Gill Sans MT" panose="020B0502020104020203" pitchFamily="34" charset="0"/>
                          <a:cs typeface="Calibri"/>
                        </a:rPr>
                        <a:t>Reflecting</a:t>
                      </a:r>
                      <a:r>
                        <a:rPr lang="en-GB" sz="1600" baseline="0" dirty="0">
                          <a:solidFill>
                            <a:srgbClr val="FF0000"/>
                          </a:solidFill>
                          <a:latin typeface="Gill Sans MT" panose="020B0502020104020203" pitchFamily="34" charset="0"/>
                          <a:cs typeface="Calibri"/>
                        </a:rPr>
                        <a:t> on learning behaviours for thinking…</a:t>
                      </a:r>
                      <a:endParaRPr sz="1600" dirty="0">
                        <a:solidFill>
                          <a:srgbClr val="FF0000"/>
                        </a:solidFill>
                        <a:latin typeface="Gill Sans MT" panose="020B0502020104020203" pitchFamily="34" charset="0"/>
                        <a:cs typeface="Calibri"/>
                      </a:endParaRPr>
                    </a:p>
                  </a:txBody>
                  <a:tcPr marL="0" marR="0" marT="317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2">
                        <a:lumMod val="20000"/>
                        <a:lumOff val="80000"/>
                      </a:schemeClr>
                    </a:solidFill>
                  </a:tcPr>
                </a:tc>
                <a:tc gridSpan="3">
                  <a:txBody>
                    <a:bodyPr/>
                    <a:lstStyle/>
                    <a:p>
                      <a:pPr marL="635" algn="ctr">
                        <a:lnSpc>
                          <a:spcPct val="100000"/>
                        </a:lnSpc>
                      </a:pPr>
                      <a:r>
                        <a:rPr sz="1200" b="1" spc="-5" dirty="0">
                          <a:latin typeface="Gill Sans MT" panose="020B0502020104020203" pitchFamily="34" charset="0"/>
                          <a:cs typeface="Calibri"/>
                        </a:rPr>
                        <a:t>Experience</a:t>
                      </a:r>
                      <a:r>
                        <a:rPr sz="1200" b="1" spc="-35" dirty="0">
                          <a:latin typeface="Gill Sans MT" panose="020B0502020104020203" pitchFamily="34" charset="0"/>
                          <a:cs typeface="Calibri"/>
                        </a:rPr>
                        <a:t> </a:t>
                      </a:r>
                      <a:r>
                        <a:rPr sz="1200" b="1" dirty="0">
                          <a:latin typeface="Gill Sans MT" panose="020B0502020104020203" pitchFamily="34" charset="0"/>
                          <a:cs typeface="Calibri"/>
                        </a:rPr>
                        <a:t>log</a:t>
                      </a:r>
                      <a:endParaRPr sz="1200" dirty="0">
                        <a:latin typeface="Gill Sans MT" panose="020B0502020104020203" pitchFamily="34" charset="0"/>
                        <a:cs typeface="Calibri"/>
                      </a:endParaRPr>
                    </a:p>
                  </a:txBody>
                  <a:tcPr marL="0" marR="0" marT="63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425872">
                <a:tc vMerge="1">
                  <a:txBody>
                    <a:bodyPr/>
                    <a:lstStyle/>
                    <a:p>
                      <a:endParaRPr/>
                    </a:p>
                  </a:txBody>
                  <a:tcPr marL="0" marR="0" marT="31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48260">
                        <a:lnSpc>
                          <a:spcPts val="1395"/>
                        </a:lnSpc>
                      </a:pPr>
                      <a:r>
                        <a:rPr sz="1200" spc="-5" dirty="0">
                          <a:latin typeface="Gill Sans MT" panose="020B0502020104020203" pitchFamily="34" charset="0"/>
                          <a:cs typeface="Calibri"/>
                        </a:rPr>
                        <a:t>Successful</a:t>
                      </a:r>
                      <a:r>
                        <a:rPr sz="1200" spc="-30" dirty="0">
                          <a:latin typeface="Gill Sans MT" panose="020B0502020104020203" pitchFamily="34" charset="0"/>
                          <a:cs typeface="Calibri"/>
                        </a:rPr>
                        <a:t> </a:t>
                      </a:r>
                      <a:r>
                        <a:rPr sz="1200" dirty="0">
                          <a:latin typeface="Gill Sans MT" panose="020B0502020104020203" pitchFamily="34" charset="0"/>
                          <a:cs typeface="Calibri"/>
                        </a:rPr>
                        <a:t>moment…</a:t>
                      </a: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8895">
                        <a:lnSpc>
                          <a:spcPts val="1395"/>
                        </a:lnSpc>
                      </a:pPr>
                      <a:r>
                        <a:rPr sz="1200" dirty="0">
                          <a:latin typeface="Gill Sans MT" panose="020B0502020104020203" pitchFamily="34" charset="0"/>
                          <a:cs typeface="Calibri"/>
                        </a:rPr>
                        <a:t>In</a:t>
                      </a:r>
                      <a:r>
                        <a:rPr sz="1200" spc="-40" dirty="0">
                          <a:latin typeface="Gill Sans MT" panose="020B0502020104020203" pitchFamily="34" charset="0"/>
                          <a:cs typeface="Calibri"/>
                        </a:rPr>
                        <a:t> </a:t>
                      </a:r>
                      <a:r>
                        <a:rPr sz="1200" spc="-5" dirty="0">
                          <a:latin typeface="Gill Sans MT" panose="020B0502020104020203" pitchFamily="34" charset="0"/>
                          <a:cs typeface="Calibri"/>
                        </a:rPr>
                        <a:t>hindsight…</a:t>
                      </a:r>
                      <a:endParaRPr lang="en-GB" sz="1200" spc="-5" dirty="0">
                        <a:latin typeface="Gill Sans MT" panose="020B0502020104020203" pitchFamily="34" charset="0"/>
                        <a:cs typeface="Calibri"/>
                      </a:endParaRPr>
                    </a:p>
                    <a:p>
                      <a:pPr marL="48895">
                        <a:lnSpc>
                          <a:spcPts val="1395"/>
                        </a:lnSpc>
                      </a:pPr>
                      <a:r>
                        <a:rPr lang="en-GB" sz="1050" i="1" spc="-5" dirty="0">
                          <a:latin typeface="Gill Sans MT" panose="020B0502020104020203" pitchFamily="34" charset="0"/>
                          <a:cs typeface="Calibri"/>
                        </a:rPr>
                        <a:t>Where you could have done better on reflection?</a:t>
                      </a:r>
                      <a:endParaRPr sz="1050" i="1"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9530">
                        <a:lnSpc>
                          <a:spcPts val="1395"/>
                        </a:lnSpc>
                      </a:pPr>
                      <a:r>
                        <a:rPr sz="1200" spc="-20" dirty="0">
                          <a:latin typeface="Gill Sans MT" panose="020B0502020104020203" pitchFamily="34" charset="0"/>
                          <a:cs typeface="Calibri"/>
                        </a:rPr>
                        <a:t>At</a:t>
                      </a:r>
                      <a:r>
                        <a:rPr sz="1200" spc="-30" dirty="0">
                          <a:latin typeface="Gill Sans MT" panose="020B0502020104020203" pitchFamily="34" charset="0"/>
                          <a:cs typeface="Calibri"/>
                        </a:rPr>
                        <a:t> </a:t>
                      </a:r>
                      <a:r>
                        <a:rPr sz="1200" spc="-5" dirty="0">
                          <a:latin typeface="Gill Sans MT" panose="020B0502020104020203" pitchFamily="34" charset="0"/>
                          <a:cs typeface="Calibri"/>
                        </a:rPr>
                        <a:t>home…</a:t>
                      </a:r>
                      <a:endParaRPr sz="120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1053748">
                <a:tc>
                  <a:txBody>
                    <a:bodyPr/>
                    <a:lstStyle/>
                    <a:p>
                      <a:pPr marL="48260">
                        <a:lnSpc>
                          <a:spcPts val="1860"/>
                        </a:lnSpc>
                      </a:pPr>
                      <a:r>
                        <a:rPr sz="1200" b="0" spc="-5" dirty="0">
                          <a:latin typeface="Gill Sans MT" panose="020B0502020104020203" pitchFamily="34" charset="0"/>
                          <a:cs typeface="Calibri"/>
                        </a:rPr>
                        <a:t>I </a:t>
                      </a:r>
                      <a:r>
                        <a:rPr lang="en-GB" sz="1200" b="0" spc="-5" dirty="0">
                          <a:latin typeface="Gill Sans MT" panose="020B0502020104020203" pitchFamily="34" charset="0"/>
                          <a:cs typeface="Calibri"/>
                        </a:rPr>
                        <a:t>gave an idea and reasoned/justified.</a:t>
                      </a:r>
                      <a:endParaRPr sz="1200" b="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1053749">
                <a:tc>
                  <a:txBody>
                    <a:bodyPr/>
                    <a:lstStyle/>
                    <a:p>
                      <a:pPr marL="48260">
                        <a:lnSpc>
                          <a:spcPts val="1400"/>
                        </a:lnSpc>
                      </a:pPr>
                      <a:r>
                        <a:rPr lang="en-GB" sz="1200" dirty="0">
                          <a:latin typeface="Gill Sans MT" panose="020B0502020104020203" pitchFamily="34" charset="0"/>
                          <a:cs typeface="Calibri"/>
                        </a:rPr>
                        <a:t>I reflected on</a:t>
                      </a:r>
                      <a:r>
                        <a:rPr lang="en-GB" sz="1200" baseline="0" dirty="0">
                          <a:latin typeface="Gill Sans MT" panose="020B0502020104020203" pitchFamily="34" charset="0"/>
                          <a:cs typeface="Calibri"/>
                        </a:rPr>
                        <a:t> my idea and made it better after discussing with others</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4"/>
                  </a:ext>
                </a:extLst>
              </a:tr>
              <a:tr h="1053749">
                <a:tc>
                  <a:txBody>
                    <a:bodyPr/>
                    <a:lstStyle/>
                    <a:p>
                      <a:pPr marL="48260" marR="0" indent="0" defTabSz="914400" eaLnBrk="1" fontAlgn="auto" latinLnBrk="0" hangingPunct="1">
                        <a:lnSpc>
                          <a:spcPts val="1400"/>
                        </a:lnSpc>
                        <a:spcBef>
                          <a:spcPts val="0"/>
                        </a:spcBef>
                        <a:spcAft>
                          <a:spcPts val="0"/>
                        </a:spcAft>
                        <a:buClrTx/>
                        <a:buSzTx/>
                        <a:buFontTx/>
                        <a:buNone/>
                        <a:tabLst/>
                        <a:defRPr/>
                      </a:pPr>
                      <a:r>
                        <a:rPr lang="en-GB" sz="1200" dirty="0">
                          <a:latin typeface="Gill Sans MT" panose="020B0502020104020203" pitchFamily="34" charset="0"/>
                          <a:cs typeface="Calibri"/>
                        </a:rPr>
                        <a:t>I</a:t>
                      </a:r>
                      <a:r>
                        <a:rPr lang="en-GB" sz="1200" spc="-5" dirty="0">
                          <a:latin typeface="Gill Sans MT" panose="020B0502020104020203" pitchFamily="34" charset="0"/>
                          <a:cs typeface="Calibri"/>
                        </a:rPr>
                        <a:t> </a:t>
                      </a:r>
                      <a:r>
                        <a:rPr lang="en-GB" sz="1200" spc="-10" dirty="0">
                          <a:latin typeface="Gill Sans MT" panose="020B0502020104020203" pitchFamily="34" charset="0"/>
                          <a:cs typeface="Calibri"/>
                        </a:rPr>
                        <a:t>used a revision strategy to help make</a:t>
                      </a:r>
                      <a:r>
                        <a:rPr lang="en-GB" sz="1200" spc="-10" baseline="0" dirty="0">
                          <a:latin typeface="Gill Sans MT" panose="020B0502020104020203" pitchFamily="34" charset="0"/>
                          <a:cs typeface="Calibri"/>
                        </a:rPr>
                        <a:t> the learning stick.</a:t>
                      </a:r>
                      <a:endParaRPr lang="en-GB" sz="1200" dirty="0">
                        <a:latin typeface="Gill Sans MT" panose="020B0502020104020203" pitchFamily="34" charset="0"/>
                        <a:cs typeface="Calibri"/>
                      </a:endParaRPr>
                    </a:p>
                    <a:p>
                      <a:pPr marL="48260">
                        <a:lnSpc>
                          <a:spcPts val="1400"/>
                        </a:lnSpc>
                      </a:pP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5"/>
                  </a:ext>
                </a:extLst>
              </a:tr>
              <a:tr h="1053728">
                <a:tc>
                  <a:txBody>
                    <a:bodyPr/>
                    <a:lstStyle/>
                    <a:p>
                      <a:pPr marL="48260">
                        <a:lnSpc>
                          <a:spcPts val="1405"/>
                        </a:lnSpc>
                      </a:pPr>
                      <a:r>
                        <a:rPr sz="1200" dirty="0">
                          <a:latin typeface="Gill Sans MT" panose="020B0502020104020203" pitchFamily="34" charset="0"/>
                          <a:cs typeface="Calibri"/>
                        </a:rPr>
                        <a:t>I</a:t>
                      </a:r>
                      <a:r>
                        <a:rPr sz="1200" spc="-5" dirty="0">
                          <a:latin typeface="Gill Sans MT" panose="020B0502020104020203" pitchFamily="34" charset="0"/>
                          <a:cs typeface="Calibri"/>
                        </a:rPr>
                        <a:t> </a:t>
                      </a:r>
                      <a:r>
                        <a:rPr lang="en-GB" sz="1200" spc="-5" dirty="0">
                          <a:latin typeface="Gill Sans MT" panose="020B0502020104020203" pitchFamily="34" charset="0"/>
                          <a:cs typeface="Calibri"/>
                        </a:rPr>
                        <a:t>made connections between</a:t>
                      </a:r>
                      <a:r>
                        <a:rPr lang="en-GB" sz="1200" spc="-5" baseline="0" dirty="0">
                          <a:latin typeface="Gill Sans MT" panose="020B0502020104020203" pitchFamily="34" charset="0"/>
                          <a:cs typeface="Calibri"/>
                        </a:rPr>
                        <a:t> what I am learning and the outside world. </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1053728">
                <a:tc>
                  <a:txBody>
                    <a:bodyPr/>
                    <a:lstStyle/>
                    <a:p>
                      <a:pPr marL="48260">
                        <a:lnSpc>
                          <a:spcPts val="1405"/>
                        </a:lnSpc>
                      </a:pPr>
                      <a:r>
                        <a:rPr lang="en-GB" sz="1200" dirty="0">
                          <a:latin typeface="Gill Sans MT" panose="020B0502020104020203" pitchFamily="34" charset="0"/>
                          <a:cs typeface="Calibri"/>
                        </a:rPr>
                        <a:t>I asked questions to deepen my understanding.</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734950622"/>
                  </a:ext>
                </a:extLst>
              </a:tr>
            </a:tbl>
          </a:graphicData>
        </a:graphic>
      </p:graphicFrame>
      <p:sp>
        <p:nvSpPr>
          <p:cNvPr id="13" name="TextBox 12"/>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20</a:t>
            </a:r>
          </a:p>
        </p:txBody>
      </p:sp>
    </p:spTree>
    <p:extLst>
      <p:ext uri="{BB962C8B-B14F-4D97-AF65-F5344CB8AC3E}">
        <p14:creationId xmlns:p14="http://schemas.microsoft.com/office/powerpoint/2010/main" val="12452201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315074" y="179960"/>
          <a:ext cx="11604210" cy="6464682"/>
        </p:xfrm>
        <a:graphic>
          <a:graphicData uri="http://schemas.openxmlformats.org/drawingml/2006/table">
            <a:tbl>
              <a:tblPr firstRow="1" bandRow="1">
                <a:tableStyleId>{2D5ABB26-0587-4C30-8999-92F81FD0307C}</a:tableStyleId>
              </a:tblPr>
              <a:tblGrid>
                <a:gridCol w="2899615">
                  <a:extLst>
                    <a:ext uri="{9D8B030D-6E8A-4147-A177-3AD203B41FA5}">
                      <a16:colId xmlns:a16="http://schemas.microsoft.com/office/drawing/2014/main" val="20000"/>
                    </a:ext>
                  </a:extLst>
                </a:gridCol>
                <a:gridCol w="2898977">
                  <a:extLst>
                    <a:ext uri="{9D8B030D-6E8A-4147-A177-3AD203B41FA5}">
                      <a16:colId xmlns:a16="http://schemas.microsoft.com/office/drawing/2014/main" val="20001"/>
                    </a:ext>
                  </a:extLst>
                </a:gridCol>
                <a:gridCol w="2902809">
                  <a:extLst>
                    <a:ext uri="{9D8B030D-6E8A-4147-A177-3AD203B41FA5}">
                      <a16:colId xmlns:a16="http://schemas.microsoft.com/office/drawing/2014/main" val="20002"/>
                    </a:ext>
                  </a:extLst>
                </a:gridCol>
                <a:gridCol w="2902809">
                  <a:extLst>
                    <a:ext uri="{9D8B030D-6E8A-4147-A177-3AD203B41FA5}">
                      <a16:colId xmlns:a16="http://schemas.microsoft.com/office/drawing/2014/main" val="20003"/>
                    </a:ext>
                  </a:extLst>
                </a:gridCol>
              </a:tblGrid>
              <a:tr h="378149">
                <a:tc gridSpan="4">
                  <a:txBody>
                    <a:bodyPr/>
                    <a:lstStyle/>
                    <a:p>
                      <a:pPr marL="48260" marR="0" indent="0" algn="l" defTabSz="914400" eaLnBrk="1" fontAlgn="auto" latinLnBrk="0" hangingPunct="1">
                        <a:lnSpc>
                          <a:spcPts val="2090"/>
                        </a:lnSpc>
                        <a:spcBef>
                          <a:spcPts val="0"/>
                        </a:spcBef>
                        <a:spcAft>
                          <a:spcPts val="0"/>
                        </a:spcAft>
                        <a:buClrTx/>
                        <a:buSzTx/>
                        <a:buFontTx/>
                        <a:buNone/>
                        <a:tabLst/>
                        <a:defRPr/>
                      </a:pPr>
                      <a:r>
                        <a:rPr lang="en-GB" sz="1800" b="1" spc="-10" dirty="0">
                          <a:latin typeface="Gill Sans MT" panose="020B0502020104020203" pitchFamily="34" charset="0"/>
                          <a:cs typeface="Calibri"/>
                        </a:rPr>
                        <a:t>W/c</a:t>
                      </a:r>
                      <a:r>
                        <a:rPr lang="en-GB" sz="1800" b="1" spc="-10" baseline="0" dirty="0">
                          <a:latin typeface="Gill Sans MT" panose="020B0502020104020203" pitchFamily="34" charset="0"/>
                          <a:cs typeface="Calibri"/>
                        </a:rPr>
                        <a:t> 15</a:t>
                      </a:r>
                      <a:r>
                        <a:rPr lang="en-GB" sz="1800" b="1" spc="-10" baseline="30000" dirty="0">
                          <a:latin typeface="Gill Sans MT" panose="020B0502020104020203" pitchFamily="34" charset="0"/>
                          <a:cs typeface="Calibri"/>
                        </a:rPr>
                        <a:t>th</a:t>
                      </a:r>
                      <a:r>
                        <a:rPr lang="en-GB" sz="1800" b="1" spc="-10" baseline="0" dirty="0">
                          <a:latin typeface="Gill Sans MT" panose="020B0502020104020203" pitchFamily="34" charset="0"/>
                          <a:cs typeface="Calibri"/>
                        </a:rPr>
                        <a:t> December</a:t>
                      </a:r>
                      <a:endParaRPr lang="en-GB" sz="1800" b="1" spc="-10" dirty="0">
                        <a:latin typeface="Gill Sans MT" panose="020B0502020104020203" pitchFamily="34" charset="0"/>
                        <a:cs typeface="Calibri"/>
                      </a:endParaRPr>
                    </a:p>
                    <a:p>
                      <a:pPr marL="48260" marR="0" indent="0" algn="l" defTabSz="914400" eaLnBrk="1" fontAlgn="auto" latinLnBrk="0" hangingPunct="1">
                        <a:lnSpc>
                          <a:spcPts val="2090"/>
                        </a:lnSpc>
                        <a:spcBef>
                          <a:spcPts val="0"/>
                        </a:spcBef>
                        <a:spcAft>
                          <a:spcPts val="0"/>
                        </a:spcAft>
                        <a:buClrTx/>
                        <a:buSzTx/>
                        <a:buFontTx/>
                        <a:buNone/>
                        <a:tabLst/>
                        <a:defRPr/>
                      </a:pPr>
                      <a:r>
                        <a:rPr lang="en-GB" sz="1800" b="1" spc="-10" dirty="0">
                          <a:latin typeface="Gill Sans MT" panose="020B0502020104020203" pitchFamily="34" charset="0"/>
                          <a:cs typeface="Calibri"/>
                        </a:rPr>
                        <a:t>Thinking</a:t>
                      </a:r>
                      <a:r>
                        <a:rPr lang="en-GB" sz="1800" b="1" spc="-35" dirty="0">
                          <a:latin typeface="Gill Sans MT" panose="020B0502020104020203" pitchFamily="34" charset="0"/>
                          <a:cs typeface="Calibri"/>
                        </a:rPr>
                        <a:t> </a:t>
                      </a:r>
                      <a:r>
                        <a:rPr lang="en-GB" sz="1800" b="1" spc="-10" dirty="0">
                          <a:latin typeface="Gill Sans MT" panose="020B0502020104020203" pitchFamily="34" charset="0"/>
                          <a:cs typeface="Calibri"/>
                        </a:rPr>
                        <a:t>definition:</a:t>
                      </a:r>
                      <a:r>
                        <a:rPr lang="en-GB" sz="1800" b="1" spc="-15" dirty="0">
                          <a:latin typeface="Gill Sans MT" panose="020B0502020104020203" pitchFamily="34" charset="0"/>
                          <a:cs typeface="Calibri"/>
                        </a:rPr>
                        <a:t> </a:t>
                      </a:r>
                      <a:r>
                        <a:rPr lang="en-GB" sz="1800" i="1" dirty="0">
                          <a:latin typeface="Gill Sans MT" panose="020B0502020104020203" pitchFamily="34" charset="0"/>
                        </a:rPr>
                        <a:t>Thinking is making connections, reasoning and asking questions to make the learning stick</a:t>
                      </a:r>
                      <a:endParaRPr lang="en-GB" sz="1800" dirty="0">
                        <a:latin typeface="Gill Sans MT" panose="020B0502020104020203" pitchFamily="34" charset="0"/>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6">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36708">
                <a:tc rowSpan="2">
                  <a:txBody>
                    <a:bodyPr/>
                    <a:lstStyle/>
                    <a:p>
                      <a:pPr>
                        <a:lnSpc>
                          <a:spcPct val="100000"/>
                        </a:lnSpc>
                        <a:spcBef>
                          <a:spcPts val="25"/>
                        </a:spcBef>
                      </a:pPr>
                      <a:r>
                        <a:rPr lang="en-GB" sz="1600" dirty="0">
                          <a:solidFill>
                            <a:srgbClr val="FF0000"/>
                          </a:solidFill>
                          <a:latin typeface="Gill Sans MT" panose="020B0502020104020203" pitchFamily="34" charset="0"/>
                          <a:cs typeface="Calibri"/>
                        </a:rPr>
                        <a:t>Reflecting</a:t>
                      </a:r>
                      <a:r>
                        <a:rPr lang="en-GB" sz="1600" baseline="0" dirty="0">
                          <a:solidFill>
                            <a:srgbClr val="FF0000"/>
                          </a:solidFill>
                          <a:latin typeface="Gill Sans MT" panose="020B0502020104020203" pitchFamily="34" charset="0"/>
                          <a:cs typeface="Calibri"/>
                        </a:rPr>
                        <a:t> on learning behaviours for thinking…</a:t>
                      </a:r>
                      <a:endParaRPr sz="1600" dirty="0">
                        <a:solidFill>
                          <a:srgbClr val="FF0000"/>
                        </a:solidFill>
                        <a:latin typeface="Gill Sans MT" panose="020B0502020104020203" pitchFamily="34" charset="0"/>
                        <a:cs typeface="Calibri"/>
                      </a:endParaRPr>
                    </a:p>
                  </a:txBody>
                  <a:tcPr marL="0" marR="0" marT="317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2">
                        <a:lumMod val="20000"/>
                        <a:lumOff val="80000"/>
                      </a:schemeClr>
                    </a:solidFill>
                  </a:tcPr>
                </a:tc>
                <a:tc gridSpan="3">
                  <a:txBody>
                    <a:bodyPr/>
                    <a:lstStyle/>
                    <a:p>
                      <a:pPr marL="635" algn="ctr">
                        <a:lnSpc>
                          <a:spcPct val="100000"/>
                        </a:lnSpc>
                      </a:pPr>
                      <a:r>
                        <a:rPr sz="1200" b="1" spc="-5" dirty="0">
                          <a:latin typeface="Gill Sans MT" panose="020B0502020104020203" pitchFamily="34" charset="0"/>
                          <a:cs typeface="Calibri"/>
                        </a:rPr>
                        <a:t>Experience</a:t>
                      </a:r>
                      <a:r>
                        <a:rPr sz="1200" b="1" spc="-35" dirty="0">
                          <a:latin typeface="Gill Sans MT" panose="020B0502020104020203" pitchFamily="34" charset="0"/>
                          <a:cs typeface="Calibri"/>
                        </a:rPr>
                        <a:t> </a:t>
                      </a:r>
                      <a:r>
                        <a:rPr sz="1200" b="1" dirty="0">
                          <a:latin typeface="Gill Sans MT" panose="020B0502020104020203" pitchFamily="34" charset="0"/>
                          <a:cs typeface="Calibri"/>
                        </a:rPr>
                        <a:t>log</a:t>
                      </a:r>
                      <a:endParaRPr sz="1200" dirty="0">
                        <a:latin typeface="Gill Sans MT" panose="020B0502020104020203" pitchFamily="34" charset="0"/>
                        <a:cs typeface="Calibri"/>
                      </a:endParaRPr>
                    </a:p>
                  </a:txBody>
                  <a:tcPr marL="0" marR="0" marT="63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425872">
                <a:tc vMerge="1">
                  <a:txBody>
                    <a:bodyPr/>
                    <a:lstStyle/>
                    <a:p>
                      <a:endParaRPr/>
                    </a:p>
                  </a:txBody>
                  <a:tcPr marL="0" marR="0" marT="31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1F1F1"/>
                    </a:solidFill>
                  </a:tcPr>
                </a:tc>
                <a:tc>
                  <a:txBody>
                    <a:bodyPr/>
                    <a:lstStyle/>
                    <a:p>
                      <a:pPr marL="48260">
                        <a:lnSpc>
                          <a:spcPts val="1395"/>
                        </a:lnSpc>
                      </a:pPr>
                      <a:r>
                        <a:rPr sz="1200" spc="-5" dirty="0">
                          <a:latin typeface="Gill Sans MT" panose="020B0502020104020203" pitchFamily="34" charset="0"/>
                          <a:cs typeface="Calibri"/>
                        </a:rPr>
                        <a:t>Successful</a:t>
                      </a:r>
                      <a:r>
                        <a:rPr sz="1200" spc="-30" dirty="0">
                          <a:latin typeface="Gill Sans MT" panose="020B0502020104020203" pitchFamily="34" charset="0"/>
                          <a:cs typeface="Calibri"/>
                        </a:rPr>
                        <a:t> </a:t>
                      </a:r>
                      <a:r>
                        <a:rPr sz="1200" dirty="0">
                          <a:latin typeface="Gill Sans MT" panose="020B0502020104020203" pitchFamily="34" charset="0"/>
                          <a:cs typeface="Calibri"/>
                        </a:rPr>
                        <a:t>moment…</a:t>
                      </a: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8895">
                        <a:lnSpc>
                          <a:spcPts val="1395"/>
                        </a:lnSpc>
                      </a:pPr>
                      <a:r>
                        <a:rPr sz="1200" dirty="0">
                          <a:latin typeface="Gill Sans MT" panose="020B0502020104020203" pitchFamily="34" charset="0"/>
                          <a:cs typeface="Calibri"/>
                        </a:rPr>
                        <a:t>In</a:t>
                      </a:r>
                      <a:r>
                        <a:rPr sz="1200" spc="-40" dirty="0">
                          <a:latin typeface="Gill Sans MT" panose="020B0502020104020203" pitchFamily="34" charset="0"/>
                          <a:cs typeface="Calibri"/>
                        </a:rPr>
                        <a:t> </a:t>
                      </a:r>
                      <a:r>
                        <a:rPr sz="1200" spc="-5" dirty="0">
                          <a:latin typeface="Gill Sans MT" panose="020B0502020104020203" pitchFamily="34" charset="0"/>
                          <a:cs typeface="Calibri"/>
                        </a:rPr>
                        <a:t>hindsight…</a:t>
                      </a:r>
                      <a:endParaRPr lang="en-GB" sz="1200" spc="-5" dirty="0">
                        <a:latin typeface="Gill Sans MT" panose="020B0502020104020203" pitchFamily="34" charset="0"/>
                        <a:cs typeface="Calibri"/>
                      </a:endParaRPr>
                    </a:p>
                    <a:p>
                      <a:pPr marL="48895">
                        <a:lnSpc>
                          <a:spcPts val="1395"/>
                        </a:lnSpc>
                      </a:pPr>
                      <a:r>
                        <a:rPr lang="en-GB" sz="1050" i="1" spc="-5" dirty="0">
                          <a:latin typeface="Gill Sans MT" panose="020B0502020104020203" pitchFamily="34" charset="0"/>
                          <a:cs typeface="Calibri"/>
                        </a:rPr>
                        <a:t>Where you could have done better on reflection?</a:t>
                      </a:r>
                      <a:endParaRPr sz="1050" i="1"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9530">
                        <a:lnSpc>
                          <a:spcPts val="1395"/>
                        </a:lnSpc>
                      </a:pPr>
                      <a:r>
                        <a:rPr sz="1200" spc="-20" dirty="0">
                          <a:latin typeface="Gill Sans MT" panose="020B0502020104020203" pitchFamily="34" charset="0"/>
                          <a:cs typeface="Calibri"/>
                        </a:rPr>
                        <a:t>At</a:t>
                      </a:r>
                      <a:r>
                        <a:rPr sz="1200" spc="-30" dirty="0">
                          <a:latin typeface="Gill Sans MT" panose="020B0502020104020203" pitchFamily="34" charset="0"/>
                          <a:cs typeface="Calibri"/>
                        </a:rPr>
                        <a:t> </a:t>
                      </a:r>
                      <a:r>
                        <a:rPr sz="1200" spc="-5" dirty="0">
                          <a:latin typeface="Gill Sans MT" panose="020B0502020104020203" pitchFamily="34" charset="0"/>
                          <a:cs typeface="Calibri"/>
                        </a:rPr>
                        <a:t>home…</a:t>
                      </a:r>
                      <a:endParaRPr sz="120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1053748">
                <a:tc>
                  <a:txBody>
                    <a:bodyPr/>
                    <a:lstStyle/>
                    <a:p>
                      <a:pPr marL="48260">
                        <a:lnSpc>
                          <a:spcPts val="1860"/>
                        </a:lnSpc>
                      </a:pPr>
                      <a:r>
                        <a:rPr sz="1200" b="0" spc="-5" dirty="0">
                          <a:latin typeface="Gill Sans MT" panose="020B0502020104020203" pitchFamily="34" charset="0"/>
                          <a:cs typeface="Calibri"/>
                        </a:rPr>
                        <a:t>I </a:t>
                      </a:r>
                      <a:r>
                        <a:rPr lang="en-GB" sz="1200" b="0" spc="-5" dirty="0">
                          <a:latin typeface="Gill Sans MT" panose="020B0502020104020203" pitchFamily="34" charset="0"/>
                          <a:cs typeface="Calibri"/>
                        </a:rPr>
                        <a:t>gave an idea and reasoned/justified.</a:t>
                      </a:r>
                      <a:endParaRPr sz="1200" b="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1053749">
                <a:tc>
                  <a:txBody>
                    <a:bodyPr/>
                    <a:lstStyle/>
                    <a:p>
                      <a:pPr marL="48260">
                        <a:lnSpc>
                          <a:spcPts val="1400"/>
                        </a:lnSpc>
                      </a:pPr>
                      <a:r>
                        <a:rPr lang="en-GB" sz="1200" dirty="0">
                          <a:latin typeface="Gill Sans MT" panose="020B0502020104020203" pitchFamily="34" charset="0"/>
                          <a:cs typeface="Calibri"/>
                        </a:rPr>
                        <a:t>I reflected on</a:t>
                      </a:r>
                      <a:r>
                        <a:rPr lang="en-GB" sz="1200" baseline="0" dirty="0">
                          <a:latin typeface="Gill Sans MT" panose="020B0502020104020203" pitchFamily="34" charset="0"/>
                          <a:cs typeface="Calibri"/>
                        </a:rPr>
                        <a:t> my idea and made it better after discussing with others</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4"/>
                  </a:ext>
                </a:extLst>
              </a:tr>
              <a:tr h="1053749">
                <a:tc>
                  <a:txBody>
                    <a:bodyPr/>
                    <a:lstStyle/>
                    <a:p>
                      <a:pPr marL="48260" marR="0" indent="0" defTabSz="914400" eaLnBrk="1" fontAlgn="auto" latinLnBrk="0" hangingPunct="1">
                        <a:lnSpc>
                          <a:spcPts val="1400"/>
                        </a:lnSpc>
                        <a:spcBef>
                          <a:spcPts val="0"/>
                        </a:spcBef>
                        <a:spcAft>
                          <a:spcPts val="0"/>
                        </a:spcAft>
                        <a:buClrTx/>
                        <a:buSzTx/>
                        <a:buFontTx/>
                        <a:buNone/>
                        <a:tabLst/>
                        <a:defRPr/>
                      </a:pPr>
                      <a:r>
                        <a:rPr lang="en-GB" sz="1200" dirty="0">
                          <a:latin typeface="Gill Sans MT" panose="020B0502020104020203" pitchFamily="34" charset="0"/>
                          <a:cs typeface="Calibri"/>
                        </a:rPr>
                        <a:t>I</a:t>
                      </a:r>
                      <a:r>
                        <a:rPr lang="en-GB" sz="1200" spc="-5" dirty="0">
                          <a:latin typeface="Gill Sans MT" panose="020B0502020104020203" pitchFamily="34" charset="0"/>
                          <a:cs typeface="Calibri"/>
                        </a:rPr>
                        <a:t> </a:t>
                      </a:r>
                      <a:r>
                        <a:rPr lang="en-GB" sz="1200" spc="-10" dirty="0">
                          <a:latin typeface="Gill Sans MT" panose="020B0502020104020203" pitchFamily="34" charset="0"/>
                          <a:cs typeface="Calibri"/>
                        </a:rPr>
                        <a:t>used a revision strategy to help make</a:t>
                      </a:r>
                      <a:r>
                        <a:rPr lang="en-GB" sz="1200" spc="-10" baseline="0" dirty="0">
                          <a:latin typeface="Gill Sans MT" panose="020B0502020104020203" pitchFamily="34" charset="0"/>
                          <a:cs typeface="Calibri"/>
                        </a:rPr>
                        <a:t> the learning stick.</a:t>
                      </a:r>
                      <a:endParaRPr lang="en-GB" sz="1200" dirty="0">
                        <a:latin typeface="Gill Sans MT" panose="020B0502020104020203" pitchFamily="34" charset="0"/>
                        <a:cs typeface="Calibri"/>
                      </a:endParaRPr>
                    </a:p>
                    <a:p>
                      <a:pPr marL="48260">
                        <a:lnSpc>
                          <a:spcPts val="1400"/>
                        </a:lnSpc>
                      </a:pP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10005"/>
                  </a:ext>
                </a:extLst>
              </a:tr>
              <a:tr h="1053728">
                <a:tc>
                  <a:txBody>
                    <a:bodyPr/>
                    <a:lstStyle/>
                    <a:p>
                      <a:pPr marL="48260">
                        <a:lnSpc>
                          <a:spcPts val="1405"/>
                        </a:lnSpc>
                      </a:pPr>
                      <a:r>
                        <a:rPr sz="1200" dirty="0">
                          <a:latin typeface="Gill Sans MT" panose="020B0502020104020203" pitchFamily="34" charset="0"/>
                          <a:cs typeface="Calibri"/>
                        </a:rPr>
                        <a:t>I</a:t>
                      </a:r>
                      <a:r>
                        <a:rPr sz="1200" spc="-5" dirty="0">
                          <a:latin typeface="Gill Sans MT" panose="020B0502020104020203" pitchFamily="34" charset="0"/>
                          <a:cs typeface="Calibri"/>
                        </a:rPr>
                        <a:t> </a:t>
                      </a:r>
                      <a:r>
                        <a:rPr lang="en-GB" sz="1200" spc="-5" dirty="0">
                          <a:latin typeface="Gill Sans MT" panose="020B0502020104020203" pitchFamily="34" charset="0"/>
                          <a:cs typeface="Calibri"/>
                        </a:rPr>
                        <a:t>made connections between</a:t>
                      </a:r>
                      <a:r>
                        <a:rPr lang="en-GB" sz="1200" spc="-5" baseline="0" dirty="0">
                          <a:latin typeface="Gill Sans MT" panose="020B0502020104020203" pitchFamily="34" charset="0"/>
                          <a:cs typeface="Calibri"/>
                        </a:rPr>
                        <a:t> what I am learning and the outside world. </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1053728">
                <a:tc>
                  <a:txBody>
                    <a:bodyPr/>
                    <a:lstStyle/>
                    <a:p>
                      <a:pPr marL="48260">
                        <a:lnSpc>
                          <a:spcPts val="1405"/>
                        </a:lnSpc>
                      </a:pPr>
                      <a:r>
                        <a:rPr lang="en-GB" sz="1200" dirty="0">
                          <a:latin typeface="Gill Sans MT" panose="020B0502020104020203" pitchFamily="34" charset="0"/>
                          <a:cs typeface="Calibri"/>
                        </a:rPr>
                        <a:t>I asked questions to deepen my understanding.</a:t>
                      </a:r>
                      <a:endParaRPr sz="1200" dirty="0">
                        <a:latin typeface="Gill Sans MT" panose="020B0502020104020203" pitchFamily="34" charset="0"/>
                        <a:cs typeface="Calibri"/>
                      </a:endParaRPr>
                    </a:p>
                  </a:txBody>
                  <a:tcPr marL="0" marR="0" marT="0" marB="0" anchor="ctr">
                    <a:lnL w="12700">
                      <a:solidFill>
                        <a:srgbClr val="000000"/>
                      </a:solidFill>
                      <a:prstDash val="soli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bg1"/>
                    </a:solidFill>
                  </a:tcPr>
                </a:tc>
                <a:tc>
                  <a:txBody>
                    <a:bodyPr/>
                    <a:lstStyle/>
                    <a:p>
                      <a:pPr>
                        <a:lnSpc>
                          <a:spcPct val="100000"/>
                        </a:lnSpc>
                      </a:pPr>
                      <a:endParaRPr sz="1300" dirty="0">
                        <a:latin typeface="Gill Sans MT" panose="020B0502020104020203" pitchFamily="34"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a:solidFill>
                        <a:srgbClr val="000000"/>
                      </a:solidFill>
                      <a:prstDash val="solid"/>
                    </a:lnR>
                    <a:lnT w="12700">
                      <a:solidFill>
                        <a:srgbClr val="000000"/>
                      </a:solidFill>
                      <a:prstDash val="solid"/>
                    </a:lnT>
                    <a:lnB w="12700">
                      <a:solidFill>
                        <a:srgbClr val="000000"/>
                      </a:solidFill>
                      <a:prstDash val="solid"/>
                    </a:lnB>
                    <a:solidFill>
                      <a:schemeClr val="bg1"/>
                    </a:solidFill>
                  </a:tcPr>
                </a:tc>
                <a:extLst>
                  <a:ext uri="{0D108BD9-81ED-4DB2-BD59-A6C34878D82A}">
                    <a16:rowId xmlns:a16="http://schemas.microsoft.com/office/drawing/2014/main" val="734950622"/>
                  </a:ext>
                </a:extLst>
              </a:tr>
            </a:tbl>
          </a:graphicData>
        </a:graphic>
      </p:graphicFrame>
      <p:sp>
        <p:nvSpPr>
          <p:cNvPr id="13" name="TextBox 12"/>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21</a:t>
            </a:r>
          </a:p>
        </p:txBody>
      </p:sp>
    </p:spTree>
    <p:extLst>
      <p:ext uri="{BB962C8B-B14F-4D97-AF65-F5344CB8AC3E}">
        <p14:creationId xmlns:p14="http://schemas.microsoft.com/office/powerpoint/2010/main" val="17195383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307458" y="200891"/>
          <a:ext cx="11571032" cy="5198670"/>
        </p:xfrm>
        <a:graphic>
          <a:graphicData uri="http://schemas.openxmlformats.org/drawingml/2006/table">
            <a:tbl>
              <a:tblPr firstRow="1" bandRow="1">
                <a:tableStyleId>{5940675A-B579-460E-94D1-54222C63F5DA}</a:tableStyleId>
              </a:tblPr>
              <a:tblGrid>
                <a:gridCol w="1135511">
                  <a:extLst>
                    <a:ext uri="{9D8B030D-6E8A-4147-A177-3AD203B41FA5}">
                      <a16:colId xmlns:a16="http://schemas.microsoft.com/office/drawing/2014/main" val="20000"/>
                    </a:ext>
                  </a:extLst>
                </a:gridCol>
                <a:gridCol w="2220710">
                  <a:extLst>
                    <a:ext uri="{9D8B030D-6E8A-4147-A177-3AD203B41FA5}">
                      <a16:colId xmlns:a16="http://schemas.microsoft.com/office/drawing/2014/main" val="20001"/>
                    </a:ext>
                  </a:extLst>
                </a:gridCol>
                <a:gridCol w="1483087">
                  <a:extLst>
                    <a:ext uri="{9D8B030D-6E8A-4147-A177-3AD203B41FA5}">
                      <a16:colId xmlns:a16="http://schemas.microsoft.com/office/drawing/2014/main" val="20002"/>
                    </a:ext>
                  </a:extLst>
                </a:gridCol>
                <a:gridCol w="6731724">
                  <a:extLst>
                    <a:ext uri="{9D8B030D-6E8A-4147-A177-3AD203B41FA5}">
                      <a16:colId xmlns:a16="http://schemas.microsoft.com/office/drawing/2014/main" val="20003"/>
                    </a:ext>
                  </a:extLst>
                </a:gridCol>
              </a:tblGrid>
              <a:tr h="469900">
                <a:tc gridSpan="4">
                  <a:txBody>
                    <a:bodyPr/>
                    <a:lstStyle/>
                    <a:p>
                      <a:pPr marL="91440" algn="ctr">
                        <a:lnSpc>
                          <a:spcPct val="100000"/>
                        </a:lnSpc>
                        <a:spcBef>
                          <a:spcPts val="229"/>
                        </a:spcBef>
                      </a:pPr>
                      <a:r>
                        <a:rPr sz="1600" spc="-10" dirty="0">
                          <a:latin typeface="Gill Sans MT" panose="020B0502020104020203" pitchFamily="34" charset="0"/>
                        </a:rPr>
                        <a:t>Reading </a:t>
                      </a:r>
                      <a:r>
                        <a:rPr sz="1600" dirty="0">
                          <a:latin typeface="Gill Sans MT" panose="020B0502020104020203" pitchFamily="34" charset="0"/>
                        </a:rPr>
                        <a:t>Log</a:t>
                      </a:r>
                      <a:r>
                        <a:rPr sz="1600" spc="-5" dirty="0">
                          <a:latin typeface="Gill Sans MT" panose="020B0502020104020203" pitchFamily="34" charset="0"/>
                        </a:rPr>
                        <a:t> </a:t>
                      </a:r>
                      <a:r>
                        <a:rPr sz="1600" spc="-20" dirty="0">
                          <a:latin typeface="Gill Sans MT" panose="020B0502020104020203" pitchFamily="34" charset="0"/>
                        </a:rPr>
                        <a:t>w/c</a:t>
                      </a:r>
                      <a:r>
                        <a:rPr sz="1600" dirty="0">
                          <a:latin typeface="Gill Sans MT" panose="020B0502020104020203" pitchFamily="34" charset="0"/>
                        </a:rPr>
                        <a:t> </a:t>
                      </a:r>
                      <a:r>
                        <a:rPr lang="en-GB" sz="1600" spc="10" dirty="0">
                          <a:latin typeface="Gill Sans MT" panose="020B0502020104020203" pitchFamily="34" charset="0"/>
                        </a:rPr>
                        <a:t>3rd November </a:t>
                      </a:r>
                      <a:r>
                        <a:rPr sz="1600" dirty="0">
                          <a:latin typeface="Gill Sans MT" panose="020B0502020104020203" pitchFamily="34" charset="0"/>
                        </a:rPr>
                        <a:t>(20</a:t>
                      </a:r>
                      <a:r>
                        <a:rPr sz="1600" spc="-10" dirty="0">
                          <a:latin typeface="Gill Sans MT" panose="020B0502020104020203" pitchFamily="34" charset="0"/>
                        </a:rPr>
                        <a:t> </a:t>
                      </a:r>
                      <a:r>
                        <a:rPr sz="1600" spc="-5" dirty="0">
                          <a:latin typeface="Gill Sans MT" panose="020B0502020104020203" pitchFamily="34" charset="0"/>
                        </a:rPr>
                        <a:t>mins </a:t>
                      </a:r>
                      <a:r>
                        <a:rPr sz="1600" spc="-10" dirty="0">
                          <a:latin typeface="Gill Sans MT" panose="020B0502020104020203" pitchFamily="34" charset="0"/>
                        </a:rPr>
                        <a:t>reading</a:t>
                      </a:r>
                      <a:r>
                        <a:rPr sz="1600" dirty="0">
                          <a:latin typeface="Gill Sans MT" panose="020B0502020104020203" pitchFamily="34" charset="0"/>
                        </a:rPr>
                        <a:t> per</a:t>
                      </a:r>
                      <a:r>
                        <a:rPr sz="1600" spc="5" dirty="0">
                          <a:latin typeface="Gill Sans MT" panose="020B0502020104020203" pitchFamily="34" charset="0"/>
                        </a:rPr>
                        <a:t> </a:t>
                      </a:r>
                      <a:r>
                        <a:rPr sz="1600" spc="-15" dirty="0">
                          <a:latin typeface="Gill Sans MT" panose="020B0502020104020203" pitchFamily="34" charset="0"/>
                        </a:rPr>
                        <a:t>day</a:t>
                      </a:r>
                      <a:r>
                        <a:rPr sz="1600" spc="5" dirty="0">
                          <a:latin typeface="Gill Sans MT" panose="020B0502020104020203" pitchFamily="34" charset="0"/>
                        </a:rPr>
                        <a:t> </a:t>
                      </a:r>
                      <a:r>
                        <a:rPr sz="1600" dirty="0">
                          <a:latin typeface="Gill Sans MT" panose="020B0502020104020203" pitchFamily="34" charset="0"/>
                        </a:rPr>
                        <a:t>–</a:t>
                      </a:r>
                      <a:r>
                        <a:rPr sz="1600" spc="5" dirty="0">
                          <a:latin typeface="Gill Sans MT" panose="020B0502020104020203" pitchFamily="34" charset="0"/>
                        </a:rPr>
                        <a:t> </a:t>
                      </a:r>
                      <a:r>
                        <a:rPr sz="1600" spc="-5" dirty="0">
                          <a:latin typeface="Gill Sans MT" panose="020B0502020104020203" pitchFamily="34" charset="0"/>
                        </a:rPr>
                        <a:t>all </a:t>
                      </a:r>
                      <a:r>
                        <a:rPr sz="1600" spc="-10" dirty="0">
                          <a:latin typeface="Gill Sans MT" panose="020B0502020104020203" pitchFamily="34" charset="0"/>
                        </a:rPr>
                        <a:t>five</a:t>
                      </a:r>
                      <a:r>
                        <a:rPr sz="1600" dirty="0">
                          <a:latin typeface="Gill Sans MT" panose="020B0502020104020203" pitchFamily="34" charset="0"/>
                        </a:rPr>
                        <a:t> logs </a:t>
                      </a:r>
                      <a:r>
                        <a:rPr sz="1600" spc="-5" dirty="0">
                          <a:latin typeface="Gill Sans MT" panose="020B0502020104020203" pitchFamily="34" charset="0"/>
                        </a:rPr>
                        <a:t>MUST</a:t>
                      </a:r>
                      <a:r>
                        <a:rPr sz="1600" spc="-15" dirty="0">
                          <a:latin typeface="Gill Sans MT" panose="020B0502020104020203" pitchFamily="34" charset="0"/>
                        </a:rPr>
                        <a:t> </a:t>
                      </a:r>
                      <a:r>
                        <a:rPr sz="1600" dirty="0">
                          <a:latin typeface="Gill Sans MT" panose="020B0502020104020203" pitchFamily="34" charset="0"/>
                        </a:rPr>
                        <a:t>be</a:t>
                      </a:r>
                      <a:r>
                        <a:rPr sz="1600" spc="10" dirty="0">
                          <a:latin typeface="Gill Sans MT" panose="020B0502020104020203" pitchFamily="34" charset="0"/>
                        </a:rPr>
                        <a:t> </a:t>
                      </a:r>
                      <a:r>
                        <a:rPr sz="1600" spc="-5" dirty="0">
                          <a:latin typeface="Gill Sans MT" panose="020B0502020104020203" pitchFamily="34" charset="0"/>
                        </a:rPr>
                        <a:t>completed)</a:t>
                      </a:r>
                      <a:endParaRPr sz="1600" dirty="0">
                        <a:latin typeface="Gill Sans MT" panose="020B0502020104020203" pitchFamily="34" charset="0"/>
                        <a:cs typeface="Calibri"/>
                      </a:endParaRPr>
                    </a:p>
                  </a:txBody>
                  <a:tcPr marL="0" marR="0" marT="29209" marB="0" anchor="ctr">
                    <a:solidFill>
                      <a:schemeClr val="accent1">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618078">
                <a:tc>
                  <a:txBody>
                    <a:bodyPr/>
                    <a:lstStyle/>
                    <a:p>
                      <a:pPr marL="91440" algn="ctr">
                        <a:lnSpc>
                          <a:spcPct val="100000"/>
                        </a:lnSpc>
                        <a:spcBef>
                          <a:spcPts val="270"/>
                        </a:spcBef>
                      </a:pPr>
                      <a:r>
                        <a:rPr sz="1600" b="1" spc="-10" dirty="0">
                          <a:latin typeface="Gill Sans MT" panose="020B0502020104020203" pitchFamily="34" charset="0"/>
                        </a:rPr>
                        <a:t>Date</a:t>
                      </a:r>
                      <a:endParaRPr sz="1600" b="1" dirty="0">
                        <a:latin typeface="Gill Sans MT" panose="020B0502020104020203" pitchFamily="34" charset="0"/>
                        <a:cs typeface="Calibri"/>
                      </a:endParaRPr>
                    </a:p>
                  </a:txBody>
                  <a:tcPr marL="0" marR="0" marT="34290" marB="0" anchor="ctr"/>
                </a:tc>
                <a:tc>
                  <a:txBody>
                    <a:bodyPr/>
                    <a:lstStyle/>
                    <a:p>
                      <a:pPr marL="91440" algn="ctr">
                        <a:lnSpc>
                          <a:spcPct val="100000"/>
                        </a:lnSpc>
                        <a:spcBef>
                          <a:spcPts val="270"/>
                        </a:spcBef>
                      </a:pPr>
                      <a:r>
                        <a:rPr sz="1600" b="1" spc="-5" dirty="0">
                          <a:latin typeface="Gill Sans MT" panose="020B0502020104020203" pitchFamily="34" charset="0"/>
                        </a:rPr>
                        <a:t>Title</a:t>
                      </a:r>
                      <a:r>
                        <a:rPr sz="1600" b="1" spc="-30" dirty="0">
                          <a:latin typeface="Gill Sans MT" panose="020B0502020104020203" pitchFamily="34" charset="0"/>
                        </a:rPr>
                        <a:t> </a:t>
                      </a:r>
                      <a:r>
                        <a:rPr sz="1600" b="1" dirty="0">
                          <a:latin typeface="Gill Sans MT" panose="020B0502020104020203" pitchFamily="34" charset="0"/>
                        </a:rPr>
                        <a:t>of</a:t>
                      </a:r>
                      <a:r>
                        <a:rPr sz="1600" b="1" spc="-35" dirty="0">
                          <a:latin typeface="Gill Sans MT" panose="020B0502020104020203" pitchFamily="34" charset="0"/>
                        </a:rPr>
                        <a:t> </a:t>
                      </a:r>
                      <a:r>
                        <a:rPr sz="1600" b="1" spc="-5" dirty="0">
                          <a:latin typeface="Gill Sans MT" panose="020B0502020104020203" pitchFamily="34" charset="0"/>
                        </a:rPr>
                        <a:t>novel</a:t>
                      </a:r>
                      <a:endParaRPr sz="1600" b="1">
                        <a:latin typeface="Gill Sans MT" panose="020B0502020104020203" pitchFamily="34" charset="0"/>
                        <a:cs typeface="Calibri"/>
                      </a:endParaRPr>
                    </a:p>
                  </a:txBody>
                  <a:tcPr marL="0" marR="0" marT="34290" marB="0" anchor="ctr"/>
                </a:tc>
                <a:tc>
                  <a:txBody>
                    <a:bodyPr/>
                    <a:lstStyle/>
                    <a:p>
                      <a:pPr marL="92075" marR="273685" algn="ctr">
                        <a:lnSpc>
                          <a:spcPct val="100000"/>
                        </a:lnSpc>
                        <a:spcBef>
                          <a:spcPts val="270"/>
                        </a:spcBef>
                      </a:pPr>
                      <a:r>
                        <a:rPr sz="1600" b="1" spc="-5" dirty="0">
                          <a:latin typeface="Gill Sans MT" panose="020B0502020104020203" pitchFamily="34" charset="0"/>
                        </a:rPr>
                        <a:t>Number</a:t>
                      </a:r>
                      <a:r>
                        <a:rPr sz="1600" b="1" spc="-75" dirty="0">
                          <a:latin typeface="Gill Sans MT" panose="020B0502020104020203" pitchFamily="34" charset="0"/>
                        </a:rPr>
                        <a:t> </a:t>
                      </a:r>
                      <a:r>
                        <a:rPr sz="1600" b="1" spc="-5" dirty="0">
                          <a:latin typeface="Gill Sans MT" panose="020B0502020104020203" pitchFamily="34" charset="0"/>
                        </a:rPr>
                        <a:t>of </a:t>
                      </a:r>
                      <a:r>
                        <a:rPr sz="1600" b="1" spc="-300" dirty="0">
                          <a:latin typeface="Gill Sans MT" panose="020B0502020104020203" pitchFamily="34" charset="0"/>
                        </a:rPr>
                        <a:t> </a:t>
                      </a:r>
                      <a:r>
                        <a:rPr sz="1600" b="1" spc="-10" dirty="0">
                          <a:latin typeface="Gill Sans MT" panose="020B0502020104020203" pitchFamily="34" charset="0"/>
                        </a:rPr>
                        <a:t>p</a:t>
                      </a:r>
                      <a:r>
                        <a:rPr sz="1600" b="1" dirty="0">
                          <a:latin typeface="Gill Sans MT" panose="020B0502020104020203" pitchFamily="34" charset="0"/>
                        </a:rPr>
                        <a:t>a</a:t>
                      </a:r>
                      <a:r>
                        <a:rPr sz="1600" b="1" spc="-15" dirty="0">
                          <a:latin typeface="Gill Sans MT" panose="020B0502020104020203" pitchFamily="34" charset="0"/>
                        </a:rPr>
                        <a:t>g</a:t>
                      </a:r>
                      <a:r>
                        <a:rPr sz="1600" b="1" dirty="0">
                          <a:latin typeface="Gill Sans MT" panose="020B0502020104020203" pitchFamily="34" charset="0"/>
                        </a:rPr>
                        <a:t>es</a:t>
                      </a:r>
                      <a:r>
                        <a:rPr sz="1600" b="1" spc="5" dirty="0">
                          <a:latin typeface="Gill Sans MT" panose="020B0502020104020203" pitchFamily="34" charset="0"/>
                        </a:rPr>
                        <a:t> </a:t>
                      </a:r>
                      <a:r>
                        <a:rPr sz="1600" b="1" spc="-25" dirty="0">
                          <a:latin typeface="Gill Sans MT" panose="020B0502020104020203" pitchFamily="34" charset="0"/>
                        </a:rPr>
                        <a:t>r</a:t>
                      </a:r>
                      <a:r>
                        <a:rPr sz="1600" b="1" dirty="0">
                          <a:latin typeface="Gill Sans MT" panose="020B0502020104020203" pitchFamily="34" charset="0"/>
                        </a:rPr>
                        <a:t>ead</a:t>
                      </a:r>
                      <a:endParaRPr sz="1600" b="1" dirty="0">
                        <a:latin typeface="Gill Sans MT" panose="020B0502020104020203" pitchFamily="34" charset="0"/>
                        <a:cs typeface="Calibri"/>
                      </a:endParaRPr>
                    </a:p>
                  </a:txBody>
                  <a:tcPr marL="0" marR="0" marT="34290" marB="0" anchor="ctr"/>
                </a:tc>
                <a:tc>
                  <a:txBody>
                    <a:bodyPr/>
                    <a:lstStyle/>
                    <a:p>
                      <a:pPr marL="92075" algn="ctr">
                        <a:lnSpc>
                          <a:spcPct val="100000"/>
                        </a:lnSpc>
                        <a:spcBef>
                          <a:spcPts val="270"/>
                        </a:spcBef>
                      </a:pPr>
                      <a:r>
                        <a:rPr sz="1600" b="1" spc="-5" dirty="0">
                          <a:latin typeface="Gill Sans MT" panose="020B0502020104020203" pitchFamily="34" charset="0"/>
                        </a:rPr>
                        <a:t>Summary</a:t>
                      </a:r>
                      <a:r>
                        <a:rPr sz="1600" b="1" spc="-20" dirty="0">
                          <a:latin typeface="Gill Sans MT" panose="020B0502020104020203" pitchFamily="34" charset="0"/>
                        </a:rPr>
                        <a:t> </a:t>
                      </a:r>
                      <a:r>
                        <a:rPr sz="1600" b="1" spc="-5" dirty="0">
                          <a:latin typeface="Gill Sans MT" panose="020B0502020104020203" pitchFamily="34" charset="0"/>
                        </a:rPr>
                        <a:t>about</a:t>
                      </a:r>
                      <a:r>
                        <a:rPr sz="1600" b="1" spc="-10" dirty="0">
                          <a:latin typeface="Gill Sans MT" panose="020B0502020104020203" pitchFamily="34" charset="0"/>
                        </a:rPr>
                        <a:t> </a:t>
                      </a:r>
                      <a:r>
                        <a:rPr sz="1600" b="1" spc="-5" dirty="0">
                          <a:latin typeface="Gill Sans MT" panose="020B0502020104020203" pitchFamily="34" charset="0"/>
                        </a:rPr>
                        <a:t>what</a:t>
                      </a:r>
                      <a:r>
                        <a:rPr sz="1600" b="1" spc="-10" dirty="0">
                          <a:latin typeface="Gill Sans MT" panose="020B0502020104020203" pitchFamily="34" charset="0"/>
                        </a:rPr>
                        <a:t> </a:t>
                      </a:r>
                      <a:r>
                        <a:rPr sz="1600" b="1" dirty="0">
                          <a:latin typeface="Gill Sans MT" panose="020B0502020104020203" pitchFamily="34" charset="0"/>
                        </a:rPr>
                        <a:t>I</a:t>
                      </a:r>
                      <a:r>
                        <a:rPr sz="1600" b="1" spc="-5" dirty="0">
                          <a:latin typeface="Gill Sans MT" panose="020B0502020104020203" pitchFamily="34" charset="0"/>
                        </a:rPr>
                        <a:t> </a:t>
                      </a:r>
                      <a:r>
                        <a:rPr sz="1600" b="1" spc="-15" dirty="0">
                          <a:latin typeface="Gill Sans MT" panose="020B0502020104020203" pitchFamily="34" charset="0"/>
                        </a:rPr>
                        <a:t>have</a:t>
                      </a:r>
                      <a:r>
                        <a:rPr sz="1600" b="1" spc="-5" dirty="0">
                          <a:latin typeface="Gill Sans MT" panose="020B0502020104020203" pitchFamily="34" charset="0"/>
                        </a:rPr>
                        <a:t> read</a:t>
                      </a:r>
                      <a:endParaRPr sz="1600" b="1" dirty="0">
                        <a:latin typeface="Gill Sans MT" panose="020B0502020104020203" pitchFamily="34" charset="0"/>
                        <a:cs typeface="Calibri"/>
                      </a:endParaRPr>
                    </a:p>
                  </a:txBody>
                  <a:tcPr marL="0" marR="0" marT="34290" marB="0" anchor="ctr"/>
                </a:tc>
                <a:extLst>
                  <a:ext uri="{0D108BD9-81ED-4DB2-BD59-A6C34878D82A}">
                    <a16:rowId xmlns:a16="http://schemas.microsoft.com/office/drawing/2014/main" val="10001"/>
                  </a:ext>
                </a:extLst>
              </a:tr>
              <a:tr h="836336">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0"/>
                        </a:spcBef>
                      </a:pPr>
                      <a:r>
                        <a:rPr sz="1600" dirty="0">
                          <a:latin typeface="Gill Sans MT" panose="020B0502020104020203" pitchFamily="34" charset="0"/>
                        </a:rPr>
                        <a:t>•</a:t>
                      </a:r>
                    </a:p>
                    <a:p>
                      <a:pPr marL="92075">
                        <a:lnSpc>
                          <a:spcPct val="100000"/>
                        </a:lnSpc>
                        <a:spcBef>
                          <a:spcPts val="15"/>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0480" marB="0"/>
                </a:tc>
                <a:extLst>
                  <a:ext uri="{0D108BD9-81ED-4DB2-BD59-A6C34878D82A}">
                    <a16:rowId xmlns:a16="http://schemas.microsoft.com/office/drawing/2014/main" val="10002"/>
                  </a:ext>
                </a:extLst>
              </a:tr>
              <a:tr h="844665">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4"/>
                        </a:spcBef>
                      </a:pPr>
                      <a:r>
                        <a:rPr sz="1600" dirty="0">
                          <a:latin typeface="Gill Sans MT" panose="020B0502020104020203" pitchFamily="34" charset="0"/>
                        </a:rPr>
                        <a:t>•</a:t>
                      </a:r>
                    </a:p>
                    <a:p>
                      <a:pPr marL="92075">
                        <a:lnSpc>
                          <a:spcPct val="100000"/>
                        </a:lnSpc>
                        <a:spcBef>
                          <a:spcPts val="10"/>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1114" marB="0"/>
                </a:tc>
                <a:extLst>
                  <a:ext uri="{0D108BD9-81ED-4DB2-BD59-A6C34878D82A}">
                    <a16:rowId xmlns:a16="http://schemas.microsoft.com/office/drawing/2014/main" val="10003"/>
                  </a:ext>
                </a:extLst>
              </a:tr>
              <a:tr h="836023">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dirty="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5"/>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spcBef>
                          <a:spcPts val="15"/>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pPr>
                      <a:r>
                        <a:rPr sz="1600" dirty="0">
                          <a:latin typeface="Gill Sans MT" panose="020B0502020104020203" pitchFamily="34" charset="0"/>
                        </a:rPr>
                        <a:t>•</a:t>
                      </a:r>
                      <a:endParaRPr sz="1600">
                        <a:latin typeface="Gill Sans MT" panose="020B0502020104020203" pitchFamily="34" charset="0"/>
                        <a:cs typeface="Arial MT"/>
                      </a:endParaRPr>
                    </a:p>
                  </a:txBody>
                  <a:tcPr marL="0" marR="0" marT="31115" marB="0"/>
                </a:tc>
                <a:extLst>
                  <a:ext uri="{0D108BD9-81ED-4DB2-BD59-A6C34878D82A}">
                    <a16:rowId xmlns:a16="http://schemas.microsoft.com/office/drawing/2014/main" val="10004"/>
                  </a:ext>
                </a:extLst>
              </a:tr>
              <a:tr h="792480">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spcBef>
                          <a:spcPts val="10"/>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pPr>
                      <a:r>
                        <a:rPr sz="1600" dirty="0">
                          <a:latin typeface="Gill Sans MT" panose="020B0502020104020203" pitchFamily="34" charset="0"/>
                        </a:rPr>
                        <a:t>•</a:t>
                      </a:r>
                      <a:endParaRPr sz="160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5"/>
                  </a:ext>
                </a:extLst>
              </a:tr>
              <a:tr h="801188">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600" dirty="0">
                          <a:latin typeface="Gill Sans MT" panose="020B0502020104020203" pitchFamily="34" charset="0"/>
                        </a:rPr>
                        <a:t>•</a:t>
                      </a:r>
                    </a:p>
                    <a:p>
                      <a:pPr marL="92075">
                        <a:lnSpc>
                          <a:spcPct val="100000"/>
                        </a:lnSpc>
                        <a:spcBef>
                          <a:spcPts val="10"/>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6"/>
                  </a:ext>
                </a:extLst>
              </a:tr>
            </a:tbl>
          </a:graphicData>
        </a:graphic>
      </p:graphicFrame>
      <p:sp>
        <p:nvSpPr>
          <p:cNvPr id="3" name="object 3"/>
          <p:cNvSpPr/>
          <p:nvPr/>
        </p:nvSpPr>
        <p:spPr>
          <a:xfrm>
            <a:off x="10763796" y="5742546"/>
            <a:ext cx="984067" cy="403860"/>
          </a:xfrm>
          <a:custGeom>
            <a:avLst/>
            <a:gdLst/>
            <a:ahLst/>
            <a:cxnLst/>
            <a:rect l="l" t="t" r="r" b="b"/>
            <a:pathLst>
              <a:path w="660400" h="403859">
                <a:moveTo>
                  <a:pt x="0" y="403860"/>
                </a:moveTo>
                <a:lnTo>
                  <a:pt x="659892" y="403860"/>
                </a:lnTo>
                <a:lnTo>
                  <a:pt x="659892" y="0"/>
                </a:lnTo>
                <a:lnTo>
                  <a:pt x="0" y="0"/>
                </a:lnTo>
                <a:lnTo>
                  <a:pt x="0" y="403860"/>
                </a:lnTo>
                <a:close/>
              </a:path>
            </a:pathLst>
          </a:custGeom>
          <a:ln w="12192">
            <a:solidFill>
              <a:schemeClr val="tx1"/>
            </a:solidFill>
          </a:ln>
        </p:spPr>
        <p:txBody>
          <a:bodyPr wrap="square" lIns="0" tIns="0" rIns="0" bIns="0" rtlCol="0"/>
          <a:lstStyle/>
          <a:p>
            <a:endParaRPr/>
          </a:p>
        </p:txBody>
      </p:sp>
      <p:sp>
        <p:nvSpPr>
          <p:cNvPr id="4" name="object 4"/>
          <p:cNvSpPr txBox="1"/>
          <p:nvPr/>
        </p:nvSpPr>
        <p:spPr>
          <a:xfrm>
            <a:off x="9562013" y="5661065"/>
            <a:ext cx="1426119" cy="566822"/>
          </a:xfrm>
          <a:prstGeom prst="rect">
            <a:avLst/>
          </a:prstGeom>
        </p:spPr>
        <p:txBody>
          <a:bodyPr vert="horz" wrap="square" lIns="0" tIns="12700" rIns="0" bIns="0" rtlCol="0">
            <a:spAutoFit/>
          </a:bodyPr>
          <a:lstStyle/>
          <a:p>
            <a:pPr marL="12700" marR="5080">
              <a:lnSpc>
                <a:spcPct val="100000"/>
              </a:lnSpc>
              <a:spcBef>
                <a:spcPts val="100"/>
              </a:spcBef>
            </a:pPr>
            <a:r>
              <a:rPr sz="1800" spc="-15" dirty="0">
                <a:latin typeface="Gill Sans MT" panose="020B0502020104020203" pitchFamily="34" charset="0"/>
                <a:cs typeface="Calibri"/>
              </a:rPr>
              <a:t>Checked</a:t>
            </a:r>
            <a:r>
              <a:rPr sz="1800" spc="-55" dirty="0">
                <a:latin typeface="Gill Sans MT" panose="020B0502020104020203" pitchFamily="34" charset="0"/>
                <a:cs typeface="Calibri"/>
              </a:rPr>
              <a:t> </a:t>
            </a:r>
            <a:r>
              <a:rPr sz="1800" spc="-5" dirty="0">
                <a:latin typeface="Gill Sans MT" panose="020B0502020104020203" pitchFamily="34" charset="0"/>
                <a:cs typeface="Calibri"/>
              </a:rPr>
              <a:t>by </a:t>
            </a:r>
            <a:r>
              <a:rPr sz="1800" spc="-395" dirty="0">
                <a:latin typeface="Gill Sans MT" panose="020B0502020104020203" pitchFamily="34" charset="0"/>
                <a:cs typeface="Calibri"/>
              </a:rPr>
              <a:t> </a:t>
            </a:r>
            <a:r>
              <a:rPr sz="1800" spc="-15" dirty="0">
                <a:latin typeface="Gill Sans MT" panose="020B0502020104020203" pitchFamily="34" charset="0"/>
                <a:cs typeface="Calibri"/>
              </a:rPr>
              <a:t>form</a:t>
            </a:r>
            <a:r>
              <a:rPr sz="1800" spc="-45" dirty="0">
                <a:latin typeface="Gill Sans MT" panose="020B0502020104020203" pitchFamily="34" charset="0"/>
                <a:cs typeface="Calibri"/>
              </a:rPr>
              <a:t> </a:t>
            </a:r>
            <a:r>
              <a:rPr sz="1800" spc="-10" dirty="0">
                <a:latin typeface="Gill Sans MT" panose="020B0502020104020203" pitchFamily="34" charset="0"/>
                <a:cs typeface="Calibri"/>
              </a:rPr>
              <a:t>tutor:</a:t>
            </a:r>
            <a:endParaRPr sz="1800" dirty="0">
              <a:latin typeface="Gill Sans MT" panose="020B0502020104020203" pitchFamily="34" charset="0"/>
              <a:cs typeface="Calibri"/>
            </a:endParaRPr>
          </a:p>
        </p:txBody>
      </p:sp>
      <p:sp>
        <p:nvSpPr>
          <p:cNvPr id="5" name="TextBox 4"/>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22</a:t>
            </a:r>
          </a:p>
        </p:txBody>
      </p:sp>
    </p:spTree>
    <p:extLst>
      <p:ext uri="{BB962C8B-B14F-4D97-AF65-F5344CB8AC3E}">
        <p14:creationId xmlns:p14="http://schemas.microsoft.com/office/powerpoint/2010/main" val="38463928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307458" y="200891"/>
          <a:ext cx="11571032" cy="5198670"/>
        </p:xfrm>
        <a:graphic>
          <a:graphicData uri="http://schemas.openxmlformats.org/drawingml/2006/table">
            <a:tbl>
              <a:tblPr firstRow="1" bandRow="1">
                <a:tableStyleId>{5940675A-B579-460E-94D1-54222C63F5DA}</a:tableStyleId>
              </a:tblPr>
              <a:tblGrid>
                <a:gridCol w="1135511">
                  <a:extLst>
                    <a:ext uri="{9D8B030D-6E8A-4147-A177-3AD203B41FA5}">
                      <a16:colId xmlns:a16="http://schemas.microsoft.com/office/drawing/2014/main" val="20000"/>
                    </a:ext>
                  </a:extLst>
                </a:gridCol>
                <a:gridCol w="2220710">
                  <a:extLst>
                    <a:ext uri="{9D8B030D-6E8A-4147-A177-3AD203B41FA5}">
                      <a16:colId xmlns:a16="http://schemas.microsoft.com/office/drawing/2014/main" val="20001"/>
                    </a:ext>
                  </a:extLst>
                </a:gridCol>
                <a:gridCol w="1483087">
                  <a:extLst>
                    <a:ext uri="{9D8B030D-6E8A-4147-A177-3AD203B41FA5}">
                      <a16:colId xmlns:a16="http://schemas.microsoft.com/office/drawing/2014/main" val="20002"/>
                    </a:ext>
                  </a:extLst>
                </a:gridCol>
                <a:gridCol w="6731724">
                  <a:extLst>
                    <a:ext uri="{9D8B030D-6E8A-4147-A177-3AD203B41FA5}">
                      <a16:colId xmlns:a16="http://schemas.microsoft.com/office/drawing/2014/main" val="20003"/>
                    </a:ext>
                  </a:extLst>
                </a:gridCol>
              </a:tblGrid>
              <a:tr h="469900">
                <a:tc gridSpan="4">
                  <a:txBody>
                    <a:bodyPr/>
                    <a:lstStyle/>
                    <a:p>
                      <a:pPr marL="91440" algn="ctr">
                        <a:lnSpc>
                          <a:spcPct val="100000"/>
                        </a:lnSpc>
                        <a:spcBef>
                          <a:spcPts val="229"/>
                        </a:spcBef>
                      </a:pPr>
                      <a:r>
                        <a:rPr sz="1600" spc="-10" dirty="0">
                          <a:latin typeface="Gill Sans MT" panose="020B0502020104020203" pitchFamily="34" charset="0"/>
                        </a:rPr>
                        <a:t>Reading </a:t>
                      </a:r>
                      <a:r>
                        <a:rPr sz="1600" dirty="0">
                          <a:latin typeface="Gill Sans MT" panose="020B0502020104020203" pitchFamily="34" charset="0"/>
                        </a:rPr>
                        <a:t>Log</a:t>
                      </a:r>
                      <a:r>
                        <a:rPr sz="1600" spc="-5" dirty="0">
                          <a:latin typeface="Gill Sans MT" panose="020B0502020104020203" pitchFamily="34" charset="0"/>
                        </a:rPr>
                        <a:t> </a:t>
                      </a:r>
                      <a:r>
                        <a:rPr sz="1600" spc="-20" dirty="0">
                          <a:latin typeface="Gill Sans MT" panose="020B0502020104020203" pitchFamily="34" charset="0"/>
                        </a:rPr>
                        <a:t>w/c</a:t>
                      </a:r>
                      <a:r>
                        <a:rPr sz="1600" dirty="0">
                          <a:latin typeface="Gill Sans MT" panose="020B0502020104020203" pitchFamily="34" charset="0"/>
                        </a:rPr>
                        <a:t> </a:t>
                      </a:r>
                      <a:r>
                        <a:rPr lang="en-GB" sz="1600" spc="10" dirty="0">
                          <a:latin typeface="Gill Sans MT" panose="020B0502020104020203" pitchFamily="34" charset="0"/>
                        </a:rPr>
                        <a:t>10</a:t>
                      </a:r>
                      <a:r>
                        <a:rPr lang="en-GB" sz="1600" spc="10" baseline="30000" dirty="0">
                          <a:latin typeface="Gill Sans MT" panose="020B0502020104020203" pitchFamily="34" charset="0"/>
                        </a:rPr>
                        <a:t>th</a:t>
                      </a:r>
                      <a:r>
                        <a:rPr lang="en-GB" sz="1600" spc="10" baseline="0" dirty="0">
                          <a:latin typeface="Gill Sans MT" panose="020B0502020104020203" pitchFamily="34" charset="0"/>
                        </a:rPr>
                        <a:t> November </a:t>
                      </a:r>
                      <a:r>
                        <a:rPr sz="1600" dirty="0">
                          <a:latin typeface="Gill Sans MT" panose="020B0502020104020203" pitchFamily="34" charset="0"/>
                        </a:rPr>
                        <a:t>(20</a:t>
                      </a:r>
                      <a:r>
                        <a:rPr sz="1600" spc="-10" dirty="0">
                          <a:latin typeface="Gill Sans MT" panose="020B0502020104020203" pitchFamily="34" charset="0"/>
                        </a:rPr>
                        <a:t> </a:t>
                      </a:r>
                      <a:r>
                        <a:rPr sz="1600" spc="-5" dirty="0">
                          <a:latin typeface="Gill Sans MT" panose="020B0502020104020203" pitchFamily="34" charset="0"/>
                        </a:rPr>
                        <a:t>mins </a:t>
                      </a:r>
                      <a:r>
                        <a:rPr sz="1600" spc="-10" dirty="0">
                          <a:latin typeface="Gill Sans MT" panose="020B0502020104020203" pitchFamily="34" charset="0"/>
                        </a:rPr>
                        <a:t>reading</a:t>
                      </a:r>
                      <a:r>
                        <a:rPr sz="1600" dirty="0">
                          <a:latin typeface="Gill Sans MT" panose="020B0502020104020203" pitchFamily="34" charset="0"/>
                        </a:rPr>
                        <a:t> per</a:t>
                      </a:r>
                      <a:r>
                        <a:rPr sz="1600" spc="5" dirty="0">
                          <a:latin typeface="Gill Sans MT" panose="020B0502020104020203" pitchFamily="34" charset="0"/>
                        </a:rPr>
                        <a:t> </a:t>
                      </a:r>
                      <a:r>
                        <a:rPr sz="1600" spc="-15" dirty="0">
                          <a:latin typeface="Gill Sans MT" panose="020B0502020104020203" pitchFamily="34" charset="0"/>
                        </a:rPr>
                        <a:t>day</a:t>
                      </a:r>
                      <a:r>
                        <a:rPr sz="1600" spc="5" dirty="0">
                          <a:latin typeface="Gill Sans MT" panose="020B0502020104020203" pitchFamily="34" charset="0"/>
                        </a:rPr>
                        <a:t> </a:t>
                      </a:r>
                      <a:r>
                        <a:rPr sz="1600" dirty="0">
                          <a:latin typeface="Gill Sans MT" panose="020B0502020104020203" pitchFamily="34" charset="0"/>
                        </a:rPr>
                        <a:t>–</a:t>
                      </a:r>
                      <a:r>
                        <a:rPr sz="1600" spc="5" dirty="0">
                          <a:latin typeface="Gill Sans MT" panose="020B0502020104020203" pitchFamily="34" charset="0"/>
                        </a:rPr>
                        <a:t> </a:t>
                      </a:r>
                      <a:r>
                        <a:rPr sz="1600" spc="-5" dirty="0">
                          <a:latin typeface="Gill Sans MT" panose="020B0502020104020203" pitchFamily="34" charset="0"/>
                        </a:rPr>
                        <a:t>all </a:t>
                      </a:r>
                      <a:r>
                        <a:rPr sz="1600" spc="-10" dirty="0">
                          <a:latin typeface="Gill Sans MT" panose="020B0502020104020203" pitchFamily="34" charset="0"/>
                        </a:rPr>
                        <a:t>five</a:t>
                      </a:r>
                      <a:r>
                        <a:rPr sz="1600" dirty="0">
                          <a:latin typeface="Gill Sans MT" panose="020B0502020104020203" pitchFamily="34" charset="0"/>
                        </a:rPr>
                        <a:t> logs </a:t>
                      </a:r>
                      <a:r>
                        <a:rPr sz="1600" spc="-5" dirty="0">
                          <a:latin typeface="Gill Sans MT" panose="020B0502020104020203" pitchFamily="34" charset="0"/>
                        </a:rPr>
                        <a:t>MUST</a:t>
                      </a:r>
                      <a:r>
                        <a:rPr sz="1600" spc="-15" dirty="0">
                          <a:latin typeface="Gill Sans MT" panose="020B0502020104020203" pitchFamily="34" charset="0"/>
                        </a:rPr>
                        <a:t> </a:t>
                      </a:r>
                      <a:r>
                        <a:rPr sz="1600" dirty="0">
                          <a:latin typeface="Gill Sans MT" panose="020B0502020104020203" pitchFamily="34" charset="0"/>
                        </a:rPr>
                        <a:t>be</a:t>
                      </a:r>
                      <a:r>
                        <a:rPr sz="1600" spc="10" dirty="0">
                          <a:latin typeface="Gill Sans MT" panose="020B0502020104020203" pitchFamily="34" charset="0"/>
                        </a:rPr>
                        <a:t> </a:t>
                      </a:r>
                      <a:r>
                        <a:rPr sz="1600" spc="-5" dirty="0">
                          <a:latin typeface="Gill Sans MT" panose="020B0502020104020203" pitchFamily="34" charset="0"/>
                        </a:rPr>
                        <a:t>completed)</a:t>
                      </a:r>
                      <a:endParaRPr sz="1600" dirty="0">
                        <a:latin typeface="Gill Sans MT" panose="020B0502020104020203" pitchFamily="34" charset="0"/>
                        <a:cs typeface="Calibri"/>
                      </a:endParaRPr>
                    </a:p>
                  </a:txBody>
                  <a:tcPr marL="0" marR="0" marT="29209" marB="0" anchor="ctr">
                    <a:solidFill>
                      <a:schemeClr val="accent1">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618078">
                <a:tc>
                  <a:txBody>
                    <a:bodyPr/>
                    <a:lstStyle/>
                    <a:p>
                      <a:pPr marL="91440" algn="ctr">
                        <a:lnSpc>
                          <a:spcPct val="100000"/>
                        </a:lnSpc>
                        <a:spcBef>
                          <a:spcPts val="270"/>
                        </a:spcBef>
                      </a:pPr>
                      <a:r>
                        <a:rPr sz="1600" b="1" spc="-10" dirty="0">
                          <a:latin typeface="Gill Sans MT" panose="020B0502020104020203" pitchFamily="34" charset="0"/>
                        </a:rPr>
                        <a:t>Date</a:t>
                      </a:r>
                      <a:endParaRPr sz="1600" b="1" dirty="0">
                        <a:latin typeface="Gill Sans MT" panose="020B0502020104020203" pitchFamily="34" charset="0"/>
                        <a:cs typeface="Calibri"/>
                      </a:endParaRPr>
                    </a:p>
                  </a:txBody>
                  <a:tcPr marL="0" marR="0" marT="34290" marB="0" anchor="ctr"/>
                </a:tc>
                <a:tc>
                  <a:txBody>
                    <a:bodyPr/>
                    <a:lstStyle/>
                    <a:p>
                      <a:pPr marL="91440" algn="ctr">
                        <a:lnSpc>
                          <a:spcPct val="100000"/>
                        </a:lnSpc>
                        <a:spcBef>
                          <a:spcPts val="270"/>
                        </a:spcBef>
                      </a:pPr>
                      <a:r>
                        <a:rPr sz="1600" b="1" spc="-5" dirty="0">
                          <a:latin typeface="Gill Sans MT" panose="020B0502020104020203" pitchFamily="34" charset="0"/>
                        </a:rPr>
                        <a:t>Title</a:t>
                      </a:r>
                      <a:r>
                        <a:rPr sz="1600" b="1" spc="-30" dirty="0">
                          <a:latin typeface="Gill Sans MT" panose="020B0502020104020203" pitchFamily="34" charset="0"/>
                        </a:rPr>
                        <a:t> </a:t>
                      </a:r>
                      <a:r>
                        <a:rPr sz="1600" b="1" dirty="0">
                          <a:latin typeface="Gill Sans MT" panose="020B0502020104020203" pitchFamily="34" charset="0"/>
                        </a:rPr>
                        <a:t>of</a:t>
                      </a:r>
                      <a:r>
                        <a:rPr sz="1600" b="1" spc="-35" dirty="0">
                          <a:latin typeface="Gill Sans MT" panose="020B0502020104020203" pitchFamily="34" charset="0"/>
                        </a:rPr>
                        <a:t> </a:t>
                      </a:r>
                      <a:r>
                        <a:rPr sz="1600" b="1" spc="-5" dirty="0">
                          <a:latin typeface="Gill Sans MT" panose="020B0502020104020203" pitchFamily="34" charset="0"/>
                        </a:rPr>
                        <a:t>novel</a:t>
                      </a:r>
                      <a:endParaRPr sz="1600" b="1">
                        <a:latin typeface="Gill Sans MT" panose="020B0502020104020203" pitchFamily="34" charset="0"/>
                        <a:cs typeface="Calibri"/>
                      </a:endParaRPr>
                    </a:p>
                  </a:txBody>
                  <a:tcPr marL="0" marR="0" marT="34290" marB="0" anchor="ctr"/>
                </a:tc>
                <a:tc>
                  <a:txBody>
                    <a:bodyPr/>
                    <a:lstStyle/>
                    <a:p>
                      <a:pPr marL="92075" marR="273685" algn="ctr">
                        <a:lnSpc>
                          <a:spcPct val="100000"/>
                        </a:lnSpc>
                        <a:spcBef>
                          <a:spcPts val="270"/>
                        </a:spcBef>
                      </a:pPr>
                      <a:r>
                        <a:rPr sz="1600" b="1" spc="-5" dirty="0">
                          <a:latin typeface="Gill Sans MT" panose="020B0502020104020203" pitchFamily="34" charset="0"/>
                        </a:rPr>
                        <a:t>Number</a:t>
                      </a:r>
                      <a:r>
                        <a:rPr sz="1600" b="1" spc="-75" dirty="0">
                          <a:latin typeface="Gill Sans MT" panose="020B0502020104020203" pitchFamily="34" charset="0"/>
                        </a:rPr>
                        <a:t> </a:t>
                      </a:r>
                      <a:r>
                        <a:rPr sz="1600" b="1" spc="-5" dirty="0">
                          <a:latin typeface="Gill Sans MT" panose="020B0502020104020203" pitchFamily="34" charset="0"/>
                        </a:rPr>
                        <a:t>of </a:t>
                      </a:r>
                      <a:r>
                        <a:rPr sz="1600" b="1" spc="-300" dirty="0">
                          <a:latin typeface="Gill Sans MT" panose="020B0502020104020203" pitchFamily="34" charset="0"/>
                        </a:rPr>
                        <a:t> </a:t>
                      </a:r>
                      <a:r>
                        <a:rPr sz="1600" b="1" spc="-10" dirty="0">
                          <a:latin typeface="Gill Sans MT" panose="020B0502020104020203" pitchFamily="34" charset="0"/>
                        </a:rPr>
                        <a:t>p</a:t>
                      </a:r>
                      <a:r>
                        <a:rPr sz="1600" b="1" dirty="0">
                          <a:latin typeface="Gill Sans MT" panose="020B0502020104020203" pitchFamily="34" charset="0"/>
                        </a:rPr>
                        <a:t>a</a:t>
                      </a:r>
                      <a:r>
                        <a:rPr sz="1600" b="1" spc="-15" dirty="0">
                          <a:latin typeface="Gill Sans MT" panose="020B0502020104020203" pitchFamily="34" charset="0"/>
                        </a:rPr>
                        <a:t>g</a:t>
                      </a:r>
                      <a:r>
                        <a:rPr sz="1600" b="1" dirty="0">
                          <a:latin typeface="Gill Sans MT" panose="020B0502020104020203" pitchFamily="34" charset="0"/>
                        </a:rPr>
                        <a:t>es</a:t>
                      </a:r>
                      <a:r>
                        <a:rPr sz="1600" b="1" spc="5" dirty="0">
                          <a:latin typeface="Gill Sans MT" panose="020B0502020104020203" pitchFamily="34" charset="0"/>
                        </a:rPr>
                        <a:t> </a:t>
                      </a:r>
                      <a:r>
                        <a:rPr sz="1600" b="1" spc="-25" dirty="0">
                          <a:latin typeface="Gill Sans MT" panose="020B0502020104020203" pitchFamily="34" charset="0"/>
                        </a:rPr>
                        <a:t>r</a:t>
                      </a:r>
                      <a:r>
                        <a:rPr sz="1600" b="1" dirty="0">
                          <a:latin typeface="Gill Sans MT" panose="020B0502020104020203" pitchFamily="34" charset="0"/>
                        </a:rPr>
                        <a:t>ead</a:t>
                      </a:r>
                      <a:endParaRPr sz="1600" b="1" dirty="0">
                        <a:latin typeface="Gill Sans MT" panose="020B0502020104020203" pitchFamily="34" charset="0"/>
                        <a:cs typeface="Calibri"/>
                      </a:endParaRPr>
                    </a:p>
                  </a:txBody>
                  <a:tcPr marL="0" marR="0" marT="34290" marB="0" anchor="ctr"/>
                </a:tc>
                <a:tc>
                  <a:txBody>
                    <a:bodyPr/>
                    <a:lstStyle/>
                    <a:p>
                      <a:pPr marL="92075" algn="ctr">
                        <a:lnSpc>
                          <a:spcPct val="100000"/>
                        </a:lnSpc>
                        <a:spcBef>
                          <a:spcPts val="270"/>
                        </a:spcBef>
                      </a:pPr>
                      <a:r>
                        <a:rPr sz="1600" b="1" spc="-5" dirty="0">
                          <a:latin typeface="Gill Sans MT" panose="020B0502020104020203" pitchFamily="34" charset="0"/>
                        </a:rPr>
                        <a:t>Summary</a:t>
                      </a:r>
                      <a:r>
                        <a:rPr sz="1600" b="1" spc="-20" dirty="0">
                          <a:latin typeface="Gill Sans MT" panose="020B0502020104020203" pitchFamily="34" charset="0"/>
                        </a:rPr>
                        <a:t> </a:t>
                      </a:r>
                      <a:r>
                        <a:rPr sz="1600" b="1" spc="-5" dirty="0">
                          <a:latin typeface="Gill Sans MT" panose="020B0502020104020203" pitchFamily="34" charset="0"/>
                        </a:rPr>
                        <a:t>about</a:t>
                      </a:r>
                      <a:r>
                        <a:rPr sz="1600" b="1" spc="-10" dirty="0">
                          <a:latin typeface="Gill Sans MT" panose="020B0502020104020203" pitchFamily="34" charset="0"/>
                        </a:rPr>
                        <a:t> </a:t>
                      </a:r>
                      <a:r>
                        <a:rPr sz="1600" b="1" spc="-5" dirty="0">
                          <a:latin typeface="Gill Sans MT" panose="020B0502020104020203" pitchFamily="34" charset="0"/>
                        </a:rPr>
                        <a:t>what</a:t>
                      </a:r>
                      <a:r>
                        <a:rPr sz="1600" b="1" spc="-10" dirty="0">
                          <a:latin typeface="Gill Sans MT" panose="020B0502020104020203" pitchFamily="34" charset="0"/>
                        </a:rPr>
                        <a:t> </a:t>
                      </a:r>
                      <a:r>
                        <a:rPr sz="1600" b="1" dirty="0">
                          <a:latin typeface="Gill Sans MT" panose="020B0502020104020203" pitchFamily="34" charset="0"/>
                        </a:rPr>
                        <a:t>I</a:t>
                      </a:r>
                      <a:r>
                        <a:rPr sz="1600" b="1" spc="-5" dirty="0">
                          <a:latin typeface="Gill Sans MT" panose="020B0502020104020203" pitchFamily="34" charset="0"/>
                        </a:rPr>
                        <a:t> </a:t>
                      </a:r>
                      <a:r>
                        <a:rPr sz="1600" b="1" spc="-15" dirty="0">
                          <a:latin typeface="Gill Sans MT" panose="020B0502020104020203" pitchFamily="34" charset="0"/>
                        </a:rPr>
                        <a:t>have</a:t>
                      </a:r>
                      <a:r>
                        <a:rPr sz="1600" b="1" spc="-5" dirty="0">
                          <a:latin typeface="Gill Sans MT" panose="020B0502020104020203" pitchFamily="34" charset="0"/>
                        </a:rPr>
                        <a:t> read</a:t>
                      </a:r>
                      <a:endParaRPr sz="1600" b="1" dirty="0">
                        <a:latin typeface="Gill Sans MT" panose="020B0502020104020203" pitchFamily="34" charset="0"/>
                        <a:cs typeface="Calibri"/>
                      </a:endParaRPr>
                    </a:p>
                  </a:txBody>
                  <a:tcPr marL="0" marR="0" marT="34290" marB="0" anchor="ctr"/>
                </a:tc>
                <a:extLst>
                  <a:ext uri="{0D108BD9-81ED-4DB2-BD59-A6C34878D82A}">
                    <a16:rowId xmlns:a16="http://schemas.microsoft.com/office/drawing/2014/main" val="10001"/>
                  </a:ext>
                </a:extLst>
              </a:tr>
              <a:tr h="836336">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0"/>
                        </a:spcBef>
                      </a:pPr>
                      <a:r>
                        <a:rPr sz="1600" dirty="0">
                          <a:latin typeface="Gill Sans MT" panose="020B0502020104020203" pitchFamily="34" charset="0"/>
                        </a:rPr>
                        <a:t>•</a:t>
                      </a:r>
                    </a:p>
                    <a:p>
                      <a:pPr marL="92075">
                        <a:lnSpc>
                          <a:spcPct val="100000"/>
                        </a:lnSpc>
                        <a:spcBef>
                          <a:spcPts val="15"/>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0480" marB="0"/>
                </a:tc>
                <a:extLst>
                  <a:ext uri="{0D108BD9-81ED-4DB2-BD59-A6C34878D82A}">
                    <a16:rowId xmlns:a16="http://schemas.microsoft.com/office/drawing/2014/main" val="10002"/>
                  </a:ext>
                </a:extLst>
              </a:tr>
              <a:tr h="844665">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4"/>
                        </a:spcBef>
                      </a:pPr>
                      <a:r>
                        <a:rPr sz="1600" dirty="0">
                          <a:latin typeface="Gill Sans MT" panose="020B0502020104020203" pitchFamily="34" charset="0"/>
                        </a:rPr>
                        <a:t>•</a:t>
                      </a:r>
                    </a:p>
                    <a:p>
                      <a:pPr marL="92075">
                        <a:lnSpc>
                          <a:spcPct val="100000"/>
                        </a:lnSpc>
                        <a:spcBef>
                          <a:spcPts val="10"/>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1114" marB="0"/>
                </a:tc>
                <a:extLst>
                  <a:ext uri="{0D108BD9-81ED-4DB2-BD59-A6C34878D82A}">
                    <a16:rowId xmlns:a16="http://schemas.microsoft.com/office/drawing/2014/main" val="10003"/>
                  </a:ext>
                </a:extLst>
              </a:tr>
              <a:tr h="836023">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dirty="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5"/>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spcBef>
                          <a:spcPts val="15"/>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pPr>
                      <a:r>
                        <a:rPr sz="1600" dirty="0">
                          <a:latin typeface="Gill Sans MT" panose="020B0502020104020203" pitchFamily="34" charset="0"/>
                        </a:rPr>
                        <a:t>•</a:t>
                      </a:r>
                      <a:endParaRPr sz="1600">
                        <a:latin typeface="Gill Sans MT" panose="020B0502020104020203" pitchFamily="34" charset="0"/>
                        <a:cs typeface="Arial MT"/>
                      </a:endParaRPr>
                    </a:p>
                  </a:txBody>
                  <a:tcPr marL="0" marR="0" marT="31115" marB="0"/>
                </a:tc>
                <a:extLst>
                  <a:ext uri="{0D108BD9-81ED-4DB2-BD59-A6C34878D82A}">
                    <a16:rowId xmlns:a16="http://schemas.microsoft.com/office/drawing/2014/main" val="10004"/>
                  </a:ext>
                </a:extLst>
              </a:tr>
              <a:tr h="792480">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spcBef>
                          <a:spcPts val="10"/>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pPr>
                      <a:r>
                        <a:rPr sz="1600" dirty="0">
                          <a:latin typeface="Gill Sans MT" panose="020B0502020104020203" pitchFamily="34" charset="0"/>
                        </a:rPr>
                        <a:t>•</a:t>
                      </a:r>
                      <a:endParaRPr sz="160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5"/>
                  </a:ext>
                </a:extLst>
              </a:tr>
              <a:tr h="801188">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600" dirty="0">
                          <a:latin typeface="Gill Sans MT" panose="020B0502020104020203" pitchFamily="34" charset="0"/>
                        </a:rPr>
                        <a:t>•</a:t>
                      </a:r>
                    </a:p>
                    <a:p>
                      <a:pPr marL="92075">
                        <a:lnSpc>
                          <a:spcPct val="100000"/>
                        </a:lnSpc>
                        <a:spcBef>
                          <a:spcPts val="10"/>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6"/>
                  </a:ext>
                </a:extLst>
              </a:tr>
            </a:tbl>
          </a:graphicData>
        </a:graphic>
      </p:graphicFrame>
      <p:sp>
        <p:nvSpPr>
          <p:cNvPr id="5" name="object 3"/>
          <p:cNvSpPr/>
          <p:nvPr/>
        </p:nvSpPr>
        <p:spPr>
          <a:xfrm>
            <a:off x="10763796" y="5742546"/>
            <a:ext cx="984067" cy="403860"/>
          </a:xfrm>
          <a:custGeom>
            <a:avLst/>
            <a:gdLst/>
            <a:ahLst/>
            <a:cxnLst/>
            <a:rect l="l" t="t" r="r" b="b"/>
            <a:pathLst>
              <a:path w="660400" h="403859">
                <a:moveTo>
                  <a:pt x="0" y="403860"/>
                </a:moveTo>
                <a:lnTo>
                  <a:pt x="659892" y="403860"/>
                </a:lnTo>
                <a:lnTo>
                  <a:pt x="659892" y="0"/>
                </a:lnTo>
                <a:lnTo>
                  <a:pt x="0" y="0"/>
                </a:lnTo>
                <a:lnTo>
                  <a:pt x="0" y="403860"/>
                </a:lnTo>
                <a:close/>
              </a:path>
            </a:pathLst>
          </a:custGeom>
          <a:ln w="12192">
            <a:solidFill>
              <a:schemeClr val="tx1"/>
            </a:solidFill>
          </a:ln>
        </p:spPr>
        <p:txBody>
          <a:bodyPr wrap="square" lIns="0" tIns="0" rIns="0" bIns="0" rtlCol="0"/>
          <a:lstStyle/>
          <a:p>
            <a:endParaRPr/>
          </a:p>
        </p:txBody>
      </p:sp>
      <p:sp>
        <p:nvSpPr>
          <p:cNvPr id="6" name="object 4"/>
          <p:cNvSpPr txBox="1"/>
          <p:nvPr/>
        </p:nvSpPr>
        <p:spPr>
          <a:xfrm>
            <a:off x="9562013" y="5661065"/>
            <a:ext cx="1426119" cy="566822"/>
          </a:xfrm>
          <a:prstGeom prst="rect">
            <a:avLst/>
          </a:prstGeom>
        </p:spPr>
        <p:txBody>
          <a:bodyPr vert="horz" wrap="square" lIns="0" tIns="12700" rIns="0" bIns="0" rtlCol="0">
            <a:spAutoFit/>
          </a:bodyPr>
          <a:lstStyle/>
          <a:p>
            <a:pPr marL="12700" marR="5080">
              <a:lnSpc>
                <a:spcPct val="100000"/>
              </a:lnSpc>
              <a:spcBef>
                <a:spcPts val="100"/>
              </a:spcBef>
            </a:pPr>
            <a:r>
              <a:rPr sz="1800" spc="-15" dirty="0">
                <a:latin typeface="Gill Sans MT" panose="020B0502020104020203" pitchFamily="34" charset="0"/>
                <a:cs typeface="Calibri"/>
              </a:rPr>
              <a:t>Checked</a:t>
            </a:r>
            <a:r>
              <a:rPr sz="1800" spc="-55" dirty="0">
                <a:latin typeface="Gill Sans MT" panose="020B0502020104020203" pitchFamily="34" charset="0"/>
                <a:cs typeface="Calibri"/>
              </a:rPr>
              <a:t> </a:t>
            </a:r>
            <a:r>
              <a:rPr sz="1800" spc="-5" dirty="0">
                <a:latin typeface="Gill Sans MT" panose="020B0502020104020203" pitchFamily="34" charset="0"/>
                <a:cs typeface="Calibri"/>
              </a:rPr>
              <a:t>by </a:t>
            </a:r>
            <a:r>
              <a:rPr sz="1800" spc="-395" dirty="0">
                <a:latin typeface="Gill Sans MT" panose="020B0502020104020203" pitchFamily="34" charset="0"/>
                <a:cs typeface="Calibri"/>
              </a:rPr>
              <a:t> </a:t>
            </a:r>
            <a:r>
              <a:rPr sz="1800" spc="-15" dirty="0">
                <a:latin typeface="Gill Sans MT" panose="020B0502020104020203" pitchFamily="34" charset="0"/>
                <a:cs typeface="Calibri"/>
              </a:rPr>
              <a:t>form</a:t>
            </a:r>
            <a:r>
              <a:rPr sz="1800" spc="-45" dirty="0">
                <a:latin typeface="Gill Sans MT" panose="020B0502020104020203" pitchFamily="34" charset="0"/>
                <a:cs typeface="Calibri"/>
              </a:rPr>
              <a:t> </a:t>
            </a:r>
            <a:r>
              <a:rPr sz="1800" spc="-10" dirty="0">
                <a:latin typeface="Gill Sans MT" panose="020B0502020104020203" pitchFamily="34" charset="0"/>
                <a:cs typeface="Calibri"/>
              </a:rPr>
              <a:t>tutor:</a:t>
            </a:r>
            <a:endParaRPr sz="1800" dirty="0">
              <a:latin typeface="Gill Sans MT" panose="020B0502020104020203" pitchFamily="34" charset="0"/>
              <a:cs typeface="Calibri"/>
            </a:endParaRPr>
          </a:p>
        </p:txBody>
      </p:sp>
      <p:sp>
        <p:nvSpPr>
          <p:cNvPr id="7" name="TextBox 6"/>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22</a:t>
            </a:r>
          </a:p>
        </p:txBody>
      </p:sp>
    </p:spTree>
    <p:extLst>
      <p:ext uri="{BB962C8B-B14F-4D97-AF65-F5344CB8AC3E}">
        <p14:creationId xmlns:p14="http://schemas.microsoft.com/office/powerpoint/2010/main" val="23132623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307458" y="200891"/>
          <a:ext cx="11571032" cy="5198670"/>
        </p:xfrm>
        <a:graphic>
          <a:graphicData uri="http://schemas.openxmlformats.org/drawingml/2006/table">
            <a:tbl>
              <a:tblPr firstRow="1" bandRow="1">
                <a:tableStyleId>{5940675A-B579-460E-94D1-54222C63F5DA}</a:tableStyleId>
              </a:tblPr>
              <a:tblGrid>
                <a:gridCol w="1135511">
                  <a:extLst>
                    <a:ext uri="{9D8B030D-6E8A-4147-A177-3AD203B41FA5}">
                      <a16:colId xmlns:a16="http://schemas.microsoft.com/office/drawing/2014/main" val="20000"/>
                    </a:ext>
                  </a:extLst>
                </a:gridCol>
                <a:gridCol w="2220710">
                  <a:extLst>
                    <a:ext uri="{9D8B030D-6E8A-4147-A177-3AD203B41FA5}">
                      <a16:colId xmlns:a16="http://schemas.microsoft.com/office/drawing/2014/main" val="20001"/>
                    </a:ext>
                  </a:extLst>
                </a:gridCol>
                <a:gridCol w="1483087">
                  <a:extLst>
                    <a:ext uri="{9D8B030D-6E8A-4147-A177-3AD203B41FA5}">
                      <a16:colId xmlns:a16="http://schemas.microsoft.com/office/drawing/2014/main" val="20002"/>
                    </a:ext>
                  </a:extLst>
                </a:gridCol>
                <a:gridCol w="6731724">
                  <a:extLst>
                    <a:ext uri="{9D8B030D-6E8A-4147-A177-3AD203B41FA5}">
                      <a16:colId xmlns:a16="http://schemas.microsoft.com/office/drawing/2014/main" val="20003"/>
                    </a:ext>
                  </a:extLst>
                </a:gridCol>
              </a:tblGrid>
              <a:tr h="469900">
                <a:tc gridSpan="4">
                  <a:txBody>
                    <a:bodyPr/>
                    <a:lstStyle/>
                    <a:p>
                      <a:pPr marL="91440" algn="ctr">
                        <a:lnSpc>
                          <a:spcPct val="100000"/>
                        </a:lnSpc>
                        <a:spcBef>
                          <a:spcPts val="229"/>
                        </a:spcBef>
                      </a:pPr>
                      <a:r>
                        <a:rPr sz="1600" spc="-10" dirty="0">
                          <a:latin typeface="Gill Sans MT" panose="020B0502020104020203" pitchFamily="34" charset="0"/>
                        </a:rPr>
                        <a:t>Reading </a:t>
                      </a:r>
                      <a:r>
                        <a:rPr sz="1600" dirty="0">
                          <a:latin typeface="Gill Sans MT" panose="020B0502020104020203" pitchFamily="34" charset="0"/>
                        </a:rPr>
                        <a:t>Log</a:t>
                      </a:r>
                      <a:r>
                        <a:rPr sz="1600" spc="-5" dirty="0">
                          <a:latin typeface="Gill Sans MT" panose="020B0502020104020203" pitchFamily="34" charset="0"/>
                        </a:rPr>
                        <a:t> </a:t>
                      </a:r>
                      <a:r>
                        <a:rPr sz="1600" spc="-20" dirty="0">
                          <a:latin typeface="Gill Sans MT" panose="020B0502020104020203" pitchFamily="34" charset="0"/>
                        </a:rPr>
                        <a:t>w/c</a:t>
                      </a:r>
                      <a:r>
                        <a:rPr sz="1600" dirty="0">
                          <a:latin typeface="Gill Sans MT" panose="020B0502020104020203" pitchFamily="34" charset="0"/>
                        </a:rPr>
                        <a:t> </a:t>
                      </a:r>
                      <a:r>
                        <a:rPr lang="en-GB" sz="1600" spc="10" dirty="0">
                          <a:latin typeface="Gill Sans MT" panose="020B0502020104020203" pitchFamily="34" charset="0"/>
                        </a:rPr>
                        <a:t>17</a:t>
                      </a:r>
                      <a:r>
                        <a:rPr lang="en-GB" sz="1600" spc="10" baseline="30000" dirty="0">
                          <a:latin typeface="Gill Sans MT" panose="020B0502020104020203" pitchFamily="34" charset="0"/>
                        </a:rPr>
                        <a:t>th</a:t>
                      </a:r>
                      <a:r>
                        <a:rPr lang="en-GB" sz="1600" spc="10" dirty="0">
                          <a:latin typeface="Gill Sans MT" panose="020B0502020104020203" pitchFamily="34" charset="0"/>
                        </a:rPr>
                        <a:t> November </a:t>
                      </a:r>
                      <a:r>
                        <a:rPr sz="1600" dirty="0">
                          <a:latin typeface="Gill Sans MT" panose="020B0502020104020203" pitchFamily="34" charset="0"/>
                        </a:rPr>
                        <a:t>(20</a:t>
                      </a:r>
                      <a:r>
                        <a:rPr sz="1600" spc="-10" dirty="0">
                          <a:latin typeface="Gill Sans MT" panose="020B0502020104020203" pitchFamily="34" charset="0"/>
                        </a:rPr>
                        <a:t> </a:t>
                      </a:r>
                      <a:r>
                        <a:rPr sz="1600" spc="-5" dirty="0">
                          <a:latin typeface="Gill Sans MT" panose="020B0502020104020203" pitchFamily="34" charset="0"/>
                        </a:rPr>
                        <a:t>mins </a:t>
                      </a:r>
                      <a:r>
                        <a:rPr sz="1600" spc="-10" dirty="0">
                          <a:latin typeface="Gill Sans MT" panose="020B0502020104020203" pitchFamily="34" charset="0"/>
                        </a:rPr>
                        <a:t>reading</a:t>
                      </a:r>
                      <a:r>
                        <a:rPr sz="1600" dirty="0">
                          <a:latin typeface="Gill Sans MT" panose="020B0502020104020203" pitchFamily="34" charset="0"/>
                        </a:rPr>
                        <a:t> per</a:t>
                      </a:r>
                      <a:r>
                        <a:rPr sz="1600" spc="5" dirty="0">
                          <a:latin typeface="Gill Sans MT" panose="020B0502020104020203" pitchFamily="34" charset="0"/>
                        </a:rPr>
                        <a:t> </a:t>
                      </a:r>
                      <a:r>
                        <a:rPr sz="1600" spc="-15" dirty="0">
                          <a:latin typeface="Gill Sans MT" panose="020B0502020104020203" pitchFamily="34" charset="0"/>
                        </a:rPr>
                        <a:t>day</a:t>
                      </a:r>
                      <a:r>
                        <a:rPr sz="1600" spc="5" dirty="0">
                          <a:latin typeface="Gill Sans MT" panose="020B0502020104020203" pitchFamily="34" charset="0"/>
                        </a:rPr>
                        <a:t> </a:t>
                      </a:r>
                      <a:r>
                        <a:rPr sz="1600" dirty="0">
                          <a:latin typeface="Gill Sans MT" panose="020B0502020104020203" pitchFamily="34" charset="0"/>
                        </a:rPr>
                        <a:t>–</a:t>
                      </a:r>
                      <a:r>
                        <a:rPr sz="1600" spc="5" dirty="0">
                          <a:latin typeface="Gill Sans MT" panose="020B0502020104020203" pitchFamily="34" charset="0"/>
                        </a:rPr>
                        <a:t> </a:t>
                      </a:r>
                      <a:r>
                        <a:rPr sz="1600" spc="-5" dirty="0">
                          <a:latin typeface="Gill Sans MT" panose="020B0502020104020203" pitchFamily="34" charset="0"/>
                        </a:rPr>
                        <a:t>all </a:t>
                      </a:r>
                      <a:r>
                        <a:rPr sz="1600" spc="-10" dirty="0">
                          <a:latin typeface="Gill Sans MT" panose="020B0502020104020203" pitchFamily="34" charset="0"/>
                        </a:rPr>
                        <a:t>five</a:t>
                      </a:r>
                      <a:r>
                        <a:rPr sz="1600" dirty="0">
                          <a:latin typeface="Gill Sans MT" panose="020B0502020104020203" pitchFamily="34" charset="0"/>
                        </a:rPr>
                        <a:t> logs </a:t>
                      </a:r>
                      <a:r>
                        <a:rPr sz="1600" spc="-5" dirty="0">
                          <a:latin typeface="Gill Sans MT" panose="020B0502020104020203" pitchFamily="34" charset="0"/>
                        </a:rPr>
                        <a:t>MUST</a:t>
                      </a:r>
                      <a:r>
                        <a:rPr sz="1600" spc="-15" dirty="0">
                          <a:latin typeface="Gill Sans MT" panose="020B0502020104020203" pitchFamily="34" charset="0"/>
                        </a:rPr>
                        <a:t> </a:t>
                      </a:r>
                      <a:r>
                        <a:rPr sz="1600" dirty="0">
                          <a:latin typeface="Gill Sans MT" panose="020B0502020104020203" pitchFamily="34" charset="0"/>
                        </a:rPr>
                        <a:t>be</a:t>
                      </a:r>
                      <a:r>
                        <a:rPr sz="1600" spc="10" dirty="0">
                          <a:latin typeface="Gill Sans MT" panose="020B0502020104020203" pitchFamily="34" charset="0"/>
                        </a:rPr>
                        <a:t> </a:t>
                      </a:r>
                      <a:r>
                        <a:rPr sz="1600" spc="-5" dirty="0">
                          <a:latin typeface="Gill Sans MT" panose="020B0502020104020203" pitchFamily="34" charset="0"/>
                        </a:rPr>
                        <a:t>completed)</a:t>
                      </a:r>
                      <a:endParaRPr sz="1600" dirty="0">
                        <a:latin typeface="Gill Sans MT" panose="020B0502020104020203" pitchFamily="34" charset="0"/>
                        <a:cs typeface="Calibri"/>
                      </a:endParaRPr>
                    </a:p>
                  </a:txBody>
                  <a:tcPr marL="0" marR="0" marT="29209" marB="0" anchor="ctr">
                    <a:solidFill>
                      <a:schemeClr val="accent1">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618078">
                <a:tc>
                  <a:txBody>
                    <a:bodyPr/>
                    <a:lstStyle/>
                    <a:p>
                      <a:pPr marL="91440" algn="ctr">
                        <a:lnSpc>
                          <a:spcPct val="100000"/>
                        </a:lnSpc>
                        <a:spcBef>
                          <a:spcPts val="270"/>
                        </a:spcBef>
                      </a:pPr>
                      <a:r>
                        <a:rPr sz="1600" b="1" spc="-10" dirty="0">
                          <a:latin typeface="Gill Sans MT" panose="020B0502020104020203" pitchFamily="34" charset="0"/>
                        </a:rPr>
                        <a:t>Date</a:t>
                      </a:r>
                      <a:endParaRPr sz="1600" b="1" dirty="0">
                        <a:latin typeface="Gill Sans MT" panose="020B0502020104020203" pitchFamily="34" charset="0"/>
                        <a:cs typeface="Calibri"/>
                      </a:endParaRPr>
                    </a:p>
                  </a:txBody>
                  <a:tcPr marL="0" marR="0" marT="34290" marB="0" anchor="ctr"/>
                </a:tc>
                <a:tc>
                  <a:txBody>
                    <a:bodyPr/>
                    <a:lstStyle/>
                    <a:p>
                      <a:pPr marL="91440" algn="ctr">
                        <a:lnSpc>
                          <a:spcPct val="100000"/>
                        </a:lnSpc>
                        <a:spcBef>
                          <a:spcPts val="270"/>
                        </a:spcBef>
                      </a:pPr>
                      <a:r>
                        <a:rPr sz="1600" b="1" spc="-5" dirty="0">
                          <a:latin typeface="Gill Sans MT" panose="020B0502020104020203" pitchFamily="34" charset="0"/>
                        </a:rPr>
                        <a:t>Title</a:t>
                      </a:r>
                      <a:r>
                        <a:rPr sz="1600" b="1" spc="-30" dirty="0">
                          <a:latin typeface="Gill Sans MT" panose="020B0502020104020203" pitchFamily="34" charset="0"/>
                        </a:rPr>
                        <a:t> </a:t>
                      </a:r>
                      <a:r>
                        <a:rPr sz="1600" b="1" dirty="0">
                          <a:latin typeface="Gill Sans MT" panose="020B0502020104020203" pitchFamily="34" charset="0"/>
                        </a:rPr>
                        <a:t>of</a:t>
                      </a:r>
                      <a:r>
                        <a:rPr sz="1600" b="1" spc="-35" dirty="0">
                          <a:latin typeface="Gill Sans MT" panose="020B0502020104020203" pitchFamily="34" charset="0"/>
                        </a:rPr>
                        <a:t> </a:t>
                      </a:r>
                      <a:r>
                        <a:rPr sz="1600" b="1" spc="-5" dirty="0">
                          <a:latin typeface="Gill Sans MT" panose="020B0502020104020203" pitchFamily="34" charset="0"/>
                        </a:rPr>
                        <a:t>novel</a:t>
                      </a:r>
                      <a:endParaRPr sz="1600" b="1">
                        <a:latin typeface="Gill Sans MT" panose="020B0502020104020203" pitchFamily="34" charset="0"/>
                        <a:cs typeface="Calibri"/>
                      </a:endParaRPr>
                    </a:p>
                  </a:txBody>
                  <a:tcPr marL="0" marR="0" marT="34290" marB="0" anchor="ctr"/>
                </a:tc>
                <a:tc>
                  <a:txBody>
                    <a:bodyPr/>
                    <a:lstStyle/>
                    <a:p>
                      <a:pPr marL="92075" marR="273685" algn="ctr">
                        <a:lnSpc>
                          <a:spcPct val="100000"/>
                        </a:lnSpc>
                        <a:spcBef>
                          <a:spcPts val="270"/>
                        </a:spcBef>
                      </a:pPr>
                      <a:r>
                        <a:rPr sz="1600" b="1" spc="-5" dirty="0">
                          <a:latin typeface="Gill Sans MT" panose="020B0502020104020203" pitchFamily="34" charset="0"/>
                        </a:rPr>
                        <a:t>Number</a:t>
                      </a:r>
                      <a:r>
                        <a:rPr sz="1600" b="1" spc="-75" dirty="0">
                          <a:latin typeface="Gill Sans MT" panose="020B0502020104020203" pitchFamily="34" charset="0"/>
                        </a:rPr>
                        <a:t> </a:t>
                      </a:r>
                      <a:r>
                        <a:rPr sz="1600" b="1" spc="-5" dirty="0">
                          <a:latin typeface="Gill Sans MT" panose="020B0502020104020203" pitchFamily="34" charset="0"/>
                        </a:rPr>
                        <a:t>of </a:t>
                      </a:r>
                      <a:r>
                        <a:rPr sz="1600" b="1" spc="-300" dirty="0">
                          <a:latin typeface="Gill Sans MT" panose="020B0502020104020203" pitchFamily="34" charset="0"/>
                        </a:rPr>
                        <a:t> </a:t>
                      </a:r>
                      <a:r>
                        <a:rPr sz="1600" b="1" spc="-10" dirty="0">
                          <a:latin typeface="Gill Sans MT" panose="020B0502020104020203" pitchFamily="34" charset="0"/>
                        </a:rPr>
                        <a:t>p</a:t>
                      </a:r>
                      <a:r>
                        <a:rPr sz="1600" b="1" dirty="0">
                          <a:latin typeface="Gill Sans MT" panose="020B0502020104020203" pitchFamily="34" charset="0"/>
                        </a:rPr>
                        <a:t>a</a:t>
                      </a:r>
                      <a:r>
                        <a:rPr sz="1600" b="1" spc="-15" dirty="0">
                          <a:latin typeface="Gill Sans MT" panose="020B0502020104020203" pitchFamily="34" charset="0"/>
                        </a:rPr>
                        <a:t>g</a:t>
                      </a:r>
                      <a:r>
                        <a:rPr sz="1600" b="1" dirty="0">
                          <a:latin typeface="Gill Sans MT" panose="020B0502020104020203" pitchFamily="34" charset="0"/>
                        </a:rPr>
                        <a:t>es</a:t>
                      </a:r>
                      <a:r>
                        <a:rPr sz="1600" b="1" spc="5" dirty="0">
                          <a:latin typeface="Gill Sans MT" panose="020B0502020104020203" pitchFamily="34" charset="0"/>
                        </a:rPr>
                        <a:t> </a:t>
                      </a:r>
                      <a:r>
                        <a:rPr sz="1600" b="1" spc="-25" dirty="0">
                          <a:latin typeface="Gill Sans MT" panose="020B0502020104020203" pitchFamily="34" charset="0"/>
                        </a:rPr>
                        <a:t>r</a:t>
                      </a:r>
                      <a:r>
                        <a:rPr sz="1600" b="1" dirty="0">
                          <a:latin typeface="Gill Sans MT" panose="020B0502020104020203" pitchFamily="34" charset="0"/>
                        </a:rPr>
                        <a:t>ead</a:t>
                      </a:r>
                      <a:endParaRPr sz="1600" b="1" dirty="0">
                        <a:latin typeface="Gill Sans MT" panose="020B0502020104020203" pitchFamily="34" charset="0"/>
                        <a:cs typeface="Calibri"/>
                      </a:endParaRPr>
                    </a:p>
                  </a:txBody>
                  <a:tcPr marL="0" marR="0" marT="34290" marB="0" anchor="ctr"/>
                </a:tc>
                <a:tc>
                  <a:txBody>
                    <a:bodyPr/>
                    <a:lstStyle/>
                    <a:p>
                      <a:pPr marL="92075" algn="ctr">
                        <a:lnSpc>
                          <a:spcPct val="100000"/>
                        </a:lnSpc>
                        <a:spcBef>
                          <a:spcPts val="270"/>
                        </a:spcBef>
                      </a:pPr>
                      <a:r>
                        <a:rPr sz="1600" b="1" spc="-5" dirty="0">
                          <a:latin typeface="Gill Sans MT" panose="020B0502020104020203" pitchFamily="34" charset="0"/>
                        </a:rPr>
                        <a:t>Summary</a:t>
                      </a:r>
                      <a:r>
                        <a:rPr sz="1600" b="1" spc="-20" dirty="0">
                          <a:latin typeface="Gill Sans MT" panose="020B0502020104020203" pitchFamily="34" charset="0"/>
                        </a:rPr>
                        <a:t> </a:t>
                      </a:r>
                      <a:r>
                        <a:rPr sz="1600" b="1" spc="-5" dirty="0">
                          <a:latin typeface="Gill Sans MT" panose="020B0502020104020203" pitchFamily="34" charset="0"/>
                        </a:rPr>
                        <a:t>about</a:t>
                      </a:r>
                      <a:r>
                        <a:rPr sz="1600" b="1" spc="-10" dirty="0">
                          <a:latin typeface="Gill Sans MT" panose="020B0502020104020203" pitchFamily="34" charset="0"/>
                        </a:rPr>
                        <a:t> </a:t>
                      </a:r>
                      <a:r>
                        <a:rPr sz="1600" b="1" spc="-5" dirty="0">
                          <a:latin typeface="Gill Sans MT" panose="020B0502020104020203" pitchFamily="34" charset="0"/>
                        </a:rPr>
                        <a:t>what</a:t>
                      </a:r>
                      <a:r>
                        <a:rPr sz="1600" b="1" spc="-10" dirty="0">
                          <a:latin typeface="Gill Sans MT" panose="020B0502020104020203" pitchFamily="34" charset="0"/>
                        </a:rPr>
                        <a:t> </a:t>
                      </a:r>
                      <a:r>
                        <a:rPr sz="1600" b="1" dirty="0">
                          <a:latin typeface="Gill Sans MT" panose="020B0502020104020203" pitchFamily="34" charset="0"/>
                        </a:rPr>
                        <a:t>I</a:t>
                      </a:r>
                      <a:r>
                        <a:rPr sz="1600" b="1" spc="-5" dirty="0">
                          <a:latin typeface="Gill Sans MT" panose="020B0502020104020203" pitchFamily="34" charset="0"/>
                        </a:rPr>
                        <a:t> </a:t>
                      </a:r>
                      <a:r>
                        <a:rPr sz="1600" b="1" spc="-15" dirty="0">
                          <a:latin typeface="Gill Sans MT" panose="020B0502020104020203" pitchFamily="34" charset="0"/>
                        </a:rPr>
                        <a:t>have</a:t>
                      </a:r>
                      <a:r>
                        <a:rPr sz="1600" b="1" spc="-5" dirty="0">
                          <a:latin typeface="Gill Sans MT" panose="020B0502020104020203" pitchFamily="34" charset="0"/>
                        </a:rPr>
                        <a:t> read</a:t>
                      </a:r>
                      <a:endParaRPr sz="1600" b="1" dirty="0">
                        <a:latin typeface="Gill Sans MT" panose="020B0502020104020203" pitchFamily="34" charset="0"/>
                        <a:cs typeface="Calibri"/>
                      </a:endParaRPr>
                    </a:p>
                  </a:txBody>
                  <a:tcPr marL="0" marR="0" marT="34290" marB="0" anchor="ctr"/>
                </a:tc>
                <a:extLst>
                  <a:ext uri="{0D108BD9-81ED-4DB2-BD59-A6C34878D82A}">
                    <a16:rowId xmlns:a16="http://schemas.microsoft.com/office/drawing/2014/main" val="10001"/>
                  </a:ext>
                </a:extLst>
              </a:tr>
              <a:tr h="836336">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0"/>
                        </a:spcBef>
                      </a:pPr>
                      <a:r>
                        <a:rPr sz="1600" dirty="0">
                          <a:latin typeface="Gill Sans MT" panose="020B0502020104020203" pitchFamily="34" charset="0"/>
                        </a:rPr>
                        <a:t>•</a:t>
                      </a:r>
                    </a:p>
                    <a:p>
                      <a:pPr marL="92075">
                        <a:lnSpc>
                          <a:spcPct val="100000"/>
                        </a:lnSpc>
                        <a:spcBef>
                          <a:spcPts val="15"/>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0480" marB="0"/>
                </a:tc>
                <a:extLst>
                  <a:ext uri="{0D108BD9-81ED-4DB2-BD59-A6C34878D82A}">
                    <a16:rowId xmlns:a16="http://schemas.microsoft.com/office/drawing/2014/main" val="10002"/>
                  </a:ext>
                </a:extLst>
              </a:tr>
              <a:tr h="844665">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4"/>
                        </a:spcBef>
                      </a:pPr>
                      <a:r>
                        <a:rPr sz="1600" dirty="0">
                          <a:latin typeface="Gill Sans MT" panose="020B0502020104020203" pitchFamily="34" charset="0"/>
                        </a:rPr>
                        <a:t>•</a:t>
                      </a:r>
                    </a:p>
                    <a:p>
                      <a:pPr marL="92075">
                        <a:lnSpc>
                          <a:spcPct val="100000"/>
                        </a:lnSpc>
                        <a:spcBef>
                          <a:spcPts val="10"/>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1114" marB="0"/>
                </a:tc>
                <a:extLst>
                  <a:ext uri="{0D108BD9-81ED-4DB2-BD59-A6C34878D82A}">
                    <a16:rowId xmlns:a16="http://schemas.microsoft.com/office/drawing/2014/main" val="10003"/>
                  </a:ext>
                </a:extLst>
              </a:tr>
              <a:tr h="836023">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dirty="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5"/>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spcBef>
                          <a:spcPts val="15"/>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pPr>
                      <a:r>
                        <a:rPr sz="1600" dirty="0">
                          <a:latin typeface="Gill Sans MT" panose="020B0502020104020203" pitchFamily="34" charset="0"/>
                        </a:rPr>
                        <a:t>•</a:t>
                      </a:r>
                      <a:endParaRPr sz="1600">
                        <a:latin typeface="Gill Sans MT" panose="020B0502020104020203" pitchFamily="34" charset="0"/>
                        <a:cs typeface="Arial MT"/>
                      </a:endParaRPr>
                    </a:p>
                  </a:txBody>
                  <a:tcPr marL="0" marR="0" marT="31115" marB="0"/>
                </a:tc>
                <a:extLst>
                  <a:ext uri="{0D108BD9-81ED-4DB2-BD59-A6C34878D82A}">
                    <a16:rowId xmlns:a16="http://schemas.microsoft.com/office/drawing/2014/main" val="10004"/>
                  </a:ext>
                </a:extLst>
              </a:tr>
              <a:tr h="792480">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spcBef>
                          <a:spcPts val="10"/>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pPr>
                      <a:r>
                        <a:rPr sz="1600" dirty="0">
                          <a:latin typeface="Gill Sans MT" panose="020B0502020104020203" pitchFamily="34" charset="0"/>
                        </a:rPr>
                        <a:t>•</a:t>
                      </a:r>
                      <a:endParaRPr sz="160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5"/>
                  </a:ext>
                </a:extLst>
              </a:tr>
              <a:tr h="801188">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600" dirty="0">
                          <a:latin typeface="Gill Sans MT" panose="020B0502020104020203" pitchFamily="34" charset="0"/>
                        </a:rPr>
                        <a:t>•</a:t>
                      </a:r>
                    </a:p>
                    <a:p>
                      <a:pPr marL="92075">
                        <a:lnSpc>
                          <a:spcPct val="100000"/>
                        </a:lnSpc>
                        <a:spcBef>
                          <a:spcPts val="10"/>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6"/>
                  </a:ext>
                </a:extLst>
              </a:tr>
            </a:tbl>
          </a:graphicData>
        </a:graphic>
      </p:graphicFrame>
      <p:sp>
        <p:nvSpPr>
          <p:cNvPr id="5" name="object 3"/>
          <p:cNvSpPr/>
          <p:nvPr/>
        </p:nvSpPr>
        <p:spPr>
          <a:xfrm>
            <a:off x="10763796" y="5742546"/>
            <a:ext cx="984067" cy="403860"/>
          </a:xfrm>
          <a:custGeom>
            <a:avLst/>
            <a:gdLst/>
            <a:ahLst/>
            <a:cxnLst/>
            <a:rect l="l" t="t" r="r" b="b"/>
            <a:pathLst>
              <a:path w="660400" h="403859">
                <a:moveTo>
                  <a:pt x="0" y="403860"/>
                </a:moveTo>
                <a:lnTo>
                  <a:pt x="659892" y="403860"/>
                </a:lnTo>
                <a:lnTo>
                  <a:pt x="659892" y="0"/>
                </a:lnTo>
                <a:lnTo>
                  <a:pt x="0" y="0"/>
                </a:lnTo>
                <a:lnTo>
                  <a:pt x="0" y="403860"/>
                </a:lnTo>
                <a:close/>
              </a:path>
            </a:pathLst>
          </a:custGeom>
          <a:ln w="12192">
            <a:solidFill>
              <a:schemeClr val="tx1"/>
            </a:solidFill>
          </a:ln>
        </p:spPr>
        <p:txBody>
          <a:bodyPr wrap="square" lIns="0" tIns="0" rIns="0" bIns="0" rtlCol="0"/>
          <a:lstStyle/>
          <a:p>
            <a:endParaRPr/>
          </a:p>
        </p:txBody>
      </p:sp>
      <p:sp>
        <p:nvSpPr>
          <p:cNvPr id="6" name="object 4"/>
          <p:cNvSpPr txBox="1"/>
          <p:nvPr/>
        </p:nvSpPr>
        <p:spPr>
          <a:xfrm>
            <a:off x="9562013" y="5661065"/>
            <a:ext cx="1426119" cy="566822"/>
          </a:xfrm>
          <a:prstGeom prst="rect">
            <a:avLst/>
          </a:prstGeom>
        </p:spPr>
        <p:txBody>
          <a:bodyPr vert="horz" wrap="square" lIns="0" tIns="12700" rIns="0" bIns="0" rtlCol="0">
            <a:spAutoFit/>
          </a:bodyPr>
          <a:lstStyle/>
          <a:p>
            <a:pPr marL="12700" marR="5080">
              <a:lnSpc>
                <a:spcPct val="100000"/>
              </a:lnSpc>
              <a:spcBef>
                <a:spcPts val="100"/>
              </a:spcBef>
            </a:pPr>
            <a:r>
              <a:rPr sz="1800" spc="-15" dirty="0">
                <a:latin typeface="Gill Sans MT" panose="020B0502020104020203" pitchFamily="34" charset="0"/>
                <a:cs typeface="Calibri"/>
              </a:rPr>
              <a:t>Checked</a:t>
            </a:r>
            <a:r>
              <a:rPr sz="1800" spc="-55" dirty="0">
                <a:latin typeface="Gill Sans MT" panose="020B0502020104020203" pitchFamily="34" charset="0"/>
                <a:cs typeface="Calibri"/>
              </a:rPr>
              <a:t> </a:t>
            </a:r>
            <a:r>
              <a:rPr sz="1800" spc="-5" dirty="0">
                <a:latin typeface="Gill Sans MT" panose="020B0502020104020203" pitchFamily="34" charset="0"/>
                <a:cs typeface="Calibri"/>
              </a:rPr>
              <a:t>by </a:t>
            </a:r>
            <a:r>
              <a:rPr sz="1800" spc="-395" dirty="0">
                <a:latin typeface="Gill Sans MT" panose="020B0502020104020203" pitchFamily="34" charset="0"/>
                <a:cs typeface="Calibri"/>
              </a:rPr>
              <a:t> </a:t>
            </a:r>
            <a:r>
              <a:rPr sz="1800" spc="-15" dirty="0">
                <a:latin typeface="Gill Sans MT" panose="020B0502020104020203" pitchFamily="34" charset="0"/>
                <a:cs typeface="Calibri"/>
              </a:rPr>
              <a:t>form</a:t>
            </a:r>
            <a:r>
              <a:rPr sz="1800" spc="-45" dirty="0">
                <a:latin typeface="Gill Sans MT" panose="020B0502020104020203" pitchFamily="34" charset="0"/>
                <a:cs typeface="Calibri"/>
              </a:rPr>
              <a:t> </a:t>
            </a:r>
            <a:r>
              <a:rPr sz="1800" spc="-10" dirty="0">
                <a:latin typeface="Gill Sans MT" panose="020B0502020104020203" pitchFamily="34" charset="0"/>
                <a:cs typeface="Calibri"/>
              </a:rPr>
              <a:t>tutor:</a:t>
            </a:r>
            <a:endParaRPr sz="1800" dirty="0">
              <a:latin typeface="Gill Sans MT" panose="020B0502020104020203" pitchFamily="34" charset="0"/>
              <a:cs typeface="Calibri"/>
            </a:endParaRPr>
          </a:p>
        </p:txBody>
      </p:sp>
      <p:sp>
        <p:nvSpPr>
          <p:cNvPr id="7" name="TextBox 6"/>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23</a:t>
            </a:r>
          </a:p>
        </p:txBody>
      </p:sp>
    </p:spTree>
    <p:extLst>
      <p:ext uri="{BB962C8B-B14F-4D97-AF65-F5344CB8AC3E}">
        <p14:creationId xmlns:p14="http://schemas.microsoft.com/office/powerpoint/2010/main" val="21614638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307458" y="200891"/>
          <a:ext cx="11571032" cy="5198670"/>
        </p:xfrm>
        <a:graphic>
          <a:graphicData uri="http://schemas.openxmlformats.org/drawingml/2006/table">
            <a:tbl>
              <a:tblPr firstRow="1" bandRow="1">
                <a:tableStyleId>{5940675A-B579-460E-94D1-54222C63F5DA}</a:tableStyleId>
              </a:tblPr>
              <a:tblGrid>
                <a:gridCol w="1135511">
                  <a:extLst>
                    <a:ext uri="{9D8B030D-6E8A-4147-A177-3AD203B41FA5}">
                      <a16:colId xmlns:a16="http://schemas.microsoft.com/office/drawing/2014/main" val="20000"/>
                    </a:ext>
                  </a:extLst>
                </a:gridCol>
                <a:gridCol w="2220710">
                  <a:extLst>
                    <a:ext uri="{9D8B030D-6E8A-4147-A177-3AD203B41FA5}">
                      <a16:colId xmlns:a16="http://schemas.microsoft.com/office/drawing/2014/main" val="20001"/>
                    </a:ext>
                  </a:extLst>
                </a:gridCol>
                <a:gridCol w="1483087">
                  <a:extLst>
                    <a:ext uri="{9D8B030D-6E8A-4147-A177-3AD203B41FA5}">
                      <a16:colId xmlns:a16="http://schemas.microsoft.com/office/drawing/2014/main" val="20002"/>
                    </a:ext>
                  </a:extLst>
                </a:gridCol>
                <a:gridCol w="6731724">
                  <a:extLst>
                    <a:ext uri="{9D8B030D-6E8A-4147-A177-3AD203B41FA5}">
                      <a16:colId xmlns:a16="http://schemas.microsoft.com/office/drawing/2014/main" val="20003"/>
                    </a:ext>
                  </a:extLst>
                </a:gridCol>
              </a:tblGrid>
              <a:tr h="469900">
                <a:tc gridSpan="4">
                  <a:txBody>
                    <a:bodyPr/>
                    <a:lstStyle/>
                    <a:p>
                      <a:pPr marL="91440" algn="ctr">
                        <a:lnSpc>
                          <a:spcPct val="100000"/>
                        </a:lnSpc>
                        <a:spcBef>
                          <a:spcPts val="229"/>
                        </a:spcBef>
                      </a:pPr>
                      <a:r>
                        <a:rPr sz="1600" spc="-10" dirty="0">
                          <a:latin typeface="Gill Sans MT" panose="020B0502020104020203" pitchFamily="34" charset="0"/>
                        </a:rPr>
                        <a:t>Reading </a:t>
                      </a:r>
                      <a:r>
                        <a:rPr sz="1600" dirty="0">
                          <a:latin typeface="Gill Sans MT" panose="020B0502020104020203" pitchFamily="34" charset="0"/>
                        </a:rPr>
                        <a:t>Log</a:t>
                      </a:r>
                      <a:r>
                        <a:rPr sz="1600" spc="-5" dirty="0">
                          <a:latin typeface="Gill Sans MT" panose="020B0502020104020203" pitchFamily="34" charset="0"/>
                        </a:rPr>
                        <a:t> </a:t>
                      </a:r>
                      <a:r>
                        <a:rPr sz="1600" spc="-20" dirty="0">
                          <a:latin typeface="Gill Sans MT" panose="020B0502020104020203" pitchFamily="34" charset="0"/>
                        </a:rPr>
                        <a:t>w/c</a:t>
                      </a:r>
                      <a:r>
                        <a:rPr sz="1600" dirty="0">
                          <a:latin typeface="Gill Sans MT" panose="020B0502020104020203" pitchFamily="34" charset="0"/>
                        </a:rPr>
                        <a:t> </a:t>
                      </a:r>
                      <a:r>
                        <a:rPr lang="en-GB" sz="1600" spc="10" dirty="0">
                          <a:latin typeface="Gill Sans MT" panose="020B0502020104020203" pitchFamily="34" charset="0"/>
                        </a:rPr>
                        <a:t>24</a:t>
                      </a:r>
                      <a:r>
                        <a:rPr lang="en-GB" sz="1600" spc="10" baseline="30000" dirty="0">
                          <a:latin typeface="Gill Sans MT" panose="020B0502020104020203" pitchFamily="34" charset="0"/>
                        </a:rPr>
                        <a:t>th</a:t>
                      </a:r>
                      <a:r>
                        <a:rPr lang="en-GB" sz="1600" spc="10" dirty="0">
                          <a:latin typeface="Gill Sans MT" panose="020B0502020104020203" pitchFamily="34" charset="0"/>
                        </a:rPr>
                        <a:t> November</a:t>
                      </a:r>
                      <a:r>
                        <a:rPr lang="en-GB" sz="1600" spc="10" baseline="0" dirty="0">
                          <a:latin typeface="Gill Sans MT" panose="020B0502020104020203" pitchFamily="34" charset="0"/>
                        </a:rPr>
                        <a:t> </a:t>
                      </a:r>
                      <a:r>
                        <a:rPr sz="1600" dirty="0">
                          <a:latin typeface="Gill Sans MT" panose="020B0502020104020203" pitchFamily="34" charset="0"/>
                        </a:rPr>
                        <a:t>(20</a:t>
                      </a:r>
                      <a:r>
                        <a:rPr sz="1600" spc="-10" dirty="0">
                          <a:latin typeface="Gill Sans MT" panose="020B0502020104020203" pitchFamily="34" charset="0"/>
                        </a:rPr>
                        <a:t> </a:t>
                      </a:r>
                      <a:r>
                        <a:rPr sz="1600" spc="-5" dirty="0">
                          <a:latin typeface="Gill Sans MT" panose="020B0502020104020203" pitchFamily="34" charset="0"/>
                        </a:rPr>
                        <a:t>mins </a:t>
                      </a:r>
                      <a:r>
                        <a:rPr sz="1600" spc="-10" dirty="0">
                          <a:latin typeface="Gill Sans MT" panose="020B0502020104020203" pitchFamily="34" charset="0"/>
                        </a:rPr>
                        <a:t>reading</a:t>
                      </a:r>
                      <a:r>
                        <a:rPr sz="1600" dirty="0">
                          <a:latin typeface="Gill Sans MT" panose="020B0502020104020203" pitchFamily="34" charset="0"/>
                        </a:rPr>
                        <a:t> per</a:t>
                      </a:r>
                      <a:r>
                        <a:rPr sz="1600" spc="5" dirty="0">
                          <a:latin typeface="Gill Sans MT" panose="020B0502020104020203" pitchFamily="34" charset="0"/>
                        </a:rPr>
                        <a:t> </a:t>
                      </a:r>
                      <a:r>
                        <a:rPr sz="1600" spc="-15" dirty="0">
                          <a:latin typeface="Gill Sans MT" panose="020B0502020104020203" pitchFamily="34" charset="0"/>
                        </a:rPr>
                        <a:t>day</a:t>
                      </a:r>
                      <a:r>
                        <a:rPr sz="1600" spc="5" dirty="0">
                          <a:latin typeface="Gill Sans MT" panose="020B0502020104020203" pitchFamily="34" charset="0"/>
                        </a:rPr>
                        <a:t> </a:t>
                      </a:r>
                      <a:r>
                        <a:rPr sz="1600" dirty="0">
                          <a:latin typeface="Gill Sans MT" panose="020B0502020104020203" pitchFamily="34" charset="0"/>
                        </a:rPr>
                        <a:t>–</a:t>
                      </a:r>
                      <a:r>
                        <a:rPr sz="1600" spc="5" dirty="0">
                          <a:latin typeface="Gill Sans MT" panose="020B0502020104020203" pitchFamily="34" charset="0"/>
                        </a:rPr>
                        <a:t> </a:t>
                      </a:r>
                      <a:r>
                        <a:rPr sz="1600" spc="-5" dirty="0">
                          <a:latin typeface="Gill Sans MT" panose="020B0502020104020203" pitchFamily="34" charset="0"/>
                        </a:rPr>
                        <a:t>all </a:t>
                      </a:r>
                      <a:r>
                        <a:rPr sz="1600" spc="-10" dirty="0">
                          <a:latin typeface="Gill Sans MT" panose="020B0502020104020203" pitchFamily="34" charset="0"/>
                        </a:rPr>
                        <a:t>five</a:t>
                      </a:r>
                      <a:r>
                        <a:rPr sz="1600" dirty="0">
                          <a:latin typeface="Gill Sans MT" panose="020B0502020104020203" pitchFamily="34" charset="0"/>
                        </a:rPr>
                        <a:t> logs </a:t>
                      </a:r>
                      <a:r>
                        <a:rPr sz="1600" spc="-5" dirty="0">
                          <a:latin typeface="Gill Sans MT" panose="020B0502020104020203" pitchFamily="34" charset="0"/>
                        </a:rPr>
                        <a:t>MUST</a:t>
                      </a:r>
                      <a:r>
                        <a:rPr sz="1600" spc="-15" dirty="0">
                          <a:latin typeface="Gill Sans MT" panose="020B0502020104020203" pitchFamily="34" charset="0"/>
                        </a:rPr>
                        <a:t> </a:t>
                      </a:r>
                      <a:r>
                        <a:rPr sz="1600" dirty="0">
                          <a:latin typeface="Gill Sans MT" panose="020B0502020104020203" pitchFamily="34" charset="0"/>
                        </a:rPr>
                        <a:t>be</a:t>
                      </a:r>
                      <a:r>
                        <a:rPr sz="1600" spc="10" dirty="0">
                          <a:latin typeface="Gill Sans MT" panose="020B0502020104020203" pitchFamily="34" charset="0"/>
                        </a:rPr>
                        <a:t> </a:t>
                      </a:r>
                      <a:r>
                        <a:rPr sz="1600" spc="-5" dirty="0">
                          <a:latin typeface="Gill Sans MT" panose="020B0502020104020203" pitchFamily="34" charset="0"/>
                        </a:rPr>
                        <a:t>completed)</a:t>
                      </a:r>
                      <a:endParaRPr sz="1600" dirty="0">
                        <a:latin typeface="Gill Sans MT" panose="020B0502020104020203" pitchFamily="34" charset="0"/>
                        <a:cs typeface="Calibri"/>
                      </a:endParaRPr>
                    </a:p>
                  </a:txBody>
                  <a:tcPr marL="0" marR="0" marT="29209" marB="0" anchor="ctr">
                    <a:solidFill>
                      <a:schemeClr val="accent1">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618078">
                <a:tc>
                  <a:txBody>
                    <a:bodyPr/>
                    <a:lstStyle/>
                    <a:p>
                      <a:pPr marL="91440" algn="ctr">
                        <a:lnSpc>
                          <a:spcPct val="100000"/>
                        </a:lnSpc>
                        <a:spcBef>
                          <a:spcPts val="270"/>
                        </a:spcBef>
                      </a:pPr>
                      <a:r>
                        <a:rPr sz="1600" b="1" spc="-10" dirty="0">
                          <a:latin typeface="Gill Sans MT" panose="020B0502020104020203" pitchFamily="34" charset="0"/>
                        </a:rPr>
                        <a:t>Date</a:t>
                      </a:r>
                      <a:endParaRPr sz="1600" b="1" dirty="0">
                        <a:latin typeface="Gill Sans MT" panose="020B0502020104020203" pitchFamily="34" charset="0"/>
                        <a:cs typeface="Calibri"/>
                      </a:endParaRPr>
                    </a:p>
                  </a:txBody>
                  <a:tcPr marL="0" marR="0" marT="34290" marB="0" anchor="ctr"/>
                </a:tc>
                <a:tc>
                  <a:txBody>
                    <a:bodyPr/>
                    <a:lstStyle/>
                    <a:p>
                      <a:pPr marL="91440" algn="ctr">
                        <a:lnSpc>
                          <a:spcPct val="100000"/>
                        </a:lnSpc>
                        <a:spcBef>
                          <a:spcPts val="270"/>
                        </a:spcBef>
                      </a:pPr>
                      <a:r>
                        <a:rPr sz="1600" b="1" spc="-5" dirty="0">
                          <a:latin typeface="Gill Sans MT" panose="020B0502020104020203" pitchFamily="34" charset="0"/>
                        </a:rPr>
                        <a:t>Title</a:t>
                      </a:r>
                      <a:r>
                        <a:rPr sz="1600" b="1" spc="-30" dirty="0">
                          <a:latin typeface="Gill Sans MT" panose="020B0502020104020203" pitchFamily="34" charset="0"/>
                        </a:rPr>
                        <a:t> </a:t>
                      </a:r>
                      <a:r>
                        <a:rPr sz="1600" b="1" dirty="0">
                          <a:latin typeface="Gill Sans MT" panose="020B0502020104020203" pitchFamily="34" charset="0"/>
                        </a:rPr>
                        <a:t>of</a:t>
                      </a:r>
                      <a:r>
                        <a:rPr sz="1600" b="1" spc="-35" dirty="0">
                          <a:latin typeface="Gill Sans MT" panose="020B0502020104020203" pitchFamily="34" charset="0"/>
                        </a:rPr>
                        <a:t> </a:t>
                      </a:r>
                      <a:r>
                        <a:rPr sz="1600" b="1" spc="-5" dirty="0">
                          <a:latin typeface="Gill Sans MT" panose="020B0502020104020203" pitchFamily="34" charset="0"/>
                        </a:rPr>
                        <a:t>novel</a:t>
                      </a:r>
                      <a:endParaRPr sz="1600" b="1">
                        <a:latin typeface="Gill Sans MT" panose="020B0502020104020203" pitchFamily="34" charset="0"/>
                        <a:cs typeface="Calibri"/>
                      </a:endParaRPr>
                    </a:p>
                  </a:txBody>
                  <a:tcPr marL="0" marR="0" marT="34290" marB="0" anchor="ctr"/>
                </a:tc>
                <a:tc>
                  <a:txBody>
                    <a:bodyPr/>
                    <a:lstStyle/>
                    <a:p>
                      <a:pPr marL="92075" marR="273685" algn="ctr">
                        <a:lnSpc>
                          <a:spcPct val="100000"/>
                        </a:lnSpc>
                        <a:spcBef>
                          <a:spcPts val="270"/>
                        </a:spcBef>
                      </a:pPr>
                      <a:r>
                        <a:rPr sz="1600" b="1" spc="-5" dirty="0">
                          <a:latin typeface="Gill Sans MT" panose="020B0502020104020203" pitchFamily="34" charset="0"/>
                        </a:rPr>
                        <a:t>Number</a:t>
                      </a:r>
                      <a:r>
                        <a:rPr sz="1600" b="1" spc="-75" dirty="0">
                          <a:latin typeface="Gill Sans MT" panose="020B0502020104020203" pitchFamily="34" charset="0"/>
                        </a:rPr>
                        <a:t> </a:t>
                      </a:r>
                      <a:r>
                        <a:rPr sz="1600" b="1" spc="-5" dirty="0">
                          <a:latin typeface="Gill Sans MT" panose="020B0502020104020203" pitchFamily="34" charset="0"/>
                        </a:rPr>
                        <a:t>of </a:t>
                      </a:r>
                      <a:r>
                        <a:rPr sz="1600" b="1" spc="-300" dirty="0">
                          <a:latin typeface="Gill Sans MT" panose="020B0502020104020203" pitchFamily="34" charset="0"/>
                        </a:rPr>
                        <a:t> </a:t>
                      </a:r>
                      <a:r>
                        <a:rPr sz="1600" b="1" spc="-10" dirty="0">
                          <a:latin typeface="Gill Sans MT" panose="020B0502020104020203" pitchFamily="34" charset="0"/>
                        </a:rPr>
                        <a:t>p</a:t>
                      </a:r>
                      <a:r>
                        <a:rPr sz="1600" b="1" dirty="0">
                          <a:latin typeface="Gill Sans MT" panose="020B0502020104020203" pitchFamily="34" charset="0"/>
                        </a:rPr>
                        <a:t>a</a:t>
                      </a:r>
                      <a:r>
                        <a:rPr sz="1600" b="1" spc="-15" dirty="0">
                          <a:latin typeface="Gill Sans MT" panose="020B0502020104020203" pitchFamily="34" charset="0"/>
                        </a:rPr>
                        <a:t>g</a:t>
                      </a:r>
                      <a:r>
                        <a:rPr sz="1600" b="1" dirty="0">
                          <a:latin typeface="Gill Sans MT" panose="020B0502020104020203" pitchFamily="34" charset="0"/>
                        </a:rPr>
                        <a:t>es</a:t>
                      </a:r>
                      <a:r>
                        <a:rPr sz="1600" b="1" spc="5" dirty="0">
                          <a:latin typeface="Gill Sans MT" panose="020B0502020104020203" pitchFamily="34" charset="0"/>
                        </a:rPr>
                        <a:t> </a:t>
                      </a:r>
                      <a:r>
                        <a:rPr sz="1600" b="1" spc="-25" dirty="0">
                          <a:latin typeface="Gill Sans MT" panose="020B0502020104020203" pitchFamily="34" charset="0"/>
                        </a:rPr>
                        <a:t>r</a:t>
                      </a:r>
                      <a:r>
                        <a:rPr sz="1600" b="1" dirty="0">
                          <a:latin typeface="Gill Sans MT" panose="020B0502020104020203" pitchFamily="34" charset="0"/>
                        </a:rPr>
                        <a:t>ead</a:t>
                      </a:r>
                      <a:endParaRPr sz="1600" b="1" dirty="0">
                        <a:latin typeface="Gill Sans MT" panose="020B0502020104020203" pitchFamily="34" charset="0"/>
                        <a:cs typeface="Calibri"/>
                      </a:endParaRPr>
                    </a:p>
                  </a:txBody>
                  <a:tcPr marL="0" marR="0" marT="34290" marB="0" anchor="ctr"/>
                </a:tc>
                <a:tc>
                  <a:txBody>
                    <a:bodyPr/>
                    <a:lstStyle/>
                    <a:p>
                      <a:pPr marL="92075" algn="ctr">
                        <a:lnSpc>
                          <a:spcPct val="100000"/>
                        </a:lnSpc>
                        <a:spcBef>
                          <a:spcPts val="270"/>
                        </a:spcBef>
                      </a:pPr>
                      <a:r>
                        <a:rPr sz="1600" b="1" spc="-5" dirty="0">
                          <a:latin typeface="Gill Sans MT" panose="020B0502020104020203" pitchFamily="34" charset="0"/>
                        </a:rPr>
                        <a:t>Summary</a:t>
                      </a:r>
                      <a:r>
                        <a:rPr sz="1600" b="1" spc="-20" dirty="0">
                          <a:latin typeface="Gill Sans MT" panose="020B0502020104020203" pitchFamily="34" charset="0"/>
                        </a:rPr>
                        <a:t> </a:t>
                      </a:r>
                      <a:r>
                        <a:rPr sz="1600" b="1" spc="-5" dirty="0">
                          <a:latin typeface="Gill Sans MT" panose="020B0502020104020203" pitchFamily="34" charset="0"/>
                        </a:rPr>
                        <a:t>about</a:t>
                      </a:r>
                      <a:r>
                        <a:rPr sz="1600" b="1" spc="-10" dirty="0">
                          <a:latin typeface="Gill Sans MT" panose="020B0502020104020203" pitchFamily="34" charset="0"/>
                        </a:rPr>
                        <a:t> </a:t>
                      </a:r>
                      <a:r>
                        <a:rPr sz="1600" b="1" spc="-5" dirty="0">
                          <a:latin typeface="Gill Sans MT" panose="020B0502020104020203" pitchFamily="34" charset="0"/>
                        </a:rPr>
                        <a:t>what</a:t>
                      </a:r>
                      <a:r>
                        <a:rPr sz="1600" b="1" spc="-10" dirty="0">
                          <a:latin typeface="Gill Sans MT" panose="020B0502020104020203" pitchFamily="34" charset="0"/>
                        </a:rPr>
                        <a:t> </a:t>
                      </a:r>
                      <a:r>
                        <a:rPr sz="1600" b="1" dirty="0">
                          <a:latin typeface="Gill Sans MT" panose="020B0502020104020203" pitchFamily="34" charset="0"/>
                        </a:rPr>
                        <a:t>I</a:t>
                      </a:r>
                      <a:r>
                        <a:rPr sz="1600" b="1" spc="-5" dirty="0">
                          <a:latin typeface="Gill Sans MT" panose="020B0502020104020203" pitchFamily="34" charset="0"/>
                        </a:rPr>
                        <a:t> </a:t>
                      </a:r>
                      <a:r>
                        <a:rPr sz="1600" b="1" spc="-15" dirty="0">
                          <a:latin typeface="Gill Sans MT" panose="020B0502020104020203" pitchFamily="34" charset="0"/>
                        </a:rPr>
                        <a:t>have</a:t>
                      </a:r>
                      <a:r>
                        <a:rPr sz="1600" b="1" spc="-5" dirty="0">
                          <a:latin typeface="Gill Sans MT" panose="020B0502020104020203" pitchFamily="34" charset="0"/>
                        </a:rPr>
                        <a:t> read</a:t>
                      </a:r>
                      <a:endParaRPr sz="1600" b="1" dirty="0">
                        <a:latin typeface="Gill Sans MT" panose="020B0502020104020203" pitchFamily="34" charset="0"/>
                        <a:cs typeface="Calibri"/>
                      </a:endParaRPr>
                    </a:p>
                  </a:txBody>
                  <a:tcPr marL="0" marR="0" marT="34290" marB="0" anchor="ctr"/>
                </a:tc>
                <a:extLst>
                  <a:ext uri="{0D108BD9-81ED-4DB2-BD59-A6C34878D82A}">
                    <a16:rowId xmlns:a16="http://schemas.microsoft.com/office/drawing/2014/main" val="10001"/>
                  </a:ext>
                </a:extLst>
              </a:tr>
              <a:tr h="836336">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0"/>
                        </a:spcBef>
                      </a:pPr>
                      <a:r>
                        <a:rPr sz="1600" dirty="0">
                          <a:latin typeface="Gill Sans MT" panose="020B0502020104020203" pitchFamily="34" charset="0"/>
                        </a:rPr>
                        <a:t>•</a:t>
                      </a:r>
                    </a:p>
                    <a:p>
                      <a:pPr marL="92075">
                        <a:lnSpc>
                          <a:spcPct val="100000"/>
                        </a:lnSpc>
                        <a:spcBef>
                          <a:spcPts val="15"/>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0480" marB="0"/>
                </a:tc>
                <a:extLst>
                  <a:ext uri="{0D108BD9-81ED-4DB2-BD59-A6C34878D82A}">
                    <a16:rowId xmlns:a16="http://schemas.microsoft.com/office/drawing/2014/main" val="10002"/>
                  </a:ext>
                </a:extLst>
              </a:tr>
              <a:tr h="844665">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4"/>
                        </a:spcBef>
                      </a:pPr>
                      <a:r>
                        <a:rPr sz="1600" dirty="0">
                          <a:latin typeface="Gill Sans MT" panose="020B0502020104020203" pitchFamily="34" charset="0"/>
                        </a:rPr>
                        <a:t>•</a:t>
                      </a:r>
                    </a:p>
                    <a:p>
                      <a:pPr marL="92075">
                        <a:lnSpc>
                          <a:spcPct val="100000"/>
                        </a:lnSpc>
                        <a:spcBef>
                          <a:spcPts val="10"/>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1114" marB="0"/>
                </a:tc>
                <a:extLst>
                  <a:ext uri="{0D108BD9-81ED-4DB2-BD59-A6C34878D82A}">
                    <a16:rowId xmlns:a16="http://schemas.microsoft.com/office/drawing/2014/main" val="10003"/>
                  </a:ext>
                </a:extLst>
              </a:tr>
              <a:tr h="836023">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dirty="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5"/>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spcBef>
                          <a:spcPts val="15"/>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pPr>
                      <a:r>
                        <a:rPr sz="1600" dirty="0">
                          <a:latin typeface="Gill Sans MT" panose="020B0502020104020203" pitchFamily="34" charset="0"/>
                        </a:rPr>
                        <a:t>•</a:t>
                      </a:r>
                      <a:endParaRPr sz="1600">
                        <a:latin typeface="Gill Sans MT" panose="020B0502020104020203" pitchFamily="34" charset="0"/>
                        <a:cs typeface="Arial MT"/>
                      </a:endParaRPr>
                    </a:p>
                  </a:txBody>
                  <a:tcPr marL="0" marR="0" marT="31115" marB="0"/>
                </a:tc>
                <a:extLst>
                  <a:ext uri="{0D108BD9-81ED-4DB2-BD59-A6C34878D82A}">
                    <a16:rowId xmlns:a16="http://schemas.microsoft.com/office/drawing/2014/main" val="10004"/>
                  </a:ext>
                </a:extLst>
              </a:tr>
              <a:tr h="792480">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spcBef>
                          <a:spcPts val="10"/>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pPr>
                      <a:r>
                        <a:rPr sz="1600" dirty="0">
                          <a:latin typeface="Gill Sans MT" panose="020B0502020104020203" pitchFamily="34" charset="0"/>
                        </a:rPr>
                        <a:t>•</a:t>
                      </a:r>
                      <a:endParaRPr sz="160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5"/>
                  </a:ext>
                </a:extLst>
              </a:tr>
              <a:tr h="801188">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600" dirty="0">
                          <a:latin typeface="Gill Sans MT" panose="020B0502020104020203" pitchFamily="34" charset="0"/>
                        </a:rPr>
                        <a:t>•</a:t>
                      </a:r>
                    </a:p>
                    <a:p>
                      <a:pPr marL="92075">
                        <a:lnSpc>
                          <a:spcPct val="100000"/>
                        </a:lnSpc>
                        <a:spcBef>
                          <a:spcPts val="10"/>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6"/>
                  </a:ext>
                </a:extLst>
              </a:tr>
            </a:tbl>
          </a:graphicData>
        </a:graphic>
      </p:graphicFrame>
      <p:sp>
        <p:nvSpPr>
          <p:cNvPr id="5" name="object 3"/>
          <p:cNvSpPr/>
          <p:nvPr/>
        </p:nvSpPr>
        <p:spPr>
          <a:xfrm>
            <a:off x="10763796" y="5742546"/>
            <a:ext cx="984067" cy="403860"/>
          </a:xfrm>
          <a:custGeom>
            <a:avLst/>
            <a:gdLst/>
            <a:ahLst/>
            <a:cxnLst/>
            <a:rect l="l" t="t" r="r" b="b"/>
            <a:pathLst>
              <a:path w="660400" h="403859">
                <a:moveTo>
                  <a:pt x="0" y="403860"/>
                </a:moveTo>
                <a:lnTo>
                  <a:pt x="659892" y="403860"/>
                </a:lnTo>
                <a:lnTo>
                  <a:pt x="659892" y="0"/>
                </a:lnTo>
                <a:lnTo>
                  <a:pt x="0" y="0"/>
                </a:lnTo>
                <a:lnTo>
                  <a:pt x="0" y="403860"/>
                </a:lnTo>
                <a:close/>
              </a:path>
            </a:pathLst>
          </a:custGeom>
          <a:ln w="12192">
            <a:solidFill>
              <a:schemeClr val="tx1"/>
            </a:solidFill>
          </a:ln>
        </p:spPr>
        <p:txBody>
          <a:bodyPr wrap="square" lIns="0" tIns="0" rIns="0" bIns="0" rtlCol="0"/>
          <a:lstStyle/>
          <a:p>
            <a:endParaRPr/>
          </a:p>
        </p:txBody>
      </p:sp>
      <p:sp>
        <p:nvSpPr>
          <p:cNvPr id="6" name="object 4"/>
          <p:cNvSpPr txBox="1"/>
          <p:nvPr/>
        </p:nvSpPr>
        <p:spPr>
          <a:xfrm>
            <a:off x="9562013" y="5661065"/>
            <a:ext cx="1426119" cy="566822"/>
          </a:xfrm>
          <a:prstGeom prst="rect">
            <a:avLst/>
          </a:prstGeom>
        </p:spPr>
        <p:txBody>
          <a:bodyPr vert="horz" wrap="square" lIns="0" tIns="12700" rIns="0" bIns="0" rtlCol="0">
            <a:spAutoFit/>
          </a:bodyPr>
          <a:lstStyle/>
          <a:p>
            <a:pPr marL="12700" marR="5080">
              <a:lnSpc>
                <a:spcPct val="100000"/>
              </a:lnSpc>
              <a:spcBef>
                <a:spcPts val="100"/>
              </a:spcBef>
            </a:pPr>
            <a:r>
              <a:rPr sz="1800" spc="-15" dirty="0">
                <a:latin typeface="Gill Sans MT" panose="020B0502020104020203" pitchFamily="34" charset="0"/>
                <a:cs typeface="Calibri"/>
              </a:rPr>
              <a:t>Checked</a:t>
            </a:r>
            <a:r>
              <a:rPr sz="1800" spc="-55" dirty="0">
                <a:latin typeface="Gill Sans MT" panose="020B0502020104020203" pitchFamily="34" charset="0"/>
                <a:cs typeface="Calibri"/>
              </a:rPr>
              <a:t> </a:t>
            </a:r>
            <a:r>
              <a:rPr sz="1800" spc="-5" dirty="0">
                <a:latin typeface="Gill Sans MT" panose="020B0502020104020203" pitchFamily="34" charset="0"/>
                <a:cs typeface="Calibri"/>
              </a:rPr>
              <a:t>by </a:t>
            </a:r>
            <a:r>
              <a:rPr sz="1800" spc="-395" dirty="0">
                <a:latin typeface="Gill Sans MT" panose="020B0502020104020203" pitchFamily="34" charset="0"/>
                <a:cs typeface="Calibri"/>
              </a:rPr>
              <a:t> </a:t>
            </a:r>
            <a:r>
              <a:rPr sz="1800" spc="-15" dirty="0">
                <a:latin typeface="Gill Sans MT" panose="020B0502020104020203" pitchFamily="34" charset="0"/>
                <a:cs typeface="Calibri"/>
              </a:rPr>
              <a:t>form</a:t>
            </a:r>
            <a:r>
              <a:rPr sz="1800" spc="-45" dirty="0">
                <a:latin typeface="Gill Sans MT" panose="020B0502020104020203" pitchFamily="34" charset="0"/>
                <a:cs typeface="Calibri"/>
              </a:rPr>
              <a:t> </a:t>
            </a:r>
            <a:r>
              <a:rPr sz="1800" spc="-10" dirty="0">
                <a:latin typeface="Gill Sans MT" panose="020B0502020104020203" pitchFamily="34" charset="0"/>
                <a:cs typeface="Calibri"/>
              </a:rPr>
              <a:t>tutor:</a:t>
            </a:r>
            <a:endParaRPr sz="1800" dirty="0">
              <a:latin typeface="Gill Sans MT" panose="020B0502020104020203" pitchFamily="34" charset="0"/>
              <a:cs typeface="Calibri"/>
            </a:endParaRPr>
          </a:p>
        </p:txBody>
      </p:sp>
      <p:sp>
        <p:nvSpPr>
          <p:cNvPr id="7" name="TextBox 6"/>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27</a:t>
            </a:r>
          </a:p>
        </p:txBody>
      </p:sp>
    </p:spTree>
    <p:extLst>
      <p:ext uri="{BB962C8B-B14F-4D97-AF65-F5344CB8AC3E}">
        <p14:creationId xmlns:p14="http://schemas.microsoft.com/office/powerpoint/2010/main" val="5798759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307458" y="200891"/>
          <a:ext cx="11571032" cy="5198670"/>
        </p:xfrm>
        <a:graphic>
          <a:graphicData uri="http://schemas.openxmlformats.org/drawingml/2006/table">
            <a:tbl>
              <a:tblPr firstRow="1" bandRow="1">
                <a:tableStyleId>{5940675A-B579-460E-94D1-54222C63F5DA}</a:tableStyleId>
              </a:tblPr>
              <a:tblGrid>
                <a:gridCol w="1135511">
                  <a:extLst>
                    <a:ext uri="{9D8B030D-6E8A-4147-A177-3AD203B41FA5}">
                      <a16:colId xmlns:a16="http://schemas.microsoft.com/office/drawing/2014/main" val="20000"/>
                    </a:ext>
                  </a:extLst>
                </a:gridCol>
                <a:gridCol w="2220710">
                  <a:extLst>
                    <a:ext uri="{9D8B030D-6E8A-4147-A177-3AD203B41FA5}">
                      <a16:colId xmlns:a16="http://schemas.microsoft.com/office/drawing/2014/main" val="20001"/>
                    </a:ext>
                  </a:extLst>
                </a:gridCol>
                <a:gridCol w="1483087">
                  <a:extLst>
                    <a:ext uri="{9D8B030D-6E8A-4147-A177-3AD203B41FA5}">
                      <a16:colId xmlns:a16="http://schemas.microsoft.com/office/drawing/2014/main" val="20002"/>
                    </a:ext>
                  </a:extLst>
                </a:gridCol>
                <a:gridCol w="6731724">
                  <a:extLst>
                    <a:ext uri="{9D8B030D-6E8A-4147-A177-3AD203B41FA5}">
                      <a16:colId xmlns:a16="http://schemas.microsoft.com/office/drawing/2014/main" val="20003"/>
                    </a:ext>
                  </a:extLst>
                </a:gridCol>
              </a:tblGrid>
              <a:tr h="469900">
                <a:tc gridSpan="4">
                  <a:txBody>
                    <a:bodyPr/>
                    <a:lstStyle/>
                    <a:p>
                      <a:pPr marL="91440" algn="ctr">
                        <a:lnSpc>
                          <a:spcPct val="100000"/>
                        </a:lnSpc>
                        <a:spcBef>
                          <a:spcPts val="229"/>
                        </a:spcBef>
                      </a:pPr>
                      <a:r>
                        <a:rPr sz="1600" spc="-10" dirty="0">
                          <a:latin typeface="Gill Sans MT" panose="020B0502020104020203" pitchFamily="34" charset="0"/>
                        </a:rPr>
                        <a:t>Reading </a:t>
                      </a:r>
                      <a:r>
                        <a:rPr sz="1600" dirty="0">
                          <a:latin typeface="Gill Sans MT" panose="020B0502020104020203" pitchFamily="34" charset="0"/>
                        </a:rPr>
                        <a:t>Log</a:t>
                      </a:r>
                      <a:r>
                        <a:rPr sz="1600" spc="-5" dirty="0">
                          <a:latin typeface="Gill Sans MT" panose="020B0502020104020203" pitchFamily="34" charset="0"/>
                        </a:rPr>
                        <a:t> </a:t>
                      </a:r>
                      <a:r>
                        <a:rPr sz="1600" spc="-20" dirty="0">
                          <a:latin typeface="Gill Sans MT" panose="020B0502020104020203" pitchFamily="34" charset="0"/>
                        </a:rPr>
                        <a:t>w/c</a:t>
                      </a:r>
                      <a:r>
                        <a:rPr sz="1600" dirty="0">
                          <a:latin typeface="Gill Sans MT" panose="020B0502020104020203" pitchFamily="34" charset="0"/>
                        </a:rPr>
                        <a:t> </a:t>
                      </a:r>
                      <a:r>
                        <a:rPr lang="en-GB" sz="1600" spc="10" dirty="0">
                          <a:latin typeface="Gill Sans MT" panose="020B0502020104020203" pitchFamily="34" charset="0"/>
                        </a:rPr>
                        <a:t>1</a:t>
                      </a:r>
                      <a:r>
                        <a:rPr lang="en-GB" sz="1600" spc="10" baseline="30000" dirty="0">
                          <a:latin typeface="Gill Sans MT" panose="020B0502020104020203" pitchFamily="34" charset="0"/>
                        </a:rPr>
                        <a:t>st</a:t>
                      </a:r>
                      <a:r>
                        <a:rPr lang="en-GB" sz="1600" spc="10" dirty="0">
                          <a:latin typeface="Gill Sans MT" panose="020B0502020104020203" pitchFamily="34" charset="0"/>
                        </a:rPr>
                        <a:t>  December </a:t>
                      </a:r>
                      <a:r>
                        <a:rPr sz="1600" dirty="0">
                          <a:latin typeface="Gill Sans MT" panose="020B0502020104020203" pitchFamily="34" charset="0"/>
                        </a:rPr>
                        <a:t>(20</a:t>
                      </a:r>
                      <a:r>
                        <a:rPr sz="1600" spc="-10" dirty="0">
                          <a:latin typeface="Gill Sans MT" panose="020B0502020104020203" pitchFamily="34" charset="0"/>
                        </a:rPr>
                        <a:t> </a:t>
                      </a:r>
                      <a:r>
                        <a:rPr sz="1600" spc="-5" dirty="0">
                          <a:latin typeface="Gill Sans MT" panose="020B0502020104020203" pitchFamily="34" charset="0"/>
                        </a:rPr>
                        <a:t>mins </a:t>
                      </a:r>
                      <a:r>
                        <a:rPr sz="1600" spc="-10" dirty="0">
                          <a:latin typeface="Gill Sans MT" panose="020B0502020104020203" pitchFamily="34" charset="0"/>
                        </a:rPr>
                        <a:t>reading</a:t>
                      </a:r>
                      <a:r>
                        <a:rPr sz="1600" dirty="0">
                          <a:latin typeface="Gill Sans MT" panose="020B0502020104020203" pitchFamily="34" charset="0"/>
                        </a:rPr>
                        <a:t> per</a:t>
                      </a:r>
                      <a:r>
                        <a:rPr sz="1600" spc="5" dirty="0">
                          <a:latin typeface="Gill Sans MT" panose="020B0502020104020203" pitchFamily="34" charset="0"/>
                        </a:rPr>
                        <a:t> </a:t>
                      </a:r>
                      <a:r>
                        <a:rPr sz="1600" spc="-15" dirty="0">
                          <a:latin typeface="Gill Sans MT" panose="020B0502020104020203" pitchFamily="34" charset="0"/>
                        </a:rPr>
                        <a:t>day</a:t>
                      </a:r>
                      <a:r>
                        <a:rPr sz="1600" spc="5" dirty="0">
                          <a:latin typeface="Gill Sans MT" panose="020B0502020104020203" pitchFamily="34" charset="0"/>
                        </a:rPr>
                        <a:t> </a:t>
                      </a:r>
                      <a:r>
                        <a:rPr sz="1600" dirty="0">
                          <a:latin typeface="Gill Sans MT" panose="020B0502020104020203" pitchFamily="34" charset="0"/>
                        </a:rPr>
                        <a:t>–</a:t>
                      </a:r>
                      <a:r>
                        <a:rPr sz="1600" spc="5" dirty="0">
                          <a:latin typeface="Gill Sans MT" panose="020B0502020104020203" pitchFamily="34" charset="0"/>
                        </a:rPr>
                        <a:t> </a:t>
                      </a:r>
                      <a:r>
                        <a:rPr sz="1600" spc="-5" dirty="0">
                          <a:latin typeface="Gill Sans MT" panose="020B0502020104020203" pitchFamily="34" charset="0"/>
                        </a:rPr>
                        <a:t>all </a:t>
                      </a:r>
                      <a:r>
                        <a:rPr sz="1600" spc="-10" dirty="0">
                          <a:latin typeface="Gill Sans MT" panose="020B0502020104020203" pitchFamily="34" charset="0"/>
                        </a:rPr>
                        <a:t>five</a:t>
                      </a:r>
                      <a:r>
                        <a:rPr sz="1600" dirty="0">
                          <a:latin typeface="Gill Sans MT" panose="020B0502020104020203" pitchFamily="34" charset="0"/>
                        </a:rPr>
                        <a:t> logs </a:t>
                      </a:r>
                      <a:r>
                        <a:rPr sz="1600" spc="-5" dirty="0">
                          <a:latin typeface="Gill Sans MT" panose="020B0502020104020203" pitchFamily="34" charset="0"/>
                        </a:rPr>
                        <a:t>MUST</a:t>
                      </a:r>
                      <a:r>
                        <a:rPr sz="1600" spc="-15" dirty="0">
                          <a:latin typeface="Gill Sans MT" panose="020B0502020104020203" pitchFamily="34" charset="0"/>
                        </a:rPr>
                        <a:t> </a:t>
                      </a:r>
                      <a:r>
                        <a:rPr sz="1600" dirty="0">
                          <a:latin typeface="Gill Sans MT" panose="020B0502020104020203" pitchFamily="34" charset="0"/>
                        </a:rPr>
                        <a:t>be</a:t>
                      </a:r>
                      <a:r>
                        <a:rPr sz="1600" spc="10" dirty="0">
                          <a:latin typeface="Gill Sans MT" panose="020B0502020104020203" pitchFamily="34" charset="0"/>
                        </a:rPr>
                        <a:t> </a:t>
                      </a:r>
                      <a:r>
                        <a:rPr sz="1600" spc="-5" dirty="0">
                          <a:latin typeface="Gill Sans MT" panose="020B0502020104020203" pitchFamily="34" charset="0"/>
                        </a:rPr>
                        <a:t>completed)</a:t>
                      </a:r>
                      <a:endParaRPr sz="1600" dirty="0">
                        <a:latin typeface="Gill Sans MT" panose="020B0502020104020203" pitchFamily="34" charset="0"/>
                        <a:cs typeface="Calibri"/>
                      </a:endParaRPr>
                    </a:p>
                  </a:txBody>
                  <a:tcPr marL="0" marR="0" marT="29209" marB="0" anchor="ctr">
                    <a:solidFill>
                      <a:schemeClr val="accent1">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618078">
                <a:tc>
                  <a:txBody>
                    <a:bodyPr/>
                    <a:lstStyle/>
                    <a:p>
                      <a:pPr marL="91440" algn="ctr">
                        <a:lnSpc>
                          <a:spcPct val="100000"/>
                        </a:lnSpc>
                        <a:spcBef>
                          <a:spcPts val="270"/>
                        </a:spcBef>
                      </a:pPr>
                      <a:r>
                        <a:rPr sz="1600" b="1" spc="-10" dirty="0">
                          <a:latin typeface="Gill Sans MT" panose="020B0502020104020203" pitchFamily="34" charset="0"/>
                        </a:rPr>
                        <a:t>Date</a:t>
                      </a:r>
                      <a:endParaRPr sz="1600" b="1" dirty="0">
                        <a:latin typeface="Gill Sans MT" panose="020B0502020104020203" pitchFamily="34" charset="0"/>
                        <a:cs typeface="Calibri"/>
                      </a:endParaRPr>
                    </a:p>
                  </a:txBody>
                  <a:tcPr marL="0" marR="0" marT="34290" marB="0" anchor="ctr"/>
                </a:tc>
                <a:tc>
                  <a:txBody>
                    <a:bodyPr/>
                    <a:lstStyle/>
                    <a:p>
                      <a:pPr marL="91440" algn="ctr">
                        <a:lnSpc>
                          <a:spcPct val="100000"/>
                        </a:lnSpc>
                        <a:spcBef>
                          <a:spcPts val="270"/>
                        </a:spcBef>
                      </a:pPr>
                      <a:r>
                        <a:rPr sz="1600" b="1" spc="-5" dirty="0">
                          <a:latin typeface="Gill Sans MT" panose="020B0502020104020203" pitchFamily="34" charset="0"/>
                        </a:rPr>
                        <a:t>Title</a:t>
                      </a:r>
                      <a:r>
                        <a:rPr sz="1600" b="1" spc="-30" dirty="0">
                          <a:latin typeface="Gill Sans MT" panose="020B0502020104020203" pitchFamily="34" charset="0"/>
                        </a:rPr>
                        <a:t> </a:t>
                      </a:r>
                      <a:r>
                        <a:rPr sz="1600" b="1" dirty="0">
                          <a:latin typeface="Gill Sans MT" panose="020B0502020104020203" pitchFamily="34" charset="0"/>
                        </a:rPr>
                        <a:t>of</a:t>
                      </a:r>
                      <a:r>
                        <a:rPr sz="1600" b="1" spc="-35" dirty="0">
                          <a:latin typeface="Gill Sans MT" panose="020B0502020104020203" pitchFamily="34" charset="0"/>
                        </a:rPr>
                        <a:t> </a:t>
                      </a:r>
                      <a:r>
                        <a:rPr sz="1600" b="1" spc="-5" dirty="0">
                          <a:latin typeface="Gill Sans MT" panose="020B0502020104020203" pitchFamily="34" charset="0"/>
                        </a:rPr>
                        <a:t>novel</a:t>
                      </a:r>
                      <a:endParaRPr sz="1600" b="1">
                        <a:latin typeface="Gill Sans MT" panose="020B0502020104020203" pitchFamily="34" charset="0"/>
                        <a:cs typeface="Calibri"/>
                      </a:endParaRPr>
                    </a:p>
                  </a:txBody>
                  <a:tcPr marL="0" marR="0" marT="34290" marB="0" anchor="ctr"/>
                </a:tc>
                <a:tc>
                  <a:txBody>
                    <a:bodyPr/>
                    <a:lstStyle/>
                    <a:p>
                      <a:pPr marL="92075" marR="273685" algn="ctr">
                        <a:lnSpc>
                          <a:spcPct val="100000"/>
                        </a:lnSpc>
                        <a:spcBef>
                          <a:spcPts val="270"/>
                        </a:spcBef>
                      </a:pPr>
                      <a:r>
                        <a:rPr sz="1600" b="1" spc="-5" dirty="0">
                          <a:latin typeface="Gill Sans MT" panose="020B0502020104020203" pitchFamily="34" charset="0"/>
                        </a:rPr>
                        <a:t>Number</a:t>
                      </a:r>
                      <a:r>
                        <a:rPr sz="1600" b="1" spc="-75" dirty="0">
                          <a:latin typeface="Gill Sans MT" panose="020B0502020104020203" pitchFamily="34" charset="0"/>
                        </a:rPr>
                        <a:t> </a:t>
                      </a:r>
                      <a:r>
                        <a:rPr sz="1600" b="1" spc="-5" dirty="0">
                          <a:latin typeface="Gill Sans MT" panose="020B0502020104020203" pitchFamily="34" charset="0"/>
                        </a:rPr>
                        <a:t>of </a:t>
                      </a:r>
                      <a:r>
                        <a:rPr sz="1600" b="1" spc="-300" dirty="0">
                          <a:latin typeface="Gill Sans MT" panose="020B0502020104020203" pitchFamily="34" charset="0"/>
                        </a:rPr>
                        <a:t> </a:t>
                      </a:r>
                      <a:r>
                        <a:rPr sz="1600" b="1" spc="-10" dirty="0">
                          <a:latin typeface="Gill Sans MT" panose="020B0502020104020203" pitchFamily="34" charset="0"/>
                        </a:rPr>
                        <a:t>p</a:t>
                      </a:r>
                      <a:r>
                        <a:rPr sz="1600" b="1" dirty="0">
                          <a:latin typeface="Gill Sans MT" panose="020B0502020104020203" pitchFamily="34" charset="0"/>
                        </a:rPr>
                        <a:t>a</a:t>
                      </a:r>
                      <a:r>
                        <a:rPr sz="1600" b="1" spc="-15" dirty="0">
                          <a:latin typeface="Gill Sans MT" panose="020B0502020104020203" pitchFamily="34" charset="0"/>
                        </a:rPr>
                        <a:t>g</a:t>
                      </a:r>
                      <a:r>
                        <a:rPr sz="1600" b="1" dirty="0">
                          <a:latin typeface="Gill Sans MT" panose="020B0502020104020203" pitchFamily="34" charset="0"/>
                        </a:rPr>
                        <a:t>es</a:t>
                      </a:r>
                      <a:r>
                        <a:rPr sz="1600" b="1" spc="5" dirty="0">
                          <a:latin typeface="Gill Sans MT" panose="020B0502020104020203" pitchFamily="34" charset="0"/>
                        </a:rPr>
                        <a:t> </a:t>
                      </a:r>
                      <a:r>
                        <a:rPr sz="1600" b="1" spc="-25" dirty="0">
                          <a:latin typeface="Gill Sans MT" panose="020B0502020104020203" pitchFamily="34" charset="0"/>
                        </a:rPr>
                        <a:t>r</a:t>
                      </a:r>
                      <a:r>
                        <a:rPr sz="1600" b="1" dirty="0">
                          <a:latin typeface="Gill Sans MT" panose="020B0502020104020203" pitchFamily="34" charset="0"/>
                        </a:rPr>
                        <a:t>ead</a:t>
                      </a:r>
                      <a:endParaRPr sz="1600" b="1" dirty="0">
                        <a:latin typeface="Gill Sans MT" panose="020B0502020104020203" pitchFamily="34" charset="0"/>
                        <a:cs typeface="Calibri"/>
                      </a:endParaRPr>
                    </a:p>
                  </a:txBody>
                  <a:tcPr marL="0" marR="0" marT="34290" marB="0" anchor="ctr"/>
                </a:tc>
                <a:tc>
                  <a:txBody>
                    <a:bodyPr/>
                    <a:lstStyle/>
                    <a:p>
                      <a:pPr marL="92075" algn="ctr">
                        <a:lnSpc>
                          <a:spcPct val="100000"/>
                        </a:lnSpc>
                        <a:spcBef>
                          <a:spcPts val="270"/>
                        </a:spcBef>
                      </a:pPr>
                      <a:r>
                        <a:rPr sz="1600" b="1" spc="-5" dirty="0">
                          <a:latin typeface="Gill Sans MT" panose="020B0502020104020203" pitchFamily="34" charset="0"/>
                        </a:rPr>
                        <a:t>Summary</a:t>
                      </a:r>
                      <a:r>
                        <a:rPr sz="1600" b="1" spc="-20" dirty="0">
                          <a:latin typeface="Gill Sans MT" panose="020B0502020104020203" pitchFamily="34" charset="0"/>
                        </a:rPr>
                        <a:t> </a:t>
                      </a:r>
                      <a:r>
                        <a:rPr sz="1600" b="1" spc="-5" dirty="0">
                          <a:latin typeface="Gill Sans MT" panose="020B0502020104020203" pitchFamily="34" charset="0"/>
                        </a:rPr>
                        <a:t>about</a:t>
                      </a:r>
                      <a:r>
                        <a:rPr sz="1600" b="1" spc="-10" dirty="0">
                          <a:latin typeface="Gill Sans MT" panose="020B0502020104020203" pitchFamily="34" charset="0"/>
                        </a:rPr>
                        <a:t> </a:t>
                      </a:r>
                      <a:r>
                        <a:rPr sz="1600" b="1" spc="-5" dirty="0">
                          <a:latin typeface="Gill Sans MT" panose="020B0502020104020203" pitchFamily="34" charset="0"/>
                        </a:rPr>
                        <a:t>what</a:t>
                      </a:r>
                      <a:r>
                        <a:rPr sz="1600" b="1" spc="-10" dirty="0">
                          <a:latin typeface="Gill Sans MT" panose="020B0502020104020203" pitchFamily="34" charset="0"/>
                        </a:rPr>
                        <a:t> </a:t>
                      </a:r>
                      <a:r>
                        <a:rPr sz="1600" b="1" dirty="0">
                          <a:latin typeface="Gill Sans MT" panose="020B0502020104020203" pitchFamily="34" charset="0"/>
                        </a:rPr>
                        <a:t>I</a:t>
                      </a:r>
                      <a:r>
                        <a:rPr sz="1600" b="1" spc="-5" dirty="0">
                          <a:latin typeface="Gill Sans MT" panose="020B0502020104020203" pitchFamily="34" charset="0"/>
                        </a:rPr>
                        <a:t> </a:t>
                      </a:r>
                      <a:r>
                        <a:rPr sz="1600" b="1" spc="-15" dirty="0">
                          <a:latin typeface="Gill Sans MT" panose="020B0502020104020203" pitchFamily="34" charset="0"/>
                        </a:rPr>
                        <a:t>have</a:t>
                      </a:r>
                      <a:r>
                        <a:rPr sz="1600" b="1" spc="-5" dirty="0">
                          <a:latin typeface="Gill Sans MT" panose="020B0502020104020203" pitchFamily="34" charset="0"/>
                        </a:rPr>
                        <a:t> read</a:t>
                      </a:r>
                      <a:endParaRPr sz="1600" b="1" dirty="0">
                        <a:latin typeface="Gill Sans MT" panose="020B0502020104020203" pitchFamily="34" charset="0"/>
                        <a:cs typeface="Calibri"/>
                      </a:endParaRPr>
                    </a:p>
                  </a:txBody>
                  <a:tcPr marL="0" marR="0" marT="34290" marB="0" anchor="ctr"/>
                </a:tc>
                <a:extLst>
                  <a:ext uri="{0D108BD9-81ED-4DB2-BD59-A6C34878D82A}">
                    <a16:rowId xmlns:a16="http://schemas.microsoft.com/office/drawing/2014/main" val="10001"/>
                  </a:ext>
                </a:extLst>
              </a:tr>
              <a:tr h="836336">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dirty="0">
                        <a:latin typeface="Gill Sans MT" panose="020B0502020104020203" pitchFamily="34" charset="0"/>
                        <a:cs typeface="Times New Roman"/>
                      </a:endParaRPr>
                    </a:p>
                  </a:txBody>
                  <a:tcPr marL="0" marR="0" marT="0" marB="0"/>
                </a:tc>
                <a:tc>
                  <a:txBody>
                    <a:bodyPr/>
                    <a:lstStyle/>
                    <a:p>
                      <a:pPr marL="92075">
                        <a:lnSpc>
                          <a:spcPct val="100000"/>
                        </a:lnSpc>
                        <a:spcBef>
                          <a:spcPts val="240"/>
                        </a:spcBef>
                      </a:pPr>
                      <a:r>
                        <a:rPr sz="1600" dirty="0">
                          <a:latin typeface="Gill Sans MT" panose="020B0502020104020203" pitchFamily="34" charset="0"/>
                        </a:rPr>
                        <a:t>•</a:t>
                      </a:r>
                    </a:p>
                    <a:p>
                      <a:pPr marL="92075">
                        <a:lnSpc>
                          <a:spcPct val="100000"/>
                        </a:lnSpc>
                        <a:spcBef>
                          <a:spcPts val="15"/>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0480" marB="0"/>
                </a:tc>
                <a:extLst>
                  <a:ext uri="{0D108BD9-81ED-4DB2-BD59-A6C34878D82A}">
                    <a16:rowId xmlns:a16="http://schemas.microsoft.com/office/drawing/2014/main" val="10002"/>
                  </a:ext>
                </a:extLst>
              </a:tr>
              <a:tr h="844665">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4"/>
                        </a:spcBef>
                      </a:pPr>
                      <a:r>
                        <a:rPr sz="1600" dirty="0">
                          <a:latin typeface="Gill Sans MT" panose="020B0502020104020203" pitchFamily="34" charset="0"/>
                        </a:rPr>
                        <a:t>•</a:t>
                      </a:r>
                    </a:p>
                    <a:p>
                      <a:pPr marL="92075">
                        <a:lnSpc>
                          <a:spcPct val="100000"/>
                        </a:lnSpc>
                        <a:spcBef>
                          <a:spcPts val="10"/>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1114" marB="0"/>
                </a:tc>
                <a:extLst>
                  <a:ext uri="{0D108BD9-81ED-4DB2-BD59-A6C34878D82A}">
                    <a16:rowId xmlns:a16="http://schemas.microsoft.com/office/drawing/2014/main" val="10003"/>
                  </a:ext>
                </a:extLst>
              </a:tr>
              <a:tr h="836023">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dirty="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5"/>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spcBef>
                          <a:spcPts val="15"/>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pPr>
                      <a:r>
                        <a:rPr sz="1600" dirty="0">
                          <a:latin typeface="Gill Sans MT" panose="020B0502020104020203" pitchFamily="34" charset="0"/>
                        </a:rPr>
                        <a:t>•</a:t>
                      </a:r>
                      <a:endParaRPr sz="1600">
                        <a:latin typeface="Gill Sans MT" panose="020B0502020104020203" pitchFamily="34" charset="0"/>
                        <a:cs typeface="Arial MT"/>
                      </a:endParaRPr>
                    </a:p>
                  </a:txBody>
                  <a:tcPr marL="0" marR="0" marT="31115" marB="0"/>
                </a:tc>
                <a:extLst>
                  <a:ext uri="{0D108BD9-81ED-4DB2-BD59-A6C34878D82A}">
                    <a16:rowId xmlns:a16="http://schemas.microsoft.com/office/drawing/2014/main" val="10004"/>
                  </a:ext>
                </a:extLst>
              </a:tr>
              <a:tr h="792480">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spcBef>
                          <a:spcPts val="10"/>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pPr>
                      <a:r>
                        <a:rPr sz="1600" dirty="0">
                          <a:latin typeface="Gill Sans MT" panose="020B0502020104020203" pitchFamily="34" charset="0"/>
                        </a:rPr>
                        <a:t>•</a:t>
                      </a:r>
                      <a:endParaRPr sz="160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5"/>
                  </a:ext>
                </a:extLst>
              </a:tr>
              <a:tr h="801188">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600" dirty="0">
                          <a:latin typeface="Gill Sans MT" panose="020B0502020104020203" pitchFamily="34" charset="0"/>
                        </a:rPr>
                        <a:t>•</a:t>
                      </a:r>
                    </a:p>
                    <a:p>
                      <a:pPr marL="92075">
                        <a:lnSpc>
                          <a:spcPct val="100000"/>
                        </a:lnSpc>
                        <a:spcBef>
                          <a:spcPts val="10"/>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6"/>
                  </a:ext>
                </a:extLst>
              </a:tr>
            </a:tbl>
          </a:graphicData>
        </a:graphic>
      </p:graphicFrame>
      <p:sp>
        <p:nvSpPr>
          <p:cNvPr id="5" name="object 3"/>
          <p:cNvSpPr/>
          <p:nvPr/>
        </p:nvSpPr>
        <p:spPr>
          <a:xfrm>
            <a:off x="10763796" y="5742546"/>
            <a:ext cx="984067" cy="403860"/>
          </a:xfrm>
          <a:custGeom>
            <a:avLst/>
            <a:gdLst/>
            <a:ahLst/>
            <a:cxnLst/>
            <a:rect l="l" t="t" r="r" b="b"/>
            <a:pathLst>
              <a:path w="660400" h="403859">
                <a:moveTo>
                  <a:pt x="0" y="403860"/>
                </a:moveTo>
                <a:lnTo>
                  <a:pt x="659892" y="403860"/>
                </a:lnTo>
                <a:lnTo>
                  <a:pt x="659892" y="0"/>
                </a:lnTo>
                <a:lnTo>
                  <a:pt x="0" y="0"/>
                </a:lnTo>
                <a:lnTo>
                  <a:pt x="0" y="403860"/>
                </a:lnTo>
                <a:close/>
              </a:path>
            </a:pathLst>
          </a:custGeom>
          <a:ln w="12192">
            <a:solidFill>
              <a:schemeClr val="tx1"/>
            </a:solidFill>
          </a:ln>
        </p:spPr>
        <p:txBody>
          <a:bodyPr wrap="square" lIns="0" tIns="0" rIns="0" bIns="0" rtlCol="0"/>
          <a:lstStyle/>
          <a:p>
            <a:endParaRPr/>
          </a:p>
        </p:txBody>
      </p:sp>
      <p:sp>
        <p:nvSpPr>
          <p:cNvPr id="6" name="object 4"/>
          <p:cNvSpPr txBox="1"/>
          <p:nvPr/>
        </p:nvSpPr>
        <p:spPr>
          <a:xfrm>
            <a:off x="9562013" y="5661065"/>
            <a:ext cx="1426119" cy="566822"/>
          </a:xfrm>
          <a:prstGeom prst="rect">
            <a:avLst/>
          </a:prstGeom>
        </p:spPr>
        <p:txBody>
          <a:bodyPr vert="horz" wrap="square" lIns="0" tIns="12700" rIns="0" bIns="0" rtlCol="0">
            <a:spAutoFit/>
          </a:bodyPr>
          <a:lstStyle/>
          <a:p>
            <a:pPr marL="12700" marR="5080">
              <a:lnSpc>
                <a:spcPct val="100000"/>
              </a:lnSpc>
              <a:spcBef>
                <a:spcPts val="100"/>
              </a:spcBef>
            </a:pPr>
            <a:r>
              <a:rPr sz="1800" spc="-15" dirty="0">
                <a:latin typeface="Gill Sans MT" panose="020B0502020104020203" pitchFamily="34" charset="0"/>
                <a:cs typeface="Calibri"/>
              </a:rPr>
              <a:t>Checked</a:t>
            </a:r>
            <a:r>
              <a:rPr sz="1800" spc="-55" dirty="0">
                <a:latin typeface="Gill Sans MT" panose="020B0502020104020203" pitchFamily="34" charset="0"/>
                <a:cs typeface="Calibri"/>
              </a:rPr>
              <a:t> </a:t>
            </a:r>
            <a:r>
              <a:rPr sz="1800" spc="-5" dirty="0">
                <a:latin typeface="Gill Sans MT" panose="020B0502020104020203" pitchFamily="34" charset="0"/>
                <a:cs typeface="Calibri"/>
              </a:rPr>
              <a:t>by </a:t>
            </a:r>
            <a:r>
              <a:rPr sz="1800" spc="-395" dirty="0">
                <a:latin typeface="Gill Sans MT" panose="020B0502020104020203" pitchFamily="34" charset="0"/>
                <a:cs typeface="Calibri"/>
              </a:rPr>
              <a:t> </a:t>
            </a:r>
            <a:r>
              <a:rPr sz="1800" spc="-15" dirty="0">
                <a:latin typeface="Gill Sans MT" panose="020B0502020104020203" pitchFamily="34" charset="0"/>
                <a:cs typeface="Calibri"/>
              </a:rPr>
              <a:t>form</a:t>
            </a:r>
            <a:r>
              <a:rPr sz="1800" spc="-45" dirty="0">
                <a:latin typeface="Gill Sans MT" panose="020B0502020104020203" pitchFamily="34" charset="0"/>
                <a:cs typeface="Calibri"/>
              </a:rPr>
              <a:t> </a:t>
            </a:r>
            <a:r>
              <a:rPr sz="1800" spc="-10" dirty="0">
                <a:latin typeface="Gill Sans MT" panose="020B0502020104020203" pitchFamily="34" charset="0"/>
                <a:cs typeface="Calibri"/>
              </a:rPr>
              <a:t>tutor:</a:t>
            </a:r>
            <a:endParaRPr sz="1800" dirty="0">
              <a:latin typeface="Gill Sans MT" panose="020B0502020104020203" pitchFamily="34" charset="0"/>
              <a:cs typeface="Calibri"/>
            </a:endParaRPr>
          </a:p>
        </p:txBody>
      </p:sp>
      <p:sp>
        <p:nvSpPr>
          <p:cNvPr id="7" name="TextBox 6"/>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24</a:t>
            </a:r>
          </a:p>
        </p:txBody>
      </p:sp>
    </p:spTree>
    <p:extLst>
      <p:ext uri="{BB962C8B-B14F-4D97-AF65-F5344CB8AC3E}">
        <p14:creationId xmlns:p14="http://schemas.microsoft.com/office/powerpoint/2010/main" val="42482528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307458" y="200891"/>
          <a:ext cx="11571032" cy="5198670"/>
        </p:xfrm>
        <a:graphic>
          <a:graphicData uri="http://schemas.openxmlformats.org/drawingml/2006/table">
            <a:tbl>
              <a:tblPr firstRow="1" bandRow="1">
                <a:tableStyleId>{5940675A-B579-460E-94D1-54222C63F5DA}</a:tableStyleId>
              </a:tblPr>
              <a:tblGrid>
                <a:gridCol w="1135511">
                  <a:extLst>
                    <a:ext uri="{9D8B030D-6E8A-4147-A177-3AD203B41FA5}">
                      <a16:colId xmlns:a16="http://schemas.microsoft.com/office/drawing/2014/main" val="20000"/>
                    </a:ext>
                  </a:extLst>
                </a:gridCol>
                <a:gridCol w="2220710">
                  <a:extLst>
                    <a:ext uri="{9D8B030D-6E8A-4147-A177-3AD203B41FA5}">
                      <a16:colId xmlns:a16="http://schemas.microsoft.com/office/drawing/2014/main" val="20001"/>
                    </a:ext>
                  </a:extLst>
                </a:gridCol>
                <a:gridCol w="1483087">
                  <a:extLst>
                    <a:ext uri="{9D8B030D-6E8A-4147-A177-3AD203B41FA5}">
                      <a16:colId xmlns:a16="http://schemas.microsoft.com/office/drawing/2014/main" val="20002"/>
                    </a:ext>
                  </a:extLst>
                </a:gridCol>
                <a:gridCol w="6731724">
                  <a:extLst>
                    <a:ext uri="{9D8B030D-6E8A-4147-A177-3AD203B41FA5}">
                      <a16:colId xmlns:a16="http://schemas.microsoft.com/office/drawing/2014/main" val="20003"/>
                    </a:ext>
                  </a:extLst>
                </a:gridCol>
              </a:tblGrid>
              <a:tr h="469900">
                <a:tc gridSpan="4">
                  <a:txBody>
                    <a:bodyPr/>
                    <a:lstStyle/>
                    <a:p>
                      <a:pPr marL="91440" algn="ctr">
                        <a:lnSpc>
                          <a:spcPct val="100000"/>
                        </a:lnSpc>
                        <a:spcBef>
                          <a:spcPts val="229"/>
                        </a:spcBef>
                      </a:pPr>
                      <a:r>
                        <a:rPr sz="1600" spc="-10" dirty="0">
                          <a:latin typeface="Gill Sans MT" panose="020B0502020104020203" pitchFamily="34" charset="0"/>
                        </a:rPr>
                        <a:t>Reading </a:t>
                      </a:r>
                      <a:r>
                        <a:rPr sz="1600" dirty="0">
                          <a:latin typeface="Gill Sans MT" panose="020B0502020104020203" pitchFamily="34" charset="0"/>
                        </a:rPr>
                        <a:t>Log</a:t>
                      </a:r>
                      <a:r>
                        <a:rPr sz="1600" spc="-5" dirty="0">
                          <a:latin typeface="Gill Sans MT" panose="020B0502020104020203" pitchFamily="34" charset="0"/>
                        </a:rPr>
                        <a:t> </a:t>
                      </a:r>
                      <a:r>
                        <a:rPr sz="1600" spc="-20" dirty="0">
                          <a:latin typeface="Gill Sans MT" panose="020B0502020104020203" pitchFamily="34" charset="0"/>
                        </a:rPr>
                        <a:t>w/c</a:t>
                      </a:r>
                      <a:r>
                        <a:rPr sz="1600" dirty="0">
                          <a:latin typeface="Gill Sans MT" panose="020B0502020104020203" pitchFamily="34" charset="0"/>
                        </a:rPr>
                        <a:t> </a:t>
                      </a:r>
                      <a:r>
                        <a:rPr lang="en-GB" sz="1600" dirty="0">
                          <a:latin typeface="Gill Sans MT" panose="020B0502020104020203" pitchFamily="34" charset="0"/>
                        </a:rPr>
                        <a:t>8</a:t>
                      </a:r>
                      <a:r>
                        <a:rPr lang="en-GB" sz="1600" spc="10" baseline="30000" dirty="0">
                          <a:latin typeface="Gill Sans MT" panose="020B0502020104020203" pitchFamily="34" charset="0"/>
                        </a:rPr>
                        <a:t>th</a:t>
                      </a:r>
                      <a:r>
                        <a:rPr lang="en-GB" sz="1600" spc="10" dirty="0">
                          <a:latin typeface="Gill Sans MT" panose="020B0502020104020203" pitchFamily="34" charset="0"/>
                        </a:rPr>
                        <a:t> December </a:t>
                      </a:r>
                      <a:r>
                        <a:rPr sz="1600" dirty="0">
                          <a:latin typeface="Gill Sans MT" panose="020B0502020104020203" pitchFamily="34" charset="0"/>
                        </a:rPr>
                        <a:t>(20</a:t>
                      </a:r>
                      <a:r>
                        <a:rPr sz="1600" spc="-10" dirty="0">
                          <a:latin typeface="Gill Sans MT" panose="020B0502020104020203" pitchFamily="34" charset="0"/>
                        </a:rPr>
                        <a:t> </a:t>
                      </a:r>
                      <a:r>
                        <a:rPr sz="1600" spc="-5" dirty="0">
                          <a:latin typeface="Gill Sans MT" panose="020B0502020104020203" pitchFamily="34" charset="0"/>
                        </a:rPr>
                        <a:t>mins </a:t>
                      </a:r>
                      <a:r>
                        <a:rPr sz="1600" spc="-10" dirty="0">
                          <a:latin typeface="Gill Sans MT" panose="020B0502020104020203" pitchFamily="34" charset="0"/>
                        </a:rPr>
                        <a:t>reading</a:t>
                      </a:r>
                      <a:r>
                        <a:rPr sz="1600" dirty="0">
                          <a:latin typeface="Gill Sans MT" panose="020B0502020104020203" pitchFamily="34" charset="0"/>
                        </a:rPr>
                        <a:t> per</a:t>
                      </a:r>
                      <a:r>
                        <a:rPr sz="1600" spc="5" dirty="0">
                          <a:latin typeface="Gill Sans MT" panose="020B0502020104020203" pitchFamily="34" charset="0"/>
                        </a:rPr>
                        <a:t> </a:t>
                      </a:r>
                      <a:r>
                        <a:rPr sz="1600" spc="-15" dirty="0">
                          <a:latin typeface="Gill Sans MT" panose="020B0502020104020203" pitchFamily="34" charset="0"/>
                        </a:rPr>
                        <a:t>day</a:t>
                      </a:r>
                      <a:r>
                        <a:rPr sz="1600" spc="5" dirty="0">
                          <a:latin typeface="Gill Sans MT" panose="020B0502020104020203" pitchFamily="34" charset="0"/>
                        </a:rPr>
                        <a:t> </a:t>
                      </a:r>
                      <a:r>
                        <a:rPr sz="1600" dirty="0">
                          <a:latin typeface="Gill Sans MT" panose="020B0502020104020203" pitchFamily="34" charset="0"/>
                        </a:rPr>
                        <a:t>–</a:t>
                      </a:r>
                      <a:r>
                        <a:rPr sz="1600" spc="5" dirty="0">
                          <a:latin typeface="Gill Sans MT" panose="020B0502020104020203" pitchFamily="34" charset="0"/>
                        </a:rPr>
                        <a:t> </a:t>
                      </a:r>
                      <a:r>
                        <a:rPr sz="1600" spc="-5" dirty="0">
                          <a:latin typeface="Gill Sans MT" panose="020B0502020104020203" pitchFamily="34" charset="0"/>
                        </a:rPr>
                        <a:t>all </a:t>
                      </a:r>
                      <a:r>
                        <a:rPr sz="1600" spc="-10" dirty="0">
                          <a:latin typeface="Gill Sans MT" panose="020B0502020104020203" pitchFamily="34" charset="0"/>
                        </a:rPr>
                        <a:t>five</a:t>
                      </a:r>
                      <a:r>
                        <a:rPr sz="1600" dirty="0">
                          <a:latin typeface="Gill Sans MT" panose="020B0502020104020203" pitchFamily="34" charset="0"/>
                        </a:rPr>
                        <a:t> logs </a:t>
                      </a:r>
                      <a:r>
                        <a:rPr sz="1600" spc="-5" dirty="0">
                          <a:latin typeface="Gill Sans MT" panose="020B0502020104020203" pitchFamily="34" charset="0"/>
                        </a:rPr>
                        <a:t>MUST</a:t>
                      </a:r>
                      <a:r>
                        <a:rPr sz="1600" spc="-15" dirty="0">
                          <a:latin typeface="Gill Sans MT" panose="020B0502020104020203" pitchFamily="34" charset="0"/>
                        </a:rPr>
                        <a:t> </a:t>
                      </a:r>
                      <a:r>
                        <a:rPr sz="1600" dirty="0">
                          <a:latin typeface="Gill Sans MT" panose="020B0502020104020203" pitchFamily="34" charset="0"/>
                        </a:rPr>
                        <a:t>be</a:t>
                      </a:r>
                      <a:r>
                        <a:rPr sz="1600" spc="10" dirty="0">
                          <a:latin typeface="Gill Sans MT" panose="020B0502020104020203" pitchFamily="34" charset="0"/>
                        </a:rPr>
                        <a:t> </a:t>
                      </a:r>
                      <a:r>
                        <a:rPr sz="1600" spc="-5" dirty="0">
                          <a:latin typeface="Gill Sans MT" panose="020B0502020104020203" pitchFamily="34" charset="0"/>
                        </a:rPr>
                        <a:t>completed)</a:t>
                      </a:r>
                      <a:endParaRPr sz="1600" dirty="0">
                        <a:latin typeface="Gill Sans MT" panose="020B0502020104020203" pitchFamily="34" charset="0"/>
                        <a:cs typeface="Calibri"/>
                      </a:endParaRPr>
                    </a:p>
                  </a:txBody>
                  <a:tcPr marL="0" marR="0" marT="29209" marB="0" anchor="ctr">
                    <a:solidFill>
                      <a:schemeClr val="accent1">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618078">
                <a:tc>
                  <a:txBody>
                    <a:bodyPr/>
                    <a:lstStyle/>
                    <a:p>
                      <a:pPr marL="91440" algn="ctr">
                        <a:lnSpc>
                          <a:spcPct val="100000"/>
                        </a:lnSpc>
                        <a:spcBef>
                          <a:spcPts val="270"/>
                        </a:spcBef>
                      </a:pPr>
                      <a:r>
                        <a:rPr sz="1600" b="1" spc="-10" dirty="0">
                          <a:latin typeface="Gill Sans MT" panose="020B0502020104020203" pitchFamily="34" charset="0"/>
                        </a:rPr>
                        <a:t>Date</a:t>
                      </a:r>
                      <a:endParaRPr sz="1600" b="1" dirty="0">
                        <a:latin typeface="Gill Sans MT" panose="020B0502020104020203" pitchFamily="34" charset="0"/>
                        <a:cs typeface="Calibri"/>
                      </a:endParaRPr>
                    </a:p>
                  </a:txBody>
                  <a:tcPr marL="0" marR="0" marT="34290" marB="0" anchor="ctr"/>
                </a:tc>
                <a:tc>
                  <a:txBody>
                    <a:bodyPr/>
                    <a:lstStyle/>
                    <a:p>
                      <a:pPr marL="91440" algn="ctr">
                        <a:lnSpc>
                          <a:spcPct val="100000"/>
                        </a:lnSpc>
                        <a:spcBef>
                          <a:spcPts val="270"/>
                        </a:spcBef>
                      </a:pPr>
                      <a:r>
                        <a:rPr sz="1600" b="1" spc="-5" dirty="0">
                          <a:latin typeface="Gill Sans MT" panose="020B0502020104020203" pitchFamily="34" charset="0"/>
                        </a:rPr>
                        <a:t>Title</a:t>
                      </a:r>
                      <a:r>
                        <a:rPr sz="1600" b="1" spc="-30" dirty="0">
                          <a:latin typeface="Gill Sans MT" panose="020B0502020104020203" pitchFamily="34" charset="0"/>
                        </a:rPr>
                        <a:t> </a:t>
                      </a:r>
                      <a:r>
                        <a:rPr sz="1600" b="1" dirty="0">
                          <a:latin typeface="Gill Sans MT" panose="020B0502020104020203" pitchFamily="34" charset="0"/>
                        </a:rPr>
                        <a:t>of</a:t>
                      </a:r>
                      <a:r>
                        <a:rPr sz="1600" b="1" spc="-35" dirty="0">
                          <a:latin typeface="Gill Sans MT" panose="020B0502020104020203" pitchFamily="34" charset="0"/>
                        </a:rPr>
                        <a:t> </a:t>
                      </a:r>
                      <a:r>
                        <a:rPr sz="1600" b="1" spc="-5" dirty="0">
                          <a:latin typeface="Gill Sans MT" panose="020B0502020104020203" pitchFamily="34" charset="0"/>
                        </a:rPr>
                        <a:t>novel</a:t>
                      </a:r>
                      <a:endParaRPr sz="1600" b="1">
                        <a:latin typeface="Gill Sans MT" panose="020B0502020104020203" pitchFamily="34" charset="0"/>
                        <a:cs typeface="Calibri"/>
                      </a:endParaRPr>
                    </a:p>
                  </a:txBody>
                  <a:tcPr marL="0" marR="0" marT="34290" marB="0" anchor="ctr"/>
                </a:tc>
                <a:tc>
                  <a:txBody>
                    <a:bodyPr/>
                    <a:lstStyle/>
                    <a:p>
                      <a:pPr marL="92075" marR="273685" algn="ctr">
                        <a:lnSpc>
                          <a:spcPct val="100000"/>
                        </a:lnSpc>
                        <a:spcBef>
                          <a:spcPts val="270"/>
                        </a:spcBef>
                      </a:pPr>
                      <a:r>
                        <a:rPr sz="1600" b="1" spc="-5" dirty="0">
                          <a:latin typeface="Gill Sans MT" panose="020B0502020104020203" pitchFamily="34" charset="0"/>
                        </a:rPr>
                        <a:t>Number</a:t>
                      </a:r>
                      <a:r>
                        <a:rPr sz="1600" b="1" spc="-75" dirty="0">
                          <a:latin typeface="Gill Sans MT" panose="020B0502020104020203" pitchFamily="34" charset="0"/>
                        </a:rPr>
                        <a:t> </a:t>
                      </a:r>
                      <a:r>
                        <a:rPr sz="1600" b="1" spc="-5" dirty="0">
                          <a:latin typeface="Gill Sans MT" panose="020B0502020104020203" pitchFamily="34" charset="0"/>
                        </a:rPr>
                        <a:t>of </a:t>
                      </a:r>
                      <a:r>
                        <a:rPr sz="1600" b="1" spc="-300" dirty="0">
                          <a:latin typeface="Gill Sans MT" panose="020B0502020104020203" pitchFamily="34" charset="0"/>
                        </a:rPr>
                        <a:t> </a:t>
                      </a:r>
                      <a:r>
                        <a:rPr sz="1600" b="1" spc="-10" dirty="0">
                          <a:latin typeface="Gill Sans MT" panose="020B0502020104020203" pitchFamily="34" charset="0"/>
                        </a:rPr>
                        <a:t>p</a:t>
                      </a:r>
                      <a:r>
                        <a:rPr sz="1600" b="1" dirty="0">
                          <a:latin typeface="Gill Sans MT" panose="020B0502020104020203" pitchFamily="34" charset="0"/>
                        </a:rPr>
                        <a:t>a</a:t>
                      </a:r>
                      <a:r>
                        <a:rPr sz="1600" b="1" spc="-15" dirty="0">
                          <a:latin typeface="Gill Sans MT" panose="020B0502020104020203" pitchFamily="34" charset="0"/>
                        </a:rPr>
                        <a:t>g</a:t>
                      </a:r>
                      <a:r>
                        <a:rPr sz="1600" b="1" dirty="0">
                          <a:latin typeface="Gill Sans MT" panose="020B0502020104020203" pitchFamily="34" charset="0"/>
                        </a:rPr>
                        <a:t>es</a:t>
                      </a:r>
                      <a:r>
                        <a:rPr sz="1600" b="1" spc="5" dirty="0">
                          <a:latin typeface="Gill Sans MT" panose="020B0502020104020203" pitchFamily="34" charset="0"/>
                        </a:rPr>
                        <a:t> </a:t>
                      </a:r>
                      <a:r>
                        <a:rPr sz="1600" b="1" spc="-25" dirty="0">
                          <a:latin typeface="Gill Sans MT" panose="020B0502020104020203" pitchFamily="34" charset="0"/>
                        </a:rPr>
                        <a:t>r</a:t>
                      </a:r>
                      <a:r>
                        <a:rPr sz="1600" b="1" dirty="0">
                          <a:latin typeface="Gill Sans MT" panose="020B0502020104020203" pitchFamily="34" charset="0"/>
                        </a:rPr>
                        <a:t>ead</a:t>
                      </a:r>
                      <a:endParaRPr sz="1600" b="1" dirty="0">
                        <a:latin typeface="Gill Sans MT" panose="020B0502020104020203" pitchFamily="34" charset="0"/>
                        <a:cs typeface="Calibri"/>
                      </a:endParaRPr>
                    </a:p>
                  </a:txBody>
                  <a:tcPr marL="0" marR="0" marT="34290" marB="0" anchor="ctr"/>
                </a:tc>
                <a:tc>
                  <a:txBody>
                    <a:bodyPr/>
                    <a:lstStyle/>
                    <a:p>
                      <a:pPr marL="92075" algn="ctr">
                        <a:lnSpc>
                          <a:spcPct val="100000"/>
                        </a:lnSpc>
                        <a:spcBef>
                          <a:spcPts val="270"/>
                        </a:spcBef>
                      </a:pPr>
                      <a:r>
                        <a:rPr sz="1600" b="1" spc="-5" dirty="0">
                          <a:latin typeface="Gill Sans MT" panose="020B0502020104020203" pitchFamily="34" charset="0"/>
                        </a:rPr>
                        <a:t>Summary</a:t>
                      </a:r>
                      <a:r>
                        <a:rPr sz="1600" b="1" spc="-20" dirty="0">
                          <a:latin typeface="Gill Sans MT" panose="020B0502020104020203" pitchFamily="34" charset="0"/>
                        </a:rPr>
                        <a:t> </a:t>
                      </a:r>
                      <a:r>
                        <a:rPr sz="1600" b="1" spc="-5" dirty="0">
                          <a:latin typeface="Gill Sans MT" panose="020B0502020104020203" pitchFamily="34" charset="0"/>
                        </a:rPr>
                        <a:t>about</a:t>
                      </a:r>
                      <a:r>
                        <a:rPr sz="1600" b="1" spc="-10" dirty="0">
                          <a:latin typeface="Gill Sans MT" panose="020B0502020104020203" pitchFamily="34" charset="0"/>
                        </a:rPr>
                        <a:t> </a:t>
                      </a:r>
                      <a:r>
                        <a:rPr sz="1600" b="1" spc="-5" dirty="0">
                          <a:latin typeface="Gill Sans MT" panose="020B0502020104020203" pitchFamily="34" charset="0"/>
                        </a:rPr>
                        <a:t>what</a:t>
                      </a:r>
                      <a:r>
                        <a:rPr sz="1600" b="1" spc="-10" dirty="0">
                          <a:latin typeface="Gill Sans MT" panose="020B0502020104020203" pitchFamily="34" charset="0"/>
                        </a:rPr>
                        <a:t> </a:t>
                      </a:r>
                      <a:r>
                        <a:rPr sz="1600" b="1" dirty="0">
                          <a:latin typeface="Gill Sans MT" panose="020B0502020104020203" pitchFamily="34" charset="0"/>
                        </a:rPr>
                        <a:t>I</a:t>
                      </a:r>
                      <a:r>
                        <a:rPr sz="1600" b="1" spc="-5" dirty="0">
                          <a:latin typeface="Gill Sans MT" panose="020B0502020104020203" pitchFamily="34" charset="0"/>
                        </a:rPr>
                        <a:t> </a:t>
                      </a:r>
                      <a:r>
                        <a:rPr sz="1600" b="1" spc="-15" dirty="0">
                          <a:latin typeface="Gill Sans MT" panose="020B0502020104020203" pitchFamily="34" charset="0"/>
                        </a:rPr>
                        <a:t>have</a:t>
                      </a:r>
                      <a:r>
                        <a:rPr sz="1600" b="1" spc="-5" dirty="0">
                          <a:latin typeface="Gill Sans MT" panose="020B0502020104020203" pitchFamily="34" charset="0"/>
                        </a:rPr>
                        <a:t> read</a:t>
                      </a:r>
                      <a:endParaRPr sz="1600" b="1" dirty="0">
                        <a:latin typeface="Gill Sans MT" panose="020B0502020104020203" pitchFamily="34" charset="0"/>
                        <a:cs typeface="Calibri"/>
                      </a:endParaRPr>
                    </a:p>
                  </a:txBody>
                  <a:tcPr marL="0" marR="0" marT="34290" marB="0" anchor="ctr"/>
                </a:tc>
                <a:extLst>
                  <a:ext uri="{0D108BD9-81ED-4DB2-BD59-A6C34878D82A}">
                    <a16:rowId xmlns:a16="http://schemas.microsoft.com/office/drawing/2014/main" val="10001"/>
                  </a:ext>
                </a:extLst>
              </a:tr>
              <a:tr h="836336">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dirty="0">
                        <a:latin typeface="Gill Sans MT" panose="020B0502020104020203" pitchFamily="34" charset="0"/>
                        <a:cs typeface="Times New Roman"/>
                      </a:endParaRPr>
                    </a:p>
                  </a:txBody>
                  <a:tcPr marL="0" marR="0" marT="0" marB="0"/>
                </a:tc>
                <a:tc>
                  <a:txBody>
                    <a:bodyPr/>
                    <a:lstStyle/>
                    <a:p>
                      <a:pPr marL="92075">
                        <a:lnSpc>
                          <a:spcPct val="100000"/>
                        </a:lnSpc>
                        <a:spcBef>
                          <a:spcPts val="240"/>
                        </a:spcBef>
                      </a:pPr>
                      <a:r>
                        <a:rPr sz="1600" dirty="0">
                          <a:latin typeface="Gill Sans MT" panose="020B0502020104020203" pitchFamily="34" charset="0"/>
                        </a:rPr>
                        <a:t>•</a:t>
                      </a:r>
                    </a:p>
                    <a:p>
                      <a:pPr marL="92075">
                        <a:lnSpc>
                          <a:spcPct val="100000"/>
                        </a:lnSpc>
                        <a:spcBef>
                          <a:spcPts val="15"/>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0480" marB="0"/>
                </a:tc>
                <a:extLst>
                  <a:ext uri="{0D108BD9-81ED-4DB2-BD59-A6C34878D82A}">
                    <a16:rowId xmlns:a16="http://schemas.microsoft.com/office/drawing/2014/main" val="10002"/>
                  </a:ext>
                </a:extLst>
              </a:tr>
              <a:tr h="844665">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4"/>
                        </a:spcBef>
                      </a:pPr>
                      <a:r>
                        <a:rPr sz="1600" dirty="0">
                          <a:latin typeface="Gill Sans MT" panose="020B0502020104020203" pitchFamily="34" charset="0"/>
                        </a:rPr>
                        <a:t>•</a:t>
                      </a:r>
                    </a:p>
                    <a:p>
                      <a:pPr marL="92075">
                        <a:lnSpc>
                          <a:spcPct val="100000"/>
                        </a:lnSpc>
                        <a:spcBef>
                          <a:spcPts val="10"/>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1114" marB="0"/>
                </a:tc>
                <a:extLst>
                  <a:ext uri="{0D108BD9-81ED-4DB2-BD59-A6C34878D82A}">
                    <a16:rowId xmlns:a16="http://schemas.microsoft.com/office/drawing/2014/main" val="10003"/>
                  </a:ext>
                </a:extLst>
              </a:tr>
              <a:tr h="836023">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dirty="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5"/>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spcBef>
                          <a:spcPts val="15"/>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pPr>
                      <a:r>
                        <a:rPr sz="1600" dirty="0">
                          <a:latin typeface="Gill Sans MT" panose="020B0502020104020203" pitchFamily="34" charset="0"/>
                        </a:rPr>
                        <a:t>•</a:t>
                      </a:r>
                      <a:endParaRPr sz="1600">
                        <a:latin typeface="Gill Sans MT" panose="020B0502020104020203" pitchFamily="34" charset="0"/>
                        <a:cs typeface="Arial MT"/>
                      </a:endParaRPr>
                    </a:p>
                  </a:txBody>
                  <a:tcPr marL="0" marR="0" marT="31115" marB="0"/>
                </a:tc>
                <a:extLst>
                  <a:ext uri="{0D108BD9-81ED-4DB2-BD59-A6C34878D82A}">
                    <a16:rowId xmlns:a16="http://schemas.microsoft.com/office/drawing/2014/main" val="10004"/>
                  </a:ext>
                </a:extLst>
              </a:tr>
              <a:tr h="792480">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spcBef>
                          <a:spcPts val="10"/>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pPr>
                      <a:r>
                        <a:rPr sz="1600" dirty="0">
                          <a:latin typeface="Gill Sans MT" panose="020B0502020104020203" pitchFamily="34" charset="0"/>
                        </a:rPr>
                        <a:t>•</a:t>
                      </a:r>
                      <a:endParaRPr sz="160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5"/>
                  </a:ext>
                </a:extLst>
              </a:tr>
              <a:tr h="801188">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600" dirty="0">
                          <a:latin typeface="Gill Sans MT" panose="020B0502020104020203" pitchFamily="34" charset="0"/>
                        </a:rPr>
                        <a:t>•</a:t>
                      </a:r>
                    </a:p>
                    <a:p>
                      <a:pPr marL="92075">
                        <a:lnSpc>
                          <a:spcPct val="100000"/>
                        </a:lnSpc>
                        <a:spcBef>
                          <a:spcPts val="10"/>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6"/>
                  </a:ext>
                </a:extLst>
              </a:tr>
            </a:tbl>
          </a:graphicData>
        </a:graphic>
      </p:graphicFrame>
      <p:sp>
        <p:nvSpPr>
          <p:cNvPr id="5" name="object 3"/>
          <p:cNvSpPr/>
          <p:nvPr/>
        </p:nvSpPr>
        <p:spPr>
          <a:xfrm>
            <a:off x="10763796" y="5742546"/>
            <a:ext cx="984067" cy="403860"/>
          </a:xfrm>
          <a:custGeom>
            <a:avLst/>
            <a:gdLst/>
            <a:ahLst/>
            <a:cxnLst/>
            <a:rect l="l" t="t" r="r" b="b"/>
            <a:pathLst>
              <a:path w="660400" h="403859">
                <a:moveTo>
                  <a:pt x="0" y="403860"/>
                </a:moveTo>
                <a:lnTo>
                  <a:pt x="659892" y="403860"/>
                </a:lnTo>
                <a:lnTo>
                  <a:pt x="659892" y="0"/>
                </a:lnTo>
                <a:lnTo>
                  <a:pt x="0" y="0"/>
                </a:lnTo>
                <a:lnTo>
                  <a:pt x="0" y="403860"/>
                </a:lnTo>
                <a:close/>
              </a:path>
            </a:pathLst>
          </a:custGeom>
          <a:ln w="12192">
            <a:solidFill>
              <a:schemeClr val="tx1"/>
            </a:solidFill>
          </a:ln>
        </p:spPr>
        <p:txBody>
          <a:bodyPr wrap="square" lIns="0" tIns="0" rIns="0" bIns="0" rtlCol="0"/>
          <a:lstStyle/>
          <a:p>
            <a:endParaRPr/>
          </a:p>
        </p:txBody>
      </p:sp>
      <p:sp>
        <p:nvSpPr>
          <p:cNvPr id="6" name="object 4"/>
          <p:cNvSpPr txBox="1"/>
          <p:nvPr/>
        </p:nvSpPr>
        <p:spPr>
          <a:xfrm>
            <a:off x="9562013" y="5661065"/>
            <a:ext cx="1426119" cy="566822"/>
          </a:xfrm>
          <a:prstGeom prst="rect">
            <a:avLst/>
          </a:prstGeom>
        </p:spPr>
        <p:txBody>
          <a:bodyPr vert="horz" wrap="square" lIns="0" tIns="12700" rIns="0" bIns="0" rtlCol="0">
            <a:spAutoFit/>
          </a:bodyPr>
          <a:lstStyle/>
          <a:p>
            <a:pPr marL="12700" marR="5080">
              <a:lnSpc>
                <a:spcPct val="100000"/>
              </a:lnSpc>
              <a:spcBef>
                <a:spcPts val="100"/>
              </a:spcBef>
            </a:pPr>
            <a:r>
              <a:rPr sz="1800" spc="-15" dirty="0">
                <a:latin typeface="Gill Sans MT" panose="020B0502020104020203" pitchFamily="34" charset="0"/>
                <a:cs typeface="Calibri"/>
              </a:rPr>
              <a:t>Checked</a:t>
            </a:r>
            <a:r>
              <a:rPr sz="1800" spc="-55" dirty="0">
                <a:latin typeface="Gill Sans MT" panose="020B0502020104020203" pitchFamily="34" charset="0"/>
                <a:cs typeface="Calibri"/>
              </a:rPr>
              <a:t> </a:t>
            </a:r>
            <a:r>
              <a:rPr sz="1800" spc="-5" dirty="0">
                <a:latin typeface="Gill Sans MT" panose="020B0502020104020203" pitchFamily="34" charset="0"/>
                <a:cs typeface="Calibri"/>
              </a:rPr>
              <a:t>by </a:t>
            </a:r>
            <a:r>
              <a:rPr sz="1800" spc="-395" dirty="0">
                <a:latin typeface="Gill Sans MT" panose="020B0502020104020203" pitchFamily="34" charset="0"/>
                <a:cs typeface="Calibri"/>
              </a:rPr>
              <a:t> </a:t>
            </a:r>
            <a:r>
              <a:rPr sz="1800" spc="-15" dirty="0">
                <a:latin typeface="Gill Sans MT" panose="020B0502020104020203" pitchFamily="34" charset="0"/>
                <a:cs typeface="Calibri"/>
              </a:rPr>
              <a:t>form</a:t>
            </a:r>
            <a:r>
              <a:rPr sz="1800" spc="-45" dirty="0">
                <a:latin typeface="Gill Sans MT" panose="020B0502020104020203" pitchFamily="34" charset="0"/>
                <a:cs typeface="Calibri"/>
              </a:rPr>
              <a:t> </a:t>
            </a:r>
            <a:r>
              <a:rPr sz="1800" spc="-10" dirty="0">
                <a:latin typeface="Gill Sans MT" panose="020B0502020104020203" pitchFamily="34" charset="0"/>
                <a:cs typeface="Calibri"/>
              </a:rPr>
              <a:t>tutor:</a:t>
            </a:r>
            <a:endParaRPr sz="1800" dirty="0">
              <a:latin typeface="Gill Sans MT" panose="020B0502020104020203" pitchFamily="34" charset="0"/>
              <a:cs typeface="Calibri"/>
            </a:endParaRPr>
          </a:p>
        </p:txBody>
      </p:sp>
      <p:sp>
        <p:nvSpPr>
          <p:cNvPr id="7" name="TextBox 6"/>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25</a:t>
            </a:r>
          </a:p>
        </p:txBody>
      </p:sp>
    </p:spTree>
    <p:extLst>
      <p:ext uri="{BB962C8B-B14F-4D97-AF65-F5344CB8AC3E}">
        <p14:creationId xmlns:p14="http://schemas.microsoft.com/office/powerpoint/2010/main" val="4481027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7046" y="28218"/>
            <a:ext cx="1305046"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rPr>
              <a:t>English</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endParaRPr>
          </a:p>
        </p:txBody>
      </p:sp>
      <p:sp>
        <p:nvSpPr>
          <p:cNvPr id="11" name="TextBox 10"/>
          <p:cNvSpPr txBox="1"/>
          <p:nvPr/>
        </p:nvSpPr>
        <p:spPr>
          <a:xfrm>
            <a:off x="11828418" y="6489391"/>
            <a:ext cx="363582"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1</a:t>
            </a:r>
          </a:p>
        </p:txBody>
      </p:sp>
      <p:graphicFrame>
        <p:nvGraphicFramePr>
          <p:cNvPr id="5" name="Table 4">
            <a:extLst>
              <a:ext uri="{FF2B5EF4-FFF2-40B4-BE49-F238E27FC236}">
                <a16:creationId xmlns:a16="http://schemas.microsoft.com/office/drawing/2014/main" id="{4B085565-A225-4EE8-A116-5FF0DC651DFB}"/>
              </a:ext>
            </a:extLst>
          </p:cNvPr>
          <p:cNvGraphicFramePr>
            <a:graphicFrameLocks noGrp="1"/>
          </p:cNvGraphicFramePr>
          <p:nvPr>
            <p:extLst>
              <p:ext uri="{D42A27DB-BD31-4B8C-83A1-F6EECF244321}">
                <p14:modId xmlns:p14="http://schemas.microsoft.com/office/powerpoint/2010/main" val="3157501479"/>
              </p:ext>
            </p:extLst>
          </p:nvPr>
        </p:nvGraphicFramePr>
        <p:xfrm>
          <a:off x="117047" y="4535979"/>
          <a:ext cx="4040192" cy="2036571"/>
        </p:xfrm>
        <a:graphic>
          <a:graphicData uri="http://schemas.openxmlformats.org/drawingml/2006/table">
            <a:tbl>
              <a:tblPr firstRow="1" bandRow="1">
                <a:tableStyleId>{7E9639D4-E3E2-4D34-9284-5A2195B3D0D7}</a:tableStyleId>
              </a:tblPr>
              <a:tblGrid>
                <a:gridCol w="2020096">
                  <a:extLst>
                    <a:ext uri="{9D8B030D-6E8A-4147-A177-3AD203B41FA5}">
                      <a16:colId xmlns:a16="http://schemas.microsoft.com/office/drawing/2014/main" val="20000"/>
                    </a:ext>
                  </a:extLst>
                </a:gridCol>
                <a:gridCol w="2020096">
                  <a:extLst>
                    <a:ext uri="{9D8B030D-6E8A-4147-A177-3AD203B41FA5}">
                      <a16:colId xmlns:a16="http://schemas.microsoft.com/office/drawing/2014/main" val="20001"/>
                    </a:ext>
                  </a:extLst>
                </a:gridCol>
              </a:tblGrid>
              <a:tr h="248092">
                <a:tc gridSpan="2">
                  <a:txBody>
                    <a:bodyPr/>
                    <a:lstStyle/>
                    <a:p>
                      <a:pPr algn="ctr"/>
                      <a:r>
                        <a:rPr lang="en-GB" sz="1200" b="1" dirty="0">
                          <a:solidFill>
                            <a:schemeClr val="tx1"/>
                          </a:solidFill>
                          <a:latin typeface="Gill Sans MT" panose="020B0502020104020203" pitchFamily="34" charset="0"/>
                        </a:rPr>
                        <a:t>Week</a:t>
                      </a:r>
                      <a:r>
                        <a:rPr lang="en-GB" sz="1200" b="1" baseline="0" dirty="0">
                          <a:solidFill>
                            <a:schemeClr val="tx1"/>
                          </a:solidFill>
                          <a:latin typeface="Gill Sans MT" panose="020B0502020104020203" pitchFamily="34" charset="0"/>
                        </a:rPr>
                        <a:t> 3 - </a:t>
                      </a:r>
                      <a:r>
                        <a:rPr lang="en-GB" sz="1200" b="1" dirty="0">
                          <a:solidFill>
                            <a:schemeClr val="tx1"/>
                          </a:solidFill>
                          <a:latin typeface="Gill Sans MT" panose="020B0502020104020203" pitchFamily="34" charset="0"/>
                        </a:rPr>
                        <a:t>Comparative Connectives</a:t>
                      </a:r>
                    </a:p>
                  </a:txBody>
                  <a:tcPr marL="91446" marR="91446"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endParaRPr lang="en-GB" dirty="0"/>
                    </a:p>
                  </a:txBody>
                  <a:tcPr/>
                </a:tc>
                <a:extLst>
                  <a:ext uri="{0D108BD9-81ED-4DB2-BD59-A6C34878D82A}">
                    <a16:rowId xmlns:a16="http://schemas.microsoft.com/office/drawing/2014/main" val="10000"/>
                  </a:ext>
                </a:extLst>
              </a:tr>
              <a:tr h="245357">
                <a:tc>
                  <a:txBody>
                    <a:bodyPr/>
                    <a:lstStyle/>
                    <a:p>
                      <a:pPr algn="ctr"/>
                      <a:r>
                        <a:rPr lang="en-GB" sz="1200" b="1" dirty="0">
                          <a:latin typeface="Gill Sans MT" panose="020B0502020104020203" pitchFamily="34" charset="0"/>
                        </a:rPr>
                        <a:t>Similarities </a:t>
                      </a:r>
                    </a:p>
                  </a:txBody>
                  <a:tcPr marL="91446" marR="91446"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1" dirty="0">
                          <a:latin typeface="Gill Sans MT" panose="020B0502020104020203" pitchFamily="34" charset="0"/>
                        </a:rPr>
                        <a:t>Differences</a:t>
                      </a:r>
                    </a:p>
                  </a:txBody>
                  <a:tcPr marL="91446" marR="91446"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97583">
                <a:tc>
                  <a:txBody>
                    <a:bodyPr/>
                    <a:lstStyle/>
                    <a:p>
                      <a:r>
                        <a:rPr lang="en-GB" sz="1200" b="0" dirty="0">
                          <a:latin typeface="Gill Sans MT" panose="020B0502020104020203" pitchFamily="34" charset="0"/>
                        </a:rPr>
                        <a:t>Similarly,</a:t>
                      </a:r>
                    </a:p>
                  </a:txBody>
                  <a:tcPr marL="91446" marR="91446"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b="0" dirty="0">
                          <a:latin typeface="Gill Sans MT" panose="020B0502020104020203" pitchFamily="34" charset="0"/>
                        </a:rPr>
                        <a:t>Contrastingly,</a:t>
                      </a:r>
                    </a:p>
                  </a:txBody>
                  <a:tcPr marL="91446" marR="91446"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97583">
                <a:tc>
                  <a:txBody>
                    <a:bodyPr/>
                    <a:lstStyle/>
                    <a:p>
                      <a:r>
                        <a:rPr lang="en-GB" sz="1200" b="0" dirty="0">
                          <a:latin typeface="Gill Sans MT" panose="020B0502020104020203" pitchFamily="34" charset="0"/>
                        </a:rPr>
                        <a:t>Equally, </a:t>
                      </a:r>
                    </a:p>
                  </a:txBody>
                  <a:tcPr marL="91446" marR="91446"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b="0" dirty="0">
                          <a:latin typeface="Gill Sans MT" panose="020B0502020104020203" pitchFamily="34" charset="0"/>
                        </a:rPr>
                        <a:t>Differently,</a:t>
                      </a:r>
                    </a:p>
                  </a:txBody>
                  <a:tcPr marL="91446" marR="91446"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97583">
                <a:tc>
                  <a:txBody>
                    <a:bodyPr/>
                    <a:lstStyle/>
                    <a:p>
                      <a:r>
                        <a:rPr lang="en-GB" sz="1200" b="0" dirty="0">
                          <a:latin typeface="Gill Sans MT" panose="020B0502020104020203" pitchFamily="34" charset="0"/>
                        </a:rPr>
                        <a:t>Likewise,</a:t>
                      </a:r>
                    </a:p>
                  </a:txBody>
                  <a:tcPr marL="91446" marR="91446"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b="0" dirty="0">
                          <a:latin typeface="Gill Sans MT" panose="020B0502020104020203" pitchFamily="34" charset="0"/>
                        </a:rPr>
                        <a:t>On the other hand,</a:t>
                      </a:r>
                    </a:p>
                  </a:txBody>
                  <a:tcPr marL="91446" marR="91446"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97583">
                <a:tc>
                  <a:txBody>
                    <a:bodyPr/>
                    <a:lstStyle/>
                    <a:p>
                      <a:r>
                        <a:rPr lang="en-GB" sz="1200" b="0" dirty="0">
                          <a:latin typeface="Gill Sans MT" panose="020B0502020104020203" pitchFamily="34" charset="0"/>
                        </a:rPr>
                        <a:t>Correspondingly, </a:t>
                      </a:r>
                    </a:p>
                  </a:txBody>
                  <a:tcPr marL="91446" marR="91446"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b="0" dirty="0">
                          <a:latin typeface="Gill Sans MT" panose="020B0502020104020203" pitchFamily="34" charset="0"/>
                        </a:rPr>
                        <a:t>On the contrary, </a:t>
                      </a:r>
                    </a:p>
                  </a:txBody>
                  <a:tcPr marL="91446" marR="91446"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97583">
                <a:tc>
                  <a:txBody>
                    <a:bodyPr/>
                    <a:lstStyle/>
                    <a:p>
                      <a:r>
                        <a:rPr lang="en-GB" sz="1200" b="0" dirty="0">
                          <a:latin typeface="Gill Sans MT" panose="020B0502020104020203" pitchFamily="34" charset="0"/>
                        </a:rPr>
                        <a:t>Equivalently, </a:t>
                      </a:r>
                    </a:p>
                  </a:txBody>
                  <a:tcPr marL="91446" marR="91446"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b="0" dirty="0">
                          <a:latin typeface="Gill Sans MT" panose="020B0502020104020203" pitchFamily="34" charset="0"/>
                        </a:rPr>
                        <a:t>Alternatively, </a:t>
                      </a:r>
                    </a:p>
                  </a:txBody>
                  <a:tcPr marL="91446" marR="91446"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bl>
          </a:graphicData>
        </a:graphic>
      </p:graphicFrame>
      <p:graphicFrame>
        <p:nvGraphicFramePr>
          <p:cNvPr id="6" name="Table 5">
            <a:extLst>
              <a:ext uri="{FF2B5EF4-FFF2-40B4-BE49-F238E27FC236}">
                <a16:creationId xmlns:a16="http://schemas.microsoft.com/office/drawing/2014/main" id="{96F0304A-F880-4FA5-BBF0-9B11FD58DE64}"/>
              </a:ext>
            </a:extLst>
          </p:cNvPr>
          <p:cNvGraphicFramePr>
            <a:graphicFrameLocks noGrp="1"/>
          </p:cNvGraphicFramePr>
          <p:nvPr>
            <p:extLst>
              <p:ext uri="{D42A27DB-BD31-4B8C-83A1-F6EECF244321}">
                <p14:modId xmlns:p14="http://schemas.microsoft.com/office/powerpoint/2010/main" val="3319581975"/>
              </p:ext>
            </p:extLst>
          </p:nvPr>
        </p:nvGraphicFramePr>
        <p:xfrm>
          <a:off x="4274582" y="629813"/>
          <a:ext cx="3777557" cy="2892279"/>
        </p:xfrm>
        <a:graphic>
          <a:graphicData uri="http://schemas.openxmlformats.org/drawingml/2006/table">
            <a:tbl>
              <a:tblPr firstRow="1" bandRow="1">
                <a:tableStyleId>{5940675A-B579-460E-94D1-54222C63F5DA}</a:tableStyleId>
              </a:tblPr>
              <a:tblGrid>
                <a:gridCol w="3777557">
                  <a:extLst>
                    <a:ext uri="{9D8B030D-6E8A-4147-A177-3AD203B41FA5}">
                      <a16:colId xmlns:a16="http://schemas.microsoft.com/office/drawing/2014/main" val="20000"/>
                    </a:ext>
                  </a:extLst>
                </a:gridCol>
              </a:tblGrid>
              <a:tr h="333734">
                <a:tc>
                  <a:txBody>
                    <a:bodyPr/>
                    <a:lstStyle/>
                    <a:p>
                      <a:pPr algn="ctr"/>
                      <a:r>
                        <a:rPr lang="en-GB" sz="1200" b="1" dirty="0">
                          <a:latin typeface="Gill Sans MT" panose="020B0502020104020203" pitchFamily="34" charset="0"/>
                        </a:rPr>
                        <a:t>Week</a:t>
                      </a:r>
                      <a:r>
                        <a:rPr lang="en-GB" sz="1200" b="1" baseline="0" dirty="0">
                          <a:latin typeface="Gill Sans MT" panose="020B0502020104020203" pitchFamily="34" charset="0"/>
                        </a:rPr>
                        <a:t> 4 - </a:t>
                      </a:r>
                      <a:r>
                        <a:rPr lang="en-GB" sz="1200" b="1" dirty="0">
                          <a:latin typeface="Gill Sans MT" panose="020B0502020104020203" pitchFamily="34" charset="0"/>
                        </a:rPr>
                        <a:t>Structure/Steps</a:t>
                      </a:r>
                      <a:endParaRPr lang="en-GB" sz="1200" b="1" dirty="0">
                        <a:solidFill>
                          <a:schemeClr val="tx1"/>
                        </a:solidFill>
                        <a:latin typeface="Gill Sans MT" panose="020B0502020104020203" pitchFamily="34" charset="0"/>
                      </a:endParaRPr>
                    </a:p>
                  </a:txBody>
                  <a:tcPr marL="91436" marR="91436" marT="45725" marB="45725" anchor="ctr">
                    <a:solidFill>
                      <a:schemeClr val="accent4">
                        <a:lumMod val="20000"/>
                        <a:lumOff val="80000"/>
                      </a:schemeClr>
                    </a:solidFill>
                  </a:tcPr>
                </a:tc>
                <a:extLst>
                  <a:ext uri="{0D108BD9-81ED-4DB2-BD59-A6C34878D82A}">
                    <a16:rowId xmlns:a16="http://schemas.microsoft.com/office/drawing/2014/main" val="10000"/>
                  </a:ext>
                </a:extLst>
              </a:tr>
              <a:tr h="2558545">
                <a:tc>
                  <a:txBody>
                    <a:bodyPr/>
                    <a:lstStyle/>
                    <a:p>
                      <a:pPr marL="342900" lvl="0" indent="-342900">
                        <a:buFont typeface="+mj-lt"/>
                        <a:buAutoNum type="arabicPeriod"/>
                      </a:pPr>
                      <a:r>
                        <a:rPr lang="en-GB" sz="1400" kern="1200" dirty="0">
                          <a:effectLst/>
                          <a:latin typeface="Gill Sans MT" panose="020B0502020104020203" pitchFamily="34" charset="0"/>
                        </a:rPr>
                        <a:t>Comparative Point</a:t>
                      </a:r>
                    </a:p>
                    <a:p>
                      <a:pPr marL="342900" lvl="0" indent="-342900">
                        <a:buFont typeface="+mj-lt"/>
                        <a:buAutoNum type="arabicPeriod"/>
                      </a:pPr>
                      <a:r>
                        <a:rPr lang="en-GB" sz="1400" kern="1200" dirty="0">
                          <a:effectLst/>
                          <a:latin typeface="Gill Sans MT" panose="020B0502020104020203" pitchFamily="34" charset="0"/>
                        </a:rPr>
                        <a:t>Source A point</a:t>
                      </a:r>
                    </a:p>
                    <a:p>
                      <a:pPr marL="342900" lvl="0" indent="-342900">
                        <a:buFont typeface="+mj-lt"/>
                        <a:buAutoNum type="arabicPeriod"/>
                      </a:pPr>
                      <a:r>
                        <a:rPr lang="en-GB" sz="1400" kern="1200" dirty="0">
                          <a:effectLst/>
                          <a:latin typeface="Gill Sans MT" panose="020B0502020104020203" pitchFamily="34" charset="0"/>
                        </a:rPr>
                        <a:t>Evidence</a:t>
                      </a:r>
                    </a:p>
                    <a:p>
                      <a:pPr marL="342900" lvl="0" indent="-342900">
                        <a:buFont typeface="+mj-lt"/>
                        <a:buAutoNum type="arabicPeriod"/>
                      </a:pPr>
                      <a:r>
                        <a:rPr lang="en-GB" sz="1400" kern="1200" dirty="0">
                          <a:effectLst/>
                          <a:latin typeface="Gill Sans MT" panose="020B0502020104020203" pitchFamily="34" charset="0"/>
                        </a:rPr>
                        <a:t>Language analysis</a:t>
                      </a:r>
                    </a:p>
                    <a:p>
                      <a:pPr marL="342900" lvl="0" indent="-342900">
                        <a:buFont typeface="+mj-lt"/>
                        <a:buAutoNum type="arabicPeriod"/>
                      </a:pPr>
                      <a:r>
                        <a:rPr lang="en-GB" sz="1400" kern="1200" dirty="0">
                          <a:effectLst/>
                          <a:latin typeface="Gill Sans MT" panose="020B0502020104020203" pitchFamily="34" charset="0"/>
                        </a:rPr>
                        <a:t>Effect on the reader</a:t>
                      </a:r>
                    </a:p>
                    <a:p>
                      <a:pPr marL="342900" lvl="0" indent="-342900">
                        <a:buFont typeface="+mj-lt"/>
                        <a:buAutoNum type="arabicPeriod"/>
                      </a:pPr>
                      <a:r>
                        <a:rPr lang="en-GB" sz="1400" kern="1200" dirty="0">
                          <a:effectLst/>
                          <a:latin typeface="Gill Sans MT" panose="020B0502020104020203" pitchFamily="34" charset="0"/>
                        </a:rPr>
                        <a:t>Comparative connective</a:t>
                      </a:r>
                    </a:p>
                    <a:p>
                      <a:pPr marL="342900" lvl="0" indent="-342900">
                        <a:buFont typeface="+mj-lt"/>
                        <a:buAutoNum type="arabicPeriod"/>
                      </a:pPr>
                      <a:r>
                        <a:rPr lang="en-GB" sz="1400" kern="1200" dirty="0">
                          <a:effectLst/>
                          <a:latin typeface="Gill Sans MT" panose="020B0502020104020203" pitchFamily="34" charset="0"/>
                        </a:rPr>
                        <a:t>Source B point</a:t>
                      </a:r>
                    </a:p>
                    <a:p>
                      <a:pPr marL="342900" lvl="0" indent="-342900">
                        <a:buFont typeface="+mj-lt"/>
                        <a:buAutoNum type="arabicPeriod"/>
                      </a:pPr>
                      <a:r>
                        <a:rPr lang="en-GB" sz="1400" kern="1200" dirty="0">
                          <a:effectLst/>
                          <a:latin typeface="Gill Sans MT" panose="020B0502020104020203" pitchFamily="34" charset="0"/>
                        </a:rPr>
                        <a:t>Evidence</a:t>
                      </a:r>
                    </a:p>
                    <a:p>
                      <a:pPr marL="342900" lvl="0" indent="-342900">
                        <a:buFont typeface="+mj-lt"/>
                        <a:buAutoNum type="arabicPeriod"/>
                      </a:pPr>
                      <a:r>
                        <a:rPr lang="en-GB" sz="1400" kern="1200" dirty="0">
                          <a:effectLst/>
                          <a:latin typeface="Gill Sans MT" panose="020B0502020104020203" pitchFamily="34" charset="0"/>
                        </a:rPr>
                        <a:t>Language analysis</a:t>
                      </a:r>
                    </a:p>
                    <a:p>
                      <a:pPr marL="342900" lvl="0" indent="-342900">
                        <a:buFont typeface="+mj-lt"/>
                        <a:buAutoNum type="arabicPeriod"/>
                      </a:pPr>
                      <a:r>
                        <a:rPr lang="en-GB" sz="1400" kern="1200" dirty="0">
                          <a:effectLst/>
                          <a:latin typeface="Gill Sans MT" panose="020B0502020104020203" pitchFamily="34" charset="0"/>
                        </a:rPr>
                        <a:t>Effect on the reader</a:t>
                      </a:r>
                    </a:p>
                    <a:p>
                      <a:pPr marL="342900" lvl="0" indent="-342900">
                        <a:buFont typeface="+mj-lt"/>
                        <a:buAutoNum type="arabicPeriod"/>
                      </a:pPr>
                      <a:r>
                        <a:rPr lang="en-GB" sz="1400" kern="1200" dirty="0">
                          <a:effectLst/>
                          <a:latin typeface="Gill Sans MT" panose="020B0502020104020203" pitchFamily="34" charset="0"/>
                        </a:rPr>
                        <a:t>Summary comparative sentence</a:t>
                      </a:r>
                      <a:endParaRPr lang="en-GB" sz="1200" kern="1200" dirty="0">
                        <a:effectLst/>
                        <a:latin typeface="Gill Sans MT" panose="020B0502020104020203" pitchFamily="34" charset="0"/>
                      </a:endParaRPr>
                    </a:p>
                  </a:txBody>
                  <a:tcPr marL="91436" marR="91436" marT="45725" marB="45725" anchor="ctr"/>
                </a:tc>
                <a:extLst>
                  <a:ext uri="{0D108BD9-81ED-4DB2-BD59-A6C34878D82A}">
                    <a16:rowId xmlns:a16="http://schemas.microsoft.com/office/drawing/2014/main" val="10001"/>
                  </a:ext>
                </a:extLst>
              </a:tr>
            </a:tbl>
          </a:graphicData>
        </a:graphic>
      </p:graphicFrame>
      <p:graphicFrame>
        <p:nvGraphicFramePr>
          <p:cNvPr id="7" name="Table 6">
            <a:extLst>
              <a:ext uri="{FF2B5EF4-FFF2-40B4-BE49-F238E27FC236}">
                <a16:creationId xmlns:a16="http://schemas.microsoft.com/office/drawing/2014/main" id="{24469FE2-ED7E-48DC-A54F-CAF767F780A7}"/>
              </a:ext>
            </a:extLst>
          </p:cNvPr>
          <p:cNvGraphicFramePr>
            <a:graphicFrameLocks noGrp="1"/>
          </p:cNvGraphicFramePr>
          <p:nvPr>
            <p:extLst>
              <p:ext uri="{D42A27DB-BD31-4B8C-83A1-F6EECF244321}">
                <p14:modId xmlns:p14="http://schemas.microsoft.com/office/powerpoint/2010/main" val="3485495614"/>
              </p:ext>
            </p:extLst>
          </p:nvPr>
        </p:nvGraphicFramePr>
        <p:xfrm>
          <a:off x="8173907" y="489883"/>
          <a:ext cx="3777556" cy="3049290"/>
        </p:xfrm>
        <a:graphic>
          <a:graphicData uri="http://schemas.openxmlformats.org/drawingml/2006/table">
            <a:tbl>
              <a:tblPr firstRow="1" firstCol="1" bandRow="1">
                <a:tableStyleId>{5940675A-B579-460E-94D1-54222C63F5DA}</a:tableStyleId>
              </a:tblPr>
              <a:tblGrid>
                <a:gridCol w="888063">
                  <a:extLst>
                    <a:ext uri="{9D8B030D-6E8A-4147-A177-3AD203B41FA5}">
                      <a16:colId xmlns:a16="http://schemas.microsoft.com/office/drawing/2014/main" val="20000"/>
                    </a:ext>
                  </a:extLst>
                </a:gridCol>
                <a:gridCol w="2889493">
                  <a:extLst>
                    <a:ext uri="{9D8B030D-6E8A-4147-A177-3AD203B41FA5}">
                      <a16:colId xmlns:a16="http://schemas.microsoft.com/office/drawing/2014/main" val="20001"/>
                    </a:ext>
                  </a:extLst>
                </a:gridCol>
              </a:tblGrid>
              <a:tr h="207595">
                <a:tc gridSpan="2">
                  <a:txBody>
                    <a:bodyPr/>
                    <a:lstStyle/>
                    <a:p>
                      <a:pPr algn="ctr">
                        <a:lnSpc>
                          <a:spcPct val="115000"/>
                        </a:lnSpc>
                        <a:spcAft>
                          <a:spcPts val="0"/>
                        </a:spcAft>
                      </a:pPr>
                      <a:r>
                        <a:rPr lang="en-GB" sz="1200" b="1" dirty="0">
                          <a:effectLst/>
                          <a:latin typeface="Gill Sans MT" panose="020B0502020104020203" pitchFamily="34" charset="0"/>
                        </a:rPr>
                        <a:t>Week</a:t>
                      </a:r>
                      <a:r>
                        <a:rPr lang="en-GB" sz="1200" b="1" baseline="0" dirty="0">
                          <a:effectLst/>
                          <a:latin typeface="Gill Sans MT" panose="020B0502020104020203" pitchFamily="34" charset="0"/>
                        </a:rPr>
                        <a:t> 6- </a:t>
                      </a:r>
                      <a:r>
                        <a:rPr lang="en-GB" sz="1200" b="1" dirty="0">
                          <a:effectLst/>
                          <a:latin typeface="Gill Sans MT" panose="020B0502020104020203" pitchFamily="34" charset="0"/>
                        </a:rPr>
                        <a:t>Language Devices</a:t>
                      </a:r>
                      <a:endParaRPr lang="en-GB" sz="12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51424" marR="51424" marT="0" marB="0" anchor="ctr">
                    <a:solidFill>
                      <a:schemeClr val="accent4">
                        <a:lumMod val="20000"/>
                        <a:lumOff val="80000"/>
                      </a:schemeClr>
                    </a:solidFill>
                  </a:tcPr>
                </a:tc>
                <a:tc hMerge="1">
                  <a:txBody>
                    <a:bodyPr/>
                    <a:lstStyle/>
                    <a:p>
                      <a:endParaRPr lang="en-GB"/>
                    </a:p>
                  </a:txBody>
                  <a:tcPr/>
                </a:tc>
                <a:extLst>
                  <a:ext uri="{0D108BD9-81ED-4DB2-BD59-A6C34878D82A}">
                    <a16:rowId xmlns:a16="http://schemas.microsoft.com/office/drawing/2014/main" val="10000"/>
                  </a:ext>
                </a:extLst>
              </a:tr>
              <a:tr h="462366">
                <a:tc>
                  <a:txBody>
                    <a:bodyPr/>
                    <a:lstStyle/>
                    <a:p>
                      <a:pPr algn="l">
                        <a:lnSpc>
                          <a:spcPct val="115000"/>
                        </a:lnSpc>
                        <a:spcAft>
                          <a:spcPts val="0"/>
                        </a:spcAft>
                      </a:pPr>
                      <a:r>
                        <a:rPr lang="en-GB" sz="1200" dirty="0">
                          <a:latin typeface="Gill Sans MT" panose="020B0502020104020203" pitchFamily="34" charset="0"/>
                        </a:rPr>
                        <a:t>Imagery </a:t>
                      </a:r>
                      <a:endParaRPr lang="en-GB" sz="1200" b="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51424" marR="51424" marT="0" marB="0" anchor="ct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1200" dirty="0">
                          <a:latin typeface="Gill Sans MT" panose="020B0502020104020203" pitchFamily="34" charset="0"/>
                        </a:rPr>
                        <a:t>Imagery</a:t>
                      </a:r>
                      <a:r>
                        <a:rPr lang="en-GB" sz="1200" baseline="0" dirty="0">
                          <a:latin typeface="Gill Sans MT" panose="020B0502020104020203" pitchFamily="34" charset="0"/>
                        </a:rPr>
                        <a:t> provides the reader with d</a:t>
                      </a:r>
                      <a:r>
                        <a:rPr lang="en-GB" sz="1200" dirty="0">
                          <a:latin typeface="Gill Sans MT" panose="020B0502020104020203" pitchFamily="34" charset="0"/>
                        </a:rPr>
                        <a:t>escriptive detail. </a:t>
                      </a:r>
                    </a:p>
                  </a:txBody>
                  <a:tcPr marL="51424" marR="51424" marT="0" marB="0" anchor="ctr"/>
                </a:tc>
                <a:extLst>
                  <a:ext uri="{0D108BD9-81ED-4DB2-BD59-A6C34878D82A}">
                    <a16:rowId xmlns:a16="http://schemas.microsoft.com/office/drawing/2014/main" val="10001"/>
                  </a:ext>
                </a:extLst>
              </a:tr>
              <a:tr h="436134">
                <a:tc>
                  <a:txBody>
                    <a:bodyPr/>
                    <a:lstStyle/>
                    <a:p>
                      <a:pPr algn="l">
                        <a:lnSpc>
                          <a:spcPct val="115000"/>
                        </a:lnSpc>
                        <a:spcAft>
                          <a:spcPts val="0"/>
                        </a:spcAft>
                      </a:pPr>
                      <a:r>
                        <a:rPr lang="en-GB" sz="1200" dirty="0">
                          <a:latin typeface="Gill Sans MT" panose="020B0502020104020203" pitchFamily="34" charset="0"/>
                        </a:rPr>
                        <a:t>Hyperbole </a:t>
                      </a:r>
                      <a:endParaRPr lang="en-GB" sz="1200" b="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51424" marR="51424" marT="0" marB="0" anchor="ctr"/>
                </a:tc>
                <a:tc>
                  <a:txBody>
                    <a:bodyPr/>
                    <a:lstStyle/>
                    <a:p>
                      <a:pPr algn="l">
                        <a:lnSpc>
                          <a:spcPct val="115000"/>
                        </a:lnSpc>
                        <a:spcAft>
                          <a:spcPts val="0"/>
                        </a:spcAft>
                      </a:pPr>
                      <a:r>
                        <a:rPr lang="en-GB" sz="1200" b="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Hyperbole</a:t>
                      </a:r>
                      <a:r>
                        <a:rPr lang="en-GB" sz="1200" b="0" baseline="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is e</a:t>
                      </a:r>
                      <a:r>
                        <a:rPr lang="en-GB" sz="1200" b="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xaggerated statements or claims not meant to be taken literally.</a:t>
                      </a:r>
                    </a:p>
                  </a:txBody>
                  <a:tcPr marL="51424" marR="51424" marT="0" marB="0" anchor="ctr"/>
                </a:tc>
                <a:extLst>
                  <a:ext uri="{0D108BD9-81ED-4DB2-BD59-A6C34878D82A}">
                    <a16:rowId xmlns:a16="http://schemas.microsoft.com/office/drawing/2014/main" val="10002"/>
                  </a:ext>
                </a:extLst>
              </a:tr>
              <a:tr h="693551">
                <a:tc>
                  <a:txBody>
                    <a:bodyPr/>
                    <a:lstStyle/>
                    <a:p>
                      <a:pPr algn="l">
                        <a:lnSpc>
                          <a:spcPct val="115000"/>
                        </a:lnSpc>
                        <a:spcAft>
                          <a:spcPts val="0"/>
                        </a:spcAft>
                      </a:pPr>
                      <a:r>
                        <a:rPr lang="en-GB" sz="1200" dirty="0">
                          <a:latin typeface="Gill Sans MT" panose="020B0502020104020203" pitchFamily="34" charset="0"/>
                        </a:rPr>
                        <a:t>Rhetorical</a:t>
                      </a:r>
                      <a:r>
                        <a:rPr lang="en-GB" sz="1200" baseline="0" dirty="0">
                          <a:latin typeface="Gill Sans MT" panose="020B0502020104020203" pitchFamily="34" charset="0"/>
                        </a:rPr>
                        <a:t> </a:t>
                      </a:r>
                      <a:r>
                        <a:rPr lang="en-GB" sz="1200" dirty="0">
                          <a:latin typeface="Gill Sans MT" panose="020B0502020104020203" pitchFamily="34" charset="0"/>
                        </a:rPr>
                        <a:t>question </a:t>
                      </a:r>
                      <a:endParaRPr lang="en-GB" sz="1200" b="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51424" marR="51424" marT="0" marB="0" anchor="ctr"/>
                </a:tc>
                <a:tc>
                  <a:txBody>
                    <a:bodyPr/>
                    <a:lstStyle/>
                    <a:p>
                      <a:pPr algn="l">
                        <a:lnSpc>
                          <a:spcPct val="115000"/>
                        </a:lnSpc>
                        <a:spcAft>
                          <a:spcPts val="0"/>
                        </a:spcAft>
                      </a:pPr>
                      <a:r>
                        <a:rPr lang="en-GB" sz="1200" b="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A question asked in order to create a dramatic effect or to make a point rather than to get an answer.</a:t>
                      </a:r>
                    </a:p>
                  </a:txBody>
                  <a:tcPr marL="51424" marR="51424" marT="0" marB="0" anchor="ctr"/>
                </a:tc>
                <a:extLst>
                  <a:ext uri="{0D108BD9-81ED-4DB2-BD59-A6C34878D82A}">
                    <a16:rowId xmlns:a16="http://schemas.microsoft.com/office/drawing/2014/main" val="10003"/>
                  </a:ext>
                </a:extLst>
              </a:tr>
              <a:tr h="634964">
                <a:tc>
                  <a:txBody>
                    <a:bodyPr/>
                    <a:lstStyle/>
                    <a:p>
                      <a:pPr algn="l">
                        <a:lnSpc>
                          <a:spcPct val="115000"/>
                        </a:lnSpc>
                        <a:spcAft>
                          <a:spcPts val="0"/>
                        </a:spcAft>
                      </a:pPr>
                      <a:r>
                        <a:rPr lang="en-GB" sz="1200" dirty="0">
                          <a:latin typeface="Gill Sans MT" panose="020B0502020104020203" pitchFamily="34" charset="0"/>
                        </a:rPr>
                        <a:t>Emotive</a:t>
                      </a:r>
                      <a:r>
                        <a:rPr lang="en-GB" sz="1200" baseline="0" dirty="0">
                          <a:latin typeface="Gill Sans MT" panose="020B0502020104020203" pitchFamily="34" charset="0"/>
                        </a:rPr>
                        <a:t> </a:t>
                      </a:r>
                      <a:r>
                        <a:rPr lang="en-GB" sz="1200" dirty="0">
                          <a:latin typeface="Gill Sans MT" panose="020B0502020104020203" pitchFamily="34" charset="0"/>
                        </a:rPr>
                        <a:t>language </a:t>
                      </a:r>
                      <a:endParaRPr lang="en-GB" sz="1200" b="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51424" marR="51424" marT="0" marB="0" anchor="ctr"/>
                </a:tc>
                <a:tc>
                  <a:txBody>
                    <a:bodyPr/>
                    <a:lstStyle/>
                    <a:p>
                      <a:pPr algn="l">
                        <a:lnSpc>
                          <a:spcPct val="115000"/>
                        </a:lnSpc>
                        <a:spcAft>
                          <a:spcPts val="0"/>
                        </a:spcAft>
                      </a:pPr>
                      <a:r>
                        <a:rPr lang="en-GB" sz="1200" b="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Emotive</a:t>
                      </a:r>
                      <a:r>
                        <a:rPr lang="en-GB" sz="1200" b="0" baseline="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language is the use of s</a:t>
                      </a:r>
                      <a:r>
                        <a:rPr lang="en-GB" sz="1200" b="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pecific words and phrases used to evoke emotion in the reader.</a:t>
                      </a:r>
                    </a:p>
                  </a:txBody>
                  <a:tcPr marL="51424" marR="51424" marT="0" marB="0" anchor="ctr"/>
                </a:tc>
                <a:extLst>
                  <a:ext uri="{0D108BD9-81ED-4DB2-BD59-A6C34878D82A}">
                    <a16:rowId xmlns:a16="http://schemas.microsoft.com/office/drawing/2014/main" val="10004"/>
                  </a:ext>
                </a:extLst>
              </a:tr>
              <a:tr h="601515">
                <a:tc>
                  <a:txBody>
                    <a:bodyPr/>
                    <a:lstStyle/>
                    <a:p>
                      <a:pPr algn="l">
                        <a:lnSpc>
                          <a:spcPct val="115000"/>
                        </a:lnSpc>
                        <a:spcAft>
                          <a:spcPts val="0"/>
                        </a:spcAft>
                      </a:pPr>
                      <a:r>
                        <a:rPr lang="en-GB" sz="1200" b="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Triplets (rule of three)</a:t>
                      </a:r>
                    </a:p>
                  </a:txBody>
                  <a:tcPr marL="51424" marR="51424" marT="0" marB="0" anchor="ctr"/>
                </a:tc>
                <a:tc>
                  <a:txBody>
                    <a:bodyPr/>
                    <a:lstStyle/>
                    <a:p>
                      <a:pPr algn="l">
                        <a:lnSpc>
                          <a:spcPct val="115000"/>
                        </a:lnSpc>
                        <a:spcAft>
                          <a:spcPts val="0"/>
                        </a:spcAft>
                      </a:pPr>
                      <a:r>
                        <a:rPr lang="en-GB" sz="1200" b="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Triples is the listing of three things (commonly adjectives) for effect. </a:t>
                      </a:r>
                    </a:p>
                  </a:txBody>
                  <a:tcPr marL="51424" marR="51424" marT="0" marB="0" anchor="ctr"/>
                </a:tc>
                <a:extLst>
                  <a:ext uri="{0D108BD9-81ED-4DB2-BD59-A6C34878D82A}">
                    <a16:rowId xmlns:a16="http://schemas.microsoft.com/office/drawing/2014/main" val="10005"/>
                  </a:ext>
                </a:extLst>
              </a:tr>
            </a:tbl>
          </a:graphicData>
        </a:graphic>
      </p:graphicFrame>
      <p:graphicFrame>
        <p:nvGraphicFramePr>
          <p:cNvPr id="8" name="Table 7">
            <a:extLst>
              <a:ext uri="{FF2B5EF4-FFF2-40B4-BE49-F238E27FC236}">
                <a16:creationId xmlns:a16="http://schemas.microsoft.com/office/drawing/2014/main" id="{379F102E-9576-4079-8E9D-10C156AEB5CD}"/>
              </a:ext>
            </a:extLst>
          </p:cNvPr>
          <p:cNvGraphicFramePr>
            <a:graphicFrameLocks noGrp="1"/>
          </p:cNvGraphicFramePr>
          <p:nvPr>
            <p:extLst>
              <p:ext uri="{D42A27DB-BD31-4B8C-83A1-F6EECF244321}">
                <p14:modId xmlns:p14="http://schemas.microsoft.com/office/powerpoint/2010/main" val="1050234895"/>
              </p:ext>
            </p:extLst>
          </p:nvPr>
        </p:nvGraphicFramePr>
        <p:xfrm>
          <a:off x="117048" y="629814"/>
          <a:ext cx="4040192" cy="2103200"/>
        </p:xfrm>
        <a:graphic>
          <a:graphicData uri="http://schemas.openxmlformats.org/drawingml/2006/table">
            <a:tbl>
              <a:tblPr firstRow="1" bandRow="1">
                <a:tableStyleId>{7E9639D4-E3E2-4D34-9284-5A2195B3D0D7}</a:tableStyleId>
              </a:tblPr>
              <a:tblGrid>
                <a:gridCol w="1114198">
                  <a:extLst>
                    <a:ext uri="{9D8B030D-6E8A-4147-A177-3AD203B41FA5}">
                      <a16:colId xmlns:a16="http://schemas.microsoft.com/office/drawing/2014/main" val="20000"/>
                    </a:ext>
                  </a:extLst>
                </a:gridCol>
                <a:gridCol w="2925994">
                  <a:extLst>
                    <a:ext uri="{9D8B030D-6E8A-4147-A177-3AD203B41FA5}">
                      <a16:colId xmlns:a16="http://schemas.microsoft.com/office/drawing/2014/main" val="20001"/>
                    </a:ext>
                  </a:extLst>
                </a:gridCol>
              </a:tblGrid>
              <a:tr h="237318">
                <a:tc gridSpan="2">
                  <a:txBody>
                    <a:bodyPr/>
                    <a:lstStyle/>
                    <a:p>
                      <a:pPr algn="ctr"/>
                      <a:r>
                        <a:rPr lang="en-GB" sz="1200" b="1" dirty="0">
                          <a:solidFill>
                            <a:schemeClr val="tx1"/>
                          </a:solidFill>
                          <a:latin typeface="Gill Sans MT" panose="020B0502020104020203" pitchFamily="34" charset="0"/>
                        </a:rPr>
                        <a:t>Week</a:t>
                      </a:r>
                      <a:r>
                        <a:rPr lang="en-GB" sz="1200" b="1" baseline="0" dirty="0">
                          <a:solidFill>
                            <a:schemeClr val="tx1"/>
                          </a:solidFill>
                          <a:latin typeface="Gill Sans MT" panose="020B0502020104020203" pitchFamily="34" charset="0"/>
                        </a:rPr>
                        <a:t> 1 - </a:t>
                      </a:r>
                      <a:r>
                        <a:rPr lang="en-GB" sz="1200" b="1" dirty="0">
                          <a:solidFill>
                            <a:schemeClr val="tx1"/>
                          </a:solidFill>
                          <a:latin typeface="Gill Sans MT" panose="020B0502020104020203" pitchFamily="34" charset="0"/>
                        </a:rPr>
                        <a:t>Key Terms</a:t>
                      </a:r>
                    </a:p>
                  </a:txBody>
                  <a:tcPr marL="91421" marR="91421" marT="45728" marB="457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endParaRPr lang="en-GB" sz="1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95520">
                <a:tc>
                  <a:txBody>
                    <a:bodyPr/>
                    <a:lstStyle/>
                    <a:p>
                      <a:r>
                        <a:rPr lang="en-GB" sz="1200" b="0" dirty="0">
                          <a:solidFill>
                            <a:schemeClr val="tx1"/>
                          </a:solidFill>
                          <a:latin typeface="Gill Sans MT" panose="020B0502020104020203" pitchFamily="34" charset="0"/>
                        </a:rPr>
                        <a:t>Viewpoint</a:t>
                      </a:r>
                    </a:p>
                  </a:txBody>
                  <a:tcPr marL="91421" marR="91421" marT="45728" marB="457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b="0" kern="1200" dirty="0">
                          <a:solidFill>
                            <a:schemeClr val="tx1"/>
                          </a:solidFill>
                          <a:effectLst/>
                          <a:latin typeface="Gill Sans MT" panose="020B0502020104020203" pitchFamily="34" charset="0"/>
                        </a:rPr>
                        <a:t>Viewpoint is a person's opinion or point of view.</a:t>
                      </a:r>
                      <a:endParaRPr lang="en-GB" sz="1200" b="0" dirty="0">
                        <a:solidFill>
                          <a:schemeClr val="tx1"/>
                        </a:solidFill>
                        <a:latin typeface="Gill Sans MT" panose="020B0502020104020203" pitchFamily="34" charset="0"/>
                      </a:endParaRPr>
                    </a:p>
                  </a:txBody>
                  <a:tcPr marL="91421" marR="91421" marT="45728" marB="457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02557">
                <a:tc>
                  <a:txBody>
                    <a:bodyPr/>
                    <a:lstStyle/>
                    <a:p>
                      <a:r>
                        <a:rPr lang="en-GB" sz="1200" b="0" dirty="0">
                          <a:solidFill>
                            <a:schemeClr val="tx1"/>
                          </a:solidFill>
                          <a:latin typeface="Gill Sans MT" panose="020B0502020104020203" pitchFamily="34" charset="0"/>
                        </a:rPr>
                        <a:t>Perspective</a:t>
                      </a:r>
                    </a:p>
                  </a:txBody>
                  <a:tcPr marL="91421" marR="91421" marT="45728" marB="457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b="0" kern="1200" dirty="0">
                          <a:solidFill>
                            <a:schemeClr val="tx1"/>
                          </a:solidFill>
                          <a:effectLst/>
                          <a:latin typeface="Gill Sans MT" panose="020B0502020104020203" pitchFamily="34" charset="0"/>
                        </a:rPr>
                        <a:t>Perspective</a:t>
                      </a:r>
                      <a:r>
                        <a:rPr lang="en-GB" sz="1200" b="0" kern="1200" baseline="0" dirty="0">
                          <a:solidFill>
                            <a:schemeClr val="tx1"/>
                          </a:solidFill>
                          <a:effectLst/>
                          <a:latin typeface="Gill Sans MT" panose="020B0502020104020203" pitchFamily="34" charset="0"/>
                        </a:rPr>
                        <a:t> is a</a:t>
                      </a:r>
                      <a:r>
                        <a:rPr lang="en-GB" sz="1200" b="0" kern="1200" dirty="0">
                          <a:solidFill>
                            <a:schemeClr val="tx1"/>
                          </a:solidFill>
                          <a:effectLst/>
                          <a:latin typeface="Gill Sans MT" panose="020B0502020104020203" pitchFamily="34" charset="0"/>
                        </a:rPr>
                        <a:t> particular attitude towards or way of regarding something.</a:t>
                      </a:r>
                      <a:endParaRPr lang="en-GB" sz="1200" b="0" dirty="0">
                        <a:solidFill>
                          <a:schemeClr val="tx1"/>
                        </a:solidFill>
                        <a:latin typeface="Gill Sans MT" panose="020B0502020104020203" pitchFamily="34" charset="0"/>
                      </a:endParaRPr>
                    </a:p>
                  </a:txBody>
                  <a:tcPr marL="91421" marR="91421" marT="45728" marB="457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02144">
                <a:tc>
                  <a:txBody>
                    <a:bodyPr/>
                    <a:lstStyle/>
                    <a:p>
                      <a:r>
                        <a:rPr lang="en-GB" sz="1200" b="0" dirty="0">
                          <a:solidFill>
                            <a:schemeClr val="tx1"/>
                          </a:solidFill>
                          <a:latin typeface="Gill Sans MT" panose="020B0502020104020203" pitchFamily="34" charset="0"/>
                        </a:rPr>
                        <a:t>Comparison</a:t>
                      </a:r>
                    </a:p>
                  </a:txBody>
                  <a:tcPr marL="91421" marR="91421" marT="45728" marB="457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b="0" kern="1200" dirty="0">
                          <a:solidFill>
                            <a:schemeClr val="tx1"/>
                          </a:solidFill>
                          <a:effectLst/>
                          <a:latin typeface="Gill Sans MT" panose="020B0502020104020203" pitchFamily="34" charset="0"/>
                        </a:rPr>
                        <a:t>Comparison</a:t>
                      </a:r>
                      <a:r>
                        <a:rPr lang="en-GB" sz="1200" b="0" kern="1200" baseline="0" dirty="0">
                          <a:solidFill>
                            <a:schemeClr val="tx1"/>
                          </a:solidFill>
                          <a:effectLst/>
                          <a:latin typeface="Gill Sans MT" panose="020B0502020104020203" pitchFamily="34" charset="0"/>
                        </a:rPr>
                        <a:t> is the </a:t>
                      </a:r>
                      <a:r>
                        <a:rPr lang="en-GB" sz="1200" b="0" kern="1200" dirty="0">
                          <a:solidFill>
                            <a:schemeClr val="tx1"/>
                          </a:solidFill>
                          <a:effectLst/>
                          <a:latin typeface="Gill Sans MT" panose="020B0502020104020203" pitchFamily="34" charset="0"/>
                        </a:rPr>
                        <a:t>similarity or difference between two</a:t>
                      </a:r>
                      <a:r>
                        <a:rPr lang="en-GB" sz="1200" b="0" kern="1200" baseline="0" dirty="0">
                          <a:solidFill>
                            <a:schemeClr val="tx1"/>
                          </a:solidFill>
                          <a:effectLst/>
                          <a:latin typeface="Gill Sans MT" panose="020B0502020104020203" pitchFamily="34" charset="0"/>
                        </a:rPr>
                        <a:t> things.</a:t>
                      </a:r>
                      <a:endParaRPr lang="en-GB" sz="1200" b="0" dirty="0">
                        <a:solidFill>
                          <a:schemeClr val="tx1"/>
                        </a:solidFill>
                        <a:latin typeface="Gill Sans MT" panose="020B0502020104020203" pitchFamily="34" charset="0"/>
                      </a:endParaRPr>
                    </a:p>
                  </a:txBody>
                  <a:tcPr marL="91421" marR="91421" marT="45728" marB="457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02144">
                <a:tc>
                  <a:txBody>
                    <a:bodyPr/>
                    <a:lstStyle/>
                    <a:p>
                      <a:r>
                        <a:rPr lang="en-GB" sz="1200" b="0" dirty="0">
                          <a:solidFill>
                            <a:schemeClr val="tx1"/>
                          </a:solidFill>
                          <a:latin typeface="Gill Sans MT" panose="020B0502020104020203" pitchFamily="34" charset="0"/>
                        </a:rPr>
                        <a:t>Tone </a:t>
                      </a:r>
                    </a:p>
                  </a:txBody>
                  <a:tcPr marL="91421" marR="91421" marT="45728" marB="457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b="0" dirty="0">
                          <a:solidFill>
                            <a:schemeClr val="tx1"/>
                          </a:solidFill>
                          <a:latin typeface="Gill Sans MT" panose="020B0502020104020203" pitchFamily="34" charset="0"/>
                        </a:rPr>
                        <a:t>Tone is the general character or attitude of a piece of writing.</a:t>
                      </a:r>
                    </a:p>
                  </a:txBody>
                  <a:tcPr marL="91421" marR="91421" marT="45728" marB="457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graphicFrame>
        <p:nvGraphicFramePr>
          <p:cNvPr id="9" name="Table 8">
            <a:extLst>
              <a:ext uri="{FF2B5EF4-FFF2-40B4-BE49-F238E27FC236}">
                <a16:creationId xmlns:a16="http://schemas.microsoft.com/office/drawing/2014/main" id="{5E666D42-1890-4F70-AADD-184220D0629B}"/>
              </a:ext>
            </a:extLst>
          </p:cNvPr>
          <p:cNvGraphicFramePr>
            <a:graphicFrameLocks noGrp="1"/>
          </p:cNvGraphicFramePr>
          <p:nvPr>
            <p:extLst>
              <p:ext uri="{D42A27DB-BD31-4B8C-83A1-F6EECF244321}">
                <p14:modId xmlns:p14="http://schemas.microsoft.com/office/powerpoint/2010/main" val="1350184279"/>
              </p:ext>
            </p:extLst>
          </p:nvPr>
        </p:nvGraphicFramePr>
        <p:xfrm>
          <a:off x="4274581" y="3664675"/>
          <a:ext cx="3777558" cy="2892279"/>
        </p:xfrm>
        <a:graphic>
          <a:graphicData uri="http://schemas.openxmlformats.org/drawingml/2006/table">
            <a:tbl>
              <a:tblPr firstRow="1" firstCol="1" bandRow="1">
                <a:tableStyleId>{5940675A-B579-460E-94D1-54222C63F5DA}</a:tableStyleId>
              </a:tblPr>
              <a:tblGrid>
                <a:gridCol w="888062">
                  <a:extLst>
                    <a:ext uri="{9D8B030D-6E8A-4147-A177-3AD203B41FA5}">
                      <a16:colId xmlns:a16="http://schemas.microsoft.com/office/drawing/2014/main" val="20000"/>
                    </a:ext>
                  </a:extLst>
                </a:gridCol>
                <a:gridCol w="2889496">
                  <a:extLst>
                    <a:ext uri="{9D8B030D-6E8A-4147-A177-3AD203B41FA5}">
                      <a16:colId xmlns:a16="http://schemas.microsoft.com/office/drawing/2014/main" val="20001"/>
                    </a:ext>
                  </a:extLst>
                </a:gridCol>
              </a:tblGrid>
              <a:tr h="299917">
                <a:tc gridSpan="2">
                  <a:txBody>
                    <a:bodyPr/>
                    <a:lstStyle/>
                    <a:p>
                      <a:pPr algn="ctr">
                        <a:lnSpc>
                          <a:spcPct val="115000"/>
                        </a:lnSpc>
                        <a:spcAft>
                          <a:spcPts val="0"/>
                        </a:spcAft>
                      </a:pPr>
                      <a:r>
                        <a:rPr lang="en-GB" sz="1200" b="1" dirty="0">
                          <a:effectLst/>
                          <a:latin typeface="Gill Sans MT" panose="020B0502020104020203" pitchFamily="34" charset="0"/>
                        </a:rPr>
                        <a:t>Week</a:t>
                      </a:r>
                      <a:r>
                        <a:rPr lang="en-GB" sz="1200" b="1" baseline="0" dirty="0">
                          <a:effectLst/>
                          <a:latin typeface="Gill Sans MT" panose="020B0502020104020203" pitchFamily="34" charset="0"/>
                        </a:rPr>
                        <a:t> 5 - </a:t>
                      </a:r>
                      <a:r>
                        <a:rPr lang="en-GB" sz="1200" b="1" dirty="0">
                          <a:effectLst/>
                          <a:latin typeface="Gill Sans MT" panose="020B0502020104020203" pitchFamily="34" charset="0"/>
                        </a:rPr>
                        <a:t>Language Devices</a:t>
                      </a:r>
                      <a:endParaRPr lang="en-GB" sz="12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51433" marR="51433" marT="0" marB="0" anchor="ctr">
                    <a:solidFill>
                      <a:schemeClr val="accent4">
                        <a:lumMod val="20000"/>
                        <a:lumOff val="80000"/>
                      </a:schemeClr>
                    </a:solidFill>
                  </a:tcPr>
                </a:tc>
                <a:tc hMerge="1">
                  <a:txBody>
                    <a:bodyPr/>
                    <a:lstStyle/>
                    <a:p>
                      <a:endParaRPr lang="en-GB"/>
                    </a:p>
                  </a:txBody>
                  <a:tcPr/>
                </a:tc>
                <a:extLst>
                  <a:ext uri="{0D108BD9-81ED-4DB2-BD59-A6C34878D82A}">
                    <a16:rowId xmlns:a16="http://schemas.microsoft.com/office/drawing/2014/main" val="10000"/>
                  </a:ext>
                </a:extLst>
              </a:tr>
              <a:tr h="514279">
                <a:tc>
                  <a:txBody>
                    <a:bodyPr/>
                    <a:lstStyle/>
                    <a:p>
                      <a:pPr algn="l">
                        <a:lnSpc>
                          <a:spcPct val="115000"/>
                        </a:lnSpc>
                        <a:spcAft>
                          <a:spcPts val="0"/>
                        </a:spcAft>
                      </a:pPr>
                      <a:r>
                        <a:rPr lang="en-GB" sz="1200" dirty="0">
                          <a:effectLst/>
                          <a:latin typeface="Gill Sans MT" panose="020B0502020104020203" pitchFamily="34" charset="0"/>
                        </a:rPr>
                        <a:t>Juxtapose</a:t>
                      </a:r>
                      <a:endParaRPr lang="en-GB" sz="1200" b="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51433" marR="51433" marT="0" marB="0" anchor="ctr"/>
                </a:tc>
                <a:tc>
                  <a:txBody>
                    <a:bodyPr/>
                    <a:lstStyle/>
                    <a:p>
                      <a:pPr algn="l">
                        <a:lnSpc>
                          <a:spcPct val="115000"/>
                        </a:lnSpc>
                        <a:spcAft>
                          <a:spcPts val="0"/>
                        </a:spcAft>
                      </a:pPr>
                      <a:r>
                        <a:rPr lang="en-GB" sz="1200" kern="1200" dirty="0">
                          <a:effectLst/>
                          <a:latin typeface="Gill Sans MT" panose="020B0502020104020203" pitchFamily="34" charset="0"/>
                        </a:rPr>
                        <a:t>Two things being seen or placed close together with contrasting effect.</a:t>
                      </a:r>
                      <a:endParaRPr lang="en-GB" sz="1200" b="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51433" marR="51433" marT="0" marB="0" anchor="ctr"/>
                </a:tc>
                <a:extLst>
                  <a:ext uri="{0D108BD9-81ED-4DB2-BD59-A6C34878D82A}">
                    <a16:rowId xmlns:a16="http://schemas.microsoft.com/office/drawing/2014/main" val="10001"/>
                  </a:ext>
                </a:extLst>
              </a:tr>
              <a:tr h="493229">
                <a:tc>
                  <a:txBody>
                    <a:bodyPr/>
                    <a:lstStyle/>
                    <a:p>
                      <a:pPr algn="l">
                        <a:lnSpc>
                          <a:spcPct val="115000"/>
                        </a:lnSpc>
                        <a:spcAft>
                          <a:spcPts val="0"/>
                        </a:spcAft>
                      </a:pPr>
                      <a:r>
                        <a:rPr lang="en-GB" sz="1200" dirty="0">
                          <a:effectLst/>
                          <a:latin typeface="Gill Sans MT" panose="020B0502020104020203" pitchFamily="34" charset="0"/>
                        </a:rPr>
                        <a:t>Metaphor </a:t>
                      </a:r>
                      <a:endParaRPr lang="en-GB" sz="1200" b="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51433" marR="51433" marT="0" marB="0" anchor="ctr"/>
                </a:tc>
                <a:tc>
                  <a:txBody>
                    <a:bodyPr/>
                    <a:lstStyle/>
                    <a:p>
                      <a:pPr algn="l">
                        <a:lnSpc>
                          <a:spcPct val="115000"/>
                        </a:lnSpc>
                        <a:spcAft>
                          <a:spcPts val="0"/>
                        </a:spcAft>
                      </a:pPr>
                      <a:r>
                        <a:rPr lang="en-GB" sz="1200" dirty="0">
                          <a:effectLst/>
                          <a:latin typeface="Gill Sans MT" panose="020B0502020104020203" pitchFamily="34" charset="0"/>
                        </a:rPr>
                        <a:t>When one thing is described as being equal to something else.</a:t>
                      </a:r>
                      <a:endParaRPr lang="en-GB" sz="1200" b="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51433" marR="51433" marT="0" marB="0" anchor="ctr"/>
                </a:tc>
                <a:extLst>
                  <a:ext uri="{0D108BD9-81ED-4DB2-BD59-A6C34878D82A}">
                    <a16:rowId xmlns:a16="http://schemas.microsoft.com/office/drawing/2014/main" val="10002"/>
                  </a:ext>
                </a:extLst>
              </a:tr>
              <a:tr h="446379">
                <a:tc>
                  <a:txBody>
                    <a:bodyPr/>
                    <a:lstStyle/>
                    <a:p>
                      <a:pPr algn="l">
                        <a:lnSpc>
                          <a:spcPct val="115000"/>
                        </a:lnSpc>
                        <a:spcAft>
                          <a:spcPts val="0"/>
                        </a:spcAft>
                      </a:pPr>
                      <a:r>
                        <a:rPr lang="en-GB" sz="1200" dirty="0">
                          <a:effectLst/>
                          <a:latin typeface="Gill Sans MT" panose="020B0502020104020203" pitchFamily="34" charset="0"/>
                        </a:rPr>
                        <a:t>Antithesis</a:t>
                      </a:r>
                      <a:endParaRPr lang="en-GB" sz="1200" b="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51433" marR="51433" marT="0" marB="0" anchor="ctr"/>
                </a:tc>
                <a:tc>
                  <a:txBody>
                    <a:bodyPr/>
                    <a:lstStyle/>
                    <a:p>
                      <a:pPr algn="l">
                        <a:lnSpc>
                          <a:spcPct val="115000"/>
                        </a:lnSpc>
                        <a:spcAft>
                          <a:spcPts val="0"/>
                        </a:spcAft>
                      </a:pPr>
                      <a:r>
                        <a:rPr lang="en-GB" sz="1200" dirty="0">
                          <a:effectLst/>
                          <a:latin typeface="Gill Sans MT" panose="020B0502020104020203" pitchFamily="34" charset="0"/>
                        </a:rPr>
                        <a:t>Words that are deliberately chosen to contrast with one another.</a:t>
                      </a:r>
                      <a:endParaRPr lang="en-GB" sz="1200" b="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51433" marR="51433" marT="0" marB="0" anchor="ctr"/>
                </a:tc>
                <a:extLst>
                  <a:ext uri="{0D108BD9-81ED-4DB2-BD59-A6C34878D82A}">
                    <a16:rowId xmlns:a16="http://schemas.microsoft.com/office/drawing/2014/main" val="10003"/>
                  </a:ext>
                </a:extLst>
              </a:tr>
              <a:tr h="514280">
                <a:tc>
                  <a:txBody>
                    <a:bodyPr/>
                    <a:lstStyle/>
                    <a:p>
                      <a:pPr algn="l">
                        <a:lnSpc>
                          <a:spcPct val="115000"/>
                        </a:lnSpc>
                        <a:spcAft>
                          <a:spcPts val="0"/>
                        </a:spcAft>
                      </a:pPr>
                      <a:r>
                        <a:rPr lang="en-GB" sz="1200" dirty="0">
                          <a:latin typeface="Gill Sans MT" panose="020B0502020104020203" pitchFamily="34" charset="0"/>
                        </a:rPr>
                        <a:t>Statistics </a:t>
                      </a:r>
                      <a:endParaRPr lang="en-GB" sz="1200" b="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51433" marR="51433" marT="0" marB="0" anchor="ctr"/>
                </a:tc>
                <a:tc>
                  <a:txBody>
                    <a:bodyPr/>
                    <a:lstStyle/>
                    <a:p>
                      <a:pPr algn="l">
                        <a:lnSpc>
                          <a:spcPct val="115000"/>
                        </a:lnSpc>
                        <a:spcAft>
                          <a:spcPts val="0"/>
                        </a:spcAft>
                      </a:pPr>
                      <a:r>
                        <a:rPr lang="en-GB" sz="1200" b="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A statistic is a fact or piece of data obtained from a study of data.</a:t>
                      </a:r>
                    </a:p>
                  </a:txBody>
                  <a:tcPr marL="51433" marR="51433" marT="0" marB="0" anchor="ctr"/>
                </a:tc>
                <a:extLst>
                  <a:ext uri="{0D108BD9-81ED-4DB2-BD59-A6C34878D82A}">
                    <a16:rowId xmlns:a16="http://schemas.microsoft.com/office/drawing/2014/main" val="10004"/>
                  </a:ext>
                </a:extLst>
              </a:tr>
              <a:tr h="624195">
                <a:tc>
                  <a:txBody>
                    <a:bodyPr/>
                    <a:lstStyle/>
                    <a:p>
                      <a:pPr algn="l">
                        <a:lnSpc>
                          <a:spcPct val="115000"/>
                        </a:lnSpc>
                        <a:spcAft>
                          <a:spcPts val="0"/>
                        </a:spcAft>
                      </a:pPr>
                      <a:r>
                        <a:rPr lang="en-GB" sz="1200" dirty="0">
                          <a:effectLst/>
                          <a:latin typeface="Gill Sans MT" panose="020B0502020104020203" pitchFamily="34" charset="0"/>
                        </a:rPr>
                        <a:t>Symbolism</a:t>
                      </a:r>
                      <a:endParaRPr lang="en-GB" sz="1200" b="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51433" marR="51433" marT="0" marB="0" anchor="ctr"/>
                </a:tc>
                <a:tc>
                  <a:txBody>
                    <a:bodyPr/>
                    <a:lstStyle/>
                    <a:p>
                      <a:pPr algn="l">
                        <a:lnSpc>
                          <a:spcPct val="115000"/>
                        </a:lnSpc>
                        <a:spcAft>
                          <a:spcPts val="0"/>
                        </a:spcAft>
                      </a:pPr>
                      <a:r>
                        <a:rPr lang="en-GB" sz="1200" dirty="0">
                          <a:effectLst/>
                          <a:latin typeface="Gill Sans MT" panose="020B0502020104020203" pitchFamily="34" charset="0"/>
                        </a:rPr>
                        <a:t>Symbolism is the use of symbols to represent ideas or qualities.</a:t>
                      </a:r>
                      <a:endParaRPr lang="en-GB" sz="1200" b="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51433" marR="51433" marT="0" marB="0" anchor="ctr"/>
                </a:tc>
                <a:extLst>
                  <a:ext uri="{0D108BD9-81ED-4DB2-BD59-A6C34878D82A}">
                    <a16:rowId xmlns:a16="http://schemas.microsoft.com/office/drawing/2014/main" val="10005"/>
                  </a:ext>
                </a:extLst>
              </a:tr>
            </a:tbl>
          </a:graphicData>
        </a:graphic>
      </p:graphicFrame>
      <p:graphicFrame>
        <p:nvGraphicFramePr>
          <p:cNvPr id="10" name="Table 9">
            <a:extLst>
              <a:ext uri="{FF2B5EF4-FFF2-40B4-BE49-F238E27FC236}">
                <a16:creationId xmlns:a16="http://schemas.microsoft.com/office/drawing/2014/main" id="{1230F79B-70A5-4A54-B509-AC3544AED01B}"/>
              </a:ext>
            </a:extLst>
          </p:cNvPr>
          <p:cNvGraphicFramePr>
            <a:graphicFrameLocks noGrp="1"/>
          </p:cNvGraphicFramePr>
          <p:nvPr>
            <p:extLst>
              <p:ext uri="{D42A27DB-BD31-4B8C-83A1-F6EECF244321}">
                <p14:modId xmlns:p14="http://schemas.microsoft.com/office/powerpoint/2010/main" val="3261825794"/>
              </p:ext>
            </p:extLst>
          </p:nvPr>
        </p:nvGraphicFramePr>
        <p:xfrm>
          <a:off x="8184042" y="3646220"/>
          <a:ext cx="3757287" cy="2905489"/>
        </p:xfrm>
        <a:graphic>
          <a:graphicData uri="http://schemas.openxmlformats.org/drawingml/2006/table">
            <a:tbl>
              <a:tblPr firstRow="1" firstCol="1" bandRow="1">
                <a:tableStyleId>{5940675A-B579-460E-94D1-54222C63F5DA}</a:tableStyleId>
              </a:tblPr>
              <a:tblGrid>
                <a:gridCol w="1127887">
                  <a:extLst>
                    <a:ext uri="{9D8B030D-6E8A-4147-A177-3AD203B41FA5}">
                      <a16:colId xmlns:a16="http://schemas.microsoft.com/office/drawing/2014/main" val="20000"/>
                    </a:ext>
                  </a:extLst>
                </a:gridCol>
                <a:gridCol w="2629400">
                  <a:extLst>
                    <a:ext uri="{9D8B030D-6E8A-4147-A177-3AD203B41FA5}">
                      <a16:colId xmlns:a16="http://schemas.microsoft.com/office/drawing/2014/main" val="20001"/>
                    </a:ext>
                  </a:extLst>
                </a:gridCol>
              </a:tblGrid>
              <a:tr h="210511">
                <a:tc gridSpan="2">
                  <a:txBody>
                    <a:bodyPr/>
                    <a:lstStyle/>
                    <a:p>
                      <a:pPr algn="ctr">
                        <a:lnSpc>
                          <a:spcPct val="115000"/>
                        </a:lnSpc>
                        <a:spcAft>
                          <a:spcPts val="0"/>
                        </a:spcAft>
                      </a:pPr>
                      <a:r>
                        <a:rPr lang="en-GB" sz="1200" b="1" dirty="0">
                          <a:effectLst/>
                          <a:latin typeface="Gill Sans MT" panose="020B0502020104020203" pitchFamily="34" charset="0"/>
                        </a:rPr>
                        <a:t>Week</a:t>
                      </a:r>
                      <a:r>
                        <a:rPr lang="en-GB" sz="1200" b="1" baseline="0" dirty="0">
                          <a:effectLst/>
                          <a:latin typeface="Gill Sans MT" panose="020B0502020104020203" pitchFamily="34" charset="0"/>
                        </a:rPr>
                        <a:t> 7 - </a:t>
                      </a:r>
                      <a:r>
                        <a:rPr lang="en-GB" sz="1200" b="1" dirty="0">
                          <a:effectLst/>
                          <a:latin typeface="Gill Sans MT" panose="020B0502020104020203" pitchFamily="34" charset="0"/>
                        </a:rPr>
                        <a:t>Vocabulary</a:t>
                      </a:r>
                      <a:endParaRPr lang="en-GB" sz="1200" b="1"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51439" marR="51439" marT="0" marB="0" anchor="ctr">
                    <a:solidFill>
                      <a:schemeClr val="accent4">
                        <a:lumMod val="20000"/>
                        <a:lumOff val="80000"/>
                      </a:schemeClr>
                    </a:solidFill>
                  </a:tcPr>
                </a:tc>
                <a:tc hMerge="1">
                  <a:txBody>
                    <a:bodyPr/>
                    <a:lstStyle/>
                    <a:p>
                      <a:endParaRPr lang="en-GB"/>
                    </a:p>
                  </a:txBody>
                  <a:tcPr/>
                </a:tc>
                <a:extLst>
                  <a:ext uri="{0D108BD9-81ED-4DB2-BD59-A6C34878D82A}">
                    <a16:rowId xmlns:a16="http://schemas.microsoft.com/office/drawing/2014/main" val="10000"/>
                  </a:ext>
                </a:extLst>
              </a:tr>
              <a:tr h="482750">
                <a:tc>
                  <a:txBody>
                    <a:bodyPr/>
                    <a:lstStyle/>
                    <a:p>
                      <a:pPr algn="l">
                        <a:lnSpc>
                          <a:spcPct val="115000"/>
                        </a:lnSpc>
                        <a:spcAft>
                          <a:spcPts val="0"/>
                        </a:spcAft>
                      </a:pPr>
                      <a:r>
                        <a:rPr lang="en-GB" sz="1200" b="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Aberration</a:t>
                      </a:r>
                      <a:r>
                        <a:rPr lang="en-GB" sz="1200" b="0" baseline="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t>
                      </a:r>
                      <a:r>
                        <a:rPr lang="en-GB" sz="1200" b="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t>
                      </a:r>
                    </a:p>
                  </a:txBody>
                  <a:tcPr marL="51439" marR="51439" marT="0" marB="0" anchor="ct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1200" dirty="0">
                          <a:latin typeface="Gill Sans MT" panose="020B0502020104020203" pitchFamily="34" charset="0"/>
                        </a:rPr>
                        <a:t>A state or condition markedly different from the norm.</a:t>
                      </a:r>
                    </a:p>
                  </a:txBody>
                  <a:tcPr marL="51439" marR="51439" marT="0" marB="0" anchor="ctr"/>
                </a:tc>
                <a:extLst>
                  <a:ext uri="{0D108BD9-81ED-4DB2-BD59-A6C34878D82A}">
                    <a16:rowId xmlns:a16="http://schemas.microsoft.com/office/drawing/2014/main" val="10001"/>
                  </a:ext>
                </a:extLst>
              </a:tr>
              <a:tr h="500067">
                <a:tc>
                  <a:txBody>
                    <a:bodyPr/>
                    <a:lstStyle/>
                    <a:p>
                      <a:pPr algn="l">
                        <a:lnSpc>
                          <a:spcPct val="115000"/>
                        </a:lnSpc>
                        <a:spcAft>
                          <a:spcPts val="0"/>
                        </a:spcAft>
                      </a:pPr>
                      <a:r>
                        <a:rPr lang="en-GB" sz="1200" b="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Circumspect</a:t>
                      </a:r>
                    </a:p>
                  </a:txBody>
                  <a:tcPr marL="51439" marR="51439" marT="0" marB="0" anchor="ctr"/>
                </a:tc>
                <a:tc>
                  <a:txBody>
                    <a:bodyPr/>
                    <a:lstStyle/>
                    <a:p>
                      <a:pPr algn="l">
                        <a:lnSpc>
                          <a:spcPct val="115000"/>
                        </a:lnSpc>
                        <a:spcAft>
                          <a:spcPts val="0"/>
                        </a:spcAft>
                      </a:pPr>
                      <a:r>
                        <a:rPr lang="en-GB" sz="1200" b="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Careful to consider potential consequences and avoid risk.</a:t>
                      </a:r>
                    </a:p>
                  </a:txBody>
                  <a:tcPr marL="51439" marR="51439" marT="0" marB="0" anchor="ctr"/>
                </a:tc>
                <a:extLst>
                  <a:ext uri="{0D108BD9-81ED-4DB2-BD59-A6C34878D82A}">
                    <a16:rowId xmlns:a16="http://schemas.microsoft.com/office/drawing/2014/main" val="10002"/>
                  </a:ext>
                </a:extLst>
              </a:tr>
              <a:tr h="448526">
                <a:tc>
                  <a:txBody>
                    <a:bodyPr/>
                    <a:lstStyle/>
                    <a:p>
                      <a:pPr algn="l">
                        <a:lnSpc>
                          <a:spcPct val="115000"/>
                        </a:lnSpc>
                        <a:spcAft>
                          <a:spcPts val="0"/>
                        </a:spcAft>
                      </a:pPr>
                      <a:r>
                        <a:rPr lang="en-GB" sz="1200" b="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Erudite </a:t>
                      </a:r>
                    </a:p>
                  </a:txBody>
                  <a:tcPr marL="51439" marR="51439" marT="0" marB="0" anchor="ctr"/>
                </a:tc>
                <a:tc>
                  <a:txBody>
                    <a:bodyPr/>
                    <a:lstStyle/>
                    <a:p>
                      <a:pPr algn="l">
                        <a:lnSpc>
                          <a:spcPct val="115000"/>
                        </a:lnSpc>
                        <a:spcAft>
                          <a:spcPts val="0"/>
                        </a:spcAft>
                      </a:pPr>
                      <a:r>
                        <a:rPr lang="en-GB" sz="1200" b="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Having or showing profound knowledge.</a:t>
                      </a:r>
                    </a:p>
                  </a:txBody>
                  <a:tcPr marL="51439" marR="51439" marT="0" marB="0" anchor="ctr"/>
                </a:tc>
                <a:extLst>
                  <a:ext uri="{0D108BD9-81ED-4DB2-BD59-A6C34878D82A}">
                    <a16:rowId xmlns:a16="http://schemas.microsoft.com/office/drawing/2014/main" val="10003"/>
                  </a:ext>
                </a:extLst>
              </a:tr>
              <a:tr h="388721">
                <a:tc>
                  <a:txBody>
                    <a:bodyPr/>
                    <a:lstStyle/>
                    <a:p>
                      <a:pPr algn="l">
                        <a:lnSpc>
                          <a:spcPct val="115000"/>
                        </a:lnSpc>
                        <a:spcAft>
                          <a:spcPts val="0"/>
                        </a:spcAft>
                      </a:pPr>
                      <a:r>
                        <a:rPr lang="en-GB" sz="1200" b="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Gratuitous </a:t>
                      </a:r>
                    </a:p>
                  </a:txBody>
                  <a:tcPr marL="51439" marR="51439" marT="0" marB="0" anchor="ctr"/>
                </a:tc>
                <a:tc>
                  <a:txBody>
                    <a:bodyPr/>
                    <a:lstStyle/>
                    <a:p>
                      <a:pPr algn="l">
                        <a:lnSpc>
                          <a:spcPct val="115000"/>
                        </a:lnSpc>
                        <a:spcAft>
                          <a:spcPts val="0"/>
                        </a:spcAft>
                      </a:pPr>
                      <a:r>
                        <a:rPr lang="en-GB" sz="1200" b="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Unnecessary and unwarranted. </a:t>
                      </a:r>
                    </a:p>
                  </a:txBody>
                  <a:tcPr marL="51439" marR="51439" marT="0" marB="0" anchor="ctr"/>
                </a:tc>
                <a:extLst>
                  <a:ext uri="{0D108BD9-81ED-4DB2-BD59-A6C34878D82A}">
                    <a16:rowId xmlns:a16="http://schemas.microsoft.com/office/drawing/2014/main" val="10004"/>
                  </a:ext>
                </a:extLst>
              </a:tr>
              <a:tr h="418624">
                <a:tc>
                  <a:txBody>
                    <a:bodyPr/>
                    <a:lstStyle/>
                    <a:p>
                      <a:pPr algn="l">
                        <a:lnSpc>
                          <a:spcPct val="115000"/>
                        </a:lnSpc>
                        <a:spcAft>
                          <a:spcPts val="0"/>
                        </a:spcAft>
                      </a:pPr>
                      <a:r>
                        <a:rPr lang="en-US" sz="1200" b="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Explicit</a:t>
                      </a:r>
                      <a:endParaRPr lang="en-GB" sz="1200" b="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51439" marR="51439" marT="0" marB="0" anchor="ctr"/>
                </a:tc>
                <a:tc>
                  <a:txBody>
                    <a:bodyPr/>
                    <a:lstStyle/>
                    <a:p>
                      <a:r>
                        <a:rPr lang="en-GB" sz="1200" dirty="0">
                          <a:solidFill>
                            <a:schemeClr val="tx1"/>
                          </a:solidFill>
                          <a:latin typeface="Gill Sans MT" panose="020B0502020104020203" pitchFamily="34" charset="0"/>
                        </a:rPr>
                        <a:t>Stated clearly and in detail, leaving no room for confusion or doubt.</a:t>
                      </a:r>
                      <a:endParaRPr lang="en-GB" sz="1200" b="1" dirty="0">
                        <a:solidFill>
                          <a:schemeClr val="tx1"/>
                        </a:solidFill>
                        <a:latin typeface="Gill Sans MT" panose="020B0502020104020203" pitchFamily="34" charset="0"/>
                      </a:endParaRPr>
                    </a:p>
                  </a:txBody>
                  <a:tcPr marL="51439" marR="51439" marT="0" marB="0" anchor="ctr"/>
                </a:tc>
                <a:extLst>
                  <a:ext uri="{0D108BD9-81ED-4DB2-BD59-A6C34878D82A}">
                    <a16:rowId xmlns:a16="http://schemas.microsoft.com/office/drawing/2014/main" val="3625005523"/>
                  </a:ext>
                </a:extLst>
              </a:tr>
              <a:tr h="456290">
                <a:tc>
                  <a:txBody>
                    <a:bodyPr/>
                    <a:lstStyle/>
                    <a:p>
                      <a:pPr algn="l">
                        <a:lnSpc>
                          <a:spcPct val="115000"/>
                        </a:lnSpc>
                        <a:spcAft>
                          <a:spcPts val="0"/>
                        </a:spcAft>
                      </a:pPr>
                      <a:r>
                        <a:rPr lang="en-GB" sz="1200" b="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Implicit </a:t>
                      </a:r>
                    </a:p>
                  </a:txBody>
                  <a:tcPr marL="51439" marR="51439" marT="0" marB="0" anchor="ctr"/>
                </a:tc>
                <a:tc>
                  <a:txBody>
                    <a:bodyPr/>
                    <a:lstStyle/>
                    <a:p>
                      <a:pPr algn="l">
                        <a:lnSpc>
                          <a:spcPct val="115000"/>
                        </a:lnSpc>
                        <a:spcAft>
                          <a:spcPts val="0"/>
                        </a:spcAft>
                      </a:pPr>
                      <a:r>
                        <a:rPr lang="en-GB" sz="1200" b="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Strongly suggested or implied though not directly expressed.</a:t>
                      </a:r>
                    </a:p>
                  </a:txBody>
                  <a:tcPr marL="51439" marR="51439" marT="0" marB="0" anchor="ctr"/>
                </a:tc>
                <a:extLst>
                  <a:ext uri="{0D108BD9-81ED-4DB2-BD59-A6C34878D82A}">
                    <a16:rowId xmlns:a16="http://schemas.microsoft.com/office/drawing/2014/main" val="10005"/>
                  </a:ext>
                </a:extLst>
              </a:tr>
            </a:tbl>
          </a:graphicData>
        </a:graphic>
      </p:graphicFrame>
      <p:graphicFrame>
        <p:nvGraphicFramePr>
          <p:cNvPr id="12" name="Table 11">
            <a:extLst>
              <a:ext uri="{FF2B5EF4-FFF2-40B4-BE49-F238E27FC236}">
                <a16:creationId xmlns:a16="http://schemas.microsoft.com/office/drawing/2014/main" id="{379F102E-9576-4079-8E9D-10C156AEB5CD}"/>
              </a:ext>
            </a:extLst>
          </p:cNvPr>
          <p:cNvGraphicFramePr>
            <a:graphicFrameLocks noGrp="1"/>
          </p:cNvGraphicFramePr>
          <p:nvPr>
            <p:extLst>
              <p:ext uri="{D42A27DB-BD31-4B8C-83A1-F6EECF244321}">
                <p14:modId xmlns:p14="http://schemas.microsoft.com/office/powerpoint/2010/main" val="3775520401"/>
              </p:ext>
            </p:extLst>
          </p:nvPr>
        </p:nvGraphicFramePr>
        <p:xfrm>
          <a:off x="117046" y="2823228"/>
          <a:ext cx="4040193" cy="1645984"/>
        </p:xfrm>
        <a:graphic>
          <a:graphicData uri="http://schemas.openxmlformats.org/drawingml/2006/table">
            <a:tbl>
              <a:tblPr firstRow="1" bandRow="1">
                <a:tableStyleId>{7E9639D4-E3E2-4D34-9284-5A2195B3D0D7}</a:tableStyleId>
              </a:tblPr>
              <a:tblGrid>
                <a:gridCol w="1114198">
                  <a:extLst>
                    <a:ext uri="{9D8B030D-6E8A-4147-A177-3AD203B41FA5}">
                      <a16:colId xmlns:a16="http://schemas.microsoft.com/office/drawing/2014/main" val="20000"/>
                    </a:ext>
                  </a:extLst>
                </a:gridCol>
                <a:gridCol w="2925995">
                  <a:extLst>
                    <a:ext uri="{9D8B030D-6E8A-4147-A177-3AD203B41FA5}">
                      <a16:colId xmlns:a16="http://schemas.microsoft.com/office/drawing/2014/main" val="20001"/>
                    </a:ext>
                  </a:extLst>
                </a:gridCol>
              </a:tblGrid>
              <a:tr h="260630">
                <a:tc gridSpan="2">
                  <a:txBody>
                    <a:bodyPr/>
                    <a:lstStyle/>
                    <a:p>
                      <a:pPr algn="ctr"/>
                      <a:r>
                        <a:rPr lang="en-GB" sz="1200" b="1" dirty="0">
                          <a:solidFill>
                            <a:schemeClr val="tx1"/>
                          </a:solidFill>
                          <a:latin typeface="Gill Sans MT" panose="020B0502020104020203" pitchFamily="34" charset="0"/>
                        </a:rPr>
                        <a:t>Week</a:t>
                      </a:r>
                      <a:r>
                        <a:rPr lang="en-GB" sz="1200" b="1" baseline="0" dirty="0">
                          <a:solidFill>
                            <a:schemeClr val="tx1"/>
                          </a:solidFill>
                          <a:latin typeface="Gill Sans MT" panose="020B0502020104020203" pitchFamily="34" charset="0"/>
                        </a:rPr>
                        <a:t> 2 - </a:t>
                      </a:r>
                      <a:r>
                        <a:rPr lang="en-GB" sz="1200" b="1" dirty="0">
                          <a:solidFill>
                            <a:schemeClr val="tx1"/>
                          </a:solidFill>
                          <a:latin typeface="Gill Sans MT" panose="020B0502020104020203" pitchFamily="34" charset="0"/>
                        </a:rPr>
                        <a:t>Key Terms</a:t>
                      </a:r>
                    </a:p>
                  </a:txBody>
                  <a:tcPr marL="91421" marR="91421" marT="45728" marB="457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endParaRPr lang="en-GB" sz="1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468395">
                <a:tc>
                  <a:txBody>
                    <a:bodyPr/>
                    <a:lstStyle/>
                    <a:p>
                      <a:r>
                        <a:rPr lang="en-GB" sz="1200" b="0" dirty="0">
                          <a:solidFill>
                            <a:schemeClr val="tx1"/>
                          </a:solidFill>
                          <a:latin typeface="Gill Sans MT" panose="020B0502020104020203" pitchFamily="34" charset="0"/>
                        </a:rPr>
                        <a:t>Inference </a:t>
                      </a:r>
                    </a:p>
                  </a:txBody>
                  <a:tcPr marL="91421" marR="91421" marT="45728" marB="457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b="0" kern="1200" dirty="0">
                          <a:solidFill>
                            <a:schemeClr val="tx1"/>
                          </a:solidFill>
                          <a:effectLst/>
                          <a:latin typeface="Gill Sans MT" panose="020B0502020104020203" pitchFamily="34" charset="0"/>
                        </a:rPr>
                        <a:t>When</a:t>
                      </a:r>
                      <a:r>
                        <a:rPr lang="en-GB" sz="1200" b="0" kern="1200" baseline="0" dirty="0">
                          <a:solidFill>
                            <a:schemeClr val="tx1"/>
                          </a:solidFill>
                          <a:effectLst/>
                          <a:latin typeface="Gill Sans MT" panose="020B0502020104020203" pitchFamily="34" charset="0"/>
                        </a:rPr>
                        <a:t> you reach a conclusion using evidence and reasoning rather than just being told. Reading between the lines. </a:t>
                      </a:r>
                      <a:endParaRPr lang="en-GB" sz="1200" b="0" dirty="0">
                        <a:solidFill>
                          <a:schemeClr val="tx1"/>
                        </a:solidFill>
                        <a:latin typeface="Gill Sans MT" panose="020B0502020104020203" pitchFamily="34" charset="0"/>
                      </a:endParaRPr>
                    </a:p>
                  </a:txBody>
                  <a:tcPr marL="91421" marR="91421" marT="45728" marB="457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01801">
                <a:tc>
                  <a:txBody>
                    <a:bodyPr/>
                    <a:lstStyle/>
                    <a:p>
                      <a:r>
                        <a:rPr lang="en-GB" sz="1200" b="0" dirty="0">
                          <a:solidFill>
                            <a:schemeClr val="tx1"/>
                          </a:solidFill>
                          <a:latin typeface="Gill Sans MT" panose="020B0502020104020203" pitchFamily="34" charset="0"/>
                        </a:rPr>
                        <a:t>Explicit </a:t>
                      </a:r>
                    </a:p>
                  </a:txBody>
                  <a:tcPr marL="91421" marR="91421" marT="45728" marB="457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b="0" kern="1200" dirty="0">
                          <a:solidFill>
                            <a:schemeClr val="tx1"/>
                          </a:solidFill>
                          <a:effectLst/>
                          <a:latin typeface="Gill Sans MT" panose="020B0502020104020203" pitchFamily="34" charset="0"/>
                        </a:rPr>
                        <a:t>What something means,</a:t>
                      </a:r>
                      <a:r>
                        <a:rPr lang="en-GB" sz="1200" b="0" kern="1200" baseline="0" dirty="0">
                          <a:solidFill>
                            <a:schemeClr val="tx1"/>
                          </a:solidFill>
                          <a:effectLst/>
                          <a:latin typeface="Gill Sans MT" panose="020B0502020104020203" pitchFamily="34" charset="0"/>
                        </a:rPr>
                        <a:t> literally. </a:t>
                      </a:r>
                      <a:endParaRPr lang="en-GB" sz="1200" b="0" dirty="0">
                        <a:solidFill>
                          <a:schemeClr val="tx1"/>
                        </a:solidFill>
                        <a:latin typeface="Gill Sans MT" panose="020B0502020104020203" pitchFamily="34" charset="0"/>
                      </a:endParaRPr>
                    </a:p>
                  </a:txBody>
                  <a:tcPr marL="91421" marR="91421" marT="45728" marB="457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34571">
                <a:tc>
                  <a:txBody>
                    <a:bodyPr/>
                    <a:lstStyle/>
                    <a:p>
                      <a:r>
                        <a:rPr lang="en-GB" sz="1200" b="0" dirty="0">
                          <a:solidFill>
                            <a:schemeClr val="tx1"/>
                          </a:solidFill>
                          <a:latin typeface="Gill Sans MT" panose="020B0502020104020203" pitchFamily="34" charset="0"/>
                        </a:rPr>
                        <a:t>Implicit </a:t>
                      </a:r>
                    </a:p>
                  </a:txBody>
                  <a:tcPr marL="91421" marR="91421" marT="45728" marB="457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b="0" kern="1200" dirty="0">
                          <a:solidFill>
                            <a:schemeClr val="tx1"/>
                          </a:solidFill>
                          <a:effectLst/>
                          <a:latin typeface="Gill Sans MT" panose="020B0502020104020203" pitchFamily="34" charset="0"/>
                        </a:rPr>
                        <a:t>What is implied by something, what we can infer.</a:t>
                      </a:r>
                      <a:r>
                        <a:rPr lang="en-GB" sz="1200" b="0" kern="1200" baseline="0" dirty="0">
                          <a:solidFill>
                            <a:schemeClr val="tx1"/>
                          </a:solidFill>
                          <a:effectLst/>
                          <a:latin typeface="Gill Sans MT" panose="020B0502020104020203" pitchFamily="34" charset="0"/>
                        </a:rPr>
                        <a:t> </a:t>
                      </a:r>
                      <a:endParaRPr lang="en-GB" sz="1200" b="0" dirty="0">
                        <a:solidFill>
                          <a:schemeClr val="tx1"/>
                        </a:solidFill>
                        <a:latin typeface="Gill Sans MT" panose="020B0502020104020203" pitchFamily="34" charset="0"/>
                      </a:endParaRPr>
                    </a:p>
                  </a:txBody>
                  <a:tcPr marL="91421" marR="91421" marT="45728" marB="457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9203146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307458" y="200891"/>
          <a:ext cx="11571032" cy="5198670"/>
        </p:xfrm>
        <a:graphic>
          <a:graphicData uri="http://schemas.openxmlformats.org/drawingml/2006/table">
            <a:tbl>
              <a:tblPr firstRow="1" bandRow="1">
                <a:tableStyleId>{5940675A-B579-460E-94D1-54222C63F5DA}</a:tableStyleId>
              </a:tblPr>
              <a:tblGrid>
                <a:gridCol w="1135511">
                  <a:extLst>
                    <a:ext uri="{9D8B030D-6E8A-4147-A177-3AD203B41FA5}">
                      <a16:colId xmlns:a16="http://schemas.microsoft.com/office/drawing/2014/main" val="20000"/>
                    </a:ext>
                  </a:extLst>
                </a:gridCol>
                <a:gridCol w="2220710">
                  <a:extLst>
                    <a:ext uri="{9D8B030D-6E8A-4147-A177-3AD203B41FA5}">
                      <a16:colId xmlns:a16="http://schemas.microsoft.com/office/drawing/2014/main" val="20001"/>
                    </a:ext>
                  </a:extLst>
                </a:gridCol>
                <a:gridCol w="1483087">
                  <a:extLst>
                    <a:ext uri="{9D8B030D-6E8A-4147-A177-3AD203B41FA5}">
                      <a16:colId xmlns:a16="http://schemas.microsoft.com/office/drawing/2014/main" val="20002"/>
                    </a:ext>
                  </a:extLst>
                </a:gridCol>
                <a:gridCol w="6731724">
                  <a:extLst>
                    <a:ext uri="{9D8B030D-6E8A-4147-A177-3AD203B41FA5}">
                      <a16:colId xmlns:a16="http://schemas.microsoft.com/office/drawing/2014/main" val="20003"/>
                    </a:ext>
                  </a:extLst>
                </a:gridCol>
              </a:tblGrid>
              <a:tr h="469900">
                <a:tc gridSpan="4">
                  <a:txBody>
                    <a:bodyPr/>
                    <a:lstStyle/>
                    <a:p>
                      <a:pPr marL="91440" algn="ctr">
                        <a:lnSpc>
                          <a:spcPct val="100000"/>
                        </a:lnSpc>
                        <a:spcBef>
                          <a:spcPts val="229"/>
                        </a:spcBef>
                      </a:pPr>
                      <a:r>
                        <a:rPr sz="1600" spc="-10" dirty="0">
                          <a:latin typeface="Gill Sans MT" panose="020B0502020104020203" pitchFamily="34" charset="0"/>
                        </a:rPr>
                        <a:t>Reading </a:t>
                      </a:r>
                      <a:r>
                        <a:rPr sz="1600" dirty="0">
                          <a:latin typeface="Gill Sans MT" panose="020B0502020104020203" pitchFamily="34" charset="0"/>
                        </a:rPr>
                        <a:t>Log</a:t>
                      </a:r>
                      <a:r>
                        <a:rPr sz="1600" spc="-5" dirty="0">
                          <a:latin typeface="Gill Sans MT" panose="020B0502020104020203" pitchFamily="34" charset="0"/>
                        </a:rPr>
                        <a:t> </a:t>
                      </a:r>
                      <a:r>
                        <a:rPr sz="1600" spc="-20" dirty="0">
                          <a:latin typeface="Gill Sans MT" panose="020B0502020104020203" pitchFamily="34" charset="0"/>
                        </a:rPr>
                        <a:t>w/c</a:t>
                      </a:r>
                      <a:r>
                        <a:rPr sz="1600" dirty="0">
                          <a:latin typeface="Gill Sans MT" panose="020B0502020104020203" pitchFamily="34" charset="0"/>
                        </a:rPr>
                        <a:t> </a:t>
                      </a:r>
                      <a:r>
                        <a:rPr lang="en-GB" sz="1600" spc="10" dirty="0">
                          <a:latin typeface="Gill Sans MT" panose="020B0502020104020203" pitchFamily="34" charset="0"/>
                        </a:rPr>
                        <a:t>15</a:t>
                      </a:r>
                      <a:r>
                        <a:rPr lang="en-GB" sz="1600" spc="10" baseline="30000" dirty="0">
                          <a:latin typeface="Gill Sans MT" panose="020B0502020104020203" pitchFamily="34" charset="0"/>
                        </a:rPr>
                        <a:t>th</a:t>
                      </a:r>
                      <a:r>
                        <a:rPr lang="en-GB" sz="1600" spc="10" dirty="0">
                          <a:latin typeface="Gill Sans MT" panose="020B0502020104020203" pitchFamily="34" charset="0"/>
                        </a:rPr>
                        <a:t> December </a:t>
                      </a:r>
                      <a:r>
                        <a:rPr sz="1600" dirty="0">
                          <a:latin typeface="Gill Sans MT" panose="020B0502020104020203" pitchFamily="34" charset="0"/>
                        </a:rPr>
                        <a:t>(20</a:t>
                      </a:r>
                      <a:r>
                        <a:rPr sz="1600" spc="-10" dirty="0">
                          <a:latin typeface="Gill Sans MT" panose="020B0502020104020203" pitchFamily="34" charset="0"/>
                        </a:rPr>
                        <a:t> </a:t>
                      </a:r>
                      <a:r>
                        <a:rPr sz="1600" spc="-5" dirty="0">
                          <a:latin typeface="Gill Sans MT" panose="020B0502020104020203" pitchFamily="34" charset="0"/>
                        </a:rPr>
                        <a:t>mins </a:t>
                      </a:r>
                      <a:r>
                        <a:rPr sz="1600" spc="-10" dirty="0">
                          <a:latin typeface="Gill Sans MT" panose="020B0502020104020203" pitchFamily="34" charset="0"/>
                        </a:rPr>
                        <a:t>reading</a:t>
                      </a:r>
                      <a:r>
                        <a:rPr sz="1600" dirty="0">
                          <a:latin typeface="Gill Sans MT" panose="020B0502020104020203" pitchFamily="34" charset="0"/>
                        </a:rPr>
                        <a:t> per</a:t>
                      </a:r>
                      <a:r>
                        <a:rPr sz="1600" spc="5" dirty="0">
                          <a:latin typeface="Gill Sans MT" panose="020B0502020104020203" pitchFamily="34" charset="0"/>
                        </a:rPr>
                        <a:t> </a:t>
                      </a:r>
                      <a:r>
                        <a:rPr sz="1600" spc="-15" dirty="0">
                          <a:latin typeface="Gill Sans MT" panose="020B0502020104020203" pitchFamily="34" charset="0"/>
                        </a:rPr>
                        <a:t>day</a:t>
                      </a:r>
                      <a:r>
                        <a:rPr sz="1600" spc="5" dirty="0">
                          <a:latin typeface="Gill Sans MT" panose="020B0502020104020203" pitchFamily="34" charset="0"/>
                        </a:rPr>
                        <a:t> </a:t>
                      </a:r>
                      <a:r>
                        <a:rPr sz="1600" dirty="0">
                          <a:latin typeface="Gill Sans MT" panose="020B0502020104020203" pitchFamily="34" charset="0"/>
                        </a:rPr>
                        <a:t>–</a:t>
                      </a:r>
                      <a:r>
                        <a:rPr sz="1600" spc="5" dirty="0">
                          <a:latin typeface="Gill Sans MT" panose="020B0502020104020203" pitchFamily="34" charset="0"/>
                        </a:rPr>
                        <a:t> </a:t>
                      </a:r>
                      <a:r>
                        <a:rPr sz="1600" spc="-5" dirty="0">
                          <a:latin typeface="Gill Sans MT" panose="020B0502020104020203" pitchFamily="34" charset="0"/>
                        </a:rPr>
                        <a:t>all </a:t>
                      </a:r>
                      <a:r>
                        <a:rPr sz="1600" spc="-10" dirty="0">
                          <a:latin typeface="Gill Sans MT" panose="020B0502020104020203" pitchFamily="34" charset="0"/>
                        </a:rPr>
                        <a:t>five</a:t>
                      </a:r>
                      <a:r>
                        <a:rPr sz="1600" dirty="0">
                          <a:latin typeface="Gill Sans MT" panose="020B0502020104020203" pitchFamily="34" charset="0"/>
                        </a:rPr>
                        <a:t> logs </a:t>
                      </a:r>
                      <a:r>
                        <a:rPr sz="1600" spc="-5" dirty="0">
                          <a:latin typeface="Gill Sans MT" panose="020B0502020104020203" pitchFamily="34" charset="0"/>
                        </a:rPr>
                        <a:t>MUST</a:t>
                      </a:r>
                      <a:r>
                        <a:rPr sz="1600" spc="-15" dirty="0">
                          <a:latin typeface="Gill Sans MT" panose="020B0502020104020203" pitchFamily="34" charset="0"/>
                        </a:rPr>
                        <a:t> </a:t>
                      </a:r>
                      <a:r>
                        <a:rPr sz="1600" dirty="0">
                          <a:latin typeface="Gill Sans MT" panose="020B0502020104020203" pitchFamily="34" charset="0"/>
                        </a:rPr>
                        <a:t>be</a:t>
                      </a:r>
                      <a:r>
                        <a:rPr sz="1600" spc="10" dirty="0">
                          <a:latin typeface="Gill Sans MT" panose="020B0502020104020203" pitchFamily="34" charset="0"/>
                        </a:rPr>
                        <a:t> </a:t>
                      </a:r>
                      <a:r>
                        <a:rPr sz="1600" spc="-5" dirty="0">
                          <a:latin typeface="Gill Sans MT" panose="020B0502020104020203" pitchFamily="34" charset="0"/>
                        </a:rPr>
                        <a:t>completed)</a:t>
                      </a:r>
                      <a:endParaRPr sz="1600" dirty="0">
                        <a:latin typeface="Gill Sans MT" panose="020B0502020104020203" pitchFamily="34" charset="0"/>
                        <a:cs typeface="Calibri"/>
                      </a:endParaRPr>
                    </a:p>
                  </a:txBody>
                  <a:tcPr marL="0" marR="0" marT="29209" marB="0" anchor="ctr">
                    <a:solidFill>
                      <a:schemeClr val="accent1">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618078">
                <a:tc>
                  <a:txBody>
                    <a:bodyPr/>
                    <a:lstStyle/>
                    <a:p>
                      <a:pPr marL="91440" algn="ctr">
                        <a:lnSpc>
                          <a:spcPct val="100000"/>
                        </a:lnSpc>
                        <a:spcBef>
                          <a:spcPts val="270"/>
                        </a:spcBef>
                      </a:pPr>
                      <a:r>
                        <a:rPr sz="1600" b="1" spc="-10" dirty="0">
                          <a:latin typeface="Gill Sans MT" panose="020B0502020104020203" pitchFamily="34" charset="0"/>
                        </a:rPr>
                        <a:t>Date</a:t>
                      </a:r>
                      <a:endParaRPr sz="1600" b="1" dirty="0">
                        <a:latin typeface="Gill Sans MT" panose="020B0502020104020203" pitchFamily="34" charset="0"/>
                        <a:cs typeface="Calibri"/>
                      </a:endParaRPr>
                    </a:p>
                  </a:txBody>
                  <a:tcPr marL="0" marR="0" marT="34290" marB="0" anchor="ctr"/>
                </a:tc>
                <a:tc>
                  <a:txBody>
                    <a:bodyPr/>
                    <a:lstStyle/>
                    <a:p>
                      <a:pPr marL="91440" algn="ctr">
                        <a:lnSpc>
                          <a:spcPct val="100000"/>
                        </a:lnSpc>
                        <a:spcBef>
                          <a:spcPts val="270"/>
                        </a:spcBef>
                      </a:pPr>
                      <a:r>
                        <a:rPr sz="1600" b="1" spc="-5" dirty="0">
                          <a:latin typeface="Gill Sans MT" panose="020B0502020104020203" pitchFamily="34" charset="0"/>
                        </a:rPr>
                        <a:t>Title</a:t>
                      </a:r>
                      <a:r>
                        <a:rPr sz="1600" b="1" spc="-30" dirty="0">
                          <a:latin typeface="Gill Sans MT" panose="020B0502020104020203" pitchFamily="34" charset="0"/>
                        </a:rPr>
                        <a:t> </a:t>
                      </a:r>
                      <a:r>
                        <a:rPr sz="1600" b="1" dirty="0">
                          <a:latin typeface="Gill Sans MT" panose="020B0502020104020203" pitchFamily="34" charset="0"/>
                        </a:rPr>
                        <a:t>of</a:t>
                      </a:r>
                      <a:r>
                        <a:rPr sz="1600" b="1" spc="-35" dirty="0">
                          <a:latin typeface="Gill Sans MT" panose="020B0502020104020203" pitchFamily="34" charset="0"/>
                        </a:rPr>
                        <a:t> </a:t>
                      </a:r>
                      <a:r>
                        <a:rPr sz="1600" b="1" spc="-5" dirty="0">
                          <a:latin typeface="Gill Sans MT" panose="020B0502020104020203" pitchFamily="34" charset="0"/>
                        </a:rPr>
                        <a:t>novel</a:t>
                      </a:r>
                      <a:endParaRPr sz="1600" b="1">
                        <a:latin typeface="Gill Sans MT" panose="020B0502020104020203" pitchFamily="34" charset="0"/>
                        <a:cs typeface="Calibri"/>
                      </a:endParaRPr>
                    </a:p>
                  </a:txBody>
                  <a:tcPr marL="0" marR="0" marT="34290" marB="0" anchor="ctr"/>
                </a:tc>
                <a:tc>
                  <a:txBody>
                    <a:bodyPr/>
                    <a:lstStyle/>
                    <a:p>
                      <a:pPr marL="92075" marR="273685" algn="ctr">
                        <a:lnSpc>
                          <a:spcPct val="100000"/>
                        </a:lnSpc>
                        <a:spcBef>
                          <a:spcPts val="270"/>
                        </a:spcBef>
                      </a:pPr>
                      <a:r>
                        <a:rPr sz="1600" b="1" spc="-5" dirty="0">
                          <a:latin typeface="Gill Sans MT" panose="020B0502020104020203" pitchFamily="34" charset="0"/>
                        </a:rPr>
                        <a:t>Number</a:t>
                      </a:r>
                      <a:r>
                        <a:rPr sz="1600" b="1" spc="-75" dirty="0">
                          <a:latin typeface="Gill Sans MT" panose="020B0502020104020203" pitchFamily="34" charset="0"/>
                        </a:rPr>
                        <a:t> </a:t>
                      </a:r>
                      <a:r>
                        <a:rPr sz="1600" b="1" spc="-5" dirty="0">
                          <a:latin typeface="Gill Sans MT" panose="020B0502020104020203" pitchFamily="34" charset="0"/>
                        </a:rPr>
                        <a:t>of </a:t>
                      </a:r>
                      <a:r>
                        <a:rPr sz="1600" b="1" spc="-300" dirty="0">
                          <a:latin typeface="Gill Sans MT" panose="020B0502020104020203" pitchFamily="34" charset="0"/>
                        </a:rPr>
                        <a:t> </a:t>
                      </a:r>
                      <a:r>
                        <a:rPr sz="1600" b="1" spc="-10" dirty="0">
                          <a:latin typeface="Gill Sans MT" panose="020B0502020104020203" pitchFamily="34" charset="0"/>
                        </a:rPr>
                        <a:t>p</a:t>
                      </a:r>
                      <a:r>
                        <a:rPr sz="1600" b="1" dirty="0">
                          <a:latin typeface="Gill Sans MT" panose="020B0502020104020203" pitchFamily="34" charset="0"/>
                        </a:rPr>
                        <a:t>a</a:t>
                      </a:r>
                      <a:r>
                        <a:rPr sz="1600" b="1" spc="-15" dirty="0">
                          <a:latin typeface="Gill Sans MT" panose="020B0502020104020203" pitchFamily="34" charset="0"/>
                        </a:rPr>
                        <a:t>g</a:t>
                      </a:r>
                      <a:r>
                        <a:rPr sz="1600" b="1" dirty="0">
                          <a:latin typeface="Gill Sans MT" panose="020B0502020104020203" pitchFamily="34" charset="0"/>
                        </a:rPr>
                        <a:t>es</a:t>
                      </a:r>
                      <a:r>
                        <a:rPr sz="1600" b="1" spc="5" dirty="0">
                          <a:latin typeface="Gill Sans MT" panose="020B0502020104020203" pitchFamily="34" charset="0"/>
                        </a:rPr>
                        <a:t> </a:t>
                      </a:r>
                      <a:r>
                        <a:rPr sz="1600" b="1" spc="-25" dirty="0">
                          <a:latin typeface="Gill Sans MT" panose="020B0502020104020203" pitchFamily="34" charset="0"/>
                        </a:rPr>
                        <a:t>r</a:t>
                      </a:r>
                      <a:r>
                        <a:rPr sz="1600" b="1" dirty="0">
                          <a:latin typeface="Gill Sans MT" panose="020B0502020104020203" pitchFamily="34" charset="0"/>
                        </a:rPr>
                        <a:t>ead</a:t>
                      </a:r>
                      <a:endParaRPr sz="1600" b="1" dirty="0">
                        <a:latin typeface="Gill Sans MT" panose="020B0502020104020203" pitchFamily="34" charset="0"/>
                        <a:cs typeface="Calibri"/>
                      </a:endParaRPr>
                    </a:p>
                  </a:txBody>
                  <a:tcPr marL="0" marR="0" marT="34290" marB="0" anchor="ctr"/>
                </a:tc>
                <a:tc>
                  <a:txBody>
                    <a:bodyPr/>
                    <a:lstStyle/>
                    <a:p>
                      <a:pPr marL="92075" algn="ctr">
                        <a:lnSpc>
                          <a:spcPct val="100000"/>
                        </a:lnSpc>
                        <a:spcBef>
                          <a:spcPts val="270"/>
                        </a:spcBef>
                      </a:pPr>
                      <a:r>
                        <a:rPr sz="1600" b="1" spc="-5" dirty="0">
                          <a:latin typeface="Gill Sans MT" panose="020B0502020104020203" pitchFamily="34" charset="0"/>
                        </a:rPr>
                        <a:t>Summary</a:t>
                      </a:r>
                      <a:r>
                        <a:rPr sz="1600" b="1" spc="-20" dirty="0">
                          <a:latin typeface="Gill Sans MT" panose="020B0502020104020203" pitchFamily="34" charset="0"/>
                        </a:rPr>
                        <a:t> </a:t>
                      </a:r>
                      <a:r>
                        <a:rPr sz="1600" b="1" spc="-5" dirty="0">
                          <a:latin typeface="Gill Sans MT" panose="020B0502020104020203" pitchFamily="34" charset="0"/>
                        </a:rPr>
                        <a:t>about</a:t>
                      </a:r>
                      <a:r>
                        <a:rPr sz="1600" b="1" spc="-10" dirty="0">
                          <a:latin typeface="Gill Sans MT" panose="020B0502020104020203" pitchFamily="34" charset="0"/>
                        </a:rPr>
                        <a:t> </a:t>
                      </a:r>
                      <a:r>
                        <a:rPr sz="1600" b="1" spc="-5" dirty="0">
                          <a:latin typeface="Gill Sans MT" panose="020B0502020104020203" pitchFamily="34" charset="0"/>
                        </a:rPr>
                        <a:t>what</a:t>
                      </a:r>
                      <a:r>
                        <a:rPr sz="1600" b="1" spc="-10" dirty="0">
                          <a:latin typeface="Gill Sans MT" panose="020B0502020104020203" pitchFamily="34" charset="0"/>
                        </a:rPr>
                        <a:t> </a:t>
                      </a:r>
                      <a:r>
                        <a:rPr sz="1600" b="1" dirty="0">
                          <a:latin typeface="Gill Sans MT" panose="020B0502020104020203" pitchFamily="34" charset="0"/>
                        </a:rPr>
                        <a:t>I</a:t>
                      </a:r>
                      <a:r>
                        <a:rPr sz="1600" b="1" spc="-5" dirty="0">
                          <a:latin typeface="Gill Sans MT" panose="020B0502020104020203" pitchFamily="34" charset="0"/>
                        </a:rPr>
                        <a:t> </a:t>
                      </a:r>
                      <a:r>
                        <a:rPr sz="1600" b="1" spc="-15" dirty="0">
                          <a:latin typeface="Gill Sans MT" panose="020B0502020104020203" pitchFamily="34" charset="0"/>
                        </a:rPr>
                        <a:t>have</a:t>
                      </a:r>
                      <a:r>
                        <a:rPr sz="1600" b="1" spc="-5" dirty="0">
                          <a:latin typeface="Gill Sans MT" panose="020B0502020104020203" pitchFamily="34" charset="0"/>
                        </a:rPr>
                        <a:t> read</a:t>
                      </a:r>
                      <a:endParaRPr sz="1600" b="1" dirty="0">
                        <a:latin typeface="Gill Sans MT" panose="020B0502020104020203" pitchFamily="34" charset="0"/>
                        <a:cs typeface="Calibri"/>
                      </a:endParaRPr>
                    </a:p>
                  </a:txBody>
                  <a:tcPr marL="0" marR="0" marT="34290" marB="0" anchor="ctr"/>
                </a:tc>
                <a:extLst>
                  <a:ext uri="{0D108BD9-81ED-4DB2-BD59-A6C34878D82A}">
                    <a16:rowId xmlns:a16="http://schemas.microsoft.com/office/drawing/2014/main" val="10001"/>
                  </a:ext>
                </a:extLst>
              </a:tr>
              <a:tr h="836336">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dirty="0">
                        <a:latin typeface="Gill Sans MT" panose="020B0502020104020203" pitchFamily="34" charset="0"/>
                        <a:cs typeface="Times New Roman"/>
                      </a:endParaRPr>
                    </a:p>
                  </a:txBody>
                  <a:tcPr marL="0" marR="0" marT="0" marB="0"/>
                </a:tc>
                <a:tc>
                  <a:txBody>
                    <a:bodyPr/>
                    <a:lstStyle/>
                    <a:p>
                      <a:pPr marL="92075">
                        <a:lnSpc>
                          <a:spcPct val="100000"/>
                        </a:lnSpc>
                        <a:spcBef>
                          <a:spcPts val="240"/>
                        </a:spcBef>
                      </a:pPr>
                      <a:r>
                        <a:rPr sz="1600" dirty="0">
                          <a:latin typeface="Gill Sans MT" panose="020B0502020104020203" pitchFamily="34" charset="0"/>
                        </a:rPr>
                        <a:t>•</a:t>
                      </a:r>
                    </a:p>
                    <a:p>
                      <a:pPr marL="92075">
                        <a:lnSpc>
                          <a:spcPct val="100000"/>
                        </a:lnSpc>
                        <a:spcBef>
                          <a:spcPts val="15"/>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0480" marB="0"/>
                </a:tc>
                <a:extLst>
                  <a:ext uri="{0D108BD9-81ED-4DB2-BD59-A6C34878D82A}">
                    <a16:rowId xmlns:a16="http://schemas.microsoft.com/office/drawing/2014/main" val="10002"/>
                  </a:ext>
                </a:extLst>
              </a:tr>
              <a:tr h="844665">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4"/>
                        </a:spcBef>
                      </a:pPr>
                      <a:r>
                        <a:rPr sz="1600" dirty="0">
                          <a:latin typeface="Gill Sans MT" panose="020B0502020104020203" pitchFamily="34" charset="0"/>
                        </a:rPr>
                        <a:t>•</a:t>
                      </a:r>
                    </a:p>
                    <a:p>
                      <a:pPr marL="92075">
                        <a:lnSpc>
                          <a:spcPct val="100000"/>
                        </a:lnSpc>
                        <a:spcBef>
                          <a:spcPts val="10"/>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1114" marB="0"/>
                </a:tc>
                <a:extLst>
                  <a:ext uri="{0D108BD9-81ED-4DB2-BD59-A6C34878D82A}">
                    <a16:rowId xmlns:a16="http://schemas.microsoft.com/office/drawing/2014/main" val="10003"/>
                  </a:ext>
                </a:extLst>
              </a:tr>
              <a:tr h="836023">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dirty="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45"/>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spcBef>
                          <a:spcPts val="15"/>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pPr>
                      <a:r>
                        <a:rPr sz="1600" dirty="0">
                          <a:latin typeface="Gill Sans MT" panose="020B0502020104020203" pitchFamily="34" charset="0"/>
                        </a:rPr>
                        <a:t>•</a:t>
                      </a:r>
                      <a:endParaRPr sz="1600">
                        <a:latin typeface="Gill Sans MT" panose="020B0502020104020203" pitchFamily="34" charset="0"/>
                        <a:cs typeface="Arial MT"/>
                      </a:endParaRPr>
                    </a:p>
                  </a:txBody>
                  <a:tcPr marL="0" marR="0" marT="31115" marB="0"/>
                </a:tc>
                <a:extLst>
                  <a:ext uri="{0D108BD9-81ED-4DB2-BD59-A6C34878D82A}">
                    <a16:rowId xmlns:a16="http://schemas.microsoft.com/office/drawing/2014/main" val="10004"/>
                  </a:ext>
                </a:extLst>
              </a:tr>
              <a:tr h="792480">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spcBef>
                          <a:spcPts val="10"/>
                        </a:spcBef>
                      </a:pPr>
                      <a:r>
                        <a:rPr sz="1600" dirty="0">
                          <a:latin typeface="Gill Sans MT" panose="020B0502020104020203" pitchFamily="34" charset="0"/>
                        </a:rPr>
                        <a:t>•</a:t>
                      </a:r>
                      <a:endParaRPr sz="1600">
                        <a:latin typeface="Gill Sans MT" panose="020B0502020104020203" pitchFamily="34" charset="0"/>
                      </a:endParaRPr>
                    </a:p>
                    <a:p>
                      <a:pPr marL="92075">
                        <a:lnSpc>
                          <a:spcPct val="100000"/>
                        </a:lnSpc>
                      </a:pPr>
                      <a:r>
                        <a:rPr sz="1600" dirty="0">
                          <a:latin typeface="Gill Sans MT" panose="020B0502020104020203" pitchFamily="34" charset="0"/>
                        </a:rPr>
                        <a:t>•</a:t>
                      </a:r>
                      <a:endParaRPr sz="160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5"/>
                  </a:ext>
                </a:extLst>
              </a:tr>
              <a:tr h="801188">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a:lnSpc>
                          <a:spcPct val="100000"/>
                        </a:lnSpc>
                      </a:pPr>
                      <a:endParaRPr sz="1600">
                        <a:latin typeface="Gill Sans MT" panose="020B0502020104020203" pitchFamily="34" charset="0"/>
                        <a:cs typeface="Times New Roman"/>
                      </a:endParaRPr>
                    </a:p>
                  </a:txBody>
                  <a:tcPr marL="0" marR="0" marT="0" marB="0"/>
                </a:tc>
                <a:tc>
                  <a:txBody>
                    <a:bodyPr/>
                    <a:lstStyle/>
                    <a:p>
                      <a:pPr marL="92075">
                        <a:lnSpc>
                          <a:spcPct val="100000"/>
                        </a:lnSpc>
                        <a:spcBef>
                          <a:spcPts val="250"/>
                        </a:spcBef>
                      </a:pPr>
                      <a:r>
                        <a:rPr sz="1600" dirty="0">
                          <a:latin typeface="Gill Sans MT" panose="020B0502020104020203" pitchFamily="34" charset="0"/>
                        </a:rPr>
                        <a:t>•</a:t>
                      </a:r>
                    </a:p>
                    <a:p>
                      <a:pPr marL="92075">
                        <a:lnSpc>
                          <a:spcPct val="100000"/>
                        </a:lnSpc>
                        <a:spcBef>
                          <a:spcPts val="10"/>
                        </a:spcBef>
                      </a:pPr>
                      <a:r>
                        <a:rPr sz="1600" dirty="0">
                          <a:latin typeface="Gill Sans MT" panose="020B0502020104020203" pitchFamily="34" charset="0"/>
                        </a:rPr>
                        <a:t>•</a:t>
                      </a:r>
                    </a:p>
                    <a:p>
                      <a:pPr marL="92075">
                        <a:lnSpc>
                          <a:spcPct val="100000"/>
                        </a:lnSpc>
                      </a:pPr>
                      <a:r>
                        <a:rPr sz="1600" dirty="0">
                          <a:latin typeface="Gill Sans MT" panose="020B0502020104020203" pitchFamily="34" charset="0"/>
                        </a:rPr>
                        <a:t>•</a:t>
                      </a:r>
                      <a:endParaRPr sz="1600" dirty="0">
                        <a:latin typeface="Gill Sans MT" panose="020B0502020104020203" pitchFamily="34" charset="0"/>
                        <a:cs typeface="Arial MT"/>
                      </a:endParaRPr>
                    </a:p>
                  </a:txBody>
                  <a:tcPr marL="0" marR="0" marT="31750" marB="0"/>
                </a:tc>
                <a:extLst>
                  <a:ext uri="{0D108BD9-81ED-4DB2-BD59-A6C34878D82A}">
                    <a16:rowId xmlns:a16="http://schemas.microsoft.com/office/drawing/2014/main" val="10006"/>
                  </a:ext>
                </a:extLst>
              </a:tr>
            </a:tbl>
          </a:graphicData>
        </a:graphic>
      </p:graphicFrame>
      <p:sp>
        <p:nvSpPr>
          <p:cNvPr id="5" name="object 3"/>
          <p:cNvSpPr/>
          <p:nvPr/>
        </p:nvSpPr>
        <p:spPr>
          <a:xfrm>
            <a:off x="10763796" y="5742546"/>
            <a:ext cx="984067" cy="403860"/>
          </a:xfrm>
          <a:custGeom>
            <a:avLst/>
            <a:gdLst/>
            <a:ahLst/>
            <a:cxnLst/>
            <a:rect l="l" t="t" r="r" b="b"/>
            <a:pathLst>
              <a:path w="660400" h="403859">
                <a:moveTo>
                  <a:pt x="0" y="403860"/>
                </a:moveTo>
                <a:lnTo>
                  <a:pt x="659892" y="403860"/>
                </a:lnTo>
                <a:lnTo>
                  <a:pt x="659892" y="0"/>
                </a:lnTo>
                <a:lnTo>
                  <a:pt x="0" y="0"/>
                </a:lnTo>
                <a:lnTo>
                  <a:pt x="0" y="403860"/>
                </a:lnTo>
                <a:close/>
              </a:path>
            </a:pathLst>
          </a:custGeom>
          <a:ln w="12192">
            <a:solidFill>
              <a:schemeClr val="tx1"/>
            </a:solidFill>
          </a:ln>
        </p:spPr>
        <p:txBody>
          <a:bodyPr wrap="square" lIns="0" tIns="0" rIns="0" bIns="0" rtlCol="0"/>
          <a:lstStyle/>
          <a:p>
            <a:endParaRPr/>
          </a:p>
        </p:txBody>
      </p:sp>
      <p:sp>
        <p:nvSpPr>
          <p:cNvPr id="6" name="object 4"/>
          <p:cNvSpPr txBox="1"/>
          <p:nvPr/>
        </p:nvSpPr>
        <p:spPr>
          <a:xfrm>
            <a:off x="9562013" y="5661065"/>
            <a:ext cx="1426119" cy="566822"/>
          </a:xfrm>
          <a:prstGeom prst="rect">
            <a:avLst/>
          </a:prstGeom>
        </p:spPr>
        <p:txBody>
          <a:bodyPr vert="horz" wrap="square" lIns="0" tIns="12700" rIns="0" bIns="0" rtlCol="0">
            <a:spAutoFit/>
          </a:bodyPr>
          <a:lstStyle/>
          <a:p>
            <a:pPr marL="12700" marR="5080">
              <a:lnSpc>
                <a:spcPct val="100000"/>
              </a:lnSpc>
              <a:spcBef>
                <a:spcPts val="100"/>
              </a:spcBef>
            </a:pPr>
            <a:r>
              <a:rPr sz="1800" spc="-15" dirty="0">
                <a:latin typeface="Gill Sans MT" panose="020B0502020104020203" pitchFamily="34" charset="0"/>
                <a:cs typeface="Calibri"/>
              </a:rPr>
              <a:t>Checked</a:t>
            </a:r>
            <a:r>
              <a:rPr sz="1800" spc="-55" dirty="0">
                <a:latin typeface="Gill Sans MT" panose="020B0502020104020203" pitchFamily="34" charset="0"/>
                <a:cs typeface="Calibri"/>
              </a:rPr>
              <a:t> </a:t>
            </a:r>
            <a:r>
              <a:rPr sz="1800" spc="-5" dirty="0">
                <a:latin typeface="Gill Sans MT" panose="020B0502020104020203" pitchFamily="34" charset="0"/>
                <a:cs typeface="Calibri"/>
              </a:rPr>
              <a:t>by </a:t>
            </a:r>
            <a:r>
              <a:rPr sz="1800" spc="-395" dirty="0">
                <a:latin typeface="Gill Sans MT" panose="020B0502020104020203" pitchFamily="34" charset="0"/>
                <a:cs typeface="Calibri"/>
              </a:rPr>
              <a:t> </a:t>
            </a:r>
            <a:r>
              <a:rPr sz="1800" spc="-15" dirty="0">
                <a:latin typeface="Gill Sans MT" panose="020B0502020104020203" pitchFamily="34" charset="0"/>
                <a:cs typeface="Calibri"/>
              </a:rPr>
              <a:t>form</a:t>
            </a:r>
            <a:r>
              <a:rPr sz="1800" spc="-45" dirty="0">
                <a:latin typeface="Gill Sans MT" panose="020B0502020104020203" pitchFamily="34" charset="0"/>
                <a:cs typeface="Calibri"/>
              </a:rPr>
              <a:t> </a:t>
            </a:r>
            <a:r>
              <a:rPr sz="1800" spc="-10" dirty="0">
                <a:latin typeface="Gill Sans MT" panose="020B0502020104020203" pitchFamily="34" charset="0"/>
                <a:cs typeface="Calibri"/>
              </a:rPr>
              <a:t>tutor:</a:t>
            </a:r>
            <a:endParaRPr sz="1800" dirty="0">
              <a:latin typeface="Gill Sans MT" panose="020B0502020104020203" pitchFamily="34" charset="0"/>
              <a:cs typeface="Calibri"/>
            </a:endParaRPr>
          </a:p>
        </p:txBody>
      </p:sp>
      <p:sp>
        <p:nvSpPr>
          <p:cNvPr id="7" name="TextBox 6"/>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26</a:t>
            </a:r>
          </a:p>
        </p:txBody>
      </p:sp>
    </p:spTree>
    <p:extLst>
      <p:ext uri="{BB962C8B-B14F-4D97-AF65-F5344CB8AC3E}">
        <p14:creationId xmlns:p14="http://schemas.microsoft.com/office/powerpoint/2010/main" val="5908756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4B794A48-349B-6B7D-2DB4-E37CB11CFC7B}"/>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5">
            <a:extLst>
              <a:ext uri="{FF2B5EF4-FFF2-40B4-BE49-F238E27FC236}">
                <a16:creationId xmlns:a16="http://schemas.microsoft.com/office/drawing/2014/main" id="{514AA57A-A28A-AFB5-51D4-19D73C49EDF3}"/>
              </a:ext>
            </a:extLst>
          </p:cNvPr>
          <p:cNvSpPr/>
          <p:nvPr/>
        </p:nvSpPr>
        <p:spPr>
          <a:xfrm>
            <a:off x="87083" y="135977"/>
            <a:ext cx="5826607" cy="461665"/>
          </a:xfrm>
          <a:prstGeom prst="rect">
            <a:avLst/>
          </a:prstGeom>
          <a:solidFill>
            <a:schemeClr val="bg2"/>
          </a:solidFill>
          <a:ln>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i="0" strike="noStrike" kern="1200" cap="none" spc="0" normalizeH="0" baseline="0" noProof="0" dirty="0">
                <a:ln>
                  <a:noFill/>
                </a:ln>
                <a:solidFill>
                  <a:prstClr val="black"/>
                </a:solidFill>
                <a:effectLst/>
                <a:uLnTx/>
                <a:uFillTx/>
                <a:latin typeface="Gill Sans MT" panose="020B0502020104020203"/>
                <a:ea typeface="+mn-ea"/>
                <a:cs typeface="+mn-cs"/>
              </a:rPr>
              <a:t>1. King of Nothing – Nathaniel </a:t>
            </a:r>
            <a:r>
              <a:rPr kumimoji="0" lang="en-GB" sz="2400" i="0" strike="noStrike" kern="1200" cap="none" spc="0" normalizeH="0" baseline="0" noProof="0" dirty="0" err="1">
                <a:ln>
                  <a:noFill/>
                </a:ln>
                <a:solidFill>
                  <a:prstClr val="black"/>
                </a:solidFill>
                <a:effectLst/>
                <a:uLnTx/>
                <a:uFillTx/>
                <a:latin typeface="Gill Sans MT" panose="020B0502020104020203"/>
                <a:ea typeface="+mn-ea"/>
                <a:cs typeface="+mn-cs"/>
              </a:rPr>
              <a:t>Lessore</a:t>
            </a:r>
            <a:endParaRPr kumimoji="0" lang="en-GB" sz="2400" i="0" strike="noStrike" kern="1200" cap="none" spc="0" normalizeH="0" baseline="0" noProof="0" dirty="0">
              <a:ln>
                <a:noFill/>
              </a:ln>
              <a:solidFill>
                <a:prstClr val="black"/>
              </a:solidFill>
              <a:effectLst/>
              <a:uLnTx/>
              <a:uFillTx/>
              <a:latin typeface="Gill Sans MT" panose="020B0502020104020203"/>
              <a:ea typeface="+mn-ea"/>
              <a:cs typeface="+mn-cs"/>
            </a:endParaRPr>
          </a:p>
        </p:txBody>
      </p:sp>
      <p:pic>
        <p:nvPicPr>
          <p:cNvPr id="7" name="Picture 6">
            <a:extLst>
              <a:ext uri="{FF2B5EF4-FFF2-40B4-BE49-F238E27FC236}">
                <a16:creationId xmlns:a16="http://schemas.microsoft.com/office/drawing/2014/main" id="{61BEF537-921A-3CCC-7599-8532D3D50398}"/>
              </a:ext>
            </a:extLst>
          </p:cNvPr>
          <p:cNvPicPr>
            <a:picLocks noChangeAspect="1"/>
          </p:cNvPicPr>
          <p:nvPr/>
        </p:nvPicPr>
        <p:blipFill>
          <a:blip r:embed="rId2"/>
          <a:stretch>
            <a:fillRect/>
          </a:stretch>
        </p:blipFill>
        <p:spPr>
          <a:xfrm>
            <a:off x="87083" y="733619"/>
            <a:ext cx="3762375" cy="3028950"/>
          </a:xfrm>
          <a:prstGeom prst="rect">
            <a:avLst/>
          </a:prstGeom>
        </p:spPr>
      </p:pic>
      <p:pic>
        <p:nvPicPr>
          <p:cNvPr id="9" name="Picture 8">
            <a:extLst>
              <a:ext uri="{FF2B5EF4-FFF2-40B4-BE49-F238E27FC236}">
                <a16:creationId xmlns:a16="http://schemas.microsoft.com/office/drawing/2014/main" id="{60D732DF-F9B3-C042-223A-AC25DA9B37C9}"/>
              </a:ext>
            </a:extLst>
          </p:cNvPr>
          <p:cNvPicPr>
            <a:picLocks noChangeAspect="1"/>
          </p:cNvPicPr>
          <p:nvPr/>
        </p:nvPicPr>
        <p:blipFill>
          <a:blip r:embed="rId3"/>
          <a:stretch>
            <a:fillRect/>
          </a:stretch>
        </p:blipFill>
        <p:spPr>
          <a:xfrm>
            <a:off x="3761485" y="657225"/>
            <a:ext cx="4019550" cy="5543550"/>
          </a:xfrm>
          <a:prstGeom prst="rect">
            <a:avLst/>
          </a:prstGeom>
        </p:spPr>
      </p:pic>
      <p:pic>
        <p:nvPicPr>
          <p:cNvPr id="11" name="Picture 10">
            <a:extLst>
              <a:ext uri="{FF2B5EF4-FFF2-40B4-BE49-F238E27FC236}">
                <a16:creationId xmlns:a16="http://schemas.microsoft.com/office/drawing/2014/main" id="{E64E7B5A-04B9-26AC-FF8D-CCDA870F1CF3}"/>
              </a:ext>
            </a:extLst>
          </p:cNvPr>
          <p:cNvPicPr>
            <a:picLocks noChangeAspect="1"/>
          </p:cNvPicPr>
          <p:nvPr/>
        </p:nvPicPr>
        <p:blipFill>
          <a:blip r:embed="rId4"/>
          <a:stretch>
            <a:fillRect/>
          </a:stretch>
        </p:blipFill>
        <p:spPr>
          <a:xfrm>
            <a:off x="7523860" y="228600"/>
            <a:ext cx="3819525" cy="5267325"/>
          </a:xfrm>
          <a:prstGeom prst="rect">
            <a:avLst/>
          </a:prstGeom>
        </p:spPr>
      </p:pic>
      <p:sp>
        <p:nvSpPr>
          <p:cNvPr id="3" name="TextBox 2">
            <a:extLst>
              <a:ext uri="{FF2B5EF4-FFF2-40B4-BE49-F238E27FC236}">
                <a16:creationId xmlns:a16="http://schemas.microsoft.com/office/drawing/2014/main" id="{7207134D-5268-591B-9229-02D3A7663BBB}"/>
              </a:ext>
            </a:extLst>
          </p:cNvPr>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27</a:t>
            </a:r>
          </a:p>
        </p:txBody>
      </p:sp>
    </p:spTree>
    <p:extLst>
      <p:ext uri="{BB962C8B-B14F-4D97-AF65-F5344CB8AC3E}">
        <p14:creationId xmlns:p14="http://schemas.microsoft.com/office/powerpoint/2010/main" val="25709835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4B794A48-349B-6B7D-2DB4-E37CB11CFC7B}"/>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5">
            <a:extLst>
              <a:ext uri="{FF2B5EF4-FFF2-40B4-BE49-F238E27FC236}">
                <a16:creationId xmlns:a16="http://schemas.microsoft.com/office/drawing/2014/main" id="{514AA57A-A28A-AFB5-51D4-19D73C49EDF3}"/>
              </a:ext>
            </a:extLst>
          </p:cNvPr>
          <p:cNvSpPr/>
          <p:nvPr/>
        </p:nvSpPr>
        <p:spPr>
          <a:xfrm>
            <a:off x="87083" y="135977"/>
            <a:ext cx="5826607" cy="461665"/>
          </a:xfrm>
          <a:prstGeom prst="rect">
            <a:avLst/>
          </a:prstGeom>
          <a:solidFill>
            <a:schemeClr val="bg2"/>
          </a:solidFill>
          <a:ln>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i="0" strike="noStrike" kern="1200" cap="none" spc="0" normalizeH="0" baseline="0" noProof="0" dirty="0">
                <a:ln>
                  <a:noFill/>
                </a:ln>
                <a:solidFill>
                  <a:prstClr val="black"/>
                </a:solidFill>
                <a:effectLst/>
                <a:uLnTx/>
                <a:uFillTx/>
                <a:latin typeface="Gill Sans MT" panose="020B0502020104020203"/>
                <a:ea typeface="+mn-ea"/>
                <a:cs typeface="+mn-cs"/>
              </a:rPr>
              <a:t>1. King of Nothing – Nathaniel </a:t>
            </a:r>
            <a:r>
              <a:rPr kumimoji="0" lang="en-GB" sz="2400" i="0" strike="noStrike" kern="1200" cap="none" spc="0" normalizeH="0" baseline="0" noProof="0" dirty="0" err="1">
                <a:ln>
                  <a:noFill/>
                </a:ln>
                <a:solidFill>
                  <a:prstClr val="black"/>
                </a:solidFill>
                <a:effectLst/>
                <a:uLnTx/>
                <a:uFillTx/>
                <a:latin typeface="Gill Sans MT" panose="020B0502020104020203"/>
                <a:ea typeface="+mn-ea"/>
                <a:cs typeface="+mn-cs"/>
              </a:rPr>
              <a:t>Lessore</a:t>
            </a:r>
            <a:endParaRPr kumimoji="0" lang="en-GB" sz="2400" i="0" strike="noStrike" kern="1200" cap="none" spc="0" normalizeH="0" baseline="0" noProof="0" dirty="0">
              <a:ln>
                <a:noFill/>
              </a:ln>
              <a:solidFill>
                <a:prstClr val="black"/>
              </a:solidFill>
              <a:effectLst/>
              <a:uLnTx/>
              <a:uFillTx/>
              <a:latin typeface="Gill Sans MT" panose="020B0502020104020203"/>
              <a:ea typeface="+mn-ea"/>
              <a:cs typeface="+mn-cs"/>
            </a:endParaRPr>
          </a:p>
        </p:txBody>
      </p:sp>
      <p:pic>
        <p:nvPicPr>
          <p:cNvPr id="4" name="Picture 3">
            <a:extLst>
              <a:ext uri="{FF2B5EF4-FFF2-40B4-BE49-F238E27FC236}">
                <a16:creationId xmlns:a16="http://schemas.microsoft.com/office/drawing/2014/main" id="{AD3EBD52-C368-AC01-E97C-264A5A9CA1D6}"/>
              </a:ext>
            </a:extLst>
          </p:cNvPr>
          <p:cNvPicPr>
            <a:picLocks noChangeAspect="1"/>
          </p:cNvPicPr>
          <p:nvPr/>
        </p:nvPicPr>
        <p:blipFill>
          <a:blip r:embed="rId2"/>
          <a:stretch>
            <a:fillRect/>
          </a:stretch>
        </p:blipFill>
        <p:spPr>
          <a:xfrm>
            <a:off x="87083" y="695325"/>
            <a:ext cx="3829050" cy="5467350"/>
          </a:xfrm>
          <a:prstGeom prst="rect">
            <a:avLst/>
          </a:prstGeom>
        </p:spPr>
      </p:pic>
      <p:pic>
        <p:nvPicPr>
          <p:cNvPr id="8" name="Picture 7">
            <a:extLst>
              <a:ext uri="{FF2B5EF4-FFF2-40B4-BE49-F238E27FC236}">
                <a16:creationId xmlns:a16="http://schemas.microsoft.com/office/drawing/2014/main" id="{6659DD67-0AA4-2511-7888-43F6FE5DB194}"/>
              </a:ext>
            </a:extLst>
          </p:cNvPr>
          <p:cNvPicPr>
            <a:picLocks noChangeAspect="1"/>
          </p:cNvPicPr>
          <p:nvPr/>
        </p:nvPicPr>
        <p:blipFill>
          <a:blip r:embed="rId3"/>
          <a:stretch>
            <a:fillRect/>
          </a:stretch>
        </p:blipFill>
        <p:spPr>
          <a:xfrm>
            <a:off x="3693964" y="695325"/>
            <a:ext cx="4086225" cy="5600700"/>
          </a:xfrm>
          <a:prstGeom prst="rect">
            <a:avLst/>
          </a:prstGeom>
        </p:spPr>
      </p:pic>
      <p:sp>
        <p:nvSpPr>
          <p:cNvPr id="3" name="TextBox 2">
            <a:extLst>
              <a:ext uri="{FF2B5EF4-FFF2-40B4-BE49-F238E27FC236}">
                <a16:creationId xmlns:a16="http://schemas.microsoft.com/office/drawing/2014/main" id="{C283D7E2-173E-1E37-9074-210A8154D00D}"/>
              </a:ext>
            </a:extLst>
          </p:cNvPr>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28</a:t>
            </a:r>
          </a:p>
        </p:txBody>
      </p:sp>
    </p:spTree>
    <p:extLst>
      <p:ext uri="{BB962C8B-B14F-4D97-AF65-F5344CB8AC3E}">
        <p14:creationId xmlns:p14="http://schemas.microsoft.com/office/powerpoint/2010/main" val="2434830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4B794A48-349B-6B7D-2DB4-E37CB11CFC7B}"/>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5">
            <a:extLst>
              <a:ext uri="{FF2B5EF4-FFF2-40B4-BE49-F238E27FC236}">
                <a16:creationId xmlns:a16="http://schemas.microsoft.com/office/drawing/2014/main" id="{514AA57A-A28A-AFB5-51D4-19D73C49EDF3}"/>
              </a:ext>
            </a:extLst>
          </p:cNvPr>
          <p:cNvSpPr/>
          <p:nvPr/>
        </p:nvSpPr>
        <p:spPr>
          <a:xfrm>
            <a:off x="87083" y="135977"/>
            <a:ext cx="6484633" cy="461665"/>
          </a:xfrm>
          <a:prstGeom prst="rect">
            <a:avLst/>
          </a:prstGeom>
          <a:solidFill>
            <a:schemeClr val="bg2"/>
          </a:solidFill>
          <a:ln>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prstClr val="black"/>
                </a:solidFill>
                <a:latin typeface="Gill Sans MT" panose="020B0502020104020203"/>
              </a:rPr>
              <a:t>2. The Blue Book of Nebo – </a:t>
            </a:r>
            <a:r>
              <a:rPr lang="en-GB" sz="2400" dirty="0" err="1">
                <a:solidFill>
                  <a:prstClr val="black"/>
                </a:solidFill>
                <a:latin typeface="Gill Sans MT" panose="020B0502020104020203"/>
              </a:rPr>
              <a:t>Manom</a:t>
            </a:r>
            <a:r>
              <a:rPr lang="en-GB" sz="2400" dirty="0">
                <a:solidFill>
                  <a:prstClr val="black"/>
                </a:solidFill>
                <a:latin typeface="Gill Sans MT" panose="020B0502020104020203"/>
              </a:rPr>
              <a:t> </a:t>
            </a:r>
            <a:r>
              <a:rPr lang="en-GB" sz="2400" dirty="0" err="1">
                <a:solidFill>
                  <a:prstClr val="black"/>
                </a:solidFill>
                <a:latin typeface="Gill Sans MT" panose="020B0502020104020203"/>
              </a:rPr>
              <a:t>Steffan</a:t>
            </a:r>
            <a:r>
              <a:rPr lang="en-GB" sz="2400" dirty="0">
                <a:solidFill>
                  <a:prstClr val="black"/>
                </a:solidFill>
                <a:latin typeface="Gill Sans MT" panose="020B0502020104020203"/>
              </a:rPr>
              <a:t> Ros</a:t>
            </a:r>
            <a:endParaRPr kumimoji="0" lang="en-GB" sz="2400" i="0"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10" name="TextBox 9">
            <a:extLst>
              <a:ext uri="{FF2B5EF4-FFF2-40B4-BE49-F238E27FC236}">
                <a16:creationId xmlns:a16="http://schemas.microsoft.com/office/drawing/2014/main" id="{9E786BA2-B456-2D37-417F-FD98F3E009A0}"/>
              </a:ext>
            </a:extLst>
          </p:cNvPr>
          <p:cNvSpPr txBox="1"/>
          <p:nvPr/>
        </p:nvSpPr>
        <p:spPr>
          <a:xfrm>
            <a:off x="7973226" y="695325"/>
            <a:ext cx="3597780" cy="2031325"/>
          </a:xfrm>
          <a:prstGeom prst="rect">
            <a:avLst/>
          </a:prstGeom>
          <a:solidFill>
            <a:schemeClr val="accent3">
              <a:lumMod val="20000"/>
              <a:lumOff val="80000"/>
            </a:schemeClr>
          </a:solidFill>
        </p:spPr>
        <p:txBody>
          <a:bodyPr wrap="square" rtlCol="0">
            <a:spAutoFit/>
          </a:bodyPr>
          <a:lstStyle/>
          <a:p>
            <a:r>
              <a:rPr lang="en-GB" dirty="0"/>
              <a:t>Vocabulary:</a:t>
            </a:r>
          </a:p>
          <a:p>
            <a:r>
              <a:rPr lang="en-GB" b="1" dirty="0"/>
              <a:t>Tarpaulin</a:t>
            </a:r>
            <a:r>
              <a:rPr lang="en-GB" dirty="0"/>
              <a:t> – A large sheet of strong, waterproof material used for covering things </a:t>
            </a:r>
          </a:p>
          <a:p>
            <a:r>
              <a:rPr lang="en-GB" b="1" dirty="0"/>
              <a:t>Bonsai</a:t>
            </a:r>
            <a:r>
              <a:rPr lang="en-GB" dirty="0"/>
              <a:t> – A small tree grown in a pot and trained to stay miniature</a:t>
            </a:r>
          </a:p>
          <a:p>
            <a:endParaRPr lang="en-GB" dirty="0"/>
          </a:p>
        </p:txBody>
      </p:sp>
      <p:pic>
        <p:nvPicPr>
          <p:cNvPr id="5" name="Picture 4">
            <a:extLst>
              <a:ext uri="{FF2B5EF4-FFF2-40B4-BE49-F238E27FC236}">
                <a16:creationId xmlns:a16="http://schemas.microsoft.com/office/drawing/2014/main" id="{9133DD5B-1F16-6F92-5C25-B6C68DD6ACCB}"/>
              </a:ext>
            </a:extLst>
          </p:cNvPr>
          <p:cNvPicPr>
            <a:picLocks noChangeAspect="1"/>
          </p:cNvPicPr>
          <p:nvPr/>
        </p:nvPicPr>
        <p:blipFill>
          <a:blip r:embed="rId2"/>
          <a:stretch>
            <a:fillRect/>
          </a:stretch>
        </p:blipFill>
        <p:spPr>
          <a:xfrm>
            <a:off x="-85458" y="695325"/>
            <a:ext cx="4366406" cy="5653799"/>
          </a:xfrm>
          <a:prstGeom prst="rect">
            <a:avLst/>
          </a:prstGeom>
        </p:spPr>
      </p:pic>
      <p:pic>
        <p:nvPicPr>
          <p:cNvPr id="9" name="Picture 8">
            <a:extLst>
              <a:ext uri="{FF2B5EF4-FFF2-40B4-BE49-F238E27FC236}">
                <a16:creationId xmlns:a16="http://schemas.microsoft.com/office/drawing/2014/main" id="{A4015277-DF43-9E0A-7C46-42E13D51CC82}"/>
              </a:ext>
            </a:extLst>
          </p:cNvPr>
          <p:cNvPicPr>
            <a:picLocks noChangeAspect="1"/>
          </p:cNvPicPr>
          <p:nvPr/>
        </p:nvPicPr>
        <p:blipFill>
          <a:blip r:embed="rId3"/>
          <a:stretch>
            <a:fillRect/>
          </a:stretch>
        </p:blipFill>
        <p:spPr>
          <a:xfrm>
            <a:off x="4155570" y="776999"/>
            <a:ext cx="3829050" cy="5810250"/>
          </a:xfrm>
          <a:prstGeom prst="rect">
            <a:avLst/>
          </a:prstGeom>
        </p:spPr>
      </p:pic>
      <p:sp>
        <p:nvSpPr>
          <p:cNvPr id="3" name="TextBox 2">
            <a:extLst>
              <a:ext uri="{FF2B5EF4-FFF2-40B4-BE49-F238E27FC236}">
                <a16:creationId xmlns:a16="http://schemas.microsoft.com/office/drawing/2014/main" id="{BE8D3BDE-DC94-59F1-3DAC-20E605B492A0}"/>
              </a:ext>
            </a:extLst>
          </p:cNvPr>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29</a:t>
            </a:r>
          </a:p>
        </p:txBody>
      </p:sp>
    </p:spTree>
    <p:extLst>
      <p:ext uri="{BB962C8B-B14F-4D97-AF65-F5344CB8AC3E}">
        <p14:creationId xmlns:p14="http://schemas.microsoft.com/office/powerpoint/2010/main" val="11669150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4B794A48-349B-6B7D-2DB4-E37CB11CFC7B}"/>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5">
            <a:extLst>
              <a:ext uri="{FF2B5EF4-FFF2-40B4-BE49-F238E27FC236}">
                <a16:creationId xmlns:a16="http://schemas.microsoft.com/office/drawing/2014/main" id="{514AA57A-A28A-AFB5-51D4-19D73C49EDF3}"/>
              </a:ext>
            </a:extLst>
          </p:cNvPr>
          <p:cNvSpPr/>
          <p:nvPr/>
        </p:nvSpPr>
        <p:spPr>
          <a:xfrm>
            <a:off x="87083" y="135977"/>
            <a:ext cx="6484633" cy="461665"/>
          </a:xfrm>
          <a:prstGeom prst="rect">
            <a:avLst/>
          </a:prstGeom>
          <a:solidFill>
            <a:schemeClr val="bg2"/>
          </a:solidFill>
          <a:ln>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prstClr val="black"/>
                </a:solidFill>
                <a:latin typeface="Gill Sans MT" panose="020B0502020104020203"/>
              </a:rPr>
              <a:t>2. The Blue Book of Nebo – </a:t>
            </a:r>
            <a:r>
              <a:rPr lang="en-GB" sz="2400" dirty="0" err="1">
                <a:solidFill>
                  <a:prstClr val="black"/>
                </a:solidFill>
                <a:latin typeface="Gill Sans MT" panose="020B0502020104020203"/>
              </a:rPr>
              <a:t>Manom</a:t>
            </a:r>
            <a:r>
              <a:rPr lang="en-GB" sz="2400" dirty="0">
                <a:solidFill>
                  <a:prstClr val="black"/>
                </a:solidFill>
                <a:latin typeface="Gill Sans MT" panose="020B0502020104020203"/>
              </a:rPr>
              <a:t> </a:t>
            </a:r>
            <a:r>
              <a:rPr lang="en-GB" sz="2400" dirty="0" err="1">
                <a:solidFill>
                  <a:prstClr val="black"/>
                </a:solidFill>
                <a:latin typeface="Gill Sans MT" panose="020B0502020104020203"/>
              </a:rPr>
              <a:t>Steffan</a:t>
            </a:r>
            <a:r>
              <a:rPr lang="en-GB" sz="2400" dirty="0">
                <a:solidFill>
                  <a:prstClr val="black"/>
                </a:solidFill>
                <a:latin typeface="Gill Sans MT" panose="020B0502020104020203"/>
              </a:rPr>
              <a:t> Ros</a:t>
            </a:r>
            <a:endParaRPr kumimoji="0" lang="en-GB" sz="2400" i="0" strike="noStrike" kern="1200" cap="none" spc="0" normalizeH="0" baseline="0" noProof="0" dirty="0">
              <a:ln>
                <a:noFill/>
              </a:ln>
              <a:solidFill>
                <a:prstClr val="black"/>
              </a:solidFill>
              <a:effectLst/>
              <a:uLnTx/>
              <a:uFillTx/>
              <a:latin typeface="Gill Sans MT" panose="020B0502020104020203"/>
              <a:ea typeface="+mn-ea"/>
              <a:cs typeface="+mn-cs"/>
            </a:endParaRPr>
          </a:p>
        </p:txBody>
      </p:sp>
      <p:pic>
        <p:nvPicPr>
          <p:cNvPr id="4" name="Picture 3">
            <a:extLst>
              <a:ext uri="{FF2B5EF4-FFF2-40B4-BE49-F238E27FC236}">
                <a16:creationId xmlns:a16="http://schemas.microsoft.com/office/drawing/2014/main" id="{9DC69112-5B60-7AB5-6EFC-B8357306C1EA}"/>
              </a:ext>
            </a:extLst>
          </p:cNvPr>
          <p:cNvPicPr>
            <a:picLocks noChangeAspect="1"/>
          </p:cNvPicPr>
          <p:nvPr/>
        </p:nvPicPr>
        <p:blipFill>
          <a:blip r:embed="rId2"/>
          <a:stretch>
            <a:fillRect/>
          </a:stretch>
        </p:blipFill>
        <p:spPr>
          <a:xfrm>
            <a:off x="170693" y="695325"/>
            <a:ext cx="3800475" cy="6057900"/>
          </a:xfrm>
          <a:prstGeom prst="rect">
            <a:avLst/>
          </a:prstGeom>
        </p:spPr>
      </p:pic>
      <p:pic>
        <p:nvPicPr>
          <p:cNvPr id="8" name="Picture 7">
            <a:extLst>
              <a:ext uri="{FF2B5EF4-FFF2-40B4-BE49-F238E27FC236}">
                <a16:creationId xmlns:a16="http://schemas.microsoft.com/office/drawing/2014/main" id="{194C2CFE-FCAD-7EB3-A88C-0176F08BF603}"/>
              </a:ext>
            </a:extLst>
          </p:cNvPr>
          <p:cNvPicPr>
            <a:picLocks noChangeAspect="1"/>
          </p:cNvPicPr>
          <p:nvPr/>
        </p:nvPicPr>
        <p:blipFill>
          <a:blip r:embed="rId3"/>
          <a:stretch>
            <a:fillRect/>
          </a:stretch>
        </p:blipFill>
        <p:spPr>
          <a:xfrm>
            <a:off x="3714794" y="606973"/>
            <a:ext cx="3962400" cy="6115050"/>
          </a:xfrm>
          <a:prstGeom prst="rect">
            <a:avLst/>
          </a:prstGeom>
        </p:spPr>
      </p:pic>
      <p:pic>
        <p:nvPicPr>
          <p:cNvPr id="12" name="Picture 11">
            <a:extLst>
              <a:ext uri="{FF2B5EF4-FFF2-40B4-BE49-F238E27FC236}">
                <a16:creationId xmlns:a16="http://schemas.microsoft.com/office/drawing/2014/main" id="{D4953015-C5E5-3F9A-1B4B-5AEB5124688C}"/>
              </a:ext>
            </a:extLst>
          </p:cNvPr>
          <p:cNvPicPr>
            <a:picLocks noChangeAspect="1"/>
          </p:cNvPicPr>
          <p:nvPr/>
        </p:nvPicPr>
        <p:blipFill>
          <a:blip r:embed="rId4"/>
          <a:stretch>
            <a:fillRect/>
          </a:stretch>
        </p:blipFill>
        <p:spPr>
          <a:xfrm>
            <a:off x="7515269" y="135977"/>
            <a:ext cx="4010025" cy="4752975"/>
          </a:xfrm>
          <a:prstGeom prst="rect">
            <a:avLst/>
          </a:prstGeom>
        </p:spPr>
      </p:pic>
      <p:sp>
        <p:nvSpPr>
          <p:cNvPr id="3" name="TextBox 2">
            <a:extLst>
              <a:ext uri="{FF2B5EF4-FFF2-40B4-BE49-F238E27FC236}">
                <a16:creationId xmlns:a16="http://schemas.microsoft.com/office/drawing/2014/main" id="{50B3A057-8E3B-0CAF-BEF1-B6C96FA5495D}"/>
              </a:ext>
            </a:extLst>
          </p:cNvPr>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30</a:t>
            </a:r>
          </a:p>
        </p:txBody>
      </p:sp>
    </p:spTree>
    <p:extLst>
      <p:ext uri="{BB962C8B-B14F-4D97-AF65-F5344CB8AC3E}">
        <p14:creationId xmlns:p14="http://schemas.microsoft.com/office/powerpoint/2010/main" val="11456406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4B794A48-349B-6B7D-2DB4-E37CB11CFC7B}"/>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5">
            <a:extLst>
              <a:ext uri="{FF2B5EF4-FFF2-40B4-BE49-F238E27FC236}">
                <a16:creationId xmlns:a16="http://schemas.microsoft.com/office/drawing/2014/main" id="{514AA57A-A28A-AFB5-51D4-19D73C49EDF3}"/>
              </a:ext>
            </a:extLst>
          </p:cNvPr>
          <p:cNvSpPr/>
          <p:nvPr/>
        </p:nvSpPr>
        <p:spPr>
          <a:xfrm>
            <a:off x="87083" y="135977"/>
            <a:ext cx="6484633" cy="461665"/>
          </a:xfrm>
          <a:prstGeom prst="rect">
            <a:avLst/>
          </a:prstGeom>
          <a:solidFill>
            <a:schemeClr val="bg2"/>
          </a:solidFill>
          <a:ln>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prstClr val="black"/>
                </a:solidFill>
                <a:latin typeface="Gill Sans MT" panose="020B0502020104020203"/>
              </a:rPr>
              <a:t>3. This Book Kills – Ravens </a:t>
            </a:r>
            <a:r>
              <a:rPr lang="en-GB" sz="2400" dirty="0" err="1">
                <a:solidFill>
                  <a:prstClr val="black"/>
                </a:solidFill>
                <a:latin typeface="Gill Sans MT" panose="020B0502020104020203"/>
              </a:rPr>
              <a:t>Guron</a:t>
            </a:r>
            <a:endParaRPr kumimoji="0" lang="en-GB" sz="2400" i="0" strike="noStrike" kern="1200" cap="none" spc="0" normalizeH="0" baseline="0" noProof="0" dirty="0">
              <a:ln>
                <a:noFill/>
              </a:ln>
              <a:solidFill>
                <a:prstClr val="black"/>
              </a:solidFill>
              <a:effectLst/>
              <a:uLnTx/>
              <a:uFillTx/>
              <a:latin typeface="Gill Sans MT" panose="020B0502020104020203"/>
              <a:ea typeface="+mn-ea"/>
              <a:cs typeface="+mn-cs"/>
            </a:endParaRPr>
          </a:p>
        </p:txBody>
      </p:sp>
      <p:pic>
        <p:nvPicPr>
          <p:cNvPr id="5" name="Picture 4">
            <a:extLst>
              <a:ext uri="{FF2B5EF4-FFF2-40B4-BE49-F238E27FC236}">
                <a16:creationId xmlns:a16="http://schemas.microsoft.com/office/drawing/2014/main" id="{0BFBB211-6441-902E-6E82-8F1504C79B98}"/>
              </a:ext>
            </a:extLst>
          </p:cNvPr>
          <p:cNvPicPr>
            <a:picLocks noChangeAspect="1"/>
          </p:cNvPicPr>
          <p:nvPr/>
        </p:nvPicPr>
        <p:blipFill>
          <a:blip r:embed="rId2"/>
          <a:stretch>
            <a:fillRect/>
          </a:stretch>
        </p:blipFill>
        <p:spPr>
          <a:xfrm>
            <a:off x="0" y="733619"/>
            <a:ext cx="4000500" cy="3619500"/>
          </a:xfrm>
          <a:prstGeom prst="rect">
            <a:avLst/>
          </a:prstGeom>
        </p:spPr>
      </p:pic>
      <p:pic>
        <p:nvPicPr>
          <p:cNvPr id="9" name="Picture 8">
            <a:extLst>
              <a:ext uri="{FF2B5EF4-FFF2-40B4-BE49-F238E27FC236}">
                <a16:creationId xmlns:a16="http://schemas.microsoft.com/office/drawing/2014/main" id="{7D8822DA-A911-4859-3C3B-E7445677FD6A}"/>
              </a:ext>
            </a:extLst>
          </p:cNvPr>
          <p:cNvPicPr>
            <a:picLocks noChangeAspect="1"/>
          </p:cNvPicPr>
          <p:nvPr/>
        </p:nvPicPr>
        <p:blipFill>
          <a:blip r:embed="rId3"/>
          <a:stretch>
            <a:fillRect/>
          </a:stretch>
        </p:blipFill>
        <p:spPr>
          <a:xfrm>
            <a:off x="3818946" y="665252"/>
            <a:ext cx="4244873" cy="6128359"/>
          </a:xfrm>
          <a:prstGeom prst="rect">
            <a:avLst/>
          </a:prstGeom>
        </p:spPr>
      </p:pic>
      <p:pic>
        <p:nvPicPr>
          <p:cNvPr id="11" name="Picture 10">
            <a:extLst>
              <a:ext uri="{FF2B5EF4-FFF2-40B4-BE49-F238E27FC236}">
                <a16:creationId xmlns:a16="http://schemas.microsoft.com/office/drawing/2014/main" id="{8065F142-0340-16EC-70EB-6597FBD69D6E}"/>
              </a:ext>
            </a:extLst>
          </p:cNvPr>
          <p:cNvPicPr>
            <a:picLocks noChangeAspect="1"/>
          </p:cNvPicPr>
          <p:nvPr/>
        </p:nvPicPr>
        <p:blipFill>
          <a:blip r:embed="rId4"/>
          <a:stretch>
            <a:fillRect/>
          </a:stretch>
        </p:blipFill>
        <p:spPr>
          <a:xfrm>
            <a:off x="7671541" y="366809"/>
            <a:ext cx="4095750" cy="6134100"/>
          </a:xfrm>
          <a:prstGeom prst="rect">
            <a:avLst/>
          </a:prstGeom>
        </p:spPr>
      </p:pic>
      <p:sp>
        <p:nvSpPr>
          <p:cNvPr id="3" name="TextBox 2">
            <a:extLst>
              <a:ext uri="{FF2B5EF4-FFF2-40B4-BE49-F238E27FC236}">
                <a16:creationId xmlns:a16="http://schemas.microsoft.com/office/drawing/2014/main" id="{F9A8EB7B-6787-CA95-DDEE-7C1806A0737E}"/>
              </a:ext>
            </a:extLst>
          </p:cNvPr>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31</a:t>
            </a:r>
          </a:p>
        </p:txBody>
      </p:sp>
    </p:spTree>
    <p:extLst>
      <p:ext uri="{BB962C8B-B14F-4D97-AF65-F5344CB8AC3E}">
        <p14:creationId xmlns:p14="http://schemas.microsoft.com/office/powerpoint/2010/main" val="26923597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4B794A48-349B-6B7D-2DB4-E37CB11CFC7B}"/>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5">
            <a:extLst>
              <a:ext uri="{FF2B5EF4-FFF2-40B4-BE49-F238E27FC236}">
                <a16:creationId xmlns:a16="http://schemas.microsoft.com/office/drawing/2014/main" id="{514AA57A-A28A-AFB5-51D4-19D73C49EDF3}"/>
              </a:ext>
            </a:extLst>
          </p:cNvPr>
          <p:cNvSpPr/>
          <p:nvPr/>
        </p:nvSpPr>
        <p:spPr>
          <a:xfrm>
            <a:off x="87083" y="135977"/>
            <a:ext cx="6484633" cy="461665"/>
          </a:xfrm>
          <a:prstGeom prst="rect">
            <a:avLst/>
          </a:prstGeom>
          <a:solidFill>
            <a:schemeClr val="bg2"/>
          </a:solidFill>
          <a:ln>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prstClr val="black"/>
                </a:solidFill>
                <a:latin typeface="Gill Sans MT" panose="020B0502020104020203"/>
              </a:rPr>
              <a:t>3. This Book Kills – Ravens </a:t>
            </a:r>
            <a:r>
              <a:rPr lang="en-GB" sz="2400" dirty="0" err="1">
                <a:solidFill>
                  <a:prstClr val="black"/>
                </a:solidFill>
                <a:latin typeface="Gill Sans MT" panose="020B0502020104020203"/>
              </a:rPr>
              <a:t>Guron</a:t>
            </a:r>
            <a:endParaRPr kumimoji="0" lang="en-GB" sz="2400" i="0" strike="noStrike" kern="1200" cap="none" spc="0" normalizeH="0" baseline="0" noProof="0" dirty="0">
              <a:ln>
                <a:noFill/>
              </a:ln>
              <a:solidFill>
                <a:prstClr val="black"/>
              </a:solidFill>
              <a:effectLst/>
              <a:uLnTx/>
              <a:uFillTx/>
              <a:latin typeface="Gill Sans MT" panose="020B0502020104020203"/>
              <a:ea typeface="+mn-ea"/>
              <a:cs typeface="+mn-cs"/>
            </a:endParaRPr>
          </a:p>
        </p:txBody>
      </p:sp>
      <p:pic>
        <p:nvPicPr>
          <p:cNvPr id="4" name="Picture 3">
            <a:extLst>
              <a:ext uri="{FF2B5EF4-FFF2-40B4-BE49-F238E27FC236}">
                <a16:creationId xmlns:a16="http://schemas.microsoft.com/office/drawing/2014/main" id="{393E93DF-07A9-4542-9DE9-C181B7CEF932}"/>
              </a:ext>
            </a:extLst>
          </p:cNvPr>
          <p:cNvPicPr>
            <a:picLocks noChangeAspect="1"/>
          </p:cNvPicPr>
          <p:nvPr/>
        </p:nvPicPr>
        <p:blipFill>
          <a:blip r:embed="rId2"/>
          <a:stretch>
            <a:fillRect/>
          </a:stretch>
        </p:blipFill>
        <p:spPr>
          <a:xfrm>
            <a:off x="87083" y="714375"/>
            <a:ext cx="3981450" cy="6143625"/>
          </a:xfrm>
          <a:prstGeom prst="rect">
            <a:avLst/>
          </a:prstGeom>
        </p:spPr>
      </p:pic>
      <p:pic>
        <p:nvPicPr>
          <p:cNvPr id="8" name="Picture 7">
            <a:extLst>
              <a:ext uri="{FF2B5EF4-FFF2-40B4-BE49-F238E27FC236}">
                <a16:creationId xmlns:a16="http://schemas.microsoft.com/office/drawing/2014/main" id="{E8EC4145-9CE0-EAD0-CAAE-1F5EC24ECC14}"/>
              </a:ext>
            </a:extLst>
          </p:cNvPr>
          <p:cNvPicPr>
            <a:picLocks noChangeAspect="1"/>
          </p:cNvPicPr>
          <p:nvPr/>
        </p:nvPicPr>
        <p:blipFill>
          <a:blip r:embed="rId3"/>
          <a:stretch>
            <a:fillRect/>
          </a:stretch>
        </p:blipFill>
        <p:spPr>
          <a:xfrm>
            <a:off x="4068533" y="781050"/>
            <a:ext cx="4076700" cy="6076950"/>
          </a:xfrm>
          <a:prstGeom prst="rect">
            <a:avLst/>
          </a:prstGeom>
        </p:spPr>
      </p:pic>
      <p:sp>
        <p:nvSpPr>
          <p:cNvPr id="10" name="TextBox 9">
            <a:extLst>
              <a:ext uri="{FF2B5EF4-FFF2-40B4-BE49-F238E27FC236}">
                <a16:creationId xmlns:a16="http://schemas.microsoft.com/office/drawing/2014/main" id="{9DF004B0-0CF0-B6A8-DD10-5AB910CBDE95}"/>
              </a:ext>
            </a:extLst>
          </p:cNvPr>
          <p:cNvSpPr txBox="1"/>
          <p:nvPr/>
        </p:nvSpPr>
        <p:spPr>
          <a:xfrm>
            <a:off x="7973226" y="695325"/>
            <a:ext cx="2820112" cy="1200329"/>
          </a:xfrm>
          <a:prstGeom prst="rect">
            <a:avLst/>
          </a:prstGeom>
          <a:solidFill>
            <a:schemeClr val="accent3">
              <a:lumMod val="20000"/>
              <a:lumOff val="80000"/>
            </a:schemeClr>
          </a:solidFill>
        </p:spPr>
        <p:txBody>
          <a:bodyPr wrap="square" rtlCol="0">
            <a:spAutoFit/>
          </a:bodyPr>
          <a:lstStyle/>
          <a:p>
            <a:r>
              <a:rPr lang="en-GB" dirty="0"/>
              <a:t>Vocabulary: </a:t>
            </a:r>
          </a:p>
          <a:p>
            <a:r>
              <a:rPr lang="en-GB" b="1" dirty="0"/>
              <a:t>Guttural</a:t>
            </a:r>
            <a:r>
              <a:rPr lang="en-GB" dirty="0"/>
              <a:t> – A deep, harsh sound made in the throat.</a:t>
            </a:r>
          </a:p>
          <a:p>
            <a:r>
              <a:rPr lang="en-GB" b="1" dirty="0" err="1"/>
              <a:t>Tollpop</a:t>
            </a:r>
            <a:r>
              <a:rPr lang="en-GB" dirty="0"/>
              <a:t> – A sweet treat </a:t>
            </a:r>
          </a:p>
        </p:txBody>
      </p:sp>
      <p:sp>
        <p:nvSpPr>
          <p:cNvPr id="3" name="TextBox 2">
            <a:extLst>
              <a:ext uri="{FF2B5EF4-FFF2-40B4-BE49-F238E27FC236}">
                <a16:creationId xmlns:a16="http://schemas.microsoft.com/office/drawing/2014/main" id="{E5138908-A13C-7131-FF0C-CB26A852A53A}"/>
              </a:ext>
            </a:extLst>
          </p:cNvPr>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31</a:t>
            </a:r>
          </a:p>
        </p:txBody>
      </p:sp>
    </p:spTree>
    <p:extLst>
      <p:ext uri="{BB962C8B-B14F-4D97-AF65-F5344CB8AC3E}">
        <p14:creationId xmlns:p14="http://schemas.microsoft.com/office/powerpoint/2010/main" val="19277381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4B794A48-349B-6B7D-2DB4-E37CB11CFC7B}"/>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5">
            <a:extLst>
              <a:ext uri="{FF2B5EF4-FFF2-40B4-BE49-F238E27FC236}">
                <a16:creationId xmlns:a16="http://schemas.microsoft.com/office/drawing/2014/main" id="{514AA57A-A28A-AFB5-51D4-19D73C49EDF3}"/>
              </a:ext>
            </a:extLst>
          </p:cNvPr>
          <p:cNvSpPr/>
          <p:nvPr/>
        </p:nvSpPr>
        <p:spPr>
          <a:xfrm>
            <a:off x="87083" y="135977"/>
            <a:ext cx="6484633" cy="461665"/>
          </a:xfrm>
          <a:prstGeom prst="rect">
            <a:avLst/>
          </a:prstGeom>
          <a:solidFill>
            <a:schemeClr val="bg2"/>
          </a:solidFill>
          <a:ln>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prstClr val="black"/>
                </a:solidFill>
                <a:latin typeface="Gill Sans MT" panose="020B0502020104020203"/>
              </a:rPr>
              <a:t>4. The Balloon </a:t>
            </a:r>
            <a:r>
              <a:rPr lang="en-GB" sz="2400" dirty="0" err="1">
                <a:solidFill>
                  <a:prstClr val="black"/>
                </a:solidFill>
                <a:latin typeface="Gill Sans MT" panose="020B0502020104020203"/>
              </a:rPr>
              <a:t>Theif</a:t>
            </a:r>
            <a:r>
              <a:rPr lang="en-GB" sz="2400" dirty="0">
                <a:solidFill>
                  <a:prstClr val="black"/>
                </a:solidFill>
                <a:latin typeface="Gill Sans MT" panose="020B0502020104020203"/>
              </a:rPr>
              <a:t> – Need </a:t>
            </a:r>
            <a:r>
              <a:rPr lang="en-GB" sz="2400" dirty="0" err="1">
                <a:solidFill>
                  <a:prstClr val="black"/>
                </a:solidFill>
                <a:latin typeface="Gill Sans MT" panose="020B0502020104020203"/>
              </a:rPr>
              <a:t>Marafu</a:t>
            </a:r>
            <a:endParaRPr kumimoji="0" lang="en-GB" sz="2400" i="0" strike="noStrike" kern="1200" cap="none" spc="0" normalizeH="0" baseline="0" noProof="0" dirty="0">
              <a:ln>
                <a:noFill/>
              </a:ln>
              <a:solidFill>
                <a:prstClr val="black"/>
              </a:solidFill>
              <a:effectLst/>
              <a:uLnTx/>
              <a:uFillTx/>
              <a:latin typeface="Gill Sans MT" panose="020B0502020104020203"/>
              <a:ea typeface="+mn-ea"/>
              <a:cs typeface="+mn-cs"/>
            </a:endParaRPr>
          </a:p>
        </p:txBody>
      </p:sp>
      <p:pic>
        <p:nvPicPr>
          <p:cNvPr id="4" name="Picture 3">
            <a:extLst>
              <a:ext uri="{FF2B5EF4-FFF2-40B4-BE49-F238E27FC236}">
                <a16:creationId xmlns:a16="http://schemas.microsoft.com/office/drawing/2014/main" id="{E4B82825-C985-17A4-31BE-AA48D4566979}"/>
              </a:ext>
            </a:extLst>
          </p:cNvPr>
          <p:cNvPicPr>
            <a:picLocks noChangeAspect="1"/>
          </p:cNvPicPr>
          <p:nvPr/>
        </p:nvPicPr>
        <p:blipFill>
          <a:blip r:embed="rId2"/>
          <a:stretch>
            <a:fillRect/>
          </a:stretch>
        </p:blipFill>
        <p:spPr>
          <a:xfrm>
            <a:off x="169992" y="948583"/>
            <a:ext cx="3971469" cy="5502736"/>
          </a:xfrm>
          <a:prstGeom prst="rect">
            <a:avLst/>
          </a:prstGeom>
        </p:spPr>
      </p:pic>
      <p:pic>
        <p:nvPicPr>
          <p:cNvPr id="7" name="Picture 6">
            <a:extLst>
              <a:ext uri="{FF2B5EF4-FFF2-40B4-BE49-F238E27FC236}">
                <a16:creationId xmlns:a16="http://schemas.microsoft.com/office/drawing/2014/main" id="{4C20D513-72C3-A3C9-243B-22AC87B869DE}"/>
              </a:ext>
            </a:extLst>
          </p:cNvPr>
          <p:cNvPicPr>
            <a:picLocks noChangeAspect="1"/>
          </p:cNvPicPr>
          <p:nvPr/>
        </p:nvPicPr>
        <p:blipFill>
          <a:blip r:embed="rId3"/>
          <a:stretch>
            <a:fillRect/>
          </a:stretch>
        </p:blipFill>
        <p:spPr>
          <a:xfrm>
            <a:off x="4141461" y="733619"/>
            <a:ext cx="4152900" cy="6038850"/>
          </a:xfrm>
          <a:prstGeom prst="rect">
            <a:avLst/>
          </a:prstGeom>
        </p:spPr>
      </p:pic>
      <p:pic>
        <p:nvPicPr>
          <p:cNvPr id="9" name="Picture 8">
            <a:extLst>
              <a:ext uri="{FF2B5EF4-FFF2-40B4-BE49-F238E27FC236}">
                <a16:creationId xmlns:a16="http://schemas.microsoft.com/office/drawing/2014/main" id="{B134D3C4-E272-FBDB-8209-495B58BA20D8}"/>
              </a:ext>
            </a:extLst>
          </p:cNvPr>
          <p:cNvPicPr>
            <a:picLocks noChangeAspect="1"/>
          </p:cNvPicPr>
          <p:nvPr/>
        </p:nvPicPr>
        <p:blipFill>
          <a:blip r:embed="rId4"/>
          <a:stretch>
            <a:fillRect/>
          </a:stretch>
        </p:blipFill>
        <p:spPr>
          <a:xfrm>
            <a:off x="7907308" y="260069"/>
            <a:ext cx="3914775" cy="6191250"/>
          </a:xfrm>
          <a:prstGeom prst="rect">
            <a:avLst/>
          </a:prstGeom>
        </p:spPr>
      </p:pic>
      <p:sp>
        <p:nvSpPr>
          <p:cNvPr id="3" name="TextBox 2">
            <a:extLst>
              <a:ext uri="{FF2B5EF4-FFF2-40B4-BE49-F238E27FC236}">
                <a16:creationId xmlns:a16="http://schemas.microsoft.com/office/drawing/2014/main" id="{8352518C-2409-6CD3-D163-BB4C57C8B9AB}"/>
              </a:ext>
            </a:extLst>
          </p:cNvPr>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32</a:t>
            </a:r>
          </a:p>
        </p:txBody>
      </p:sp>
    </p:spTree>
    <p:extLst>
      <p:ext uri="{BB962C8B-B14F-4D97-AF65-F5344CB8AC3E}">
        <p14:creationId xmlns:p14="http://schemas.microsoft.com/office/powerpoint/2010/main" val="28790257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4B794A48-349B-6B7D-2DB4-E37CB11CFC7B}"/>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5">
            <a:extLst>
              <a:ext uri="{FF2B5EF4-FFF2-40B4-BE49-F238E27FC236}">
                <a16:creationId xmlns:a16="http://schemas.microsoft.com/office/drawing/2014/main" id="{514AA57A-A28A-AFB5-51D4-19D73C49EDF3}"/>
              </a:ext>
            </a:extLst>
          </p:cNvPr>
          <p:cNvSpPr/>
          <p:nvPr/>
        </p:nvSpPr>
        <p:spPr>
          <a:xfrm>
            <a:off x="87083" y="135977"/>
            <a:ext cx="6484633" cy="461665"/>
          </a:xfrm>
          <a:prstGeom prst="rect">
            <a:avLst/>
          </a:prstGeom>
          <a:solidFill>
            <a:schemeClr val="bg2"/>
          </a:solidFill>
          <a:ln>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prstClr val="black"/>
                </a:solidFill>
                <a:latin typeface="Gill Sans MT" panose="020B0502020104020203"/>
              </a:rPr>
              <a:t>4. The Balloon </a:t>
            </a:r>
            <a:r>
              <a:rPr lang="en-GB" sz="2400" dirty="0" err="1">
                <a:solidFill>
                  <a:prstClr val="black"/>
                </a:solidFill>
                <a:latin typeface="Gill Sans MT" panose="020B0502020104020203"/>
              </a:rPr>
              <a:t>Theif</a:t>
            </a:r>
            <a:r>
              <a:rPr lang="en-GB" sz="2400" dirty="0">
                <a:solidFill>
                  <a:prstClr val="black"/>
                </a:solidFill>
                <a:latin typeface="Gill Sans MT" panose="020B0502020104020203"/>
              </a:rPr>
              <a:t> – Need </a:t>
            </a:r>
            <a:r>
              <a:rPr lang="en-GB" sz="2400" dirty="0" err="1">
                <a:solidFill>
                  <a:prstClr val="black"/>
                </a:solidFill>
                <a:latin typeface="Gill Sans MT" panose="020B0502020104020203"/>
              </a:rPr>
              <a:t>Marafu</a:t>
            </a:r>
            <a:endParaRPr kumimoji="0" lang="en-GB" sz="2400" i="0" strike="noStrike" kern="1200" cap="none" spc="0" normalizeH="0" baseline="0" noProof="0" dirty="0">
              <a:ln>
                <a:noFill/>
              </a:ln>
              <a:solidFill>
                <a:prstClr val="black"/>
              </a:solidFill>
              <a:effectLst/>
              <a:uLnTx/>
              <a:uFillTx/>
              <a:latin typeface="Gill Sans MT" panose="020B0502020104020203"/>
              <a:ea typeface="+mn-ea"/>
              <a:cs typeface="+mn-cs"/>
            </a:endParaRPr>
          </a:p>
        </p:txBody>
      </p:sp>
      <p:pic>
        <p:nvPicPr>
          <p:cNvPr id="5" name="Picture 4">
            <a:extLst>
              <a:ext uri="{FF2B5EF4-FFF2-40B4-BE49-F238E27FC236}">
                <a16:creationId xmlns:a16="http://schemas.microsoft.com/office/drawing/2014/main" id="{38A198C2-47CE-C67F-C011-7137A7D820CC}"/>
              </a:ext>
            </a:extLst>
          </p:cNvPr>
          <p:cNvPicPr>
            <a:picLocks noChangeAspect="1"/>
          </p:cNvPicPr>
          <p:nvPr/>
        </p:nvPicPr>
        <p:blipFill>
          <a:blip r:embed="rId2"/>
          <a:stretch>
            <a:fillRect/>
          </a:stretch>
        </p:blipFill>
        <p:spPr>
          <a:xfrm>
            <a:off x="87083" y="733619"/>
            <a:ext cx="4267200" cy="6219825"/>
          </a:xfrm>
          <a:prstGeom prst="rect">
            <a:avLst/>
          </a:prstGeom>
        </p:spPr>
      </p:pic>
      <p:sp>
        <p:nvSpPr>
          <p:cNvPr id="8" name="TextBox 7">
            <a:extLst>
              <a:ext uri="{FF2B5EF4-FFF2-40B4-BE49-F238E27FC236}">
                <a16:creationId xmlns:a16="http://schemas.microsoft.com/office/drawing/2014/main" id="{EA81AEF1-F240-2888-D0D3-B001AE6D9467}"/>
              </a:ext>
            </a:extLst>
          </p:cNvPr>
          <p:cNvSpPr txBox="1"/>
          <p:nvPr/>
        </p:nvSpPr>
        <p:spPr>
          <a:xfrm>
            <a:off x="7973226" y="695325"/>
            <a:ext cx="2820112" cy="2308324"/>
          </a:xfrm>
          <a:prstGeom prst="rect">
            <a:avLst/>
          </a:prstGeom>
          <a:solidFill>
            <a:schemeClr val="accent3">
              <a:lumMod val="20000"/>
              <a:lumOff val="80000"/>
            </a:schemeClr>
          </a:solidFill>
        </p:spPr>
        <p:txBody>
          <a:bodyPr wrap="square" rtlCol="0">
            <a:spAutoFit/>
          </a:bodyPr>
          <a:lstStyle/>
          <a:p>
            <a:r>
              <a:rPr lang="en-GB" dirty="0"/>
              <a:t>Vocabulary: </a:t>
            </a:r>
          </a:p>
          <a:p>
            <a:r>
              <a:rPr lang="en-GB" b="1" dirty="0"/>
              <a:t>Faltered</a:t>
            </a:r>
            <a:r>
              <a:rPr lang="en-GB" dirty="0"/>
              <a:t> – Hesitated or lost strength.</a:t>
            </a:r>
          </a:p>
          <a:p>
            <a:r>
              <a:rPr lang="en-GB" b="1" dirty="0"/>
              <a:t>Entrust</a:t>
            </a:r>
            <a:r>
              <a:rPr lang="en-GB" dirty="0"/>
              <a:t> – To give responsibility for something valuable.</a:t>
            </a:r>
          </a:p>
          <a:p>
            <a:r>
              <a:rPr lang="en-GB" b="1" dirty="0"/>
              <a:t>Adorned</a:t>
            </a:r>
            <a:r>
              <a:rPr lang="en-GB" dirty="0"/>
              <a:t> – Decorated or made more beautiful.</a:t>
            </a:r>
          </a:p>
        </p:txBody>
      </p:sp>
      <p:sp>
        <p:nvSpPr>
          <p:cNvPr id="3" name="TextBox 2">
            <a:extLst>
              <a:ext uri="{FF2B5EF4-FFF2-40B4-BE49-F238E27FC236}">
                <a16:creationId xmlns:a16="http://schemas.microsoft.com/office/drawing/2014/main" id="{42428FFD-4D6E-9A25-2A44-1B8A60FEA7FB}"/>
              </a:ext>
            </a:extLst>
          </p:cNvPr>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33</a:t>
            </a:r>
          </a:p>
        </p:txBody>
      </p:sp>
    </p:spTree>
    <p:extLst>
      <p:ext uri="{BB962C8B-B14F-4D97-AF65-F5344CB8AC3E}">
        <p14:creationId xmlns:p14="http://schemas.microsoft.com/office/powerpoint/2010/main" val="38298336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4B794A48-349B-6B7D-2DB4-E37CB11CFC7B}"/>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5">
            <a:extLst>
              <a:ext uri="{FF2B5EF4-FFF2-40B4-BE49-F238E27FC236}">
                <a16:creationId xmlns:a16="http://schemas.microsoft.com/office/drawing/2014/main" id="{514AA57A-A28A-AFB5-51D4-19D73C49EDF3}"/>
              </a:ext>
            </a:extLst>
          </p:cNvPr>
          <p:cNvSpPr/>
          <p:nvPr/>
        </p:nvSpPr>
        <p:spPr>
          <a:xfrm>
            <a:off x="87083" y="135977"/>
            <a:ext cx="6484633" cy="461665"/>
          </a:xfrm>
          <a:prstGeom prst="rect">
            <a:avLst/>
          </a:prstGeom>
          <a:solidFill>
            <a:schemeClr val="bg2"/>
          </a:solidFill>
          <a:ln>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prstClr val="black"/>
                </a:solidFill>
                <a:latin typeface="Gill Sans MT" panose="020B0502020104020203"/>
              </a:rPr>
              <a:t>5. Monsters of Men – Patrick Ness</a:t>
            </a:r>
            <a:endParaRPr kumimoji="0" lang="en-GB" sz="2400" i="0" strike="noStrike" kern="1200" cap="none" spc="0" normalizeH="0" baseline="0" noProof="0" dirty="0">
              <a:ln>
                <a:noFill/>
              </a:ln>
              <a:solidFill>
                <a:prstClr val="black"/>
              </a:solidFill>
              <a:effectLst/>
              <a:uLnTx/>
              <a:uFillTx/>
              <a:latin typeface="Gill Sans MT" panose="020B0502020104020203"/>
              <a:ea typeface="+mn-ea"/>
              <a:cs typeface="+mn-cs"/>
            </a:endParaRPr>
          </a:p>
        </p:txBody>
      </p:sp>
      <p:pic>
        <p:nvPicPr>
          <p:cNvPr id="4" name="Picture 3">
            <a:extLst>
              <a:ext uri="{FF2B5EF4-FFF2-40B4-BE49-F238E27FC236}">
                <a16:creationId xmlns:a16="http://schemas.microsoft.com/office/drawing/2014/main" id="{CEBCA7DD-E8EC-1FE2-1B18-1E997DD2C070}"/>
              </a:ext>
            </a:extLst>
          </p:cNvPr>
          <p:cNvPicPr>
            <a:picLocks noChangeAspect="1"/>
          </p:cNvPicPr>
          <p:nvPr/>
        </p:nvPicPr>
        <p:blipFill>
          <a:blip r:embed="rId2"/>
          <a:stretch>
            <a:fillRect/>
          </a:stretch>
        </p:blipFill>
        <p:spPr>
          <a:xfrm>
            <a:off x="229980" y="812607"/>
            <a:ext cx="4143375" cy="3933825"/>
          </a:xfrm>
          <a:prstGeom prst="rect">
            <a:avLst/>
          </a:prstGeom>
        </p:spPr>
      </p:pic>
      <p:pic>
        <p:nvPicPr>
          <p:cNvPr id="7" name="Picture 6">
            <a:extLst>
              <a:ext uri="{FF2B5EF4-FFF2-40B4-BE49-F238E27FC236}">
                <a16:creationId xmlns:a16="http://schemas.microsoft.com/office/drawing/2014/main" id="{02F15770-B879-5960-2662-E93B8B7185A4}"/>
              </a:ext>
            </a:extLst>
          </p:cNvPr>
          <p:cNvPicPr>
            <a:picLocks noChangeAspect="1"/>
          </p:cNvPicPr>
          <p:nvPr/>
        </p:nvPicPr>
        <p:blipFill>
          <a:blip r:embed="rId3"/>
          <a:stretch>
            <a:fillRect/>
          </a:stretch>
        </p:blipFill>
        <p:spPr>
          <a:xfrm>
            <a:off x="4047858" y="733619"/>
            <a:ext cx="4267200" cy="6219825"/>
          </a:xfrm>
          <a:prstGeom prst="rect">
            <a:avLst/>
          </a:prstGeom>
        </p:spPr>
      </p:pic>
      <p:sp>
        <p:nvSpPr>
          <p:cNvPr id="8" name="TextBox 7">
            <a:extLst>
              <a:ext uri="{FF2B5EF4-FFF2-40B4-BE49-F238E27FC236}">
                <a16:creationId xmlns:a16="http://schemas.microsoft.com/office/drawing/2014/main" id="{5D3528E9-E390-9EA5-3393-B2A0B927E2DA}"/>
              </a:ext>
            </a:extLst>
          </p:cNvPr>
          <p:cNvSpPr txBox="1"/>
          <p:nvPr/>
        </p:nvSpPr>
        <p:spPr>
          <a:xfrm>
            <a:off x="8639798" y="272244"/>
            <a:ext cx="2820112" cy="1754326"/>
          </a:xfrm>
          <a:prstGeom prst="rect">
            <a:avLst/>
          </a:prstGeom>
          <a:solidFill>
            <a:schemeClr val="accent3">
              <a:lumMod val="20000"/>
              <a:lumOff val="80000"/>
            </a:schemeClr>
          </a:solidFill>
        </p:spPr>
        <p:txBody>
          <a:bodyPr wrap="square" rtlCol="0">
            <a:spAutoFit/>
          </a:bodyPr>
          <a:lstStyle/>
          <a:p>
            <a:r>
              <a:rPr lang="en-GB" dirty="0"/>
              <a:t>Vocabulary:</a:t>
            </a:r>
          </a:p>
          <a:p>
            <a:r>
              <a:rPr lang="en-GB" b="1" dirty="0"/>
              <a:t>Glinting</a:t>
            </a:r>
            <a:r>
              <a:rPr lang="en-GB" dirty="0"/>
              <a:t> – Shining with small flashes of light</a:t>
            </a:r>
          </a:p>
          <a:p>
            <a:r>
              <a:rPr lang="en-GB" b="1" dirty="0"/>
              <a:t>Unifying</a:t>
            </a:r>
            <a:r>
              <a:rPr lang="en-GB" dirty="0"/>
              <a:t> – Bringing together or making into one. </a:t>
            </a:r>
          </a:p>
        </p:txBody>
      </p:sp>
      <p:sp>
        <p:nvSpPr>
          <p:cNvPr id="3" name="TextBox 2">
            <a:extLst>
              <a:ext uri="{FF2B5EF4-FFF2-40B4-BE49-F238E27FC236}">
                <a16:creationId xmlns:a16="http://schemas.microsoft.com/office/drawing/2014/main" id="{ACCC904E-4769-2D91-F723-96E9F7F5AC1C}"/>
              </a:ext>
            </a:extLst>
          </p:cNvPr>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34</a:t>
            </a:r>
          </a:p>
        </p:txBody>
      </p:sp>
    </p:spTree>
    <p:extLst>
      <p:ext uri="{BB962C8B-B14F-4D97-AF65-F5344CB8AC3E}">
        <p14:creationId xmlns:p14="http://schemas.microsoft.com/office/powerpoint/2010/main" val="15334357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p:cNvGraphicFramePr>
            <a:graphicFrameLocks noGrp="1"/>
          </p:cNvGraphicFramePr>
          <p:nvPr/>
        </p:nvGraphicFramePr>
        <p:xfrm>
          <a:off x="243638" y="798029"/>
          <a:ext cx="5315715" cy="3240000"/>
        </p:xfrm>
        <a:graphic>
          <a:graphicData uri="http://schemas.openxmlformats.org/drawingml/2006/table">
            <a:tbl>
              <a:tblPr firstRow="1" bandRow="1">
                <a:tableStyleId>{5940675A-B579-460E-94D1-54222C63F5DA}</a:tableStyleId>
              </a:tblPr>
              <a:tblGrid>
                <a:gridCol w="5315715">
                  <a:extLst>
                    <a:ext uri="{9D8B030D-6E8A-4147-A177-3AD203B41FA5}">
                      <a16:colId xmlns:a16="http://schemas.microsoft.com/office/drawing/2014/main" val="754545584"/>
                    </a:ext>
                  </a:extLst>
                </a:gridCol>
              </a:tblGrid>
              <a:tr h="324000">
                <a:tc>
                  <a:txBody>
                    <a:bodyPr/>
                    <a:lstStyle/>
                    <a:p>
                      <a:pPr algn="l"/>
                      <a:r>
                        <a:rPr lang="en-US" sz="1200" b="1" dirty="0">
                          <a:latin typeface="Gill Sans MT" panose="020B0502020104020203" pitchFamily="34" charset="0"/>
                        </a:rPr>
                        <a:t>Angle facts</a:t>
                      </a:r>
                      <a:endParaRPr lang="en-GB" sz="1200" b="1" dirty="0">
                        <a:latin typeface="Gill Sans MT" panose="020B0502020104020203" pitchFamily="34" charset="0"/>
                      </a:endParaRPr>
                    </a:p>
                  </a:txBody>
                  <a:tcPr anchor="ctr">
                    <a:solidFill>
                      <a:schemeClr val="accent5">
                        <a:lumMod val="20000"/>
                        <a:lumOff val="80000"/>
                      </a:schemeClr>
                    </a:solidFill>
                  </a:tcPr>
                </a:tc>
                <a:extLst>
                  <a:ext uri="{0D108BD9-81ED-4DB2-BD59-A6C34878D82A}">
                    <a16:rowId xmlns:a16="http://schemas.microsoft.com/office/drawing/2014/main" val="2913395144"/>
                  </a:ext>
                </a:extLst>
              </a:tr>
              <a:tr h="324000">
                <a:tc>
                  <a:txBody>
                    <a:bodyPr/>
                    <a:lstStyle/>
                    <a:p>
                      <a:pPr algn="l" fontAlgn="ctr"/>
                      <a:r>
                        <a:rPr lang="en-US" sz="1200" b="0" i="0" u="none" strike="noStrike" dirty="0">
                          <a:solidFill>
                            <a:srgbClr val="000000"/>
                          </a:solidFill>
                          <a:effectLst/>
                          <a:latin typeface="Gill Sans MT" panose="020B0502020104020203" pitchFamily="34" charset="0"/>
                        </a:rPr>
                        <a:t>Angles on a straight line add up to 180˚</a:t>
                      </a:r>
                    </a:p>
                  </a:txBody>
                  <a:tcPr marL="9525" marR="9525" marT="9525" marB="0" anchor="ctr"/>
                </a:tc>
                <a:extLst>
                  <a:ext uri="{0D108BD9-81ED-4DB2-BD59-A6C34878D82A}">
                    <a16:rowId xmlns:a16="http://schemas.microsoft.com/office/drawing/2014/main" val="4281674498"/>
                  </a:ext>
                </a:extLst>
              </a:tr>
              <a:tr h="324000">
                <a:tc>
                  <a:txBody>
                    <a:bodyPr/>
                    <a:lstStyle/>
                    <a:p>
                      <a:pPr algn="l" fontAlgn="ctr"/>
                      <a:r>
                        <a:rPr lang="en-US" sz="1200" b="0" i="0" u="none" strike="noStrike" dirty="0">
                          <a:solidFill>
                            <a:srgbClr val="000000"/>
                          </a:solidFill>
                          <a:effectLst/>
                          <a:latin typeface="Gill Sans MT" panose="020B0502020104020203" pitchFamily="34" charset="0"/>
                        </a:rPr>
                        <a:t>Angles in a triangle add up to 180˚</a:t>
                      </a:r>
                    </a:p>
                  </a:txBody>
                  <a:tcPr marL="9525" marR="9525" marT="9525" marB="0" anchor="ctr"/>
                </a:tc>
                <a:extLst>
                  <a:ext uri="{0D108BD9-81ED-4DB2-BD59-A6C34878D82A}">
                    <a16:rowId xmlns:a16="http://schemas.microsoft.com/office/drawing/2014/main" val="2224344173"/>
                  </a:ext>
                </a:extLst>
              </a:tr>
              <a:tr h="324000">
                <a:tc>
                  <a:txBody>
                    <a:bodyPr/>
                    <a:lstStyle/>
                    <a:p>
                      <a:pPr algn="l" fontAlgn="ctr"/>
                      <a:r>
                        <a:rPr lang="en-US" sz="1200" b="0" i="0" u="none" strike="noStrike" dirty="0">
                          <a:solidFill>
                            <a:srgbClr val="000000"/>
                          </a:solidFill>
                          <a:effectLst/>
                          <a:latin typeface="Gill Sans MT" panose="020B0502020104020203" pitchFamily="34" charset="0"/>
                        </a:rPr>
                        <a:t>Base angles in an isosceles triangle are equal</a:t>
                      </a:r>
                    </a:p>
                  </a:txBody>
                  <a:tcPr marL="9525" marR="9525" marT="9525" marB="0" anchor="ctr"/>
                </a:tc>
                <a:extLst>
                  <a:ext uri="{0D108BD9-81ED-4DB2-BD59-A6C34878D82A}">
                    <a16:rowId xmlns:a16="http://schemas.microsoft.com/office/drawing/2014/main" val="1789266830"/>
                  </a:ext>
                </a:extLst>
              </a:tr>
              <a:tr h="324000">
                <a:tc>
                  <a:txBody>
                    <a:bodyPr/>
                    <a:lstStyle/>
                    <a:p>
                      <a:pPr algn="l" fontAlgn="ctr"/>
                      <a:r>
                        <a:rPr lang="en-US" sz="1200" b="0" i="0" u="none" strike="noStrike" dirty="0">
                          <a:solidFill>
                            <a:srgbClr val="000000"/>
                          </a:solidFill>
                          <a:effectLst/>
                          <a:latin typeface="Gill Sans MT" panose="020B0502020104020203" pitchFamily="34" charset="0"/>
                        </a:rPr>
                        <a:t>Vertically opposite angles are equal</a:t>
                      </a:r>
                    </a:p>
                  </a:txBody>
                  <a:tcPr marL="9525" marR="9525" marT="9525" marB="0" anchor="ctr"/>
                </a:tc>
                <a:extLst>
                  <a:ext uri="{0D108BD9-81ED-4DB2-BD59-A6C34878D82A}">
                    <a16:rowId xmlns:a16="http://schemas.microsoft.com/office/drawing/2014/main" val="191625979"/>
                  </a:ext>
                </a:extLst>
              </a:tr>
              <a:tr h="324000">
                <a:tc>
                  <a:txBody>
                    <a:bodyPr/>
                    <a:lstStyle/>
                    <a:p>
                      <a:pPr algn="l" fontAlgn="ctr"/>
                      <a:r>
                        <a:rPr lang="en-US" sz="1200" b="0" i="0" u="none" strike="noStrike" dirty="0">
                          <a:solidFill>
                            <a:srgbClr val="000000"/>
                          </a:solidFill>
                          <a:effectLst/>
                          <a:latin typeface="Gill Sans MT" panose="020B0502020104020203" pitchFamily="34" charset="0"/>
                        </a:rPr>
                        <a:t>Angles in a quadrilateral add up to 360˚</a:t>
                      </a:r>
                    </a:p>
                  </a:txBody>
                  <a:tcPr marL="9525" marR="9525" marT="9525" marB="0" anchor="ctr"/>
                </a:tc>
                <a:extLst>
                  <a:ext uri="{0D108BD9-81ED-4DB2-BD59-A6C34878D82A}">
                    <a16:rowId xmlns:a16="http://schemas.microsoft.com/office/drawing/2014/main" val="1918193183"/>
                  </a:ext>
                </a:extLst>
              </a:tr>
              <a:tr h="324000">
                <a:tc>
                  <a:txBody>
                    <a:bodyPr/>
                    <a:lstStyle/>
                    <a:p>
                      <a:pPr algn="l" fontAlgn="ctr"/>
                      <a:r>
                        <a:rPr lang="en-US" sz="1200" b="0" i="0" u="none" strike="noStrike" dirty="0">
                          <a:solidFill>
                            <a:srgbClr val="000000"/>
                          </a:solidFill>
                          <a:effectLst/>
                          <a:latin typeface="Gill Sans MT" panose="020B0502020104020203" pitchFamily="34" charset="0"/>
                        </a:rPr>
                        <a:t>Diagonally opposite angles in a parallelogram are equal</a:t>
                      </a:r>
                    </a:p>
                  </a:txBody>
                  <a:tcPr marL="9525" marR="9525" marT="9525" marB="0" anchor="ctr"/>
                </a:tc>
                <a:extLst>
                  <a:ext uri="{0D108BD9-81ED-4DB2-BD59-A6C34878D82A}">
                    <a16:rowId xmlns:a16="http://schemas.microsoft.com/office/drawing/2014/main" val="3467828710"/>
                  </a:ext>
                </a:extLst>
              </a:tr>
              <a:tr h="324000">
                <a:tc>
                  <a:txBody>
                    <a:bodyPr/>
                    <a:lstStyle/>
                    <a:p>
                      <a:pPr algn="l" fontAlgn="ctr"/>
                      <a:r>
                        <a:rPr lang="en-GB" sz="1200" b="0" i="0" u="none" strike="noStrike" dirty="0">
                          <a:solidFill>
                            <a:srgbClr val="000000"/>
                          </a:solidFill>
                          <a:effectLst/>
                          <a:latin typeface="Gill Sans MT" panose="020B0502020104020203" pitchFamily="34" charset="0"/>
                        </a:rPr>
                        <a:t>Alternate angles are equal</a:t>
                      </a:r>
                    </a:p>
                  </a:txBody>
                  <a:tcPr marL="9525" marR="9525" marT="9525" marB="0" anchor="ctr"/>
                </a:tc>
                <a:extLst>
                  <a:ext uri="{0D108BD9-81ED-4DB2-BD59-A6C34878D82A}">
                    <a16:rowId xmlns:a16="http://schemas.microsoft.com/office/drawing/2014/main" val="2992268082"/>
                  </a:ext>
                </a:extLst>
              </a:tr>
              <a:tr h="324000">
                <a:tc>
                  <a:txBody>
                    <a:bodyPr/>
                    <a:lstStyle/>
                    <a:p>
                      <a:pPr algn="l" fontAlgn="ctr"/>
                      <a:r>
                        <a:rPr lang="en-GB" sz="1200" b="0" i="0" u="none" strike="noStrike" dirty="0">
                          <a:solidFill>
                            <a:srgbClr val="000000"/>
                          </a:solidFill>
                          <a:effectLst/>
                          <a:latin typeface="Gill Sans MT" panose="020B0502020104020203" pitchFamily="34" charset="0"/>
                        </a:rPr>
                        <a:t>Corresponding angles are equal</a:t>
                      </a:r>
                    </a:p>
                  </a:txBody>
                  <a:tcPr marL="9525" marR="9525" marT="9525" marB="0" anchor="ctr"/>
                </a:tc>
                <a:extLst>
                  <a:ext uri="{0D108BD9-81ED-4DB2-BD59-A6C34878D82A}">
                    <a16:rowId xmlns:a16="http://schemas.microsoft.com/office/drawing/2014/main" val="584803965"/>
                  </a:ext>
                </a:extLst>
              </a:tr>
              <a:tr h="324000">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Gill Sans MT" panose="020B0502020104020203" pitchFamily="34" charset="0"/>
                        </a:rPr>
                        <a:t>Co-interior angles add up to 180˚</a:t>
                      </a:r>
                      <a:endParaRPr lang="en-GB" sz="1200" b="0" i="0" u="none" strike="noStrike" dirty="0">
                        <a:solidFill>
                          <a:srgbClr val="000000"/>
                        </a:solidFill>
                        <a:effectLst/>
                        <a:latin typeface="Gill Sans MT" panose="020B0502020104020203" pitchFamily="34" charset="0"/>
                      </a:endParaRPr>
                    </a:p>
                  </a:txBody>
                  <a:tcPr marL="9525" marR="9525" marT="9525" marB="0" anchor="ctr"/>
                </a:tc>
                <a:extLst>
                  <a:ext uri="{0D108BD9-81ED-4DB2-BD59-A6C34878D82A}">
                    <a16:rowId xmlns:a16="http://schemas.microsoft.com/office/drawing/2014/main" val="698885403"/>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2132242163"/>
              </p:ext>
            </p:extLst>
          </p:nvPr>
        </p:nvGraphicFramePr>
        <p:xfrm>
          <a:off x="243637" y="4153213"/>
          <a:ext cx="5315715" cy="2423934"/>
        </p:xfrm>
        <a:graphic>
          <a:graphicData uri="http://schemas.openxmlformats.org/drawingml/2006/table">
            <a:tbl>
              <a:tblPr firstRow="1" bandRow="1">
                <a:tableStyleId>{5940675A-B579-460E-94D1-54222C63F5DA}</a:tableStyleId>
              </a:tblPr>
              <a:tblGrid>
                <a:gridCol w="2397012">
                  <a:extLst>
                    <a:ext uri="{9D8B030D-6E8A-4147-A177-3AD203B41FA5}">
                      <a16:colId xmlns:a16="http://schemas.microsoft.com/office/drawing/2014/main" val="754545584"/>
                    </a:ext>
                  </a:extLst>
                </a:gridCol>
                <a:gridCol w="2918703">
                  <a:extLst>
                    <a:ext uri="{9D8B030D-6E8A-4147-A177-3AD203B41FA5}">
                      <a16:colId xmlns:a16="http://schemas.microsoft.com/office/drawing/2014/main" val="3657980752"/>
                    </a:ext>
                  </a:extLst>
                </a:gridCol>
              </a:tblGrid>
              <a:tr h="343029">
                <a:tc gridSpan="2">
                  <a:txBody>
                    <a:bodyPr/>
                    <a:lstStyle/>
                    <a:p>
                      <a:pPr algn="l" fontAlgn="ctr"/>
                      <a:r>
                        <a:rPr lang="en-GB" sz="1200" b="1" i="0" u="none" strike="noStrike" dirty="0">
                          <a:solidFill>
                            <a:srgbClr val="000000"/>
                          </a:solidFill>
                          <a:effectLst/>
                          <a:latin typeface="Gill Sans MT" panose="020B0502020104020203" pitchFamily="34" charset="0"/>
                        </a:rPr>
                        <a:t>Polygons</a:t>
                      </a:r>
                    </a:p>
                  </a:txBody>
                  <a:tcPr marL="0" marR="0" marT="0" marB="0" anchor="ctr">
                    <a:solidFill>
                      <a:schemeClr val="accent4">
                        <a:lumMod val="20000"/>
                        <a:lumOff val="80000"/>
                      </a:schemeClr>
                    </a:solidFill>
                  </a:tcPr>
                </a:tc>
                <a:tc hMerge="1">
                  <a:txBody>
                    <a:bodyPr/>
                    <a:lstStyle/>
                    <a:p>
                      <a:endParaRPr lang="en-GB"/>
                    </a:p>
                  </a:txBody>
                  <a:tcPr/>
                </a:tc>
                <a:extLst>
                  <a:ext uri="{0D108BD9-81ED-4DB2-BD59-A6C34878D82A}">
                    <a16:rowId xmlns:a16="http://schemas.microsoft.com/office/drawing/2014/main" val="4281674498"/>
                  </a:ext>
                </a:extLst>
              </a:tr>
              <a:tr h="343029">
                <a:tc>
                  <a:txBody>
                    <a:bodyPr/>
                    <a:lstStyle/>
                    <a:p>
                      <a:pPr algn="l" fontAlgn="ctr"/>
                      <a:r>
                        <a:rPr lang="en-GB" sz="1200" b="0" i="0" u="none" strike="noStrike" dirty="0">
                          <a:solidFill>
                            <a:srgbClr val="000000"/>
                          </a:solidFill>
                          <a:effectLst/>
                          <a:latin typeface="Gill Sans MT" panose="020B0502020104020203" pitchFamily="34" charset="0"/>
                        </a:rPr>
                        <a:t>Polygon</a:t>
                      </a:r>
                    </a:p>
                  </a:txBody>
                  <a:tcPr marL="0" marR="0" marT="0" marB="0" anchor="ctr"/>
                </a:tc>
                <a:tc>
                  <a:txBody>
                    <a:bodyPr/>
                    <a:lstStyle/>
                    <a:p>
                      <a:pPr algn="l" fontAlgn="ctr"/>
                      <a:r>
                        <a:rPr lang="en-US" sz="1200" b="0" i="0" u="none" strike="noStrike" dirty="0">
                          <a:solidFill>
                            <a:srgbClr val="000000"/>
                          </a:solidFill>
                          <a:effectLst/>
                          <a:latin typeface="Gill Sans MT" panose="020B0502020104020203" pitchFamily="34" charset="0"/>
                        </a:rPr>
                        <a:t> </a:t>
                      </a:r>
                      <a:r>
                        <a:rPr lang="en-GB" sz="1200" b="0" i="0" u="none" strike="noStrike" dirty="0">
                          <a:solidFill>
                            <a:srgbClr val="000000"/>
                          </a:solidFill>
                          <a:effectLst/>
                          <a:latin typeface="Gill Sans MT" panose="020B0502020104020203" pitchFamily="34" charset="0"/>
                        </a:rPr>
                        <a:t>A closed 2D shape with 3 or more straight sides</a:t>
                      </a:r>
                    </a:p>
                  </a:txBody>
                  <a:tcPr marL="0" marR="0" marT="0" marB="0" anchor="ctr"/>
                </a:tc>
                <a:extLst>
                  <a:ext uri="{0D108BD9-81ED-4DB2-BD59-A6C34878D82A}">
                    <a16:rowId xmlns:a16="http://schemas.microsoft.com/office/drawing/2014/main" val="2085350235"/>
                  </a:ext>
                </a:extLst>
              </a:tr>
              <a:tr h="343029">
                <a:tc>
                  <a:txBody>
                    <a:bodyPr/>
                    <a:lstStyle/>
                    <a:p>
                      <a:pPr algn="l" fontAlgn="ctr"/>
                      <a:r>
                        <a:rPr lang="en-GB" sz="1200" b="0" i="0" u="none" strike="noStrike" dirty="0">
                          <a:solidFill>
                            <a:srgbClr val="000000"/>
                          </a:solidFill>
                          <a:effectLst/>
                          <a:latin typeface="Gill Sans MT" panose="020B0502020104020203" pitchFamily="34" charset="0"/>
                        </a:rPr>
                        <a:t>Interior angles </a:t>
                      </a:r>
                    </a:p>
                  </a:txBody>
                  <a:tcPr marL="0" marR="0" marT="0" marB="0" anchor="ctr"/>
                </a:tc>
                <a:tc>
                  <a:txBody>
                    <a:bodyPr/>
                    <a:lstStyle/>
                    <a:p>
                      <a:pPr algn="l" fontAlgn="ctr"/>
                      <a:r>
                        <a:rPr lang="en-GB" sz="1200" b="0" i="0" u="none" strike="noStrike" dirty="0">
                          <a:solidFill>
                            <a:srgbClr val="000000"/>
                          </a:solidFill>
                          <a:effectLst/>
                          <a:latin typeface="Gill Sans MT" panose="020B0502020104020203" pitchFamily="34" charset="0"/>
                        </a:rPr>
                        <a:t> Inside angle</a:t>
                      </a:r>
                    </a:p>
                  </a:txBody>
                  <a:tcPr marL="0" marR="0" marT="0" marB="0" anchor="ctr"/>
                </a:tc>
                <a:extLst>
                  <a:ext uri="{0D108BD9-81ED-4DB2-BD59-A6C34878D82A}">
                    <a16:rowId xmlns:a16="http://schemas.microsoft.com/office/drawing/2014/main" val="2224344173"/>
                  </a:ext>
                </a:extLst>
              </a:tr>
              <a:tr h="343029">
                <a:tc>
                  <a:txBody>
                    <a:bodyPr/>
                    <a:lstStyle/>
                    <a:p>
                      <a:pPr algn="l" fontAlgn="ctr"/>
                      <a:r>
                        <a:rPr lang="en-GB" sz="1200" b="0" i="0" u="none" strike="noStrike" dirty="0">
                          <a:solidFill>
                            <a:srgbClr val="000000"/>
                          </a:solidFill>
                          <a:effectLst/>
                          <a:latin typeface="Gill Sans MT" panose="020B0502020104020203" pitchFamily="34" charset="0"/>
                        </a:rPr>
                        <a:t>Exterior angle</a:t>
                      </a:r>
                    </a:p>
                  </a:txBody>
                  <a:tcPr marL="0" marR="0" marT="0" marB="0" anchor="ctr"/>
                </a:tc>
                <a:tc>
                  <a:txBody>
                    <a:bodyPr/>
                    <a:lstStyle/>
                    <a:p>
                      <a:pPr algn="l" fontAlgn="ctr"/>
                      <a:r>
                        <a:rPr lang="en-GB" sz="1200" b="0" i="0" u="none" strike="noStrike" dirty="0">
                          <a:solidFill>
                            <a:srgbClr val="000000"/>
                          </a:solidFill>
                          <a:effectLst/>
                          <a:latin typeface="Gill Sans MT" panose="020B0502020104020203" pitchFamily="34" charset="0"/>
                        </a:rPr>
                        <a:t> Outside angle</a:t>
                      </a:r>
                    </a:p>
                  </a:txBody>
                  <a:tcPr marL="0" marR="0" marT="0" marB="0" anchor="ctr"/>
                </a:tc>
                <a:extLst>
                  <a:ext uri="{0D108BD9-81ED-4DB2-BD59-A6C34878D82A}">
                    <a16:rowId xmlns:a16="http://schemas.microsoft.com/office/drawing/2014/main" val="1789266830"/>
                  </a:ext>
                </a:extLst>
              </a:tr>
              <a:tr h="343029">
                <a:tc>
                  <a:txBody>
                    <a:bodyPr/>
                    <a:lstStyle/>
                    <a:p>
                      <a:pPr algn="l" fontAlgn="ctr"/>
                      <a:r>
                        <a:rPr lang="en-US" sz="1200" b="0" i="0" u="none" strike="noStrike" dirty="0">
                          <a:solidFill>
                            <a:srgbClr val="000000"/>
                          </a:solidFill>
                          <a:effectLst/>
                          <a:latin typeface="Gill Sans MT" panose="020B0502020104020203" pitchFamily="34" charset="0"/>
                        </a:rPr>
                        <a:t>Sum of interior angles in a polygon</a:t>
                      </a:r>
                    </a:p>
                  </a:txBody>
                  <a:tcPr marL="0" marR="0" marT="0" marB="0" anchor="ctr"/>
                </a:tc>
                <a:tc>
                  <a:txBody>
                    <a:bodyPr/>
                    <a:lstStyle/>
                    <a:p>
                      <a:pPr algn="l" fontAlgn="ctr"/>
                      <a:r>
                        <a:rPr lang="en-US" sz="1200" b="0" i="0" u="none" strike="noStrike" dirty="0">
                          <a:solidFill>
                            <a:srgbClr val="000000"/>
                          </a:solidFill>
                          <a:effectLst/>
                          <a:latin typeface="Gill Sans MT" panose="020B0502020104020203" pitchFamily="34" charset="0"/>
                        </a:rPr>
                        <a:t> (Number of sides - 2 ) x 180˚</a:t>
                      </a:r>
                    </a:p>
                  </a:txBody>
                  <a:tcPr marL="0" marR="0" marT="0" marB="0" anchor="ctr"/>
                </a:tc>
                <a:extLst>
                  <a:ext uri="{0D108BD9-81ED-4DB2-BD59-A6C34878D82A}">
                    <a16:rowId xmlns:a16="http://schemas.microsoft.com/office/drawing/2014/main" val="191625979"/>
                  </a:ext>
                </a:extLst>
              </a:tr>
              <a:tr h="343029">
                <a:tc>
                  <a:txBody>
                    <a:bodyPr/>
                    <a:lstStyle/>
                    <a:p>
                      <a:pPr algn="l" fontAlgn="ctr"/>
                      <a:r>
                        <a:rPr lang="en-US" sz="1200" b="0" i="0" u="none" strike="noStrike" dirty="0">
                          <a:solidFill>
                            <a:srgbClr val="000000"/>
                          </a:solidFill>
                          <a:effectLst/>
                          <a:latin typeface="Gill Sans MT" panose="020B0502020104020203" pitchFamily="34" charset="0"/>
                        </a:rPr>
                        <a:t>Sum of exterior angles in polygons</a:t>
                      </a:r>
                    </a:p>
                  </a:txBody>
                  <a:tcPr marL="0" marR="0" marT="0" marB="0" anchor="ctr"/>
                </a:tc>
                <a:tc>
                  <a:txBody>
                    <a:bodyPr/>
                    <a:lstStyle/>
                    <a:p>
                      <a:pPr algn="l" fontAlgn="ctr"/>
                      <a:r>
                        <a:rPr lang="en-US" sz="1200" b="0" i="0" u="none" strike="noStrike" dirty="0">
                          <a:solidFill>
                            <a:srgbClr val="000000"/>
                          </a:solidFill>
                          <a:effectLst/>
                          <a:latin typeface="Gill Sans MT" panose="020B0502020104020203" pitchFamily="34" charset="0"/>
                        </a:rPr>
                        <a:t> Always add up to 360˚</a:t>
                      </a:r>
                    </a:p>
                  </a:txBody>
                  <a:tcPr marL="0" marR="0" marT="0" marB="0" anchor="ctr"/>
                </a:tc>
                <a:extLst>
                  <a:ext uri="{0D108BD9-81ED-4DB2-BD59-A6C34878D82A}">
                    <a16:rowId xmlns:a16="http://schemas.microsoft.com/office/drawing/2014/main" val="1918193183"/>
                  </a:ext>
                </a:extLst>
              </a:tr>
              <a:tr h="343029">
                <a:tc gridSpan="2">
                  <a:txBody>
                    <a:bodyPr/>
                    <a:lstStyle/>
                    <a:p>
                      <a:pPr algn="l" fontAlgn="ctr"/>
                      <a:r>
                        <a:rPr lang="en-US" sz="1200" b="0" i="0" u="none" strike="noStrike" dirty="0">
                          <a:solidFill>
                            <a:srgbClr val="000000"/>
                          </a:solidFill>
                          <a:effectLst/>
                          <a:latin typeface="Gill Sans MT" panose="020B0502020104020203" pitchFamily="34" charset="0"/>
                        </a:rPr>
                        <a:t>Interior and exterior angles add up to 180˚</a:t>
                      </a:r>
                    </a:p>
                  </a:txBody>
                  <a:tcPr marL="0" marR="0" marT="0" marB="0" anchor="ctr"/>
                </a:tc>
                <a:tc hMerge="1">
                  <a:txBody>
                    <a:bodyPr/>
                    <a:lstStyle/>
                    <a:p>
                      <a:endParaRPr lang="en-GB"/>
                    </a:p>
                  </a:txBody>
                  <a:tcPr/>
                </a:tc>
                <a:extLst>
                  <a:ext uri="{0D108BD9-81ED-4DB2-BD59-A6C34878D82A}">
                    <a16:rowId xmlns:a16="http://schemas.microsoft.com/office/drawing/2014/main" val="3467828710"/>
                  </a:ext>
                </a:extLst>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1006851864"/>
              </p:ext>
            </p:extLst>
          </p:nvPr>
        </p:nvGraphicFramePr>
        <p:xfrm>
          <a:off x="5858933" y="1829144"/>
          <a:ext cx="6210058" cy="2900160"/>
        </p:xfrm>
        <a:graphic>
          <a:graphicData uri="http://schemas.openxmlformats.org/drawingml/2006/table">
            <a:tbl>
              <a:tblPr firstRow="1" bandRow="1">
                <a:tableStyleId>{5940675A-B579-460E-94D1-54222C63F5DA}</a:tableStyleId>
              </a:tblPr>
              <a:tblGrid>
                <a:gridCol w="1667863">
                  <a:extLst>
                    <a:ext uri="{9D8B030D-6E8A-4147-A177-3AD203B41FA5}">
                      <a16:colId xmlns:a16="http://schemas.microsoft.com/office/drawing/2014/main" val="754545584"/>
                    </a:ext>
                  </a:extLst>
                </a:gridCol>
                <a:gridCol w="4542195">
                  <a:extLst>
                    <a:ext uri="{9D8B030D-6E8A-4147-A177-3AD203B41FA5}">
                      <a16:colId xmlns:a16="http://schemas.microsoft.com/office/drawing/2014/main" val="3093854776"/>
                    </a:ext>
                  </a:extLst>
                </a:gridCol>
              </a:tblGrid>
              <a:tr h="324000">
                <a:tc gridSpan="2">
                  <a:txBody>
                    <a:bodyPr/>
                    <a:lstStyle/>
                    <a:p>
                      <a:pPr algn="l"/>
                      <a:r>
                        <a:rPr lang="en-US" sz="1200" b="1" dirty="0">
                          <a:latin typeface="Gill Sans MT" panose="020B0502020104020203" pitchFamily="34" charset="0"/>
                        </a:rPr>
                        <a:t>Accuracy and bounds</a:t>
                      </a:r>
                      <a:endParaRPr lang="en-GB" sz="1200" b="1" dirty="0">
                        <a:latin typeface="Gill Sans MT" panose="020B0502020104020203" pitchFamily="34" charset="0"/>
                      </a:endParaRPr>
                    </a:p>
                  </a:txBody>
                  <a:tcPr anchor="ctr">
                    <a:solidFill>
                      <a:schemeClr val="accent6">
                        <a:lumMod val="20000"/>
                        <a:lumOff val="80000"/>
                      </a:schemeClr>
                    </a:solidFill>
                  </a:tcPr>
                </a:tc>
                <a:tc hMerge="1">
                  <a:txBody>
                    <a:bodyPr/>
                    <a:lstStyle/>
                    <a:p>
                      <a:pPr algn="l"/>
                      <a:endParaRPr lang="en-GB" sz="1200" b="1" dirty="0">
                        <a:latin typeface="Gill Sans MT" panose="020B0502020104020203" pitchFamily="34" charset="0"/>
                      </a:endParaRPr>
                    </a:p>
                  </a:txBody>
                  <a:tcPr anchor="ctr">
                    <a:solidFill>
                      <a:srgbClr val="FFCCFF"/>
                    </a:solidFill>
                  </a:tcPr>
                </a:tc>
                <a:extLst>
                  <a:ext uri="{0D108BD9-81ED-4DB2-BD59-A6C34878D82A}">
                    <a16:rowId xmlns:a16="http://schemas.microsoft.com/office/drawing/2014/main" val="2913395144"/>
                  </a:ext>
                </a:extLst>
              </a:tr>
              <a:tr h="324000">
                <a:tc>
                  <a:txBody>
                    <a:bodyPr/>
                    <a:lstStyle/>
                    <a:p>
                      <a:pPr algn="l" fontAlgn="ctr"/>
                      <a:r>
                        <a:rPr lang="en-GB" sz="1200" b="0" i="0" u="none" strike="noStrike" dirty="0">
                          <a:solidFill>
                            <a:srgbClr val="000000"/>
                          </a:solidFill>
                          <a:effectLst/>
                          <a:latin typeface="Gill Sans MT" panose="020B0502020104020203" pitchFamily="34" charset="0"/>
                        </a:rPr>
                        <a:t>  Decimal places</a:t>
                      </a:r>
                    </a:p>
                  </a:txBody>
                  <a:tcPr marL="9525" marR="9525" marT="9525" marB="0" anchor="ctr"/>
                </a:tc>
                <a:tc>
                  <a:txBody>
                    <a:bodyPr/>
                    <a:lstStyle/>
                    <a:p>
                      <a:r>
                        <a:rPr lang="en-GB" sz="1100" dirty="0">
                          <a:latin typeface="Gill Sans MT" panose="020B0502020104020203" pitchFamily="34" charset="0"/>
                        </a:rPr>
                        <a:t>The digits located to the right of the decimal point in a number</a:t>
                      </a:r>
                    </a:p>
                  </a:txBody>
                  <a:tcPr anchor="ctr"/>
                </a:tc>
                <a:extLst>
                  <a:ext uri="{0D108BD9-81ED-4DB2-BD59-A6C34878D82A}">
                    <a16:rowId xmlns:a16="http://schemas.microsoft.com/office/drawing/2014/main" val="3668859993"/>
                  </a:ext>
                </a:extLst>
              </a:tr>
              <a:tr h="324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Gill Sans MT" panose="020B0502020104020203" pitchFamily="34" charset="0"/>
                        </a:rPr>
                        <a:t>Significant figures</a:t>
                      </a:r>
                    </a:p>
                  </a:txBody>
                  <a:tcPr anchor="ctr"/>
                </a:tc>
                <a:tc>
                  <a:txBody>
                    <a:bodyPr/>
                    <a:lstStyle/>
                    <a:p>
                      <a:r>
                        <a:rPr lang="en-GB" sz="1100" dirty="0">
                          <a:latin typeface="Gill Sans MT" panose="020B0502020104020203" pitchFamily="34" charset="0"/>
                        </a:rPr>
                        <a:t>The digits in a number that carry meaning contributing to its precision</a:t>
                      </a:r>
                    </a:p>
                  </a:txBody>
                  <a:tcPr anchor="ctr"/>
                </a:tc>
                <a:extLst>
                  <a:ext uri="{0D108BD9-81ED-4DB2-BD59-A6C34878D82A}">
                    <a16:rowId xmlns:a16="http://schemas.microsoft.com/office/drawing/2014/main" val="4281674498"/>
                  </a:ext>
                </a:extLst>
              </a:tr>
              <a:tr h="324000">
                <a:tc>
                  <a:txBody>
                    <a:bodyPr/>
                    <a:lstStyle/>
                    <a:p>
                      <a:pPr algn="l"/>
                      <a:r>
                        <a:rPr lang="en-GB" sz="1200" dirty="0">
                          <a:latin typeface="Gill Sans MT" panose="020B0502020104020203" pitchFamily="34" charset="0"/>
                        </a:rPr>
                        <a:t>Bounds</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kern="1400" dirty="0">
                          <a:ln>
                            <a:noFill/>
                          </a:ln>
                          <a:solidFill>
                            <a:srgbClr val="000000"/>
                          </a:solidFill>
                          <a:effectLst/>
                          <a:latin typeface="Gill Sans MT" panose="020B0502020104020203" pitchFamily="34" charset="0"/>
                        </a:rPr>
                        <a:t>The upper and lower limits of a value, often when a number has been rounded or approximated</a:t>
                      </a:r>
                    </a:p>
                  </a:txBody>
                  <a:tcPr anchor="ctr"/>
                </a:tc>
                <a:extLst>
                  <a:ext uri="{0D108BD9-81ED-4DB2-BD59-A6C34878D82A}">
                    <a16:rowId xmlns:a16="http://schemas.microsoft.com/office/drawing/2014/main" val="2085350235"/>
                  </a:ext>
                </a:extLst>
              </a:tr>
              <a:tr h="324000">
                <a:tc>
                  <a:txBody>
                    <a:bodyPr/>
                    <a:lstStyle/>
                    <a:p>
                      <a:pPr algn="l"/>
                      <a:r>
                        <a:rPr lang="en-GB" sz="1200" dirty="0">
                          <a:latin typeface="Gill Sans MT" panose="020B0502020104020203" pitchFamily="34" charset="0"/>
                        </a:rPr>
                        <a:t>Upper bound</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kern="1400" dirty="0">
                          <a:ln>
                            <a:noFill/>
                          </a:ln>
                          <a:solidFill>
                            <a:srgbClr val="000000"/>
                          </a:solidFill>
                          <a:effectLst/>
                          <a:latin typeface="Gill Sans MT" panose="020B0502020104020203" pitchFamily="34" charset="0"/>
                        </a:rPr>
                        <a:t>The largest possible value that would round to the given rounded value</a:t>
                      </a:r>
                    </a:p>
                  </a:txBody>
                  <a:tcPr anchor="ctr"/>
                </a:tc>
                <a:extLst>
                  <a:ext uri="{0D108BD9-81ED-4DB2-BD59-A6C34878D82A}">
                    <a16:rowId xmlns:a16="http://schemas.microsoft.com/office/drawing/2014/main" val="318887927"/>
                  </a:ext>
                </a:extLst>
              </a:tr>
              <a:tr h="324000">
                <a:tc>
                  <a:txBody>
                    <a:bodyPr/>
                    <a:lstStyle/>
                    <a:p>
                      <a:pPr algn="l"/>
                      <a:r>
                        <a:rPr lang="en-GB" sz="1200" dirty="0">
                          <a:latin typeface="Gill Sans MT" panose="020B0502020104020203" pitchFamily="34" charset="0"/>
                        </a:rPr>
                        <a:t>Lower bound</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kern="1400" dirty="0">
                          <a:ln>
                            <a:noFill/>
                          </a:ln>
                          <a:solidFill>
                            <a:srgbClr val="000000"/>
                          </a:solidFill>
                          <a:effectLst/>
                          <a:latin typeface="Gill Sans MT" panose="020B0502020104020203" pitchFamily="34" charset="0"/>
                        </a:rPr>
                        <a:t>The smallest possible value that would round to the given rounded value</a:t>
                      </a:r>
                    </a:p>
                  </a:txBody>
                  <a:tcPr anchor="ctr"/>
                </a:tc>
                <a:extLst>
                  <a:ext uri="{0D108BD9-81ED-4DB2-BD59-A6C34878D82A}">
                    <a16:rowId xmlns:a16="http://schemas.microsoft.com/office/drawing/2014/main" val="1376738826"/>
                  </a:ext>
                </a:extLst>
              </a:tr>
              <a:tr h="324000">
                <a:tc>
                  <a:txBody>
                    <a:bodyPr/>
                    <a:lstStyle/>
                    <a:p>
                      <a:pPr algn="l"/>
                      <a:r>
                        <a:rPr lang="en-GB" sz="1200" dirty="0">
                          <a:latin typeface="Gill Sans MT" panose="020B0502020104020203" pitchFamily="34" charset="0"/>
                        </a:rPr>
                        <a:t>Error intervals</a:t>
                      </a:r>
                    </a:p>
                  </a:txBody>
                  <a:tcPr anchor="ctr"/>
                </a:tc>
                <a:tc>
                  <a:txBody>
                    <a:bodyPr/>
                    <a:lstStyle/>
                    <a:p>
                      <a:pPr algn="l"/>
                      <a:r>
                        <a:rPr lang="en-GB" sz="1100" dirty="0">
                          <a:latin typeface="Gill Sans MT" panose="020B0502020104020203" pitchFamily="34" charset="0"/>
                        </a:rPr>
                        <a:t>The range of possible values for a number that has been rounded or truncated to a specific degree of accuracy</a:t>
                      </a:r>
                    </a:p>
                  </a:txBody>
                  <a:tcPr anchor="ctr"/>
                </a:tc>
                <a:extLst>
                  <a:ext uri="{0D108BD9-81ED-4DB2-BD59-A6C34878D82A}">
                    <a16:rowId xmlns:a16="http://schemas.microsoft.com/office/drawing/2014/main" val="2224344173"/>
                  </a:ext>
                </a:extLst>
              </a:tr>
              <a:tr h="324000">
                <a:tc>
                  <a:txBody>
                    <a:bodyPr/>
                    <a:lstStyle/>
                    <a:p>
                      <a:pPr algn="l"/>
                      <a:r>
                        <a:rPr lang="en-GB" sz="1200" dirty="0">
                          <a:latin typeface="Gill Sans MT" panose="020B0502020104020203" pitchFamily="34" charset="0"/>
                        </a:rPr>
                        <a:t>Truncation</a:t>
                      </a:r>
                    </a:p>
                  </a:txBody>
                  <a:tcPr anchor="ctr"/>
                </a:tc>
                <a:tc>
                  <a:txBody>
                    <a:bodyPr/>
                    <a:lstStyle/>
                    <a:p>
                      <a:pPr algn="l"/>
                      <a:r>
                        <a:rPr lang="en-GB" sz="1100" dirty="0">
                          <a:latin typeface="Gill Sans MT" panose="020B0502020104020203" pitchFamily="34" charset="0"/>
                        </a:rPr>
                        <a:t>Shortening a number by dropping digits after a specific place value, without rounding</a:t>
                      </a:r>
                    </a:p>
                  </a:txBody>
                  <a:tcPr anchor="ctr"/>
                </a:tc>
                <a:extLst>
                  <a:ext uri="{0D108BD9-81ED-4DB2-BD59-A6C34878D82A}">
                    <a16:rowId xmlns:a16="http://schemas.microsoft.com/office/drawing/2014/main" val="224007460"/>
                  </a:ext>
                </a:extLst>
              </a:tr>
            </a:tbl>
          </a:graphicData>
        </a:graphic>
      </p:graphicFrame>
      <p:sp>
        <p:nvSpPr>
          <p:cNvPr id="2" name="TextBox 1">
            <a:extLst>
              <a:ext uri="{FF2B5EF4-FFF2-40B4-BE49-F238E27FC236}">
                <a16:creationId xmlns:a16="http://schemas.microsoft.com/office/drawing/2014/main" id="{13F9B4B6-55DE-5AA6-F530-3625E4E8C667}"/>
              </a:ext>
            </a:extLst>
          </p:cNvPr>
          <p:cNvSpPr txBox="1"/>
          <p:nvPr/>
        </p:nvSpPr>
        <p:spPr>
          <a:xfrm>
            <a:off x="243638" y="101540"/>
            <a:ext cx="1417662"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white"/>
                </a:solidFill>
                <a:effectLst/>
                <a:uLnTx/>
                <a:uFillTx/>
                <a:latin typeface="Gill Sans MT" panose="020B0502020104020203" pitchFamily="34" charset="0"/>
                <a:ea typeface="+mn-ea"/>
                <a:cs typeface="+mn-cs"/>
              </a:rPr>
              <a:t>Maths</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endParaRPr>
          </a:p>
        </p:txBody>
      </p:sp>
      <p:sp>
        <p:nvSpPr>
          <p:cNvPr id="3" name="TextBox 2">
            <a:extLst>
              <a:ext uri="{FF2B5EF4-FFF2-40B4-BE49-F238E27FC236}">
                <a16:creationId xmlns:a16="http://schemas.microsoft.com/office/drawing/2014/main" id="{55979723-45B1-DA83-DDEF-D8682ADBFAA7}"/>
              </a:ext>
            </a:extLst>
          </p:cNvPr>
          <p:cNvSpPr txBox="1"/>
          <p:nvPr/>
        </p:nvSpPr>
        <p:spPr>
          <a:xfrm>
            <a:off x="11828418" y="6489391"/>
            <a:ext cx="363582"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2</a:t>
            </a:r>
          </a:p>
        </p:txBody>
      </p:sp>
      <p:graphicFrame>
        <p:nvGraphicFramePr>
          <p:cNvPr id="5" name="Table 4">
            <a:extLst>
              <a:ext uri="{FF2B5EF4-FFF2-40B4-BE49-F238E27FC236}">
                <a16:creationId xmlns:a16="http://schemas.microsoft.com/office/drawing/2014/main" id="{16206604-A3F4-2482-F03D-26BA2689320D}"/>
              </a:ext>
            </a:extLst>
          </p:cNvPr>
          <p:cNvGraphicFramePr>
            <a:graphicFrameLocks noGrp="1"/>
          </p:cNvGraphicFramePr>
          <p:nvPr>
            <p:extLst>
              <p:ext uri="{D42A27DB-BD31-4B8C-83A1-F6EECF244321}">
                <p14:modId xmlns:p14="http://schemas.microsoft.com/office/powerpoint/2010/main" val="2561310813"/>
              </p:ext>
            </p:extLst>
          </p:nvPr>
        </p:nvGraphicFramePr>
        <p:xfrm>
          <a:off x="5858933" y="0"/>
          <a:ext cx="6210058" cy="1825440"/>
        </p:xfrm>
        <a:graphic>
          <a:graphicData uri="http://schemas.openxmlformats.org/drawingml/2006/table">
            <a:tbl>
              <a:tblPr firstRow="1" bandRow="1">
                <a:tableStyleId>{5940675A-B579-460E-94D1-54222C63F5DA}</a:tableStyleId>
              </a:tblPr>
              <a:tblGrid>
                <a:gridCol w="1667862">
                  <a:extLst>
                    <a:ext uri="{9D8B030D-6E8A-4147-A177-3AD203B41FA5}">
                      <a16:colId xmlns:a16="http://schemas.microsoft.com/office/drawing/2014/main" val="754545584"/>
                    </a:ext>
                  </a:extLst>
                </a:gridCol>
                <a:gridCol w="4542196">
                  <a:extLst>
                    <a:ext uri="{9D8B030D-6E8A-4147-A177-3AD203B41FA5}">
                      <a16:colId xmlns:a16="http://schemas.microsoft.com/office/drawing/2014/main" val="3093854776"/>
                    </a:ext>
                  </a:extLst>
                </a:gridCol>
              </a:tblGrid>
              <a:tr h="324000">
                <a:tc gridSpan="2">
                  <a:txBody>
                    <a:bodyPr/>
                    <a:lstStyle/>
                    <a:p>
                      <a:pPr algn="l"/>
                      <a:r>
                        <a:rPr lang="en-US" sz="1200" b="1" dirty="0">
                          <a:latin typeface="Gill Sans MT" panose="020B0502020104020203" pitchFamily="34" charset="0"/>
                        </a:rPr>
                        <a:t>Bearings and map scales </a:t>
                      </a:r>
                      <a:endParaRPr lang="en-GB" sz="1200" b="1" dirty="0">
                        <a:latin typeface="Gill Sans MT" panose="020B0502020104020203" pitchFamily="34" charset="0"/>
                      </a:endParaRPr>
                    </a:p>
                  </a:txBody>
                  <a:tcPr anchor="ctr">
                    <a:solidFill>
                      <a:srgbClr val="FFCCFF"/>
                    </a:solidFill>
                  </a:tcPr>
                </a:tc>
                <a:tc hMerge="1">
                  <a:txBody>
                    <a:bodyPr/>
                    <a:lstStyle/>
                    <a:p>
                      <a:pPr algn="l"/>
                      <a:endParaRPr lang="en-GB" sz="1200" b="1" dirty="0">
                        <a:latin typeface="Gill Sans MT" panose="020B0502020104020203" pitchFamily="34" charset="0"/>
                      </a:endParaRPr>
                    </a:p>
                  </a:txBody>
                  <a:tcPr anchor="ctr">
                    <a:solidFill>
                      <a:srgbClr val="FFCCFF"/>
                    </a:solidFill>
                  </a:tcPr>
                </a:tc>
                <a:extLst>
                  <a:ext uri="{0D108BD9-81ED-4DB2-BD59-A6C34878D82A}">
                    <a16:rowId xmlns:a16="http://schemas.microsoft.com/office/drawing/2014/main" val="2913395144"/>
                  </a:ext>
                </a:extLst>
              </a:tr>
              <a:tr h="324000">
                <a:tc>
                  <a:txBody>
                    <a:bodyPr/>
                    <a:lstStyle/>
                    <a:p>
                      <a:pPr algn="l" fontAlgn="ctr"/>
                      <a:r>
                        <a:rPr lang="en-GB" sz="1200" b="0" i="0" u="none" strike="noStrike" dirty="0">
                          <a:solidFill>
                            <a:srgbClr val="000000"/>
                          </a:solidFill>
                          <a:effectLst/>
                          <a:latin typeface="Gill Sans MT" panose="020B0502020104020203" pitchFamily="34" charset="0"/>
                        </a:rPr>
                        <a:t>  Bearings</a:t>
                      </a:r>
                    </a:p>
                  </a:txBody>
                  <a:tcPr marL="9525" marR="9525" marT="9525" marB="0" anchor="ctr"/>
                </a:tc>
                <a:tc>
                  <a:txBody>
                    <a:bodyPr/>
                    <a:lstStyle/>
                    <a:p>
                      <a:pPr marL="0" marR="0" indent="0" algn="l" defTabSz="914400" rtl="0" eaLnBrk="1" fontAlgn="auto" latinLnBrk="0" hangingPunct="1">
                        <a:lnSpc>
                          <a:spcPct val="119000"/>
                        </a:lnSpc>
                        <a:spcBef>
                          <a:spcPts val="0"/>
                        </a:spcBef>
                        <a:spcAft>
                          <a:spcPts val="1400"/>
                        </a:spcAft>
                        <a:buClrTx/>
                        <a:buSzTx/>
                        <a:buFontTx/>
                        <a:buNone/>
                        <a:tabLst/>
                        <a:defRPr/>
                      </a:pPr>
                      <a:r>
                        <a:rPr lang="en-GB" sz="1100" kern="1400" dirty="0">
                          <a:ln>
                            <a:noFill/>
                          </a:ln>
                          <a:solidFill>
                            <a:srgbClr val="000000"/>
                          </a:solidFill>
                          <a:effectLst/>
                          <a:latin typeface="Gill Sans MT" panose="020B0502020104020203" pitchFamily="34" charset="0"/>
                        </a:rPr>
                        <a:t>An angle measured clockwise from the north line (must have three digits).</a:t>
                      </a:r>
                    </a:p>
                  </a:txBody>
                  <a:tcPr anchor="ctr"/>
                </a:tc>
                <a:extLst>
                  <a:ext uri="{0D108BD9-81ED-4DB2-BD59-A6C34878D82A}">
                    <a16:rowId xmlns:a16="http://schemas.microsoft.com/office/drawing/2014/main" val="3668859993"/>
                  </a:ext>
                </a:extLst>
              </a:tr>
              <a:tr h="35787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Gill Sans MT" panose="020B0502020104020203" pitchFamily="34" charset="0"/>
                        </a:rPr>
                        <a:t>Map scales</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kern="1200" dirty="0">
                          <a:solidFill>
                            <a:schemeClr val="tx1"/>
                          </a:solidFill>
                          <a:latin typeface="Gill Sans MT" panose="020B0502020104020203" pitchFamily="34" charset="0"/>
                          <a:ea typeface="+mn-ea"/>
                          <a:cs typeface="+mn-cs"/>
                        </a:rPr>
                        <a:t>The ratio between the distance on a map and the corresponding distance on the ground.</a:t>
                      </a:r>
                    </a:p>
                  </a:txBody>
                  <a:tcPr anchor="ctr"/>
                </a:tc>
                <a:extLst>
                  <a:ext uri="{0D108BD9-81ED-4DB2-BD59-A6C34878D82A}">
                    <a16:rowId xmlns:a16="http://schemas.microsoft.com/office/drawing/2014/main" val="2085350235"/>
                  </a:ext>
                </a:extLst>
              </a:tr>
              <a:tr h="324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latin typeface="Gill Sans MT" panose="020B0502020104020203" pitchFamily="34" charset="0"/>
                        </a:rPr>
                        <a:t>Simple scale</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kern="1400" dirty="0">
                          <a:ln>
                            <a:noFill/>
                          </a:ln>
                          <a:solidFill>
                            <a:srgbClr val="000000"/>
                          </a:solidFill>
                          <a:effectLst/>
                          <a:latin typeface="Gill Sans MT" panose="020B0502020104020203" pitchFamily="34" charset="0"/>
                        </a:rPr>
                        <a:t>A ratio that expresses the relationship between the dimensions on a drawing or model and the corresponding </a:t>
                      </a:r>
                      <a:r>
                        <a:rPr lang="en-GB" sz="1100" kern="1400">
                          <a:ln>
                            <a:noFill/>
                          </a:ln>
                          <a:solidFill>
                            <a:srgbClr val="000000"/>
                          </a:solidFill>
                          <a:effectLst/>
                          <a:latin typeface="Gill Sans MT" panose="020B0502020104020203" pitchFamily="34" charset="0"/>
                        </a:rPr>
                        <a:t>actual dimensions</a:t>
                      </a:r>
                      <a:endParaRPr lang="en-GB" sz="1100" kern="1400" dirty="0">
                        <a:ln>
                          <a:noFill/>
                        </a:ln>
                        <a:solidFill>
                          <a:srgbClr val="000000"/>
                        </a:solidFill>
                        <a:effectLst/>
                        <a:latin typeface="Gill Sans MT" panose="020B0502020104020203" pitchFamily="34" charset="0"/>
                      </a:endParaRPr>
                    </a:p>
                  </a:txBody>
                  <a:tcPr anchor="ctr"/>
                </a:tc>
                <a:extLst>
                  <a:ext uri="{0D108BD9-81ED-4DB2-BD59-A6C34878D82A}">
                    <a16:rowId xmlns:a16="http://schemas.microsoft.com/office/drawing/2014/main" val="1376738826"/>
                  </a:ext>
                </a:extLst>
              </a:tr>
              <a:tr h="324000">
                <a:tc>
                  <a:txBody>
                    <a:bodyPr/>
                    <a:lstStyle/>
                    <a:p>
                      <a:pPr algn="l"/>
                      <a:r>
                        <a:rPr lang="en-GB" sz="1200" dirty="0">
                          <a:latin typeface="Gill Sans MT" panose="020B0502020104020203" pitchFamily="34" charset="0"/>
                        </a:rPr>
                        <a:t>Ratio scale</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kern="1400" dirty="0">
                          <a:ln>
                            <a:noFill/>
                          </a:ln>
                          <a:solidFill>
                            <a:srgbClr val="000000"/>
                          </a:solidFill>
                          <a:effectLst/>
                          <a:latin typeface="Gill Sans MT" panose="020B0502020104020203" pitchFamily="34" charset="0"/>
                        </a:rPr>
                        <a:t>A proportional relationship between two quantities.</a:t>
                      </a:r>
                    </a:p>
                  </a:txBody>
                  <a:tcPr anchor="ctr"/>
                </a:tc>
                <a:extLst>
                  <a:ext uri="{0D108BD9-81ED-4DB2-BD59-A6C34878D82A}">
                    <a16:rowId xmlns:a16="http://schemas.microsoft.com/office/drawing/2014/main" val="2224344173"/>
                  </a:ext>
                </a:extLst>
              </a:tr>
            </a:tbl>
          </a:graphicData>
        </a:graphic>
      </p:graphicFrame>
      <p:graphicFrame>
        <p:nvGraphicFramePr>
          <p:cNvPr id="6" name="Table 5">
            <a:extLst>
              <a:ext uri="{FF2B5EF4-FFF2-40B4-BE49-F238E27FC236}">
                <a16:creationId xmlns:a16="http://schemas.microsoft.com/office/drawing/2014/main" id="{4F469F3C-820B-F6D3-0915-0AED8B2FBE8F}"/>
              </a:ext>
            </a:extLst>
          </p:cNvPr>
          <p:cNvGraphicFramePr>
            <a:graphicFrameLocks noGrp="1"/>
          </p:cNvGraphicFramePr>
          <p:nvPr>
            <p:extLst>
              <p:ext uri="{D42A27DB-BD31-4B8C-83A1-F6EECF244321}">
                <p14:modId xmlns:p14="http://schemas.microsoft.com/office/powerpoint/2010/main" val="3339572741"/>
              </p:ext>
            </p:extLst>
          </p:nvPr>
        </p:nvGraphicFramePr>
        <p:xfrm>
          <a:off x="5858933" y="4729304"/>
          <a:ext cx="6210058" cy="1919269"/>
        </p:xfrm>
        <a:graphic>
          <a:graphicData uri="http://schemas.openxmlformats.org/drawingml/2006/table">
            <a:tbl>
              <a:tblPr firstRow="1" bandRow="1">
                <a:tableStyleId>{5940675A-B579-460E-94D1-54222C63F5DA}</a:tableStyleId>
              </a:tblPr>
              <a:tblGrid>
                <a:gridCol w="1717984">
                  <a:extLst>
                    <a:ext uri="{9D8B030D-6E8A-4147-A177-3AD203B41FA5}">
                      <a16:colId xmlns:a16="http://schemas.microsoft.com/office/drawing/2014/main" val="754545584"/>
                    </a:ext>
                  </a:extLst>
                </a:gridCol>
                <a:gridCol w="4492074">
                  <a:extLst>
                    <a:ext uri="{9D8B030D-6E8A-4147-A177-3AD203B41FA5}">
                      <a16:colId xmlns:a16="http://schemas.microsoft.com/office/drawing/2014/main" val="3093854776"/>
                    </a:ext>
                  </a:extLst>
                </a:gridCol>
              </a:tblGrid>
              <a:tr h="241934">
                <a:tc gridSpan="2">
                  <a:txBody>
                    <a:bodyPr/>
                    <a:lstStyle/>
                    <a:p>
                      <a:pPr algn="l"/>
                      <a:r>
                        <a:rPr lang="en-US" sz="1200" b="1" dirty="0">
                          <a:latin typeface="Gill Sans MT" panose="020B0502020104020203" pitchFamily="34" charset="0"/>
                        </a:rPr>
                        <a:t>Equations</a:t>
                      </a:r>
                      <a:endParaRPr lang="en-GB" sz="1200" b="1" dirty="0">
                        <a:latin typeface="Gill Sans MT" panose="020B0502020104020203" pitchFamily="34" charset="0"/>
                      </a:endParaRPr>
                    </a:p>
                  </a:txBody>
                  <a:tcPr anchor="ctr">
                    <a:solidFill>
                      <a:schemeClr val="accent2">
                        <a:lumMod val="20000"/>
                        <a:lumOff val="80000"/>
                      </a:schemeClr>
                    </a:solidFill>
                  </a:tcPr>
                </a:tc>
                <a:tc hMerge="1">
                  <a:txBody>
                    <a:bodyPr/>
                    <a:lstStyle/>
                    <a:p>
                      <a:pPr algn="l"/>
                      <a:endParaRPr lang="en-GB" sz="1200" b="1" dirty="0">
                        <a:latin typeface="Gill Sans MT" panose="020B0502020104020203" pitchFamily="34" charset="0"/>
                      </a:endParaRPr>
                    </a:p>
                  </a:txBody>
                  <a:tcPr anchor="ctr">
                    <a:solidFill>
                      <a:srgbClr val="FFCCFF"/>
                    </a:solidFill>
                  </a:tcPr>
                </a:tc>
                <a:extLst>
                  <a:ext uri="{0D108BD9-81ED-4DB2-BD59-A6C34878D82A}">
                    <a16:rowId xmlns:a16="http://schemas.microsoft.com/office/drawing/2014/main" val="2913395144"/>
                  </a:ext>
                </a:extLst>
              </a:tr>
              <a:tr h="273349">
                <a:tc>
                  <a:txBody>
                    <a:bodyPr/>
                    <a:lstStyle/>
                    <a:p>
                      <a:pPr algn="l" fontAlgn="ctr"/>
                      <a:r>
                        <a:rPr lang="en-US" sz="1200" b="0" i="0" u="none" strike="noStrike" dirty="0">
                          <a:solidFill>
                            <a:srgbClr val="000000"/>
                          </a:solidFill>
                          <a:effectLst/>
                          <a:latin typeface="Gill Sans MT" panose="020B0502020104020203" pitchFamily="34" charset="0"/>
                        </a:rPr>
                        <a:t> Term</a:t>
                      </a:r>
                      <a:endParaRPr lang="en-GB" sz="1200" b="0" i="0" u="none" strike="noStrike" dirty="0">
                        <a:solidFill>
                          <a:srgbClr val="000000"/>
                        </a:solidFill>
                        <a:effectLst/>
                        <a:latin typeface="Gill Sans MT" panose="020B0502020104020203" pitchFamily="34" charset="0"/>
                      </a:endParaRPr>
                    </a:p>
                  </a:txBody>
                  <a:tcPr marL="9525" marR="9525" marT="9525" marB="0" anchor="ctr"/>
                </a:tc>
                <a:tc>
                  <a:txBody>
                    <a:bodyPr/>
                    <a:lstStyle/>
                    <a:p>
                      <a:r>
                        <a:rPr lang="en-US" sz="1100" b="0" i="0" kern="1200" dirty="0">
                          <a:solidFill>
                            <a:schemeClr val="tx1"/>
                          </a:solidFill>
                          <a:effectLst/>
                          <a:latin typeface="Gill Sans MT" panose="020B0502020104020203" pitchFamily="34" charset="0"/>
                          <a:ea typeface="+mn-ea"/>
                          <a:cs typeface="+mn-cs"/>
                        </a:rPr>
                        <a:t>A single number or variable</a:t>
                      </a:r>
                      <a:endParaRPr lang="en-GB" sz="1100" dirty="0">
                        <a:latin typeface="Gill Sans MT" panose="020B0502020104020203" pitchFamily="34" charset="0"/>
                      </a:endParaRPr>
                    </a:p>
                  </a:txBody>
                  <a:tcPr anchor="ctr"/>
                </a:tc>
                <a:extLst>
                  <a:ext uri="{0D108BD9-81ED-4DB2-BD59-A6C34878D82A}">
                    <a16:rowId xmlns:a16="http://schemas.microsoft.com/office/drawing/2014/main" val="3668859993"/>
                  </a:ext>
                </a:extLst>
              </a:tr>
              <a:tr h="27334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Gill Sans MT" panose="020B0502020104020203" pitchFamily="34" charset="0"/>
                        </a:rPr>
                        <a:t>Variable</a:t>
                      </a:r>
                      <a:endParaRPr lang="en-GB" sz="1200" dirty="0">
                        <a:latin typeface="Gill Sans MT" panose="020B0502020104020203" pitchFamily="34" charset="0"/>
                      </a:endParaRPr>
                    </a:p>
                  </a:txBody>
                  <a:tcPr anchor="ctr"/>
                </a:tc>
                <a:tc>
                  <a:txBody>
                    <a:bodyPr/>
                    <a:lstStyle/>
                    <a:p>
                      <a:r>
                        <a:rPr lang="en-US" sz="1100" dirty="0">
                          <a:latin typeface="Gill Sans MT" panose="020B0502020104020203" pitchFamily="34" charset="0"/>
                        </a:rPr>
                        <a:t>A symbol used to represent an unknown number</a:t>
                      </a:r>
                      <a:endParaRPr lang="en-GB" sz="1100" dirty="0">
                        <a:latin typeface="Gill Sans MT" panose="020B0502020104020203" pitchFamily="34" charset="0"/>
                      </a:endParaRPr>
                    </a:p>
                  </a:txBody>
                  <a:tcPr anchor="ctr"/>
                </a:tc>
                <a:extLst>
                  <a:ext uri="{0D108BD9-81ED-4DB2-BD59-A6C34878D82A}">
                    <a16:rowId xmlns:a16="http://schemas.microsoft.com/office/drawing/2014/main" val="4281674498"/>
                  </a:ext>
                </a:extLst>
              </a:tr>
              <a:tr h="273349">
                <a:tc>
                  <a:txBody>
                    <a:bodyPr/>
                    <a:lstStyle/>
                    <a:p>
                      <a:pPr algn="l"/>
                      <a:r>
                        <a:rPr lang="en-US" sz="1200" dirty="0">
                          <a:latin typeface="Gill Sans MT" panose="020B0502020104020203" pitchFamily="34" charset="0"/>
                        </a:rPr>
                        <a:t>Equation</a:t>
                      </a:r>
                      <a:endParaRPr lang="en-GB" sz="1200" dirty="0">
                        <a:latin typeface="Gill Sans MT" panose="020B0502020104020203"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Gill Sans MT" panose="020B0502020104020203" pitchFamily="34" charset="0"/>
                        </a:rPr>
                        <a:t>Two expressions which have the same value, separated by an '=' sign. </a:t>
                      </a:r>
                      <a:endParaRPr lang="en-GB" sz="1100" kern="1400" dirty="0">
                        <a:ln>
                          <a:noFill/>
                        </a:ln>
                        <a:solidFill>
                          <a:srgbClr val="000000"/>
                        </a:solidFill>
                        <a:effectLst/>
                        <a:latin typeface="Gill Sans MT" panose="020B0502020104020203" pitchFamily="34" charset="0"/>
                      </a:endParaRPr>
                    </a:p>
                  </a:txBody>
                  <a:tcPr anchor="ctr"/>
                </a:tc>
                <a:extLst>
                  <a:ext uri="{0D108BD9-81ED-4DB2-BD59-A6C34878D82A}">
                    <a16:rowId xmlns:a16="http://schemas.microsoft.com/office/drawing/2014/main" val="2085350235"/>
                  </a:ext>
                </a:extLst>
              </a:tr>
              <a:tr h="273349">
                <a:tc>
                  <a:txBody>
                    <a:bodyPr/>
                    <a:lstStyle/>
                    <a:p>
                      <a:pPr algn="l"/>
                      <a:r>
                        <a:rPr lang="en-US" sz="1200" dirty="0">
                          <a:latin typeface="Gill Sans MT" panose="020B0502020104020203" pitchFamily="34" charset="0"/>
                        </a:rPr>
                        <a:t>Formula</a:t>
                      </a:r>
                      <a:endParaRPr lang="en-GB" sz="1200" dirty="0">
                        <a:latin typeface="Gill Sans MT" panose="020B0502020104020203"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kern="1400" dirty="0">
                          <a:ln>
                            <a:noFill/>
                          </a:ln>
                          <a:solidFill>
                            <a:srgbClr val="000000"/>
                          </a:solidFill>
                          <a:effectLst/>
                          <a:latin typeface="Gill Sans MT" panose="020B0502020104020203" pitchFamily="34" charset="0"/>
                        </a:rPr>
                        <a:t>A rule or relationship that uses more than one letter variable</a:t>
                      </a:r>
                    </a:p>
                  </a:txBody>
                  <a:tcPr anchor="ctr"/>
                </a:tc>
                <a:extLst>
                  <a:ext uri="{0D108BD9-81ED-4DB2-BD59-A6C34878D82A}">
                    <a16:rowId xmlns:a16="http://schemas.microsoft.com/office/drawing/2014/main" val="1376738826"/>
                  </a:ext>
                </a:extLst>
              </a:tr>
              <a:tr h="273349">
                <a:tc>
                  <a:txBody>
                    <a:bodyPr/>
                    <a:lstStyle/>
                    <a:p>
                      <a:pPr algn="l"/>
                      <a:r>
                        <a:rPr lang="en-US" sz="1200" dirty="0">
                          <a:latin typeface="Gill Sans MT" panose="020B0502020104020203" pitchFamily="34" charset="0"/>
                        </a:rPr>
                        <a:t>Subject</a:t>
                      </a:r>
                      <a:endParaRPr lang="en-GB" sz="1200" dirty="0">
                        <a:latin typeface="Gill Sans MT" panose="020B0502020104020203" pitchFamily="34" charset="0"/>
                      </a:endParaRPr>
                    </a:p>
                  </a:txBody>
                  <a:tcPr anchor="ctr"/>
                </a:tc>
                <a:tc>
                  <a:txBody>
                    <a:bodyPr/>
                    <a:lstStyle/>
                    <a:p>
                      <a:pPr algn="l"/>
                      <a:r>
                        <a:rPr lang="en-GB" sz="1100" dirty="0">
                          <a:latin typeface="Gill Sans MT" panose="020B0502020104020203" pitchFamily="34" charset="0"/>
                        </a:rPr>
                        <a:t>The variable that is being isolated on one side of the equation or formula</a:t>
                      </a:r>
                    </a:p>
                  </a:txBody>
                  <a:tcPr anchor="ctr"/>
                </a:tc>
                <a:extLst>
                  <a:ext uri="{0D108BD9-81ED-4DB2-BD59-A6C34878D82A}">
                    <a16:rowId xmlns:a16="http://schemas.microsoft.com/office/drawing/2014/main" val="2224344173"/>
                  </a:ext>
                </a:extLst>
              </a:tr>
              <a:tr h="273349">
                <a:tc>
                  <a:txBody>
                    <a:bodyPr/>
                    <a:lstStyle/>
                    <a:p>
                      <a:pPr algn="l"/>
                      <a:r>
                        <a:rPr lang="en-US" sz="1200" dirty="0">
                          <a:latin typeface="Gill Sans MT" panose="020B0502020104020203" pitchFamily="34" charset="0"/>
                        </a:rPr>
                        <a:t>Changing the subject</a:t>
                      </a:r>
                      <a:endParaRPr lang="en-GB" sz="1200" dirty="0">
                        <a:latin typeface="Gill Sans MT" panose="020B0502020104020203" pitchFamily="34" charset="0"/>
                      </a:endParaRPr>
                    </a:p>
                  </a:txBody>
                  <a:tcPr anchor="ctr"/>
                </a:tc>
                <a:tc>
                  <a:txBody>
                    <a:bodyPr/>
                    <a:lstStyle/>
                    <a:p>
                      <a:pPr algn="l"/>
                      <a:r>
                        <a:rPr lang="en-GB" sz="1100" dirty="0">
                          <a:latin typeface="Gill Sans MT" panose="020B0502020104020203" pitchFamily="34" charset="0"/>
                        </a:rPr>
                        <a:t>Rearranging a formula to isolate a specific variable</a:t>
                      </a:r>
                    </a:p>
                  </a:txBody>
                  <a:tcPr anchor="ctr"/>
                </a:tc>
                <a:extLst>
                  <a:ext uri="{0D108BD9-81ED-4DB2-BD59-A6C34878D82A}">
                    <a16:rowId xmlns:a16="http://schemas.microsoft.com/office/drawing/2014/main" val="224007460"/>
                  </a:ext>
                </a:extLst>
              </a:tr>
            </a:tbl>
          </a:graphicData>
        </a:graphic>
      </p:graphicFrame>
    </p:spTree>
    <p:extLst>
      <p:ext uri="{BB962C8B-B14F-4D97-AF65-F5344CB8AC3E}">
        <p14:creationId xmlns:p14="http://schemas.microsoft.com/office/powerpoint/2010/main" val="16127752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4B794A48-349B-6B7D-2DB4-E37CB11CFC7B}"/>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5">
            <a:extLst>
              <a:ext uri="{FF2B5EF4-FFF2-40B4-BE49-F238E27FC236}">
                <a16:creationId xmlns:a16="http://schemas.microsoft.com/office/drawing/2014/main" id="{514AA57A-A28A-AFB5-51D4-19D73C49EDF3}"/>
              </a:ext>
            </a:extLst>
          </p:cNvPr>
          <p:cNvSpPr/>
          <p:nvPr/>
        </p:nvSpPr>
        <p:spPr>
          <a:xfrm>
            <a:off x="87083" y="135977"/>
            <a:ext cx="6484633" cy="461665"/>
          </a:xfrm>
          <a:prstGeom prst="rect">
            <a:avLst/>
          </a:prstGeom>
          <a:solidFill>
            <a:schemeClr val="bg2"/>
          </a:solidFill>
          <a:ln>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prstClr val="black"/>
                </a:solidFill>
                <a:latin typeface="Gill Sans MT" panose="020B0502020104020203"/>
              </a:rPr>
              <a:t>6. The </a:t>
            </a:r>
            <a:r>
              <a:rPr lang="en-GB" sz="2400" dirty="0" err="1">
                <a:solidFill>
                  <a:prstClr val="black"/>
                </a:solidFill>
                <a:latin typeface="Gill Sans MT" panose="020B0502020104020203"/>
              </a:rPr>
              <a:t>Midwich</a:t>
            </a:r>
            <a:r>
              <a:rPr lang="en-GB" sz="2400" dirty="0">
                <a:solidFill>
                  <a:prstClr val="black"/>
                </a:solidFill>
                <a:latin typeface="Gill Sans MT" panose="020B0502020104020203"/>
              </a:rPr>
              <a:t> Cuckoos – John Wyndham</a:t>
            </a:r>
            <a:endParaRPr kumimoji="0" lang="en-GB" sz="2400" i="0" strike="noStrike" kern="1200" cap="none" spc="0" normalizeH="0" baseline="0" noProof="0" dirty="0">
              <a:ln>
                <a:noFill/>
              </a:ln>
              <a:solidFill>
                <a:prstClr val="black"/>
              </a:solidFill>
              <a:effectLst/>
              <a:uLnTx/>
              <a:uFillTx/>
              <a:latin typeface="Gill Sans MT" panose="020B0502020104020203"/>
              <a:ea typeface="+mn-ea"/>
              <a:cs typeface="+mn-cs"/>
            </a:endParaRPr>
          </a:p>
        </p:txBody>
      </p:sp>
      <p:pic>
        <p:nvPicPr>
          <p:cNvPr id="4" name="Picture 3">
            <a:extLst>
              <a:ext uri="{FF2B5EF4-FFF2-40B4-BE49-F238E27FC236}">
                <a16:creationId xmlns:a16="http://schemas.microsoft.com/office/drawing/2014/main" id="{C8EB3536-AF7B-CB07-9BD8-1C3A675426C7}"/>
              </a:ext>
            </a:extLst>
          </p:cNvPr>
          <p:cNvPicPr>
            <a:picLocks noChangeAspect="1"/>
          </p:cNvPicPr>
          <p:nvPr/>
        </p:nvPicPr>
        <p:blipFill>
          <a:blip r:embed="rId2"/>
          <a:stretch>
            <a:fillRect/>
          </a:stretch>
        </p:blipFill>
        <p:spPr>
          <a:xfrm>
            <a:off x="0" y="798276"/>
            <a:ext cx="5364196" cy="6126710"/>
          </a:xfrm>
          <a:prstGeom prst="rect">
            <a:avLst/>
          </a:prstGeom>
        </p:spPr>
      </p:pic>
      <p:pic>
        <p:nvPicPr>
          <p:cNvPr id="7" name="Picture 6">
            <a:extLst>
              <a:ext uri="{FF2B5EF4-FFF2-40B4-BE49-F238E27FC236}">
                <a16:creationId xmlns:a16="http://schemas.microsoft.com/office/drawing/2014/main" id="{AD44F992-920F-A8D4-57BE-A89EA6D1307C}"/>
              </a:ext>
            </a:extLst>
          </p:cNvPr>
          <p:cNvPicPr>
            <a:picLocks noChangeAspect="1"/>
          </p:cNvPicPr>
          <p:nvPr/>
        </p:nvPicPr>
        <p:blipFill>
          <a:blip r:embed="rId3"/>
          <a:stretch>
            <a:fillRect/>
          </a:stretch>
        </p:blipFill>
        <p:spPr>
          <a:xfrm>
            <a:off x="5669156" y="798276"/>
            <a:ext cx="5810250" cy="5648325"/>
          </a:xfrm>
          <a:prstGeom prst="rect">
            <a:avLst/>
          </a:prstGeom>
        </p:spPr>
      </p:pic>
      <p:sp>
        <p:nvSpPr>
          <p:cNvPr id="3" name="TextBox 2">
            <a:extLst>
              <a:ext uri="{FF2B5EF4-FFF2-40B4-BE49-F238E27FC236}">
                <a16:creationId xmlns:a16="http://schemas.microsoft.com/office/drawing/2014/main" id="{BCAF645C-01B5-BD0E-AC09-49ACC434F23F}"/>
              </a:ext>
            </a:extLst>
          </p:cNvPr>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35</a:t>
            </a:r>
          </a:p>
        </p:txBody>
      </p:sp>
    </p:spTree>
    <p:extLst>
      <p:ext uri="{BB962C8B-B14F-4D97-AF65-F5344CB8AC3E}">
        <p14:creationId xmlns:p14="http://schemas.microsoft.com/office/powerpoint/2010/main" val="16489832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4B794A48-349B-6B7D-2DB4-E37CB11CFC7B}"/>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5">
            <a:extLst>
              <a:ext uri="{FF2B5EF4-FFF2-40B4-BE49-F238E27FC236}">
                <a16:creationId xmlns:a16="http://schemas.microsoft.com/office/drawing/2014/main" id="{514AA57A-A28A-AFB5-51D4-19D73C49EDF3}"/>
              </a:ext>
            </a:extLst>
          </p:cNvPr>
          <p:cNvSpPr/>
          <p:nvPr/>
        </p:nvSpPr>
        <p:spPr>
          <a:xfrm>
            <a:off x="87083" y="135977"/>
            <a:ext cx="6484633" cy="461665"/>
          </a:xfrm>
          <a:prstGeom prst="rect">
            <a:avLst/>
          </a:prstGeom>
          <a:solidFill>
            <a:schemeClr val="bg2"/>
          </a:solidFill>
          <a:ln>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prstClr val="black"/>
                </a:solidFill>
                <a:latin typeface="Gill Sans MT" panose="020B0502020104020203"/>
              </a:rPr>
              <a:t>6. The </a:t>
            </a:r>
            <a:r>
              <a:rPr lang="en-GB" sz="2400" dirty="0" err="1">
                <a:solidFill>
                  <a:prstClr val="black"/>
                </a:solidFill>
                <a:latin typeface="Gill Sans MT" panose="020B0502020104020203"/>
              </a:rPr>
              <a:t>Midwich</a:t>
            </a:r>
            <a:r>
              <a:rPr lang="en-GB" sz="2400" dirty="0">
                <a:solidFill>
                  <a:prstClr val="black"/>
                </a:solidFill>
                <a:latin typeface="Gill Sans MT" panose="020B0502020104020203"/>
              </a:rPr>
              <a:t> Cuckoos – John Wyndham</a:t>
            </a:r>
            <a:endParaRPr kumimoji="0" lang="en-GB" sz="2400" i="0" strike="noStrike" kern="1200" cap="none" spc="0" normalizeH="0" baseline="0" noProof="0" dirty="0">
              <a:ln>
                <a:noFill/>
              </a:ln>
              <a:solidFill>
                <a:prstClr val="black"/>
              </a:solidFill>
              <a:effectLst/>
              <a:uLnTx/>
              <a:uFillTx/>
              <a:latin typeface="Gill Sans MT" panose="020B0502020104020203"/>
              <a:ea typeface="+mn-ea"/>
              <a:cs typeface="+mn-cs"/>
            </a:endParaRPr>
          </a:p>
        </p:txBody>
      </p:sp>
      <p:pic>
        <p:nvPicPr>
          <p:cNvPr id="5" name="Picture 4">
            <a:extLst>
              <a:ext uri="{FF2B5EF4-FFF2-40B4-BE49-F238E27FC236}">
                <a16:creationId xmlns:a16="http://schemas.microsoft.com/office/drawing/2014/main" id="{382DB058-1009-6C4C-9D2C-4369838D20BC}"/>
              </a:ext>
            </a:extLst>
          </p:cNvPr>
          <p:cNvPicPr>
            <a:picLocks noChangeAspect="1"/>
          </p:cNvPicPr>
          <p:nvPr/>
        </p:nvPicPr>
        <p:blipFill>
          <a:blip r:embed="rId2"/>
          <a:stretch>
            <a:fillRect/>
          </a:stretch>
        </p:blipFill>
        <p:spPr>
          <a:xfrm>
            <a:off x="452849" y="834016"/>
            <a:ext cx="5753100" cy="5429250"/>
          </a:xfrm>
          <a:prstGeom prst="rect">
            <a:avLst/>
          </a:prstGeom>
        </p:spPr>
      </p:pic>
      <p:sp>
        <p:nvSpPr>
          <p:cNvPr id="8" name="TextBox 7">
            <a:extLst>
              <a:ext uri="{FF2B5EF4-FFF2-40B4-BE49-F238E27FC236}">
                <a16:creationId xmlns:a16="http://schemas.microsoft.com/office/drawing/2014/main" id="{AA21D192-EE2C-8A2E-4793-06E562795E31}"/>
              </a:ext>
            </a:extLst>
          </p:cNvPr>
          <p:cNvSpPr txBox="1"/>
          <p:nvPr/>
        </p:nvSpPr>
        <p:spPr>
          <a:xfrm>
            <a:off x="7392112" y="665351"/>
            <a:ext cx="2820112" cy="2031325"/>
          </a:xfrm>
          <a:prstGeom prst="rect">
            <a:avLst/>
          </a:prstGeom>
          <a:solidFill>
            <a:schemeClr val="accent3">
              <a:lumMod val="20000"/>
              <a:lumOff val="80000"/>
            </a:schemeClr>
          </a:solidFill>
        </p:spPr>
        <p:txBody>
          <a:bodyPr wrap="square" rtlCol="0">
            <a:spAutoFit/>
          </a:bodyPr>
          <a:lstStyle/>
          <a:p>
            <a:r>
              <a:rPr lang="en-GB" dirty="0"/>
              <a:t>Vocabulary: </a:t>
            </a:r>
          </a:p>
          <a:p>
            <a:r>
              <a:rPr lang="en-GB" dirty="0"/>
              <a:t>Slatternly – Untidy or dirty in appearance.</a:t>
            </a:r>
          </a:p>
          <a:p>
            <a:r>
              <a:rPr lang="en-GB" dirty="0"/>
              <a:t>Clamour – A loud and continuous noise.</a:t>
            </a:r>
          </a:p>
          <a:p>
            <a:r>
              <a:rPr lang="en-GB" dirty="0"/>
              <a:t>Discernible – Able to be seen or recognized.</a:t>
            </a:r>
          </a:p>
        </p:txBody>
      </p:sp>
      <p:sp>
        <p:nvSpPr>
          <p:cNvPr id="3" name="TextBox 2">
            <a:extLst>
              <a:ext uri="{FF2B5EF4-FFF2-40B4-BE49-F238E27FC236}">
                <a16:creationId xmlns:a16="http://schemas.microsoft.com/office/drawing/2014/main" id="{5F005C30-73A5-DFAA-A32B-0C68F6236C58}"/>
              </a:ext>
            </a:extLst>
          </p:cNvPr>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36</a:t>
            </a:r>
          </a:p>
        </p:txBody>
      </p:sp>
    </p:spTree>
    <p:extLst>
      <p:ext uri="{BB962C8B-B14F-4D97-AF65-F5344CB8AC3E}">
        <p14:creationId xmlns:p14="http://schemas.microsoft.com/office/powerpoint/2010/main" val="26887887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747863" y="6488668"/>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37</a:t>
            </a:r>
          </a:p>
        </p:txBody>
      </p:sp>
      <p:pic>
        <p:nvPicPr>
          <p:cNvPr id="5" name="Picture 4"/>
          <p:cNvPicPr>
            <a:picLocks noChangeAspect="1"/>
          </p:cNvPicPr>
          <p:nvPr/>
        </p:nvPicPr>
        <p:blipFill rotWithShape="1">
          <a:blip r:embed="rId2"/>
          <a:srcRect l="47150" t="20968" r="24785" b="14515"/>
          <a:stretch/>
        </p:blipFill>
        <p:spPr>
          <a:xfrm rot="5400000">
            <a:off x="3395178" y="-895883"/>
            <a:ext cx="6763416" cy="8745796"/>
          </a:xfrm>
          <a:prstGeom prst="rect">
            <a:avLst/>
          </a:prstGeom>
        </p:spPr>
      </p:pic>
    </p:spTree>
    <p:extLst>
      <p:ext uri="{BB962C8B-B14F-4D97-AF65-F5344CB8AC3E}">
        <p14:creationId xmlns:p14="http://schemas.microsoft.com/office/powerpoint/2010/main" val="23977123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747863" y="6488668"/>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38</a:t>
            </a:r>
          </a:p>
        </p:txBody>
      </p:sp>
      <p:pic>
        <p:nvPicPr>
          <p:cNvPr id="4" name="Picture 3"/>
          <p:cNvPicPr>
            <a:picLocks noChangeAspect="1"/>
          </p:cNvPicPr>
          <p:nvPr/>
        </p:nvPicPr>
        <p:blipFill rotWithShape="1">
          <a:blip r:embed="rId2"/>
          <a:srcRect l="35699" t="30143" r="36559" b="8781"/>
          <a:stretch/>
        </p:blipFill>
        <p:spPr>
          <a:xfrm rot="5400000">
            <a:off x="3892914" y="-752828"/>
            <a:ext cx="6800325" cy="8421330"/>
          </a:xfrm>
          <a:prstGeom prst="rect">
            <a:avLst/>
          </a:prstGeom>
        </p:spPr>
      </p:pic>
    </p:spTree>
    <p:extLst>
      <p:ext uri="{BB962C8B-B14F-4D97-AF65-F5344CB8AC3E}">
        <p14:creationId xmlns:p14="http://schemas.microsoft.com/office/powerpoint/2010/main" val="14242875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39</a:t>
            </a:r>
          </a:p>
        </p:txBody>
      </p:sp>
      <p:pic>
        <p:nvPicPr>
          <p:cNvPr id="2" name="Picture 1"/>
          <p:cNvPicPr>
            <a:picLocks noChangeAspect="1"/>
          </p:cNvPicPr>
          <p:nvPr/>
        </p:nvPicPr>
        <p:blipFill rotWithShape="1">
          <a:blip r:embed="rId2"/>
          <a:srcRect l="35538" t="25555" r="36398" b="18817"/>
          <a:stretch/>
        </p:blipFill>
        <p:spPr>
          <a:xfrm rot="5400000">
            <a:off x="4284331" y="-390756"/>
            <a:ext cx="6799162" cy="7580674"/>
          </a:xfrm>
          <a:prstGeom prst="rect">
            <a:avLst/>
          </a:prstGeom>
        </p:spPr>
      </p:pic>
    </p:spTree>
    <p:extLst>
      <p:ext uri="{BB962C8B-B14F-4D97-AF65-F5344CB8AC3E}">
        <p14:creationId xmlns:p14="http://schemas.microsoft.com/office/powerpoint/2010/main" val="18947909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40</a:t>
            </a:r>
          </a:p>
        </p:txBody>
      </p:sp>
      <p:pic>
        <p:nvPicPr>
          <p:cNvPr id="2" name="Picture 1"/>
          <p:cNvPicPr>
            <a:picLocks noChangeAspect="1"/>
          </p:cNvPicPr>
          <p:nvPr/>
        </p:nvPicPr>
        <p:blipFill rotWithShape="1">
          <a:blip r:embed="rId2"/>
          <a:srcRect l="31183" t="27562" r="32365" b="14803"/>
          <a:stretch/>
        </p:blipFill>
        <p:spPr>
          <a:xfrm rot="5400000">
            <a:off x="4984955" y="561161"/>
            <a:ext cx="6666271" cy="5928853"/>
          </a:xfrm>
          <a:prstGeom prst="rect">
            <a:avLst/>
          </a:prstGeom>
        </p:spPr>
      </p:pic>
    </p:spTree>
    <p:extLst>
      <p:ext uri="{BB962C8B-B14F-4D97-AF65-F5344CB8AC3E}">
        <p14:creationId xmlns:p14="http://schemas.microsoft.com/office/powerpoint/2010/main" val="34105346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5538" t="22975" r="36559" b="12509"/>
          <a:stretch/>
        </p:blipFill>
        <p:spPr>
          <a:xfrm rot="5400000">
            <a:off x="3552460" y="-1015738"/>
            <a:ext cx="6758564" cy="8790039"/>
          </a:xfrm>
          <a:prstGeom prst="rect">
            <a:avLst/>
          </a:prstGeom>
        </p:spPr>
      </p:pic>
      <p:sp>
        <p:nvSpPr>
          <p:cNvPr id="3" name="TextBox 2"/>
          <p:cNvSpPr txBox="1"/>
          <p:nvPr/>
        </p:nvSpPr>
        <p:spPr>
          <a:xfrm>
            <a:off x="11747863" y="6489391"/>
            <a:ext cx="444137"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41</a:t>
            </a:r>
          </a:p>
        </p:txBody>
      </p:sp>
    </p:spTree>
    <p:extLst>
      <p:ext uri="{BB962C8B-B14F-4D97-AF65-F5344CB8AC3E}">
        <p14:creationId xmlns:p14="http://schemas.microsoft.com/office/powerpoint/2010/main" val="26576778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338983" y="189374"/>
            <a:ext cx="1899120"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ill Sans MT" panose="020B0502020104020203" pitchFamily="34" charset="0"/>
              </a:rPr>
              <a:t>Science</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ndParaRPr>
          </a:p>
        </p:txBody>
      </p:sp>
      <p:sp>
        <p:nvSpPr>
          <p:cNvPr id="17" name="TextBox 16"/>
          <p:cNvSpPr txBox="1"/>
          <p:nvPr/>
        </p:nvSpPr>
        <p:spPr>
          <a:xfrm>
            <a:off x="11828418" y="6489391"/>
            <a:ext cx="363582"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3</a:t>
            </a:r>
          </a:p>
        </p:txBody>
      </p:sp>
      <p:graphicFrame>
        <p:nvGraphicFramePr>
          <p:cNvPr id="4" name="Table 3">
            <a:extLst>
              <a:ext uri="{FF2B5EF4-FFF2-40B4-BE49-F238E27FC236}">
                <a16:creationId xmlns:a16="http://schemas.microsoft.com/office/drawing/2014/main" id="{51DD11A6-97F1-44B0-B54F-B92738ED4697}"/>
              </a:ext>
            </a:extLst>
          </p:cNvPr>
          <p:cNvGraphicFramePr>
            <a:graphicFrameLocks noGrp="1"/>
          </p:cNvGraphicFramePr>
          <p:nvPr>
            <p:extLst>
              <p:ext uri="{D42A27DB-BD31-4B8C-83A1-F6EECF244321}">
                <p14:modId xmlns:p14="http://schemas.microsoft.com/office/powerpoint/2010/main" val="1063444590"/>
              </p:ext>
            </p:extLst>
          </p:nvPr>
        </p:nvGraphicFramePr>
        <p:xfrm>
          <a:off x="338983" y="870561"/>
          <a:ext cx="6960175" cy="5759592"/>
        </p:xfrm>
        <a:graphic>
          <a:graphicData uri="http://schemas.openxmlformats.org/drawingml/2006/table">
            <a:tbl>
              <a:tblPr firstRow="1" firstCol="1" bandRow="1"/>
              <a:tblGrid>
                <a:gridCol w="1959435">
                  <a:extLst>
                    <a:ext uri="{9D8B030D-6E8A-4147-A177-3AD203B41FA5}">
                      <a16:colId xmlns:a16="http://schemas.microsoft.com/office/drawing/2014/main" val="1789521992"/>
                    </a:ext>
                  </a:extLst>
                </a:gridCol>
                <a:gridCol w="5000740">
                  <a:extLst>
                    <a:ext uri="{9D8B030D-6E8A-4147-A177-3AD203B41FA5}">
                      <a16:colId xmlns:a16="http://schemas.microsoft.com/office/drawing/2014/main" val="3368030346"/>
                    </a:ext>
                  </a:extLst>
                </a:gridCol>
              </a:tblGrid>
              <a:tr h="317056">
                <a:tc>
                  <a:txBody>
                    <a:bodyPr/>
                    <a:lstStyle/>
                    <a:p>
                      <a:pPr>
                        <a:lnSpc>
                          <a:spcPct val="115000"/>
                        </a:lnSpc>
                        <a:spcAft>
                          <a:spcPts val="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Key term</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nSpc>
                          <a:spcPct val="115000"/>
                        </a:lnSpc>
                        <a:spcAft>
                          <a:spcPts val="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Definition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882517529"/>
                  </a:ext>
                </a:extLst>
              </a:tr>
              <a:tr h="317056">
                <a:tc>
                  <a:txBody>
                    <a:bodyPr/>
                    <a:lstStyle/>
                    <a:p>
                      <a:pPr algn="l"/>
                      <a:r>
                        <a:rPr lang="en-GB" sz="1200" b="0" dirty="0">
                          <a:solidFill>
                            <a:schemeClr val="tx1"/>
                          </a:solidFill>
                          <a:latin typeface="Gill Sans MT" panose="020B0502020104020203" pitchFamily="34" charset="0"/>
                        </a:rPr>
                        <a:t>Atom</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GB" sz="1200" b="0" i="0" dirty="0">
                          <a:solidFill>
                            <a:schemeClr val="tx1"/>
                          </a:solidFill>
                          <a:latin typeface="Gill Sans MT" panose="020B0502020104020203" pitchFamily="34" charset="0"/>
                        </a:rPr>
                        <a:t>The smallest part of an element that can exist</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70869294"/>
                  </a:ext>
                </a:extLst>
              </a:tr>
              <a:tr h="350801">
                <a:tc>
                  <a:txBody>
                    <a:bodyPr/>
                    <a:lstStyle/>
                    <a:p>
                      <a:pPr algn="l"/>
                      <a:r>
                        <a:rPr lang="en-GB" sz="1200" b="0" dirty="0">
                          <a:solidFill>
                            <a:schemeClr val="tx1"/>
                          </a:solidFill>
                          <a:latin typeface="Gill Sans MT" panose="020B0502020104020203" pitchFamily="34" charset="0"/>
                        </a:rPr>
                        <a:t>Element</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GB" sz="1200" b="0" i="0" dirty="0">
                          <a:solidFill>
                            <a:schemeClr val="tx1"/>
                          </a:solidFill>
                          <a:latin typeface="Gill Sans MT" panose="020B0502020104020203" pitchFamily="34" charset="0"/>
                        </a:rPr>
                        <a:t>Contains only one type of atom</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84936382"/>
                  </a:ext>
                </a:extLst>
              </a:tr>
              <a:tr h="350801">
                <a:tc>
                  <a:txBody>
                    <a:bodyPr/>
                    <a:lstStyle/>
                    <a:p>
                      <a:pPr algn="l"/>
                      <a:r>
                        <a:rPr lang="en-GB" sz="1200" b="0" dirty="0">
                          <a:solidFill>
                            <a:schemeClr val="tx1"/>
                          </a:solidFill>
                          <a:latin typeface="Gill Sans MT" panose="020B0502020104020203" pitchFamily="34" charset="0"/>
                        </a:rPr>
                        <a:t>Compound</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GB" sz="1200" b="0" i="0" dirty="0">
                          <a:solidFill>
                            <a:schemeClr val="tx1"/>
                          </a:solidFill>
                          <a:latin typeface="Gill Sans MT" panose="020B0502020104020203" pitchFamily="34" charset="0"/>
                        </a:rPr>
                        <a:t>Two or more elements chemically combined</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12929334"/>
                  </a:ext>
                </a:extLst>
              </a:tr>
              <a:tr h="413157">
                <a:tc>
                  <a:txBody>
                    <a:bodyPr/>
                    <a:lstStyle/>
                    <a:p>
                      <a:pPr marL="0" marR="0" indent="0" algn="l" defTabSz="1280160" rtl="0" eaLnBrk="1" fontAlgn="auto" latinLnBrk="0" hangingPunct="1">
                        <a:lnSpc>
                          <a:spcPct val="100000"/>
                        </a:lnSpc>
                        <a:spcBef>
                          <a:spcPts val="0"/>
                        </a:spcBef>
                        <a:spcAft>
                          <a:spcPts val="0"/>
                        </a:spcAft>
                        <a:buClrTx/>
                        <a:buSzTx/>
                        <a:buFontTx/>
                        <a:buNone/>
                        <a:tabLst/>
                        <a:defRPr/>
                      </a:pPr>
                      <a:r>
                        <a:rPr lang="en-GB" sz="1200" b="0" dirty="0">
                          <a:solidFill>
                            <a:schemeClr val="tx1"/>
                          </a:solidFill>
                          <a:latin typeface="Gill Sans MT" panose="020B0502020104020203" pitchFamily="34" charset="0"/>
                        </a:rPr>
                        <a:t>Mixtures</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1280160" rtl="0" eaLnBrk="1" fontAlgn="auto" latinLnBrk="0" hangingPunct="1">
                        <a:lnSpc>
                          <a:spcPct val="100000"/>
                        </a:lnSpc>
                        <a:spcBef>
                          <a:spcPts val="0"/>
                        </a:spcBef>
                        <a:spcAft>
                          <a:spcPts val="0"/>
                        </a:spcAft>
                        <a:buClrTx/>
                        <a:buSzTx/>
                        <a:buFontTx/>
                        <a:buNone/>
                        <a:tabLst/>
                        <a:defRPr/>
                      </a:pPr>
                      <a:r>
                        <a:rPr lang="en-GB" sz="1200" b="0" i="0" dirty="0">
                          <a:solidFill>
                            <a:schemeClr val="tx1"/>
                          </a:solidFill>
                          <a:latin typeface="Gill Sans MT" panose="020B0502020104020203" pitchFamily="34" charset="0"/>
                        </a:rPr>
                        <a:t>Two or more elements or compounds not chemically combined together</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19256485"/>
                  </a:ext>
                </a:extLst>
              </a:tr>
              <a:tr h="442652">
                <a:tc>
                  <a:txBody>
                    <a:bodyPr/>
                    <a:lstStyle/>
                    <a:p>
                      <a:pPr marL="0" marR="0" indent="0" algn="l" defTabSz="1280160" rtl="0" eaLnBrk="1" fontAlgn="auto" latinLnBrk="0" hangingPunct="1">
                        <a:lnSpc>
                          <a:spcPct val="100000"/>
                        </a:lnSpc>
                        <a:spcBef>
                          <a:spcPts val="0"/>
                        </a:spcBef>
                        <a:spcAft>
                          <a:spcPts val="0"/>
                        </a:spcAft>
                        <a:buClrTx/>
                        <a:buSzTx/>
                        <a:buFontTx/>
                        <a:buNone/>
                        <a:tabLst/>
                        <a:defRPr/>
                      </a:pPr>
                      <a:r>
                        <a:rPr lang="en-GB" sz="1200" b="0" dirty="0">
                          <a:solidFill>
                            <a:schemeClr val="tx1"/>
                          </a:solidFill>
                          <a:latin typeface="Gill Sans MT" panose="020B0502020104020203" pitchFamily="34" charset="0"/>
                        </a:rPr>
                        <a:t>Isotopes </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l" defTabSz="1280160" rtl="0" eaLnBrk="1" fontAlgn="auto" latinLnBrk="0" hangingPunct="1">
                        <a:lnSpc>
                          <a:spcPct val="100000"/>
                        </a:lnSpc>
                        <a:spcBef>
                          <a:spcPts val="0"/>
                        </a:spcBef>
                        <a:spcAft>
                          <a:spcPts val="0"/>
                        </a:spcAft>
                        <a:buClrTx/>
                        <a:buSzTx/>
                        <a:buFontTx/>
                        <a:buNone/>
                        <a:tabLst/>
                        <a:defRPr/>
                      </a:pPr>
                      <a:r>
                        <a:rPr lang="en-GB" sz="1200" b="0" i="0" dirty="0">
                          <a:solidFill>
                            <a:schemeClr val="tx1"/>
                          </a:solidFill>
                          <a:latin typeface="Gill Sans MT" panose="020B0502020104020203" pitchFamily="34" charset="0"/>
                        </a:rPr>
                        <a:t>Atoms of the same element with the same number of protons and different numbers of neutrons</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363593"/>
                  </a:ext>
                </a:extLst>
              </a:tr>
              <a:tr h="325412">
                <a:tc>
                  <a:txBody>
                    <a:bodyPr/>
                    <a:lstStyle/>
                    <a:p>
                      <a:pPr algn="l">
                        <a:lnSpc>
                          <a:spcPct val="107000"/>
                        </a:lnSpc>
                        <a:spcAft>
                          <a:spcPts val="800"/>
                        </a:spcAft>
                      </a:pPr>
                      <a:r>
                        <a:rPr lang="en-GB" sz="1200" b="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Molecule</a:t>
                      </a:r>
                    </a:p>
                  </a:txBody>
                  <a:tcPr marL="35421" marR="35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7000"/>
                        </a:lnSpc>
                        <a:spcAft>
                          <a:spcPts val="800"/>
                        </a:spcAft>
                      </a:pPr>
                      <a:r>
                        <a:rPr lang="en-GB" sz="1200" b="0" i="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When two or more of the same element are joined together</a:t>
                      </a:r>
                    </a:p>
                  </a:txBody>
                  <a:tcPr marL="35421" marR="35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96241959"/>
                  </a:ext>
                </a:extLst>
              </a:tr>
              <a:tr h="422339">
                <a:tc>
                  <a:txBody>
                    <a:bodyPr/>
                    <a:lstStyle/>
                    <a:p>
                      <a:pPr algn="l">
                        <a:lnSpc>
                          <a:spcPct val="107000"/>
                        </a:lnSpc>
                        <a:spcAft>
                          <a:spcPts val="800"/>
                        </a:spcAft>
                      </a:pPr>
                      <a:r>
                        <a:rPr lang="en-GB" sz="1200" b="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Electron Shell</a:t>
                      </a:r>
                    </a:p>
                  </a:txBody>
                  <a:tcPr marL="35421" marR="35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7000"/>
                        </a:lnSpc>
                        <a:spcAft>
                          <a:spcPts val="800"/>
                        </a:spcAft>
                      </a:pPr>
                      <a:r>
                        <a:rPr lang="en-GB" sz="1200" b="0" i="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Electrons fit in shells around the nucleus in an order. The inner first shell is filled after 2 electrons, all the next shells take 8.</a:t>
                      </a:r>
                    </a:p>
                  </a:txBody>
                  <a:tcPr marL="35421" marR="35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31661450"/>
                  </a:ext>
                </a:extLst>
              </a:tr>
              <a:tr h="346564">
                <a:tc>
                  <a:txBody>
                    <a:bodyPr/>
                    <a:lstStyle/>
                    <a:p>
                      <a:pPr algn="l">
                        <a:lnSpc>
                          <a:spcPct val="107000"/>
                        </a:lnSpc>
                        <a:spcAft>
                          <a:spcPts val="800"/>
                        </a:spcAft>
                      </a:pPr>
                      <a:r>
                        <a:rPr lang="en-GB" sz="1200" b="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Periodic Table</a:t>
                      </a:r>
                    </a:p>
                  </a:txBody>
                  <a:tcPr marL="35421" marR="35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7000"/>
                        </a:lnSpc>
                        <a:spcAft>
                          <a:spcPts val="800"/>
                        </a:spcAft>
                      </a:pPr>
                      <a:r>
                        <a:rPr lang="en-GB" sz="1200" b="0" i="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A table showing the 100 or so elements arranged in an order</a:t>
                      </a:r>
                    </a:p>
                  </a:txBody>
                  <a:tcPr marL="35421" marR="35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09308749"/>
                  </a:ext>
                </a:extLst>
              </a:tr>
              <a:tr h="275439">
                <a:tc>
                  <a:txBody>
                    <a:bodyPr/>
                    <a:lstStyle/>
                    <a:p>
                      <a:pPr algn="l">
                        <a:lnSpc>
                          <a:spcPct val="107000"/>
                        </a:lnSpc>
                        <a:spcAft>
                          <a:spcPts val="800"/>
                        </a:spcAft>
                      </a:pPr>
                      <a:r>
                        <a:rPr lang="en-GB" sz="1200" b="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Atomic Number</a:t>
                      </a:r>
                    </a:p>
                  </a:txBody>
                  <a:tcPr marL="35421" marR="35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7000"/>
                        </a:lnSpc>
                        <a:spcAft>
                          <a:spcPts val="800"/>
                        </a:spcAft>
                      </a:pPr>
                      <a:r>
                        <a:rPr lang="en-GB" sz="1200" b="0" i="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The number of protons in an atom.</a:t>
                      </a:r>
                    </a:p>
                  </a:txBody>
                  <a:tcPr marL="35421" marR="35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59620037"/>
                  </a:ext>
                </a:extLst>
              </a:tr>
              <a:tr h="302982">
                <a:tc>
                  <a:txBody>
                    <a:bodyPr/>
                    <a:lstStyle/>
                    <a:p>
                      <a:pPr algn="l">
                        <a:lnSpc>
                          <a:spcPct val="107000"/>
                        </a:lnSpc>
                        <a:spcAft>
                          <a:spcPts val="800"/>
                        </a:spcAft>
                      </a:pPr>
                      <a:r>
                        <a:rPr lang="en-GB" sz="1200" b="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Atomic Mass</a:t>
                      </a:r>
                    </a:p>
                  </a:txBody>
                  <a:tcPr marL="35421" marR="35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7000"/>
                        </a:lnSpc>
                        <a:spcAft>
                          <a:spcPts val="800"/>
                        </a:spcAft>
                      </a:pPr>
                      <a:r>
                        <a:rPr lang="en-GB" sz="1200" b="0" i="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The number of protons and neutrons in an atoms nucleus</a:t>
                      </a:r>
                    </a:p>
                  </a:txBody>
                  <a:tcPr marL="35421" marR="35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20716771"/>
                  </a:ext>
                </a:extLst>
              </a:tr>
              <a:tr h="353709">
                <a:tc>
                  <a:txBody>
                    <a:bodyPr/>
                    <a:lstStyle/>
                    <a:p>
                      <a:pPr algn="l">
                        <a:lnSpc>
                          <a:spcPct val="107000"/>
                        </a:lnSpc>
                        <a:spcAft>
                          <a:spcPts val="800"/>
                        </a:spcAft>
                      </a:pPr>
                      <a:r>
                        <a:rPr lang="en-GB" sz="1200" b="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Metal</a:t>
                      </a:r>
                    </a:p>
                  </a:txBody>
                  <a:tcPr marL="35421" marR="35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7000"/>
                        </a:lnSpc>
                        <a:spcAft>
                          <a:spcPts val="800"/>
                        </a:spcAft>
                      </a:pPr>
                      <a:r>
                        <a:rPr lang="en-GB" sz="1200" b="0" i="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Shiny, hard elements that are found on the left of the periodic table</a:t>
                      </a:r>
                    </a:p>
                  </a:txBody>
                  <a:tcPr marL="35421" marR="35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65071073"/>
                  </a:ext>
                </a:extLst>
              </a:tr>
              <a:tr h="353709">
                <a:tc>
                  <a:txBody>
                    <a:bodyPr/>
                    <a:lstStyle/>
                    <a:p>
                      <a:pPr algn="l">
                        <a:lnSpc>
                          <a:spcPct val="107000"/>
                        </a:lnSpc>
                        <a:spcAft>
                          <a:spcPts val="800"/>
                        </a:spcAft>
                      </a:pPr>
                      <a:r>
                        <a:rPr lang="en-GB" sz="1200" b="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Non-Metals</a:t>
                      </a:r>
                    </a:p>
                  </a:txBody>
                  <a:tcPr marL="35421" marR="35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07000"/>
                        </a:lnSpc>
                        <a:spcAft>
                          <a:spcPts val="800"/>
                        </a:spcAft>
                      </a:pPr>
                      <a:r>
                        <a:rPr lang="en-GB" sz="1200" b="0" i="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Brittle elements that are found on the right of the periodic table</a:t>
                      </a:r>
                    </a:p>
                  </a:txBody>
                  <a:tcPr marL="35421" marR="3542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03973621"/>
                  </a:ext>
                </a:extLst>
              </a:tr>
              <a:tr h="413157">
                <a:tc>
                  <a:txBody>
                    <a:bodyPr/>
                    <a:lstStyle/>
                    <a:p>
                      <a:pPr algn="l"/>
                      <a:r>
                        <a:rPr lang="en-GB" sz="1200" b="0" i="0" dirty="0">
                          <a:solidFill>
                            <a:schemeClr val="tx1"/>
                          </a:solidFill>
                          <a:latin typeface="Gill Sans MT" panose="020B0502020104020203" pitchFamily="34" charset="0"/>
                        </a:rPr>
                        <a:t>Alloys</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r>
                        <a:rPr lang="en-GB" sz="1200" b="0" i="0" dirty="0">
                          <a:solidFill>
                            <a:schemeClr val="tx1"/>
                          </a:solidFill>
                          <a:latin typeface="Gill Sans MT" panose="020B0502020104020203" pitchFamily="34" charset="0"/>
                        </a:rPr>
                        <a:t>Mixture of two or more elements at least one of which is a metal</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47334406"/>
                  </a:ext>
                </a:extLst>
              </a:tr>
              <a:tr h="380105">
                <a:tc>
                  <a:txBody>
                    <a:bodyPr/>
                    <a:lstStyle/>
                    <a:p>
                      <a:pPr algn="l">
                        <a:lnSpc>
                          <a:spcPct val="115000"/>
                        </a:lnSpc>
                        <a:spcAft>
                          <a:spcPts val="0"/>
                        </a:spcAft>
                      </a:pPr>
                      <a:r>
                        <a:rPr lang="en-GB" sz="1200" b="0" i="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Boiling point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15000"/>
                        </a:lnSpc>
                        <a:spcAft>
                          <a:spcPts val="0"/>
                        </a:spcAft>
                      </a:pPr>
                      <a:r>
                        <a:rPr lang="en-GB" sz="1200" b="0" i="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Temperature at which substance changes from a liquid to a gas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2390037"/>
                  </a:ext>
                </a:extLst>
              </a:tr>
              <a:tr h="380105">
                <a:tc>
                  <a:txBody>
                    <a:bodyPr/>
                    <a:lstStyle/>
                    <a:p>
                      <a:pPr algn="l">
                        <a:lnSpc>
                          <a:spcPct val="115000"/>
                        </a:lnSpc>
                        <a:spcAft>
                          <a:spcPts val="0"/>
                        </a:spcAft>
                      </a:pPr>
                      <a:r>
                        <a:rPr lang="en-GB" sz="1200" b="0" i="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Melting point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15000"/>
                        </a:lnSpc>
                        <a:spcAft>
                          <a:spcPts val="0"/>
                        </a:spcAft>
                      </a:pPr>
                      <a:r>
                        <a:rPr lang="en-GB" sz="1200" b="0" i="0"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Temperature at which substance changes from a solid  to a liquid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98412148"/>
                  </a:ext>
                </a:extLst>
              </a:tr>
            </a:tbl>
          </a:graphicData>
        </a:graphic>
      </p:graphicFrame>
      <p:graphicFrame>
        <p:nvGraphicFramePr>
          <p:cNvPr id="5" name="Table 4">
            <a:extLst>
              <a:ext uri="{FF2B5EF4-FFF2-40B4-BE49-F238E27FC236}">
                <a16:creationId xmlns:a16="http://schemas.microsoft.com/office/drawing/2014/main" id="{6B5B39B7-F63E-4BF3-842A-11E68065283E}"/>
              </a:ext>
            </a:extLst>
          </p:cNvPr>
          <p:cNvGraphicFramePr>
            <a:graphicFrameLocks noGrp="1"/>
          </p:cNvGraphicFramePr>
          <p:nvPr>
            <p:extLst>
              <p:ext uri="{D42A27DB-BD31-4B8C-83A1-F6EECF244321}">
                <p14:modId xmlns:p14="http://schemas.microsoft.com/office/powerpoint/2010/main" val="1699632845"/>
              </p:ext>
            </p:extLst>
          </p:nvPr>
        </p:nvGraphicFramePr>
        <p:xfrm>
          <a:off x="7414548" y="870561"/>
          <a:ext cx="4413869" cy="5759594"/>
        </p:xfrm>
        <a:graphic>
          <a:graphicData uri="http://schemas.openxmlformats.org/drawingml/2006/table">
            <a:tbl>
              <a:tblPr firstRow="1" firstCol="1" bandRow="1"/>
              <a:tblGrid>
                <a:gridCol w="1242597">
                  <a:extLst>
                    <a:ext uri="{9D8B030D-6E8A-4147-A177-3AD203B41FA5}">
                      <a16:colId xmlns:a16="http://schemas.microsoft.com/office/drawing/2014/main" val="2158967647"/>
                    </a:ext>
                  </a:extLst>
                </a:gridCol>
                <a:gridCol w="3171272">
                  <a:extLst>
                    <a:ext uri="{9D8B030D-6E8A-4147-A177-3AD203B41FA5}">
                      <a16:colId xmlns:a16="http://schemas.microsoft.com/office/drawing/2014/main" val="2457242355"/>
                    </a:ext>
                  </a:extLst>
                </a:gridCol>
              </a:tblGrid>
              <a:tr h="400849">
                <a:tc>
                  <a:txBody>
                    <a:bodyPr/>
                    <a:lstStyle/>
                    <a:p>
                      <a:pPr>
                        <a:lnSpc>
                          <a:spcPct val="115000"/>
                        </a:lnSpc>
                        <a:spcAft>
                          <a:spcPts val="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Key term</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nSpc>
                          <a:spcPct val="115000"/>
                        </a:lnSpc>
                        <a:spcAft>
                          <a:spcPts val="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Definition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4010242833"/>
                  </a:ext>
                </a:extLst>
              </a:tr>
              <a:tr h="826058">
                <a:tc>
                  <a:txBody>
                    <a:bodyPr/>
                    <a:lstStyle/>
                    <a:p>
                      <a:pPr>
                        <a:lnSpc>
                          <a:spcPct val="115000"/>
                        </a:lnSpc>
                        <a:spcAft>
                          <a:spcPts val="0"/>
                        </a:spcAft>
                      </a:pPr>
                      <a:r>
                        <a:rPr lang="en-GB" sz="1200" b="0" i="0" dirty="0">
                          <a:effectLst/>
                          <a:latin typeface="Gill Sans MT" panose="020B0502020104020203" pitchFamily="34" charset="0"/>
                          <a:ea typeface="Calibri" panose="020F0502020204030204" pitchFamily="34" charset="0"/>
                          <a:cs typeface="Times New Roman" panose="02020603050405020304" pitchFamily="18" charset="0"/>
                        </a:rPr>
                        <a:t>Delocalised electrons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Free moving electrons from the outer shell of metal atoms. Form a strong attraction with metal ions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08825278"/>
                  </a:ext>
                </a:extLst>
              </a:tr>
              <a:tr h="400849">
                <a:tc>
                  <a:txBody>
                    <a:bodyPr/>
                    <a:lstStyle/>
                    <a:p>
                      <a:pPr>
                        <a:lnSpc>
                          <a:spcPct val="115000"/>
                        </a:lnSpc>
                        <a:spcAft>
                          <a:spcPts val="0"/>
                        </a:spcAft>
                      </a:pPr>
                      <a:r>
                        <a:rPr lang="en-GB" sz="1200" b="0" i="0" dirty="0">
                          <a:effectLst/>
                          <a:latin typeface="Gill Sans MT" panose="020B0502020104020203" pitchFamily="34" charset="0"/>
                          <a:ea typeface="Calibri" panose="020F0502020204030204" pitchFamily="34" charset="0"/>
                          <a:cs typeface="Times New Roman" panose="02020603050405020304" pitchFamily="18" charset="0"/>
                        </a:rPr>
                        <a:t>Covalent bond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A shared pair of electrons between atoms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01818173"/>
                  </a:ext>
                </a:extLst>
              </a:tr>
              <a:tr h="826058">
                <a:tc>
                  <a:txBody>
                    <a:bodyPr/>
                    <a:lstStyle/>
                    <a:p>
                      <a:pPr>
                        <a:lnSpc>
                          <a:spcPct val="115000"/>
                        </a:lnSpc>
                        <a:spcAft>
                          <a:spcPts val="0"/>
                        </a:spcAft>
                      </a:pPr>
                      <a:r>
                        <a:rPr lang="en-GB" sz="1200" b="0" i="0" dirty="0">
                          <a:effectLst/>
                          <a:latin typeface="Gill Sans MT" panose="020B0502020104020203" pitchFamily="34" charset="0"/>
                          <a:ea typeface="Calibri" panose="020F0502020204030204" pitchFamily="34" charset="0"/>
                          <a:cs typeface="Times New Roman" panose="02020603050405020304" pitchFamily="18" charset="0"/>
                        </a:rPr>
                        <a:t>Simple covalent molecule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Substance that contains only a few non-metal atoms held together by covalent bonds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2826313"/>
                  </a:ext>
                </a:extLst>
              </a:tr>
              <a:tr h="400849">
                <a:tc>
                  <a:txBody>
                    <a:bodyPr/>
                    <a:lstStyle/>
                    <a:p>
                      <a:pPr>
                        <a:lnSpc>
                          <a:spcPct val="115000"/>
                        </a:lnSpc>
                        <a:spcAft>
                          <a:spcPts val="0"/>
                        </a:spcAft>
                        <a:tabLst>
                          <a:tab pos="613410" algn="l"/>
                          <a:tab pos="3348990" algn="l"/>
                        </a:tabLst>
                      </a:pPr>
                      <a:r>
                        <a:rPr lang="en-GB" sz="1200" b="0" i="0" dirty="0">
                          <a:effectLst/>
                          <a:latin typeface="Gill Sans MT" panose="020B0502020104020203" pitchFamily="34" charset="0"/>
                          <a:ea typeface="Calibri" panose="020F0502020204030204" pitchFamily="34" charset="0"/>
                          <a:cs typeface="Times New Roman" panose="02020603050405020304" pitchFamily="18" charset="0"/>
                        </a:rPr>
                        <a:t>Ion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Particle with a charge, positive or negative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5185133"/>
                  </a:ext>
                </a:extLst>
              </a:tr>
              <a:tr h="826058">
                <a:tc>
                  <a:txBody>
                    <a:bodyPr/>
                    <a:lstStyle/>
                    <a:p>
                      <a:pPr>
                        <a:lnSpc>
                          <a:spcPct val="115000"/>
                        </a:lnSpc>
                        <a:spcAft>
                          <a:spcPts val="0"/>
                        </a:spcAft>
                      </a:pPr>
                      <a:r>
                        <a:rPr lang="en-GB" sz="1200" b="0" i="0" dirty="0">
                          <a:effectLst/>
                          <a:latin typeface="Gill Sans MT" panose="020B0502020104020203" pitchFamily="34" charset="0"/>
                          <a:ea typeface="Calibri" panose="020F0502020204030204" pitchFamily="34" charset="0"/>
                          <a:cs typeface="Times New Roman" panose="02020603050405020304" pitchFamily="18" charset="0"/>
                        </a:rPr>
                        <a:t>Ionic bond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Forms between metals and non-metals. Oppositely charged ions attract to form an ionic bond.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84620"/>
                  </a:ext>
                </a:extLst>
              </a:tr>
              <a:tr h="426757">
                <a:tc>
                  <a:txBody>
                    <a:bodyPr/>
                    <a:lstStyle/>
                    <a:p>
                      <a:pPr>
                        <a:lnSpc>
                          <a:spcPct val="115000"/>
                        </a:lnSpc>
                        <a:spcAft>
                          <a:spcPts val="0"/>
                        </a:spcAft>
                      </a:pPr>
                      <a:r>
                        <a:rPr lang="en-GB" sz="1200" b="0" i="0" dirty="0">
                          <a:effectLst/>
                          <a:latin typeface="Gill Sans MT" panose="020B0502020104020203" pitchFamily="34" charset="0"/>
                          <a:ea typeface="Calibri" panose="020F0502020204030204" pitchFamily="34" charset="0"/>
                          <a:cs typeface="Times New Roman" panose="02020603050405020304" pitchFamily="18" charset="0"/>
                        </a:rPr>
                        <a:t>Ionic lattice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Regular arrangement of positive ions surrounded by negative ions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0043413"/>
                  </a:ext>
                </a:extLst>
              </a:tr>
              <a:tr h="826058">
                <a:tc>
                  <a:txBody>
                    <a:bodyPr/>
                    <a:lstStyle/>
                    <a:p>
                      <a:pPr>
                        <a:lnSpc>
                          <a:spcPct val="115000"/>
                        </a:lnSpc>
                        <a:spcAft>
                          <a:spcPts val="0"/>
                        </a:spcAft>
                        <a:tabLst>
                          <a:tab pos="613410" algn="l"/>
                          <a:tab pos="3348990" algn="l"/>
                        </a:tabLst>
                      </a:pPr>
                      <a:r>
                        <a:rPr lang="en-GB" sz="1200" b="0" i="0" dirty="0">
                          <a:effectLst/>
                          <a:latin typeface="Gill Sans MT" panose="020B0502020104020203" pitchFamily="34" charset="0"/>
                          <a:ea typeface="Calibri" panose="020F0502020204030204" pitchFamily="34" charset="0"/>
                          <a:cs typeface="Times New Roman" panose="02020603050405020304" pitchFamily="18" charset="0"/>
                        </a:rPr>
                        <a:t>Electrostatic  attraction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Force of attraction between oppositely charged ions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82063698"/>
                  </a:ext>
                </a:extLst>
              </a:tr>
              <a:tr h="826058">
                <a:tc>
                  <a:txBody>
                    <a:bodyPr/>
                    <a:lstStyle/>
                    <a:p>
                      <a:pPr>
                        <a:lnSpc>
                          <a:spcPct val="115000"/>
                        </a:lnSpc>
                        <a:spcAft>
                          <a:spcPts val="0"/>
                        </a:spcAft>
                      </a:pPr>
                      <a:r>
                        <a:rPr lang="en-GB" sz="1200" b="0" i="0" dirty="0">
                          <a:effectLst/>
                          <a:latin typeface="Gill Sans MT" panose="020B0502020104020203" pitchFamily="34" charset="0"/>
                          <a:ea typeface="Calibri" panose="020F0502020204030204" pitchFamily="34" charset="0"/>
                          <a:cs typeface="Times New Roman" panose="02020603050405020304" pitchFamily="18" charset="0"/>
                        </a:rPr>
                        <a:t>Intermolecular force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200" dirty="0">
                          <a:effectLst/>
                          <a:latin typeface="Gill Sans MT" panose="020B0502020104020203" pitchFamily="34" charset="0"/>
                          <a:ea typeface="Calibri" panose="020F0502020204030204" pitchFamily="34" charset="0"/>
                          <a:cs typeface="Times New Roman" panose="02020603050405020304" pitchFamily="18" charset="0"/>
                        </a:rPr>
                        <a:t>Relatively weak force of attraction between molecules that keeps them together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9989664"/>
                  </a:ext>
                </a:extLst>
              </a:tr>
            </a:tbl>
          </a:graphicData>
        </a:graphic>
      </p:graphicFrame>
      <p:sp>
        <p:nvSpPr>
          <p:cNvPr id="6" name="TextBox 5"/>
          <p:cNvSpPr txBox="1"/>
          <p:nvPr/>
        </p:nvSpPr>
        <p:spPr>
          <a:xfrm>
            <a:off x="6823574" y="189374"/>
            <a:ext cx="5004843" cy="461665"/>
          </a:xfrm>
          <a:prstGeom prst="rect">
            <a:avLst/>
          </a:prstGeom>
          <a:noFill/>
        </p:spPr>
        <p:txBody>
          <a:bodyPr wrap="square" rtlCol="0">
            <a:spAutoFit/>
          </a:bodyPr>
          <a:lstStyle/>
          <a:p>
            <a:pPr algn="r"/>
            <a:r>
              <a:rPr lang="en-GB" sz="2400" dirty="0"/>
              <a:t>Atomic structure and periodic table</a:t>
            </a:r>
          </a:p>
        </p:txBody>
      </p:sp>
    </p:spTree>
    <p:extLst>
      <p:ext uri="{BB962C8B-B14F-4D97-AF65-F5344CB8AC3E}">
        <p14:creationId xmlns:p14="http://schemas.microsoft.com/office/powerpoint/2010/main" val="5076528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08710" y="224590"/>
            <a:ext cx="1508609"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ill Sans MT" panose="020B0502020104020203" pitchFamily="34" charset="0"/>
              </a:rPr>
              <a:t>Spanish</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ndParaRPr>
          </a:p>
        </p:txBody>
      </p:sp>
      <p:sp>
        <p:nvSpPr>
          <p:cNvPr id="7" name="TextBox 6"/>
          <p:cNvSpPr txBox="1"/>
          <p:nvPr/>
        </p:nvSpPr>
        <p:spPr>
          <a:xfrm>
            <a:off x="11828418" y="6489391"/>
            <a:ext cx="363582"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4</a:t>
            </a:r>
          </a:p>
        </p:txBody>
      </p:sp>
      <p:graphicFrame>
        <p:nvGraphicFramePr>
          <p:cNvPr id="4" name="Table 3"/>
          <p:cNvGraphicFramePr>
            <a:graphicFrameLocks noGrp="1"/>
          </p:cNvGraphicFramePr>
          <p:nvPr>
            <p:extLst>
              <p:ext uri="{D42A27DB-BD31-4B8C-83A1-F6EECF244321}">
                <p14:modId xmlns:p14="http://schemas.microsoft.com/office/powerpoint/2010/main" val="3311076762"/>
              </p:ext>
            </p:extLst>
          </p:nvPr>
        </p:nvGraphicFramePr>
        <p:xfrm>
          <a:off x="2069888" y="209090"/>
          <a:ext cx="2357734" cy="6433652"/>
        </p:xfrm>
        <a:graphic>
          <a:graphicData uri="http://schemas.openxmlformats.org/drawingml/2006/table">
            <a:tbl>
              <a:tblPr firstRow="1" bandRow="1">
                <a:tableStyleId>{5940675A-B579-460E-94D1-54222C63F5DA}</a:tableStyleId>
              </a:tblPr>
              <a:tblGrid>
                <a:gridCol w="1167530">
                  <a:extLst>
                    <a:ext uri="{9D8B030D-6E8A-4147-A177-3AD203B41FA5}">
                      <a16:colId xmlns:a16="http://schemas.microsoft.com/office/drawing/2014/main" val="20000"/>
                    </a:ext>
                  </a:extLst>
                </a:gridCol>
                <a:gridCol w="1190204">
                  <a:extLst>
                    <a:ext uri="{9D8B030D-6E8A-4147-A177-3AD203B41FA5}">
                      <a16:colId xmlns:a16="http://schemas.microsoft.com/office/drawing/2014/main" val="20001"/>
                    </a:ext>
                  </a:extLst>
                </a:gridCol>
              </a:tblGrid>
              <a:tr h="273004">
                <a:tc>
                  <a:txBody>
                    <a:bodyPr/>
                    <a:lstStyle/>
                    <a:p>
                      <a:pPr algn="ctr"/>
                      <a:r>
                        <a:rPr lang="en-GB" sz="1200" b="1" dirty="0">
                          <a:latin typeface="+mn-lt"/>
                        </a:rPr>
                        <a:t>Spanish</a:t>
                      </a:r>
                    </a:p>
                  </a:txBody>
                  <a:tcPr>
                    <a:solidFill>
                      <a:srgbClr val="FFCCFF"/>
                    </a:solidFill>
                  </a:tcPr>
                </a:tc>
                <a:tc>
                  <a:txBody>
                    <a:bodyPr/>
                    <a:lstStyle/>
                    <a:p>
                      <a:pPr algn="ctr"/>
                      <a:r>
                        <a:rPr lang="en-GB" sz="1200" b="1" dirty="0">
                          <a:latin typeface="+mn-lt"/>
                        </a:rPr>
                        <a:t>English</a:t>
                      </a:r>
                    </a:p>
                  </a:txBody>
                  <a:tcPr>
                    <a:solidFill>
                      <a:schemeClr val="accent1">
                        <a:lumMod val="20000"/>
                        <a:lumOff val="80000"/>
                      </a:schemeClr>
                    </a:solidFill>
                  </a:tcPr>
                </a:tc>
                <a:extLst>
                  <a:ext uri="{0D108BD9-81ED-4DB2-BD59-A6C34878D82A}">
                    <a16:rowId xmlns:a16="http://schemas.microsoft.com/office/drawing/2014/main" val="10000"/>
                  </a:ext>
                </a:extLst>
              </a:tr>
              <a:tr h="359807">
                <a:tc>
                  <a:txBody>
                    <a:bodyPr/>
                    <a:lstStyle/>
                    <a:p>
                      <a:pPr marR="0" indent="0" algn="l" rtl="0">
                        <a:lnSpc>
                          <a:spcPct val="119000"/>
                        </a:lnSpc>
                        <a:spcBef>
                          <a:spcPts val="0"/>
                        </a:spcBef>
                        <a:spcAft>
                          <a:spcPts val="600"/>
                        </a:spcAft>
                      </a:pPr>
                      <a:r>
                        <a:rPr lang="es-ES" sz="1200" kern="1400" dirty="0">
                          <a:ln>
                            <a:noFill/>
                          </a:ln>
                          <a:solidFill>
                            <a:srgbClr val="000000"/>
                          </a:solidFill>
                          <a:effectLst/>
                          <a:latin typeface="+mn-lt"/>
                        </a:rPr>
                        <a:t>la capital</a:t>
                      </a:r>
                      <a:endParaRPr lang="es-ES_tradnl" sz="1200" kern="1400" dirty="0">
                        <a:ln>
                          <a:noFill/>
                        </a:ln>
                        <a:solidFill>
                          <a:srgbClr val="000000"/>
                        </a:solidFill>
                        <a:effectLst/>
                        <a:latin typeface="+mn-lt"/>
                      </a:endParaRP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s-ES" sz="1200" kern="1400" dirty="0">
                          <a:ln>
                            <a:noFill/>
                          </a:ln>
                          <a:solidFill>
                            <a:srgbClr val="000000"/>
                          </a:solidFill>
                          <a:effectLst/>
                          <a:latin typeface="+mn-lt"/>
                        </a:rPr>
                        <a:t>Capital</a:t>
                      </a:r>
                    </a:p>
                  </a:txBody>
                  <a:tcPr marL="36576" marR="36576" marT="36576" marB="36576" anchor="ctr"/>
                </a:tc>
                <a:extLst>
                  <a:ext uri="{0D108BD9-81ED-4DB2-BD59-A6C34878D82A}">
                    <a16:rowId xmlns:a16="http://schemas.microsoft.com/office/drawing/2014/main" val="10001"/>
                  </a:ext>
                </a:extLst>
              </a:tr>
              <a:tr h="390585">
                <a:tc>
                  <a:txBody>
                    <a:bodyPr/>
                    <a:lstStyle/>
                    <a:p>
                      <a:pPr marR="0" indent="0" algn="l" rtl="0">
                        <a:lnSpc>
                          <a:spcPct val="119000"/>
                        </a:lnSpc>
                        <a:spcBef>
                          <a:spcPts val="0"/>
                        </a:spcBef>
                        <a:spcAft>
                          <a:spcPts val="600"/>
                        </a:spcAft>
                      </a:pPr>
                      <a:r>
                        <a:rPr lang="es-ES" sz="1200" kern="1400" dirty="0">
                          <a:ln>
                            <a:noFill/>
                          </a:ln>
                          <a:solidFill>
                            <a:srgbClr val="000000"/>
                          </a:solidFill>
                          <a:effectLst/>
                          <a:latin typeface="+mn-lt"/>
                        </a:rPr>
                        <a:t>casa</a:t>
                      </a:r>
                      <a:endParaRPr lang="es-ES_tradnl" sz="1200" kern="1400" dirty="0">
                        <a:ln>
                          <a:noFill/>
                        </a:ln>
                        <a:solidFill>
                          <a:srgbClr val="000000"/>
                        </a:solidFill>
                        <a:effectLst/>
                        <a:latin typeface="+mn-lt"/>
                      </a:endParaRP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s-ES" sz="1200" kern="1400" dirty="0" err="1">
                          <a:ln>
                            <a:noFill/>
                          </a:ln>
                          <a:solidFill>
                            <a:srgbClr val="000000"/>
                          </a:solidFill>
                          <a:effectLst/>
                          <a:latin typeface="+mn-lt"/>
                        </a:rPr>
                        <a:t>House</a:t>
                      </a:r>
                      <a:endParaRPr lang="es-ES" sz="1200" kern="1400" dirty="0">
                        <a:ln>
                          <a:noFill/>
                        </a:ln>
                        <a:solidFill>
                          <a:srgbClr val="000000"/>
                        </a:solidFill>
                        <a:effectLst/>
                        <a:latin typeface="+mn-lt"/>
                      </a:endParaRPr>
                    </a:p>
                  </a:txBody>
                  <a:tcPr marL="36576" marR="36576" marT="36576" marB="36576" anchor="ctr"/>
                </a:tc>
                <a:extLst>
                  <a:ext uri="{0D108BD9-81ED-4DB2-BD59-A6C34878D82A}">
                    <a16:rowId xmlns:a16="http://schemas.microsoft.com/office/drawing/2014/main" val="10002"/>
                  </a:ext>
                </a:extLst>
              </a:tr>
              <a:tr h="359807">
                <a:tc>
                  <a:txBody>
                    <a:bodyPr/>
                    <a:lstStyle/>
                    <a:p>
                      <a:pPr marR="0" indent="0" algn="l" rtl="0">
                        <a:lnSpc>
                          <a:spcPct val="119000"/>
                        </a:lnSpc>
                        <a:spcBef>
                          <a:spcPts val="0"/>
                        </a:spcBef>
                        <a:spcAft>
                          <a:spcPts val="600"/>
                        </a:spcAft>
                      </a:pPr>
                      <a:r>
                        <a:rPr lang="es-ES" sz="1200" kern="1400" dirty="0">
                          <a:ln>
                            <a:noFill/>
                          </a:ln>
                          <a:solidFill>
                            <a:srgbClr val="000000"/>
                          </a:solidFill>
                          <a:effectLst/>
                          <a:latin typeface="+mn-lt"/>
                        </a:rPr>
                        <a:t>ciudad</a:t>
                      </a:r>
                      <a:endParaRPr lang="es-ES_tradnl" sz="1200" kern="1400" dirty="0">
                        <a:ln>
                          <a:noFill/>
                        </a:ln>
                        <a:solidFill>
                          <a:srgbClr val="000000"/>
                        </a:solidFill>
                        <a:effectLst/>
                        <a:latin typeface="+mn-lt"/>
                      </a:endParaRP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mn-lt"/>
                        </a:rPr>
                        <a:t>City</a:t>
                      </a:r>
                    </a:p>
                  </a:txBody>
                  <a:tcPr marL="36576" marR="36576" marT="36576" marB="36576" anchor="ctr"/>
                </a:tc>
                <a:extLst>
                  <a:ext uri="{0D108BD9-81ED-4DB2-BD59-A6C34878D82A}">
                    <a16:rowId xmlns:a16="http://schemas.microsoft.com/office/drawing/2014/main" val="10003"/>
                  </a:ext>
                </a:extLst>
              </a:tr>
              <a:tr h="359170">
                <a:tc>
                  <a:txBody>
                    <a:bodyPr/>
                    <a:lstStyle/>
                    <a:p>
                      <a:pPr marR="0" indent="0" algn="l" rtl="0">
                        <a:lnSpc>
                          <a:spcPct val="119000"/>
                        </a:lnSpc>
                        <a:spcBef>
                          <a:spcPts val="0"/>
                        </a:spcBef>
                        <a:spcAft>
                          <a:spcPts val="600"/>
                        </a:spcAft>
                      </a:pPr>
                      <a:r>
                        <a:rPr lang="es-ES" sz="1200" kern="1400" dirty="0">
                          <a:ln>
                            <a:noFill/>
                          </a:ln>
                          <a:solidFill>
                            <a:srgbClr val="000000"/>
                          </a:solidFill>
                          <a:effectLst/>
                          <a:latin typeface="+mn-lt"/>
                        </a:rPr>
                        <a:t>costa</a:t>
                      </a: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mn-lt"/>
                        </a:rPr>
                        <a:t>Coast</a:t>
                      </a:r>
                    </a:p>
                  </a:txBody>
                  <a:tcPr marL="36576" marR="36576" marT="36576" marB="36576" anchor="ctr"/>
                </a:tc>
                <a:extLst>
                  <a:ext uri="{0D108BD9-81ED-4DB2-BD59-A6C34878D82A}">
                    <a16:rowId xmlns:a16="http://schemas.microsoft.com/office/drawing/2014/main" val="10004"/>
                  </a:ext>
                </a:extLst>
              </a:tr>
              <a:tr h="379923">
                <a:tc>
                  <a:txBody>
                    <a:bodyPr/>
                    <a:lstStyle/>
                    <a:p>
                      <a:pPr marR="0" indent="0" algn="l" rtl="0">
                        <a:lnSpc>
                          <a:spcPct val="119000"/>
                        </a:lnSpc>
                        <a:spcBef>
                          <a:spcPts val="0"/>
                        </a:spcBef>
                        <a:spcAft>
                          <a:spcPts val="600"/>
                        </a:spcAft>
                      </a:pPr>
                      <a:r>
                        <a:rPr lang="es-ES" sz="1200" kern="1400" dirty="0">
                          <a:ln>
                            <a:noFill/>
                          </a:ln>
                          <a:solidFill>
                            <a:srgbClr val="000000"/>
                          </a:solidFill>
                          <a:effectLst/>
                          <a:latin typeface="+mn-lt"/>
                        </a:rPr>
                        <a:t>España</a:t>
                      </a:r>
                      <a:endParaRPr lang="en-GB" sz="1200" kern="1400" dirty="0">
                        <a:ln>
                          <a:noFill/>
                        </a:ln>
                        <a:solidFill>
                          <a:srgbClr val="000000"/>
                        </a:solidFill>
                        <a:effectLst/>
                        <a:latin typeface="+mn-lt"/>
                      </a:endParaRP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mn-lt"/>
                        </a:rPr>
                        <a:t>Spain</a:t>
                      </a:r>
                    </a:p>
                  </a:txBody>
                  <a:tcPr marL="36576" marR="36576" marT="36576" marB="36576" anchor="ctr"/>
                </a:tc>
                <a:extLst>
                  <a:ext uri="{0D108BD9-81ED-4DB2-BD59-A6C34878D82A}">
                    <a16:rowId xmlns:a16="http://schemas.microsoft.com/office/drawing/2014/main" val="3925240874"/>
                  </a:ext>
                </a:extLst>
              </a:tr>
              <a:tr h="359170">
                <a:tc>
                  <a:txBody>
                    <a:bodyPr/>
                    <a:lstStyle/>
                    <a:p>
                      <a:pPr marR="0" indent="0" algn="l" rtl="0">
                        <a:lnSpc>
                          <a:spcPct val="119000"/>
                        </a:lnSpc>
                        <a:spcBef>
                          <a:spcPts val="0"/>
                        </a:spcBef>
                        <a:spcAft>
                          <a:spcPts val="600"/>
                        </a:spcAft>
                        <a:tabLst>
                          <a:tab pos="2879446" algn="l"/>
                          <a:tab pos="2766974" algn="l"/>
                        </a:tabLst>
                      </a:pPr>
                      <a:r>
                        <a:rPr lang="es-ES" sz="1200" kern="1400" dirty="0">
                          <a:ln>
                            <a:noFill/>
                          </a:ln>
                          <a:solidFill>
                            <a:srgbClr val="000000"/>
                          </a:solidFill>
                          <a:effectLst/>
                          <a:latin typeface="+mn-lt"/>
                        </a:rPr>
                        <a:t>montaña</a:t>
                      </a:r>
                      <a:endParaRPr lang="en-GB" sz="1200" kern="1400" dirty="0">
                        <a:ln>
                          <a:noFill/>
                        </a:ln>
                        <a:solidFill>
                          <a:srgbClr val="000000"/>
                        </a:solidFill>
                        <a:effectLst/>
                        <a:latin typeface="+mn-lt"/>
                      </a:endParaRP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n-GB" sz="1200" kern="1400">
                          <a:ln>
                            <a:noFill/>
                          </a:ln>
                          <a:solidFill>
                            <a:srgbClr val="000000"/>
                          </a:solidFill>
                          <a:effectLst/>
                          <a:latin typeface="+mn-lt"/>
                        </a:rPr>
                        <a:t>Mountain</a:t>
                      </a:r>
                      <a:endParaRPr lang="en-GB" sz="1200" kern="1400" dirty="0">
                        <a:ln>
                          <a:noFill/>
                        </a:ln>
                        <a:solidFill>
                          <a:srgbClr val="000000"/>
                        </a:solidFill>
                        <a:effectLst/>
                        <a:latin typeface="+mn-lt"/>
                      </a:endParaRPr>
                    </a:p>
                  </a:txBody>
                  <a:tcPr marL="36576" marR="36576" marT="36576" marB="36576" anchor="ctr"/>
                </a:tc>
                <a:extLst>
                  <a:ext uri="{0D108BD9-81ED-4DB2-BD59-A6C34878D82A}">
                    <a16:rowId xmlns:a16="http://schemas.microsoft.com/office/drawing/2014/main" val="3041935017"/>
                  </a:ext>
                </a:extLst>
              </a:tr>
              <a:tr h="359170">
                <a:tc>
                  <a:txBody>
                    <a:bodyPr/>
                    <a:lstStyle/>
                    <a:p>
                      <a:pPr marR="0" indent="0" algn="l" rtl="0">
                        <a:lnSpc>
                          <a:spcPct val="119000"/>
                        </a:lnSpc>
                        <a:spcBef>
                          <a:spcPts val="0"/>
                        </a:spcBef>
                        <a:spcAft>
                          <a:spcPts val="600"/>
                        </a:spcAft>
                        <a:tabLst>
                          <a:tab pos="2879446" algn="l"/>
                          <a:tab pos="2766974" algn="l"/>
                        </a:tabLst>
                      </a:pPr>
                      <a:r>
                        <a:rPr lang="es-ES" sz="1200" kern="1400" dirty="0">
                          <a:ln>
                            <a:noFill/>
                          </a:ln>
                          <a:solidFill>
                            <a:srgbClr val="000000"/>
                          </a:solidFill>
                          <a:effectLst/>
                          <a:latin typeface="+mn-lt"/>
                        </a:rPr>
                        <a:t>playa</a:t>
                      </a:r>
                      <a:endParaRPr lang="en-US" sz="1200" kern="1400" dirty="0">
                        <a:ln>
                          <a:noFill/>
                        </a:ln>
                        <a:solidFill>
                          <a:srgbClr val="000000"/>
                        </a:solidFill>
                        <a:effectLst/>
                        <a:latin typeface="+mn-lt"/>
                      </a:endParaRP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mn-lt"/>
                        </a:rPr>
                        <a:t>Beach</a:t>
                      </a:r>
                    </a:p>
                  </a:txBody>
                  <a:tcPr marL="36576" marR="36576" marT="36576" marB="36576" anchor="ctr"/>
                </a:tc>
                <a:extLst>
                  <a:ext uri="{0D108BD9-81ED-4DB2-BD59-A6C34878D82A}">
                    <a16:rowId xmlns:a16="http://schemas.microsoft.com/office/drawing/2014/main" val="4149408354"/>
                  </a:ext>
                </a:extLst>
              </a:tr>
              <a:tr h="359170">
                <a:tc>
                  <a:txBody>
                    <a:bodyPr/>
                    <a:lstStyle/>
                    <a:p>
                      <a:pPr marR="0" indent="0" algn="l" rtl="0">
                        <a:lnSpc>
                          <a:spcPct val="119000"/>
                        </a:lnSpc>
                        <a:spcBef>
                          <a:spcPts val="0"/>
                        </a:spcBef>
                        <a:spcAft>
                          <a:spcPts val="600"/>
                        </a:spcAft>
                        <a:tabLst>
                          <a:tab pos="2879446" algn="l"/>
                          <a:tab pos="2766974" algn="l"/>
                        </a:tabLst>
                      </a:pPr>
                      <a:r>
                        <a:rPr lang="es-ES" sz="1200" kern="1400" dirty="0">
                          <a:ln>
                            <a:noFill/>
                          </a:ln>
                          <a:solidFill>
                            <a:srgbClr val="000000"/>
                          </a:solidFill>
                          <a:effectLst/>
                          <a:latin typeface="+mn-lt"/>
                        </a:rPr>
                        <a:t>región</a:t>
                      </a: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n-US" sz="1200" kern="1400" dirty="0">
                          <a:ln>
                            <a:noFill/>
                          </a:ln>
                          <a:solidFill>
                            <a:srgbClr val="000000"/>
                          </a:solidFill>
                          <a:effectLst/>
                          <a:latin typeface="+mn-lt"/>
                        </a:rPr>
                        <a:t>Region</a:t>
                      </a:r>
                    </a:p>
                  </a:txBody>
                  <a:tcPr marL="36576" marR="36576" marT="36576" marB="36576" anchor="ctr"/>
                </a:tc>
                <a:extLst>
                  <a:ext uri="{0D108BD9-81ED-4DB2-BD59-A6C34878D82A}">
                    <a16:rowId xmlns:a16="http://schemas.microsoft.com/office/drawing/2014/main" val="1235971345"/>
                  </a:ext>
                </a:extLst>
              </a:tr>
              <a:tr h="359170">
                <a:tc>
                  <a:txBody>
                    <a:bodyPr/>
                    <a:lstStyle/>
                    <a:p>
                      <a:pPr marR="0" indent="0" algn="l" rtl="0">
                        <a:lnSpc>
                          <a:spcPct val="119000"/>
                        </a:lnSpc>
                        <a:spcBef>
                          <a:spcPts val="0"/>
                        </a:spcBef>
                        <a:spcAft>
                          <a:spcPts val="600"/>
                        </a:spcAft>
                        <a:tabLst>
                          <a:tab pos="2879446" algn="l"/>
                          <a:tab pos="2766974" algn="l"/>
                        </a:tabLst>
                      </a:pPr>
                      <a:r>
                        <a:rPr lang="es-ES" sz="1200" kern="1400" dirty="0">
                          <a:ln>
                            <a:noFill/>
                          </a:ln>
                          <a:solidFill>
                            <a:srgbClr val="000000"/>
                          </a:solidFill>
                          <a:effectLst/>
                          <a:latin typeface="+mn-lt"/>
                        </a:rPr>
                        <a:t>zona</a:t>
                      </a:r>
                      <a:endParaRPr lang="es-ES_tradnl" sz="1200" kern="1400" dirty="0">
                        <a:ln>
                          <a:noFill/>
                        </a:ln>
                        <a:solidFill>
                          <a:srgbClr val="000000"/>
                        </a:solidFill>
                        <a:effectLst/>
                        <a:latin typeface="+mn-lt"/>
                      </a:endParaRP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mn-lt"/>
                        </a:rPr>
                        <a:t>Zone</a:t>
                      </a:r>
                    </a:p>
                  </a:txBody>
                  <a:tcPr marL="36576" marR="36576" marT="36576" marB="36576" anchor="ctr"/>
                </a:tc>
                <a:extLst>
                  <a:ext uri="{0D108BD9-81ED-4DB2-BD59-A6C34878D82A}">
                    <a16:rowId xmlns:a16="http://schemas.microsoft.com/office/drawing/2014/main" val="3748769057"/>
                  </a:ext>
                </a:extLst>
              </a:tr>
              <a:tr h="359170">
                <a:tc>
                  <a:txBody>
                    <a:bodyPr/>
                    <a:lstStyle/>
                    <a:p>
                      <a:pPr marR="0" indent="0" algn="l" rtl="0">
                        <a:lnSpc>
                          <a:spcPct val="119000"/>
                        </a:lnSpc>
                        <a:spcBef>
                          <a:spcPts val="0"/>
                        </a:spcBef>
                        <a:spcAft>
                          <a:spcPts val="600"/>
                        </a:spcAft>
                        <a:tabLst>
                          <a:tab pos="2879446" algn="l"/>
                          <a:tab pos="2766974" algn="l"/>
                        </a:tabLst>
                      </a:pPr>
                      <a:r>
                        <a:rPr lang="es-ES" sz="1200" kern="1400" dirty="0">
                          <a:ln>
                            <a:noFill/>
                          </a:ln>
                          <a:solidFill>
                            <a:srgbClr val="000000"/>
                          </a:solidFill>
                          <a:effectLst/>
                          <a:latin typeface="+mn-lt"/>
                        </a:rPr>
                        <a:t>alrededores</a:t>
                      </a:r>
                      <a:endParaRPr lang="en-GB" sz="1200" kern="1400" dirty="0">
                        <a:ln>
                          <a:noFill/>
                        </a:ln>
                        <a:solidFill>
                          <a:srgbClr val="000000"/>
                        </a:solidFill>
                        <a:effectLst/>
                        <a:latin typeface="+mn-lt"/>
                      </a:endParaRP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mn-lt"/>
                        </a:rPr>
                        <a:t>Outskirts</a:t>
                      </a:r>
                    </a:p>
                  </a:txBody>
                  <a:tcPr marL="36576" marR="36576" marT="36576" marB="36576" anchor="ctr"/>
                </a:tc>
                <a:extLst>
                  <a:ext uri="{0D108BD9-81ED-4DB2-BD59-A6C34878D82A}">
                    <a16:rowId xmlns:a16="http://schemas.microsoft.com/office/drawing/2014/main" val="1543258229"/>
                  </a:ext>
                </a:extLst>
              </a:tr>
              <a:tr h="359170">
                <a:tc>
                  <a:txBody>
                    <a:bodyPr/>
                    <a:lstStyle/>
                    <a:p>
                      <a:pPr marR="0" indent="0" algn="l" rtl="0">
                        <a:lnSpc>
                          <a:spcPct val="119000"/>
                        </a:lnSpc>
                        <a:spcBef>
                          <a:spcPts val="0"/>
                        </a:spcBef>
                        <a:spcAft>
                          <a:spcPts val="600"/>
                        </a:spcAft>
                      </a:pPr>
                      <a:r>
                        <a:rPr lang="es-ES" sz="1200" kern="1400" dirty="0">
                          <a:ln>
                            <a:noFill/>
                          </a:ln>
                          <a:solidFill>
                            <a:srgbClr val="000000"/>
                          </a:solidFill>
                          <a:effectLst/>
                          <a:latin typeface="+mn-lt"/>
                        </a:rPr>
                        <a:t>afueras</a:t>
                      </a:r>
                      <a:endParaRPr lang="en-GB" sz="1200" kern="1400" dirty="0">
                        <a:ln>
                          <a:noFill/>
                        </a:ln>
                        <a:solidFill>
                          <a:srgbClr val="000000"/>
                        </a:solidFill>
                        <a:effectLst/>
                        <a:latin typeface="+mn-lt"/>
                      </a:endParaRP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s-ES" sz="1200" kern="1400" dirty="0" err="1">
                          <a:ln>
                            <a:noFill/>
                          </a:ln>
                          <a:solidFill>
                            <a:srgbClr val="000000"/>
                          </a:solidFill>
                          <a:effectLst/>
                          <a:latin typeface="+mn-lt"/>
                        </a:rPr>
                        <a:t>Outskirts</a:t>
                      </a:r>
                      <a:endParaRPr lang="es-ES" sz="1200" kern="1400" dirty="0">
                        <a:ln>
                          <a:noFill/>
                        </a:ln>
                        <a:solidFill>
                          <a:srgbClr val="000000"/>
                        </a:solidFill>
                        <a:effectLst/>
                        <a:latin typeface="+mn-lt"/>
                      </a:endParaRPr>
                    </a:p>
                  </a:txBody>
                  <a:tcPr marL="36576" marR="36576" marT="36576" marB="36576" anchor="ctr"/>
                </a:tc>
                <a:extLst>
                  <a:ext uri="{0D108BD9-81ED-4DB2-BD59-A6C34878D82A}">
                    <a16:rowId xmlns:a16="http://schemas.microsoft.com/office/drawing/2014/main" val="3146237369"/>
                  </a:ext>
                </a:extLst>
              </a:tr>
              <a:tr h="359170">
                <a:tc>
                  <a:txBody>
                    <a:bodyPr/>
                    <a:lstStyle/>
                    <a:p>
                      <a:pPr marR="0" indent="0" algn="l" rtl="0">
                        <a:lnSpc>
                          <a:spcPct val="119000"/>
                        </a:lnSpc>
                        <a:spcBef>
                          <a:spcPts val="0"/>
                        </a:spcBef>
                        <a:spcAft>
                          <a:spcPts val="600"/>
                        </a:spcAft>
                      </a:pPr>
                      <a:r>
                        <a:rPr lang="es-ES" sz="1200" kern="1400" dirty="0">
                          <a:ln>
                            <a:noFill/>
                          </a:ln>
                          <a:solidFill>
                            <a:srgbClr val="000000"/>
                          </a:solidFill>
                          <a:effectLst/>
                          <a:latin typeface="+mn-lt"/>
                        </a:rPr>
                        <a:t>barrio</a:t>
                      </a: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s-ES" sz="1200" kern="1400" dirty="0" err="1">
                          <a:ln>
                            <a:noFill/>
                          </a:ln>
                          <a:solidFill>
                            <a:srgbClr val="000000"/>
                          </a:solidFill>
                          <a:effectLst/>
                          <a:latin typeface="+mn-lt"/>
                        </a:rPr>
                        <a:t>Neighbourhood</a:t>
                      </a:r>
                      <a:endParaRPr lang="es-ES" sz="1200" kern="1400" dirty="0">
                        <a:ln>
                          <a:noFill/>
                        </a:ln>
                        <a:solidFill>
                          <a:srgbClr val="000000"/>
                        </a:solidFill>
                        <a:effectLst/>
                        <a:latin typeface="+mn-lt"/>
                      </a:endParaRPr>
                    </a:p>
                  </a:txBody>
                  <a:tcPr marL="36576" marR="36576" marT="36576" marB="36576" anchor="ctr"/>
                </a:tc>
                <a:extLst>
                  <a:ext uri="{0D108BD9-81ED-4DB2-BD59-A6C34878D82A}">
                    <a16:rowId xmlns:a16="http://schemas.microsoft.com/office/drawing/2014/main" val="3264998185"/>
                  </a:ext>
                </a:extLst>
              </a:tr>
              <a:tr h="359170">
                <a:tc>
                  <a:txBody>
                    <a:bodyPr/>
                    <a:lstStyle/>
                    <a:p>
                      <a:pPr marR="0" indent="0" algn="l" rtl="0">
                        <a:lnSpc>
                          <a:spcPct val="119000"/>
                        </a:lnSpc>
                        <a:spcBef>
                          <a:spcPts val="0"/>
                        </a:spcBef>
                        <a:spcAft>
                          <a:spcPts val="600"/>
                        </a:spcAft>
                      </a:pPr>
                      <a:r>
                        <a:rPr lang="es-ES" sz="1200" kern="1400" dirty="0">
                          <a:ln>
                            <a:noFill/>
                          </a:ln>
                          <a:solidFill>
                            <a:srgbClr val="000000"/>
                          </a:solidFill>
                          <a:effectLst/>
                          <a:latin typeface="+mn-lt"/>
                        </a:rPr>
                        <a:t>campo</a:t>
                      </a: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s-ES" sz="1200" kern="1400" dirty="0" err="1">
                          <a:ln>
                            <a:noFill/>
                          </a:ln>
                          <a:solidFill>
                            <a:srgbClr val="000000"/>
                          </a:solidFill>
                          <a:effectLst/>
                          <a:latin typeface="+mn-lt"/>
                        </a:rPr>
                        <a:t>Countryside</a:t>
                      </a:r>
                      <a:endParaRPr lang="es-ES" sz="1200" kern="1400" dirty="0">
                        <a:ln>
                          <a:noFill/>
                        </a:ln>
                        <a:solidFill>
                          <a:srgbClr val="000000"/>
                        </a:solidFill>
                        <a:effectLst/>
                        <a:latin typeface="+mn-lt"/>
                      </a:endParaRPr>
                    </a:p>
                  </a:txBody>
                  <a:tcPr marL="36576" marR="36576" marT="36576" marB="36576" anchor="ctr"/>
                </a:tc>
                <a:extLst>
                  <a:ext uri="{0D108BD9-81ED-4DB2-BD59-A6C34878D82A}">
                    <a16:rowId xmlns:a16="http://schemas.microsoft.com/office/drawing/2014/main" val="2139219470"/>
                  </a:ext>
                </a:extLst>
              </a:tr>
              <a:tr h="359170">
                <a:tc>
                  <a:txBody>
                    <a:bodyPr/>
                    <a:lstStyle/>
                    <a:p>
                      <a:pPr marR="0" indent="0" algn="l" rtl="0">
                        <a:lnSpc>
                          <a:spcPct val="119000"/>
                        </a:lnSpc>
                        <a:spcBef>
                          <a:spcPts val="0"/>
                        </a:spcBef>
                        <a:spcAft>
                          <a:spcPts val="600"/>
                        </a:spcAft>
                      </a:pPr>
                      <a:r>
                        <a:rPr lang="es-ES" sz="1200" kern="1400" dirty="0">
                          <a:ln>
                            <a:noFill/>
                          </a:ln>
                          <a:solidFill>
                            <a:srgbClr val="000000"/>
                          </a:solidFill>
                          <a:effectLst/>
                          <a:latin typeface="+mn-lt"/>
                        </a:rPr>
                        <a:t>centro</a:t>
                      </a: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s-ES" sz="1200" kern="1400" dirty="0" err="1">
                          <a:ln>
                            <a:noFill/>
                          </a:ln>
                          <a:solidFill>
                            <a:srgbClr val="000000"/>
                          </a:solidFill>
                          <a:effectLst/>
                          <a:latin typeface="+mn-lt"/>
                        </a:rPr>
                        <a:t>Sentre</a:t>
                      </a:r>
                      <a:endParaRPr lang="es-ES" sz="1200" kern="1400" dirty="0">
                        <a:ln>
                          <a:noFill/>
                        </a:ln>
                        <a:solidFill>
                          <a:srgbClr val="000000"/>
                        </a:solidFill>
                        <a:effectLst/>
                        <a:latin typeface="+mn-lt"/>
                      </a:endParaRPr>
                    </a:p>
                  </a:txBody>
                  <a:tcPr marL="36576" marR="36576" marT="36576" marB="36576" anchor="ctr"/>
                </a:tc>
                <a:extLst>
                  <a:ext uri="{0D108BD9-81ED-4DB2-BD59-A6C34878D82A}">
                    <a16:rowId xmlns:a16="http://schemas.microsoft.com/office/drawing/2014/main" val="3212544497"/>
                  </a:ext>
                </a:extLst>
              </a:tr>
              <a:tr h="359170">
                <a:tc>
                  <a:txBody>
                    <a:bodyPr/>
                    <a:lstStyle/>
                    <a:p>
                      <a:pPr marR="0" indent="0" algn="l" rtl="0">
                        <a:lnSpc>
                          <a:spcPct val="119000"/>
                        </a:lnSpc>
                        <a:spcBef>
                          <a:spcPts val="0"/>
                        </a:spcBef>
                        <a:spcAft>
                          <a:spcPts val="600"/>
                        </a:spcAft>
                      </a:pPr>
                      <a:r>
                        <a:rPr lang="es-ES" sz="1200" kern="1400" dirty="0">
                          <a:ln>
                            <a:noFill/>
                          </a:ln>
                          <a:solidFill>
                            <a:srgbClr val="000000"/>
                          </a:solidFill>
                          <a:effectLst/>
                          <a:latin typeface="+mn-lt"/>
                        </a:rPr>
                        <a:t>pueblo</a:t>
                      </a:r>
                    </a:p>
                  </a:txBody>
                  <a:tcPr marL="36576" marR="36576" marT="36576" marB="36576" anchor="ctr"/>
                </a:tc>
                <a:tc>
                  <a:txBody>
                    <a:bodyPr/>
                    <a:lstStyle/>
                    <a:p>
                      <a:pPr marR="0" indent="0" algn="l" rtl="0">
                        <a:lnSpc>
                          <a:spcPct val="119000"/>
                        </a:lnSpc>
                        <a:spcBef>
                          <a:spcPts val="0"/>
                        </a:spcBef>
                        <a:spcAft>
                          <a:spcPts val="600"/>
                        </a:spcAft>
                        <a:tabLst>
                          <a:tab pos="2879446" algn="l"/>
                          <a:tab pos="2766974" algn="l"/>
                        </a:tabLst>
                      </a:pPr>
                      <a:r>
                        <a:rPr lang="es-ES" sz="1200" kern="1400" dirty="0">
                          <a:ln>
                            <a:noFill/>
                          </a:ln>
                          <a:solidFill>
                            <a:srgbClr val="000000"/>
                          </a:solidFill>
                          <a:effectLst/>
                          <a:latin typeface="+mn-lt"/>
                        </a:rPr>
                        <a:t>Town</a:t>
                      </a:r>
                    </a:p>
                  </a:txBody>
                  <a:tcPr marL="36576" marR="36576" marT="36576" marB="36576" anchor="ctr"/>
                </a:tc>
                <a:extLst>
                  <a:ext uri="{0D108BD9-81ED-4DB2-BD59-A6C34878D82A}">
                    <a16:rowId xmlns:a16="http://schemas.microsoft.com/office/drawing/2014/main" val="1202810902"/>
                  </a:ext>
                </a:extLst>
              </a:tr>
              <a:tr h="359170">
                <a:tc>
                  <a:txBody>
                    <a:bodyPr/>
                    <a:lstStyle/>
                    <a:p>
                      <a:pPr marR="0" indent="0" algn="l" rtl="0">
                        <a:lnSpc>
                          <a:spcPct val="119000"/>
                        </a:lnSpc>
                        <a:spcBef>
                          <a:spcPts val="0"/>
                        </a:spcBef>
                        <a:spcAft>
                          <a:spcPts val="600"/>
                        </a:spcAft>
                      </a:pPr>
                      <a:r>
                        <a:rPr lang="es-ES" sz="1200" kern="1400" dirty="0">
                          <a:ln>
                            <a:noFill/>
                          </a:ln>
                          <a:solidFill>
                            <a:srgbClr val="000000"/>
                          </a:solidFill>
                          <a:effectLst/>
                          <a:latin typeface="+mn-lt"/>
                        </a:rPr>
                        <a:t>norte</a:t>
                      </a: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s-ES" sz="1200" kern="1400" dirty="0">
                          <a:ln>
                            <a:noFill/>
                          </a:ln>
                          <a:solidFill>
                            <a:srgbClr val="000000"/>
                          </a:solidFill>
                          <a:effectLst/>
                          <a:latin typeface="+mn-lt"/>
                        </a:rPr>
                        <a:t>North</a:t>
                      </a:r>
                    </a:p>
                  </a:txBody>
                  <a:tcPr marL="36576" marR="36576" marT="36576" marB="36576"/>
                </a:tc>
                <a:extLst>
                  <a:ext uri="{0D108BD9-81ED-4DB2-BD59-A6C34878D82A}">
                    <a16:rowId xmlns:a16="http://schemas.microsoft.com/office/drawing/2014/main" val="1773897719"/>
                  </a:ext>
                </a:extLst>
              </a:tr>
              <a:tr h="359170">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n-lt"/>
                        </a:rPr>
                        <a:t>sur</a:t>
                      </a: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s-ES" sz="1200" kern="1400" dirty="0" err="1">
                          <a:ln>
                            <a:noFill/>
                          </a:ln>
                          <a:solidFill>
                            <a:srgbClr val="000000"/>
                          </a:solidFill>
                          <a:effectLst/>
                          <a:latin typeface="+mn-lt"/>
                        </a:rPr>
                        <a:t>south</a:t>
                      </a:r>
                      <a:endParaRPr lang="es-ES" sz="1200" kern="1400" dirty="0">
                        <a:ln>
                          <a:noFill/>
                        </a:ln>
                        <a:solidFill>
                          <a:srgbClr val="000000"/>
                        </a:solidFill>
                        <a:effectLst/>
                        <a:latin typeface="+mn-lt"/>
                      </a:endParaRPr>
                    </a:p>
                  </a:txBody>
                  <a:tcPr marL="36576" marR="36576" marT="36576" marB="36576"/>
                </a:tc>
                <a:extLst>
                  <a:ext uri="{0D108BD9-81ED-4DB2-BD59-A6C34878D82A}">
                    <a16:rowId xmlns:a16="http://schemas.microsoft.com/office/drawing/2014/main" val="3487442006"/>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201384655"/>
              </p:ext>
            </p:extLst>
          </p:nvPr>
        </p:nvGraphicFramePr>
        <p:xfrm>
          <a:off x="4780191" y="230695"/>
          <a:ext cx="3890356" cy="6394013"/>
        </p:xfrm>
        <a:graphic>
          <a:graphicData uri="http://schemas.openxmlformats.org/drawingml/2006/table">
            <a:tbl>
              <a:tblPr firstRow="1" bandRow="1">
                <a:tableStyleId>{5940675A-B579-460E-94D1-54222C63F5DA}</a:tableStyleId>
              </a:tblPr>
              <a:tblGrid>
                <a:gridCol w="1917267">
                  <a:extLst>
                    <a:ext uri="{9D8B030D-6E8A-4147-A177-3AD203B41FA5}">
                      <a16:colId xmlns:a16="http://schemas.microsoft.com/office/drawing/2014/main" val="20000"/>
                    </a:ext>
                  </a:extLst>
                </a:gridCol>
                <a:gridCol w="1973089">
                  <a:extLst>
                    <a:ext uri="{9D8B030D-6E8A-4147-A177-3AD203B41FA5}">
                      <a16:colId xmlns:a16="http://schemas.microsoft.com/office/drawing/2014/main" val="20001"/>
                    </a:ext>
                  </a:extLst>
                </a:gridCol>
              </a:tblGrid>
              <a:tr h="281462">
                <a:tc>
                  <a:txBody>
                    <a:bodyPr/>
                    <a:lstStyle/>
                    <a:p>
                      <a:pPr algn="ctr"/>
                      <a:r>
                        <a:rPr lang="en-GB" sz="1200" b="1" dirty="0">
                          <a:latin typeface="+mn-lt"/>
                        </a:rPr>
                        <a:t>Spanish</a:t>
                      </a:r>
                    </a:p>
                  </a:txBody>
                  <a:tcPr>
                    <a:solidFill>
                      <a:srgbClr val="FFCCFF"/>
                    </a:solidFill>
                  </a:tcPr>
                </a:tc>
                <a:tc>
                  <a:txBody>
                    <a:bodyPr/>
                    <a:lstStyle/>
                    <a:p>
                      <a:pPr algn="ctr"/>
                      <a:r>
                        <a:rPr lang="en-GB" sz="1200" b="1" dirty="0">
                          <a:latin typeface="+mn-lt"/>
                        </a:rPr>
                        <a:t>English</a:t>
                      </a:r>
                    </a:p>
                  </a:txBody>
                  <a:tcPr>
                    <a:solidFill>
                      <a:schemeClr val="accent1">
                        <a:lumMod val="20000"/>
                        <a:lumOff val="80000"/>
                      </a:schemeClr>
                    </a:solidFill>
                  </a:tcPr>
                </a:tc>
                <a:extLst>
                  <a:ext uri="{0D108BD9-81ED-4DB2-BD59-A6C34878D82A}">
                    <a16:rowId xmlns:a16="http://schemas.microsoft.com/office/drawing/2014/main" val="10000"/>
                  </a:ext>
                </a:extLst>
              </a:tr>
              <a:tr h="360369">
                <a:tc>
                  <a:txBody>
                    <a:bodyPr/>
                    <a:lstStyle/>
                    <a:p>
                      <a:pPr marR="0" indent="0" algn="l" rtl="0">
                        <a:lnSpc>
                          <a:spcPct val="119000"/>
                        </a:lnSpc>
                        <a:spcBef>
                          <a:spcPts val="0"/>
                        </a:spcBef>
                        <a:spcAft>
                          <a:spcPts val="600"/>
                        </a:spcAft>
                      </a:pPr>
                      <a:r>
                        <a:rPr lang="es-ES" sz="1200" kern="1400" dirty="0">
                          <a:ln>
                            <a:noFill/>
                          </a:ln>
                          <a:solidFill>
                            <a:srgbClr val="000000"/>
                          </a:solidFill>
                          <a:effectLst/>
                          <a:latin typeface="+mn-lt"/>
                        </a:rPr>
                        <a:t>este</a:t>
                      </a:r>
                      <a:endParaRPr lang="en-GB" sz="1200" kern="1400" dirty="0">
                        <a:ln>
                          <a:noFill/>
                        </a:ln>
                        <a:solidFill>
                          <a:srgbClr val="000000"/>
                        </a:solidFill>
                        <a:effectLst/>
                        <a:latin typeface="+mn-lt"/>
                      </a:endParaRP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mn-lt"/>
                        </a:rPr>
                        <a:t>East</a:t>
                      </a:r>
                    </a:p>
                  </a:txBody>
                  <a:tcPr marL="36576" marR="36576" marT="36576" marB="36576"/>
                </a:tc>
                <a:extLst>
                  <a:ext uri="{0D108BD9-81ED-4DB2-BD59-A6C34878D82A}">
                    <a16:rowId xmlns:a16="http://schemas.microsoft.com/office/drawing/2014/main" val="10001"/>
                  </a:ext>
                </a:extLst>
              </a:tr>
              <a:tr h="391195">
                <a:tc>
                  <a:txBody>
                    <a:bodyPr/>
                    <a:lstStyle/>
                    <a:p>
                      <a:pPr marR="0" indent="0" algn="l" rtl="0">
                        <a:lnSpc>
                          <a:spcPct val="119000"/>
                        </a:lnSpc>
                        <a:spcBef>
                          <a:spcPts val="0"/>
                        </a:spcBef>
                        <a:spcAft>
                          <a:spcPts val="600"/>
                        </a:spcAft>
                      </a:pPr>
                      <a:r>
                        <a:rPr lang="es-ES" sz="1200" kern="1400" dirty="0">
                          <a:ln>
                            <a:noFill/>
                          </a:ln>
                          <a:solidFill>
                            <a:srgbClr val="000000"/>
                          </a:solidFill>
                          <a:effectLst/>
                          <a:latin typeface="+mn-lt"/>
                        </a:rPr>
                        <a:t>oeste</a:t>
                      </a:r>
                      <a:endParaRPr lang="en-GB" sz="1200" kern="1400" dirty="0">
                        <a:ln>
                          <a:noFill/>
                        </a:ln>
                        <a:solidFill>
                          <a:srgbClr val="000000"/>
                        </a:solidFill>
                        <a:effectLst/>
                        <a:latin typeface="+mn-lt"/>
                      </a:endParaRP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s-ES" sz="1200" kern="1400" dirty="0">
                          <a:ln>
                            <a:noFill/>
                          </a:ln>
                          <a:solidFill>
                            <a:srgbClr val="000000"/>
                          </a:solidFill>
                          <a:effectLst/>
                          <a:latin typeface="+mn-lt"/>
                        </a:rPr>
                        <a:t>West</a:t>
                      </a:r>
                    </a:p>
                  </a:txBody>
                  <a:tcPr marL="36576" marR="36576" marT="36576" marB="36576"/>
                </a:tc>
                <a:extLst>
                  <a:ext uri="{0D108BD9-81ED-4DB2-BD59-A6C34878D82A}">
                    <a16:rowId xmlns:a16="http://schemas.microsoft.com/office/drawing/2014/main" val="10002"/>
                  </a:ext>
                </a:extLst>
              </a:tr>
              <a:tr h="360369">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s-ES" sz="1200" kern="1400" dirty="0">
                          <a:ln>
                            <a:noFill/>
                          </a:ln>
                          <a:solidFill>
                            <a:srgbClr val="000000"/>
                          </a:solidFill>
                          <a:effectLst/>
                          <a:latin typeface="+mn-lt"/>
                        </a:rPr>
                        <a:t>está</a:t>
                      </a:r>
                      <a:endParaRPr lang="en-GB" sz="1200" kern="1400" dirty="0">
                        <a:ln>
                          <a:noFill/>
                        </a:ln>
                        <a:solidFill>
                          <a:srgbClr val="000000"/>
                        </a:solidFill>
                        <a:effectLst/>
                        <a:latin typeface="+mn-lt"/>
                      </a:endParaRP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mn-lt"/>
                        </a:rPr>
                        <a:t>Is (location)</a:t>
                      </a:r>
                    </a:p>
                  </a:txBody>
                  <a:tcPr marL="36576" marR="36576" marT="36576" marB="36576"/>
                </a:tc>
                <a:extLst>
                  <a:ext uri="{0D108BD9-81ED-4DB2-BD59-A6C34878D82A}">
                    <a16:rowId xmlns:a16="http://schemas.microsoft.com/office/drawing/2014/main" val="10003"/>
                  </a:ext>
                </a:extLst>
              </a:tr>
              <a:tr h="359732">
                <a:tc>
                  <a:txBody>
                    <a:bodyPr/>
                    <a:lstStyle/>
                    <a:p>
                      <a:pPr marR="0" indent="0" algn="l" rtl="0">
                        <a:lnSpc>
                          <a:spcPct val="119000"/>
                        </a:lnSpc>
                        <a:spcBef>
                          <a:spcPts val="0"/>
                        </a:spcBef>
                        <a:spcAft>
                          <a:spcPts val="600"/>
                        </a:spcAft>
                      </a:pPr>
                      <a:r>
                        <a:rPr lang="en-GB" sz="1200" kern="1400" dirty="0" err="1">
                          <a:ln>
                            <a:noFill/>
                          </a:ln>
                          <a:solidFill>
                            <a:srgbClr val="000000"/>
                          </a:solidFill>
                          <a:effectLst/>
                          <a:latin typeface="+mn-lt"/>
                        </a:rPr>
                        <a:t>animado</a:t>
                      </a:r>
                      <a:endParaRPr lang="en-GB" sz="1200" kern="1400" dirty="0">
                        <a:ln>
                          <a:noFill/>
                        </a:ln>
                        <a:solidFill>
                          <a:srgbClr val="000000"/>
                        </a:solidFill>
                        <a:effectLst/>
                        <a:latin typeface="+mn-lt"/>
                      </a:endParaRP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s-ES" sz="1200" kern="1400" dirty="0" err="1">
                          <a:ln>
                            <a:noFill/>
                          </a:ln>
                          <a:solidFill>
                            <a:srgbClr val="000000"/>
                          </a:solidFill>
                          <a:effectLst/>
                          <a:latin typeface="+mn-lt"/>
                        </a:rPr>
                        <a:t>Busy</a:t>
                      </a:r>
                      <a:endParaRPr lang="es-ES" sz="1200" kern="1400" dirty="0">
                        <a:ln>
                          <a:noFill/>
                        </a:ln>
                        <a:solidFill>
                          <a:srgbClr val="000000"/>
                        </a:solidFill>
                        <a:effectLst/>
                        <a:latin typeface="+mn-lt"/>
                      </a:endParaRPr>
                    </a:p>
                  </a:txBody>
                  <a:tcPr marL="36576" marR="36576" marT="36576" marB="36576"/>
                </a:tc>
                <a:extLst>
                  <a:ext uri="{0D108BD9-81ED-4DB2-BD59-A6C34878D82A}">
                    <a16:rowId xmlns:a16="http://schemas.microsoft.com/office/drawing/2014/main" val="10004"/>
                  </a:ext>
                </a:extLst>
              </a:tr>
              <a:tr h="380517">
                <a:tc>
                  <a:txBody>
                    <a:bodyPr/>
                    <a:lstStyle/>
                    <a:p>
                      <a:pPr marR="0" indent="0" algn="l" rtl="0">
                        <a:lnSpc>
                          <a:spcPct val="119000"/>
                        </a:lnSpc>
                        <a:spcBef>
                          <a:spcPts val="0"/>
                        </a:spcBef>
                        <a:spcAft>
                          <a:spcPts val="600"/>
                        </a:spcAft>
                      </a:pPr>
                      <a:r>
                        <a:rPr lang="en-GB" sz="1200" kern="1400" dirty="0" err="1">
                          <a:ln>
                            <a:noFill/>
                          </a:ln>
                          <a:solidFill>
                            <a:srgbClr val="000000"/>
                          </a:solidFill>
                          <a:effectLst/>
                          <a:latin typeface="+mn-lt"/>
                        </a:rPr>
                        <a:t>antiguo</a:t>
                      </a:r>
                      <a:endParaRPr lang="en-GB" sz="1200" kern="1400" dirty="0">
                        <a:ln>
                          <a:noFill/>
                        </a:ln>
                        <a:solidFill>
                          <a:srgbClr val="000000"/>
                        </a:solidFill>
                        <a:effectLst/>
                        <a:latin typeface="+mn-lt"/>
                      </a:endParaRP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mn-lt"/>
                        </a:rPr>
                        <a:t>Old</a:t>
                      </a:r>
                    </a:p>
                  </a:txBody>
                  <a:tcPr marL="36576" marR="36576" marT="36576" marB="36576"/>
                </a:tc>
                <a:extLst>
                  <a:ext uri="{0D108BD9-81ED-4DB2-BD59-A6C34878D82A}">
                    <a16:rowId xmlns:a16="http://schemas.microsoft.com/office/drawing/2014/main" val="3925240874"/>
                  </a:ext>
                </a:extLst>
              </a:tr>
              <a:tr h="359732">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n-lt"/>
                        </a:rPr>
                        <a:t>bonito</a:t>
                      </a:r>
                    </a:p>
                  </a:txBody>
                  <a:tcPr marL="36576" marR="36576" marT="36576" marB="36576"/>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n-lt"/>
                        </a:rPr>
                        <a:t>Pretty</a:t>
                      </a:r>
                    </a:p>
                  </a:txBody>
                  <a:tcPr marL="36576" marR="36576" marT="36576" marB="36576"/>
                </a:tc>
                <a:extLst>
                  <a:ext uri="{0D108BD9-81ED-4DB2-BD59-A6C34878D82A}">
                    <a16:rowId xmlns:a16="http://schemas.microsoft.com/office/drawing/2014/main" val="3041935017"/>
                  </a:ext>
                </a:extLst>
              </a:tr>
              <a:tr h="359732">
                <a:tc>
                  <a:txBody>
                    <a:bodyPr/>
                    <a:lstStyle/>
                    <a:p>
                      <a:pPr marR="0" indent="0" algn="l" rtl="0">
                        <a:lnSpc>
                          <a:spcPct val="119000"/>
                        </a:lnSpc>
                        <a:spcBef>
                          <a:spcPts val="0"/>
                        </a:spcBef>
                        <a:spcAft>
                          <a:spcPts val="600"/>
                        </a:spcAft>
                      </a:pPr>
                      <a:r>
                        <a:rPr lang="en-GB" sz="1200" kern="1400" dirty="0" err="1">
                          <a:ln>
                            <a:noFill/>
                          </a:ln>
                          <a:solidFill>
                            <a:srgbClr val="000000"/>
                          </a:solidFill>
                          <a:effectLst/>
                          <a:latin typeface="+mn-lt"/>
                        </a:rPr>
                        <a:t>feo</a:t>
                      </a:r>
                      <a:endParaRPr lang="en-GB" sz="1200" kern="1400" dirty="0">
                        <a:ln>
                          <a:noFill/>
                        </a:ln>
                        <a:solidFill>
                          <a:srgbClr val="000000"/>
                        </a:solidFill>
                        <a:effectLst/>
                        <a:latin typeface="+mn-lt"/>
                      </a:endParaRP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mn-lt"/>
                        </a:rPr>
                        <a:t>Ugly</a:t>
                      </a:r>
                    </a:p>
                  </a:txBody>
                  <a:tcPr marL="36576" marR="36576" marT="36576" marB="36576"/>
                </a:tc>
                <a:extLst>
                  <a:ext uri="{0D108BD9-81ED-4DB2-BD59-A6C34878D82A}">
                    <a16:rowId xmlns:a16="http://schemas.microsoft.com/office/drawing/2014/main" val="4149408354"/>
                  </a:ext>
                </a:extLst>
              </a:tr>
              <a:tr h="359732">
                <a:tc>
                  <a:txBody>
                    <a:bodyPr/>
                    <a:lstStyle/>
                    <a:p>
                      <a:pPr marR="0" indent="0" algn="l" rtl="0">
                        <a:lnSpc>
                          <a:spcPct val="119000"/>
                        </a:lnSpc>
                        <a:spcBef>
                          <a:spcPts val="0"/>
                        </a:spcBef>
                        <a:spcAft>
                          <a:spcPts val="600"/>
                        </a:spcAft>
                      </a:pPr>
                      <a:r>
                        <a:rPr lang="en-GB" sz="1200" kern="1400" dirty="0" err="1">
                          <a:ln>
                            <a:noFill/>
                          </a:ln>
                          <a:solidFill>
                            <a:srgbClr val="000000"/>
                          </a:solidFill>
                          <a:effectLst/>
                          <a:latin typeface="+mn-lt"/>
                        </a:rPr>
                        <a:t>histórico</a:t>
                      </a:r>
                      <a:endParaRPr lang="en-GB" sz="1200" kern="1400" dirty="0">
                        <a:ln>
                          <a:noFill/>
                        </a:ln>
                        <a:solidFill>
                          <a:srgbClr val="000000"/>
                        </a:solidFill>
                        <a:effectLst/>
                        <a:latin typeface="+mn-lt"/>
                      </a:endParaRP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mn-lt"/>
                        </a:rPr>
                        <a:t>Historic</a:t>
                      </a:r>
                    </a:p>
                  </a:txBody>
                  <a:tcPr marL="36576" marR="36576" marT="36576" marB="36576"/>
                </a:tc>
                <a:extLst>
                  <a:ext uri="{0D108BD9-81ED-4DB2-BD59-A6C34878D82A}">
                    <a16:rowId xmlns:a16="http://schemas.microsoft.com/office/drawing/2014/main" val="1235971345"/>
                  </a:ext>
                </a:extLst>
              </a:tr>
              <a:tr h="359732">
                <a:tc>
                  <a:txBody>
                    <a:bodyPr/>
                    <a:lstStyle/>
                    <a:p>
                      <a:pPr marR="0" indent="0" algn="l" rtl="0">
                        <a:lnSpc>
                          <a:spcPct val="119000"/>
                        </a:lnSpc>
                        <a:spcBef>
                          <a:spcPts val="0"/>
                        </a:spcBef>
                        <a:spcAft>
                          <a:spcPts val="600"/>
                        </a:spcAft>
                      </a:pPr>
                      <a:r>
                        <a:rPr lang="en-GB" sz="1200" kern="1400" dirty="0" err="1">
                          <a:ln>
                            <a:noFill/>
                          </a:ln>
                          <a:solidFill>
                            <a:srgbClr val="000000"/>
                          </a:solidFill>
                          <a:effectLst/>
                          <a:latin typeface="+mn-lt"/>
                        </a:rPr>
                        <a:t>moderno</a:t>
                      </a:r>
                      <a:endParaRPr lang="en-GB" sz="1200" kern="1400" dirty="0">
                        <a:ln>
                          <a:noFill/>
                        </a:ln>
                        <a:solidFill>
                          <a:srgbClr val="000000"/>
                        </a:solidFill>
                        <a:effectLst/>
                        <a:latin typeface="+mn-lt"/>
                      </a:endParaRP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mn-lt"/>
                        </a:rPr>
                        <a:t>Modern</a:t>
                      </a:r>
                    </a:p>
                  </a:txBody>
                  <a:tcPr marL="36576" marR="36576" marT="36576" marB="36576"/>
                </a:tc>
                <a:extLst>
                  <a:ext uri="{0D108BD9-81ED-4DB2-BD59-A6C34878D82A}">
                    <a16:rowId xmlns:a16="http://schemas.microsoft.com/office/drawing/2014/main" val="3748769057"/>
                  </a:ext>
                </a:extLst>
              </a:tr>
              <a:tr h="359732">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kern="1400" dirty="0" err="1">
                          <a:ln>
                            <a:noFill/>
                          </a:ln>
                          <a:solidFill>
                            <a:srgbClr val="000000"/>
                          </a:solidFill>
                          <a:effectLst/>
                          <a:latin typeface="+mn-lt"/>
                        </a:rPr>
                        <a:t>sucio</a:t>
                      </a:r>
                      <a:endParaRPr lang="es-ES_tradnl" sz="1200" kern="1400" dirty="0">
                        <a:ln>
                          <a:noFill/>
                        </a:ln>
                        <a:solidFill>
                          <a:srgbClr val="000000"/>
                        </a:solidFill>
                        <a:effectLst/>
                        <a:latin typeface="+mn-lt"/>
                      </a:endParaRP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mn-lt"/>
                        </a:rPr>
                        <a:t>Dirty</a:t>
                      </a:r>
                    </a:p>
                  </a:txBody>
                  <a:tcPr marL="36576" marR="36576" marT="36576" marB="36576"/>
                </a:tc>
                <a:extLst>
                  <a:ext uri="{0D108BD9-81ED-4DB2-BD59-A6C34878D82A}">
                    <a16:rowId xmlns:a16="http://schemas.microsoft.com/office/drawing/2014/main" val="1543258229"/>
                  </a:ext>
                </a:extLst>
              </a:tr>
              <a:tr h="359732">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kern="1400" dirty="0" err="1">
                          <a:ln>
                            <a:noFill/>
                          </a:ln>
                          <a:solidFill>
                            <a:srgbClr val="000000"/>
                          </a:solidFill>
                          <a:effectLst/>
                          <a:latin typeface="+mn-lt"/>
                        </a:rPr>
                        <a:t>tranquilo</a:t>
                      </a:r>
                      <a:endParaRPr lang="en-GB" sz="1200" kern="1400" dirty="0">
                        <a:ln>
                          <a:noFill/>
                        </a:ln>
                        <a:solidFill>
                          <a:srgbClr val="000000"/>
                        </a:solidFill>
                        <a:effectLst/>
                        <a:latin typeface="+mn-lt"/>
                      </a:endParaRPr>
                    </a:p>
                  </a:txBody>
                  <a:tcPr marL="36576" marR="36576" marT="36576" marB="36576"/>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n-lt"/>
                        </a:rPr>
                        <a:t>Quiet</a:t>
                      </a:r>
                    </a:p>
                  </a:txBody>
                  <a:tcPr marL="36576" marR="36576" marT="36576" marB="36576"/>
                </a:tc>
                <a:extLst>
                  <a:ext uri="{0D108BD9-81ED-4DB2-BD59-A6C34878D82A}">
                    <a16:rowId xmlns:a16="http://schemas.microsoft.com/office/drawing/2014/main" val="3146237369"/>
                  </a:ext>
                </a:extLst>
              </a:tr>
              <a:tr h="390316">
                <a:tc>
                  <a:txBody>
                    <a:bodyPr/>
                    <a:lstStyle/>
                    <a:p>
                      <a:pPr marR="0" indent="0" algn="l" rtl="0">
                        <a:lnSpc>
                          <a:spcPct val="119000"/>
                        </a:lnSpc>
                        <a:spcBef>
                          <a:spcPts val="0"/>
                        </a:spcBef>
                        <a:spcAft>
                          <a:spcPts val="600"/>
                        </a:spcAft>
                      </a:pPr>
                      <a:r>
                        <a:rPr lang="en-GB" sz="1200" kern="1400" dirty="0" err="1">
                          <a:ln>
                            <a:noFill/>
                          </a:ln>
                          <a:solidFill>
                            <a:srgbClr val="000000"/>
                          </a:solidFill>
                          <a:effectLst/>
                          <a:latin typeface="+mn-lt"/>
                        </a:rPr>
                        <a:t>calle</a:t>
                      </a:r>
                      <a:endParaRPr lang="es-ES" sz="1200" kern="1400" dirty="0">
                        <a:ln>
                          <a:noFill/>
                        </a:ln>
                        <a:solidFill>
                          <a:srgbClr val="000000"/>
                        </a:solidFill>
                        <a:effectLst/>
                        <a:latin typeface="+mn-lt"/>
                      </a:endParaRP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mn-lt"/>
                        </a:rPr>
                        <a:t>street</a:t>
                      </a:r>
                    </a:p>
                  </a:txBody>
                  <a:tcPr marL="36576" marR="36576" marT="36576" marB="36576"/>
                </a:tc>
                <a:extLst>
                  <a:ext uri="{0D108BD9-81ED-4DB2-BD59-A6C34878D82A}">
                    <a16:rowId xmlns:a16="http://schemas.microsoft.com/office/drawing/2014/main" val="3264998185"/>
                  </a:ext>
                </a:extLst>
              </a:tr>
              <a:tr h="359732">
                <a:tc>
                  <a:txBody>
                    <a:bodyPr/>
                    <a:lstStyle/>
                    <a:p>
                      <a:pPr marR="0" indent="0" algn="l" rtl="0">
                        <a:lnSpc>
                          <a:spcPct val="119000"/>
                        </a:lnSpc>
                        <a:spcBef>
                          <a:spcPts val="0"/>
                        </a:spcBef>
                        <a:spcAft>
                          <a:spcPts val="0"/>
                        </a:spcAft>
                      </a:pPr>
                      <a:r>
                        <a:rPr lang="en-GB" sz="1200" kern="1400" dirty="0" err="1">
                          <a:ln>
                            <a:noFill/>
                          </a:ln>
                          <a:solidFill>
                            <a:srgbClr val="000000"/>
                          </a:solidFill>
                          <a:effectLst/>
                          <a:latin typeface="+mn-lt"/>
                        </a:rPr>
                        <a:t>piso</a:t>
                      </a:r>
                      <a:endParaRPr lang="en-US" sz="1200" kern="1400" dirty="0">
                        <a:ln>
                          <a:noFill/>
                        </a:ln>
                        <a:solidFill>
                          <a:srgbClr val="000000"/>
                        </a:solidFill>
                        <a:effectLst/>
                        <a:latin typeface="+mn-lt"/>
                      </a:endParaRPr>
                    </a:p>
                  </a:txBody>
                  <a:tcPr marL="36576" marR="36576" marT="36576" marB="36576"/>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n-lt"/>
                        </a:rPr>
                        <a:t>Flat</a:t>
                      </a:r>
                    </a:p>
                  </a:txBody>
                  <a:tcPr marL="36576" marR="36576" marT="36576" marB="36576"/>
                </a:tc>
                <a:extLst>
                  <a:ext uri="{0D108BD9-81ED-4DB2-BD59-A6C34878D82A}">
                    <a16:rowId xmlns:a16="http://schemas.microsoft.com/office/drawing/2014/main" val="2139219470"/>
                  </a:ext>
                </a:extLst>
              </a:tr>
              <a:tr h="0">
                <a:tc>
                  <a:txBody>
                    <a:bodyPr/>
                    <a:lstStyle/>
                    <a:p>
                      <a:pPr marR="0" indent="0" algn="l" rtl="0">
                        <a:lnSpc>
                          <a:spcPct val="119000"/>
                        </a:lnSpc>
                        <a:spcBef>
                          <a:spcPts val="0"/>
                        </a:spcBef>
                        <a:spcAft>
                          <a:spcPts val="600"/>
                        </a:spcAft>
                      </a:pPr>
                      <a:r>
                        <a:rPr lang="en-GB" sz="1200" kern="1400" dirty="0" err="1">
                          <a:ln>
                            <a:noFill/>
                          </a:ln>
                          <a:solidFill>
                            <a:srgbClr val="000000"/>
                          </a:solidFill>
                          <a:effectLst/>
                          <a:latin typeface="+mn-lt"/>
                        </a:rPr>
                        <a:t>estación</a:t>
                      </a:r>
                      <a:r>
                        <a:rPr lang="en-GB" sz="1200" kern="1400" dirty="0">
                          <a:ln>
                            <a:noFill/>
                          </a:ln>
                          <a:solidFill>
                            <a:srgbClr val="000000"/>
                          </a:solidFill>
                          <a:effectLst/>
                          <a:latin typeface="+mn-lt"/>
                        </a:rPr>
                        <a:t> de </a:t>
                      </a:r>
                      <a:r>
                        <a:rPr lang="en-GB" sz="1200" kern="1400" dirty="0" err="1">
                          <a:ln>
                            <a:noFill/>
                          </a:ln>
                          <a:solidFill>
                            <a:srgbClr val="000000"/>
                          </a:solidFill>
                          <a:effectLst/>
                          <a:latin typeface="+mn-lt"/>
                        </a:rPr>
                        <a:t>tren</a:t>
                      </a:r>
                      <a:r>
                        <a:rPr lang="en-GB" sz="1200" kern="1400" dirty="0">
                          <a:ln>
                            <a:noFill/>
                          </a:ln>
                          <a:solidFill>
                            <a:srgbClr val="000000"/>
                          </a:solidFill>
                          <a:effectLst/>
                          <a:latin typeface="+mn-lt"/>
                        </a:rPr>
                        <a:t>/</a:t>
                      </a:r>
                      <a:r>
                        <a:rPr lang="en-GB" sz="1200" kern="1400" dirty="0" err="1">
                          <a:ln>
                            <a:noFill/>
                          </a:ln>
                          <a:solidFill>
                            <a:srgbClr val="000000"/>
                          </a:solidFill>
                          <a:effectLst/>
                          <a:latin typeface="+mn-lt"/>
                        </a:rPr>
                        <a:t>autobús</a:t>
                      </a:r>
                      <a:endParaRPr lang="es-ES_tradnl" sz="1200" kern="1400" dirty="0">
                        <a:ln>
                          <a:noFill/>
                        </a:ln>
                        <a:solidFill>
                          <a:srgbClr val="000000"/>
                        </a:solidFill>
                        <a:effectLst/>
                        <a:latin typeface="+mn-lt"/>
                      </a:endParaRPr>
                    </a:p>
                  </a:txBody>
                  <a:tcPr marL="36576" marR="36576" marT="36576" marB="36576"/>
                </a:tc>
                <a:tc>
                  <a:txBody>
                    <a:bodyPr/>
                    <a:lstStyle/>
                    <a:p>
                      <a:pPr marR="0" indent="0" algn="l" rtl="0">
                        <a:lnSpc>
                          <a:spcPct val="119000"/>
                        </a:lnSpc>
                        <a:spcBef>
                          <a:spcPts val="0"/>
                        </a:spcBef>
                        <a:spcAft>
                          <a:spcPts val="0"/>
                        </a:spcAft>
                      </a:pPr>
                      <a:r>
                        <a:rPr lang="es-ES_tradnl" sz="1200" kern="1400" dirty="0">
                          <a:ln>
                            <a:noFill/>
                          </a:ln>
                          <a:solidFill>
                            <a:srgbClr val="000000"/>
                          </a:solidFill>
                          <a:effectLst/>
                          <a:latin typeface="+mn-lt"/>
                        </a:rPr>
                        <a:t>Train/Bus</a:t>
                      </a:r>
                      <a:r>
                        <a:rPr lang="es-ES_tradnl" sz="1200" kern="1400" baseline="0" dirty="0">
                          <a:ln>
                            <a:noFill/>
                          </a:ln>
                          <a:solidFill>
                            <a:srgbClr val="000000"/>
                          </a:solidFill>
                          <a:effectLst/>
                          <a:latin typeface="+mn-lt"/>
                        </a:rPr>
                        <a:t> </a:t>
                      </a:r>
                      <a:r>
                        <a:rPr lang="es-ES_tradnl" sz="1200" kern="1400" baseline="0" dirty="0" err="1">
                          <a:ln>
                            <a:noFill/>
                          </a:ln>
                          <a:solidFill>
                            <a:srgbClr val="000000"/>
                          </a:solidFill>
                          <a:effectLst/>
                          <a:latin typeface="+mn-lt"/>
                        </a:rPr>
                        <a:t>station</a:t>
                      </a:r>
                      <a:endParaRPr lang="es-ES_tradnl" sz="1200" kern="1400" dirty="0">
                        <a:ln>
                          <a:noFill/>
                        </a:ln>
                        <a:solidFill>
                          <a:srgbClr val="000000"/>
                        </a:solidFill>
                        <a:effectLst/>
                        <a:latin typeface="+mn-lt"/>
                      </a:endParaRPr>
                    </a:p>
                  </a:txBody>
                  <a:tcPr marL="36576" marR="36576" marT="36576" marB="36576"/>
                </a:tc>
                <a:extLst>
                  <a:ext uri="{0D108BD9-81ED-4DB2-BD59-A6C34878D82A}">
                    <a16:rowId xmlns:a16="http://schemas.microsoft.com/office/drawing/2014/main" val="3212544497"/>
                  </a:ext>
                </a:extLst>
              </a:tr>
              <a:tr h="359732">
                <a:tc>
                  <a:txBody>
                    <a:bodyPr/>
                    <a:lstStyle/>
                    <a:p>
                      <a:pPr marR="0" indent="0" algn="l" rtl="0">
                        <a:lnSpc>
                          <a:spcPct val="119000"/>
                        </a:lnSpc>
                        <a:spcBef>
                          <a:spcPts val="0"/>
                        </a:spcBef>
                        <a:spcAft>
                          <a:spcPts val="600"/>
                        </a:spcAft>
                      </a:pPr>
                      <a:r>
                        <a:rPr lang="en-GB" sz="1200" kern="1400" dirty="0" err="1">
                          <a:ln>
                            <a:noFill/>
                          </a:ln>
                          <a:solidFill>
                            <a:srgbClr val="000000"/>
                          </a:solidFill>
                          <a:effectLst/>
                          <a:latin typeface="+mn-lt"/>
                        </a:rPr>
                        <a:t>fábrica</a:t>
                      </a:r>
                      <a:endParaRPr lang="en-GB" sz="1200" kern="1400" dirty="0">
                        <a:ln>
                          <a:noFill/>
                        </a:ln>
                        <a:solidFill>
                          <a:srgbClr val="000000"/>
                        </a:solidFill>
                        <a:effectLst/>
                        <a:latin typeface="+mn-lt"/>
                      </a:endParaRPr>
                    </a:p>
                  </a:txBody>
                  <a:tcPr marL="36576" marR="36576" marT="36576" marB="36576"/>
                </a:tc>
                <a:tc>
                  <a:txBody>
                    <a:bodyPr/>
                    <a:lstStyle/>
                    <a:p>
                      <a:pPr marR="0" indent="0" algn="l" rtl="0">
                        <a:lnSpc>
                          <a:spcPct val="119000"/>
                        </a:lnSpc>
                        <a:spcBef>
                          <a:spcPts val="0"/>
                        </a:spcBef>
                        <a:spcAft>
                          <a:spcPts val="600"/>
                        </a:spcAft>
                      </a:pPr>
                      <a:r>
                        <a:rPr lang="en-US" sz="1200" kern="1400" dirty="0">
                          <a:ln>
                            <a:noFill/>
                          </a:ln>
                          <a:solidFill>
                            <a:srgbClr val="000000"/>
                          </a:solidFill>
                          <a:effectLst/>
                          <a:latin typeface="+mn-lt"/>
                        </a:rPr>
                        <a:t>Factory</a:t>
                      </a:r>
                    </a:p>
                  </a:txBody>
                  <a:tcPr marL="36576" marR="36576" marT="36576" marB="36576"/>
                </a:tc>
                <a:extLst>
                  <a:ext uri="{0D108BD9-81ED-4DB2-BD59-A6C34878D82A}">
                    <a16:rowId xmlns:a16="http://schemas.microsoft.com/office/drawing/2014/main" val="1202810902"/>
                  </a:ext>
                </a:extLst>
              </a:tr>
              <a:tr h="359732">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kern="1400" dirty="0" err="1">
                          <a:ln>
                            <a:noFill/>
                          </a:ln>
                          <a:solidFill>
                            <a:srgbClr val="000000"/>
                          </a:solidFill>
                          <a:effectLst/>
                          <a:latin typeface="+mn-lt"/>
                        </a:rPr>
                        <a:t>iglesia</a:t>
                      </a:r>
                      <a:endParaRPr lang="en-GB" sz="1200" kern="1400" dirty="0">
                        <a:ln>
                          <a:noFill/>
                        </a:ln>
                        <a:solidFill>
                          <a:srgbClr val="000000"/>
                        </a:solidFill>
                        <a:effectLst/>
                        <a:latin typeface="+mn-lt"/>
                      </a:endParaRP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n-US" sz="1200" kern="1400" dirty="0">
                          <a:ln>
                            <a:noFill/>
                          </a:ln>
                          <a:solidFill>
                            <a:srgbClr val="000000"/>
                          </a:solidFill>
                          <a:effectLst/>
                          <a:latin typeface="+mn-lt"/>
                        </a:rPr>
                        <a:t>Church</a:t>
                      </a:r>
                    </a:p>
                  </a:txBody>
                  <a:tcPr marL="36576" marR="36576" marT="36576" marB="36576"/>
                </a:tc>
                <a:extLst>
                  <a:ext uri="{0D108BD9-81ED-4DB2-BD59-A6C34878D82A}">
                    <a16:rowId xmlns:a16="http://schemas.microsoft.com/office/drawing/2014/main" val="1773897719"/>
                  </a:ext>
                </a:extLst>
              </a:tr>
              <a:tr h="359732">
                <a:tc>
                  <a:txBody>
                    <a:bodyPr/>
                    <a:lstStyle/>
                    <a:p>
                      <a:pPr marR="0" indent="0" algn="l" rtl="0">
                        <a:lnSpc>
                          <a:spcPct val="119000"/>
                        </a:lnSpc>
                        <a:spcBef>
                          <a:spcPts val="0"/>
                        </a:spcBef>
                        <a:spcAft>
                          <a:spcPts val="600"/>
                        </a:spcAft>
                      </a:pPr>
                      <a:r>
                        <a:rPr lang="en-GB" sz="1200" kern="1400" dirty="0" err="1">
                          <a:ln>
                            <a:noFill/>
                          </a:ln>
                          <a:solidFill>
                            <a:srgbClr val="000000"/>
                          </a:solidFill>
                          <a:effectLst/>
                          <a:latin typeface="+mn-lt"/>
                        </a:rPr>
                        <a:t>mezquita</a:t>
                      </a:r>
                      <a:endParaRPr lang="en-GB" sz="1200" kern="1400" dirty="0">
                        <a:ln>
                          <a:noFill/>
                        </a:ln>
                        <a:solidFill>
                          <a:srgbClr val="000000"/>
                        </a:solidFill>
                        <a:effectLst/>
                        <a:latin typeface="+mn-lt"/>
                      </a:endParaRP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n-US" sz="1200" kern="1400" dirty="0">
                          <a:ln>
                            <a:noFill/>
                          </a:ln>
                          <a:solidFill>
                            <a:srgbClr val="000000"/>
                          </a:solidFill>
                          <a:effectLst/>
                          <a:latin typeface="+mn-lt"/>
                        </a:rPr>
                        <a:t>mosque</a:t>
                      </a:r>
                    </a:p>
                  </a:txBody>
                  <a:tcPr marL="36576" marR="36576" marT="36576" marB="36576"/>
                </a:tc>
                <a:extLst>
                  <a:ext uri="{0D108BD9-81ED-4DB2-BD59-A6C34878D82A}">
                    <a16:rowId xmlns:a16="http://schemas.microsoft.com/office/drawing/2014/main" val="3487442006"/>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86753394"/>
              </p:ext>
            </p:extLst>
          </p:nvPr>
        </p:nvGraphicFramePr>
        <p:xfrm>
          <a:off x="8839785" y="262011"/>
          <a:ext cx="2726574" cy="6380733"/>
        </p:xfrm>
        <a:graphic>
          <a:graphicData uri="http://schemas.openxmlformats.org/drawingml/2006/table">
            <a:tbl>
              <a:tblPr firstRow="1" bandRow="1">
                <a:tableStyleId>{5940675A-B579-460E-94D1-54222C63F5DA}</a:tableStyleId>
              </a:tblPr>
              <a:tblGrid>
                <a:gridCol w="1307990">
                  <a:extLst>
                    <a:ext uri="{9D8B030D-6E8A-4147-A177-3AD203B41FA5}">
                      <a16:colId xmlns:a16="http://schemas.microsoft.com/office/drawing/2014/main" val="20000"/>
                    </a:ext>
                  </a:extLst>
                </a:gridCol>
                <a:gridCol w="1418584">
                  <a:extLst>
                    <a:ext uri="{9D8B030D-6E8A-4147-A177-3AD203B41FA5}">
                      <a16:colId xmlns:a16="http://schemas.microsoft.com/office/drawing/2014/main" val="20001"/>
                    </a:ext>
                  </a:extLst>
                </a:gridCol>
              </a:tblGrid>
              <a:tr h="277107">
                <a:tc>
                  <a:txBody>
                    <a:bodyPr/>
                    <a:lstStyle/>
                    <a:p>
                      <a:pPr algn="ctr"/>
                      <a:r>
                        <a:rPr lang="en-GB" sz="1200" b="1" dirty="0">
                          <a:latin typeface="+mn-lt"/>
                        </a:rPr>
                        <a:t>Spanish</a:t>
                      </a:r>
                    </a:p>
                  </a:txBody>
                  <a:tcPr>
                    <a:solidFill>
                      <a:srgbClr val="FFCCFF"/>
                    </a:solidFill>
                  </a:tcPr>
                </a:tc>
                <a:tc>
                  <a:txBody>
                    <a:bodyPr/>
                    <a:lstStyle/>
                    <a:p>
                      <a:pPr algn="ctr"/>
                      <a:r>
                        <a:rPr lang="en-GB" sz="1200" b="1" dirty="0">
                          <a:latin typeface="+mn-lt"/>
                        </a:rPr>
                        <a:t>English</a:t>
                      </a:r>
                    </a:p>
                  </a:txBody>
                  <a:tcPr>
                    <a:solidFill>
                      <a:schemeClr val="accent1">
                        <a:lumMod val="20000"/>
                        <a:lumOff val="80000"/>
                      </a:schemeClr>
                    </a:solidFill>
                  </a:tcPr>
                </a:tc>
                <a:extLst>
                  <a:ext uri="{0D108BD9-81ED-4DB2-BD59-A6C34878D82A}">
                    <a16:rowId xmlns:a16="http://schemas.microsoft.com/office/drawing/2014/main" val="10000"/>
                  </a:ext>
                </a:extLst>
              </a:tr>
              <a:tr h="354793">
                <a:tc>
                  <a:txBody>
                    <a:bodyPr/>
                    <a:lstStyle/>
                    <a:p>
                      <a:pPr marR="0" indent="0" algn="l" rtl="0">
                        <a:lnSpc>
                          <a:spcPct val="119000"/>
                        </a:lnSpc>
                        <a:spcBef>
                          <a:spcPts val="0"/>
                        </a:spcBef>
                        <a:spcAft>
                          <a:spcPts val="600"/>
                        </a:spcAft>
                      </a:pPr>
                      <a:r>
                        <a:rPr lang="en-GB" sz="1200" kern="1400" dirty="0" err="1">
                          <a:ln>
                            <a:noFill/>
                          </a:ln>
                          <a:solidFill>
                            <a:srgbClr val="000000"/>
                          </a:solidFill>
                          <a:effectLst/>
                          <a:latin typeface="+mn-lt"/>
                        </a:rPr>
                        <a:t>piscina</a:t>
                      </a:r>
                      <a:endParaRPr lang="en-GB" sz="1200" kern="1400" dirty="0">
                        <a:ln>
                          <a:noFill/>
                        </a:ln>
                        <a:solidFill>
                          <a:srgbClr val="000000"/>
                        </a:solidFill>
                        <a:effectLst/>
                        <a:latin typeface="+mn-lt"/>
                      </a:endParaRP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mn-lt"/>
                        </a:rPr>
                        <a:t>Swimming pool</a:t>
                      </a:r>
                    </a:p>
                  </a:txBody>
                  <a:tcPr marL="36576" marR="36576" marT="36576" marB="36576"/>
                </a:tc>
                <a:extLst>
                  <a:ext uri="{0D108BD9-81ED-4DB2-BD59-A6C34878D82A}">
                    <a16:rowId xmlns:a16="http://schemas.microsoft.com/office/drawing/2014/main" val="10001"/>
                  </a:ext>
                </a:extLst>
              </a:tr>
              <a:tr h="385142">
                <a:tc>
                  <a:txBody>
                    <a:bodyPr/>
                    <a:lstStyle/>
                    <a:p>
                      <a:pPr marR="0" indent="0" algn="l" rtl="0">
                        <a:lnSpc>
                          <a:spcPct val="119000"/>
                        </a:lnSpc>
                        <a:spcBef>
                          <a:spcPts val="0"/>
                        </a:spcBef>
                        <a:spcAft>
                          <a:spcPts val="600"/>
                        </a:spcAft>
                      </a:pPr>
                      <a:r>
                        <a:rPr lang="en-GB" sz="1200" kern="1400" dirty="0" err="1">
                          <a:ln>
                            <a:noFill/>
                          </a:ln>
                          <a:solidFill>
                            <a:srgbClr val="000000"/>
                          </a:solidFill>
                          <a:effectLst/>
                          <a:latin typeface="+mn-lt"/>
                        </a:rPr>
                        <a:t>tienda</a:t>
                      </a:r>
                      <a:endParaRPr lang="en-GB" sz="1200" kern="1400" dirty="0">
                        <a:ln>
                          <a:noFill/>
                        </a:ln>
                        <a:solidFill>
                          <a:srgbClr val="000000"/>
                        </a:solidFill>
                        <a:effectLst/>
                        <a:latin typeface="+mn-lt"/>
                      </a:endParaRP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s-ES" sz="1200" kern="1400" dirty="0">
                          <a:ln>
                            <a:noFill/>
                          </a:ln>
                          <a:solidFill>
                            <a:srgbClr val="000000"/>
                          </a:solidFill>
                          <a:effectLst/>
                          <a:latin typeface="+mn-lt"/>
                        </a:rPr>
                        <a:t>Shop</a:t>
                      </a:r>
                    </a:p>
                  </a:txBody>
                  <a:tcPr marL="36576" marR="36576" marT="36576" marB="36576"/>
                </a:tc>
                <a:extLst>
                  <a:ext uri="{0D108BD9-81ED-4DB2-BD59-A6C34878D82A}">
                    <a16:rowId xmlns:a16="http://schemas.microsoft.com/office/drawing/2014/main" val="10002"/>
                  </a:ext>
                </a:extLst>
              </a:tr>
              <a:tr h="354793">
                <a:tc>
                  <a:txBody>
                    <a:bodyPr/>
                    <a:lstStyle/>
                    <a:p>
                      <a:pPr marR="0" indent="0" algn="l" rtl="0">
                        <a:lnSpc>
                          <a:spcPct val="119000"/>
                        </a:lnSpc>
                        <a:spcBef>
                          <a:spcPts val="0"/>
                        </a:spcBef>
                        <a:spcAft>
                          <a:spcPts val="600"/>
                        </a:spcAft>
                      </a:pPr>
                      <a:r>
                        <a:rPr lang="en-GB" sz="1200" kern="1400" dirty="0" err="1">
                          <a:ln>
                            <a:noFill/>
                          </a:ln>
                          <a:solidFill>
                            <a:srgbClr val="000000"/>
                          </a:solidFill>
                          <a:effectLst/>
                          <a:latin typeface="+mn-lt"/>
                        </a:rPr>
                        <a:t>castillo</a:t>
                      </a:r>
                      <a:endParaRPr lang="en-GB" sz="1200" kern="1400" dirty="0">
                        <a:ln>
                          <a:noFill/>
                        </a:ln>
                        <a:solidFill>
                          <a:srgbClr val="000000"/>
                        </a:solidFill>
                        <a:effectLst/>
                        <a:latin typeface="+mn-lt"/>
                      </a:endParaRP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mn-lt"/>
                        </a:rPr>
                        <a:t>Castle</a:t>
                      </a:r>
                    </a:p>
                  </a:txBody>
                  <a:tcPr marL="36576" marR="36576" marT="36576" marB="36576"/>
                </a:tc>
                <a:extLst>
                  <a:ext uri="{0D108BD9-81ED-4DB2-BD59-A6C34878D82A}">
                    <a16:rowId xmlns:a16="http://schemas.microsoft.com/office/drawing/2014/main" val="10003"/>
                  </a:ext>
                </a:extLst>
              </a:tr>
              <a:tr h="354166">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n-lt"/>
                        </a:rPr>
                        <a:t>cine</a:t>
                      </a: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s-ES" sz="1200" kern="1400" dirty="0">
                          <a:ln>
                            <a:noFill/>
                          </a:ln>
                          <a:solidFill>
                            <a:srgbClr val="000000"/>
                          </a:solidFill>
                          <a:effectLst/>
                          <a:latin typeface="+mn-lt"/>
                        </a:rPr>
                        <a:t>Cinema</a:t>
                      </a:r>
                    </a:p>
                  </a:txBody>
                  <a:tcPr marL="36576" marR="36576" marT="36576" marB="36576"/>
                </a:tc>
                <a:extLst>
                  <a:ext uri="{0D108BD9-81ED-4DB2-BD59-A6C34878D82A}">
                    <a16:rowId xmlns:a16="http://schemas.microsoft.com/office/drawing/2014/main" val="10004"/>
                  </a:ext>
                </a:extLst>
              </a:tr>
              <a:tr h="374629">
                <a:tc>
                  <a:txBody>
                    <a:bodyPr/>
                    <a:lstStyle/>
                    <a:p>
                      <a:pPr marR="0" indent="0" algn="l" rtl="0">
                        <a:lnSpc>
                          <a:spcPct val="119000"/>
                        </a:lnSpc>
                        <a:spcBef>
                          <a:spcPts val="0"/>
                        </a:spcBef>
                        <a:spcAft>
                          <a:spcPts val="600"/>
                        </a:spcAft>
                      </a:pPr>
                      <a:r>
                        <a:rPr lang="en-GB" sz="1200" kern="1400" dirty="0" err="1">
                          <a:ln>
                            <a:noFill/>
                          </a:ln>
                          <a:solidFill>
                            <a:srgbClr val="000000"/>
                          </a:solidFill>
                          <a:effectLst/>
                          <a:latin typeface="+mn-lt"/>
                        </a:rPr>
                        <a:t>edificio</a:t>
                      </a:r>
                      <a:endParaRPr lang="en-GB" sz="1200" kern="1400" dirty="0">
                        <a:ln>
                          <a:noFill/>
                        </a:ln>
                        <a:solidFill>
                          <a:srgbClr val="000000"/>
                        </a:solidFill>
                        <a:effectLst/>
                        <a:latin typeface="+mn-lt"/>
                      </a:endParaRP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mn-lt"/>
                        </a:rPr>
                        <a:t>Building</a:t>
                      </a:r>
                    </a:p>
                  </a:txBody>
                  <a:tcPr marL="36576" marR="36576" marT="36576" marB="36576"/>
                </a:tc>
                <a:extLst>
                  <a:ext uri="{0D108BD9-81ED-4DB2-BD59-A6C34878D82A}">
                    <a16:rowId xmlns:a16="http://schemas.microsoft.com/office/drawing/2014/main" val="3925240874"/>
                  </a:ext>
                </a:extLst>
              </a:tr>
              <a:tr h="354166">
                <a:tc>
                  <a:txBody>
                    <a:bodyPr/>
                    <a:lstStyle/>
                    <a:p>
                      <a:pPr marR="0" indent="0" algn="l" rtl="0">
                        <a:lnSpc>
                          <a:spcPct val="119000"/>
                        </a:lnSpc>
                        <a:spcBef>
                          <a:spcPts val="0"/>
                        </a:spcBef>
                        <a:spcAft>
                          <a:spcPts val="600"/>
                        </a:spcAft>
                      </a:pPr>
                      <a:r>
                        <a:rPr lang="en-GB" sz="1200" kern="1400" dirty="0" err="1">
                          <a:ln>
                            <a:noFill/>
                          </a:ln>
                          <a:solidFill>
                            <a:srgbClr val="000000"/>
                          </a:solidFill>
                          <a:effectLst/>
                          <a:latin typeface="+mn-lt"/>
                        </a:rPr>
                        <a:t>mercado</a:t>
                      </a:r>
                      <a:endParaRPr lang="en-GB" sz="1200" kern="1400" dirty="0">
                        <a:ln>
                          <a:noFill/>
                        </a:ln>
                        <a:solidFill>
                          <a:srgbClr val="000000"/>
                        </a:solidFill>
                        <a:effectLst/>
                        <a:latin typeface="+mn-lt"/>
                      </a:endParaRPr>
                    </a:p>
                  </a:txBody>
                  <a:tcPr marL="36576" marR="36576" marT="36576" marB="36576"/>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n-lt"/>
                        </a:rPr>
                        <a:t>Market</a:t>
                      </a:r>
                    </a:p>
                  </a:txBody>
                  <a:tcPr marL="36576" marR="36576" marT="36576" marB="36576"/>
                </a:tc>
                <a:extLst>
                  <a:ext uri="{0D108BD9-81ED-4DB2-BD59-A6C34878D82A}">
                    <a16:rowId xmlns:a16="http://schemas.microsoft.com/office/drawing/2014/main" val="3041935017"/>
                  </a:ext>
                </a:extLst>
              </a:tr>
              <a:tr h="354166">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kern="1400" dirty="0" err="1">
                          <a:ln>
                            <a:noFill/>
                          </a:ln>
                          <a:solidFill>
                            <a:srgbClr val="000000"/>
                          </a:solidFill>
                          <a:effectLst/>
                          <a:latin typeface="+mn-lt"/>
                        </a:rPr>
                        <a:t>parque</a:t>
                      </a:r>
                      <a:endParaRPr lang="es-ES_tradnl" sz="1200" kern="1400" dirty="0">
                        <a:ln>
                          <a:noFill/>
                        </a:ln>
                        <a:solidFill>
                          <a:srgbClr val="000000"/>
                        </a:solidFill>
                        <a:effectLst/>
                        <a:latin typeface="+mn-lt"/>
                      </a:endParaRP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mn-lt"/>
                        </a:rPr>
                        <a:t>Park</a:t>
                      </a:r>
                    </a:p>
                  </a:txBody>
                  <a:tcPr marL="36576" marR="36576" marT="36576" marB="36576"/>
                </a:tc>
                <a:extLst>
                  <a:ext uri="{0D108BD9-81ED-4DB2-BD59-A6C34878D82A}">
                    <a16:rowId xmlns:a16="http://schemas.microsoft.com/office/drawing/2014/main" val="4149408354"/>
                  </a:ext>
                </a:extLst>
              </a:tr>
              <a:tr h="354166">
                <a:tc>
                  <a:txBody>
                    <a:bodyPr/>
                    <a:lstStyle/>
                    <a:p>
                      <a:pPr marL="0" marR="0" indent="0" algn="l" defTabSz="914400" rtl="0" eaLnBrk="1" fontAlgn="auto" latinLnBrk="0" hangingPunct="1">
                        <a:lnSpc>
                          <a:spcPct val="119000"/>
                        </a:lnSpc>
                        <a:spcBef>
                          <a:spcPts val="0"/>
                        </a:spcBef>
                        <a:spcAft>
                          <a:spcPts val="600"/>
                        </a:spcAft>
                        <a:buClrTx/>
                        <a:buSzTx/>
                        <a:buFontTx/>
                        <a:buNone/>
                        <a:tabLst/>
                        <a:defRPr/>
                      </a:pPr>
                      <a:r>
                        <a:rPr lang="en-GB" sz="1200" kern="1400" dirty="0" err="1">
                          <a:ln>
                            <a:noFill/>
                          </a:ln>
                          <a:solidFill>
                            <a:srgbClr val="000000"/>
                          </a:solidFill>
                          <a:effectLst/>
                          <a:latin typeface="+mn-lt"/>
                        </a:rPr>
                        <a:t>restaurante</a:t>
                      </a:r>
                      <a:endParaRPr lang="en-GB" sz="1200" kern="1400" dirty="0">
                        <a:ln>
                          <a:noFill/>
                        </a:ln>
                        <a:solidFill>
                          <a:srgbClr val="000000"/>
                        </a:solidFill>
                        <a:effectLst/>
                        <a:latin typeface="+mn-lt"/>
                      </a:endParaRP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mn-lt"/>
                        </a:rPr>
                        <a:t>restaurant</a:t>
                      </a:r>
                    </a:p>
                  </a:txBody>
                  <a:tcPr marL="36576" marR="36576" marT="36576" marB="36576"/>
                </a:tc>
                <a:extLst>
                  <a:ext uri="{0D108BD9-81ED-4DB2-BD59-A6C34878D82A}">
                    <a16:rowId xmlns:a16="http://schemas.microsoft.com/office/drawing/2014/main" val="1235971345"/>
                  </a:ext>
                </a:extLst>
              </a:tr>
              <a:tr h="354166">
                <a:tc>
                  <a:txBody>
                    <a:bodyPr/>
                    <a:lstStyle/>
                    <a:p>
                      <a:r>
                        <a:rPr lang="es-ES" sz="1200" dirty="0"/>
                        <a:t>tenía</a:t>
                      </a:r>
                      <a:endParaRPr lang="en-GB" sz="1200" dirty="0"/>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mn-lt"/>
                        </a:rPr>
                        <a:t>It had</a:t>
                      </a:r>
                    </a:p>
                  </a:txBody>
                  <a:tcPr marL="36576" marR="36576" marT="36576" marB="36576"/>
                </a:tc>
                <a:extLst>
                  <a:ext uri="{0D108BD9-81ED-4DB2-BD59-A6C34878D82A}">
                    <a16:rowId xmlns:a16="http://schemas.microsoft.com/office/drawing/2014/main" val="3748769057"/>
                  </a:ext>
                </a:extLst>
              </a:tr>
              <a:tr h="354166">
                <a:tc>
                  <a:txBody>
                    <a:bodyPr/>
                    <a:lstStyle/>
                    <a:p>
                      <a:r>
                        <a:rPr lang="es-ES" sz="1200" dirty="0"/>
                        <a:t>había</a:t>
                      </a:r>
                      <a:endParaRPr lang="en-GB" sz="1200" dirty="0"/>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mn-lt"/>
                        </a:rPr>
                        <a:t>There was</a:t>
                      </a:r>
                    </a:p>
                  </a:txBody>
                  <a:tcPr marL="36576" marR="36576" marT="36576" marB="36576"/>
                </a:tc>
                <a:extLst>
                  <a:ext uri="{0D108BD9-81ED-4DB2-BD59-A6C34878D82A}">
                    <a16:rowId xmlns:a16="http://schemas.microsoft.com/office/drawing/2014/main" val="1543258229"/>
                  </a:ext>
                </a:extLst>
              </a:tr>
              <a:tr h="354166">
                <a:tc>
                  <a:txBody>
                    <a:bodyPr/>
                    <a:lstStyle/>
                    <a:p>
                      <a:r>
                        <a:rPr lang="es-ES" sz="1200" dirty="0"/>
                        <a:t>me gustaba</a:t>
                      </a:r>
                      <a:endParaRPr lang="en-GB" sz="1200" dirty="0"/>
                    </a:p>
                  </a:txBody>
                  <a:tcPr marL="36576" marR="36576" marT="36576" marB="36576"/>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n-lt"/>
                        </a:rPr>
                        <a:t>I liked</a:t>
                      </a:r>
                    </a:p>
                  </a:txBody>
                  <a:tcPr marL="36576" marR="36576" marT="36576" marB="36576"/>
                </a:tc>
                <a:extLst>
                  <a:ext uri="{0D108BD9-81ED-4DB2-BD59-A6C34878D82A}">
                    <a16:rowId xmlns:a16="http://schemas.microsoft.com/office/drawing/2014/main" val="3146237369"/>
                  </a:ext>
                </a:extLst>
              </a:tr>
              <a:tr h="384277">
                <a:tc>
                  <a:txBody>
                    <a:bodyPr/>
                    <a:lstStyle/>
                    <a:p>
                      <a:r>
                        <a:rPr lang="es-ES" sz="1200" dirty="0"/>
                        <a:t>odiaba</a:t>
                      </a:r>
                      <a:endParaRPr lang="en-GB" sz="1200" dirty="0"/>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n-GB" sz="1200" kern="1400" dirty="0">
                          <a:ln>
                            <a:noFill/>
                          </a:ln>
                          <a:solidFill>
                            <a:srgbClr val="000000"/>
                          </a:solidFill>
                          <a:effectLst/>
                          <a:latin typeface="+mn-lt"/>
                        </a:rPr>
                        <a:t>I hated</a:t>
                      </a:r>
                    </a:p>
                  </a:txBody>
                  <a:tcPr marL="36576" marR="36576" marT="36576" marB="36576"/>
                </a:tc>
                <a:extLst>
                  <a:ext uri="{0D108BD9-81ED-4DB2-BD59-A6C34878D82A}">
                    <a16:rowId xmlns:a16="http://schemas.microsoft.com/office/drawing/2014/main" val="3264998185"/>
                  </a:ext>
                </a:extLst>
              </a:tr>
              <a:tr h="354166">
                <a:tc>
                  <a:txBody>
                    <a:bodyPr/>
                    <a:lstStyle/>
                    <a:p>
                      <a:pPr marR="0" indent="0" algn="l" rtl="0">
                        <a:lnSpc>
                          <a:spcPct val="119000"/>
                        </a:lnSpc>
                        <a:spcBef>
                          <a:spcPts val="0"/>
                        </a:spcBef>
                        <a:spcAft>
                          <a:spcPts val="600"/>
                        </a:spcAft>
                      </a:pPr>
                      <a:r>
                        <a:rPr lang="es-ES" sz="1200" dirty="0"/>
                        <a:t>vivía</a:t>
                      </a:r>
                      <a:endParaRPr lang="es-ES" sz="1200" kern="1400" dirty="0">
                        <a:ln>
                          <a:noFill/>
                        </a:ln>
                        <a:solidFill>
                          <a:srgbClr val="000000"/>
                        </a:solidFill>
                        <a:effectLst/>
                        <a:latin typeface="+mn-lt"/>
                      </a:endParaRPr>
                    </a:p>
                  </a:txBody>
                  <a:tcPr marL="36576" marR="36576" marT="36576" marB="36576"/>
                </a:tc>
                <a:tc>
                  <a:txBody>
                    <a:bodyPr/>
                    <a:lstStyle/>
                    <a:p>
                      <a:pPr marR="0" indent="0" algn="l" rtl="0">
                        <a:lnSpc>
                          <a:spcPct val="119000"/>
                        </a:lnSpc>
                        <a:spcBef>
                          <a:spcPts val="0"/>
                        </a:spcBef>
                        <a:spcAft>
                          <a:spcPts val="600"/>
                        </a:spcAft>
                      </a:pPr>
                      <a:r>
                        <a:rPr lang="en-GB" sz="1200" kern="1400" dirty="0">
                          <a:ln>
                            <a:noFill/>
                          </a:ln>
                          <a:solidFill>
                            <a:srgbClr val="000000"/>
                          </a:solidFill>
                          <a:effectLst/>
                          <a:latin typeface="+mn-lt"/>
                        </a:rPr>
                        <a:t>I lived</a:t>
                      </a:r>
                    </a:p>
                  </a:txBody>
                  <a:tcPr marL="36576" marR="36576" marT="36576" marB="36576"/>
                </a:tc>
                <a:extLst>
                  <a:ext uri="{0D108BD9-81ED-4DB2-BD59-A6C34878D82A}">
                    <a16:rowId xmlns:a16="http://schemas.microsoft.com/office/drawing/2014/main" val="2139219470"/>
                  </a:ext>
                </a:extLst>
              </a:tr>
              <a:tr h="354166">
                <a:tc>
                  <a:txBody>
                    <a:bodyPr/>
                    <a:lstStyle/>
                    <a:p>
                      <a:pPr marR="0" indent="0" algn="l" rtl="0">
                        <a:lnSpc>
                          <a:spcPct val="119000"/>
                        </a:lnSpc>
                        <a:spcBef>
                          <a:spcPts val="0"/>
                        </a:spcBef>
                        <a:spcAft>
                          <a:spcPts val="0"/>
                        </a:spcAft>
                      </a:pPr>
                      <a:r>
                        <a:rPr lang="es-ES" sz="1200" dirty="0"/>
                        <a:t>en el pasado</a:t>
                      </a:r>
                      <a:endParaRPr lang="es-ES_tradnl" sz="1200" kern="1400" dirty="0">
                        <a:ln>
                          <a:noFill/>
                        </a:ln>
                        <a:solidFill>
                          <a:srgbClr val="000000"/>
                        </a:solidFill>
                        <a:effectLst/>
                        <a:latin typeface="+mn-lt"/>
                      </a:endParaRPr>
                    </a:p>
                  </a:txBody>
                  <a:tcPr marL="36576" marR="36576" marT="36576" marB="36576"/>
                </a:tc>
                <a:tc>
                  <a:txBody>
                    <a:bodyPr/>
                    <a:lstStyle/>
                    <a:p>
                      <a:pPr marR="0" indent="0" algn="l" rtl="0">
                        <a:lnSpc>
                          <a:spcPct val="119000"/>
                        </a:lnSpc>
                        <a:spcBef>
                          <a:spcPts val="0"/>
                        </a:spcBef>
                        <a:spcAft>
                          <a:spcPts val="0"/>
                        </a:spcAft>
                      </a:pPr>
                      <a:r>
                        <a:rPr lang="es-ES_tradnl" sz="1200" kern="1400" dirty="0">
                          <a:ln>
                            <a:noFill/>
                          </a:ln>
                          <a:solidFill>
                            <a:srgbClr val="000000"/>
                          </a:solidFill>
                          <a:effectLst/>
                          <a:latin typeface="+mn-lt"/>
                        </a:rPr>
                        <a:t>In </a:t>
                      </a:r>
                      <a:r>
                        <a:rPr lang="es-ES_tradnl" sz="1200" kern="1400" dirty="0" err="1">
                          <a:ln>
                            <a:noFill/>
                          </a:ln>
                          <a:solidFill>
                            <a:srgbClr val="000000"/>
                          </a:solidFill>
                          <a:effectLst/>
                          <a:latin typeface="+mn-lt"/>
                        </a:rPr>
                        <a:t>the</a:t>
                      </a:r>
                      <a:r>
                        <a:rPr lang="es-ES_tradnl" sz="1200" kern="1400" dirty="0">
                          <a:ln>
                            <a:noFill/>
                          </a:ln>
                          <a:solidFill>
                            <a:srgbClr val="000000"/>
                          </a:solidFill>
                          <a:effectLst/>
                          <a:latin typeface="+mn-lt"/>
                        </a:rPr>
                        <a:t> </a:t>
                      </a:r>
                      <a:r>
                        <a:rPr lang="es-ES_tradnl" sz="1200" kern="1400" dirty="0" err="1">
                          <a:ln>
                            <a:noFill/>
                          </a:ln>
                          <a:solidFill>
                            <a:srgbClr val="000000"/>
                          </a:solidFill>
                          <a:effectLst/>
                          <a:latin typeface="+mn-lt"/>
                        </a:rPr>
                        <a:t>past</a:t>
                      </a:r>
                      <a:endParaRPr lang="es-ES_tradnl" sz="1200" kern="1400" dirty="0">
                        <a:ln>
                          <a:noFill/>
                        </a:ln>
                        <a:solidFill>
                          <a:srgbClr val="000000"/>
                        </a:solidFill>
                        <a:effectLst/>
                        <a:latin typeface="+mn-lt"/>
                      </a:endParaRPr>
                    </a:p>
                  </a:txBody>
                  <a:tcPr marL="36576" marR="36576" marT="36576" marB="36576"/>
                </a:tc>
                <a:extLst>
                  <a:ext uri="{0D108BD9-81ED-4DB2-BD59-A6C34878D82A}">
                    <a16:rowId xmlns:a16="http://schemas.microsoft.com/office/drawing/2014/main" val="3212544497"/>
                  </a:ext>
                </a:extLst>
              </a:tr>
              <a:tr h="354166">
                <a:tc>
                  <a:txBody>
                    <a:bodyPr/>
                    <a:lstStyle/>
                    <a:p>
                      <a:pPr marR="0" indent="0" algn="l" rtl="0">
                        <a:lnSpc>
                          <a:spcPct val="119000"/>
                        </a:lnSpc>
                        <a:spcBef>
                          <a:spcPts val="0"/>
                        </a:spcBef>
                        <a:spcAft>
                          <a:spcPts val="0"/>
                        </a:spcAft>
                      </a:pPr>
                      <a:r>
                        <a:rPr lang="es-ES" sz="1200" dirty="0"/>
                        <a:t>ahora</a:t>
                      </a:r>
                      <a:endParaRPr lang="en-US" sz="1200" kern="1400" dirty="0">
                        <a:ln>
                          <a:noFill/>
                        </a:ln>
                        <a:solidFill>
                          <a:srgbClr val="000000"/>
                        </a:solidFill>
                        <a:effectLst/>
                        <a:latin typeface="+mn-lt"/>
                      </a:endParaRPr>
                    </a:p>
                  </a:txBody>
                  <a:tcPr marL="36576" marR="36576" marT="36576" marB="36576"/>
                </a:tc>
                <a:tc>
                  <a:txBody>
                    <a:bodyPr/>
                    <a:lstStyle/>
                    <a:p>
                      <a:pPr marR="0" indent="0" algn="l" rtl="0">
                        <a:lnSpc>
                          <a:spcPct val="119000"/>
                        </a:lnSpc>
                        <a:spcBef>
                          <a:spcPts val="0"/>
                        </a:spcBef>
                        <a:spcAft>
                          <a:spcPts val="600"/>
                        </a:spcAft>
                      </a:pPr>
                      <a:r>
                        <a:rPr lang="en-US" sz="1200" kern="1400" dirty="0">
                          <a:ln>
                            <a:noFill/>
                          </a:ln>
                          <a:solidFill>
                            <a:srgbClr val="000000"/>
                          </a:solidFill>
                          <a:effectLst/>
                          <a:latin typeface="+mn-lt"/>
                        </a:rPr>
                        <a:t>now</a:t>
                      </a:r>
                    </a:p>
                  </a:txBody>
                  <a:tcPr marL="36576" marR="36576" marT="36576" marB="36576"/>
                </a:tc>
                <a:extLst>
                  <a:ext uri="{0D108BD9-81ED-4DB2-BD59-A6C34878D82A}">
                    <a16:rowId xmlns:a16="http://schemas.microsoft.com/office/drawing/2014/main" val="1202810902"/>
                  </a:ext>
                </a:extLst>
              </a:tr>
              <a:tr h="354166">
                <a:tc>
                  <a:txBody>
                    <a:bodyPr/>
                    <a:lstStyle/>
                    <a:p>
                      <a:pPr marR="0" indent="0" algn="l" rtl="0">
                        <a:lnSpc>
                          <a:spcPct val="119000"/>
                        </a:lnSpc>
                        <a:spcBef>
                          <a:spcPts val="0"/>
                        </a:spcBef>
                        <a:spcAft>
                          <a:spcPts val="0"/>
                        </a:spcAft>
                      </a:pPr>
                      <a:r>
                        <a:rPr lang="es-ES" sz="1200" dirty="0"/>
                        <a:t>antes</a:t>
                      </a:r>
                      <a:endParaRPr lang="en-US" sz="1200" kern="1400" dirty="0">
                        <a:ln>
                          <a:noFill/>
                        </a:ln>
                        <a:solidFill>
                          <a:srgbClr val="000000"/>
                        </a:solidFill>
                        <a:effectLst/>
                        <a:latin typeface="+mn-lt"/>
                      </a:endParaRP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n-US" sz="1200" kern="1400" dirty="0">
                          <a:ln>
                            <a:noFill/>
                          </a:ln>
                          <a:solidFill>
                            <a:srgbClr val="000000"/>
                          </a:solidFill>
                          <a:effectLst/>
                          <a:latin typeface="+mn-lt"/>
                        </a:rPr>
                        <a:t>before</a:t>
                      </a:r>
                    </a:p>
                  </a:txBody>
                  <a:tcPr marL="36576" marR="36576" marT="36576" marB="36576"/>
                </a:tc>
                <a:extLst>
                  <a:ext uri="{0D108BD9-81ED-4DB2-BD59-A6C34878D82A}">
                    <a16:rowId xmlns:a16="http://schemas.microsoft.com/office/drawing/2014/main" val="1773897719"/>
                  </a:ext>
                </a:extLst>
              </a:tr>
              <a:tr h="354166">
                <a:tc>
                  <a:txBody>
                    <a:bodyPr/>
                    <a:lstStyle/>
                    <a:p>
                      <a:pPr marR="0" indent="0" algn="l" rtl="0">
                        <a:lnSpc>
                          <a:spcPct val="119000"/>
                        </a:lnSpc>
                        <a:spcBef>
                          <a:spcPts val="0"/>
                        </a:spcBef>
                        <a:spcAft>
                          <a:spcPts val="600"/>
                        </a:spcAft>
                      </a:pPr>
                      <a:r>
                        <a:rPr lang="es-ES_tradnl" sz="1200" kern="1400" dirty="0">
                          <a:ln>
                            <a:noFill/>
                          </a:ln>
                          <a:solidFill>
                            <a:srgbClr val="000000"/>
                          </a:solidFill>
                          <a:effectLst/>
                          <a:latin typeface="+mn-lt"/>
                        </a:rPr>
                        <a:t>Me gustaría</a:t>
                      </a:r>
                    </a:p>
                  </a:txBody>
                  <a:tcPr marL="36576" marR="36576" marT="36576" marB="36576"/>
                </a:tc>
                <a:tc>
                  <a:txBody>
                    <a:bodyPr/>
                    <a:lstStyle/>
                    <a:p>
                      <a:pPr marR="0" indent="0" algn="l" rtl="0">
                        <a:lnSpc>
                          <a:spcPct val="119000"/>
                        </a:lnSpc>
                        <a:spcBef>
                          <a:spcPts val="0"/>
                        </a:spcBef>
                        <a:spcAft>
                          <a:spcPts val="600"/>
                        </a:spcAft>
                        <a:tabLst>
                          <a:tab pos="2879446" algn="l"/>
                          <a:tab pos="2766974" algn="l"/>
                        </a:tabLst>
                      </a:pPr>
                      <a:r>
                        <a:rPr lang="en-US" sz="1200" kern="1400" dirty="0">
                          <a:ln>
                            <a:noFill/>
                          </a:ln>
                          <a:solidFill>
                            <a:srgbClr val="000000"/>
                          </a:solidFill>
                          <a:effectLst/>
                          <a:latin typeface="+mn-lt"/>
                        </a:rPr>
                        <a:t>I would like</a:t>
                      </a:r>
                    </a:p>
                  </a:txBody>
                  <a:tcPr marL="36576" marR="36576" marT="36576" marB="36576"/>
                </a:tc>
                <a:extLst>
                  <a:ext uri="{0D108BD9-81ED-4DB2-BD59-A6C34878D82A}">
                    <a16:rowId xmlns:a16="http://schemas.microsoft.com/office/drawing/2014/main" val="3487442006"/>
                  </a:ext>
                </a:extLst>
              </a:tr>
            </a:tbl>
          </a:graphicData>
        </a:graphic>
      </p:graphicFrame>
    </p:spTree>
    <p:extLst>
      <p:ext uri="{BB962C8B-B14F-4D97-AF65-F5344CB8AC3E}">
        <p14:creationId xmlns:p14="http://schemas.microsoft.com/office/powerpoint/2010/main" val="12041083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2703" y="134605"/>
            <a:ext cx="1786308"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defRPr/>
            </a:pPr>
            <a:r>
              <a:rPr lang="en-US" sz="2400" dirty="0">
                <a:solidFill>
                  <a:prstClr val="white"/>
                </a:solidFill>
                <a:latin typeface="Gill Sans MT" panose="020B0502020104020203" pitchFamily="34" charset="0"/>
              </a:rPr>
              <a:t>History</a:t>
            </a:r>
            <a:endParaRPr lang="en-US" sz="2000" dirty="0">
              <a:solidFill>
                <a:prstClr val="white"/>
              </a:solidFill>
              <a:latin typeface="Gill Sans MT" panose="020B0502020104020203" pitchFamily="34" charset="0"/>
            </a:endParaRPr>
          </a:p>
        </p:txBody>
      </p:sp>
      <p:sp>
        <p:nvSpPr>
          <p:cNvPr id="8" name="TextBox 7"/>
          <p:cNvSpPr txBox="1"/>
          <p:nvPr/>
        </p:nvSpPr>
        <p:spPr>
          <a:xfrm>
            <a:off x="11828418" y="6489391"/>
            <a:ext cx="363582"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5</a:t>
            </a:r>
          </a:p>
        </p:txBody>
      </p:sp>
      <p:graphicFrame>
        <p:nvGraphicFramePr>
          <p:cNvPr id="4" name="Content Placeholder 3"/>
          <p:cNvGraphicFramePr>
            <a:graphicFrameLocks/>
          </p:cNvGraphicFramePr>
          <p:nvPr>
            <p:extLst>
              <p:ext uri="{D42A27DB-BD31-4B8C-83A1-F6EECF244321}">
                <p14:modId xmlns:p14="http://schemas.microsoft.com/office/powerpoint/2010/main" val="3232875994"/>
              </p:ext>
            </p:extLst>
          </p:nvPr>
        </p:nvGraphicFramePr>
        <p:xfrm>
          <a:off x="5968537" y="764892"/>
          <a:ext cx="5843847" cy="5839512"/>
        </p:xfrm>
        <a:graphic>
          <a:graphicData uri="http://schemas.openxmlformats.org/drawingml/2006/table">
            <a:tbl>
              <a:tblPr firstRow="1" bandRow="1">
                <a:tableStyleId>{5940675A-B579-460E-94D1-54222C63F5DA}</a:tableStyleId>
              </a:tblPr>
              <a:tblGrid>
                <a:gridCol w="1347291">
                  <a:extLst>
                    <a:ext uri="{9D8B030D-6E8A-4147-A177-3AD203B41FA5}">
                      <a16:colId xmlns:a16="http://schemas.microsoft.com/office/drawing/2014/main" val="20000"/>
                    </a:ext>
                  </a:extLst>
                </a:gridCol>
                <a:gridCol w="4496556">
                  <a:extLst>
                    <a:ext uri="{9D8B030D-6E8A-4147-A177-3AD203B41FA5}">
                      <a16:colId xmlns:a16="http://schemas.microsoft.com/office/drawing/2014/main" val="20001"/>
                    </a:ext>
                  </a:extLst>
                </a:gridCol>
              </a:tblGrid>
              <a:tr h="486626">
                <a:tc>
                  <a:txBody>
                    <a:bodyPr/>
                    <a:lstStyle/>
                    <a:p>
                      <a:pPr marR="0" indent="0" algn="l" rtl="0">
                        <a:lnSpc>
                          <a:spcPct val="119000"/>
                        </a:lnSpc>
                        <a:spcBef>
                          <a:spcPts val="0"/>
                        </a:spcBef>
                        <a:spcAft>
                          <a:spcPts val="600"/>
                        </a:spcAft>
                      </a:pPr>
                      <a:r>
                        <a:rPr lang="en-GB" sz="1100" b="1" kern="1400" dirty="0">
                          <a:ln>
                            <a:noFill/>
                          </a:ln>
                          <a:effectLst/>
                          <a:latin typeface="Gill Sans MT" panose="020B0502020104020203" pitchFamily="34" charset="0"/>
                        </a:rPr>
                        <a:t>Key Term </a:t>
                      </a:r>
                      <a:endParaRPr lang="en-GB" sz="1100" b="1" kern="1400" dirty="0">
                        <a:ln>
                          <a:noFill/>
                        </a:ln>
                        <a:solidFill>
                          <a:srgbClr val="000000"/>
                        </a:solidFill>
                        <a:effectLst/>
                        <a:latin typeface="Gill Sans MT" panose="020B0502020104020203" pitchFamily="34" charset="0"/>
                      </a:endParaRPr>
                    </a:p>
                  </a:txBody>
                  <a:tcPr marL="20166" marR="20166" marT="20166" marB="20166" anchor="ctr">
                    <a:solidFill>
                      <a:schemeClr val="accent1">
                        <a:lumMod val="20000"/>
                        <a:lumOff val="80000"/>
                      </a:schemeClr>
                    </a:solidFill>
                  </a:tcPr>
                </a:tc>
                <a:tc>
                  <a:txBody>
                    <a:bodyPr/>
                    <a:lstStyle/>
                    <a:p>
                      <a:pPr marR="0" indent="0" algn="l" rtl="0">
                        <a:lnSpc>
                          <a:spcPct val="119000"/>
                        </a:lnSpc>
                        <a:spcBef>
                          <a:spcPts val="0"/>
                        </a:spcBef>
                        <a:spcAft>
                          <a:spcPts val="600"/>
                        </a:spcAft>
                      </a:pPr>
                      <a:r>
                        <a:rPr lang="en-GB" sz="1100" b="1" kern="1400" dirty="0">
                          <a:ln>
                            <a:noFill/>
                          </a:ln>
                          <a:effectLst/>
                          <a:latin typeface="Gill Sans MT" panose="020B0502020104020203" pitchFamily="34" charset="0"/>
                        </a:rPr>
                        <a:t>Definition</a:t>
                      </a:r>
                      <a:endParaRPr lang="en-GB" sz="1100" b="1" kern="1400" dirty="0">
                        <a:ln>
                          <a:noFill/>
                        </a:ln>
                        <a:solidFill>
                          <a:srgbClr val="000000"/>
                        </a:solidFill>
                        <a:effectLst/>
                        <a:latin typeface="Gill Sans MT" panose="020B0502020104020203" pitchFamily="34" charset="0"/>
                      </a:endParaRPr>
                    </a:p>
                  </a:txBody>
                  <a:tcPr marL="20166" marR="20166" marT="20166" marB="20166" anchor="ctr">
                    <a:solidFill>
                      <a:schemeClr val="accent1">
                        <a:lumMod val="20000"/>
                        <a:lumOff val="80000"/>
                      </a:schemeClr>
                    </a:solidFill>
                  </a:tcPr>
                </a:tc>
                <a:extLst>
                  <a:ext uri="{0D108BD9-81ED-4DB2-BD59-A6C34878D82A}">
                    <a16:rowId xmlns:a16="http://schemas.microsoft.com/office/drawing/2014/main" val="10000"/>
                  </a:ext>
                </a:extLst>
              </a:tr>
              <a:tr h="486626">
                <a:tc>
                  <a:txBody>
                    <a:bodyPr/>
                    <a:lstStyle/>
                    <a:p>
                      <a:pPr marR="0" indent="0" algn="l" rtl="0">
                        <a:lnSpc>
                          <a:spcPct val="119000"/>
                        </a:lnSpc>
                        <a:spcBef>
                          <a:spcPts val="0"/>
                        </a:spcBef>
                        <a:spcAft>
                          <a:spcPts val="600"/>
                        </a:spcAft>
                      </a:pPr>
                      <a:r>
                        <a:rPr lang="en-GB" sz="1100" kern="1400">
                          <a:ln>
                            <a:noFill/>
                          </a:ln>
                          <a:solidFill>
                            <a:srgbClr val="000000"/>
                          </a:solidFill>
                          <a:effectLst/>
                          <a:latin typeface="Gill Sans MT" panose="020B0502020104020203" pitchFamily="34" charset="0"/>
                        </a:rPr>
                        <a:t>Holocaust </a:t>
                      </a:r>
                    </a:p>
                  </a:txBody>
                  <a:tcPr marL="36576" marR="36576" marT="36576" marB="36576" anchor="ctr">
                    <a:noFill/>
                  </a:tcPr>
                </a:tc>
                <a:tc>
                  <a:txBody>
                    <a:bodyPr/>
                    <a:lstStyle/>
                    <a:p>
                      <a:pPr marR="0" indent="0" algn="l" rtl="0">
                        <a:lnSpc>
                          <a:spcPct val="119000"/>
                        </a:lnSpc>
                        <a:spcBef>
                          <a:spcPts val="0"/>
                        </a:spcBef>
                        <a:spcAft>
                          <a:spcPts val="600"/>
                        </a:spcAft>
                      </a:pPr>
                      <a:r>
                        <a:rPr lang="en-GB" sz="1100" kern="1400" dirty="0">
                          <a:ln>
                            <a:noFill/>
                          </a:ln>
                          <a:solidFill>
                            <a:srgbClr val="000000"/>
                          </a:solidFill>
                          <a:effectLst/>
                          <a:latin typeface="Gill Sans MT" panose="020B0502020104020203" pitchFamily="34" charset="0"/>
                        </a:rPr>
                        <a:t>Systematic, state-sponsored persecution and murder of six million Jews by the Nazi regime and its allies and collaborators.</a:t>
                      </a:r>
                    </a:p>
                  </a:txBody>
                  <a:tcPr marL="36576" marR="36576" marT="36576" marB="36576" anchor="ctr"/>
                </a:tc>
                <a:extLst>
                  <a:ext uri="{0D108BD9-81ED-4DB2-BD59-A6C34878D82A}">
                    <a16:rowId xmlns:a16="http://schemas.microsoft.com/office/drawing/2014/main" val="2738194332"/>
                  </a:ext>
                </a:extLst>
              </a:tr>
              <a:tr h="486626">
                <a:tc>
                  <a:txBody>
                    <a:bodyPr/>
                    <a:lstStyle/>
                    <a:p>
                      <a:pPr marR="0" indent="0" algn="l" rtl="0">
                        <a:lnSpc>
                          <a:spcPct val="119000"/>
                        </a:lnSpc>
                        <a:spcBef>
                          <a:spcPts val="0"/>
                        </a:spcBef>
                        <a:spcAft>
                          <a:spcPts val="600"/>
                        </a:spcAft>
                      </a:pPr>
                      <a:r>
                        <a:rPr lang="en-GB" sz="1100" kern="1400">
                          <a:ln>
                            <a:noFill/>
                          </a:ln>
                          <a:solidFill>
                            <a:srgbClr val="000000"/>
                          </a:solidFill>
                          <a:effectLst/>
                          <a:latin typeface="Gill Sans MT" panose="020B0502020104020203" pitchFamily="34" charset="0"/>
                        </a:rPr>
                        <a:t>Antisemitism </a:t>
                      </a:r>
                    </a:p>
                  </a:txBody>
                  <a:tcPr marL="36576" marR="36576" marT="36576" marB="36576" anchor="ctr">
                    <a:noFill/>
                  </a:tcPr>
                </a:tc>
                <a:tc>
                  <a:txBody>
                    <a:bodyPr/>
                    <a:lstStyle/>
                    <a:p>
                      <a:pPr marR="0" indent="0" algn="l" rtl="0">
                        <a:lnSpc>
                          <a:spcPct val="119000"/>
                        </a:lnSpc>
                        <a:spcBef>
                          <a:spcPts val="0"/>
                        </a:spcBef>
                        <a:spcAft>
                          <a:spcPts val="600"/>
                        </a:spcAft>
                      </a:pPr>
                      <a:r>
                        <a:rPr lang="en-GB" sz="1100" kern="1400" dirty="0">
                          <a:ln>
                            <a:noFill/>
                          </a:ln>
                          <a:solidFill>
                            <a:srgbClr val="000000"/>
                          </a:solidFill>
                          <a:effectLst/>
                          <a:latin typeface="Gill Sans MT" panose="020B0502020104020203" pitchFamily="34" charset="0"/>
                        </a:rPr>
                        <a:t>Hatred for or persecution of Jewish people as an ethnic, religious, or racial group.</a:t>
                      </a:r>
                    </a:p>
                  </a:txBody>
                  <a:tcPr marL="36576" marR="36576" marT="36576" marB="36576" anchor="ctr"/>
                </a:tc>
                <a:extLst>
                  <a:ext uri="{0D108BD9-81ED-4DB2-BD59-A6C34878D82A}">
                    <a16:rowId xmlns:a16="http://schemas.microsoft.com/office/drawing/2014/main" val="1661251520"/>
                  </a:ext>
                </a:extLst>
              </a:tr>
              <a:tr h="486626">
                <a:tc>
                  <a:txBody>
                    <a:bodyPr/>
                    <a:lstStyle/>
                    <a:p>
                      <a:pPr marR="0" indent="0" algn="l" rtl="0">
                        <a:lnSpc>
                          <a:spcPct val="119000"/>
                        </a:lnSpc>
                        <a:spcBef>
                          <a:spcPts val="0"/>
                        </a:spcBef>
                        <a:spcAft>
                          <a:spcPts val="600"/>
                        </a:spcAft>
                      </a:pPr>
                      <a:r>
                        <a:rPr lang="en-GB" sz="1100" kern="1400">
                          <a:ln>
                            <a:noFill/>
                          </a:ln>
                          <a:solidFill>
                            <a:srgbClr val="000000"/>
                          </a:solidFill>
                          <a:effectLst/>
                          <a:latin typeface="Gill Sans MT" panose="020B0502020104020203" pitchFamily="34" charset="0"/>
                        </a:rPr>
                        <a:t>Einsatzgruppen</a:t>
                      </a:r>
                    </a:p>
                  </a:txBody>
                  <a:tcPr marL="36576" marR="36576" marT="36576" marB="36576" anchor="ctr">
                    <a:noFill/>
                  </a:tcPr>
                </a:tc>
                <a:tc>
                  <a:txBody>
                    <a:bodyPr/>
                    <a:lstStyle/>
                    <a:p>
                      <a:pPr marR="0" indent="0" algn="l" rtl="0">
                        <a:lnSpc>
                          <a:spcPct val="119000"/>
                        </a:lnSpc>
                        <a:spcBef>
                          <a:spcPts val="0"/>
                        </a:spcBef>
                        <a:spcAft>
                          <a:spcPts val="600"/>
                        </a:spcAft>
                      </a:pPr>
                      <a:r>
                        <a:rPr lang="en-GB" sz="1100" kern="1400" dirty="0">
                          <a:ln>
                            <a:noFill/>
                          </a:ln>
                          <a:solidFill>
                            <a:srgbClr val="000000"/>
                          </a:solidFill>
                          <a:effectLst/>
                          <a:latin typeface="Gill Sans MT" panose="020B0502020104020203" pitchFamily="34" charset="0"/>
                        </a:rPr>
                        <a:t>SS mobile death squads responsible for the murder of those thought by the Nazis to be racial or political enemies.</a:t>
                      </a:r>
                    </a:p>
                  </a:txBody>
                  <a:tcPr marL="36576" marR="36576" marT="36576" marB="36576" anchor="ctr"/>
                </a:tc>
                <a:extLst>
                  <a:ext uri="{0D108BD9-81ED-4DB2-BD59-A6C34878D82A}">
                    <a16:rowId xmlns:a16="http://schemas.microsoft.com/office/drawing/2014/main" val="1146927675"/>
                  </a:ext>
                </a:extLst>
              </a:tr>
              <a:tr h="486626">
                <a:tc>
                  <a:txBody>
                    <a:bodyPr/>
                    <a:lstStyle/>
                    <a:p>
                      <a:pPr marR="0" indent="0" algn="l" rtl="0">
                        <a:lnSpc>
                          <a:spcPct val="119000"/>
                        </a:lnSpc>
                        <a:spcBef>
                          <a:spcPts val="0"/>
                        </a:spcBef>
                        <a:spcAft>
                          <a:spcPts val="600"/>
                        </a:spcAft>
                      </a:pPr>
                      <a:r>
                        <a:rPr lang="en-GB" sz="1100" kern="1400">
                          <a:ln>
                            <a:noFill/>
                          </a:ln>
                          <a:solidFill>
                            <a:srgbClr val="000000"/>
                          </a:solidFill>
                          <a:effectLst/>
                          <a:latin typeface="Gill Sans MT" panose="020B0502020104020203" pitchFamily="34" charset="0"/>
                        </a:rPr>
                        <a:t>Concentration Camp</a:t>
                      </a:r>
                    </a:p>
                  </a:txBody>
                  <a:tcPr marL="36576" marR="36576" marT="36576" marB="36576" anchor="ctr">
                    <a:noFill/>
                  </a:tcPr>
                </a:tc>
                <a:tc>
                  <a:txBody>
                    <a:bodyPr/>
                    <a:lstStyle/>
                    <a:p>
                      <a:pPr marR="0" indent="0" algn="l" rtl="0">
                        <a:lnSpc>
                          <a:spcPct val="119000"/>
                        </a:lnSpc>
                        <a:spcBef>
                          <a:spcPts val="0"/>
                        </a:spcBef>
                        <a:spcAft>
                          <a:spcPts val="600"/>
                        </a:spcAft>
                      </a:pPr>
                      <a:r>
                        <a:rPr lang="en-GB" sz="1100" kern="1400">
                          <a:ln>
                            <a:noFill/>
                          </a:ln>
                          <a:solidFill>
                            <a:srgbClr val="000000"/>
                          </a:solidFill>
                          <a:effectLst/>
                          <a:latin typeface="Gill Sans MT" panose="020B0502020104020203" pitchFamily="34" charset="0"/>
                        </a:rPr>
                        <a:t>Camp in which people are held under harsh conditions and without the freedoms of the rest of society.</a:t>
                      </a:r>
                    </a:p>
                  </a:txBody>
                  <a:tcPr marL="36576" marR="36576" marT="36576" marB="36576" anchor="ctr"/>
                </a:tc>
                <a:extLst>
                  <a:ext uri="{0D108BD9-81ED-4DB2-BD59-A6C34878D82A}">
                    <a16:rowId xmlns:a16="http://schemas.microsoft.com/office/drawing/2014/main" val="3184161610"/>
                  </a:ext>
                </a:extLst>
              </a:tr>
              <a:tr h="486626">
                <a:tc>
                  <a:txBody>
                    <a:bodyPr/>
                    <a:lstStyle/>
                    <a:p>
                      <a:pPr marR="0" indent="0" algn="l" rtl="0">
                        <a:lnSpc>
                          <a:spcPct val="119000"/>
                        </a:lnSpc>
                        <a:spcBef>
                          <a:spcPts val="0"/>
                        </a:spcBef>
                        <a:spcAft>
                          <a:spcPts val="600"/>
                        </a:spcAft>
                      </a:pPr>
                      <a:r>
                        <a:rPr lang="en-GB" sz="1100" kern="1400">
                          <a:ln>
                            <a:noFill/>
                          </a:ln>
                          <a:solidFill>
                            <a:srgbClr val="000000"/>
                          </a:solidFill>
                          <a:effectLst/>
                          <a:latin typeface="Gill Sans MT" panose="020B0502020104020203" pitchFamily="34" charset="0"/>
                        </a:rPr>
                        <a:t>Eugenics </a:t>
                      </a:r>
                    </a:p>
                  </a:txBody>
                  <a:tcPr marL="36576" marR="36576" marT="36576" marB="36576" anchor="ctr">
                    <a:noFill/>
                  </a:tcPr>
                </a:tc>
                <a:tc>
                  <a:txBody>
                    <a:bodyPr/>
                    <a:lstStyle/>
                    <a:p>
                      <a:pPr marR="0" indent="0" algn="l" rtl="0">
                        <a:lnSpc>
                          <a:spcPct val="119000"/>
                        </a:lnSpc>
                        <a:spcBef>
                          <a:spcPts val="0"/>
                        </a:spcBef>
                        <a:spcAft>
                          <a:spcPts val="600"/>
                        </a:spcAft>
                      </a:pPr>
                      <a:r>
                        <a:rPr lang="en-GB" sz="1100" kern="1400" dirty="0">
                          <a:ln>
                            <a:noFill/>
                          </a:ln>
                          <a:solidFill>
                            <a:srgbClr val="000000"/>
                          </a:solidFill>
                          <a:effectLst/>
                          <a:latin typeface="Gill Sans MT" panose="020B0502020104020203" pitchFamily="34" charset="0"/>
                        </a:rPr>
                        <a:t>The unscientific and racist belief that the mental and physical characteristics of the human race can be improved by choosing who may become parents.</a:t>
                      </a:r>
                    </a:p>
                  </a:txBody>
                  <a:tcPr marL="36576" marR="36576" marT="36576" marB="36576" anchor="ctr"/>
                </a:tc>
                <a:extLst>
                  <a:ext uri="{0D108BD9-81ED-4DB2-BD59-A6C34878D82A}">
                    <a16:rowId xmlns:a16="http://schemas.microsoft.com/office/drawing/2014/main" val="961726959"/>
                  </a:ext>
                </a:extLst>
              </a:tr>
              <a:tr h="486626">
                <a:tc>
                  <a:txBody>
                    <a:bodyPr/>
                    <a:lstStyle/>
                    <a:p>
                      <a:pPr marR="0" indent="0" algn="l" rtl="0">
                        <a:lnSpc>
                          <a:spcPct val="119000"/>
                        </a:lnSpc>
                        <a:spcBef>
                          <a:spcPts val="0"/>
                        </a:spcBef>
                        <a:spcAft>
                          <a:spcPts val="600"/>
                        </a:spcAft>
                      </a:pPr>
                      <a:r>
                        <a:rPr lang="en-GB" sz="1100" kern="1400">
                          <a:ln>
                            <a:noFill/>
                          </a:ln>
                          <a:solidFill>
                            <a:srgbClr val="000000"/>
                          </a:solidFill>
                          <a:effectLst/>
                          <a:latin typeface="Gill Sans MT" panose="020B0502020104020203" pitchFamily="34" charset="0"/>
                        </a:rPr>
                        <a:t>Euthanasia</a:t>
                      </a:r>
                    </a:p>
                  </a:txBody>
                  <a:tcPr marL="36576" marR="36576" marT="36576" marB="36576" anchor="ctr">
                    <a:noFill/>
                  </a:tcPr>
                </a:tc>
                <a:tc>
                  <a:txBody>
                    <a:bodyPr/>
                    <a:lstStyle/>
                    <a:p>
                      <a:pPr marR="0" indent="0" algn="l" rtl="0">
                        <a:lnSpc>
                          <a:spcPct val="119000"/>
                        </a:lnSpc>
                        <a:spcBef>
                          <a:spcPts val="0"/>
                        </a:spcBef>
                        <a:spcAft>
                          <a:spcPts val="600"/>
                        </a:spcAft>
                      </a:pPr>
                      <a:r>
                        <a:rPr lang="en-GB" sz="1100" kern="1400" dirty="0">
                          <a:ln>
                            <a:noFill/>
                          </a:ln>
                          <a:solidFill>
                            <a:srgbClr val="000000"/>
                          </a:solidFill>
                          <a:effectLst/>
                          <a:latin typeface="Gill Sans MT" panose="020B0502020104020203" pitchFamily="34" charset="0"/>
                        </a:rPr>
                        <a:t>Deliberate killing of a person.</a:t>
                      </a:r>
                    </a:p>
                  </a:txBody>
                  <a:tcPr marL="36576" marR="36576" marT="36576" marB="36576" anchor="ctr"/>
                </a:tc>
                <a:extLst>
                  <a:ext uri="{0D108BD9-81ED-4DB2-BD59-A6C34878D82A}">
                    <a16:rowId xmlns:a16="http://schemas.microsoft.com/office/drawing/2014/main" val="824302226"/>
                  </a:ext>
                </a:extLst>
              </a:tr>
              <a:tr h="486626">
                <a:tc>
                  <a:txBody>
                    <a:bodyPr/>
                    <a:lstStyle/>
                    <a:p>
                      <a:pPr marR="0" indent="0" algn="l" rtl="0">
                        <a:lnSpc>
                          <a:spcPct val="119000"/>
                        </a:lnSpc>
                        <a:spcBef>
                          <a:spcPts val="0"/>
                        </a:spcBef>
                        <a:spcAft>
                          <a:spcPts val="600"/>
                        </a:spcAft>
                      </a:pPr>
                      <a:r>
                        <a:rPr lang="en-GB" sz="1100" kern="1400">
                          <a:ln>
                            <a:noFill/>
                          </a:ln>
                          <a:solidFill>
                            <a:srgbClr val="000000"/>
                          </a:solidFill>
                          <a:effectLst/>
                          <a:latin typeface="Gill Sans MT" panose="020B0502020104020203" pitchFamily="34" charset="0"/>
                        </a:rPr>
                        <a:t>Aryan </a:t>
                      </a:r>
                    </a:p>
                  </a:txBody>
                  <a:tcPr marL="36576" marR="36576" marT="36576" marB="36576" anchor="ctr">
                    <a:noFill/>
                  </a:tcPr>
                </a:tc>
                <a:tc>
                  <a:txBody>
                    <a:bodyPr/>
                    <a:lstStyle/>
                    <a:p>
                      <a:pPr marR="0" indent="0" algn="l" rtl="0">
                        <a:lnSpc>
                          <a:spcPct val="119000"/>
                        </a:lnSpc>
                        <a:spcBef>
                          <a:spcPts val="0"/>
                        </a:spcBef>
                        <a:spcAft>
                          <a:spcPts val="600"/>
                        </a:spcAft>
                      </a:pPr>
                      <a:r>
                        <a:rPr lang="en-GB" sz="1100" kern="1400">
                          <a:ln>
                            <a:noFill/>
                          </a:ln>
                          <a:solidFill>
                            <a:srgbClr val="000000"/>
                          </a:solidFill>
                          <a:effectLst/>
                          <a:latin typeface="Gill Sans MT" panose="020B0502020104020203" pitchFamily="34" charset="0"/>
                        </a:rPr>
                        <a:t>Person of German or Scandinavian origin, usually fair-haired and blue-eyed; the Nazis believed that Aryans were superior to all other races.</a:t>
                      </a:r>
                    </a:p>
                  </a:txBody>
                  <a:tcPr marL="36576" marR="36576" marT="36576" marB="36576" anchor="ctr"/>
                </a:tc>
                <a:extLst>
                  <a:ext uri="{0D108BD9-81ED-4DB2-BD59-A6C34878D82A}">
                    <a16:rowId xmlns:a16="http://schemas.microsoft.com/office/drawing/2014/main" val="4249974033"/>
                  </a:ext>
                </a:extLst>
              </a:tr>
              <a:tr h="486626">
                <a:tc>
                  <a:txBody>
                    <a:bodyPr/>
                    <a:lstStyle/>
                    <a:p>
                      <a:pPr marR="0" indent="0" algn="l" rtl="0">
                        <a:lnSpc>
                          <a:spcPct val="119000"/>
                        </a:lnSpc>
                        <a:spcBef>
                          <a:spcPts val="0"/>
                        </a:spcBef>
                        <a:spcAft>
                          <a:spcPts val="600"/>
                        </a:spcAft>
                      </a:pPr>
                      <a:r>
                        <a:rPr lang="en-GB" sz="1100" kern="1400">
                          <a:ln>
                            <a:noFill/>
                          </a:ln>
                          <a:solidFill>
                            <a:srgbClr val="000000"/>
                          </a:solidFill>
                          <a:effectLst/>
                          <a:latin typeface="Gill Sans MT" panose="020B0502020104020203" pitchFamily="34" charset="0"/>
                        </a:rPr>
                        <a:t>Master Race</a:t>
                      </a:r>
                    </a:p>
                  </a:txBody>
                  <a:tcPr marL="36576" marR="36576" marT="36576" marB="36576" anchor="ctr">
                    <a:noFill/>
                  </a:tcPr>
                </a:tc>
                <a:tc>
                  <a:txBody>
                    <a:bodyPr/>
                    <a:lstStyle/>
                    <a:p>
                      <a:pPr marR="0" indent="0" algn="l" rtl="0">
                        <a:lnSpc>
                          <a:spcPct val="119000"/>
                        </a:lnSpc>
                        <a:spcBef>
                          <a:spcPts val="0"/>
                        </a:spcBef>
                        <a:spcAft>
                          <a:spcPts val="600"/>
                        </a:spcAft>
                      </a:pPr>
                      <a:r>
                        <a:rPr lang="en-GB" sz="1100" kern="1400">
                          <a:ln>
                            <a:noFill/>
                          </a:ln>
                          <a:solidFill>
                            <a:srgbClr val="000000"/>
                          </a:solidFill>
                          <a:effectLst/>
                          <a:latin typeface="Gill Sans MT" panose="020B0502020104020203" pitchFamily="34" charset="0"/>
                        </a:rPr>
                        <a:t>Elite race of people, to which Hitler believed the Germans belonged.</a:t>
                      </a:r>
                    </a:p>
                  </a:txBody>
                  <a:tcPr marL="36576" marR="36576" marT="36576" marB="36576" anchor="ctr"/>
                </a:tc>
                <a:extLst>
                  <a:ext uri="{0D108BD9-81ED-4DB2-BD59-A6C34878D82A}">
                    <a16:rowId xmlns:a16="http://schemas.microsoft.com/office/drawing/2014/main" val="2041884133"/>
                  </a:ext>
                </a:extLst>
              </a:tr>
              <a:tr h="486626">
                <a:tc>
                  <a:txBody>
                    <a:bodyPr/>
                    <a:lstStyle/>
                    <a:p>
                      <a:pPr marR="0" indent="0" algn="l" rtl="0">
                        <a:lnSpc>
                          <a:spcPct val="119000"/>
                        </a:lnSpc>
                        <a:spcBef>
                          <a:spcPts val="0"/>
                        </a:spcBef>
                        <a:spcAft>
                          <a:spcPts val="600"/>
                        </a:spcAft>
                      </a:pPr>
                      <a:r>
                        <a:rPr lang="en-GB" sz="1100" kern="1400">
                          <a:ln>
                            <a:noFill/>
                          </a:ln>
                          <a:solidFill>
                            <a:srgbClr val="000000"/>
                          </a:solidFill>
                          <a:effectLst/>
                          <a:latin typeface="Gill Sans MT" panose="020B0502020104020203" pitchFamily="34" charset="0"/>
                        </a:rPr>
                        <a:t>Death Camp</a:t>
                      </a:r>
                    </a:p>
                  </a:txBody>
                  <a:tcPr marL="36576" marR="36576" marT="36576" marB="36576" anchor="ctr">
                    <a:noFill/>
                  </a:tcPr>
                </a:tc>
                <a:tc>
                  <a:txBody>
                    <a:bodyPr/>
                    <a:lstStyle/>
                    <a:p>
                      <a:pPr marR="0" indent="0" algn="l" rtl="0">
                        <a:lnSpc>
                          <a:spcPct val="119000"/>
                        </a:lnSpc>
                        <a:spcBef>
                          <a:spcPts val="0"/>
                        </a:spcBef>
                        <a:spcAft>
                          <a:spcPts val="600"/>
                        </a:spcAft>
                      </a:pPr>
                      <a:r>
                        <a:rPr lang="en-GB" sz="1100" kern="1400">
                          <a:ln>
                            <a:noFill/>
                          </a:ln>
                          <a:solidFill>
                            <a:srgbClr val="000000"/>
                          </a:solidFill>
                          <a:effectLst/>
                          <a:latin typeface="Gill Sans MT" panose="020B0502020104020203" pitchFamily="34" charset="0"/>
                        </a:rPr>
                        <a:t>Extermination camp where prisoners, mainly Jews, were put to death.</a:t>
                      </a:r>
                    </a:p>
                  </a:txBody>
                  <a:tcPr marL="36576" marR="36576" marT="36576" marB="36576" anchor="ctr"/>
                </a:tc>
                <a:extLst>
                  <a:ext uri="{0D108BD9-81ED-4DB2-BD59-A6C34878D82A}">
                    <a16:rowId xmlns:a16="http://schemas.microsoft.com/office/drawing/2014/main" val="481491202"/>
                  </a:ext>
                </a:extLst>
              </a:tr>
              <a:tr h="486626">
                <a:tc>
                  <a:txBody>
                    <a:bodyPr/>
                    <a:lstStyle/>
                    <a:p>
                      <a:pPr marR="0" indent="0" algn="l" rtl="0">
                        <a:lnSpc>
                          <a:spcPct val="119000"/>
                        </a:lnSpc>
                        <a:spcBef>
                          <a:spcPts val="0"/>
                        </a:spcBef>
                        <a:spcAft>
                          <a:spcPts val="600"/>
                        </a:spcAft>
                      </a:pPr>
                      <a:r>
                        <a:rPr lang="en-GB" sz="1100" kern="1400">
                          <a:ln>
                            <a:noFill/>
                          </a:ln>
                          <a:solidFill>
                            <a:srgbClr val="000000"/>
                          </a:solidFill>
                          <a:effectLst/>
                          <a:latin typeface="Gill Sans MT" panose="020B0502020104020203" pitchFamily="34" charset="0"/>
                        </a:rPr>
                        <a:t>Kristallnacht</a:t>
                      </a:r>
                    </a:p>
                  </a:txBody>
                  <a:tcPr marL="36576" marR="36576" marT="36576" marB="36576" anchor="ctr">
                    <a:noFill/>
                  </a:tcPr>
                </a:tc>
                <a:tc>
                  <a:txBody>
                    <a:bodyPr/>
                    <a:lstStyle/>
                    <a:p>
                      <a:pPr marR="0" indent="0" algn="l" rtl="0">
                        <a:lnSpc>
                          <a:spcPct val="119000"/>
                        </a:lnSpc>
                        <a:spcBef>
                          <a:spcPts val="0"/>
                        </a:spcBef>
                        <a:spcAft>
                          <a:spcPts val="600"/>
                        </a:spcAft>
                      </a:pPr>
                      <a:r>
                        <a:rPr lang="en-GB" sz="1100" kern="1400">
                          <a:ln>
                            <a:noFill/>
                          </a:ln>
                          <a:solidFill>
                            <a:srgbClr val="000000"/>
                          </a:solidFill>
                          <a:effectLst/>
                          <a:latin typeface="Gill Sans MT" panose="020B0502020104020203" pitchFamily="34" charset="0"/>
                        </a:rPr>
                        <a:t>Night of Broken Glass, in November 1938, when Jews and their shops and businesses were attacked throughout Germany.</a:t>
                      </a:r>
                    </a:p>
                  </a:txBody>
                  <a:tcPr marL="36576" marR="36576" marT="36576" marB="36576" anchor="ctr"/>
                </a:tc>
                <a:extLst>
                  <a:ext uri="{0D108BD9-81ED-4DB2-BD59-A6C34878D82A}">
                    <a16:rowId xmlns:a16="http://schemas.microsoft.com/office/drawing/2014/main" val="54280360"/>
                  </a:ext>
                </a:extLst>
              </a:tr>
              <a:tr h="486626">
                <a:tc>
                  <a:txBody>
                    <a:bodyPr/>
                    <a:lstStyle/>
                    <a:p>
                      <a:pPr marR="0" indent="0" algn="l" rtl="0">
                        <a:lnSpc>
                          <a:spcPct val="119000"/>
                        </a:lnSpc>
                        <a:spcBef>
                          <a:spcPts val="0"/>
                        </a:spcBef>
                        <a:spcAft>
                          <a:spcPts val="600"/>
                        </a:spcAft>
                      </a:pPr>
                      <a:r>
                        <a:rPr lang="en-GB" sz="1100" kern="1400">
                          <a:ln>
                            <a:noFill/>
                          </a:ln>
                          <a:solidFill>
                            <a:srgbClr val="000000"/>
                          </a:solidFill>
                          <a:effectLst/>
                          <a:latin typeface="Gill Sans MT" panose="020B0502020104020203" pitchFamily="34" charset="0"/>
                        </a:rPr>
                        <a:t>Final Solution</a:t>
                      </a:r>
                    </a:p>
                  </a:txBody>
                  <a:tcPr marL="36576" marR="36576" marT="36576" marB="36576" anchor="ctr">
                    <a:noFill/>
                  </a:tcPr>
                </a:tc>
                <a:tc>
                  <a:txBody>
                    <a:bodyPr/>
                    <a:lstStyle/>
                    <a:p>
                      <a:pPr marR="0" indent="0" algn="l" rtl="0">
                        <a:lnSpc>
                          <a:spcPct val="119000"/>
                        </a:lnSpc>
                        <a:spcBef>
                          <a:spcPts val="0"/>
                        </a:spcBef>
                        <a:spcAft>
                          <a:spcPts val="600"/>
                        </a:spcAft>
                      </a:pPr>
                      <a:r>
                        <a:rPr lang="en-GB" sz="1100" kern="1400" dirty="0">
                          <a:ln>
                            <a:noFill/>
                          </a:ln>
                          <a:solidFill>
                            <a:srgbClr val="000000"/>
                          </a:solidFill>
                          <a:effectLst/>
                          <a:latin typeface="Gill Sans MT" panose="020B0502020104020203" pitchFamily="34" charset="0"/>
                        </a:rPr>
                        <a:t>Term used by the Nazis to refer to their plan to destroy Europe’s Jewish population between 1942-1945.</a:t>
                      </a:r>
                    </a:p>
                  </a:txBody>
                  <a:tcPr marL="36576" marR="36576" marT="36576" marB="36576" anchor="ctr"/>
                </a:tc>
                <a:extLst>
                  <a:ext uri="{0D108BD9-81ED-4DB2-BD59-A6C34878D82A}">
                    <a16:rowId xmlns:a16="http://schemas.microsoft.com/office/drawing/2014/main" val="3877786176"/>
                  </a:ext>
                </a:extLst>
              </a:tr>
            </a:tbl>
          </a:graphicData>
        </a:graphic>
      </p:graphicFrame>
      <p:graphicFrame>
        <p:nvGraphicFramePr>
          <p:cNvPr id="6" name="Content Placeholder 3"/>
          <p:cNvGraphicFramePr>
            <a:graphicFrameLocks/>
          </p:cNvGraphicFramePr>
          <p:nvPr>
            <p:extLst>
              <p:ext uri="{D42A27DB-BD31-4B8C-83A1-F6EECF244321}">
                <p14:modId xmlns:p14="http://schemas.microsoft.com/office/powerpoint/2010/main" val="4267795232"/>
              </p:ext>
            </p:extLst>
          </p:nvPr>
        </p:nvGraphicFramePr>
        <p:xfrm>
          <a:off x="122702" y="764892"/>
          <a:ext cx="5652455" cy="5839514"/>
        </p:xfrm>
        <a:graphic>
          <a:graphicData uri="http://schemas.openxmlformats.org/drawingml/2006/table">
            <a:tbl>
              <a:tblPr firstRow="1" bandRow="1">
                <a:tableStyleId>{5940675A-B579-460E-94D1-54222C63F5DA}</a:tableStyleId>
              </a:tblPr>
              <a:tblGrid>
                <a:gridCol w="1149153">
                  <a:extLst>
                    <a:ext uri="{9D8B030D-6E8A-4147-A177-3AD203B41FA5}">
                      <a16:colId xmlns:a16="http://schemas.microsoft.com/office/drawing/2014/main" val="20000"/>
                    </a:ext>
                  </a:extLst>
                </a:gridCol>
                <a:gridCol w="4503302">
                  <a:extLst>
                    <a:ext uri="{9D8B030D-6E8A-4147-A177-3AD203B41FA5}">
                      <a16:colId xmlns:a16="http://schemas.microsoft.com/office/drawing/2014/main" val="20001"/>
                    </a:ext>
                  </a:extLst>
                </a:gridCol>
              </a:tblGrid>
              <a:tr h="538955">
                <a:tc>
                  <a:txBody>
                    <a:bodyPr/>
                    <a:lstStyle/>
                    <a:p>
                      <a:pPr marR="0" indent="0" algn="l" rtl="0">
                        <a:lnSpc>
                          <a:spcPct val="119000"/>
                        </a:lnSpc>
                        <a:spcBef>
                          <a:spcPts val="0"/>
                        </a:spcBef>
                        <a:spcAft>
                          <a:spcPts val="600"/>
                        </a:spcAft>
                      </a:pPr>
                      <a:r>
                        <a:rPr lang="en-GB" sz="1100" b="1" kern="1400" dirty="0">
                          <a:ln>
                            <a:noFill/>
                          </a:ln>
                          <a:effectLst/>
                          <a:latin typeface="Gill Sans MT" panose="020B0502020104020203" pitchFamily="34" charset="0"/>
                        </a:rPr>
                        <a:t>Key Term </a:t>
                      </a:r>
                      <a:endParaRPr lang="en-GB" sz="1100" b="1" kern="1400" dirty="0">
                        <a:ln>
                          <a:noFill/>
                        </a:ln>
                        <a:solidFill>
                          <a:srgbClr val="000000"/>
                        </a:solidFill>
                        <a:effectLst/>
                        <a:latin typeface="Gill Sans MT" panose="020B0502020104020203" pitchFamily="34" charset="0"/>
                      </a:endParaRPr>
                    </a:p>
                  </a:txBody>
                  <a:tcPr marL="20166" marR="20166" marT="20166" marB="20166" anchor="ctr">
                    <a:solidFill>
                      <a:schemeClr val="accent6">
                        <a:lumMod val="20000"/>
                        <a:lumOff val="80000"/>
                      </a:schemeClr>
                    </a:solidFill>
                  </a:tcPr>
                </a:tc>
                <a:tc>
                  <a:txBody>
                    <a:bodyPr/>
                    <a:lstStyle/>
                    <a:p>
                      <a:pPr marR="0" indent="0" algn="l" rtl="0">
                        <a:lnSpc>
                          <a:spcPct val="119000"/>
                        </a:lnSpc>
                        <a:spcBef>
                          <a:spcPts val="0"/>
                        </a:spcBef>
                        <a:spcAft>
                          <a:spcPts val="600"/>
                        </a:spcAft>
                      </a:pPr>
                      <a:r>
                        <a:rPr lang="en-GB" sz="1100" b="1" kern="1400" dirty="0">
                          <a:ln>
                            <a:noFill/>
                          </a:ln>
                          <a:effectLst/>
                          <a:latin typeface="Gill Sans MT" panose="020B0502020104020203" pitchFamily="34" charset="0"/>
                        </a:rPr>
                        <a:t>Definition</a:t>
                      </a:r>
                      <a:endParaRPr lang="en-GB" sz="1100" b="1" kern="1400" dirty="0">
                        <a:ln>
                          <a:noFill/>
                        </a:ln>
                        <a:solidFill>
                          <a:srgbClr val="000000"/>
                        </a:solidFill>
                        <a:effectLst/>
                        <a:latin typeface="Gill Sans MT" panose="020B0502020104020203" pitchFamily="34" charset="0"/>
                      </a:endParaRPr>
                    </a:p>
                  </a:txBody>
                  <a:tcPr marL="20166" marR="20166" marT="20166" marB="20166" anchor="ctr">
                    <a:solidFill>
                      <a:schemeClr val="accent6">
                        <a:lumMod val="20000"/>
                        <a:lumOff val="80000"/>
                      </a:schemeClr>
                    </a:solidFill>
                  </a:tcPr>
                </a:tc>
                <a:extLst>
                  <a:ext uri="{0D108BD9-81ED-4DB2-BD59-A6C34878D82A}">
                    <a16:rowId xmlns:a16="http://schemas.microsoft.com/office/drawing/2014/main" val="10000"/>
                  </a:ext>
                </a:extLst>
              </a:tr>
              <a:tr h="518327">
                <a:tc>
                  <a:txBody>
                    <a:bodyPr/>
                    <a:lstStyle/>
                    <a:p>
                      <a:pPr marR="0" indent="0" algn="l" rtl="0">
                        <a:lnSpc>
                          <a:spcPct val="119000"/>
                        </a:lnSpc>
                        <a:spcBef>
                          <a:spcPts val="0"/>
                        </a:spcBef>
                        <a:spcAft>
                          <a:spcPts val="600"/>
                        </a:spcAft>
                      </a:pPr>
                      <a:r>
                        <a:rPr lang="en-GB" sz="1100" kern="1400">
                          <a:ln>
                            <a:noFill/>
                          </a:ln>
                          <a:solidFill>
                            <a:srgbClr val="000000"/>
                          </a:solidFill>
                          <a:effectLst/>
                          <a:latin typeface="Gill Sans MT" panose="020B0502020104020203" pitchFamily="34" charset="0"/>
                        </a:rPr>
                        <a:t>Democracy </a:t>
                      </a:r>
                    </a:p>
                  </a:txBody>
                  <a:tcPr marL="36576" marR="36576" marT="36576" marB="36576" anchor="ctr">
                    <a:noFill/>
                  </a:tcPr>
                </a:tc>
                <a:tc>
                  <a:txBody>
                    <a:bodyPr/>
                    <a:lstStyle/>
                    <a:p>
                      <a:pPr marR="0" indent="0" algn="l" rtl="0">
                        <a:lnSpc>
                          <a:spcPct val="119000"/>
                        </a:lnSpc>
                        <a:spcBef>
                          <a:spcPts val="0"/>
                        </a:spcBef>
                        <a:spcAft>
                          <a:spcPts val="600"/>
                        </a:spcAft>
                      </a:pPr>
                      <a:r>
                        <a:rPr lang="en-GB" sz="1100" kern="1400">
                          <a:ln>
                            <a:noFill/>
                          </a:ln>
                          <a:solidFill>
                            <a:srgbClr val="000000"/>
                          </a:solidFill>
                          <a:effectLst/>
                          <a:latin typeface="Gill Sans MT" panose="020B0502020104020203" pitchFamily="34" charset="0"/>
                        </a:rPr>
                        <a:t>A system of government by the whole population or all the eligible members of a state, typically through elected representatives.</a:t>
                      </a:r>
                    </a:p>
                  </a:txBody>
                  <a:tcPr marL="36576" marR="36576" marT="36576" marB="36576" anchor="ctr"/>
                </a:tc>
                <a:extLst>
                  <a:ext uri="{0D108BD9-81ED-4DB2-BD59-A6C34878D82A}">
                    <a16:rowId xmlns:a16="http://schemas.microsoft.com/office/drawing/2014/main" val="1541677347"/>
                  </a:ext>
                </a:extLst>
              </a:tr>
              <a:tr h="518327">
                <a:tc>
                  <a:txBody>
                    <a:bodyPr/>
                    <a:lstStyle/>
                    <a:p>
                      <a:pPr marR="0" indent="0" algn="l" rtl="0">
                        <a:lnSpc>
                          <a:spcPct val="119000"/>
                        </a:lnSpc>
                        <a:spcBef>
                          <a:spcPts val="0"/>
                        </a:spcBef>
                        <a:spcAft>
                          <a:spcPts val="600"/>
                        </a:spcAft>
                      </a:pPr>
                      <a:r>
                        <a:rPr lang="en-GB" sz="1100" kern="1400">
                          <a:ln>
                            <a:noFill/>
                          </a:ln>
                          <a:solidFill>
                            <a:srgbClr val="000000"/>
                          </a:solidFill>
                          <a:effectLst/>
                          <a:latin typeface="Gill Sans MT" panose="020B0502020104020203" pitchFamily="34" charset="0"/>
                        </a:rPr>
                        <a:t>Dictatorship </a:t>
                      </a:r>
                    </a:p>
                  </a:txBody>
                  <a:tcPr marL="36576" marR="36576" marT="36576" marB="36576" anchor="ctr"/>
                </a:tc>
                <a:tc>
                  <a:txBody>
                    <a:bodyPr/>
                    <a:lstStyle/>
                    <a:p>
                      <a:pPr marR="0" indent="0" algn="l" rtl="0">
                        <a:lnSpc>
                          <a:spcPct val="119000"/>
                        </a:lnSpc>
                        <a:spcBef>
                          <a:spcPts val="0"/>
                        </a:spcBef>
                        <a:spcAft>
                          <a:spcPts val="600"/>
                        </a:spcAft>
                      </a:pPr>
                      <a:r>
                        <a:rPr lang="en-GB" sz="1100" kern="1400" dirty="0">
                          <a:ln>
                            <a:noFill/>
                          </a:ln>
                          <a:solidFill>
                            <a:srgbClr val="000000"/>
                          </a:solidFill>
                          <a:effectLst/>
                          <a:latin typeface="Gill Sans MT" panose="020B0502020104020203" pitchFamily="34" charset="0"/>
                        </a:rPr>
                        <a:t>A government led by a ruler with total power over a country, typically one who obtained control by force.</a:t>
                      </a:r>
                    </a:p>
                  </a:txBody>
                  <a:tcPr marL="36576" marR="36576" marT="36576" marB="36576" anchor="ctr"/>
                </a:tc>
                <a:extLst>
                  <a:ext uri="{0D108BD9-81ED-4DB2-BD59-A6C34878D82A}">
                    <a16:rowId xmlns:a16="http://schemas.microsoft.com/office/drawing/2014/main" val="10001"/>
                  </a:ext>
                </a:extLst>
              </a:tr>
              <a:tr h="725649">
                <a:tc>
                  <a:txBody>
                    <a:bodyPr/>
                    <a:lstStyle/>
                    <a:p>
                      <a:pPr marR="0" indent="0" algn="l" rtl="0">
                        <a:lnSpc>
                          <a:spcPct val="119000"/>
                        </a:lnSpc>
                        <a:spcBef>
                          <a:spcPts val="0"/>
                        </a:spcBef>
                        <a:spcAft>
                          <a:spcPts val="600"/>
                        </a:spcAft>
                      </a:pPr>
                      <a:r>
                        <a:rPr lang="en-GB" sz="1100" kern="1400" dirty="0">
                          <a:ln>
                            <a:noFill/>
                          </a:ln>
                          <a:solidFill>
                            <a:srgbClr val="000000"/>
                          </a:solidFill>
                          <a:effectLst/>
                          <a:latin typeface="Gill Sans MT" panose="020B0502020104020203" pitchFamily="34" charset="0"/>
                        </a:rPr>
                        <a:t>Blitzkrieg “Lightning War”</a:t>
                      </a:r>
                    </a:p>
                  </a:txBody>
                  <a:tcPr marL="36576" marR="36576" marT="36576" marB="36576" anchor="ctr"/>
                </a:tc>
                <a:tc>
                  <a:txBody>
                    <a:bodyPr/>
                    <a:lstStyle/>
                    <a:p>
                      <a:pPr marR="0" indent="0" algn="l" rtl="0">
                        <a:lnSpc>
                          <a:spcPct val="119000"/>
                        </a:lnSpc>
                        <a:spcBef>
                          <a:spcPts val="0"/>
                        </a:spcBef>
                        <a:spcAft>
                          <a:spcPts val="600"/>
                        </a:spcAft>
                      </a:pPr>
                      <a:r>
                        <a:rPr lang="en-GB" sz="1100" kern="1400" dirty="0">
                          <a:ln>
                            <a:noFill/>
                          </a:ln>
                          <a:solidFill>
                            <a:srgbClr val="000000"/>
                          </a:solidFill>
                          <a:effectLst/>
                          <a:latin typeface="Gill Sans MT" panose="020B0502020104020203" pitchFamily="34" charset="0"/>
                        </a:rPr>
                        <a:t>Tactic used by Nazi Germany in the early years of World War II, as German forces swept through Poland, Norway, Belgium, Holland and France with astonishing speed and force.</a:t>
                      </a:r>
                    </a:p>
                  </a:txBody>
                  <a:tcPr marL="36576" marR="36576" marT="36576" marB="36576" anchor="ctr"/>
                </a:tc>
                <a:extLst>
                  <a:ext uri="{0D108BD9-81ED-4DB2-BD59-A6C34878D82A}">
                    <a16:rowId xmlns:a16="http://schemas.microsoft.com/office/drawing/2014/main" val="10002"/>
                  </a:ext>
                </a:extLst>
              </a:tr>
              <a:tr h="518327">
                <a:tc>
                  <a:txBody>
                    <a:bodyPr/>
                    <a:lstStyle/>
                    <a:p>
                      <a:pPr marR="0" indent="0" algn="l" rtl="0">
                        <a:lnSpc>
                          <a:spcPct val="119000"/>
                        </a:lnSpc>
                        <a:spcBef>
                          <a:spcPts val="0"/>
                        </a:spcBef>
                        <a:spcAft>
                          <a:spcPts val="600"/>
                        </a:spcAft>
                      </a:pPr>
                      <a:r>
                        <a:rPr lang="en-GB" sz="1100" kern="1400">
                          <a:ln>
                            <a:noFill/>
                          </a:ln>
                          <a:solidFill>
                            <a:srgbClr val="000000"/>
                          </a:solidFill>
                          <a:effectLst/>
                          <a:latin typeface="Gill Sans MT" panose="020B0502020104020203" pitchFamily="34" charset="0"/>
                        </a:rPr>
                        <a:t>Axis </a:t>
                      </a:r>
                    </a:p>
                  </a:txBody>
                  <a:tcPr marL="36576" marR="36576" marT="36576" marB="36576" anchor="ctr"/>
                </a:tc>
                <a:tc>
                  <a:txBody>
                    <a:bodyPr/>
                    <a:lstStyle/>
                    <a:p>
                      <a:pPr marR="0" indent="0" algn="l" rtl="0">
                        <a:lnSpc>
                          <a:spcPct val="119000"/>
                        </a:lnSpc>
                        <a:spcBef>
                          <a:spcPts val="0"/>
                        </a:spcBef>
                        <a:spcAft>
                          <a:spcPts val="600"/>
                        </a:spcAft>
                      </a:pPr>
                      <a:r>
                        <a:rPr lang="en-GB" sz="1100" kern="1400" dirty="0">
                          <a:ln>
                            <a:noFill/>
                          </a:ln>
                          <a:solidFill>
                            <a:srgbClr val="000000"/>
                          </a:solidFill>
                          <a:effectLst/>
                          <a:latin typeface="Gill Sans MT" panose="020B0502020104020203" pitchFamily="34" charset="0"/>
                        </a:rPr>
                        <a:t>The main Axis powers were Germany, Italy, and Japan </a:t>
                      </a:r>
                    </a:p>
                  </a:txBody>
                  <a:tcPr marL="36576" marR="36576" marT="36576" marB="36576" anchor="ctr"/>
                </a:tc>
                <a:extLst>
                  <a:ext uri="{0D108BD9-81ED-4DB2-BD59-A6C34878D82A}">
                    <a16:rowId xmlns:a16="http://schemas.microsoft.com/office/drawing/2014/main" val="10003"/>
                  </a:ext>
                </a:extLst>
              </a:tr>
              <a:tr h="518327">
                <a:tc>
                  <a:txBody>
                    <a:bodyPr/>
                    <a:lstStyle/>
                    <a:p>
                      <a:pPr marR="0" indent="0" algn="l" rtl="0">
                        <a:lnSpc>
                          <a:spcPct val="119000"/>
                        </a:lnSpc>
                        <a:spcBef>
                          <a:spcPts val="0"/>
                        </a:spcBef>
                        <a:spcAft>
                          <a:spcPts val="600"/>
                        </a:spcAft>
                      </a:pPr>
                      <a:r>
                        <a:rPr lang="en-GB" sz="1100" kern="1400">
                          <a:ln>
                            <a:noFill/>
                          </a:ln>
                          <a:solidFill>
                            <a:srgbClr val="000000"/>
                          </a:solidFill>
                          <a:effectLst/>
                          <a:latin typeface="Gill Sans MT" panose="020B0502020104020203" pitchFamily="34" charset="0"/>
                        </a:rPr>
                        <a:t>Treaty of Versailles (T.O.V)</a:t>
                      </a:r>
                    </a:p>
                  </a:txBody>
                  <a:tcPr marL="36576" marR="36576" marT="36576" marB="36576" anchor="ctr"/>
                </a:tc>
                <a:tc>
                  <a:txBody>
                    <a:bodyPr/>
                    <a:lstStyle/>
                    <a:p>
                      <a:pPr marR="0" indent="0" algn="l" rtl="0">
                        <a:lnSpc>
                          <a:spcPct val="119000"/>
                        </a:lnSpc>
                        <a:spcBef>
                          <a:spcPts val="0"/>
                        </a:spcBef>
                        <a:spcAft>
                          <a:spcPts val="600"/>
                        </a:spcAft>
                      </a:pPr>
                      <a:r>
                        <a:rPr lang="en-GB" sz="1100" kern="1400">
                          <a:ln>
                            <a:noFill/>
                          </a:ln>
                          <a:solidFill>
                            <a:srgbClr val="000000"/>
                          </a:solidFill>
                          <a:effectLst/>
                          <a:latin typeface="Gill Sans MT" panose="020B0502020104020203" pitchFamily="34" charset="0"/>
                        </a:rPr>
                        <a:t>Signed on the 28th June 1919. There were 440 Articles setting out the terms for Germany's punishment after WWI. 4 main articles (LAMB)</a:t>
                      </a:r>
                    </a:p>
                  </a:txBody>
                  <a:tcPr marL="36576" marR="36576" marT="36576" marB="36576" anchor="ctr"/>
                </a:tc>
                <a:extLst>
                  <a:ext uri="{0D108BD9-81ED-4DB2-BD59-A6C34878D82A}">
                    <a16:rowId xmlns:a16="http://schemas.microsoft.com/office/drawing/2014/main" val="10004"/>
                  </a:ext>
                </a:extLst>
              </a:tr>
              <a:tr h="518327">
                <a:tc>
                  <a:txBody>
                    <a:bodyPr/>
                    <a:lstStyle/>
                    <a:p>
                      <a:pPr marR="0" indent="0" algn="l" rtl="0">
                        <a:lnSpc>
                          <a:spcPct val="119000"/>
                        </a:lnSpc>
                        <a:spcBef>
                          <a:spcPts val="0"/>
                        </a:spcBef>
                        <a:spcAft>
                          <a:spcPts val="600"/>
                        </a:spcAft>
                      </a:pPr>
                      <a:r>
                        <a:rPr lang="en-GB" sz="1100" kern="1400">
                          <a:ln>
                            <a:noFill/>
                          </a:ln>
                          <a:solidFill>
                            <a:srgbClr val="000000"/>
                          </a:solidFill>
                          <a:effectLst/>
                          <a:latin typeface="Gill Sans MT" panose="020B0502020104020203" pitchFamily="34" charset="0"/>
                        </a:rPr>
                        <a:t>Stormtroopers (SA)</a:t>
                      </a:r>
                    </a:p>
                  </a:txBody>
                  <a:tcPr marL="36576" marR="36576" marT="36576" marB="36576" anchor="ctr"/>
                </a:tc>
                <a:tc>
                  <a:txBody>
                    <a:bodyPr/>
                    <a:lstStyle/>
                    <a:p>
                      <a:pPr marR="0" indent="0" algn="l" rtl="0">
                        <a:lnSpc>
                          <a:spcPct val="119000"/>
                        </a:lnSpc>
                        <a:spcBef>
                          <a:spcPts val="0"/>
                        </a:spcBef>
                        <a:spcAft>
                          <a:spcPts val="600"/>
                        </a:spcAft>
                      </a:pPr>
                      <a:r>
                        <a:rPr lang="en-GB" sz="1100" kern="1400" dirty="0">
                          <a:ln>
                            <a:noFill/>
                          </a:ln>
                          <a:solidFill>
                            <a:srgbClr val="000000"/>
                          </a:solidFill>
                          <a:effectLst/>
                          <a:latin typeface="Gill Sans MT" panose="020B0502020104020203" pitchFamily="34" charset="0"/>
                        </a:rPr>
                        <a:t>Hitler’s brown-shirted supporters, employed to beat up opponents and guard meetings.</a:t>
                      </a:r>
                    </a:p>
                  </a:txBody>
                  <a:tcPr marL="36576" marR="36576" marT="36576" marB="36576" anchor="ctr"/>
                </a:tc>
                <a:extLst>
                  <a:ext uri="{0D108BD9-81ED-4DB2-BD59-A6C34878D82A}">
                    <a16:rowId xmlns:a16="http://schemas.microsoft.com/office/drawing/2014/main" val="10005"/>
                  </a:ext>
                </a:extLst>
              </a:tr>
              <a:tr h="518327">
                <a:tc>
                  <a:txBody>
                    <a:bodyPr/>
                    <a:lstStyle/>
                    <a:p>
                      <a:pPr marR="0" indent="0" algn="l" rtl="0">
                        <a:lnSpc>
                          <a:spcPct val="119000"/>
                        </a:lnSpc>
                        <a:spcBef>
                          <a:spcPts val="0"/>
                        </a:spcBef>
                        <a:spcAft>
                          <a:spcPts val="600"/>
                        </a:spcAft>
                      </a:pPr>
                      <a:r>
                        <a:rPr lang="en-GB" sz="1100" kern="1400">
                          <a:ln>
                            <a:noFill/>
                          </a:ln>
                          <a:solidFill>
                            <a:srgbClr val="000000"/>
                          </a:solidFill>
                          <a:effectLst/>
                          <a:latin typeface="Gill Sans MT" panose="020B0502020104020203" pitchFamily="34" charset="0"/>
                        </a:rPr>
                        <a:t>Dictator </a:t>
                      </a:r>
                    </a:p>
                  </a:txBody>
                  <a:tcPr marL="36576" marR="36576" marT="36576" marB="36576" anchor="ctr"/>
                </a:tc>
                <a:tc>
                  <a:txBody>
                    <a:bodyPr/>
                    <a:lstStyle/>
                    <a:p>
                      <a:pPr marR="0" indent="0" algn="l" rtl="0">
                        <a:lnSpc>
                          <a:spcPct val="119000"/>
                        </a:lnSpc>
                        <a:spcBef>
                          <a:spcPts val="0"/>
                        </a:spcBef>
                        <a:spcAft>
                          <a:spcPts val="600"/>
                        </a:spcAft>
                      </a:pPr>
                      <a:r>
                        <a:rPr lang="en-GB" sz="1100" kern="1400" dirty="0">
                          <a:ln>
                            <a:noFill/>
                          </a:ln>
                          <a:solidFill>
                            <a:srgbClr val="000000"/>
                          </a:solidFill>
                          <a:effectLst/>
                          <a:latin typeface="Gill Sans MT" panose="020B0502020104020203" pitchFamily="34" charset="0"/>
                        </a:rPr>
                        <a:t>Ruler with total control over how a country is governed.</a:t>
                      </a:r>
                    </a:p>
                  </a:txBody>
                  <a:tcPr marL="36576" marR="36576" marT="36576" marB="36576" anchor="ctr"/>
                </a:tc>
                <a:extLst>
                  <a:ext uri="{0D108BD9-81ED-4DB2-BD59-A6C34878D82A}">
                    <a16:rowId xmlns:a16="http://schemas.microsoft.com/office/drawing/2014/main" val="2432269375"/>
                  </a:ext>
                </a:extLst>
              </a:tr>
              <a:tr h="518327">
                <a:tc>
                  <a:txBody>
                    <a:bodyPr/>
                    <a:lstStyle/>
                    <a:p>
                      <a:pPr marR="0" indent="0" algn="l" rtl="0">
                        <a:lnSpc>
                          <a:spcPct val="119000"/>
                        </a:lnSpc>
                        <a:spcBef>
                          <a:spcPts val="0"/>
                        </a:spcBef>
                        <a:spcAft>
                          <a:spcPts val="600"/>
                        </a:spcAft>
                      </a:pPr>
                      <a:r>
                        <a:rPr lang="en-GB" sz="1100" kern="1400">
                          <a:ln>
                            <a:noFill/>
                          </a:ln>
                          <a:solidFill>
                            <a:srgbClr val="000000"/>
                          </a:solidFill>
                          <a:effectLst/>
                          <a:latin typeface="Gill Sans MT" panose="020B0502020104020203" pitchFamily="34" charset="0"/>
                        </a:rPr>
                        <a:t>Gestapo </a:t>
                      </a:r>
                    </a:p>
                  </a:txBody>
                  <a:tcPr marL="36576" marR="36576" marT="36576" marB="36576" anchor="ctr"/>
                </a:tc>
                <a:tc>
                  <a:txBody>
                    <a:bodyPr/>
                    <a:lstStyle/>
                    <a:p>
                      <a:pPr marR="0" indent="0" algn="l" rtl="0">
                        <a:lnSpc>
                          <a:spcPct val="119000"/>
                        </a:lnSpc>
                        <a:spcBef>
                          <a:spcPts val="0"/>
                        </a:spcBef>
                        <a:spcAft>
                          <a:spcPts val="600"/>
                        </a:spcAft>
                      </a:pPr>
                      <a:r>
                        <a:rPr lang="en-GB" sz="1100" kern="1400" dirty="0">
                          <a:ln>
                            <a:noFill/>
                          </a:ln>
                          <a:solidFill>
                            <a:srgbClr val="000000"/>
                          </a:solidFill>
                          <a:effectLst/>
                          <a:latin typeface="Gill Sans MT" panose="020B0502020104020203" pitchFamily="34" charset="0"/>
                        </a:rPr>
                        <a:t>Part of the SS and Nazi Germany’s secret police force, created by Herman Goering in 1933 and controlled by Heinrich Himmler.</a:t>
                      </a:r>
                    </a:p>
                  </a:txBody>
                  <a:tcPr marL="36576" marR="36576" marT="36576" marB="36576" anchor="ctr"/>
                </a:tc>
                <a:extLst>
                  <a:ext uri="{0D108BD9-81ED-4DB2-BD59-A6C34878D82A}">
                    <a16:rowId xmlns:a16="http://schemas.microsoft.com/office/drawing/2014/main" val="3395636020"/>
                  </a:ext>
                </a:extLst>
              </a:tr>
              <a:tr h="946621">
                <a:tc>
                  <a:txBody>
                    <a:bodyPr/>
                    <a:lstStyle/>
                    <a:p>
                      <a:pPr marR="0" indent="0" algn="l" rtl="0">
                        <a:lnSpc>
                          <a:spcPct val="119000"/>
                        </a:lnSpc>
                        <a:spcBef>
                          <a:spcPts val="0"/>
                        </a:spcBef>
                        <a:spcAft>
                          <a:spcPts val="600"/>
                        </a:spcAft>
                      </a:pPr>
                      <a:r>
                        <a:rPr lang="en-GB" sz="1100" kern="1400">
                          <a:ln>
                            <a:noFill/>
                          </a:ln>
                          <a:solidFill>
                            <a:srgbClr val="000000"/>
                          </a:solidFill>
                          <a:effectLst/>
                          <a:latin typeface="Gill Sans MT" panose="020B0502020104020203" pitchFamily="34" charset="0"/>
                        </a:rPr>
                        <a:t>Schutzstaffel </a:t>
                      </a:r>
                    </a:p>
                  </a:txBody>
                  <a:tcPr marL="36576" marR="36576" marT="36576" marB="36576" anchor="ctr"/>
                </a:tc>
                <a:tc>
                  <a:txBody>
                    <a:bodyPr/>
                    <a:lstStyle/>
                    <a:p>
                      <a:pPr marR="0" indent="0" algn="l" rtl="0">
                        <a:lnSpc>
                          <a:spcPct val="119000"/>
                        </a:lnSpc>
                        <a:spcBef>
                          <a:spcPts val="0"/>
                        </a:spcBef>
                        <a:spcAft>
                          <a:spcPts val="600"/>
                        </a:spcAft>
                      </a:pPr>
                      <a:r>
                        <a:rPr lang="en-GB" sz="1100" kern="1400" dirty="0">
                          <a:ln>
                            <a:noFill/>
                          </a:ln>
                          <a:solidFill>
                            <a:srgbClr val="000000"/>
                          </a:solidFill>
                          <a:effectLst/>
                          <a:latin typeface="Gill Sans MT" panose="020B0502020104020203" pitchFamily="34" charset="0"/>
                        </a:rPr>
                        <a:t>The SS. Originally Hitler’s elite personal bodyguards, became one of the main instruments of terror in Nazi Germany. Led by Heinrich Himmler, the responsibilities gradually expanded to include the suppression of Hitler’s political opponents and the persecution of Jews.</a:t>
                      </a:r>
                    </a:p>
                  </a:txBody>
                  <a:tcPr marL="36576" marR="36576" marT="36576" marB="36576" anchor="ctr"/>
                </a:tc>
                <a:extLst>
                  <a:ext uri="{0D108BD9-81ED-4DB2-BD59-A6C34878D82A}">
                    <a16:rowId xmlns:a16="http://schemas.microsoft.com/office/drawing/2014/main" val="2266076624"/>
                  </a:ext>
                </a:extLst>
              </a:tr>
            </a:tbl>
          </a:graphicData>
        </a:graphic>
      </p:graphicFrame>
    </p:spTree>
    <p:extLst>
      <p:ext uri="{BB962C8B-B14F-4D97-AF65-F5344CB8AC3E}">
        <p14:creationId xmlns:p14="http://schemas.microsoft.com/office/powerpoint/2010/main" val="22382258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2651" y="175490"/>
            <a:ext cx="1786308"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Gill Sans MT" panose="020B0502020104020203" pitchFamily="34" charset="0"/>
              </a:rPr>
              <a:t>Geography</a:t>
            </a:r>
            <a:endPar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ndParaRPr>
          </a:p>
        </p:txBody>
      </p:sp>
      <p:sp>
        <p:nvSpPr>
          <p:cNvPr id="4" name="TextBox 3"/>
          <p:cNvSpPr txBox="1"/>
          <p:nvPr/>
        </p:nvSpPr>
        <p:spPr>
          <a:xfrm>
            <a:off x="11828418" y="6489391"/>
            <a:ext cx="363582"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6</a:t>
            </a:r>
          </a:p>
        </p:txBody>
      </p:sp>
      <p:graphicFrame>
        <p:nvGraphicFramePr>
          <p:cNvPr id="6" name="Table 5"/>
          <p:cNvGraphicFramePr>
            <a:graphicFrameLocks noGrp="1"/>
          </p:cNvGraphicFramePr>
          <p:nvPr>
            <p:extLst>
              <p:ext uri="{D42A27DB-BD31-4B8C-83A1-F6EECF244321}">
                <p14:modId xmlns:p14="http://schemas.microsoft.com/office/powerpoint/2010/main" val="3342970516"/>
              </p:ext>
            </p:extLst>
          </p:nvPr>
        </p:nvGraphicFramePr>
        <p:xfrm>
          <a:off x="176627" y="773330"/>
          <a:ext cx="11887036" cy="5385186"/>
        </p:xfrm>
        <a:graphic>
          <a:graphicData uri="http://schemas.openxmlformats.org/drawingml/2006/table">
            <a:tbl>
              <a:tblPr firstRow="1" bandRow="1">
                <a:tableStyleId>{5940675A-B579-460E-94D1-54222C63F5DA}</a:tableStyleId>
              </a:tblPr>
              <a:tblGrid>
                <a:gridCol w="1487193">
                  <a:extLst>
                    <a:ext uri="{9D8B030D-6E8A-4147-A177-3AD203B41FA5}">
                      <a16:colId xmlns:a16="http://schemas.microsoft.com/office/drawing/2014/main" val="20000"/>
                    </a:ext>
                  </a:extLst>
                </a:gridCol>
                <a:gridCol w="10399843">
                  <a:extLst>
                    <a:ext uri="{9D8B030D-6E8A-4147-A177-3AD203B41FA5}">
                      <a16:colId xmlns:a16="http://schemas.microsoft.com/office/drawing/2014/main" val="20001"/>
                    </a:ext>
                  </a:extLst>
                </a:gridCol>
              </a:tblGrid>
              <a:tr h="297048">
                <a:tc>
                  <a:txBody>
                    <a:bodyPr/>
                    <a:lstStyle/>
                    <a:p>
                      <a:pPr algn="l"/>
                      <a:r>
                        <a:rPr lang="en-GB" sz="1200" b="0" dirty="0">
                          <a:latin typeface="+mj-lt"/>
                        </a:rPr>
                        <a:t>Key Word</a:t>
                      </a:r>
                    </a:p>
                  </a:txBody>
                  <a:tcPr anchor="ctr">
                    <a:solidFill>
                      <a:schemeClr val="accent2">
                        <a:lumMod val="20000"/>
                        <a:lumOff val="80000"/>
                      </a:schemeClr>
                    </a:solidFill>
                  </a:tcPr>
                </a:tc>
                <a:tc>
                  <a:txBody>
                    <a:bodyPr/>
                    <a:lstStyle/>
                    <a:p>
                      <a:pPr algn="l"/>
                      <a:r>
                        <a:rPr lang="en-GB" sz="1200" b="0" dirty="0">
                          <a:latin typeface="+mj-lt"/>
                        </a:rPr>
                        <a:t>Definition</a:t>
                      </a:r>
                    </a:p>
                  </a:txBody>
                  <a:tcPr anchor="ctr">
                    <a:solidFill>
                      <a:schemeClr val="accent2">
                        <a:lumMod val="20000"/>
                        <a:lumOff val="80000"/>
                      </a:schemeClr>
                    </a:solidFill>
                  </a:tcPr>
                </a:tc>
                <a:extLst>
                  <a:ext uri="{0D108BD9-81ED-4DB2-BD59-A6C34878D82A}">
                    <a16:rowId xmlns:a16="http://schemas.microsoft.com/office/drawing/2014/main" val="10000"/>
                  </a:ext>
                </a:extLst>
              </a:tr>
              <a:tr h="314858">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mj-lt"/>
                        </a:rPr>
                        <a:t>The Himalayas </a:t>
                      </a:r>
                      <a:endParaRPr lang="en-GB" sz="1000" b="0" kern="1400" dirty="0">
                        <a:ln>
                          <a:noFill/>
                        </a:ln>
                        <a:solidFill>
                          <a:srgbClr val="000000"/>
                        </a:solidFill>
                        <a:effectLst/>
                        <a:latin typeface="+mj-lt"/>
                      </a:endParaRPr>
                    </a:p>
                  </a:txBody>
                  <a:tcPr marL="36576" marR="36576" marT="36576" marB="36576" anchor="ctr"/>
                </a:tc>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mj-lt"/>
                        </a:rPr>
                        <a:t>are mountains reaching across northern India and bordering countries. </a:t>
                      </a:r>
                      <a:endParaRPr lang="en-GB" sz="1000" b="0" kern="1400" dirty="0">
                        <a:ln>
                          <a:noFill/>
                        </a:ln>
                        <a:solidFill>
                          <a:srgbClr val="000000"/>
                        </a:solidFill>
                        <a:effectLst/>
                        <a:latin typeface="+mj-lt"/>
                      </a:endParaRPr>
                    </a:p>
                  </a:txBody>
                  <a:tcPr marL="36576" marR="36576" marT="36576" marB="36576" anchor="ctr"/>
                </a:tc>
                <a:extLst>
                  <a:ext uri="{0D108BD9-81ED-4DB2-BD59-A6C34878D82A}">
                    <a16:rowId xmlns:a16="http://schemas.microsoft.com/office/drawing/2014/main" val="10001"/>
                  </a:ext>
                </a:extLst>
              </a:tr>
              <a:tr h="314858">
                <a:tc>
                  <a:txBody>
                    <a:bodyPr/>
                    <a:lstStyle/>
                    <a:p>
                      <a:pPr marR="0" indent="0" algn="l" rtl="0">
                        <a:lnSpc>
                          <a:spcPct val="119000"/>
                        </a:lnSpc>
                        <a:spcBef>
                          <a:spcPts val="0"/>
                        </a:spcBef>
                        <a:spcAft>
                          <a:spcPts val="600"/>
                        </a:spcAft>
                      </a:pPr>
                      <a:r>
                        <a:rPr lang="en-GB" sz="1200" b="0" kern="1400">
                          <a:ln>
                            <a:noFill/>
                          </a:ln>
                          <a:solidFill>
                            <a:srgbClr val="000000"/>
                          </a:solidFill>
                          <a:effectLst/>
                          <a:latin typeface="+mj-lt"/>
                        </a:rPr>
                        <a:t>Deccan Plateau </a:t>
                      </a:r>
                      <a:endParaRPr lang="en-GB" sz="1000" b="0" kern="1400">
                        <a:ln>
                          <a:noFill/>
                        </a:ln>
                        <a:solidFill>
                          <a:srgbClr val="000000"/>
                        </a:solidFill>
                        <a:effectLst/>
                        <a:latin typeface="+mj-lt"/>
                      </a:endParaRPr>
                    </a:p>
                  </a:txBody>
                  <a:tcPr marL="36576" marR="36576" marT="36576" marB="36576" anchor="ctr"/>
                </a:tc>
                <a:tc>
                  <a:txBody>
                    <a:bodyPr/>
                    <a:lstStyle/>
                    <a:p>
                      <a:pPr marR="0" indent="0" algn="l" rtl="0">
                        <a:lnSpc>
                          <a:spcPct val="119000"/>
                        </a:lnSpc>
                        <a:spcBef>
                          <a:spcPts val="0"/>
                        </a:spcBef>
                        <a:spcAft>
                          <a:spcPts val="600"/>
                        </a:spcAft>
                      </a:pPr>
                      <a:r>
                        <a:rPr lang="en-GB" sz="1200" b="0" kern="1400">
                          <a:ln>
                            <a:noFill/>
                          </a:ln>
                          <a:solidFill>
                            <a:srgbClr val="000000"/>
                          </a:solidFill>
                          <a:effectLst/>
                          <a:latin typeface="+mj-lt"/>
                        </a:rPr>
                        <a:t>an area of raised land occupying much of central India. </a:t>
                      </a:r>
                      <a:endParaRPr lang="en-GB" sz="1000" b="0" kern="1400">
                        <a:ln>
                          <a:noFill/>
                        </a:ln>
                        <a:solidFill>
                          <a:srgbClr val="000000"/>
                        </a:solidFill>
                        <a:effectLst/>
                        <a:latin typeface="+mj-lt"/>
                      </a:endParaRPr>
                    </a:p>
                  </a:txBody>
                  <a:tcPr marL="36576" marR="36576" marT="36576" marB="36576" anchor="ctr"/>
                </a:tc>
                <a:extLst>
                  <a:ext uri="{0D108BD9-81ED-4DB2-BD59-A6C34878D82A}">
                    <a16:rowId xmlns:a16="http://schemas.microsoft.com/office/drawing/2014/main" val="2584063083"/>
                  </a:ext>
                </a:extLst>
              </a:tr>
              <a:tr h="314858">
                <a:tc>
                  <a:txBody>
                    <a:bodyPr/>
                    <a:lstStyle/>
                    <a:p>
                      <a:pPr marR="0" indent="0" algn="l" rtl="0">
                        <a:lnSpc>
                          <a:spcPct val="119000"/>
                        </a:lnSpc>
                        <a:spcBef>
                          <a:spcPts val="0"/>
                        </a:spcBef>
                        <a:spcAft>
                          <a:spcPts val="600"/>
                        </a:spcAft>
                      </a:pPr>
                      <a:r>
                        <a:rPr lang="en-GB" sz="1200" b="0" kern="1400">
                          <a:ln>
                            <a:noFill/>
                          </a:ln>
                          <a:solidFill>
                            <a:srgbClr val="000000"/>
                          </a:solidFill>
                          <a:effectLst/>
                          <a:latin typeface="+mj-lt"/>
                        </a:rPr>
                        <a:t>Western Ghats </a:t>
                      </a:r>
                      <a:endParaRPr lang="en-GB" sz="1000" b="0" kern="1400">
                        <a:ln>
                          <a:noFill/>
                        </a:ln>
                        <a:solidFill>
                          <a:srgbClr val="000000"/>
                        </a:solidFill>
                        <a:effectLst/>
                        <a:latin typeface="+mj-lt"/>
                      </a:endParaRPr>
                    </a:p>
                  </a:txBody>
                  <a:tcPr marL="36576" marR="36576" marT="36576" marB="36576" anchor="ctr"/>
                </a:tc>
                <a:tc>
                  <a:txBody>
                    <a:bodyPr/>
                    <a:lstStyle/>
                    <a:p>
                      <a:pPr marR="0" indent="0" algn="l" rtl="0">
                        <a:lnSpc>
                          <a:spcPct val="119000"/>
                        </a:lnSpc>
                        <a:spcBef>
                          <a:spcPts val="0"/>
                        </a:spcBef>
                        <a:spcAft>
                          <a:spcPts val="600"/>
                        </a:spcAft>
                      </a:pPr>
                      <a:r>
                        <a:rPr lang="en-GB" sz="1200" b="0" kern="1400">
                          <a:ln>
                            <a:noFill/>
                          </a:ln>
                          <a:solidFill>
                            <a:srgbClr val="000000"/>
                          </a:solidFill>
                          <a:effectLst/>
                          <a:latin typeface="+mj-lt"/>
                        </a:rPr>
                        <a:t>are hills that are often called the ‘backbone of India’. </a:t>
                      </a:r>
                      <a:endParaRPr lang="en-GB" sz="1000" b="0" kern="1400">
                        <a:ln>
                          <a:noFill/>
                        </a:ln>
                        <a:solidFill>
                          <a:srgbClr val="000000"/>
                        </a:solidFill>
                        <a:effectLst/>
                        <a:latin typeface="+mj-lt"/>
                      </a:endParaRPr>
                    </a:p>
                  </a:txBody>
                  <a:tcPr marL="36576" marR="36576" marT="36576" marB="36576" anchor="ctr"/>
                </a:tc>
                <a:extLst>
                  <a:ext uri="{0D108BD9-81ED-4DB2-BD59-A6C34878D82A}">
                    <a16:rowId xmlns:a16="http://schemas.microsoft.com/office/drawing/2014/main" val="2555449906"/>
                  </a:ext>
                </a:extLst>
              </a:tr>
              <a:tr h="314858">
                <a:tc>
                  <a:txBody>
                    <a:bodyPr/>
                    <a:lstStyle/>
                    <a:p>
                      <a:pPr marR="0" indent="0" algn="l" rtl="0">
                        <a:lnSpc>
                          <a:spcPct val="119000"/>
                        </a:lnSpc>
                        <a:spcBef>
                          <a:spcPts val="0"/>
                        </a:spcBef>
                        <a:spcAft>
                          <a:spcPts val="600"/>
                        </a:spcAft>
                      </a:pPr>
                      <a:r>
                        <a:rPr lang="en-GB" sz="1200" b="0" kern="1400">
                          <a:ln>
                            <a:noFill/>
                          </a:ln>
                          <a:solidFill>
                            <a:srgbClr val="000000"/>
                          </a:solidFill>
                          <a:effectLst/>
                          <a:latin typeface="+mj-lt"/>
                        </a:rPr>
                        <a:t>Monsoon </a:t>
                      </a:r>
                      <a:endParaRPr lang="en-GB" sz="1000" b="0" kern="1400">
                        <a:ln>
                          <a:noFill/>
                        </a:ln>
                        <a:solidFill>
                          <a:srgbClr val="000000"/>
                        </a:solidFill>
                        <a:effectLst/>
                        <a:latin typeface="+mj-lt"/>
                      </a:endParaRPr>
                    </a:p>
                  </a:txBody>
                  <a:tcPr marL="36576" marR="36576" marT="36576" marB="36576" anchor="ctr"/>
                </a:tc>
                <a:tc>
                  <a:txBody>
                    <a:bodyPr/>
                    <a:lstStyle/>
                    <a:p>
                      <a:pPr marR="0" indent="0" algn="l" rtl="0">
                        <a:lnSpc>
                          <a:spcPct val="119000"/>
                        </a:lnSpc>
                        <a:spcBef>
                          <a:spcPts val="0"/>
                        </a:spcBef>
                        <a:spcAft>
                          <a:spcPts val="600"/>
                        </a:spcAft>
                      </a:pPr>
                      <a:r>
                        <a:rPr lang="en-GB" sz="1200" b="0" kern="1400">
                          <a:ln>
                            <a:noFill/>
                          </a:ln>
                          <a:solidFill>
                            <a:srgbClr val="000000"/>
                          </a:solidFill>
                          <a:effectLst/>
                          <a:latin typeface="+mj-lt"/>
                        </a:rPr>
                        <a:t>is the name of the wind system which dominates the Indian climate, bringing persistent rainfall during the months of June to October </a:t>
                      </a:r>
                      <a:endParaRPr lang="en-GB" sz="1000" b="0" kern="1400">
                        <a:ln>
                          <a:noFill/>
                        </a:ln>
                        <a:solidFill>
                          <a:srgbClr val="000000"/>
                        </a:solidFill>
                        <a:effectLst/>
                        <a:latin typeface="+mj-lt"/>
                      </a:endParaRPr>
                    </a:p>
                  </a:txBody>
                  <a:tcPr marL="36576" marR="36576" marT="36576" marB="36576" anchor="ctr"/>
                </a:tc>
                <a:extLst>
                  <a:ext uri="{0D108BD9-81ED-4DB2-BD59-A6C34878D82A}">
                    <a16:rowId xmlns:a16="http://schemas.microsoft.com/office/drawing/2014/main" val="2571515563"/>
                  </a:ext>
                </a:extLst>
              </a:tr>
              <a:tr h="314858">
                <a:tc>
                  <a:txBody>
                    <a:bodyPr/>
                    <a:lstStyle/>
                    <a:p>
                      <a:pPr marR="0" indent="0" algn="l" rtl="0">
                        <a:lnSpc>
                          <a:spcPct val="119000"/>
                        </a:lnSpc>
                        <a:spcBef>
                          <a:spcPts val="0"/>
                        </a:spcBef>
                        <a:spcAft>
                          <a:spcPts val="600"/>
                        </a:spcAft>
                      </a:pPr>
                      <a:r>
                        <a:rPr lang="en-GB" sz="1200" b="0" kern="1400">
                          <a:ln>
                            <a:noFill/>
                          </a:ln>
                          <a:solidFill>
                            <a:srgbClr val="000000"/>
                          </a:solidFill>
                          <a:effectLst/>
                          <a:latin typeface="+mj-lt"/>
                        </a:rPr>
                        <a:t>Caste system </a:t>
                      </a:r>
                      <a:endParaRPr lang="en-GB" sz="1000" b="0" kern="1400">
                        <a:ln>
                          <a:noFill/>
                        </a:ln>
                        <a:solidFill>
                          <a:srgbClr val="000000"/>
                        </a:solidFill>
                        <a:effectLst/>
                        <a:latin typeface="+mj-lt"/>
                      </a:endParaRPr>
                    </a:p>
                  </a:txBody>
                  <a:tcPr marL="36576" marR="36576" marT="36576" marB="36576" anchor="ctr"/>
                </a:tc>
                <a:tc>
                  <a:txBody>
                    <a:bodyPr/>
                    <a:lstStyle/>
                    <a:p>
                      <a:pPr marR="0" indent="0" algn="l" rtl="0">
                        <a:lnSpc>
                          <a:spcPct val="119000"/>
                        </a:lnSpc>
                        <a:spcBef>
                          <a:spcPts val="0"/>
                        </a:spcBef>
                        <a:spcAft>
                          <a:spcPts val="600"/>
                        </a:spcAft>
                      </a:pPr>
                      <a:r>
                        <a:rPr lang="en-GB" sz="1200" b="0" kern="1400">
                          <a:ln>
                            <a:noFill/>
                          </a:ln>
                          <a:solidFill>
                            <a:srgbClr val="000000"/>
                          </a:solidFill>
                          <a:effectLst/>
                          <a:latin typeface="+mj-lt"/>
                        </a:rPr>
                        <a:t>a class structure that is determined by birth </a:t>
                      </a:r>
                      <a:endParaRPr lang="en-GB" sz="1000" b="0" kern="1400">
                        <a:ln>
                          <a:noFill/>
                        </a:ln>
                        <a:solidFill>
                          <a:srgbClr val="000000"/>
                        </a:solidFill>
                        <a:effectLst/>
                        <a:latin typeface="+mj-lt"/>
                      </a:endParaRPr>
                    </a:p>
                  </a:txBody>
                  <a:tcPr marL="36576" marR="36576" marT="36576" marB="36576" anchor="ctr"/>
                </a:tc>
                <a:extLst>
                  <a:ext uri="{0D108BD9-81ED-4DB2-BD59-A6C34878D82A}">
                    <a16:rowId xmlns:a16="http://schemas.microsoft.com/office/drawing/2014/main" val="565577198"/>
                  </a:ext>
                </a:extLst>
              </a:tr>
              <a:tr h="386516">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mj-lt"/>
                        </a:rPr>
                        <a:t>Inequality </a:t>
                      </a:r>
                      <a:endParaRPr lang="en-GB" sz="1000" b="0" kern="1400" dirty="0">
                        <a:ln>
                          <a:noFill/>
                        </a:ln>
                        <a:solidFill>
                          <a:srgbClr val="000000"/>
                        </a:solidFill>
                        <a:effectLst/>
                        <a:latin typeface="+mj-lt"/>
                      </a:endParaRPr>
                    </a:p>
                  </a:txBody>
                  <a:tcPr marL="36576" marR="36576" marT="36576" marB="36576" anchor="ctr"/>
                </a:tc>
                <a:tc>
                  <a:txBody>
                    <a:bodyPr/>
                    <a:lstStyle/>
                    <a:p>
                      <a:pPr marR="0" indent="0" algn="l" rtl="0">
                        <a:lnSpc>
                          <a:spcPct val="119000"/>
                        </a:lnSpc>
                        <a:spcBef>
                          <a:spcPts val="0"/>
                        </a:spcBef>
                        <a:spcAft>
                          <a:spcPts val="600"/>
                        </a:spcAft>
                      </a:pPr>
                      <a:r>
                        <a:rPr lang="en-GB" sz="1200" b="0" kern="1400">
                          <a:ln>
                            <a:noFill/>
                          </a:ln>
                          <a:solidFill>
                            <a:srgbClr val="000000"/>
                          </a:solidFill>
                          <a:effectLst/>
                          <a:latin typeface="+mj-lt"/>
                        </a:rPr>
                        <a:t>extreme differences between poverty and wealth, as well as in peoples' wellbeing </a:t>
                      </a:r>
                      <a:endParaRPr lang="en-GB" sz="1000" b="0" kern="1400">
                        <a:ln>
                          <a:noFill/>
                        </a:ln>
                        <a:solidFill>
                          <a:srgbClr val="000000"/>
                        </a:solidFill>
                        <a:effectLst/>
                        <a:latin typeface="+mj-lt"/>
                      </a:endParaRPr>
                    </a:p>
                  </a:txBody>
                  <a:tcPr marL="36576" marR="36576" marT="36576" marB="36576" anchor="ctr"/>
                </a:tc>
                <a:extLst>
                  <a:ext uri="{0D108BD9-81ED-4DB2-BD59-A6C34878D82A}">
                    <a16:rowId xmlns:a16="http://schemas.microsoft.com/office/drawing/2014/main" val="10002"/>
                  </a:ext>
                </a:extLst>
              </a:tr>
              <a:tr h="314858">
                <a:tc>
                  <a:txBody>
                    <a:bodyPr/>
                    <a:lstStyle/>
                    <a:p>
                      <a:pPr marR="0" indent="0" algn="l" rtl="0">
                        <a:lnSpc>
                          <a:spcPct val="107000"/>
                        </a:lnSpc>
                        <a:spcBef>
                          <a:spcPts val="0"/>
                        </a:spcBef>
                        <a:spcAft>
                          <a:spcPts val="800"/>
                        </a:spcAft>
                      </a:pPr>
                      <a:r>
                        <a:rPr lang="en-GB" sz="1200" b="0" kern="1400">
                          <a:ln>
                            <a:noFill/>
                          </a:ln>
                          <a:solidFill>
                            <a:srgbClr val="000000"/>
                          </a:solidFill>
                          <a:effectLst/>
                          <a:latin typeface="+mj-lt"/>
                        </a:rPr>
                        <a:t>Quality of life </a:t>
                      </a:r>
                      <a:endParaRPr lang="en-GB" sz="1000" b="0" kern="1400">
                        <a:ln>
                          <a:noFill/>
                        </a:ln>
                        <a:solidFill>
                          <a:srgbClr val="000000"/>
                        </a:solidFill>
                        <a:effectLst/>
                        <a:latin typeface="+mj-lt"/>
                      </a:endParaRPr>
                    </a:p>
                  </a:txBody>
                  <a:tcPr marL="36576" marR="36576" marT="36576" marB="36576" anchor="ctr"/>
                </a:tc>
                <a:tc>
                  <a:txBody>
                    <a:bodyPr/>
                    <a:lstStyle/>
                    <a:p>
                      <a:pPr marR="0" indent="0" algn="l" rtl="0">
                        <a:lnSpc>
                          <a:spcPct val="119000"/>
                        </a:lnSpc>
                        <a:spcBef>
                          <a:spcPts val="0"/>
                        </a:spcBef>
                        <a:spcAft>
                          <a:spcPts val="600"/>
                        </a:spcAft>
                      </a:pPr>
                      <a:r>
                        <a:rPr lang="en-GB" sz="1200" b="0" kern="1400">
                          <a:ln>
                            <a:noFill/>
                          </a:ln>
                          <a:solidFill>
                            <a:srgbClr val="000000"/>
                          </a:solidFill>
                          <a:effectLst/>
                          <a:latin typeface="+mj-lt"/>
                        </a:rPr>
                        <a:t>The general wellbeing of people which includes income, health, education, employment and the environment.</a:t>
                      </a:r>
                      <a:endParaRPr lang="en-GB" sz="1000" b="0" kern="1400">
                        <a:ln>
                          <a:noFill/>
                        </a:ln>
                        <a:solidFill>
                          <a:srgbClr val="000000"/>
                        </a:solidFill>
                        <a:effectLst/>
                        <a:latin typeface="+mj-lt"/>
                      </a:endParaRPr>
                    </a:p>
                  </a:txBody>
                  <a:tcPr marL="36576" marR="36576" marT="36576" marB="36576" anchor="ctr"/>
                </a:tc>
                <a:extLst>
                  <a:ext uri="{0D108BD9-81ED-4DB2-BD59-A6C34878D82A}">
                    <a16:rowId xmlns:a16="http://schemas.microsoft.com/office/drawing/2014/main" val="10003"/>
                  </a:ext>
                </a:extLst>
              </a:tr>
              <a:tr h="314858">
                <a:tc>
                  <a:txBody>
                    <a:bodyPr/>
                    <a:lstStyle/>
                    <a:p>
                      <a:pPr marR="0" indent="0" algn="l" rtl="0">
                        <a:lnSpc>
                          <a:spcPct val="107000"/>
                        </a:lnSpc>
                        <a:spcBef>
                          <a:spcPts val="0"/>
                        </a:spcBef>
                        <a:spcAft>
                          <a:spcPts val="800"/>
                        </a:spcAft>
                      </a:pPr>
                      <a:r>
                        <a:rPr lang="en-GB" sz="1200" b="0" kern="1400">
                          <a:ln>
                            <a:noFill/>
                          </a:ln>
                          <a:solidFill>
                            <a:srgbClr val="000000"/>
                          </a:solidFill>
                          <a:effectLst/>
                          <a:latin typeface="+mj-lt"/>
                        </a:rPr>
                        <a:t>Squatter settlement </a:t>
                      </a:r>
                      <a:endParaRPr lang="en-GB" sz="1000" b="0" kern="1400">
                        <a:ln>
                          <a:noFill/>
                        </a:ln>
                        <a:solidFill>
                          <a:srgbClr val="000000"/>
                        </a:solidFill>
                        <a:effectLst/>
                        <a:latin typeface="+mj-lt"/>
                      </a:endParaRPr>
                    </a:p>
                  </a:txBody>
                  <a:tcPr marL="36576" marR="36576" marT="36576" marB="36576" anchor="ctr"/>
                </a:tc>
                <a:tc>
                  <a:txBody>
                    <a:bodyPr/>
                    <a:lstStyle/>
                    <a:p>
                      <a:pPr marR="0" indent="0" algn="l" rtl="0">
                        <a:lnSpc>
                          <a:spcPct val="119000"/>
                        </a:lnSpc>
                        <a:spcBef>
                          <a:spcPts val="0"/>
                        </a:spcBef>
                        <a:spcAft>
                          <a:spcPts val="600"/>
                        </a:spcAft>
                      </a:pPr>
                      <a:r>
                        <a:rPr lang="en-GB" sz="1200" b="0" kern="1400">
                          <a:ln>
                            <a:noFill/>
                          </a:ln>
                          <a:solidFill>
                            <a:srgbClr val="000000"/>
                          </a:solidFill>
                          <a:effectLst/>
                          <a:latin typeface="+mj-lt"/>
                        </a:rPr>
                        <a:t>low-quality housing, occupied by the poor, usually on the edge of cities </a:t>
                      </a:r>
                      <a:endParaRPr lang="en-GB" sz="1000" b="0" kern="1400">
                        <a:ln>
                          <a:noFill/>
                        </a:ln>
                        <a:solidFill>
                          <a:srgbClr val="000000"/>
                        </a:solidFill>
                        <a:effectLst/>
                        <a:latin typeface="+mj-lt"/>
                      </a:endParaRPr>
                    </a:p>
                  </a:txBody>
                  <a:tcPr marL="36576" marR="36576" marT="36576" marB="36576" anchor="ctr"/>
                </a:tc>
                <a:extLst>
                  <a:ext uri="{0D108BD9-81ED-4DB2-BD59-A6C34878D82A}">
                    <a16:rowId xmlns:a16="http://schemas.microsoft.com/office/drawing/2014/main" val="10004"/>
                  </a:ext>
                </a:extLst>
              </a:tr>
              <a:tr h="293610">
                <a:tc>
                  <a:txBody>
                    <a:bodyPr/>
                    <a:lstStyle/>
                    <a:p>
                      <a:pPr marR="0" indent="0" algn="l" rtl="0">
                        <a:lnSpc>
                          <a:spcPct val="107000"/>
                        </a:lnSpc>
                        <a:spcBef>
                          <a:spcPts val="0"/>
                        </a:spcBef>
                        <a:spcAft>
                          <a:spcPts val="800"/>
                        </a:spcAft>
                      </a:pPr>
                      <a:r>
                        <a:rPr lang="en-GB" sz="1200" b="0" kern="1400">
                          <a:ln>
                            <a:noFill/>
                          </a:ln>
                          <a:solidFill>
                            <a:srgbClr val="000000"/>
                          </a:solidFill>
                          <a:effectLst/>
                          <a:latin typeface="+mj-lt"/>
                        </a:rPr>
                        <a:t>Global city </a:t>
                      </a:r>
                      <a:endParaRPr lang="en-GB" sz="1000" b="0" kern="1400">
                        <a:ln>
                          <a:noFill/>
                        </a:ln>
                        <a:solidFill>
                          <a:srgbClr val="000000"/>
                        </a:solidFill>
                        <a:effectLst/>
                        <a:latin typeface="+mj-lt"/>
                      </a:endParaRPr>
                    </a:p>
                  </a:txBody>
                  <a:tcPr marL="36576" marR="36576" marT="36576" marB="36576" anchor="ctr"/>
                </a:tc>
                <a:tc>
                  <a:txBody>
                    <a:bodyPr/>
                    <a:lstStyle/>
                    <a:p>
                      <a:pPr marR="0" indent="0" algn="l" rtl="0">
                        <a:lnSpc>
                          <a:spcPct val="119000"/>
                        </a:lnSpc>
                        <a:spcBef>
                          <a:spcPts val="0"/>
                        </a:spcBef>
                        <a:spcAft>
                          <a:spcPts val="600"/>
                        </a:spcAft>
                      </a:pPr>
                      <a:r>
                        <a:rPr lang="en-GB" sz="1200" b="0" kern="1400">
                          <a:ln>
                            <a:noFill/>
                          </a:ln>
                          <a:solidFill>
                            <a:srgbClr val="000000"/>
                          </a:solidFill>
                          <a:effectLst/>
                          <a:latin typeface="+mj-lt"/>
                        </a:rPr>
                        <a:t>the most important cities in the world in terms of economic and cultural impacts </a:t>
                      </a:r>
                      <a:endParaRPr lang="en-GB" sz="1000" b="0" kern="1400">
                        <a:ln>
                          <a:noFill/>
                        </a:ln>
                        <a:solidFill>
                          <a:srgbClr val="000000"/>
                        </a:solidFill>
                        <a:effectLst/>
                        <a:latin typeface="+mj-lt"/>
                      </a:endParaRPr>
                    </a:p>
                  </a:txBody>
                  <a:tcPr marL="36576" marR="36576" marT="36576" marB="36576" anchor="ctr"/>
                </a:tc>
                <a:extLst>
                  <a:ext uri="{0D108BD9-81ED-4DB2-BD59-A6C34878D82A}">
                    <a16:rowId xmlns:a16="http://schemas.microsoft.com/office/drawing/2014/main" val="3925240874"/>
                  </a:ext>
                </a:extLst>
              </a:tr>
              <a:tr h="314858">
                <a:tc>
                  <a:txBody>
                    <a:bodyPr/>
                    <a:lstStyle/>
                    <a:p>
                      <a:pPr marR="0" indent="0" algn="l" rtl="0">
                        <a:lnSpc>
                          <a:spcPct val="107000"/>
                        </a:lnSpc>
                        <a:spcBef>
                          <a:spcPts val="0"/>
                        </a:spcBef>
                        <a:spcAft>
                          <a:spcPts val="800"/>
                        </a:spcAft>
                      </a:pPr>
                      <a:r>
                        <a:rPr lang="en-GB" sz="1200" b="0" kern="1400">
                          <a:ln>
                            <a:noFill/>
                          </a:ln>
                          <a:solidFill>
                            <a:srgbClr val="000000"/>
                          </a:solidFill>
                          <a:effectLst/>
                          <a:latin typeface="+mj-lt"/>
                        </a:rPr>
                        <a:t>Informal economy </a:t>
                      </a:r>
                      <a:endParaRPr lang="en-GB" sz="1000" b="0" kern="1400">
                        <a:ln>
                          <a:noFill/>
                        </a:ln>
                        <a:solidFill>
                          <a:srgbClr val="000000"/>
                        </a:solidFill>
                        <a:effectLst/>
                        <a:latin typeface="+mj-lt"/>
                      </a:endParaRPr>
                    </a:p>
                  </a:txBody>
                  <a:tcPr marL="36576" marR="36576" marT="36576" marB="36576" anchor="ctr"/>
                </a:tc>
                <a:tc>
                  <a:txBody>
                    <a:bodyPr/>
                    <a:lstStyle/>
                    <a:p>
                      <a:pPr marR="0" indent="0" algn="l" rtl="0">
                        <a:lnSpc>
                          <a:spcPct val="119000"/>
                        </a:lnSpc>
                        <a:spcBef>
                          <a:spcPts val="0"/>
                        </a:spcBef>
                        <a:spcAft>
                          <a:spcPts val="600"/>
                        </a:spcAft>
                      </a:pPr>
                      <a:r>
                        <a:rPr lang="en-GB" sz="1200" b="0" kern="1400">
                          <a:ln>
                            <a:noFill/>
                          </a:ln>
                          <a:solidFill>
                            <a:srgbClr val="000000"/>
                          </a:solidFill>
                          <a:effectLst/>
                          <a:latin typeface="+mj-lt"/>
                        </a:rPr>
                        <a:t>Part of the economy which is neither taxed nor monitored by the government. They may work cash in hand, be self employed and have no guaranteed hours or pay. </a:t>
                      </a:r>
                      <a:endParaRPr lang="en-GB" sz="1000" b="0" kern="1400">
                        <a:ln>
                          <a:noFill/>
                        </a:ln>
                        <a:solidFill>
                          <a:srgbClr val="000000"/>
                        </a:solidFill>
                        <a:effectLst/>
                        <a:latin typeface="+mj-lt"/>
                      </a:endParaRPr>
                    </a:p>
                  </a:txBody>
                  <a:tcPr marL="36576" marR="36576" marT="36576" marB="36576" anchor="ctr"/>
                </a:tc>
                <a:extLst>
                  <a:ext uri="{0D108BD9-81ED-4DB2-BD59-A6C34878D82A}">
                    <a16:rowId xmlns:a16="http://schemas.microsoft.com/office/drawing/2014/main" val="3041935017"/>
                  </a:ext>
                </a:extLst>
              </a:tr>
              <a:tr h="314858">
                <a:tc>
                  <a:txBody>
                    <a:bodyPr/>
                    <a:lstStyle/>
                    <a:p>
                      <a:pPr marR="0" indent="0" algn="l" rtl="0">
                        <a:lnSpc>
                          <a:spcPct val="107000"/>
                        </a:lnSpc>
                        <a:spcBef>
                          <a:spcPts val="0"/>
                        </a:spcBef>
                        <a:spcAft>
                          <a:spcPts val="800"/>
                        </a:spcAft>
                      </a:pPr>
                      <a:r>
                        <a:rPr lang="en-GB" sz="1200" b="0" kern="1400">
                          <a:ln>
                            <a:noFill/>
                          </a:ln>
                          <a:solidFill>
                            <a:srgbClr val="000000"/>
                          </a:solidFill>
                          <a:effectLst/>
                          <a:latin typeface="+mj-lt"/>
                        </a:rPr>
                        <a:t>Sweat shops </a:t>
                      </a:r>
                      <a:endParaRPr lang="en-GB" sz="1000" b="0" kern="1400">
                        <a:ln>
                          <a:noFill/>
                        </a:ln>
                        <a:solidFill>
                          <a:srgbClr val="000000"/>
                        </a:solidFill>
                        <a:effectLst/>
                        <a:latin typeface="+mj-lt"/>
                      </a:endParaRPr>
                    </a:p>
                  </a:txBody>
                  <a:tcPr marL="36576" marR="36576" marT="36576" marB="36576" anchor="ctr"/>
                </a:tc>
                <a:tc>
                  <a:txBody>
                    <a:bodyPr/>
                    <a:lstStyle/>
                    <a:p>
                      <a:pPr marR="0" indent="0" algn="l" rtl="0">
                        <a:lnSpc>
                          <a:spcPct val="119000"/>
                        </a:lnSpc>
                        <a:spcBef>
                          <a:spcPts val="0"/>
                        </a:spcBef>
                        <a:spcAft>
                          <a:spcPts val="600"/>
                        </a:spcAft>
                      </a:pPr>
                      <a:r>
                        <a:rPr lang="en-GB" sz="1200" b="0" kern="1400">
                          <a:ln>
                            <a:noFill/>
                          </a:ln>
                          <a:solidFill>
                            <a:srgbClr val="000000"/>
                          </a:solidFill>
                          <a:effectLst/>
                          <a:latin typeface="+mj-lt"/>
                        </a:rPr>
                        <a:t>workplace in which workers are employed at low wages and under unhealthy or oppressive conditions </a:t>
                      </a:r>
                      <a:endParaRPr lang="en-GB" sz="1000" b="0" kern="1400">
                        <a:ln>
                          <a:noFill/>
                        </a:ln>
                        <a:solidFill>
                          <a:srgbClr val="000000"/>
                        </a:solidFill>
                        <a:effectLst/>
                        <a:latin typeface="+mj-lt"/>
                      </a:endParaRPr>
                    </a:p>
                  </a:txBody>
                  <a:tcPr marL="36576" marR="36576" marT="36576" marB="36576" anchor="ctr"/>
                </a:tc>
                <a:extLst>
                  <a:ext uri="{0D108BD9-81ED-4DB2-BD59-A6C34878D82A}">
                    <a16:rowId xmlns:a16="http://schemas.microsoft.com/office/drawing/2014/main" val="4149408354"/>
                  </a:ext>
                </a:extLst>
              </a:tr>
              <a:tr h="314858">
                <a:tc>
                  <a:txBody>
                    <a:bodyPr/>
                    <a:lstStyle/>
                    <a:p>
                      <a:pPr marR="0" indent="0" algn="l" rtl="0">
                        <a:lnSpc>
                          <a:spcPct val="107000"/>
                        </a:lnSpc>
                        <a:spcBef>
                          <a:spcPts val="0"/>
                        </a:spcBef>
                        <a:spcAft>
                          <a:spcPts val="800"/>
                        </a:spcAft>
                      </a:pPr>
                      <a:r>
                        <a:rPr lang="en-GB" sz="1200" b="0" kern="1400">
                          <a:ln>
                            <a:noFill/>
                          </a:ln>
                          <a:solidFill>
                            <a:srgbClr val="000000"/>
                          </a:solidFill>
                          <a:effectLst/>
                          <a:latin typeface="+mj-lt"/>
                        </a:rPr>
                        <a:t>Sanitation </a:t>
                      </a:r>
                      <a:endParaRPr lang="en-GB" sz="1000" b="0" kern="1400">
                        <a:ln>
                          <a:noFill/>
                        </a:ln>
                        <a:solidFill>
                          <a:srgbClr val="000000"/>
                        </a:solidFill>
                        <a:effectLst/>
                        <a:latin typeface="+mj-lt"/>
                      </a:endParaRPr>
                    </a:p>
                  </a:txBody>
                  <a:tcPr marL="36576" marR="36576" marT="36576" marB="36576" anchor="ctr"/>
                </a:tc>
                <a:tc>
                  <a:txBody>
                    <a:bodyPr/>
                    <a:lstStyle/>
                    <a:p>
                      <a:pPr marR="0" indent="0" algn="l" rtl="0">
                        <a:lnSpc>
                          <a:spcPct val="119000"/>
                        </a:lnSpc>
                        <a:spcBef>
                          <a:spcPts val="0"/>
                        </a:spcBef>
                        <a:spcAft>
                          <a:spcPts val="600"/>
                        </a:spcAft>
                      </a:pPr>
                      <a:r>
                        <a:rPr lang="en-GB" sz="1200" b="0" kern="1400">
                          <a:ln>
                            <a:noFill/>
                          </a:ln>
                          <a:solidFill>
                            <a:srgbClr val="000000"/>
                          </a:solidFill>
                          <a:effectLst/>
                          <a:latin typeface="+mj-lt"/>
                        </a:rPr>
                        <a:t>the process of keeping places clean and healthy, especially by providing a sewage system and a clean water supply </a:t>
                      </a:r>
                      <a:endParaRPr lang="en-GB" sz="1000" b="0" kern="1400">
                        <a:ln>
                          <a:noFill/>
                        </a:ln>
                        <a:solidFill>
                          <a:srgbClr val="000000"/>
                        </a:solidFill>
                        <a:effectLst/>
                        <a:latin typeface="+mj-lt"/>
                      </a:endParaRPr>
                    </a:p>
                  </a:txBody>
                  <a:tcPr marL="36576" marR="36576" marT="36576" marB="36576" anchor="ctr"/>
                </a:tc>
                <a:extLst>
                  <a:ext uri="{0D108BD9-81ED-4DB2-BD59-A6C34878D82A}">
                    <a16:rowId xmlns:a16="http://schemas.microsoft.com/office/drawing/2014/main" val="1235971345"/>
                  </a:ext>
                </a:extLst>
              </a:tr>
              <a:tr h="314858">
                <a:tc>
                  <a:txBody>
                    <a:bodyPr/>
                    <a:lstStyle/>
                    <a:p>
                      <a:pPr marR="0" indent="0" algn="l" rtl="0">
                        <a:lnSpc>
                          <a:spcPct val="107000"/>
                        </a:lnSpc>
                        <a:spcBef>
                          <a:spcPts val="0"/>
                        </a:spcBef>
                        <a:spcAft>
                          <a:spcPts val="800"/>
                        </a:spcAft>
                      </a:pPr>
                      <a:r>
                        <a:rPr lang="en-GB" sz="1200" b="0" kern="1400" dirty="0">
                          <a:ln>
                            <a:noFill/>
                          </a:ln>
                          <a:solidFill>
                            <a:srgbClr val="000000"/>
                          </a:solidFill>
                          <a:effectLst/>
                          <a:latin typeface="+mj-lt"/>
                        </a:rPr>
                        <a:t>Rupee</a:t>
                      </a:r>
                      <a:endParaRPr lang="en-GB" sz="1000" b="0" kern="1400" dirty="0">
                        <a:ln>
                          <a:noFill/>
                        </a:ln>
                        <a:solidFill>
                          <a:srgbClr val="000000"/>
                        </a:solidFill>
                        <a:effectLst/>
                        <a:latin typeface="+mj-lt"/>
                      </a:endParaRPr>
                    </a:p>
                  </a:txBody>
                  <a:tcPr marL="36576" marR="36576" marT="36576" marB="36576" anchor="ctr"/>
                </a:tc>
                <a:tc>
                  <a:txBody>
                    <a:bodyPr/>
                    <a:lstStyle/>
                    <a:p>
                      <a:pPr marR="0" indent="0" algn="l" rtl="0">
                        <a:lnSpc>
                          <a:spcPct val="119000"/>
                        </a:lnSpc>
                        <a:spcBef>
                          <a:spcPts val="0"/>
                        </a:spcBef>
                        <a:spcAft>
                          <a:spcPts val="600"/>
                        </a:spcAft>
                      </a:pPr>
                      <a:r>
                        <a:rPr lang="en-GB" sz="1200" b="0" kern="1400">
                          <a:ln>
                            <a:noFill/>
                          </a:ln>
                          <a:solidFill>
                            <a:srgbClr val="000000"/>
                          </a:solidFill>
                          <a:effectLst/>
                          <a:latin typeface="+mj-lt"/>
                        </a:rPr>
                        <a:t>the currency of India</a:t>
                      </a:r>
                      <a:endParaRPr lang="en-GB" sz="1000" b="0" kern="1400">
                        <a:ln>
                          <a:noFill/>
                        </a:ln>
                        <a:solidFill>
                          <a:srgbClr val="000000"/>
                        </a:solidFill>
                        <a:effectLst/>
                        <a:latin typeface="+mj-lt"/>
                      </a:endParaRPr>
                    </a:p>
                  </a:txBody>
                  <a:tcPr marL="36576" marR="36576" marT="36576" marB="36576" anchor="ctr"/>
                </a:tc>
                <a:extLst>
                  <a:ext uri="{0D108BD9-81ED-4DB2-BD59-A6C34878D82A}">
                    <a16:rowId xmlns:a16="http://schemas.microsoft.com/office/drawing/2014/main" val="3189114812"/>
                  </a:ext>
                </a:extLst>
              </a:tr>
              <a:tr h="314858">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mj-lt"/>
                        </a:rPr>
                        <a:t>Bollywood</a:t>
                      </a:r>
                      <a:endParaRPr lang="en-GB" sz="1000" b="0" kern="1400" dirty="0">
                        <a:ln>
                          <a:noFill/>
                        </a:ln>
                        <a:solidFill>
                          <a:srgbClr val="000000"/>
                        </a:solidFill>
                        <a:effectLst/>
                        <a:latin typeface="+mj-lt"/>
                      </a:endParaRPr>
                    </a:p>
                  </a:txBody>
                  <a:tcPr marL="36576" marR="36576" marT="36576" marB="36576" anchor="ctr"/>
                </a:tc>
                <a:tc>
                  <a:txBody>
                    <a:bodyPr/>
                    <a:lstStyle/>
                    <a:p>
                      <a:pPr marR="0" indent="0" algn="l" rtl="0">
                        <a:lnSpc>
                          <a:spcPct val="119000"/>
                        </a:lnSpc>
                        <a:spcBef>
                          <a:spcPts val="0"/>
                        </a:spcBef>
                        <a:spcAft>
                          <a:spcPts val="600"/>
                        </a:spcAft>
                      </a:pPr>
                      <a:r>
                        <a:rPr lang="en-GB" sz="1200" b="0" kern="1400">
                          <a:ln>
                            <a:noFill/>
                          </a:ln>
                          <a:solidFill>
                            <a:srgbClr val="000000"/>
                          </a:solidFill>
                          <a:effectLst/>
                          <a:latin typeface="+mj-lt"/>
                        </a:rPr>
                        <a:t>the Indian popular film industry, based in Mumbai. It is the second largest film industry in the world after Hollywood.</a:t>
                      </a:r>
                      <a:endParaRPr lang="en-GB" sz="1000" b="0" kern="1400">
                        <a:ln>
                          <a:noFill/>
                        </a:ln>
                        <a:solidFill>
                          <a:srgbClr val="000000"/>
                        </a:solidFill>
                        <a:effectLst/>
                        <a:latin typeface="+mj-lt"/>
                      </a:endParaRPr>
                    </a:p>
                  </a:txBody>
                  <a:tcPr marL="36576" marR="36576" marT="36576" marB="36576" anchor="ctr"/>
                </a:tc>
                <a:extLst>
                  <a:ext uri="{0D108BD9-81ED-4DB2-BD59-A6C34878D82A}">
                    <a16:rowId xmlns:a16="http://schemas.microsoft.com/office/drawing/2014/main" val="926076416"/>
                  </a:ext>
                </a:extLst>
              </a:tr>
              <a:tr h="314858">
                <a:tc>
                  <a:txBody>
                    <a:bodyPr/>
                    <a:lstStyle/>
                    <a:p>
                      <a:pPr marR="0" indent="0" algn="l" rtl="0">
                        <a:lnSpc>
                          <a:spcPct val="119000"/>
                        </a:lnSpc>
                        <a:spcBef>
                          <a:spcPts val="0"/>
                        </a:spcBef>
                        <a:spcAft>
                          <a:spcPts val="600"/>
                        </a:spcAft>
                      </a:pPr>
                      <a:r>
                        <a:rPr lang="en-GB" sz="1200" b="0" kern="1400">
                          <a:ln>
                            <a:noFill/>
                          </a:ln>
                          <a:solidFill>
                            <a:srgbClr val="000000"/>
                          </a:solidFill>
                          <a:effectLst/>
                          <a:latin typeface="+mj-lt"/>
                        </a:rPr>
                        <a:t>Thar Desert</a:t>
                      </a:r>
                      <a:endParaRPr lang="en-GB" sz="1000" b="0" kern="1400">
                        <a:ln>
                          <a:noFill/>
                        </a:ln>
                        <a:solidFill>
                          <a:srgbClr val="000000"/>
                        </a:solidFill>
                        <a:effectLst/>
                        <a:latin typeface="+mj-lt"/>
                      </a:endParaRPr>
                    </a:p>
                  </a:txBody>
                  <a:tcPr marL="36576" marR="36576" marT="36576" marB="36576" anchor="ctr"/>
                </a:tc>
                <a:tc>
                  <a:txBody>
                    <a:bodyPr/>
                    <a:lstStyle/>
                    <a:p>
                      <a:pPr marR="0" indent="0" algn="l" rtl="0">
                        <a:lnSpc>
                          <a:spcPct val="119000"/>
                        </a:lnSpc>
                        <a:spcBef>
                          <a:spcPts val="0"/>
                        </a:spcBef>
                        <a:spcAft>
                          <a:spcPts val="600"/>
                        </a:spcAft>
                      </a:pPr>
                      <a:r>
                        <a:rPr lang="en-GB" sz="1200" b="0" kern="1400">
                          <a:ln>
                            <a:noFill/>
                          </a:ln>
                          <a:solidFill>
                            <a:srgbClr val="000000"/>
                          </a:solidFill>
                          <a:effectLst/>
                          <a:latin typeface="+mj-lt"/>
                        </a:rPr>
                        <a:t>is also known as the ‘Great Indian Desert’. It forms the border between India and south eastern Pakistan </a:t>
                      </a:r>
                      <a:endParaRPr lang="en-GB" sz="1000" b="0" kern="1400">
                        <a:ln>
                          <a:noFill/>
                        </a:ln>
                        <a:solidFill>
                          <a:srgbClr val="000000"/>
                        </a:solidFill>
                        <a:effectLst/>
                        <a:latin typeface="+mj-lt"/>
                      </a:endParaRPr>
                    </a:p>
                  </a:txBody>
                  <a:tcPr marL="36576" marR="36576" marT="36576" marB="36576" anchor="ctr"/>
                </a:tc>
                <a:extLst>
                  <a:ext uri="{0D108BD9-81ED-4DB2-BD59-A6C34878D82A}">
                    <a16:rowId xmlns:a16="http://schemas.microsoft.com/office/drawing/2014/main" val="1875491268"/>
                  </a:ext>
                </a:extLst>
              </a:tr>
              <a:tr h="314858">
                <a:tc>
                  <a:txBody>
                    <a:bodyPr/>
                    <a:lstStyle/>
                    <a:p>
                      <a:pPr marR="0" indent="0" algn="l" rtl="0">
                        <a:lnSpc>
                          <a:spcPct val="107000"/>
                        </a:lnSpc>
                        <a:spcBef>
                          <a:spcPts val="0"/>
                        </a:spcBef>
                        <a:spcAft>
                          <a:spcPts val="800"/>
                        </a:spcAft>
                      </a:pPr>
                      <a:r>
                        <a:rPr lang="en-GB" sz="1200" b="0" kern="1400">
                          <a:ln>
                            <a:noFill/>
                          </a:ln>
                          <a:solidFill>
                            <a:srgbClr val="000000"/>
                          </a:solidFill>
                          <a:effectLst/>
                          <a:latin typeface="+mj-lt"/>
                        </a:rPr>
                        <a:t>Hinduism</a:t>
                      </a:r>
                      <a:endParaRPr lang="en-GB" sz="1000" b="0" kern="1400">
                        <a:ln>
                          <a:noFill/>
                        </a:ln>
                        <a:solidFill>
                          <a:srgbClr val="000000"/>
                        </a:solidFill>
                        <a:effectLst/>
                        <a:latin typeface="+mj-lt"/>
                      </a:endParaRPr>
                    </a:p>
                  </a:txBody>
                  <a:tcPr marL="36576" marR="36576" marT="36576" marB="36576" anchor="ctr"/>
                </a:tc>
                <a:tc>
                  <a:txBody>
                    <a:bodyPr/>
                    <a:lstStyle/>
                    <a:p>
                      <a:pPr marR="0" indent="0" algn="l" rtl="0">
                        <a:lnSpc>
                          <a:spcPct val="119000"/>
                        </a:lnSpc>
                        <a:spcBef>
                          <a:spcPts val="0"/>
                        </a:spcBef>
                        <a:spcAft>
                          <a:spcPts val="600"/>
                        </a:spcAft>
                      </a:pPr>
                      <a:r>
                        <a:rPr lang="en-GB" sz="1200" b="0" kern="1400" dirty="0">
                          <a:ln>
                            <a:noFill/>
                          </a:ln>
                          <a:solidFill>
                            <a:srgbClr val="000000"/>
                          </a:solidFill>
                          <a:effectLst/>
                          <a:latin typeface="+mj-lt"/>
                        </a:rPr>
                        <a:t>a major religious and cultural tradition of South Asia </a:t>
                      </a:r>
                      <a:endParaRPr lang="en-GB" sz="1000" b="0" kern="1400" dirty="0">
                        <a:ln>
                          <a:noFill/>
                        </a:ln>
                        <a:solidFill>
                          <a:srgbClr val="000000"/>
                        </a:solidFill>
                        <a:effectLst/>
                        <a:latin typeface="+mj-lt"/>
                      </a:endParaRPr>
                    </a:p>
                  </a:txBody>
                  <a:tcPr marL="36576" marR="36576" marT="36576" marB="36576" anchor="ctr"/>
                </a:tc>
                <a:extLst>
                  <a:ext uri="{0D108BD9-81ED-4DB2-BD59-A6C34878D82A}">
                    <a16:rowId xmlns:a16="http://schemas.microsoft.com/office/drawing/2014/main" val="3961565093"/>
                  </a:ext>
                </a:extLst>
              </a:tr>
            </a:tbl>
          </a:graphicData>
        </a:graphic>
      </p:graphicFrame>
    </p:spTree>
    <p:extLst>
      <p:ext uri="{BB962C8B-B14F-4D97-AF65-F5344CB8AC3E}">
        <p14:creationId xmlns:p14="http://schemas.microsoft.com/office/powerpoint/2010/main" val="2062274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634168" y="2146972"/>
            <a:ext cx="5436333" cy="259386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aphicFrame>
        <p:nvGraphicFramePr>
          <p:cNvPr id="2" name="Table 1"/>
          <p:cNvGraphicFramePr>
            <a:graphicFrameLocks noGrp="1"/>
          </p:cNvGraphicFramePr>
          <p:nvPr/>
        </p:nvGraphicFramePr>
        <p:xfrm>
          <a:off x="285042" y="725736"/>
          <a:ext cx="362659" cy="5855366"/>
        </p:xfrm>
        <a:graphic>
          <a:graphicData uri="http://schemas.openxmlformats.org/drawingml/2006/table">
            <a:tbl>
              <a:tblPr firstRow="1" bandRow="1">
                <a:tableStyleId>{5940675A-B579-460E-94D1-54222C63F5DA}</a:tableStyleId>
              </a:tblPr>
              <a:tblGrid>
                <a:gridCol w="362659">
                  <a:extLst>
                    <a:ext uri="{9D8B030D-6E8A-4147-A177-3AD203B41FA5}">
                      <a16:colId xmlns:a16="http://schemas.microsoft.com/office/drawing/2014/main" val="4085805581"/>
                    </a:ext>
                  </a:extLst>
                </a:gridCol>
              </a:tblGrid>
              <a:tr h="5855366">
                <a:tc>
                  <a:txBody>
                    <a:bodyPr/>
                    <a:lstStyle/>
                    <a:p>
                      <a:pPr algn="ctr"/>
                      <a:r>
                        <a:rPr lang="en-GB" sz="2800" b="1" dirty="0">
                          <a:latin typeface="+mn-lt"/>
                        </a:rPr>
                        <a:t>Muscular</a:t>
                      </a:r>
                      <a:r>
                        <a:rPr lang="en-GB" sz="2800" b="1" baseline="0" dirty="0">
                          <a:latin typeface="+mn-lt"/>
                        </a:rPr>
                        <a:t> System </a:t>
                      </a:r>
                      <a:endParaRPr lang="en-GB" sz="2800" b="1" dirty="0">
                        <a:latin typeface="+mn-lt"/>
                      </a:endParaRPr>
                    </a:p>
                  </a:txBody>
                  <a:tcPr vert="vert270" anchor="ctr">
                    <a:solidFill>
                      <a:schemeClr val="accent6">
                        <a:lumMod val="20000"/>
                        <a:lumOff val="80000"/>
                      </a:schemeClr>
                    </a:solidFill>
                  </a:tcPr>
                </a:tc>
                <a:extLst>
                  <a:ext uri="{0D108BD9-81ED-4DB2-BD59-A6C34878D82A}">
                    <a16:rowId xmlns:a16="http://schemas.microsoft.com/office/drawing/2014/main" val="3384839483"/>
                  </a:ext>
                </a:extLst>
              </a:tr>
            </a:tbl>
          </a:graphicData>
        </a:graphic>
      </p:graphicFrame>
      <p:graphicFrame>
        <p:nvGraphicFramePr>
          <p:cNvPr id="4" name="Table 3"/>
          <p:cNvGraphicFramePr>
            <a:graphicFrameLocks noGrp="1"/>
          </p:cNvGraphicFramePr>
          <p:nvPr/>
        </p:nvGraphicFramePr>
        <p:xfrm>
          <a:off x="4526416" y="188753"/>
          <a:ext cx="362659" cy="5946806"/>
        </p:xfrm>
        <a:graphic>
          <a:graphicData uri="http://schemas.openxmlformats.org/drawingml/2006/table">
            <a:tbl>
              <a:tblPr firstRow="1" bandRow="1">
                <a:tableStyleId>{5940675A-B579-460E-94D1-54222C63F5DA}</a:tableStyleId>
              </a:tblPr>
              <a:tblGrid>
                <a:gridCol w="362659">
                  <a:extLst>
                    <a:ext uri="{9D8B030D-6E8A-4147-A177-3AD203B41FA5}">
                      <a16:colId xmlns:a16="http://schemas.microsoft.com/office/drawing/2014/main" val="4085805581"/>
                    </a:ext>
                  </a:extLst>
                </a:gridCol>
              </a:tblGrid>
              <a:tr h="5946806">
                <a:tc>
                  <a:txBody>
                    <a:bodyPr/>
                    <a:lstStyle/>
                    <a:p>
                      <a:pPr algn="ctr"/>
                      <a:r>
                        <a:rPr lang="en-GB" sz="2800" b="1" dirty="0">
                          <a:latin typeface="+mn-lt"/>
                        </a:rPr>
                        <a:t>Skeletal</a:t>
                      </a:r>
                      <a:r>
                        <a:rPr lang="en-GB" sz="2800" b="1" baseline="0" dirty="0">
                          <a:latin typeface="+mn-lt"/>
                        </a:rPr>
                        <a:t> System </a:t>
                      </a:r>
                      <a:endParaRPr lang="en-GB" sz="2800" b="1" dirty="0">
                        <a:latin typeface="+mn-lt"/>
                      </a:endParaRPr>
                    </a:p>
                  </a:txBody>
                  <a:tcPr vert="vert270" anchor="ctr">
                    <a:solidFill>
                      <a:schemeClr val="accent2">
                        <a:lumMod val="20000"/>
                        <a:lumOff val="80000"/>
                      </a:schemeClr>
                    </a:solidFill>
                  </a:tcPr>
                </a:tc>
                <a:extLst>
                  <a:ext uri="{0D108BD9-81ED-4DB2-BD59-A6C34878D82A}">
                    <a16:rowId xmlns:a16="http://schemas.microsoft.com/office/drawing/2014/main" val="3384839483"/>
                  </a:ext>
                </a:extLst>
              </a:tr>
            </a:tbl>
          </a:graphicData>
        </a:graphic>
      </p:graphicFrame>
      <p:pic>
        <p:nvPicPr>
          <p:cNvPr id="5" name="Picture 2"/>
          <p:cNvPicPr>
            <a:picLocks noChangeAspect="1" noChangeArrowheads="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rot="16200000">
            <a:off x="3973975" y="1640837"/>
            <a:ext cx="4781399" cy="295119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aphicFrame>
        <p:nvGraphicFramePr>
          <p:cNvPr id="6" name="Table 5"/>
          <p:cNvGraphicFramePr>
            <a:graphicFrameLocks noGrp="1"/>
          </p:cNvGraphicFramePr>
          <p:nvPr/>
        </p:nvGraphicFramePr>
        <p:xfrm>
          <a:off x="8589562" y="188753"/>
          <a:ext cx="362659" cy="5946806"/>
        </p:xfrm>
        <a:graphic>
          <a:graphicData uri="http://schemas.openxmlformats.org/drawingml/2006/table">
            <a:tbl>
              <a:tblPr firstRow="1" bandRow="1">
                <a:tableStyleId>{5940675A-B579-460E-94D1-54222C63F5DA}</a:tableStyleId>
              </a:tblPr>
              <a:tblGrid>
                <a:gridCol w="362659">
                  <a:extLst>
                    <a:ext uri="{9D8B030D-6E8A-4147-A177-3AD203B41FA5}">
                      <a16:colId xmlns:a16="http://schemas.microsoft.com/office/drawing/2014/main" val="4085805581"/>
                    </a:ext>
                  </a:extLst>
                </a:gridCol>
              </a:tblGrid>
              <a:tr h="5946806">
                <a:tc>
                  <a:txBody>
                    <a:bodyPr/>
                    <a:lstStyle/>
                    <a:p>
                      <a:pPr algn="ctr"/>
                      <a:r>
                        <a:rPr lang="en-GB" sz="2800" b="1" dirty="0">
                          <a:latin typeface="+mn-lt"/>
                        </a:rPr>
                        <a:t>Cardiovascular System</a:t>
                      </a:r>
                    </a:p>
                  </a:txBody>
                  <a:tcPr vert="vert270" anchor="ctr">
                    <a:solidFill>
                      <a:srgbClr val="FFCCFF"/>
                    </a:solidFill>
                  </a:tcPr>
                </a:tc>
                <a:extLst>
                  <a:ext uri="{0D108BD9-81ED-4DB2-BD59-A6C34878D82A}">
                    <a16:rowId xmlns:a16="http://schemas.microsoft.com/office/drawing/2014/main" val="3384839483"/>
                  </a:ext>
                </a:extLst>
              </a:tr>
            </a:tbl>
          </a:graphicData>
        </a:graphic>
      </p:graphicFrame>
      <p:pic>
        <p:nvPicPr>
          <p:cNvPr id="7" name="Picture 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6200000">
            <a:off x="7327600" y="1813375"/>
            <a:ext cx="6132262" cy="288302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8" name="TextBox 7"/>
          <p:cNvSpPr txBox="1"/>
          <p:nvPr/>
        </p:nvSpPr>
        <p:spPr>
          <a:xfrm>
            <a:off x="278674" y="160731"/>
            <a:ext cx="1786308" cy="461665"/>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ea typeface="+mn-ea"/>
                <a:cs typeface="+mn-cs"/>
              </a:rPr>
              <a:t>PE</a:t>
            </a:r>
            <a:endParaRPr kumimoji="0" lang="en-US" sz="2000" b="1" i="0" u="none" strike="noStrike" kern="1200" cap="none" spc="0" normalizeH="0" baseline="0" noProof="0" dirty="0">
              <a:ln>
                <a:noFill/>
              </a:ln>
              <a:solidFill>
                <a:prstClr val="white"/>
              </a:solidFill>
              <a:effectLst/>
              <a:uLnTx/>
              <a:uFillTx/>
              <a:ea typeface="+mn-ea"/>
              <a:cs typeface="+mn-cs"/>
            </a:endParaRPr>
          </a:p>
        </p:txBody>
      </p:sp>
      <p:sp>
        <p:nvSpPr>
          <p:cNvPr id="9" name="TextBox 8"/>
          <p:cNvSpPr txBox="1"/>
          <p:nvPr/>
        </p:nvSpPr>
        <p:spPr>
          <a:xfrm>
            <a:off x="11828418" y="6489391"/>
            <a:ext cx="363582" cy="369332"/>
          </a:xfrm>
          <a:prstGeom prst="rect">
            <a:avLst/>
          </a:prstGeom>
          <a:solidFill>
            <a:schemeClr val="tx1"/>
          </a:solidFill>
          <a:ln>
            <a:solidFill>
              <a:schemeClr val="tx1"/>
            </a:solidFill>
          </a:ln>
        </p:spPr>
        <p:txBody>
          <a:bodyPr wrap="square" rtlCol="0">
            <a:spAutoFit/>
          </a:bodyPr>
          <a:lstStyle/>
          <a:p>
            <a:pPr algn="ctr"/>
            <a:r>
              <a:rPr lang="en-GB" dirty="0">
                <a:solidFill>
                  <a:schemeClr val="bg1"/>
                </a:solidFill>
                <a:latin typeface="Gill Sans MT" panose="020B0502020104020203" pitchFamily="34" charset="0"/>
              </a:rPr>
              <a:t>7</a:t>
            </a:r>
          </a:p>
        </p:txBody>
      </p:sp>
    </p:spTree>
    <p:extLst>
      <p:ext uri="{BB962C8B-B14F-4D97-AF65-F5344CB8AC3E}">
        <p14:creationId xmlns:p14="http://schemas.microsoft.com/office/powerpoint/2010/main" val="6550315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2">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TotalTime>
  <Words>5551</Words>
  <Application>Microsoft Office PowerPoint</Application>
  <PresentationFormat>Widescreen</PresentationFormat>
  <Paragraphs>1007</Paragraphs>
  <Slides>46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46</vt:i4>
      </vt:variant>
    </vt:vector>
  </HeadingPairs>
  <TitlesOfParts>
    <vt:vector size="51" baseType="lpstr">
      <vt:lpstr>Arial</vt:lpstr>
      <vt:lpstr>Calibri</vt:lpstr>
      <vt:lpstr>Gill Sans MT</vt:lpstr>
      <vt:lpstr>Wingdings</vt:lpstr>
      <vt:lpstr>Office Theme</vt:lpstr>
      <vt:lpstr>PowerPoint Presentation</vt:lpstr>
      <vt:lpstr>Contents Page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 Moore</dc:creator>
  <cp:lastModifiedBy>KKenton</cp:lastModifiedBy>
  <cp:revision>74</cp:revision>
  <dcterms:created xsi:type="dcterms:W3CDTF">2024-02-08T13:44:17Z</dcterms:created>
  <dcterms:modified xsi:type="dcterms:W3CDTF">2025-12-18T15:44:41Z</dcterms:modified>
</cp:coreProperties>
</file>