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04" r:id="rId5"/>
    <p:sldId id="261" r:id="rId6"/>
    <p:sldId id="276" r:id="rId7"/>
    <p:sldId id="277" r:id="rId8"/>
    <p:sldId id="264" r:id="rId9"/>
    <p:sldId id="274" r:id="rId10"/>
    <p:sldId id="265" r:id="rId11"/>
    <p:sldId id="266" r:id="rId12"/>
    <p:sldId id="278" r:id="rId13"/>
    <p:sldId id="279" r:id="rId14"/>
    <p:sldId id="269" r:id="rId15"/>
    <p:sldId id="270" r:id="rId16"/>
    <p:sldId id="273" r:id="rId17"/>
    <p:sldId id="271" r:id="rId18"/>
    <p:sldId id="272"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2" d="100"/>
          <a:sy n="112"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27A713-5E67-4C84-AD20-D85B4428A376}"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111767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7A713-5E67-4C84-AD20-D85B4428A376}"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42867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7A713-5E67-4C84-AD20-D85B4428A376}"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20657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7A713-5E67-4C84-AD20-D85B4428A376}"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236101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27A713-5E67-4C84-AD20-D85B4428A376}"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232020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27A713-5E67-4C84-AD20-D85B4428A376}"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189443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27A713-5E67-4C84-AD20-D85B4428A376}"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34334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27A713-5E67-4C84-AD20-D85B4428A376}"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414956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7A713-5E67-4C84-AD20-D85B4428A376}"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34046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27A713-5E67-4C84-AD20-D85B4428A376}"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287835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27A713-5E67-4C84-AD20-D85B4428A376}"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F462E-6C3D-4248-B0CF-F13EF3548B20}" type="slidenum">
              <a:rPr lang="en-GB" smtClean="0"/>
              <a:t>‹#›</a:t>
            </a:fld>
            <a:endParaRPr lang="en-GB"/>
          </a:p>
        </p:txBody>
      </p:sp>
    </p:spTree>
    <p:extLst>
      <p:ext uri="{BB962C8B-B14F-4D97-AF65-F5344CB8AC3E}">
        <p14:creationId xmlns:p14="http://schemas.microsoft.com/office/powerpoint/2010/main" val="334974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7A713-5E67-4C84-AD20-D85B4428A376}" type="datetimeFigureOut">
              <a:rPr lang="en-GB" smtClean="0"/>
              <a:t>04/07/2025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F462E-6C3D-4248-B0CF-F13EF3548B20}" type="slidenum">
              <a:rPr lang="en-GB" smtClean="0"/>
              <a:t>‹#›</a:t>
            </a:fld>
            <a:endParaRPr lang="en-GB"/>
          </a:p>
        </p:txBody>
      </p:sp>
    </p:spTree>
    <p:extLst>
      <p:ext uri="{BB962C8B-B14F-4D97-AF65-F5344CB8AC3E}">
        <p14:creationId xmlns:p14="http://schemas.microsoft.com/office/powerpoint/2010/main" val="52340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9 Knowledge Organiser HT3</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CC00FF"/>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24781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88547527"/>
              </p:ext>
            </p:extLst>
          </p:nvPr>
        </p:nvGraphicFramePr>
        <p:xfrm>
          <a:off x="228600" y="419100"/>
          <a:ext cx="11667030" cy="6247398"/>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t>Health</a:t>
                      </a:r>
                      <a:r>
                        <a:rPr lang="en-GB" sz="1200" b="1" baseline="0" dirty="0"/>
                        <a:t> and Fitness</a:t>
                      </a:r>
                      <a:endParaRPr lang="en-GB" sz="1200" b="1" dirty="0"/>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Muscular Strength</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amount of the force muscles can generate against a resistance</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Muscular Endurance</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use voluntary muscles, over long periods of time without getting tired</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Flexibility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range of movement at a joint</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Cardiovascular Fitness (Aerobic Endurance)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of the heart and circulatory system to meet the demands of the body for a long period of time</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Body composition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percentage of a body that is fat, muscle, bone and water</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Coordination</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move two or more body parts at the same time</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Reaction Time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time taken for a response to occur after a stimulus</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Agility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ability to change direction at speed</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Balance</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ability to keep the body steady when in a static position or when moving</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Speed</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The time taken to cover a set distance/complete a movement</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Power</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The ability to combine speed and strength</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mn-lt"/>
                        </a:rPr>
                        <a:t>Principles of training</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Progressive Overload</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Working the body harder than normal/gradually increasing the amount of exercise you do</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Reversibility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If training is not regular, adaptations will be reversed.  This can happen when suffering from illness, injury or after an off season</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Specificity</a:t>
                      </a:r>
                      <a:endParaRPr lang="en-GB" sz="1000" kern="140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Training showed be matched to the requirements of the sport or position the performer is in.</a:t>
                      </a:r>
                      <a:r>
                        <a:rPr lang="en-GB" sz="1200" kern="1400">
                          <a:ln>
                            <a:noFill/>
                          </a:ln>
                          <a:solidFill>
                            <a:srgbClr val="000000"/>
                          </a:solidFill>
                          <a:effectLst/>
                          <a:latin typeface="Calibri" panose="020F0502020204030204" pitchFamily="34" charset="0"/>
                        </a:rPr>
                        <a:t>  </a:t>
                      </a:r>
                      <a:r>
                        <a:rPr lang="en-GB" sz="1200" kern="1200">
                          <a:ln>
                            <a:noFill/>
                          </a:ln>
                          <a:solidFill>
                            <a:srgbClr val="000000"/>
                          </a:solidFill>
                          <a:effectLst/>
                          <a:latin typeface="Calibri" panose="020F0502020204030204" pitchFamily="34" charset="0"/>
                        </a:rPr>
                        <a:t>Training must be specifically  designed to develop the right muscles, type of fitness or skills</a:t>
                      </a:r>
                      <a:endParaRPr lang="en-GB" sz="1000" kern="140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Individual needs</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All PEP’s would differ depending on performers goals/target, strengths /weaknesses, age/gender and current health/fitness levels</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Overtraining</a:t>
                      </a:r>
                      <a:endParaRPr lang="en-GB" sz="1000" kern="1400" dirty="0">
                        <a:ln>
                          <a:noFill/>
                        </a:ln>
                        <a:solidFill>
                          <a:srgbClr val="000000"/>
                        </a:solidFill>
                        <a:effectLst/>
                        <a:latin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spTree>
    <p:extLst>
      <p:ext uri="{BB962C8B-B14F-4D97-AF65-F5344CB8AC3E}">
        <p14:creationId xmlns:p14="http://schemas.microsoft.com/office/powerpoint/2010/main" val="251487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spTree>
    <p:extLst>
      <p:ext uri="{BB962C8B-B14F-4D97-AF65-F5344CB8AC3E}">
        <p14:creationId xmlns:p14="http://schemas.microsoft.com/office/powerpoint/2010/main" val="99227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01143870"/>
              </p:ext>
            </p:extLst>
          </p:nvPr>
        </p:nvGraphicFramePr>
        <p:xfrm>
          <a:off x="228600" y="114300"/>
          <a:ext cx="11667030" cy="6450081"/>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0887">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200" b="1" dirty="0">
                          <a:latin typeface="Gill Sans MT" panose="020B0502020104020203" pitchFamily="34" charset="0"/>
                        </a:rPr>
                        <a:t>Health</a:t>
                      </a:r>
                      <a:r>
                        <a:rPr lang="en-GB" sz="1200" b="1" baseline="0" dirty="0">
                          <a:latin typeface="Gill Sans MT" panose="020B0502020104020203" pitchFamily="34" charset="0"/>
                        </a:rPr>
                        <a:t> and Fitness</a:t>
                      </a:r>
                      <a:endParaRPr lang="en-GB" sz="12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Strength</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amount of the force muscles can generate against a resistance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Muscular Endurance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use voluntary muscles, over long periods of time without getting tired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Flexibility</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range of movement at a joint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Cardiovascular Fitness (Aerobic Endurance)</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of the heart and circulatory system to meet the demands of the body for a long period of time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Body composition</a:t>
                      </a: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percentage of a body that is fat, muscle, bone and water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Coordination</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move two or more body parts at the same time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Reaction Time</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time taken for a response to occur after a stimulus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Agility</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change direction at speed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Balance</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keep the body steady when in a static position or when moving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Speed</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time taken to cover a set distance/complete a movement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Power</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ability to combine speed and strength</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Progressive Overload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Working the body harder than normal/gradually increasing the amount of exercise you 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Reversibility</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If training is not regular, adaptations will be reversed.  This can happen when suffering from illness, injury or after an off season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Specificity</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Training showed be matched to the requirements of the sport or position the performer is in.</a:t>
                      </a:r>
                      <a:r>
                        <a:rPr lang="en-GB" sz="1200" kern="1400" dirty="0">
                          <a:ln>
                            <a:noFill/>
                          </a:ln>
                          <a:solidFill>
                            <a:srgbClr val="000000"/>
                          </a:solidFill>
                          <a:effectLst/>
                          <a:latin typeface="Gill Sans MT" panose="020B0502020104020203" pitchFamily="34" charset="0"/>
                        </a:rPr>
                        <a:t>  </a:t>
                      </a:r>
                      <a:r>
                        <a:rPr lang="en-GB" sz="1200" kern="1200" dirty="0">
                          <a:ln>
                            <a:noFill/>
                          </a:ln>
                          <a:solidFill>
                            <a:srgbClr val="000000"/>
                          </a:solidFill>
                          <a:effectLst/>
                          <a:latin typeface="Gill Sans MT" panose="020B0502020104020203" pitchFamily="34" charset="0"/>
                        </a:rPr>
                        <a:t>Training must be specifically  designed to develop the right muscles, type of fitness or skills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Individual needs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All PEP’s would differ depending on performers goals/target, strengths /weaknesses, age/gender and current health/fitness levels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Overtraining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Occurs when you train too hard and do not allow the body enough rest/recovery time Signs include extended muscle soreness, frequent illness &amp; increase injuries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0109322" y="202294"/>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Tree>
    <p:extLst>
      <p:ext uri="{BB962C8B-B14F-4D97-AF65-F5344CB8AC3E}">
        <p14:creationId xmlns:p14="http://schemas.microsoft.com/office/powerpoint/2010/main" val="143622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01281957"/>
              </p:ext>
            </p:extLst>
          </p:nvPr>
        </p:nvGraphicFramePr>
        <p:xfrm>
          <a:off x="0" y="44768"/>
          <a:ext cx="11667030" cy="6770094"/>
        </p:xfrm>
        <a:graphic>
          <a:graphicData uri="http://schemas.openxmlformats.org/drawingml/2006/table">
            <a:tbl>
              <a:tblPr firstRow="1" bandRow="1">
                <a:tableStyleId>{5940675A-B579-460E-94D1-54222C63F5DA}</a:tableStyleId>
              </a:tblPr>
              <a:tblGrid>
                <a:gridCol w="1240534">
                  <a:extLst>
                    <a:ext uri="{9D8B030D-6E8A-4147-A177-3AD203B41FA5}">
                      <a16:colId xmlns:a16="http://schemas.microsoft.com/office/drawing/2014/main" val="20000"/>
                    </a:ext>
                  </a:extLst>
                </a:gridCol>
                <a:gridCol w="10426496">
                  <a:extLst>
                    <a:ext uri="{9D8B030D-6E8A-4147-A177-3AD203B41FA5}">
                      <a16:colId xmlns:a16="http://schemas.microsoft.com/office/drawing/2014/main" val="436465618"/>
                    </a:ext>
                  </a:extLst>
                </a:gridCol>
              </a:tblGrid>
              <a:tr h="310887">
                <a:tc>
                  <a:txBody>
                    <a:bodyPr/>
                    <a:lstStyle/>
                    <a:p>
                      <a:pPr algn="l"/>
                      <a:r>
                        <a:rPr lang="en-GB" sz="10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0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gridSpan="2">
                  <a:txBody>
                    <a:bodyPr/>
                    <a:lstStyle/>
                    <a:p>
                      <a:pPr algn="ctr"/>
                      <a:r>
                        <a:rPr lang="en-GB" sz="1000" b="1" dirty="0">
                          <a:latin typeface="Gill Sans MT" panose="020B0502020104020203" pitchFamily="34" charset="0"/>
                        </a:rPr>
                        <a:t>Methods</a:t>
                      </a:r>
                      <a:r>
                        <a:rPr lang="en-GB" sz="1000" b="1" baseline="0" dirty="0">
                          <a:latin typeface="Gill Sans MT" panose="020B0502020104020203" pitchFamily="34" charset="0"/>
                        </a:rPr>
                        <a:t> of training</a:t>
                      </a:r>
                      <a:endParaRPr lang="en-GB" sz="1000" b="1" dirty="0">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000" b="1" dirty="0">
                          <a:latin typeface="Gill Sans MT" panose="020B0502020104020203" pitchFamily="34" charset="0"/>
                        </a:rPr>
                        <a:t>Continuous training -</a:t>
                      </a:r>
                      <a:r>
                        <a:rPr lang="en-GB" sz="1000" b="1" baseline="0" dirty="0">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Gill Sans MT" panose="020B0502020104020203" pitchFamily="34" charset="0"/>
                        </a:rPr>
                        <a:t>Involves a steady but regular pace at a moderate intensity (aerobic) which should last for at least 20 minutes. </a:t>
                      </a:r>
                      <a:r>
                        <a:rPr lang="en-GB" sz="1000" b="0" dirty="0">
                          <a:latin typeface="Gill Sans MT" panose="020B0502020104020203" pitchFamily="34" charset="0"/>
                        </a:rPr>
                        <a:t>i.e. running, walking, swimming, rowing or cycling.</a:t>
                      </a:r>
                      <a:r>
                        <a:rPr lang="en-GB" sz="1000" b="0" baseline="0" dirty="0">
                          <a:latin typeface="Gill Sans MT" panose="020B0502020104020203" pitchFamily="34" charset="0"/>
                        </a:rPr>
                        <a:t> </a:t>
                      </a:r>
                      <a:r>
                        <a:rPr lang="en-GB" sz="1000" b="0" dirty="0">
                          <a:latin typeface="Gill Sans MT" panose="020B0502020104020203" pitchFamily="34" charset="0"/>
                        </a:rPr>
                        <a:t>Used by</a:t>
                      </a:r>
                      <a:r>
                        <a:rPr lang="en-GB" sz="1000" b="0" baseline="0" dirty="0">
                          <a:latin typeface="Gill Sans MT" panose="020B0502020104020203" pitchFamily="34" charset="0"/>
                        </a:rPr>
                        <a:t> a </a:t>
                      </a:r>
                      <a:r>
                        <a:rPr lang="en-GB" sz="1000" b="1" baseline="0" dirty="0">
                          <a:latin typeface="Gill Sans MT" panose="020B0502020104020203" pitchFamily="34" charset="0"/>
                        </a:rPr>
                        <a:t>marathon runner</a:t>
                      </a:r>
                      <a:r>
                        <a:rPr lang="en-GB" sz="1000" b="0" baseline="0" dirty="0">
                          <a:latin typeface="Gill Sans MT" panose="020B0502020104020203" pitchFamily="34" charset="0"/>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0" baseline="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000" b="1" dirty="0">
                          <a:solidFill>
                            <a:schemeClr val="tx1"/>
                          </a:solidFill>
                          <a:latin typeface="Gill Sans MT" panose="020B0502020104020203" pitchFamily="34" charset="0"/>
                        </a:rPr>
                        <a:t>Fartlek training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algn="l" fontAlgn="auto">
                        <a:spcBef>
                          <a:spcPts val="0"/>
                        </a:spcBef>
                        <a:spcAft>
                          <a:spcPts val="0"/>
                        </a:spcAft>
                        <a:defRPr/>
                      </a:pPr>
                      <a:r>
                        <a:rPr lang="en-GB" sz="1000" b="0" dirty="0">
                          <a:solidFill>
                            <a:schemeClr val="tx1"/>
                          </a:solidFill>
                          <a:latin typeface="Gill Sans MT" panose="020B0502020104020203" pitchFamily="34" charset="0"/>
                        </a:rPr>
                        <a:t>Referred to as </a:t>
                      </a:r>
                      <a:r>
                        <a:rPr lang="en-GB" sz="1000" b="1" dirty="0">
                          <a:solidFill>
                            <a:schemeClr val="tx1"/>
                          </a:solidFill>
                          <a:latin typeface="Gill Sans MT" panose="020B0502020104020203" pitchFamily="34" charset="0"/>
                        </a:rPr>
                        <a:t>‘speed play’</a:t>
                      </a:r>
                      <a:r>
                        <a:rPr lang="en-GB" sz="1000" b="1" baseline="0" dirty="0">
                          <a:solidFill>
                            <a:schemeClr val="tx1"/>
                          </a:solidFill>
                          <a:latin typeface="Gill Sans MT" panose="020B0502020104020203" pitchFamily="34" charset="0"/>
                        </a:rPr>
                        <a:t> </a:t>
                      </a:r>
                      <a:r>
                        <a:rPr lang="en-GB" sz="1000" baseline="0" dirty="0">
                          <a:latin typeface="Gill Sans MT" panose="020B0502020104020203" pitchFamily="34" charset="0"/>
                        </a:rPr>
                        <a:t>This is a form interval training but without rest. Involves a variety of changing intensities over different distances and terrains. </a:t>
                      </a:r>
                      <a:r>
                        <a:rPr lang="en-GB" altLang="en-US" sz="1000" b="0" i="1" dirty="0">
                          <a:latin typeface="Gill Sans MT" panose="020B0502020104020203" pitchFamily="34" charset="0"/>
                        </a:rPr>
                        <a:t>i.e. 1 lap at 50% max, 1 lap walking, 1 lap at 80%</a:t>
                      </a:r>
                      <a:r>
                        <a:rPr lang="en-GB" altLang="en-US" sz="1000" b="0" i="1" baseline="0" dirty="0">
                          <a:latin typeface="Gill Sans MT" panose="020B0502020104020203" pitchFamily="34" charset="0"/>
                        </a:rPr>
                        <a:t> (aerobic and anaerobic used) </a:t>
                      </a:r>
                      <a:r>
                        <a:rPr lang="en-GB" sz="1000" dirty="0">
                          <a:latin typeface="Gill Sans MT" panose="020B0502020104020203" pitchFamily="34" charset="0"/>
                        </a:rPr>
                        <a:t>Used by </a:t>
                      </a:r>
                      <a:r>
                        <a:rPr lang="en-GB" sz="1000" b="1" dirty="0">
                          <a:latin typeface="Gill Sans MT" panose="020B0502020104020203" pitchFamily="34" charset="0"/>
                        </a:rPr>
                        <a:t>games players – Hockey players</a:t>
                      </a: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600"/>
                        </a:spcAft>
                      </a:pP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Gill Sans MT" panose="020B0502020104020203" pitchFamily="34" charset="0"/>
                        </a:rPr>
                        <a:t>Weight/Resistance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latin typeface="Gill Sans MT" panose="020B0502020104020203" pitchFamily="34" charset="0"/>
                        </a:rPr>
                        <a:t>A </a:t>
                      </a:r>
                      <a:r>
                        <a:rPr lang="en-GB" altLang="en-US" sz="1000" b="0" dirty="0">
                          <a:latin typeface="Gill Sans MT" panose="020B0502020104020203" pitchFamily="34" charset="0"/>
                        </a:rPr>
                        <a:t>form of training that uses progressive resistance against a muscle group. Used by </a:t>
                      </a:r>
                      <a:r>
                        <a:rPr lang="en-GB" altLang="en-US" sz="1000" b="1" dirty="0">
                          <a:latin typeface="Gill Sans MT" panose="020B0502020104020203" pitchFamily="34" charset="0"/>
                        </a:rPr>
                        <a:t>cyclists</a:t>
                      </a:r>
                      <a:r>
                        <a:rPr lang="en-GB" altLang="en-US" sz="1000" b="0" dirty="0">
                          <a:latin typeface="Gill Sans MT" panose="020B0502020104020203" pitchFamily="34" charset="0"/>
                        </a:rPr>
                        <a:t>. </a:t>
                      </a:r>
                      <a:r>
                        <a:rPr lang="en-GB" altLang="en-US" sz="1000" dirty="0">
                          <a:latin typeface="Gill Sans MT" panose="020B0502020104020203" pitchFamily="34" charset="0"/>
                        </a:rPr>
                        <a:t>Muscular strength: High</a:t>
                      </a:r>
                      <a:r>
                        <a:rPr lang="en-GB" altLang="en-US" sz="1000" dirty="0">
                          <a:solidFill>
                            <a:srgbClr val="FF0000"/>
                          </a:solidFill>
                          <a:latin typeface="Gill Sans MT" panose="020B0502020104020203" pitchFamily="34" charset="0"/>
                        </a:rPr>
                        <a:t> weight x low repetitions.</a:t>
                      </a:r>
                      <a:r>
                        <a:rPr lang="en-GB" altLang="en-US" sz="1000" baseline="0" dirty="0">
                          <a:solidFill>
                            <a:srgbClr val="FF0000"/>
                          </a:solidFill>
                          <a:latin typeface="Gill Sans MT" panose="020B0502020104020203" pitchFamily="34" charset="0"/>
                        </a:rPr>
                        <a:t> </a:t>
                      </a:r>
                      <a:r>
                        <a:rPr lang="en-GB" altLang="en-US" sz="1000" dirty="0">
                          <a:latin typeface="Gill Sans MT" panose="020B0502020104020203" pitchFamily="34" charset="0"/>
                        </a:rPr>
                        <a:t>Muscular endurance:</a:t>
                      </a:r>
                      <a:r>
                        <a:rPr lang="en-GB" altLang="en-US" sz="1000" baseline="0" dirty="0">
                          <a:latin typeface="Gill Sans MT" panose="020B0502020104020203" pitchFamily="34" charset="0"/>
                        </a:rPr>
                        <a:t> </a:t>
                      </a:r>
                      <a:r>
                        <a:rPr lang="en-GB" altLang="en-US" sz="1000" dirty="0">
                          <a:solidFill>
                            <a:srgbClr val="FF0000"/>
                          </a:solidFill>
                          <a:latin typeface="Gill Sans MT" panose="020B0502020104020203" pitchFamily="34" charset="0"/>
                        </a:rPr>
                        <a:t>Low weight x high repetitions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dirty="0">
                        <a:solidFill>
                          <a:srgbClr val="FF0000"/>
                        </a:solidFill>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Gill Sans MT" panose="020B0502020104020203" pitchFamily="34" charset="0"/>
                        </a:rPr>
                        <a:t>Interval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baseline="0" dirty="0">
                          <a:latin typeface="Gill Sans MT" panose="020B0502020104020203" pitchFamily="34" charset="0"/>
                        </a:rPr>
                        <a:t>I</a:t>
                      </a:r>
                      <a:r>
                        <a:rPr lang="en-GB" altLang="en-US" sz="1000" b="0" i="0" dirty="0">
                          <a:latin typeface="Gill Sans MT" panose="020B0502020104020203" pitchFamily="34" charset="0"/>
                        </a:rPr>
                        <a:t>nvolves periods of work followed by periods of rest. </a:t>
                      </a:r>
                      <a:r>
                        <a:rPr lang="en-GB" altLang="en-US" sz="1000" b="0" i="1" dirty="0">
                          <a:latin typeface="Gill Sans MT" panose="020B0502020104020203" pitchFamily="34" charset="0"/>
                        </a:rPr>
                        <a:t>i.e. Sprint for 20 metre + walk back to start.</a:t>
                      </a:r>
                      <a:r>
                        <a:rPr lang="en-GB" altLang="en-US" sz="1000" b="0" i="1" baseline="0" dirty="0">
                          <a:latin typeface="Gill Sans MT" panose="020B0502020104020203" pitchFamily="34" charset="0"/>
                        </a:rPr>
                        <a:t> </a:t>
                      </a:r>
                      <a:r>
                        <a:rPr lang="en-GB" altLang="en-US" sz="1000" b="0" i="0" dirty="0">
                          <a:latin typeface="Gill Sans MT" panose="020B0502020104020203" pitchFamily="34" charset="0"/>
                        </a:rPr>
                        <a:t>Used by a </a:t>
                      </a:r>
                      <a:r>
                        <a:rPr lang="en-GB" altLang="en-US" sz="1000" b="1" i="0" dirty="0">
                          <a:latin typeface="Gill Sans MT" panose="020B0502020104020203" pitchFamily="34" charset="0"/>
                        </a:rPr>
                        <a:t>200m sprinter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1" i="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000" b="1" kern="1400" dirty="0">
                          <a:ln>
                            <a:noFill/>
                          </a:ln>
                          <a:solidFill>
                            <a:srgbClr val="000000"/>
                          </a:solidFill>
                          <a:effectLst/>
                          <a:latin typeface="Gill Sans MT" panose="020B0502020104020203" pitchFamily="34" charset="0"/>
                        </a:rPr>
                        <a:t>Plyometric</a:t>
                      </a:r>
                      <a:r>
                        <a:rPr lang="en-GB" sz="1000" b="1" kern="1400" baseline="0" dirty="0">
                          <a:ln>
                            <a:noFill/>
                          </a:ln>
                          <a:solidFill>
                            <a:srgbClr val="000000"/>
                          </a:solidFill>
                          <a:effectLst/>
                          <a:latin typeface="Gill Sans MT" panose="020B0502020104020203" pitchFamily="34" charset="0"/>
                        </a:rPr>
                        <a:t> training</a:t>
                      </a:r>
                      <a:endParaRPr lang="en-GB" sz="1000" b="1"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Involves high-impact exercises that develop </a:t>
                      </a:r>
                      <a:r>
                        <a:rPr lang="en-GB" sz="1000" b="1" baseline="0" dirty="0">
                          <a:latin typeface="Gill Sans MT" panose="020B0502020104020203" pitchFamily="34" charset="0"/>
                        </a:rPr>
                        <a:t>power</a:t>
                      </a:r>
                      <a:r>
                        <a:rPr lang="en-GB" sz="1000" b="0" baseline="0" dirty="0">
                          <a:latin typeface="Gill Sans MT" panose="020B0502020104020203" pitchFamily="34" charset="0"/>
                        </a:rPr>
                        <a:t>. </a:t>
                      </a:r>
                      <a:r>
                        <a:rPr lang="en-GB" sz="1000" b="0" i="1" baseline="0" dirty="0">
                          <a:latin typeface="Gill Sans MT" panose="020B0502020104020203" pitchFamily="34" charset="0"/>
                        </a:rPr>
                        <a:t>i.e. bounding/hopping, squat jumps. </a:t>
                      </a:r>
                      <a:r>
                        <a:rPr lang="en-GB" sz="1000" b="0" i="0" baseline="0" dirty="0">
                          <a:latin typeface="Gill Sans MT" panose="020B0502020104020203" pitchFamily="34" charset="0"/>
                        </a:rPr>
                        <a:t>Used by</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long jumpers</a:t>
                      </a:r>
                      <a:r>
                        <a:rPr lang="en-GB" altLang="en-US" sz="1000" b="0" i="0" dirty="0">
                          <a:latin typeface="Gill Sans MT" panose="020B0502020104020203" pitchFamily="34" charset="0"/>
                        </a:rPr>
                        <a:t>, </a:t>
                      </a:r>
                      <a:r>
                        <a:rPr lang="en-GB" altLang="en-US" sz="1000" b="1" i="0" dirty="0">
                          <a:latin typeface="Gill Sans MT" panose="020B0502020104020203" pitchFamily="34" charset="0"/>
                        </a:rPr>
                        <a:t>100 m sprinters </a:t>
                      </a:r>
                      <a:r>
                        <a:rPr lang="en-GB" altLang="en-US" sz="1000" b="0" i="0" dirty="0">
                          <a:latin typeface="Gill Sans MT" panose="020B0502020104020203" pitchFamily="34" charset="0"/>
                        </a:rPr>
                        <a:t>or </a:t>
                      </a:r>
                      <a:r>
                        <a:rPr lang="en-GB" altLang="en-US" sz="1000" b="1" i="0" dirty="0">
                          <a:latin typeface="Gill Sans MT" panose="020B0502020104020203" pitchFamily="34" charset="0"/>
                        </a:rPr>
                        <a:t>basketball players</a:t>
                      </a:r>
                      <a:r>
                        <a:rPr lang="en-GB" altLang="en-US" sz="1000" b="0" i="0" dirty="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00" b="0" i="0" dirty="0">
                        <a:latin typeface="Gill Sans MT" panose="020B0502020104020203" pitchFamily="34" charset="0"/>
                      </a:endParaRPr>
                    </a:p>
                    <a:p>
                      <a:endParaRPr lang="en-GB" sz="10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000" b="1" dirty="0">
                          <a:latin typeface="Gill Sans MT" panose="020B0502020104020203" pitchFamily="34" charset="0"/>
                        </a:rPr>
                        <a:t>Circuit training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Gill Sans MT" panose="020B0502020104020203" pitchFamily="34" charset="0"/>
                        </a:rPr>
                        <a:t>A</a:t>
                      </a:r>
                      <a:r>
                        <a:rPr lang="en-GB" altLang="en-US" sz="1000" b="0" dirty="0">
                          <a:latin typeface="Gill Sans MT" panose="020B0502020104020203" pitchFamily="34" charset="0"/>
                        </a:rPr>
                        <a:t> series of exercises completed one after another. Each exercise is called a station. Each station should work a different area of the body to avoid fatigue. </a:t>
                      </a:r>
                      <a:r>
                        <a:rPr lang="en-GB" altLang="en-US" sz="1000" b="0" i="1" dirty="0">
                          <a:latin typeface="Gill Sans MT" panose="020B0502020104020203" pitchFamily="34" charset="0"/>
                        </a:rPr>
                        <a:t>i.e. press ups, sit ups, squats, shuttle runs. </a:t>
                      </a:r>
                    </a:p>
                  </a:txBody>
                  <a:tcPr marL="36576" marR="36576" marT="36576" marB="36576" anchor="ctr"/>
                </a:tc>
                <a:extLst>
                  <a:ext uri="{0D108BD9-81ED-4DB2-BD59-A6C34878D82A}">
                    <a16:rowId xmlns:a16="http://schemas.microsoft.com/office/drawing/2014/main" val="4149408354"/>
                  </a:ext>
                </a:extLst>
              </a:tr>
            </a:tbl>
          </a:graphicData>
        </a:graphic>
      </p:graphicFrame>
      <p:pic>
        <p:nvPicPr>
          <p:cNvPr id="2" name="Picture 1"/>
          <p:cNvPicPr>
            <a:picLocks noChangeAspect="1"/>
          </p:cNvPicPr>
          <p:nvPr/>
        </p:nvPicPr>
        <p:blipFill>
          <a:blip r:embed="rId2">
            <a:biLevel thresh="75000"/>
          </a:blip>
          <a:stretch>
            <a:fillRect/>
          </a:stretch>
        </p:blipFill>
        <p:spPr>
          <a:xfrm>
            <a:off x="1312965" y="907091"/>
            <a:ext cx="3944836" cy="556250"/>
          </a:xfrm>
          <a:prstGeom prst="rect">
            <a:avLst/>
          </a:prstGeom>
        </p:spPr>
      </p:pic>
      <p:pic>
        <p:nvPicPr>
          <p:cNvPr id="3" name="Picture 2"/>
          <p:cNvPicPr>
            <a:picLocks noChangeAspect="1"/>
          </p:cNvPicPr>
          <p:nvPr/>
        </p:nvPicPr>
        <p:blipFill>
          <a:blip r:embed="rId3">
            <a:biLevel thresh="75000"/>
          </a:blip>
          <a:stretch>
            <a:fillRect/>
          </a:stretch>
        </p:blipFill>
        <p:spPr>
          <a:xfrm>
            <a:off x="1312964" y="2013171"/>
            <a:ext cx="4036276" cy="967325"/>
          </a:xfrm>
          <a:prstGeom prst="rect">
            <a:avLst/>
          </a:prstGeom>
        </p:spPr>
      </p:pic>
      <p:pic>
        <p:nvPicPr>
          <p:cNvPr id="4" name="Picture 3"/>
          <p:cNvPicPr>
            <a:picLocks noChangeAspect="1"/>
          </p:cNvPicPr>
          <p:nvPr/>
        </p:nvPicPr>
        <p:blipFill>
          <a:blip r:embed="rId4">
            <a:biLevel thresh="75000"/>
          </a:blip>
          <a:stretch>
            <a:fillRect/>
          </a:stretch>
        </p:blipFill>
        <p:spPr>
          <a:xfrm>
            <a:off x="1312964" y="3261643"/>
            <a:ext cx="4100284" cy="816507"/>
          </a:xfrm>
          <a:prstGeom prst="rect">
            <a:avLst/>
          </a:prstGeom>
        </p:spPr>
      </p:pic>
      <p:pic>
        <p:nvPicPr>
          <p:cNvPr id="5" name="Picture 4"/>
          <p:cNvPicPr>
            <a:picLocks noChangeAspect="1"/>
          </p:cNvPicPr>
          <p:nvPr/>
        </p:nvPicPr>
        <p:blipFill>
          <a:blip r:embed="rId5">
            <a:biLevel thresh="75000"/>
          </a:blip>
          <a:stretch>
            <a:fillRect/>
          </a:stretch>
        </p:blipFill>
        <p:spPr>
          <a:xfrm>
            <a:off x="1242862" y="4345274"/>
            <a:ext cx="4014939" cy="798360"/>
          </a:xfrm>
          <a:prstGeom prst="rect">
            <a:avLst/>
          </a:prstGeom>
        </p:spPr>
      </p:pic>
      <p:pic>
        <p:nvPicPr>
          <p:cNvPr id="6" name="Picture 5"/>
          <p:cNvPicPr>
            <a:picLocks noChangeAspect="1"/>
          </p:cNvPicPr>
          <p:nvPr/>
        </p:nvPicPr>
        <p:blipFill>
          <a:blip r:embed="rId6">
            <a:biLevel thresh="75000"/>
          </a:blip>
          <a:stretch>
            <a:fillRect/>
          </a:stretch>
        </p:blipFill>
        <p:spPr>
          <a:xfrm>
            <a:off x="1334301" y="5550279"/>
            <a:ext cx="4078947" cy="861176"/>
          </a:xfrm>
          <a:prstGeom prst="rect">
            <a:avLst/>
          </a:prstGeom>
        </p:spPr>
      </p:pic>
      <p:sp>
        <p:nvSpPr>
          <p:cNvPr id="8" name="TextBox 7"/>
          <p:cNvSpPr txBox="1"/>
          <p:nvPr/>
        </p:nvSpPr>
        <p:spPr>
          <a:xfrm>
            <a:off x="10242325" y="169044"/>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spTree>
    <p:extLst>
      <p:ext uri="{BB962C8B-B14F-4D97-AF65-F5344CB8AC3E}">
        <p14:creationId xmlns:p14="http://schemas.microsoft.com/office/powerpoint/2010/main" val="50786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0"/>
          <a:ext cx="5342020" cy="5797018"/>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9022">
                <a:tc gridSpan="2">
                  <a:txBody>
                    <a:bodyPr/>
                    <a:lstStyle/>
                    <a:p>
                      <a:pPr algn="ctr"/>
                      <a:r>
                        <a:rPr lang="en-US" sz="1200" b="1" dirty="0">
                          <a:latin typeface="Gill Sans MT" panose="020B0502020104020203" pitchFamily="34" charset="0"/>
                        </a:rPr>
                        <a:t>Drama Techniques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4323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Dramatic Irony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audience are aware throughout the entire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play that both Mickey and Edward are twins, but the</a:t>
                      </a:r>
                      <a:r>
                        <a:rPr lang="en-GB" sz="1200" baseline="0" dirty="0">
                          <a:latin typeface="Gill Sans MT" panose="020B0502020104020203" pitchFamily="34" charset="0"/>
                        </a:rPr>
                        <a:t> characters do not find out until the very last scene,</a:t>
                      </a:r>
                    </a:p>
                  </a:txBody>
                  <a:tcPr anchor="ctr"/>
                </a:tc>
                <a:extLst>
                  <a:ext uri="{0D108BD9-81ED-4DB2-BD59-A6C34878D82A}">
                    <a16:rowId xmlns:a16="http://schemas.microsoft.com/office/drawing/2014/main" val="10001"/>
                  </a:ext>
                </a:extLst>
              </a:tr>
              <a:tr h="605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cs typeface="Calibri Light" panose="020F0302020204030204" pitchFamily="34" charset="0"/>
                        </a:rPr>
                        <a:t>Monologue</a:t>
                      </a:r>
                    </a:p>
                  </a:txBody>
                  <a:tcPr anchor="ctr"/>
                </a:tc>
                <a:tc>
                  <a:txBody>
                    <a:bodyPr/>
                    <a:lstStyle/>
                    <a:p>
                      <a:pPr algn="l"/>
                      <a:r>
                        <a:rPr lang="en-GB" sz="1200" dirty="0">
                          <a:latin typeface="Gill Sans MT" panose="020B0502020104020203" pitchFamily="34" charset="0"/>
                          <a:cs typeface="Calibri Light" panose="020F0302020204030204" pitchFamily="34" charset="0"/>
                        </a:rPr>
                        <a:t>a speech presented by a single character, most often to express their mental thoughts aloud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643231">
                <a:tc>
                  <a:txBody>
                    <a:bodyPr/>
                    <a:lstStyle/>
                    <a:p>
                      <a:pPr algn="ctr"/>
                      <a:r>
                        <a:rPr lang="en-GB" sz="1200" b="1" dirty="0">
                          <a:latin typeface="Gill Sans MT" panose="020B0502020104020203" pitchFamily="34" charset="0"/>
                          <a:cs typeface="Calibri Light" panose="020F0302020204030204" pitchFamily="34" charset="0"/>
                        </a:rPr>
                        <a:t>Split Scene </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the term is used to describe two or more scenes which are performed on stage at the same time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605390">
                <a:tc>
                  <a:txBody>
                    <a:bodyPr/>
                    <a:lstStyle/>
                    <a:p>
                      <a:pPr algn="ctr"/>
                      <a:r>
                        <a:rPr lang="en-GB" sz="1200" b="1" dirty="0">
                          <a:latin typeface="Gill Sans MT" panose="020B0502020104020203" pitchFamily="34" charset="0"/>
                          <a:cs typeface="Calibri Light" panose="020F0302020204030204" pitchFamily="34" charset="0"/>
                        </a:rPr>
                        <a:t>Improvisation</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something created spontaneously </a:t>
                      </a:r>
                    </a:p>
                  </a:txBody>
                  <a:tcPr anchor="ctr"/>
                </a:tc>
                <a:extLst>
                  <a:ext uri="{0D108BD9-81ED-4DB2-BD59-A6C34878D82A}">
                    <a16:rowId xmlns:a16="http://schemas.microsoft.com/office/drawing/2014/main" val="10004"/>
                  </a:ext>
                </a:extLst>
              </a:tr>
              <a:tr h="605390">
                <a:tc>
                  <a:txBody>
                    <a:bodyPr/>
                    <a:lstStyle/>
                    <a:p>
                      <a:pPr algn="ctr"/>
                      <a:r>
                        <a:rPr lang="en-GB" sz="1200" b="1" dirty="0">
                          <a:latin typeface="Gill Sans MT" panose="020B0502020104020203" pitchFamily="34" charset="0"/>
                          <a:cs typeface="Calibri Light" panose="020F0302020204030204" pitchFamily="34" charset="0"/>
                        </a:rPr>
                        <a:t>Foreshadowing</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be a warning or an indication of future events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5"/>
                  </a:ext>
                </a:extLst>
              </a:tr>
              <a:tr h="643231">
                <a:tc>
                  <a:txBody>
                    <a:bodyPr/>
                    <a:lstStyle/>
                    <a:p>
                      <a:pPr algn="ctr"/>
                      <a:r>
                        <a:rPr lang="en-US" sz="1200" b="1" dirty="0">
                          <a:latin typeface="Gill Sans MT" panose="020B0502020104020203" pitchFamily="34" charset="0"/>
                        </a:rPr>
                        <a:t>The fourth wall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Narrator and Mrs Johnstone break the fourth wall when they speak to the audience directly.</a:t>
                      </a:r>
                    </a:p>
                  </a:txBody>
                  <a:tcPr anchor="ctr"/>
                </a:tc>
                <a:extLst>
                  <a:ext uri="{0D108BD9-81ED-4DB2-BD59-A6C34878D82A}">
                    <a16:rowId xmlns:a16="http://schemas.microsoft.com/office/drawing/2014/main" val="10006"/>
                  </a:ext>
                </a:extLst>
              </a:tr>
              <a:tr h="1562133">
                <a:tc>
                  <a:txBody>
                    <a:bodyPr/>
                    <a:lstStyle/>
                    <a:p>
                      <a:pPr algn="ctr"/>
                      <a:r>
                        <a:rPr lang="en-US" sz="1200" b="1" dirty="0">
                          <a:latin typeface="Gill Sans MT" panose="020B0502020104020203" pitchFamily="34" charset="0"/>
                        </a:rPr>
                        <a:t>The features</a:t>
                      </a:r>
                      <a:r>
                        <a:rPr lang="en-US" sz="1200" b="1" baseline="0" dirty="0">
                          <a:latin typeface="Gill Sans MT" panose="020B0502020104020203" pitchFamily="34" charset="0"/>
                        </a:rPr>
                        <a:t> of tragedy</a:t>
                      </a:r>
                      <a:endParaRPr lang="en-US" sz="1200" b="1" dirty="0">
                        <a:latin typeface="Gill Sans MT" panose="020B0502020104020203" pitchFamily="34" charset="0"/>
                      </a:endParaRPr>
                    </a:p>
                  </a:txBody>
                  <a:tcPr anchor="ct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The tragic</a:t>
                      </a:r>
                      <a:r>
                        <a:rPr lang="en-GB" sz="1200" baseline="0" dirty="0">
                          <a:latin typeface="Gill Sans MT" panose="020B0502020104020203" pitchFamily="34" charset="0"/>
                        </a:rPr>
                        <a:t>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Hamartia - The fatal character flaw of the tragic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Catharsis - The release of the audience's emotions through empathy with the characters.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Internal Conflict - The struggle characters engage with over incidents/flaws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4232732226"/>
              </p:ext>
            </p:extLst>
          </p:nvPr>
        </p:nvGraphicFramePr>
        <p:xfrm>
          <a:off x="406255" y="764892"/>
          <a:ext cx="5680219" cy="5797015"/>
        </p:xfrm>
        <a:graphic>
          <a:graphicData uri="http://schemas.openxmlformats.org/drawingml/2006/table">
            <a:tbl>
              <a:tblPr firstRow="1" bandRow="1">
                <a:tableStyleId>{5940675A-B579-460E-94D1-54222C63F5DA}</a:tableStyleId>
              </a:tblPr>
              <a:tblGrid>
                <a:gridCol w="952906">
                  <a:extLst>
                    <a:ext uri="{9D8B030D-6E8A-4147-A177-3AD203B41FA5}">
                      <a16:colId xmlns:a16="http://schemas.microsoft.com/office/drawing/2014/main" val="20000"/>
                    </a:ext>
                  </a:extLst>
                </a:gridCol>
                <a:gridCol w="4727313">
                  <a:extLst>
                    <a:ext uri="{9D8B030D-6E8A-4147-A177-3AD203B41FA5}">
                      <a16:colId xmlns:a16="http://schemas.microsoft.com/office/drawing/2014/main" val="1348711743"/>
                    </a:ext>
                  </a:extLst>
                </a:gridCol>
              </a:tblGrid>
              <a:tr h="440029">
                <a:tc gridSpan="2">
                  <a:txBody>
                    <a:bodyPr/>
                    <a:lstStyle/>
                    <a:p>
                      <a:pPr algn="ctr"/>
                      <a:r>
                        <a:rPr lang="en-US" sz="1200" b="1" dirty="0">
                          <a:latin typeface="Gill Sans MT" panose="020B0502020104020203" pitchFamily="34" charset="0"/>
                        </a:rPr>
                        <a:t>Themes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59320">
                <a:tc>
                  <a:txBody>
                    <a:bodyPr/>
                    <a:lstStyle/>
                    <a:p>
                      <a:pPr algn="ctr"/>
                      <a:r>
                        <a:rPr lang="en-GB" sz="1200" b="1" dirty="0">
                          <a:solidFill>
                            <a:schemeClr val="tx1"/>
                          </a:solidFill>
                          <a:latin typeface="Gill Sans MT" panose="020B0502020104020203" pitchFamily="34" charset="0"/>
                        </a:rPr>
                        <a:t>Social Class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Family and friendship for characters from two different social classes form the heart of the play. </a:t>
                      </a:r>
                    </a:p>
                  </a:txBody>
                  <a:tcPr anchor="ctr"/>
                </a:tc>
                <a:extLst>
                  <a:ext uri="{0D108BD9-81ED-4DB2-BD59-A6C34878D82A}">
                    <a16:rowId xmlns:a16="http://schemas.microsoft.com/office/drawing/2014/main" val="10005"/>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Russell shows how wealth brings privilege, even down to the way the Johnstone's and the Lyons are treated differently by the law. </a:t>
                      </a:r>
                    </a:p>
                  </a:txBody>
                  <a:tcPr anchor="ctr"/>
                </a:tc>
                <a:extLst>
                  <a:ext uri="{0D108BD9-81ED-4DB2-BD59-A6C34878D82A}">
                    <a16:rowId xmlns:a16="http://schemas.microsoft.com/office/drawing/2014/main" val="683178344"/>
                  </a:ext>
                </a:extLst>
              </a:tr>
              <a:tr h="700533">
                <a:tc>
                  <a:txBody>
                    <a:bodyPr/>
                    <a:lstStyle/>
                    <a:p>
                      <a:pPr algn="ctr"/>
                      <a:r>
                        <a:rPr lang="en-GB" sz="1200" b="1" dirty="0">
                          <a:latin typeface="Gill Sans MT" panose="020B0502020104020203" pitchFamily="34" charset="0"/>
                        </a:rPr>
                        <a:t>Nature vs Nurture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debate is about how much a life is determined by inherited genetics (their 'nature') and how much is determined by the environment</a:t>
                      </a:r>
                      <a:r>
                        <a:rPr lang="en-GB" sz="1200" baseline="0" dirty="0">
                          <a:latin typeface="Gill Sans MT" panose="020B0502020104020203" pitchFamily="34" charset="0"/>
                        </a:rPr>
                        <a:t> </a:t>
                      </a:r>
                      <a:r>
                        <a:rPr lang="en-GB" sz="1200" dirty="0">
                          <a:latin typeface="Gill Sans MT" panose="020B0502020104020203" pitchFamily="34" charset="0"/>
                        </a:rPr>
                        <a:t>('nurture'). </a:t>
                      </a:r>
                    </a:p>
                  </a:txBody>
                  <a:tcPr anchor="ctr"/>
                </a:tc>
                <a:extLst>
                  <a:ext uri="{0D108BD9-81ED-4DB2-BD59-A6C34878D82A}">
                    <a16:rowId xmlns:a16="http://schemas.microsoft.com/office/drawing/2014/main" val="10006"/>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boys are identical twins and so the difference in the way their lives turn out must be a result of their </a:t>
                      </a:r>
                      <a:r>
                        <a:rPr lang="en-GB" sz="1200">
                          <a:latin typeface="Gill Sans MT" panose="020B0502020104020203" pitchFamily="34" charset="0"/>
                        </a:rPr>
                        <a:t>different upbringings/social </a:t>
                      </a:r>
                      <a:r>
                        <a:rPr lang="en-GB" sz="1200" dirty="0">
                          <a:latin typeface="Gill Sans MT" panose="020B0502020104020203" pitchFamily="34" charset="0"/>
                        </a:rPr>
                        <a:t>positions. </a:t>
                      </a:r>
                    </a:p>
                  </a:txBody>
                  <a:tcPr anchor="ctr"/>
                </a:tc>
                <a:extLst>
                  <a:ext uri="{0D108BD9-81ED-4DB2-BD59-A6C34878D82A}">
                    <a16:rowId xmlns:a16="http://schemas.microsoft.com/office/drawing/2014/main" val="1447375002"/>
                  </a:ext>
                </a:extLst>
              </a:tr>
              <a:tr h="659320">
                <a:tc>
                  <a:txBody>
                    <a:bodyPr/>
                    <a:lstStyle/>
                    <a:p>
                      <a:pPr algn="ctr"/>
                      <a:r>
                        <a:rPr lang="en-US" sz="1200" b="1" dirty="0">
                          <a:latin typeface="Gill Sans MT" panose="020B0502020104020203" pitchFamily="34" charset="0"/>
                        </a:rPr>
                        <a:t>Money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Materialism as a theme. Mrs. Johnstone’s life in debt leads to problems. Mrs Lyons’ wealthy existence fails to bring her contentment. </a:t>
                      </a:r>
                    </a:p>
                  </a:txBody>
                  <a:tcPr anchor="ctr"/>
                </a:tc>
                <a:extLst>
                  <a:ext uri="{0D108BD9-81ED-4DB2-BD59-A6C34878D82A}">
                    <a16:rowId xmlns:a16="http://schemas.microsoft.com/office/drawing/2014/main" val="535829074"/>
                  </a:ext>
                </a:extLst>
              </a:tr>
              <a:tr h="700533">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Once Edward returns from university as a wealthy, he cannot appreciate Mickey's reaction to being jobless. And nor can Mickey's pride allow him to accept financial help from Edward. </a:t>
                      </a:r>
                    </a:p>
                  </a:txBody>
                  <a:tcPr anchor="ctr"/>
                </a:tc>
                <a:extLst>
                  <a:ext uri="{0D108BD9-81ED-4DB2-BD59-A6C34878D82A}">
                    <a16:rowId xmlns:a16="http://schemas.microsoft.com/office/drawing/2014/main" val="3275424797"/>
                  </a:ext>
                </a:extLst>
              </a:tr>
              <a:tr h="659320">
                <a:tc>
                  <a:txBody>
                    <a:bodyPr/>
                    <a:lstStyle/>
                    <a:p>
                      <a:pPr algn="ctr"/>
                      <a:r>
                        <a:rPr lang="en-GB" sz="1200" b="1" dirty="0">
                          <a:latin typeface="Gill Sans MT" panose="020B0502020104020203" pitchFamily="34" charset="0"/>
                        </a:rPr>
                        <a:t>Growing Up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Life, for the children, is shown to be a carefree game in Act One. But the pressures of growing up</a:t>
                      </a:r>
                      <a:r>
                        <a:rPr lang="en-GB" sz="1200" baseline="0" dirty="0">
                          <a:latin typeface="Gill Sans MT" panose="020B0502020104020203" pitchFamily="34" charset="0"/>
                        </a:rPr>
                        <a:t> are evident in Act Two.</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59320">
                <a:tc>
                  <a:txBody>
                    <a:bodyPr/>
                    <a:lstStyle/>
                    <a:p>
                      <a:pPr algn="ctr"/>
                      <a:r>
                        <a:rPr lang="en-US" sz="1200" b="1" dirty="0">
                          <a:latin typeface="Gill Sans MT" panose="020B0502020104020203" pitchFamily="34" charset="0"/>
                        </a:rPr>
                        <a:t>Fate and Destiny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Mrs Lyons manipulates Mrs Johnstone’s superstitious character. Each of the leading characters are trapped by misfortune. </a:t>
                      </a:r>
                    </a:p>
                  </a:txBody>
                  <a:tcPr anchor="ctr"/>
                </a:tc>
                <a:extLst>
                  <a:ext uri="{0D108BD9-81ED-4DB2-BD59-A6C34878D82A}">
                    <a16:rowId xmlns:a16="http://schemas.microsoft.com/office/drawing/2014/main" val="360406427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525734" y="265081"/>
            <a:ext cx="5024582" cy="369332"/>
          </a:xfrm>
          <a:prstGeom prst="rect">
            <a:avLst/>
          </a:prstGeom>
          <a:noFill/>
        </p:spPr>
        <p:txBody>
          <a:bodyPr wrap="square" rtlCol="0">
            <a:spAutoFit/>
          </a:bodyPr>
          <a:lstStyle/>
          <a:p>
            <a:pPr algn="r"/>
            <a:r>
              <a:rPr lang="en-GB" dirty="0">
                <a:latin typeface="Gill Sans MT" panose="020B0502020104020203" pitchFamily="34" charset="0"/>
              </a:rPr>
              <a:t>Blood Brothers</a:t>
            </a: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spTree>
    <p:extLst>
      <p:ext uri="{BB962C8B-B14F-4D97-AF65-F5344CB8AC3E}">
        <p14:creationId xmlns:p14="http://schemas.microsoft.com/office/powerpoint/2010/main" val="23452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2265371194"/>
              </p:ext>
            </p:extLst>
          </p:nvPr>
        </p:nvGraphicFramePr>
        <p:xfrm>
          <a:off x="6208295" y="764892"/>
          <a:ext cx="5645037" cy="5557961"/>
        </p:xfrm>
        <a:graphic>
          <a:graphicData uri="http://schemas.openxmlformats.org/drawingml/2006/table">
            <a:tbl>
              <a:tblPr firstRow="1" bandRow="1">
                <a:tableStyleId>{5940675A-B579-460E-94D1-54222C63F5DA}</a:tableStyleId>
              </a:tblPr>
              <a:tblGrid>
                <a:gridCol w="1384417">
                  <a:extLst>
                    <a:ext uri="{9D8B030D-6E8A-4147-A177-3AD203B41FA5}">
                      <a16:colId xmlns:a16="http://schemas.microsoft.com/office/drawing/2014/main" val="20000"/>
                    </a:ext>
                  </a:extLst>
                </a:gridCol>
                <a:gridCol w="4260620">
                  <a:extLst>
                    <a:ext uri="{9D8B030D-6E8A-4147-A177-3AD203B41FA5}">
                      <a16:colId xmlns:a16="http://schemas.microsoft.com/office/drawing/2014/main" val="20001"/>
                    </a:ext>
                  </a:extLst>
                </a:gridCol>
              </a:tblGrid>
              <a:tr h="457760">
                <a:tc gridSpan="2">
                  <a:txBody>
                    <a:bodyPr/>
                    <a:lstStyle/>
                    <a:p>
                      <a:pPr algn="ctr"/>
                      <a:r>
                        <a:rPr lang="en-US" sz="1200" b="1" dirty="0">
                          <a:latin typeface="Gill Sans MT" panose="020B0502020104020203" pitchFamily="34" charset="0"/>
                        </a:rPr>
                        <a:t>Methods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6668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Coupons</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token or voucher in the packaging that can be traded for a discount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1"/>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BOGOF</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Buy one get one free (2 for the price of one)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923567160"/>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Loyalty cards</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Rewards for repeat custom. Customer build up points or stamps which can be exchanged for good later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340417027"/>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Free samples</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Encouraging to buy by giving small samples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962676534"/>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Discounts</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Money off the original price, e.g. 10% off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94768076"/>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Branding</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Using your recognised name, colours, font style, logo to help sales of new products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2978256552"/>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Celebrity endorsement</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Using celebrities to be seen wearing, driving, using the product will make the public aware and push sales.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Advertising</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Is used to:  Persuade the customers to buy your product/ service b) To inform people about your products/ services </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3"/>
                  </a:ext>
                </a:extLst>
              </a:tr>
              <a:tr h="56668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Print</a:t>
                      </a:r>
                      <a:endParaRPr lang="en-GB" sz="1000" kern="140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Posters, newspapers, magazines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1" name="Content Placeholder 3"/>
          <p:cNvGraphicFramePr>
            <a:graphicFrameLocks/>
          </p:cNvGraphicFramePr>
          <p:nvPr/>
        </p:nvGraphicFramePr>
        <p:xfrm>
          <a:off x="406256" y="764892"/>
          <a:ext cx="5676492" cy="5557961"/>
        </p:xfrm>
        <a:graphic>
          <a:graphicData uri="http://schemas.openxmlformats.org/drawingml/2006/table">
            <a:tbl>
              <a:tblPr firstRow="1" bandRow="1">
                <a:tableStyleId>{5940675A-B579-460E-94D1-54222C63F5DA}</a:tableStyleId>
              </a:tblPr>
              <a:tblGrid>
                <a:gridCol w="974309">
                  <a:extLst>
                    <a:ext uri="{9D8B030D-6E8A-4147-A177-3AD203B41FA5}">
                      <a16:colId xmlns:a16="http://schemas.microsoft.com/office/drawing/2014/main" val="20000"/>
                    </a:ext>
                  </a:extLst>
                </a:gridCol>
                <a:gridCol w="4702183">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Promotional Designs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Promotion</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very important element of the Marketing Mix (4 P’s). How you will make the public aware of your product/service</a:t>
                      </a:r>
                    </a:p>
                  </a:txBody>
                  <a:tcPr marL="9525" marR="9525" marT="9525" marB="0" anchor="ctr"/>
                </a:tc>
                <a:extLst>
                  <a:ext uri="{0D108BD9-81ED-4DB2-BD59-A6C34878D82A}">
                    <a16:rowId xmlns:a16="http://schemas.microsoft.com/office/drawing/2014/main" val="10005"/>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Sales promotions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Can be used to: to get people into the shop, To sell off old stock, To boost sales, To attract new customers, increase market share</a:t>
                      </a:r>
                    </a:p>
                  </a:txBody>
                  <a:tcPr marL="9525" marR="9525" marT="9525" marB="0" anchor="ctr"/>
                </a:tc>
                <a:extLst>
                  <a:ext uri="{0D108BD9-81ED-4DB2-BD59-A6C34878D82A}">
                    <a16:rowId xmlns:a16="http://schemas.microsoft.com/office/drawing/2014/main" val="10006"/>
                  </a:ext>
                </a:extLst>
              </a:tr>
              <a:tr h="602424">
                <a:tc gridSpan="2">
                  <a:txBody>
                    <a:bodyPr/>
                    <a:lstStyle/>
                    <a:p>
                      <a:pPr algn="ctr"/>
                      <a:r>
                        <a:rPr lang="en-US" sz="1200" b="1" dirty="0">
                          <a:latin typeface="Gill Sans MT" panose="020B0502020104020203" pitchFamily="34" charset="0"/>
                        </a:rPr>
                        <a:t>Digital</a:t>
                      </a:r>
                      <a:r>
                        <a:rPr lang="en-US" sz="1200" b="1" baseline="0" dirty="0">
                          <a:latin typeface="Gill Sans MT" panose="020B0502020104020203" pitchFamily="34" charset="0"/>
                        </a:rPr>
                        <a:t> Marketing</a:t>
                      </a:r>
                      <a:endParaRPr lang="en-US" sz="1200" b="1" dirty="0">
                        <a:latin typeface="Gill Sans MT" panose="020B0502020104020203" pitchFamily="34" charset="0"/>
                      </a:endParaRPr>
                    </a:p>
                  </a:txBody>
                  <a:tcPr marL="9525" marR="9525" marT="9525" marB="0"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307547915"/>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Direct mail</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Brochures, flyers, letters sent directly to customers</a:t>
                      </a:r>
                    </a:p>
                  </a:txBody>
                  <a:tcPr marL="9525" marR="9525" marT="9525" marB="0" anchor="ctr"/>
                </a:tc>
                <a:extLst>
                  <a:ext uri="{0D108BD9-81ED-4DB2-BD59-A6C34878D82A}">
                    <a16:rowId xmlns:a16="http://schemas.microsoft.com/office/drawing/2014/main" val="535829074"/>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Telemarketing</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Phoning customers to tell them about the latest products</a:t>
                      </a:r>
                    </a:p>
                  </a:txBody>
                  <a:tcPr marL="9525" marR="9525" marT="9525" marB="0" anchor="ctr"/>
                </a:tc>
                <a:extLst>
                  <a:ext uri="{0D108BD9-81ED-4DB2-BD59-A6C34878D82A}">
                    <a16:rowId xmlns:a16="http://schemas.microsoft.com/office/drawing/2014/main" val="4061141975"/>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Digital</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E-mails directly to existing customers—photos, descriptions etc.  </a:t>
                      </a:r>
                    </a:p>
                    <a:p>
                      <a:pPr marL="0" marR="0" indent="0" algn="l" defTabSz="914400" rtl="0" eaLnBrk="1" fontAlgn="auto" latinLnBrk="0" hangingPunct="1">
                        <a:lnSpc>
                          <a:spcPct val="119000"/>
                        </a:lnSpc>
                        <a:spcBef>
                          <a:spcPts val="0"/>
                        </a:spcBef>
                        <a:spcAft>
                          <a:spcPts val="600"/>
                        </a:spcAft>
                        <a:buClrTx/>
                        <a:buSzTx/>
                        <a:buFontTx/>
                        <a:buNone/>
                        <a:tabLst/>
                        <a:defRPr/>
                      </a:pPr>
                      <a:r>
                        <a:rPr lang="fr-FR" sz="1200" kern="1400" dirty="0">
                          <a:ln>
                            <a:noFill/>
                          </a:ln>
                          <a:solidFill>
                            <a:srgbClr val="000000"/>
                          </a:solidFill>
                          <a:effectLst/>
                          <a:latin typeface="Gill Sans MT" panose="020B0502020104020203" pitchFamily="34" charset="0"/>
                        </a:rPr>
                        <a:t>(Websites, emails, texts, social media  </a:t>
                      </a:r>
                      <a:r>
                        <a:rPr lang="en-GB" sz="1200" kern="1400" dirty="0">
                          <a:ln>
                            <a:noFill/>
                          </a:ln>
                          <a:solidFill>
                            <a:srgbClr val="000000"/>
                          </a:solidFill>
                          <a:effectLst/>
                          <a:latin typeface="Gill Sans MT" panose="020B0502020104020203" pitchFamily="34" charset="0"/>
                        </a:rPr>
                        <a:t>Radio adverts, Spotify, adverts TV, adverts YouTube )</a:t>
                      </a:r>
                    </a:p>
                  </a:txBody>
                  <a:tcPr marL="9525" marR="9525" marT="9525" marB="0" anchor="ctr"/>
                </a:tc>
                <a:extLst>
                  <a:ext uri="{0D108BD9-81ED-4DB2-BD59-A6C34878D82A}">
                    <a16:rowId xmlns:a16="http://schemas.microsoft.com/office/drawing/2014/main" val="1902636681"/>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Catalogues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Latest products in the range and most up to date prices</a:t>
                      </a:r>
                    </a:p>
                  </a:txBody>
                  <a:tcPr marL="9525" marR="9525" marT="9525" marB="0" anchor="ctr"/>
                </a:tc>
                <a:extLst>
                  <a:ext uri="{0D108BD9-81ED-4DB2-BD59-A6C34878D82A}">
                    <a16:rowId xmlns:a16="http://schemas.microsoft.com/office/drawing/2014/main" val="2432269375"/>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Magazines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In-house magazines with products and stories relating to products, stores, locations</a:t>
                      </a:r>
                    </a:p>
                  </a:txBody>
                  <a:tcPr marL="9525" marR="9525" marT="9525" marB="0" anchor="ctr"/>
                </a:tc>
                <a:extLst>
                  <a:ext uri="{0D108BD9-81ED-4DB2-BD59-A6C34878D82A}">
                    <a16:rowId xmlns:a16="http://schemas.microsoft.com/office/drawing/2014/main" val="360406427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Tree>
    <p:extLst>
      <p:ext uri="{BB962C8B-B14F-4D97-AF65-F5344CB8AC3E}">
        <p14:creationId xmlns:p14="http://schemas.microsoft.com/office/powerpoint/2010/main" val="219896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74577089"/>
              </p:ext>
            </p:extLst>
          </p:nvPr>
        </p:nvGraphicFramePr>
        <p:xfrm>
          <a:off x="103197" y="85677"/>
          <a:ext cx="12004138" cy="6162148"/>
        </p:xfrm>
        <a:graphic>
          <a:graphicData uri="http://schemas.openxmlformats.org/drawingml/2006/table">
            <a:tbl>
              <a:tblPr firstRow="1" bandRow="1">
                <a:tableStyleId>{5940675A-B579-460E-94D1-54222C63F5DA}</a:tableStyleId>
              </a:tblPr>
              <a:tblGrid>
                <a:gridCol w="1253868">
                  <a:extLst>
                    <a:ext uri="{9D8B030D-6E8A-4147-A177-3AD203B41FA5}">
                      <a16:colId xmlns:a16="http://schemas.microsoft.com/office/drawing/2014/main" val="20000"/>
                    </a:ext>
                  </a:extLst>
                </a:gridCol>
                <a:gridCol w="10750270">
                  <a:extLst>
                    <a:ext uri="{9D8B030D-6E8A-4147-A177-3AD203B41FA5}">
                      <a16:colId xmlns:a16="http://schemas.microsoft.com/office/drawing/2014/main" val="20001"/>
                    </a:ext>
                  </a:extLst>
                </a:gridCol>
              </a:tblGrid>
              <a:tr h="28475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1928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i="0" kern="1200" dirty="0">
                          <a:solidFill>
                            <a:schemeClr val="tx1"/>
                          </a:solidFill>
                          <a:effectLst/>
                          <a:latin typeface="Gill Sans MT" panose="020B0502020104020203" pitchFamily="34" charset="0"/>
                          <a:ea typeface="+mn-ea"/>
                          <a:cs typeface="+mn-cs"/>
                        </a:rPr>
                        <a:t>Clay is a natural earthy material (made from earth and water) that is sticky and easily moulded when wet and hard when baked to make </a:t>
                      </a:r>
                      <a:r>
                        <a:rPr lang="en-GB" sz="1200" b="0" i="0" u="none" strike="noStrike" kern="1200" dirty="0">
                          <a:solidFill>
                            <a:schemeClr val="tx1"/>
                          </a:solidFill>
                          <a:effectLst/>
                          <a:latin typeface="Gill Sans MT" panose="020B0502020104020203" pitchFamily="34" charset="0"/>
                          <a:ea typeface="+mn-ea"/>
                          <a:cs typeface="+mn-cs"/>
                        </a:rPr>
                        <a:t>bricks</a:t>
                      </a:r>
                      <a:r>
                        <a:rPr lang="en-GB" sz="1200" b="0" i="0" kern="1200" dirty="0">
                          <a:solidFill>
                            <a:schemeClr val="tx1"/>
                          </a:solidFill>
                          <a:effectLst/>
                          <a:latin typeface="Gill Sans MT" panose="020B0502020104020203" pitchFamily="34" charset="0"/>
                          <a:ea typeface="+mn-ea"/>
                          <a:cs typeface="+mn-cs"/>
                        </a:rPr>
                        <a:t>, pottery, and ceramics.</a:t>
                      </a:r>
                    </a:p>
                  </a:txBody>
                  <a:tcPr marL="36576" marR="36576" marT="36576" marB="36576" anchor="ctr"/>
                </a:tc>
                <a:extLst>
                  <a:ext uri="{0D108BD9-81ED-4DB2-BD59-A6C34878D82A}">
                    <a16:rowId xmlns:a16="http://schemas.microsoft.com/office/drawing/2014/main" val="10002"/>
                  </a:ext>
                </a:extLst>
              </a:tr>
              <a:tr h="444235">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Kneading</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rPr>
                        <a:t>Kneading is a step in preparing clay for shaping. It ensures the even distribution of moisture in the body of </a:t>
                      </a:r>
                      <a:r>
                        <a:rPr lang="en-US" altLang="en-US" sz="1200" b="0" dirty="0">
                          <a:latin typeface="Gill Sans MT" panose="020B0502020104020203" pitchFamily="34" charset="0"/>
                        </a:rPr>
                        <a:t>the clay</a:t>
                      </a:r>
                      <a:r>
                        <a:rPr lang="en-US" altLang="en-US" sz="1200" b="0" baseline="0" dirty="0">
                          <a:latin typeface="Gill Sans MT" panose="020B0502020104020203" pitchFamily="34" charset="0"/>
                        </a:rPr>
                        <a:t> and eliminates air bubbles.</a:t>
                      </a:r>
                      <a:endParaRPr lang="en-GB" sz="1200" b="0"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2884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Stages of</a:t>
                      </a:r>
                      <a:r>
                        <a:rPr lang="en-GB" sz="1200" b="0" kern="1400" baseline="0" dirty="0">
                          <a:ln>
                            <a:noFill/>
                          </a:ln>
                          <a:solidFill>
                            <a:srgbClr val="000000"/>
                          </a:solidFill>
                          <a:effectLst/>
                          <a:latin typeface="Gill Sans MT" panose="020B0502020104020203" pitchFamily="34" charset="0"/>
                        </a:rPr>
                        <a:t> Clay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There are six stages of clay: Slip, Plastic, Leather hard, Bone</a:t>
                      </a:r>
                      <a:r>
                        <a:rPr lang="en-GB" sz="1200" b="0" kern="1200" baseline="0" dirty="0">
                          <a:solidFill>
                            <a:schemeClr val="tx1"/>
                          </a:solidFill>
                          <a:effectLst/>
                          <a:latin typeface="Gill Sans MT" panose="020B0502020104020203" pitchFamily="34" charset="0"/>
                          <a:ea typeface="+mn-ea"/>
                          <a:cs typeface="+mn-cs"/>
                        </a:rPr>
                        <a:t> dry, </a:t>
                      </a:r>
                      <a:r>
                        <a:rPr lang="en-GB" sz="1200" b="0" kern="1200" baseline="0" dirty="0" err="1">
                          <a:solidFill>
                            <a:schemeClr val="tx1"/>
                          </a:solidFill>
                          <a:effectLst/>
                          <a:latin typeface="Gill Sans MT" panose="020B0502020104020203" pitchFamily="34" charset="0"/>
                          <a:ea typeface="+mn-ea"/>
                          <a:cs typeface="+mn-cs"/>
                        </a:rPr>
                        <a:t>Bisqueware</a:t>
                      </a:r>
                      <a:r>
                        <a:rPr lang="en-GB" sz="1200" b="0" kern="1200" baseline="0" dirty="0">
                          <a:solidFill>
                            <a:schemeClr val="tx1"/>
                          </a:solidFill>
                          <a:effectLst/>
                          <a:latin typeface="Gill Sans MT" panose="020B0502020104020203" pitchFamily="34" charset="0"/>
                          <a:ea typeface="+mn-ea"/>
                          <a:cs typeface="+mn-cs"/>
                        </a:rPr>
                        <a:t> and </a:t>
                      </a:r>
                      <a:r>
                        <a:rPr lang="en-GB" sz="1200" b="0" kern="1200" baseline="0" dirty="0" err="1">
                          <a:solidFill>
                            <a:schemeClr val="tx1"/>
                          </a:solidFill>
                          <a:effectLst/>
                          <a:latin typeface="Gill Sans MT" panose="020B0502020104020203" pitchFamily="34" charset="0"/>
                          <a:ea typeface="+mn-ea"/>
                          <a:cs typeface="+mn-cs"/>
                        </a:rPr>
                        <a:t>Glazeware</a:t>
                      </a:r>
                      <a:r>
                        <a:rPr lang="en-GB" sz="1200" b="0" kern="1200" baseline="0" dirty="0">
                          <a:solidFill>
                            <a:schemeClr val="tx1"/>
                          </a:solidFill>
                          <a:effectLst/>
                          <a:latin typeface="Gill Sans MT" panose="020B0502020104020203" pitchFamily="34" charset="0"/>
                          <a:ea typeface="+mn-ea"/>
                          <a:cs typeface="+mn-cs"/>
                        </a:rPr>
                        <a:t>.</a:t>
                      </a:r>
                      <a:endParaRPr lang="en-GB" sz="12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r h="3667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rPr>
                        <a:t>Slip</a:t>
                      </a:r>
                    </a:p>
                  </a:txBody>
                  <a:tcPr marL="36576" marR="36576" marT="36576" marB="36576" anchor="ctr"/>
                </a:tc>
                <a:tc>
                  <a:txBody>
                    <a:bodyPr/>
                    <a:lstStyle/>
                    <a:p>
                      <a:r>
                        <a:rPr lang="en-GB" sz="1200" b="0" dirty="0">
                          <a:effectLst/>
                          <a:latin typeface="Gill Sans MT" panose="020B0502020104020203" pitchFamily="34" charset="0"/>
                        </a:rPr>
                        <a:t>Watered down clay</a:t>
                      </a:r>
                      <a:r>
                        <a:rPr lang="en-GB" sz="1200" b="0" baseline="0" dirty="0">
                          <a:effectLst/>
                          <a:latin typeface="Gill Sans MT" panose="020B0502020104020203" pitchFamily="34" charset="0"/>
                        </a:rPr>
                        <a:t> that can be used as pottery glue.</a:t>
                      </a:r>
                      <a:endParaRPr lang="en-GB" sz="1200" b="0"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67595">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Plastic</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 you can easily </a:t>
                      </a:r>
                      <a:r>
                        <a:rPr lang="en-GB" sz="1200" b="0" kern="1400" dirty="0" err="1">
                          <a:ln>
                            <a:noFill/>
                          </a:ln>
                          <a:solidFill>
                            <a:srgbClr val="000000"/>
                          </a:solidFill>
                          <a:effectLst/>
                          <a:latin typeface="Gill Sans MT" panose="020B0502020104020203" pitchFamily="34" charset="0"/>
                        </a:rPr>
                        <a:t>mold</a:t>
                      </a:r>
                      <a:r>
                        <a:rPr lang="en-GB" sz="1200" b="0" kern="1400" baseline="0" dirty="0">
                          <a:ln>
                            <a:noFill/>
                          </a:ln>
                          <a:solidFill>
                            <a:srgbClr val="000000"/>
                          </a:solidFill>
                          <a:effectLst/>
                          <a:latin typeface="Gill Sans MT" panose="020B0502020104020203" pitchFamily="34" charset="0"/>
                        </a:rPr>
                        <a:t> and model.</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51454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Leather</a:t>
                      </a:r>
                      <a:r>
                        <a:rPr lang="en-GB" sz="1200" b="0" kern="1400" baseline="0" dirty="0">
                          <a:ln>
                            <a:noFill/>
                          </a:ln>
                          <a:solidFill>
                            <a:srgbClr val="000000"/>
                          </a:solidFill>
                          <a:effectLst/>
                          <a:latin typeface="Gill Sans MT" panose="020B0502020104020203" pitchFamily="34" charset="0"/>
                        </a:rPr>
                        <a:t> Hard</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 that is somewhat dry.</a:t>
                      </a:r>
                      <a:r>
                        <a:rPr lang="en-GB" sz="1200" b="0" kern="1400" baseline="0" dirty="0">
                          <a:ln>
                            <a:noFill/>
                          </a:ln>
                          <a:solidFill>
                            <a:srgbClr val="000000"/>
                          </a:solidFill>
                          <a:effectLst/>
                          <a:latin typeface="Gill Sans MT" panose="020B0502020104020203" pitchFamily="34" charset="0"/>
                        </a:rPr>
                        <a:t> Good for carving.</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0182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Gill Sans MT" panose="020B0502020104020203" pitchFamily="34" charset="0"/>
                        </a:rPr>
                        <a:t>Bone</a:t>
                      </a:r>
                      <a:r>
                        <a:rPr lang="en-GB" sz="1200" b="0" kern="1400" baseline="0" dirty="0">
                          <a:ln>
                            <a:noFill/>
                          </a:ln>
                          <a:solidFill>
                            <a:srgbClr val="000000"/>
                          </a:solidFill>
                          <a:effectLst/>
                          <a:latin typeface="Gill Sans MT" panose="020B0502020104020203" pitchFamily="34" charset="0"/>
                        </a:rPr>
                        <a:t> Dry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 that is dry and ready to</a:t>
                      </a:r>
                      <a:r>
                        <a:rPr lang="en-GB" sz="1200" b="0" kern="1400" baseline="0" dirty="0">
                          <a:ln>
                            <a:noFill/>
                          </a:ln>
                          <a:solidFill>
                            <a:srgbClr val="000000"/>
                          </a:solidFill>
                          <a:effectLst/>
                          <a:latin typeface="Gill Sans MT" panose="020B0502020104020203" pitchFamily="34" charset="0"/>
                        </a:rPr>
                        <a:t> be fired. It is very fragile. It can also be called </a:t>
                      </a:r>
                      <a:r>
                        <a:rPr lang="en-GB" sz="1200" b="0" kern="1400" baseline="0" dirty="0" err="1">
                          <a:ln>
                            <a:noFill/>
                          </a:ln>
                          <a:solidFill>
                            <a:srgbClr val="000000"/>
                          </a:solidFill>
                          <a:effectLst/>
                          <a:latin typeface="Gill Sans MT" panose="020B0502020104020203" pitchFamily="34" charset="0"/>
                        </a:rPr>
                        <a:t>greenware</a:t>
                      </a:r>
                      <a:r>
                        <a:rPr lang="en-GB" sz="1200" b="0" kern="1400" baseline="0" dirty="0">
                          <a:ln>
                            <a:noFill/>
                          </a:ln>
                          <a:solidFill>
                            <a:srgbClr val="000000"/>
                          </a:solidFill>
                          <a:effectLst/>
                          <a:latin typeface="Gill Sans MT" panose="020B0502020104020203" pitchFamily="34" charset="0"/>
                        </a:rPr>
                        <a: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01822">
                <a:tc>
                  <a:txBody>
                    <a:bodyPr/>
                    <a:lstStyle/>
                    <a:p>
                      <a:pPr marR="0" indent="0" algn="l" rtl="0">
                        <a:lnSpc>
                          <a:spcPct val="119000"/>
                        </a:lnSpc>
                        <a:spcBef>
                          <a:spcPts val="0"/>
                        </a:spcBef>
                        <a:spcAft>
                          <a:spcPts val="600"/>
                        </a:spcAft>
                      </a:pPr>
                      <a:r>
                        <a:rPr lang="en-GB" sz="1200" b="0" kern="1400" dirty="0" err="1">
                          <a:ln>
                            <a:noFill/>
                          </a:ln>
                          <a:solidFill>
                            <a:srgbClr val="000000"/>
                          </a:solidFill>
                          <a:effectLst/>
                          <a:latin typeface="Gill Sans MT" panose="020B0502020104020203" pitchFamily="34" charset="0"/>
                        </a:rPr>
                        <a:t>Bisque</a:t>
                      </a:r>
                      <a:r>
                        <a:rPr lang="en-GB" sz="1200" b="0" kern="1400" baseline="0" dirty="0" err="1">
                          <a:ln>
                            <a:noFill/>
                          </a:ln>
                          <a:solidFill>
                            <a:srgbClr val="000000"/>
                          </a:solidFill>
                          <a:effectLst/>
                          <a:latin typeface="Gill Sans MT" panose="020B0502020104020203" pitchFamily="34" charset="0"/>
                        </a:rPr>
                        <a:t>ware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 that has been fired</a:t>
                      </a:r>
                      <a:r>
                        <a:rPr lang="en-GB" sz="1200" b="0" kern="1400" baseline="0" dirty="0">
                          <a:ln>
                            <a:noFill/>
                          </a:ln>
                          <a:solidFill>
                            <a:srgbClr val="000000"/>
                          </a:solidFill>
                          <a:effectLst/>
                          <a:latin typeface="Gill Sans MT" panose="020B0502020104020203" pitchFamily="34" charset="0"/>
                        </a:rPr>
                        <a:t> once in the kiln. It can never be turned back into wet clay.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514546">
                <a:tc>
                  <a:txBody>
                    <a:bodyPr/>
                    <a:lstStyle/>
                    <a:p>
                      <a:pPr marR="0" indent="0" algn="l" rtl="0">
                        <a:lnSpc>
                          <a:spcPct val="119000"/>
                        </a:lnSpc>
                        <a:spcBef>
                          <a:spcPts val="0"/>
                        </a:spcBef>
                        <a:spcAft>
                          <a:spcPts val="600"/>
                        </a:spcAft>
                      </a:pPr>
                      <a:r>
                        <a:rPr lang="en-GB" sz="1200" b="0" kern="1400" dirty="0" err="1">
                          <a:ln>
                            <a:noFill/>
                          </a:ln>
                          <a:solidFill>
                            <a:srgbClr val="000000"/>
                          </a:solidFill>
                          <a:effectLst/>
                          <a:latin typeface="Gill Sans MT" panose="020B0502020104020203" pitchFamily="34" charset="0"/>
                        </a:rPr>
                        <a:t>Glazeware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Clay that has</a:t>
                      </a:r>
                      <a:r>
                        <a:rPr lang="en-GB" sz="1200" b="0" kern="1400" baseline="0" dirty="0">
                          <a:ln>
                            <a:noFill/>
                          </a:ln>
                          <a:solidFill>
                            <a:srgbClr val="000000"/>
                          </a:solidFill>
                          <a:effectLst/>
                          <a:latin typeface="Gill Sans MT" panose="020B0502020104020203" pitchFamily="34" charset="0"/>
                        </a:rPr>
                        <a:t> been fired again with glaze.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51454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dirty="0">
                          <a:latin typeface="Gill Sans MT" panose="020B0502020104020203" pitchFamily="34" charset="0"/>
                        </a:rPr>
                        <a:t>Score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dirty="0">
                          <a:latin typeface="Gill Sans MT" panose="020B0502020104020203" pitchFamily="34" charset="0"/>
                        </a:rPr>
                        <a:t>Using a tool to scratch and hatch over clay</a:t>
                      </a:r>
                      <a:r>
                        <a:rPr lang="en-GB" altLang="en-US" sz="1200" b="0" kern="1400" dirty="0">
                          <a:ln>
                            <a:noFill/>
                          </a:ln>
                          <a:solidFill>
                            <a:srgbClr val="000000"/>
                          </a:solidFill>
                          <a:effectLst/>
                          <a:latin typeface="Gill Sans MT" panose="020B0502020104020203" pitchFamily="34" charset="0"/>
                        </a:rPr>
                        <a:t>.</a:t>
                      </a:r>
                      <a:endParaRPr lang="en-US" altLang="en-US"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01822">
                <a:tc>
                  <a:txBody>
                    <a:bodyPr/>
                    <a:lstStyle/>
                    <a:p>
                      <a:pPr marR="0" indent="0" algn="l" rtl="0">
                        <a:lnSpc>
                          <a:spcPct val="119000"/>
                        </a:lnSpc>
                        <a:spcBef>
                          <a:spcPts val="0"/>
                        </a:spcBef>
                        <a:spcAft>
                          <a:spcPts val="600"/>
                        </a:spcAft>
                      </a:pPr>
                      <a:r>
                        <a:rPr lang="en-US" altLang="en-US" sz="1200" b="0" dirty="0">
                          <a:latin typeface="Gill Sans MT" panose="020B0502020104020203" pitchFamily="34" charset="0"/>
                        </a:rPr>
                        <a:t>Slip and Score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dirty="0">
                          <a:latin typeface="Gill Sans MT" panose="020B0502020104020203" pitchFamily="34" charset="0"/>
                        </a:rPr>
                        <a:t>Using slip as a “clay cement” between two scored pieces of clay.</a:t>
                      </a:r>
                    </a:p>
                  </a:txBody>
                  <a:tcPr marL="36576" marR="36576" marT="36576" marB="36576" anchor="ctr"/>
                </a:tc>
                <a:extLst>
                  <a:ext uri="{0D108BD9-81ED-4DB2-BD59-A6C34878D82A}">
                    <a16:rowId xmlns:a16="http://schemas.microsoft.com/office/drawing/2014/main" val="3189114812"/>
                  </a:ext>
                </a:extLst>
              </a:tr>
              <a:tr h="30182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Incised</a:t>
                      </a:r>
                      <a:r>
                        <a:rPr lang="en-GB" sz="1200" b="0" kern="1400" baseline="0" dirty="0">
                          <a:ln>
                            <a:noFill/>
                          </a:ln>
                          <a:solidFill>
                            <a:srgbClr val="000000"/>
                          </a:solidFill>
                          <a:effectLst/>
                          <a:latin typeface="Gill Sans MT" panose="020B0502020104020203" pitchFamily="34" charset="0"/>
                        </a:rPr>
                        <a: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lvl="0" indent="0" algn="l" rtl="0">
                        <a:lnSpc>
                          <a:spcPct val="100000"/>
                        </a:lnSpc>
                        <a:spcBef>
                          <a:spcPts val="0"/>
                        </a:spcBef>
                        <a:spcAft>
                          <a:spcPts val="0"/>
                        </a:spcAft>
                        <a:buClr>
                          <a:schemeClr val="dk1"/>
                        </a:buClr>
                        <a:buSzPct val="100000"/>
                        <a:buFont typeface="Arial"/>
                        <a:buNone/>
                      </a:pPr>
                      <a:r>
                        <a:rPr lang="en-GB" sz="1200" b="0" i="0" u="none" strike="noStrike" cap="none" dirty="0">
                          <a:solidFill>
                            <a:schemeClr val="dk1"/>
                          </a:solidFill>
                          <a:latin typeface="Gill Sans MT" panose="020B0502020104020203" pitchFamily="34" charset="0"/>
                          <a:ea typeface="Quattrocento Sans"/>
                          <a:cs typeface="Quattrocento Sans"/>
                          <a:sym typeface="Quattrocento Sans"/>
                        </a:rPr>
                        <a:t>Clay that is pushed in,</a:t>
                      </a:r>
                      <a:r>
                        <a:rPr lang="en-GB" sz="1200" b="0" i="0" u="none" strike="noStrike" cap="none" baseline="0" dirty="0">
                          <a:solidFill>
                            <a:schemeClr val="dk1"/>
                          </a:solidFill>
                          <a:latin typeface="Gill Sans MT" panose="020B0502020104020203" pitchFamily="34" charset="0"/>
                          <a:ea typeface="Quattrocento Sans"/>
                          <a:cs typeface="Quattrocento Sans"/>
                          <a:sym typeface="Quattrocento Sans"/>
                        </a:rPr>
                        <a:t> carved out or </a:t>
                      </a:r>
                      <a:r>
                        <a:rPr lang="en-GB" sz="1200" b="0" i="0" u="none" strike="noStrike" cap="none" dirty="0">
                          <a:solidFill>
                            <a:schemeClr val="dk1"/>
                          </a:solidFill>
                          <a:latin typeface="Gill Sans MT" panose="020B0502020104020203" pitchFamily="34" charset="0"/>
                          <a:ea typeface="Quattrocento Sans"/>
                          <a:cs typeface="Quattrocento Sans"/>
                          <a:sym typeface="Quattrocento Sans"/>
                        </a:rPr>
                        <a:t> decorated.</a:t>
                      </a:r>
                    </a:p>
                  </a:txBody>
                  <a:tcPr marL="36576" marR="36576" marT="36576" marB="36576" anchor="ctr"/>
                </a:tc>
                <a:extLst>
                  <a:ext uri="{0D108BD9-81ED-4DB2-BD59-A6C34878D82A}">
                    <a16:rowId xmlns:a16="http://schemas.microsoft.com/office/drawing/2014/main" val="926076416"/>
                  </a:ext>
                </a:extLst>
              </a:tr>
              <a:tr h="30182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Applied</a:t>
                      </a:r>
                      <a:r>
                        <a:rPr lang="en-GB" sz="1200" b="0" kern="1400" baseline="0" dirty="0">
                          <a:ln>
                            <a:noFill/>
                          </a:ln>
                          <a:solidFill>
                            <a:srgbClr val="000000"/>
                          </a:solidFill>
                          <a:effectLst/>
                          <a:latin typeface="Gill Sans MT" panose="020B0502020104020203" pitchFamily="34" charset="0"/>
                        </a:rPr>
                        <a: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dirty="0">
                          <a:latin typeface="Gill Sans MT" panose="020B0502020104020203" pitchFamily="34" charset="0"/>
                        </a:rPr>
                        <a:t>Clay that</a:t>
                      </a:r>
                      <a:r>
                        <a:rPr lang="en-GB" sz="1200" b="0" baseline="0" dirty="0">
                          <a:latin typeface="Gill Sans MT" panose="020B0502020104020203" pitchFamily="34" charset="0"/>
                        </a:rPr>
                        <a:t> has been added .</a:t>
                      </a:r>
                      <a:endParaRPr lang="en-GB"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0182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Hand building</a:t>
                      </a:r>
                      <a:r>
                        <a:rPr lang="en-GB" sz="1200" b="0" kern="1400" baseline="0" dirty="0">
                          <a:ln>
                            <a:noFill/>
                          </a:ln>
                          <a:solidFill>
                            <a:srgbClr val="000000"/>
                          </a:solidFill>
                          <a:effectLst/>
                          <a:latin typeface="Gill Sans MT" panose="020B0502020104020203" pitchFamily="34" charset="0"/>
                        </a:rPr>
                        <a: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A</a:t>
                      </a:r>
                      <a:r>
                        <a:rPr lang="en-GB" sz="1200" b="0" i="0" kern="1200" baseline="0" dirty="0">
                          <a:solidFill>
                            <a:schemeClr val="tx1"/>
                          </a:solidFill>
                          <a:effectLst/>
                          <a:latin typeface="Gill Sans MT" panose="020B0502020104020203" pitchFamily="34" charset="0"/>
                          <a:ea typeface="+mn-ea"/>
                          <a:cs typeface="+mn-cs"/>
                        </a:rPr>
                        <a:t> ceramics </a:t>
                      </a:r>
                      <a:r>
                        <a:rPr lang="en-GB" sz="1200" b="0" i="0" kern="1200" dirty="0">
                          <a:solidFill>
                            <a:schemeClr val="tx1"/>
                          </a:solidFill>
                          <a:effectLst/>
                          <a:latin typeface="Gill Sans MT" panose="020B0502020104020203" pitchFamily="34" charset="0"/>
                          <a:ea typeface="+mn-ea"/>
                          <a:cs typeface="+mn-cs"/>
                        </a:rPr>
                        <a:t>technique that involves creating forms without a pottery wheel, using the hands, fingers, and simple tools.</a:t>
                      </a:r>
                      <a:endParaRPr lang="en-GB" sz="1200" b="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29429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Coil</a:t>
                      </a:r>
                      <a:r>
                        <a:rPr lang="en-GB" sz="1200" b="0" kern="1400" baseline="0" dirty="0">
                          <a:ln>
                            <a:noFill/>
                          </a:ln>
                          <a:solidFill>
                            <a:srgbClr val="000000"/>
                          </a:solidFill>
                          <a:effectLst/>
                          <a:latin typeface="Gill Sans MT" panose="020B0502020104020203" pitchFamily="34" charset="0"/>
                        </a:rPr>
                        <a: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dirty="0">
                          <a:effectLst/>
                          <a:latin typeface="Gill Sans MT" panose="020B0502020104020203" pitchFamily="34" charset="0"/>
                        </a:rPr>
                        <a:t>created by combining different elements.</a:t>
                      </a:r>
                    </a:p>
                  </a:txBody>
                  <a:tcPr marL="36576" marR="36576" marT="36576" marB="36576" anchor="ctr"/>
                </a:tc>
                <a:extLst>
                  <a:ext uri="{0D108BD9-81ED-4DB2-BD59-A6C34878D82A}">
                    <a16:rowId xmlns:a16="http://schemas.microsoft.com/office/drawing/2014/main" val="2060469029"/>
                  </a:ext>
                </a:extLst>
              </a:tr>
              <a:tr h="30182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Pinch-pot</a:t>
                      </a:r>
                      <a:r>
                        <a:rPr lang="en-GB" sz="1200" b="0" kern="1400" baseline="0" dirty="0">
                          <a:ln>
                            <a:noFill/>
                          </a:ln>
                          <a:solidFill>
                            <a:srgbClr val="000000"/>
                          </a:solidFill>
                          <a:effectLst/>
                          <a:latin typeface="Gill Sans MT" panose="020B0502020104020203" pitchFamily="34" charset="0"/>
                        </a:rPr>
                        <a:t>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baseline="0" dirty="0">
                          <a:ln>
                            <a:noFill/>
                          </a:ln>
                          <a:solidFill>
                            <a:srgbClr val="000000"/>
                          </a:solidFill>
                          <a:effectLst/>
                          <a:latin typeface="Gill Sans MT" panose="020B0502020104020203" pitchFamily="34" charset="0"/>
                        </a:rPr>
                        <a:t>collection of images, materials, colour palettes, text and other elements that help to communicate your art and design concepts and ideas.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bl>
          </a:graphicData>
        </a:graphic>
      </p:graphicFrame>
      <p:sp>
        <p:nvSpPr>
          <p:cNvPr id="3" name="TextBox 2"/>
          <p:cNvSpPr txBox="1"/>
          <p:nvPr/>
        </p:nvSpPr>
        <p:spPr>
          <a:xfrm>
            <a:off x="11091191" y="67732"/>
            <a:ext cx="10161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Tree>
    <p:extLst>
      <p:ext uri="{BB962C8B-B14F-4D97-AF65-F5344CB8AC3E}">
        <p14:creationId xmlns:p14="http://schemas.microsoft.com/office/powerpoint/2010/main" val="216340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23738921"/>
              </p:ext>
            </p:extLst>
          </p:nvPr>
        </p:nvGraphicFramePr>
        <p:xfrm>
          <a:off x="176922" y="868056"/>
          <a:ext cx="11646110" cy="5331945"/>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Sauce</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well flavoured liquid which has been thickened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Reduction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Simmering a liquid over heat until it thickens</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Simmer</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To cook food in a liquid that is just below boiling point, where the water is bubbling gently but not boiling</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Eatwell</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Guide</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papillote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When food is placed in a paper bag made with greaseproof or baking paper and baked in the oven</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Seasonality</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 that grow at certain times of the year and are dependent on the seasons for the correct weather and temperature required for growth</a:t>
                      </a: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Ramadan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month of fasting that is set by the Muslim calendar</a:t>
                      </a: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Diwali</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Hindu feast that takes place in October or November</a:t>
                      </a:r>
                    </a:p>
                  </a:txBody>
                  <a:tcPr marL="68580" marR="68580" marT="0" marB="0" anchor="ctr"/>
                </a:tc>
                <a:extLst>
                  <a:ext uri="{0D108BD9-81ED-4DB2-BD59-A6C34878D82A}">
                    <a16:rowId xmlns:a16="http://schemas.microsoft.com/office/drawing/2014/main" val="5394290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Kosher</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that is specified for a Jewish Diet</a:t>
                      </a:r>
                    </a:p>
                  </a:txBody>
                  <a:tcPr marL="68580" marR="68580" marT="0" marB="0" anchor="ctr"/>
                </a:tc>
                <a:extLst>
                  <a:ext uri="{0D108BD9-81ED-4DB2-BD59-A6C34878D82A}">
                    <a16:rowId xmlns:a16="http://schemas.microsoft.com/office/drawing/2014/main" val="3921007674"/>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Vegan</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Someone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who does not eat meat or fish, or any animal products</a:t>
                      </a:r>
                    </a:p>
                  </a:txBody>
                  <a:tcPr marL="68580" marR="68580" marT="0" marB="0" anchor="ctr"/>
                </a:tc>
                <a:extLst>
                  <a:ext uri="{0D108BD9-81ED-4DB2-BD59-A6C34878D82A}">
                    <a16:rowId xmlns:a16="http://schemas.microsoft.com/office/drawing/2014/main" val="461162625"/>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81659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536316701"/>
              </p:ext>
            </p:extLst>
          </p:nvPr>
        </p:nvGraphicFramePr>
        <p:xfrm>
          <a:off x="178740" y="771407"/>
          <a:ext cx="11699751" cy="5646812"/>
        </p:xfrm>
        <a:graphic>
          <a:graphicData uri="http://schemas.openxmlformats.org/drawingml/2006/table">
            <a:tbl>
              <a:tblPr firstRow="1" bandRow="1">
                <a:tableStyleId>{5940675A-B579-460E-94D1-54222C63F5DA}</a:tableStyleId>
              </a:tblPr>
              <a:tblGrid>
                <a:gridCol w="1666993">
                  <a:extLst>
                    <a:ext uri="{9D8B030D-6E8A-4147-A177-3AD203B41FA5}">
                      <a16:colId xmlns:a16="http://schemas.microsoft.com/office/drawing/2014/main" val="20000"/>
                    </a:ext>
                  </a:extLst>
                </a:gridCol>
                <a:gridCol w="10032758">
                  <a:extLst>
                    <a:ext uri="{9D8B030D-6E8A-4147-A177-3AD203B41FA5}">
                      <a16:colId xmlns:a16="http://schemas.microsoft.com/office/drawing/2014/main" val="20001"/>
                    </a:ext>
                  </a:extLst>
                </a:gridCol>
              </a:tblGrid>
              <a:tr h="31607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35021">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Chords</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A chord in music is a combination of three or more notes played simultaneously, forming the harmonic foundation of a piece.</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467019">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212121"/>
                          </a:solidFill>
                          <a:effectLst/>
                          <a:latin typeface="Gill Sans MT" panose="020B0502020104020203" pitchFamily="34" charset="0"/>
                        </a:rPr>
                        <a:t>Structure in pop</a:t>
                      </a:r>
                    </a:p>
                  </a:txBody>
                  <a:tcPr marL="36576" marR="36576" marT="36576" marB="36576" anchor="ctr"/>
                </a:tc>
                <a:tc>
                  <a:txBody>
                    <a:bodyPr/>
                    <a:lstStyle/>
                    <a:p>
                      <a:pPr marL="69850" lvl="0" algn="l">
                        <a:lnSpc>
                          <a:spcPct val="100000"/>
                        </a:lnSpc>
                        <a:spcBef>
                          <a:spcPts val="10"/>
                        </a:spcBef>
                        <a:buNone/>
                      </a:pPr>
                      <a:r>
                        <a:rPr lang="en-US" sz="1200" b="0" i="0" u="none" strike="noStrike" kern="1400" noProof="0" dirty="0">
                          <a:ln>
                            <a:noFill/>
                          </a:ln>
                          <a:solidFill>
                            <a:srgbClr val="212121"/>
                          </a:solidFill>
                          <a:effectLst/>
                          <a:latin typeface="Gill Sans MT" panose="020B0502020104020203" pitchFamily="34" charset="0"/>
                        </a:rPr>
                        <a:t>organization and arrangement of various song sections like verses, choruses, bridges, and the overall layout, creating the framework for the composition.</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521747">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Harmony</a:t>
                      </a:r>
                    </a:p>
                  </a:txBody>
                  <a:tcPr marL="36576" marR="36576" marT="36576" marB="36576" anchor="ct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F0F0F"/>
                          </a:solidFill>
                          <a:effectLst/>
                          <a:latin typeface="Gill Sans MT" panose="020B0502020104020203" pitchFamily="34" charset="0"/>
                        </a:rPr>
                        <a:t>is the combination of different musical notes played simultaneously, creating a rich and pleasing sound that adds depth and character to a musical piece.</a:t>
                      </a:r>
                      <a:endParaRPr lang="en-US"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35021">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Time signature</a:t>
                      </a:r>
                    </a:p>
                  </a:txBody>
                  <a:tcPr marL="36576" marR="36576" marT="36576" marB="36576" anchor="ctr"/>
                </a:tc>
                <a:tc>
                  <a:txBody>
                    <a:bodyPr/>
                    <a:lstStyle/>
                    <a:p>
                      <a:pPr marL="69850" lvl="0" algn="l">
                        <a:lnSpc>
                          <a:spcPts val="1390"/>
                        </a:lnSpc>
                        <a:buNone/>
                      </a:pPr>
                      <a:r>
                        <a:rPr lang="en-US" sz="1200" b="0" i="0" u="none" strike="noStrike" kern="1400" noProof="0" dirty="0">
                          <a:ln>
                            <a:noFill/>
                          </a:ln>
                          <a:solidFill>
                            <a:srgbClr val="000000"/>
                          </a:solidFill>
                          <a:effectLst/>
                          <a:latin typeface="Gill Sans MT" panose="020B0502020104020203" pitchFamily="34" charset="0"/>
                        </a:rPr>
                        <a:t>It </a:t>
                      </a:r>
                      <a:r>
                        <a:rPr lang="en-US" sz="1200" b="0" i="0" u="none" strike="noStrike" kern="1400" noProof="0" dirty="0">
                          <a:ln>
                            <a:noFill/>
                          </a:ln>
                          <a:solidFill>
                            <a:srgbClr val="0F0F0F"/>
                          </a:solidFill>
                          <a:effectLst/>
                          <a:latin typeface="Gill Sans MT" panose="020B0502020104020203" pitchFamily="34" charset="0"/>
                        </a:rPr>
                        <a:t>tells you how many beats are in each measure and which note gets one beat, helping you keep track of the rhythm while playing or singing.</a:t>
                      </a:r>
                      <a:endParaRPr lang="en-US"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1241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Dynamic</a:t>
                      </a:r>
                    </a:p>
                  </a:txBody>
                  <a:tcPr marL="36576" marR="36576" marT="36576" marB="36576" anchor="ctr"/>
                </a:tc>
                <a:tc>
                  <a:txBody>
                    <a:bodyPr/>
                    <a:lstStyle/>
                    <a:p>
                      <a:pPr marL="66675" lvl="0" algn="l">
                        <a:lnSpc>
                          <a:spcPts val="1390"/>
                        </a:lnSpc>
                        <a:buNone/>
                      </a:pPr>
                      <a:r>
                        <a:rPr lang="en-US" sz="1200" b="0" i="0" u="none" strike="noStrike" kern="1400" noProof="0" dirty="0">
                          <a:ln>
                            <a:noFill/>
                          </a:ln>
                          <a:solidFill>
                            <a:srgbClr val="000000"/>
                          </a:solidFill>
                          <a:effectLst/>
                          <a:latin typeface="Gill Sans MT" panose="020B0502020104020203" pitchFamily="34" charset="0"/>
                        </a:rPr>
                        <a:t>The volume of a sound or piece of music – loud/soft</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834580">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A Round/Canon</a:t>
                      </a:r>
                    </a:p>
                  </a:txBody>
                  <a:tcPr marL="36576" marR="36576" marT="36576" marB="36576" anchor="ctr"/>
                </a:tc>
                <a:tc>
                  <a:txBody>
                    <a:bodyPr/>
                    <a:lstStyle/>
                    <a:p>
                      <a:pPr marL="66675" lvl="0" algn="l">
                        <a:lnSpc>
                          <a:spcPts val="1420"/>
                        </a:lnSpc>
                        <a:buNone/>
                      </a:pPr>
                      <a:r>
                        <a:rPr lang="en-US" sz="1200" b="1" i="0" u="none" strike="noStrike" kern="1400" noProof="0" dirty="0">
                          <a:ln>
                            <a:noFill/>
                          </a:ln>
                          <a:solidFill>
                            <a:srgbClr val="000000"/>
                          </a:solidFill>
                          <a:effectLst/>
                          <a:latin typeface="Gill Sans MT" panose="020B0502020104020203" pitchFamily="34" charset="0"/>
                        </a:rPr>
                        <a:t>A round</a:t>
                      </a:r>
                      <a:r>
                        <a:rPr lang="en-US" sz="1200" b="0" i="0" u="none" strike="noStrike" kern="1400" noProof="0" dirty="0">
                          <a:ln>
                            <a:noFill/>
                          </a:ln>
                          <a:solidFill>
                            <a:srgbClr val="000000"/>
                          </a:solidFill>
                          <a:effectLst/>
                          <a:latin typeface="Gill Sans MT" panose="020B0502020104020203" pitchFamily="34" charset="0"/>
                        </a:rPr>
                        <a:t>, also called canon, is a musical composition with a minimum of three voices sing exactly the same melody at the unison but with each voice beginning at different times so that different parts of the melody coincide in the different voices, but nevertheless fit harmoniously together</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35021">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Timbre</a:t>
                      </a:r>
                    </a:p>
                  </a:txBody>
                  <a:tcPr marL="36576" marR="36576" marT="36576" marB="36576" anchor="ctr"/>
                </a:tc>
                <a:tc>
                  <a:txBody>
                    <a:bodyPr/>
                    <a:lstStyle/>
                    <a:p>
                      <a:pPr lvl="0" algn="l">
                        <a:lnSpc>
                          <a:spcPct val="100000"/>
                        </a:lnSpc>
                        <a:spcBef>
                          <a:spcPts val="0"/>
                        </a:spcBef>
                        <a:spcAft>
                          <a:spcPts val="0"/>
                        </a:spcAft>
                        <a:buNone/>
                      </a:pPr>
                      <a:r>
                        <a:rPr lang="en-US" sz="1200" b="0" i="0" u="none" strike="noStrike" kern="1400" noProof="0" dirty="0">
                          <a:ln>
                            <a:noFill/>
                          </a:ln>
                          <a:solidFill>
                            <a:srgbClr val="000000"/>
                          </a:solidFill>
                          <a:effectLst/>
                          <a:latin typeface="Gill Sans MT" panose="020B0502020104020203" pitchFamily="34" charset="0"/>
                        </a:rPr>
                        <a:t>Each instrument own unique ‘tone quality’ and the voice as an instrument had different Timbre</a:t>
                      </a:r>
                      <a:endParaRPr lang="en-GB" sz="1200" b="0" i="0" u="none" strike="noStrike" kern="1400" noProof="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645394">
                <a:tc>
                  <a:txBody>
                    <a:bodyPr/>
                    <a:lstStyle/>
                    <a:p>
                      <a:pPr marR="0" lvl="0" indent="0" algn="l">
                        <a:lnSpc>
                          <a:spcPct val="119000"/>
                        </a:lnSpc>
                        <a:spcBef>
                          <a:spcPts val="0"/>
                        </a:spcBef>
                        <a:spcAft>
                          <a:spcPts val="600"/>
                        </a:spcAft>
                        <a:buNone/>
                      </a:pPr>
                      <a:r>
                        <a:rPr lang="en-US" sz="1200" b="1" i="0" u="none" strike="noStrike" kern="1400" noProof="0" dirty="0">
                          <a:ln>
                            <a:noFill/>
                          </a:ln>
                          <a:solidFill>
                            <a:srgbClr val="000000"/>
                          </a:solidFill>
                          <a:effectLst/>
                          <a:latin typeface="Gill Sans MT" panose="020B0502020104020203" pitchFamily="34" charset="0"/>
                        </a:rPr>
                        <a:t>The diaphragm</a:t>
                      </a:r>
                      <a:endParaRPr lang="en-US" sz="1200" b="1">
                        <a:latin typeface="Gill Sans MT" panose="020B0502020104020203" pitchFamily="34" charset="0"/>
                      </a:endParaRPr>
                    </a:p>
                  </a:txBody>
                  <a:tcPr marL="36576" marR="36576" marT="36576" marB="36576" anchor="ctr"/>
                </a:tc>
                <a:tc>
                  <a:txBody>
                    <a:bodyPr/>
                    <a:lstStyle/>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The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is basically the muscle below the human lungs and slightly above the stomach responsible for controlling inhalation and exhalation of breath. </a:t>
                      </a:r>
                      <a:endParaRPr lang="en-GB" sz="1200" dirty="0">
                        <a:latin typeface="Gill Sans MT" panose="020B0502020104020203" pitchFamily="34" charset="0"/>
                      </a:endParaRPr>
                    </a:p>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Most people have heard </a:t>
                      </a:r>
                      <a:r>
                        <a:rPr lang="en-US" sz="1200" b="1" i="0" u="none" strike="noStrike" kern="1400" noProof="0" dirty="0">
                          <a:ln>
                            <a:noFill/>
                          </a:ln>
                          <a:solidFill>
                            <a:srgbClr val="000000"/>
                          </a:solidFill>
                          <a:effectLst/>
                          <a:latin typeface="Gill Sans MT" panose="020B0502020104020203" pitchFamily="34" charset="0"/>
                        </a:rPr>
                        <a:t>singers </a:t>
                      </a:r>
                      <a:r>
                        <a:rPr lang="en-US" sz="1200" b="0" i="0" u="none" strike="noStrike" kern="1400" noProof="0" dirty="0">
                          <a:ln>
                            <a:noFill/>
                          </a:ln>
                          <a:solidFill>
                            <a:srgbClr val="000000"/>
                          </a:solidFill>
                          <a:effectLst/>
                          <a:latin typeface="Gill Sans MT" panose="020B0502020104020203" pitchFamily="34" charset="0"/>
                        </a:rPr>
                        <a:t>being advised to breathe using their </a:t>
                      </a:r>
                      <a:r>
                        <a:rPr lang="en-US" sz="1200" b="1" i="0" u="none" strike="noStrike" kern="1400" noProof="0" dirty="0">
                          <a:ln>
                            <a:noFill/>
                          </a:ln>
                          <a:solidFill>
                            <a:srgbClr val="000000"/>
                          </a:solidFill>
                          <a:effectLst/>
                          <a:latin typeface="Gill Sans MT" panose="020B0502020104020203" pitchFamily="34" charset="0"/>
                        </a:rPr>
                        <a:t>diaphragm </a:t>
                      </a:r>
                      <a:r>
                        <a:rPr lang="en-US" sz="1200" b="0" i="0" u="none" strike="noStrike" kern="1400" noProof="0" dirty="0">
                          <a:ln>
                            <a:noFill/>
                          </a:ln>
                          <a:solidFill>
                            <a:srgbClr val="000000"/>
                          </a:solidFill>
                          <a:effectLst/>
                          <a:latin typeface="Gill Sans MT" panose="020B0502020104020203" pitchFamily="34" charset="0"/>
                        </a:rPr>
                        <a:t>every time they </a:t>
                      </a:r>
                      <a:r>
                        <a:rPr lang="en-US" sz="1200" b="1" i="0" u="none" strike="noStrike" kern="1400" noProof="0" dirty="0">
                          <a:ln>
                            <a:noFill/>
                          </a:ln>
                          <a:solidFill>
                            <a:srgbClr val="000000"/>
                          </a:solidFill>
                          <a:effectLst/>
                          <a:latin typeface="Gill Sans MT" panose="020B0502020104020203" pitchFamily="34" charset="0"/>
                        </a:rPr>
                        <a:t>sing</a:t>
                      </a:r>
                      <a:endParaRPr lang="en-GB" sz="1200" b="1"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5620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L="69850" lvl="0" algn="l">
                        <a:lnSpc>
                          <a:spcPts val="1420"/>
                        </a:lnSpc>
                        <a:buNone/>
                      </a:pPr>
                      <a:r>
                        <a:rPr lang="en-US" sz="1200" b="0" i="0" u="none" strike="noStrike" kern="1400" noProof="0" dirty="0">
                          <a:ln>
                            <a:noFill/>
                          </a:ln>
                          <a:solidFill>
                            <a:srgbClr val="000000"/>
                          </a:solidFill>
                          <a:effectLst/>
                          <a:latin typeface="Gill Sans MT" panose="020B0502020104020203" pitchFamily="34" charset="0"/>
                        </a:rPr>
                        <a:t>Sometimes voices sing different parts at the same time creating </a:t>
                      </a:r>
                      <a:r>
                        <a:rPr lang="en-US" sz="1200" b="1" i="0" u="none" strike="noStrike" kern="1400" noProof="0" dirty="0">
                          <a:ln>
                            <a:noFill/>
                          </a:ln>
                          <a:solidFill>
                            <a:srgbClr val="000000"/>
                          </a:solidFill>
                          <a:effectLst/>
                          <a:latin typeface="Gill Sans MT" panose="020B0502020104020203" pitchFamily="34" charset="0"/>
                        </a:rPr>
                        <a:t>Harmony</a:t>
                      </a:r>
                      <a:r>
                        <a:rPr lang="en-US" sz="1200" b="0" i="0" u="none" strike="noStrike" kern="1400" noProof="0" dirty="0">
                          <a:ln>
                            <a:noFill/>
                          </a:ln>
                          <a:solidFill>
                            <a:srgbClr val="000000"/>
                          </a:solidFill>
                          <a:effectLst/>
                          <a:latin typeface="Gill Sans MT" panose="020B0502020104020203" pitchFamily="34" charset="0"/>
                        </a:rPr>
                        <a:t>. Not all vocal music is accompanied by instruments, unaccompanied singing is called </a:t>
                      </a:r>
                      <a:r>
                        <a:rPr lang="en-US" sz="1200" b="1" i="0" u="none" strike="noStrike" kern="1400" noProof="0" dirty="0">
                          <a:ln>
                            <a:noFill/>
                          </a:ln>
                          <a:solidFill>
                            <a:srgbClr val="000000"/>
                          </a:solidFill>
                          <a:effectLst/>
                          <a:latin typeface="Gill Sans MT" panose="020B0502020104020203" pitchFamily="34" charset="0"/>
                        </a:rPr>
                        <a:t>A Cappella</a:t>
                      </a:r>
                      <a:r>
                        <a:rPr lang="en-US" sz="1200" b="0" i="0" u="none" strike="noStrike" kern="1400" noProof="0" dirty="0">
                          <a:ln>
                            <a:noFill/>
                          </a:ln>
                          <a:solidFill>
                            <a:srgbClr val="000000"/>
                          </a:solidFill>
                          <a:effectLst/>
                          <a:latin typeface="Gill Sans MT" panose="020B0502020104020203" pitchFamily="34" charset="0"/>
                        </a:rPr>
                        <a:t>.</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75329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Rhythm</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Rhythm is the pattern of sounds and beats in music that creates a sense of movement and flow. It is like the heartbeat of a song that helps us feel the music and dance or sing along. Rhythm can be fast or slow, simple or complex, and is created by combining different beats and notes in a particular order. It is an essential element of music that makes it enjoyable and exciting to listen to.</a:t>
                      </a:r>
                      <a:endParaRPr lang="en-US" sz="1200">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35021">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Tempo</a:t>
                      </a:r>
                    </a:p>
                  </a:txBody>
                  <a:tcPr marL="36576" marR="36576" marT="36576" marB="36576" anchor="ct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Tempo refers to the speed of music. It's how fast or slow a song sounds.</a:t>
                      </a:r>
                      <a:endParaRPr lang="en-US"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367952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197812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3870118371"/>
              </p:ext>
            </p:extLst>
          </p:nvPr>
        </p:nvGraphicFramePr>
        <p:xfrm>
          <a:off x="4279207" y="1331448"/>
          <a:ext cx="3778943" cy="4503824"/>
        </p:xfrm>
        <a:graphic>
          <a:graphicData uri="http://schemas.openxmlformats.org/drawingml/2006/table">
            <a:tbl>
              <a:tblPr firstRow="1" bandRow="1">
                <a:tableStyleId>{5940675A-B579-460E-94D1-54222C63F5DA}</a:tableStyleId>
              </a:tblPr>
              <a:tblGrid>
                <a:gridCol w="2772424">
                  <a:extLst>
                    <a:ext uri="{9D8B030D-6E8A-4147-A177-3AD203B41FA5}">
                      <a16:colId xmlns:a16="http://schemas.microsoft.com/office/drawing/2014/main" val="90344715"/>
                    </a:ext>
                  </a:extLst>
                </a:gridCol>
                <a:gridCol w="1006519">
                  <a:extLst>
                    <a:ext uri="{9D8B030D-6E8A-4147-A177-3AD203B41FA5}">
                      <a16:colId xmlns:a16="http://schemas.microsoft.com/office/drawing/2014/main" val="3044920856"/>
                    </a:ext>
                  </a:extLst>
                </a:gridCol>
              </a:tblGrid>
              <a:tr h="346448">
                <a:tc>
                  <a:txBody>
                    <a:bodyPr/>
                    <a:lstStyle/>
                    <a:p>
                      <a:pPr algn="ctr"/>
                      <a:r>
                        <a:rPr lang="en-GB" sz="1600" b="1" dirty="0">
                          <a:latin typeface="Gill Sans MT" panose="020B0502020104020203" pitchFamily="34" charset="0"/>
                        </a:rPr>
                        <a:t>Subject</a:t>
                      </a:r>
                    </a:p>
                  </a:txBody>
                  <a:tcPr/>
                </a:tc>
                <a:tc>
                  <a:txBody>
                    <a:bodyPr/>
                    <a:lstStyle/>
                    <a:p>
                      <a:pPr algn="ctr"/>
                      <a:r>
                        <a:rPr lang="en-GB" sz="1600" b="1" dirty="0">
                          <a:latin typeface="Gill Sans MT" panose="020B0502020104020203" pitchFamily="34" charset="0"/>
                        </a:rPr>
                        <a:t>Page</a:t>
                      </a:r>
                    </a:p>
                  </a:txBody>
                  <a:tcPr/>
                </a:tc>
                <a:extLst>
                  <a:ext uri="{0D108BD9-81ED-4DB2-BD59-A6C34878D82A}">
                    <a16:rowId xmlns:a16="http://schemas.microsoft.com/office/drawing/2014/main" val="680685889"/>
                  </a:ext>
                </a:extLst>
              </a:tr>
              <a:tr h="346448">
                <a:tc>
                  <a:txBody>
                    <a:bodyPr/>
                    <a:lstStyle/>
                    <a:p>
                      <a:r>
                        <a:rPr lang="en-GB" sz="1600" dirty="0">
                          <a:latin typeface="Gill Sans MT" panose="020B0502020104020203" pitchFamily="34" charset="0"/>
                        </a:rPr>
                        <a:t>English</a:t>
                      </a:r>
                    </a:p>
                  </a:txBody>
                  <a:tcPr/>
                </a:tc>
                <a:tc>
                  <a:txBody>
                    <a:bodyPr/>
                    <a:lstStyle/>
                    <a:p>
                      <a:pPr algn="ctr"/>
                      <a:r>
                        <a:rPr lang="en-GB" sz="1600" dirty="0">
                          <a:latin typeface="Gill Sans MT" panose="020B0502020104020203" pitchFamily="34" charset="0"/>
                        </a:rPr>
                        <a:t>1</a:t>
                      </a:r>
                    </a:p>
                  </a:txBody>
                  <a:tcPr/>
                </a:tc>
                <a:extLst>
                  <a:ext uri="{0D108BD9-81ED-4DB2-BD59-A6C34878D82A}">
                    <a16:rowId xmlns:a16="http://schemas.microsoft.com/office/drawing/2014/main" val="1173644405"/>
                  </a:ext>
                </a:extLst>
              </a:tr>
              <a:tr h="346448">
                <a:tc>
                  <a:txBody>
                    <a:bodyPr/>
                    <a:lstStyle/>
                    <a:p>
                      <a:r>
                        <a:rPr lang="en-GB" sz="1600" dirty="0">
                          <a:latin typeface="Gill Sans MT" panose="020B0502020104020203" pitchFamily="34" charset="0"/>
                        </a:rPr>
                        <a:t>Maths</a:t>
                      </a:r>
                    </a:p>
                  </a:txBody>
                  <a:tcPr/>
                </a:tc>
                <a:tc>
                  <a:txBody>
                    <a:bodyPr/>
                    <a:lstStyle/>
                    <a:p>
                      <a:pPr algn="ctr"/>
                      <a:r>
                        <a:rPr lang="en-GB" sz="1600" dirty="0">
                          <a:latin typeface="Gill Sans MT" panose="020B0502020104020203" pitchFamily="34" charset="0"/>
                        </a:rPr>
                        <a:t>2</a:t>
                      </a:r>
                    </a:p>
                  </a:txBody>
                  <a:tcPr/>
                </a:tc>
                <a:extLst>
                  <a:ext uri="{0D108BD9-81ED-4DB2-BD59-A6C34878D82A}">
                    <a16:rowId xmlns:a16="http://schemas.microsoft.com/office/drawing/2014/main" val="3458786320"/>
                  </a:ext>
                </a:extLst>
              </a:tr>
              <a:tr h="346448">
                <a:tc>
                  <a:txBody>
                    <a:bodyPr/>
                    <a:lstStyle/>
                    <a:p>
                      <a:r>
                        <a:rPr lang="en-GB" sz="1600" dirty="0">
                          <a:latin typeface="Gill Sans MT" panose="020B0502020104020203" pitchFamily="34" charset="0"/>
                        </a:rPr>
                        <a:t>Science</a:t>
                      </a:r>
                    </a:p>
                  </a:txBody>
                  <a:tcPr/>
                </a:tc>
                <a:tc>
                  <a:txBody>
                    <a:bodyPr/>
                    <a:lstStyle/>
                    <a:p>
                      <a:pPr algn="ctr"/>
                      <a:r>
                        <a:rPr lang="en-GB" sz="1600" dirty="0">
                          <a:latin typeface="Gill Sans MT" panose="020B0502020104020203" pitchFamily="34" charset="0"/>
                        </a:rPr>
                        <a:t>3</a:t>
                      </a:r>
                    </a:p>
                  </a:txBody>
                  <a:tcPr/>
                </a:tc>
                <a:extLst>
                  <a:ext uri="{0D108BD9-81ED-4DB2-BD59-A6C34878D82A}">
                    <a16:rowId xmlns:a16="http://schemas.microsoft.com/office/drawing/2014/main" val="3468103291"/>
                  </a:ext>
                </a:extLst>
              </a:tr>
              <a:tr h="346448">
                <a:tc>
                  <a:txBody>
                    <a:bodyPr/>
                    <a:lstStyle/>
                    <a:p>
                      <a:r>
                        <a:rPr lang="en-GB" sz="1600" dirty="0">
                          <a:latin typeface="Gill Sans MT" panose="020B0502020104020203" pitchFamily="34" charset="0"/>
                        </a:rPr>
                        <a:t>History</a:t>
                      </a:r>
                    </a:p>
                  </a:txBody>
                  <a:tcPr/>
                </a:tc>
                <a:tc>
                  <a:txBody>
                    <a:bodyPr/>
                    <a:lstStyle/>
                    <a:p>
                      <a:pPr algn="ctr"/>
                      <a:r>
                        <a:rPr lang="en-GB" sz="1600" dirty="0">
                          <a:latin typeface="Gill Sans MT" panose="020B0502020104020203" pitchFamily="34" charset="0"/>
                        </a:rPr>
                        <a:t>4</a:t>
                      </a:r>
                    </a:p>
                  </a:txBody>
                  <a:tcPr/>
                </a:tc>
                <a:extLst>
                  <a:ext uri="{0D108BD9-81ED-4DB2-BD59-A6C34878D82A}">
                    <a16:rowId xmlns:a16="http://schemas.microsoft.com/office/drawing/2014/main" val="3672402999"/>
                  </a:ext>
                </a:extLst>
              </a:tr>
              <a:tr h="346448">
                <a:tc>
                  <a:txBody>
                    <a:bodyPr/>
                    <a:lstStyle/>
                    <a:p>
                      <a:r>
                        <a:rPr lang="en-GB" sz="1600" dirty="0">
                          <a:latin typeface="Gill Sans MT" panose="020B0502020104020203" pitchFamily="34" charset="0"/>
                        </a:rPr>
                        <a:t>Geography</a:t>
                      </a:r>
                    </a:p>
                  </a:txBody>
                  <a:tcPr/>
                </a:tc>
                <a:tc>
                  <a:txBody>
                    <a:bodyPr/>
                    <a:lstStyle/>
                    <a:p>
                      <a:pPr algn="ctr"/>
                      <a:r>
                        <a:rPr lang="en-GB" sz="1600" dirty="0">
                          <a:latin typeface="Gill Sans MT" panose="020B0502020104020203" pitchFamily="34" charset="0"/>
                        </a:rPr>
                        <a:t>5</a:t>
                      </a:r>
                    </a:p>
                  </a:txBody>
                  <a:tcPr/>
                </a:tc>
                <a:extLst>
                  <a:ext uri="{0D108BD9-81ED-4DB2-BD59-A6C34878D82A}">
                    <a16:rowId xmlns:a16="http://schemas.microsoft.com/office/drawing/2014/main" val="3919237099"/>
                  </a:ext>
                </a:extLst>
              </a:tr>
              <a:tr h="346448">
                <a:tc>
                  <a:txBody>
                    <a:bodyPr/>
                    <a:lstStyle/>
                    <a:p>
                      <a:r>
                        <a:rPr lang="en-GB" sz="1600" dirty="0">
                          <a:latin typeface="Gill Sans MT" panose="020B0502020104020203" pitchFamily="34" charset="0"/>
                        </a:rPr>
                        <a:t>Spanish</a:t>
                      </a:r>
                    </a:p>
                  </a:txBody>
                  <a:tcPr/>
                </a:tc>
                <a:tc>
                  <a:txBody>
                    <a:bodyPr/>
                    <a:lstStyle/>
                    <a:p>
                      <a:pPr algn="ctr"/>
                      <a:r>
                        <a:rPr lang="en-GB" sz="1600" dirty="0">
                          <a:latin typeface="Gill Sans MT" panose="020B0502020104020203" pitchFamily="34" charset="0"/>
                        </a:rPr>
                        <a:t>6</a:t>
                      </a:r>
                    </a:p>
                  </a:txBody>
                  <a:tcPr/>
                </a:tc>
                <a:extLst>
                  <a:ext uri="{0D108BD9-81ED-4DB2-BD59-A6C34878D82A}">
                    <a16:rowId xmlns:a16="http://schemas.microsoft.com/office/drawing/2014/main" val="3266787443"/>
                  </a:ext>
                </a:extLst>
              </a:tr>
              <a:tr h="346448">
                <a:tc>
                  <a:txBody>
                    <a:bodyPr/>
                    <a:lstStyle/>
                    <a:p>
                      <a:r>
                        <a:rPr lang="en-GB" sz="1600" dirty="0">
                          <a:latin typeface="Gill Sans MT" panose="020B0502020104020203" pitchFamily="34" charset="0"/>
                        </a:rPr>
                        <a:t>PE</a:t>
                      </a:r>
                    </a:p>
                  </a:txBody>
                  <a:tcPr/>
                </a:tc>
                <a:tc>
                  <a:txBody>
                    <a:bodyPr/>
                    <a:lstStyle/>
                    <a:p>
                      <a:pPr algn="ctr"/>
                      <a:r>
                        <a:rPr lang="en-GB" sz="1600" dirty="0">
                          <a:latin typeface="Gill Sans MT" panose="020B0502020104020203" pitchFamily="34" charset="0"/>
                        </a:rPr>
                        <a:t>7</a:t>
                      </a:r>
                    </a:p>
                  </a:txBody>
                  <a:tcPr/>
                </a:tc>
                <a:extLst>
                  <a:ext uri="{0D108BD9-81ED-4DB2-BD59-A6C34878D82A}">
                    <a16:rowId xmlns:a16="http://schemas.microsoft.com/office/drawing/2014/main" val="725833876"/>
                  </a:ext>
                </a:extLst>
              </a:tr>
              <a:tr h="346448">
                <a:tc>
                  <a:txBody>
                    <a:bodyPr/>
                    <a:lstStyle/>
                    <a:p>
                      <a:r>
                        <a:rPr lang="en-GB" sz="1600" dirty="0">
                          <a:latin typeface="Gill Sans MT" panose="020B0502020104020203" pitchFamily="34" charset="0"/>
                        </a:rPr>
                        <a:t>Performing Arts</a:t>
                      </a:r>
                    </a:p>
                  </a:txBody>
                  <a:tcPr/>
                </a:tc>
                <a:tc>
                  <a:txBody>
                    <a:bodyPr/>
                    <a:lstStyle/>
                    <a:p>
                      <a:pPr algn="ctr"/>
                      <a:r>
                        <a:rPr lang="en-GB" sz="1600" dirty="0">
                          <a:latin typeface="Gill Sans MT" panose="020B0502020104020203" pitchFamily="34" charset="0"/>
                        </a:rPr>
                        <a:t>11</a:t>
                      </a:r>
                    </a:p>
                  </a:txBody>
                  <a:tcPr/>
                </a:tc>
                <a:extLst>
                  <a:ext uri="{0D108BD9-81ED-4DB2-BD59-A6C34878D82A}">
                    <a16:rowId xmlns:a16="http://schemas.microsoft.com/office/drawing/2014/main" val="2510733732"/>
                  </a:ext>
                </a:extLst>
              </a:tr>
              <a:tr h="346448">
                <a:tc>
                  <a:txBody>
                    <a:bodyPr/>
                    <a:lstStyle/>
                    <a:p>
                      <a:r>
                        <a:rPr lang="en-GB" sz="1600" dirty="0">
                          <a:latin typeface="Gill Sans MT" panose="020B0502020104020203" pitchFamily="34" charset="0"/>
                        </a:rPr>
                        <a:t>Computing</a:t>
                      </a:r>
                    </a:p>
                  </a:txBody>
                  <a:tcPr/>
                </a:tc>
                <a:tc>
                  <a:txBody>
                    <a:bodyPr/>
                    <a:lstStyle/>
                    <a:p>
                      <a:pPr algn="ctr"/>
                      <a:r>
                        <a:rPr lang="en-GB" sz="1600" dirty="0">
                          <a:latin typeface="Gill Sans MT" panose="020B0502020104020203" pitchFamily="34" charset="0"/>
                        </a:rPr>
                        <a:t>12</a:t>
                      </a:r>
                    </a:p>
                  </a:txBody>
                  <a:tcPr/>
                </a:tc>
                <a:extLst>
                  <a:ext uri="{0D108BD9-81ED-4DB2-BD59-A6C34878D82A}">
                    <a16:rowId xmlns:a16="http://schemas.microsoft.com/office/drawing/2014/main" val="3951020737"/>
                  </a:ext>
                </a:extLst>
              </a:tr>
              <a:tr h="346448">
                <a:tc>
                  <a:txBody>
                    <a:bodyPr/>
                    <a:lstStyle/>
                    <a:p>
                      <a:r>
                        <a:rPr lang="en-GB" sz="1600" dirty="0">
                          <a:latin typeface="Gill Sans MT" panose="020B0502020104020203" pitchFamily="34" charset="0"/>
                        </a:rPr>
                        <a:t>Art</a:t>
                      </a:r>
                    </a:p>
                  </a:txBody>
                  <a:tcPr/>
                </a:tc>
                <a:tc>
                  <a:txBody>
                    <a:bodyPr/>
                    <a:lstStyle/>
                    <a:p>
                      <a:pPr algn="ctr"/>
                      <a:r>
                        <a:rPr lang="en-GB" sz="1600" dirty="0">
                          <a:latin typeface="Gill Sans MT" panose="020B0502020104020203" pitchFamily="34" charset="0"/>
                        </a:rPr>
                        <a:t>13</a:t>
                      </a:r>
                    </a:p>
                  </a:txBody>
                  <a:tcPr/>
                </a:tc>
                <a:extLst>
                  <a:ext uri="{0D108BD9-81ED-4DB2-BD59-A6C34878D82A}">
                    <a16:rowId xmlns:a16="http://schemas.microsoft.com/office/drawing/2014/main" val="2693708339"/>
                  </a:ext>
                </a:extLst>
              </a:tr>
              <a:tr h="346448">
                <a:tc>
                  <a:txBody>
                    <a:bodyPr/>
                    <a:lstStyle/>
                    <a:p>
                      <a:r>
                        <a:rPr lang="en-GB" sz="1600" dirty="0">
                          <a:latin typeface="Gill Sans MT" panose="020B0502020104020203" pitchFamily="34" charset="0"/>
                        </a:rPr>
                        <a:t>Cooking and Nutrition</a:t>
                      </a:r>
                    </a:p>
                  </a:txBody>
                  <a:tcPr/>
                </a:tc>
                <a:tc>
                  <a:txBody>
                    <a:bodyPr/>
                    <a:lstStyle/>
                    <a:p>
                      <a:pPr algn="ctr"/>
                      <a:r>
                        <a:rPr lang="en-GB" sz="1600" dirty="0">
                          <a:latin typeface="Gill Sans MT" panose="020B0502020104020203" pitchFamily="34" charset="0"/>
                        </a:rPr>
                        <a:t>14</a:t>
                      </a:r>
                    </a:p>
                  </a:txBody>
                  <a:tcPr/>
                </a:tc>
                <a:extLst>
                  <a:ext uri="{0D108BD9-81ED-4DB2-BD59-A6C34878D82A}">
                    <a16:rowId xmlns:a16="http://schemas.microsoft.com/office/drawing/2014/main" val="3511824151"/>
                  </a:ext>
                </a:extLst>
              </a:tr>
              <a:tr h="346448">
                <a:tc>
                  <a:txBody>
                    <a:bodyPr/>
                    <a:lstStyle/>
                    <a:p>
                      <a:r>
                        <a:rPr lang="en-GB" sz="1600" dirty="0">
                          <a:latin typeface="Gill Sans MT" panose="020B0502020104020203" pitchFamily="34" charset="0"/>
                        </a:rPr>
                        <a:t>Music</a:t>
                      </a:r>
                    </a:p>
                  </a:txBody>
                  <a:tcPr/>
                </a:tc>
                <a:tc>
                  <a:txBody>
                    <a:bodyPr/>
                    <a:lstStyle/>
                    <a:p>
                      <a:pPr algn="ctr"/>
                      <a:r>
                        <a:rPr lang="en-GB" sz="1600" dirty="0">
                          <a:latin typeface="Gill Sans MT" panose="020B0502020104020203" pitchFamily="34" charset="0"/>
                        </a:rPr>
                        <a:t>15</a:t>
                      </a:r>
                    </a:p>
                  </a:txBody>
                  <a:tcPr/>
                </a:tc>
                <a:extLst>
                  <a:ext uri="{0D108BD9-81ED-4DB2-BD59-A6C34878D82A}">
                    <a16:rowId xmlns:a16="http://schemas.microsoft.com/office/drawing/2014/main" val="2666411844"/>
                  </a:ext>
                </a:extLst>
              </a:tr>
            </a:tbl>
          </a:graphicData>
        </a:graphic>
      </p:graphicFrame>
      <p:sp>
        <p:nvSpPr>
          <p:cNvPr id="5" name="Rounded Rectangle 4"/>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708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376323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1062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401104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55062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230075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Tree>
    <p:extLst>
      <p:ext uri="{BB962C8B-B14F-4D97-AF65-F5344CB8AC3E}">
        <p14:creationId xmlns:p14="http://schemas.microsoft.com/office/powerpoint/2010/main" val="3740740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321658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123203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18</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1291798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25</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405292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B085565-A225-4EE8-A116-5FF0DC651DFB}"/>
              </a:ext>
            </a:extLst>
          </p:cNvPr>
          <p:cNvGraphicFramePr>
            <a:graphicFrameLocks noGrp="1"/>
          </p:cNvGraphicFramePr>
          <p:nvPr>
            <p:extLst>
              <p:ext uri="{D42A27DB-BD31-4B8C-83A1-F6EECF244321}">
                <p14:modId xmlns:p14="http://schemas.microsoft.com/office/powerpoint/2010/main" val="3218975195"/>
              </p:ext>
            </p:extLst>
          </p:nvPr>
        </p:nvGraphicFramePr>
        <p:xfrm>
          <a:off x="8620125" y="279493"/>
          <a:ext cx="3424664" cy="2741431"/>
        </p:xfrm>
        <a:graphic>
          <a:graphicData uri="http://schemas.openxmlformats.org/drawingml/2006/table">
            <a:tbl>
              <a:tblPr firstRow="1" bandRow="1">
                <a:tableStyleId>{7E9639D4-E3E2-4D34-9284-5A2195B3D0D7}</a:tableStyleId>
              </a:tblPr>
              <a:tblGrid>
                <a:gridCol w="1008201">
                  <a:extLst>
                    <a:ext uri="{9D8B030D-6E8A-4147-A177-3AD203B41FA5}">
                      <a16:colId xmlns:a16="http://schemas.microsoft.com/office/drawing/2014/main" val="20000"/>
                    </a:ext>
                  </a:extLst>
                </a:gridCol>
                <a:gridCol w="2416463">
                  <a:extLst>
                    <a:ext uri="{9D8B030D-6E8A-4147-A177-3AD203B41FA5}">
                      <a16:colId xmlns:a16="http://schemas.microsoft.com/office/drawing/2014/main" val="20001"/>
                    </a:ext>
                  </a:extLst>
                </a:gridCol>
              </a:tblGrid>
              <a:tr h="218793">
                <a:tc gridSpan="2">
                  <a:txBody>
                    <a:bodyPr/>
                    <a:lstStyle/>
                    <a:p>
                      <a:pPr algn="ctr"/>
                      <a:r>
                        <a:rPr lang="en-GB" sz="1200" b="1" dirty="0">
                          <a:solidFill>
                            <a:schemeClr val="tx1"/>
                          </a:solidFill>
                          <a:latin typeface="Gill Sans MT" panose="020B0502020104020203" pitchFamily="34" charset="0"/>
                        </a:rPr>
                        <a:t>Week</a:t>
                      </a:r>
                      <a:r>
                        <a:rPr lang="en-GB" sz="1200" b="1" baseline="0" dirty="0">
                          <a:solidFill>
                            <a:schemeClr val="tx1"/>
                          </a:solidFill>
                          <a:latin typeface="Gill Sans MT" panose="020B0502020104020203" pitchFamily="34" charset="0"/>
                        </a:rPr>
                        <a:t> 5 – Literary Devices 2</a:t>
                      </a:r>
                      <a:endParaRPr lang="en-GB" sz="1200" b="1" dirty="0">
                        <a:solidFill>
                          <a:schemeClr val="tx1"/>
                        </a:solidFill>
                        <a:latin typeface="Gill Sans MT" panose="020B0502020104020203" pitchFamily="34" charset="0"/>
                      </a:endParaRP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351870">
                <a:tc>
                  <a:txBody>
                    <a:bodyPr/>
                    <a:lstStyle/>
                    <a:p>
                      <a:pPr algn="l"/>
                      <a:r>
                        <a:rPr lang="en-GB" sz="1200" dirty="0">
                          <a:latin typeface="Gill Sans MT" panose="020B0502020104020203" pitchFamily="34" charset="0"/>
                        </a:rPr>
                        <a:t>Repetition</a:t>
                      </a:r>
                      <a:endParaRPr lang="en-GB" sz="1200" b="0" dirty="0">
                        <a:latin typeface="Gill Sans MT" panose="020B0502020104020203" pitchFamily="34" charset="0"/>
                      </a:endParaRP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200" dirty="0">
                          <a:latin typeface="Gill Sans MT" panose="020B0502020104020203" pitchFamily="34" charset="0"/>
                        </a:rPr>
                        <a:t>Repeated words or ideas.</a:t>
                      </a:r>
                      <a:endParaRPr lang="en-GB" sz="1200" b="0" dirty="0">
                        <a:latin typeface="Gill Sans MT" panose="020B0502020104020203" pitchFamily="34" charset="0"/>
                      </a:endParaRP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9297">
                <a:tc>
                  <a:txBody>
                    <a:bodyPr/>
                    <a:lstStyle/>
                    <a:p>
                      <a:r>
                        <a:rPr lang="en-GB" sz="1200" dirty="0">
                          <a:latin typeface="Gill Sans MT" panose="020B0502020104020203" pitchFamily="34" charset="0"/>
                        </a:rPr>
                        <a:t>Imagery</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Creating a mental picture for the reader through appealing to the senses (smell, touch, taste, see, hear).</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9297">
                <a:tc>
                  <a:txBody>
                    <a:bodyPr/>
                    <a:lstStyle/>
                    <a:p>
                      <a:r>
                        <a:rPr lang="en-GB" sz="1200" dirty="0">
                          <a:latin typeface="Gill Sans MT" panose="020B0502020104020203" pitchFamily="34" charset="0"/>
                        </a:rPr>
                        <a:t>Simile</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Comparing one thing to another.</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9297">
                <a:tc>
                  <a:txBody>
                    <a:bodyPr/>
                    <a:lstStyle/>
                    <a:p>
                      <a:r>
                        <a:rPr lang="en-GB" sz="1200" dirty="0">
                          <a:latin typeface="Gill Sans MT" panose="020B0502020104020203" pitchFamily="34" charset="0"/>
                        </a:rPr>
                        <a:t>Metaphor</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Describes an object or action in a way that isn't literally true, but helps explain an idea or make a comparison.</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24469FE2-ED7E-48DC-A54F-CAF767F780A7}"/>
              </a:ext>
            </a:extLst>
          </p:cNvPr>
          <p:cNvGraphicFramePr>
            <a:graphicFrameLocks noGrp="1"/>
          </p:cNvGraphicFramePr>
          <p:nvPr>
            <p:extLst>
              <p:ext uri="{D42A27DB-BD31-4B8C-83A1-F6EECF244321}">
                <p14:modId xmlns:p14="http://schemas.microsoft.com/office/powerpoint/2010/main" val="991006281"/>
              </p:ext>
            </p:extLst>
          </p:nvPr>
        </p:nvGraphicFramePr>
        <p:xfrm>
          <a:off x="146050" y="770966"/>
          <a:ext cx="3984928" cy="3255329"/>
        </p:xfrm>
        <a:graphic>
          <a:graphicData uri="http://schemas.openxmlformats.org/drawingml/2006/table">
            <a:tbl>
              <a:tblPr firstRow="1" firstCol="1" bandRow="1">
                <a:tableStyleId>{5940675A-B579-460E-94D1-54222C63F5DA}</a:tableStyleId>
              </a:tblPr>
              <a:tblGrid>
                <a:gridCol w="1111183">
                  <a:extLst>
                    <a:ext uri="{9D8B030D-6E8A-4147-A177-3AD203B41FA5}">
                      <a16:colId xmlns:a16="http://schemas.microsoft.com/office/drawing/2014/main" val="20000"/>
                    </a:ext>
                  </a:extLst>
                </a:gridCol>
                <a:gridCol w="2873745">
                  <a:extLst>
                    <a:ext uri="{9D8B030D-6E8A-4147-A177-3AD203B41FA5}">
                      <a16:colId xmlns:a16="http://schemas.microsoft.com/office/drawing/2014/main" val="20001"/>
                    </a:ext>
                  </a:extLst>
                </a:gridCol>
              </a:tblGrid>
              <a:tr h="268940">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1- Form (Play)</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3411">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Scene</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latin typeface="Gill Sans MT" panose="020B0502020104020203" pitchFamily="34" charset="0"/>
                        </a:rPr>
                        <a:t>A</a:t>
                      </a:r>
                      <a:r>
                        <a:rPr lang="en-GB" sz="1200" baseline="0" dirty="0">
                          <a:latin typeface="Gill Sans MT" panose="020B0502020104020203" pitchFamily="34" charset="0"/>
                        </a:rPr>
                        <a:t> brief moment in a play consisting of dialogue and action.</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10001"/>
                  </a:ext>
                </a:extLst>
              </a:tr>
              <a:tr h="667877">
                <a:tc>
                  <a:txBody>
                    <a:bodyPr/>
                    <a:lstStyle/>
                    <a:p>
                      <a:pPr algn="l">
                        <a:lnSpc>
                          <a:spcPct val="115000"/>
                        </a:lnSpc>
                        <a:spcAft>
                          <a:spcPts val="0"/>
                        </a:spcAft>
                      </a:pPr>
                      <a:r>
                        <a:rPr lang="en-GB" sz="1200" b="0" dirty="0">
                          <a:latin typeface="Gill Sans MT" panose="020B0502020104020203" pitchFamily="34" charset="0"/>
                        </a:rPr>
                        <a:t>Act</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Several</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scenes following on from each other. Each act forms the different parts of the plot.</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extLst>
                  <a:ext uri="{0D108BD9-81ED-4DB2-BD59-A6C34878D82A}">
                    <a16:rowId xmlns:a16="http://schemas.microsoft.com/office/drawing/2014/main" val="10002"/>
                  </a:ext>
                </a:extLst>
              </a:tr>
              <a:tr h="839114">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Stage</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Directions</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instruction in the script of a play, directing the movements of the actors, arrangement of scenery and details of any special effects.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extLst>
                  <a:ext uri="{0D108BD9-81ED-4DB2-BD59-A6C34878D82A}">
                    <a16:rowId xmlns:a16="http://schemas.microsoft.com/office/drawing/2014/main" val="10003"/>
                  </a:ext>
                </a:extLst>
              </a:tr>
              <a:tr h="260924">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Playwright</a:t>
                      </a: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writer of the play.</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extLst>
                  <a:ext uri="{0D108BD9-81ED-4DB2-BD59-A6C34878D82A}">
                    <a16:rowId xmlns:a16="http://schemas.microsoft.com/office/drawing/2014/main" val="10004"/>
                  </a:ext>
                </a:extLst>
              </a:tr>
              <a:tr h="705063">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Soliloquy</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/Monologue</a:t>
                      </a: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act of speaking one’s thoughts aloud when by oneself or regardless of any hearers, especially by a character in a play.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extLst>
                  <a:ext uri="{0D108BD9-81ED-4DB2-BD59-A6C34878D82A}">
                    <a16:rowId xmlns:a16="http://schemas.microsoft.com/office/drawing/2014/main" val="3800127081"/>
                  </a:ext>
                </a:extLst>
              </a:tr>
            </a:tbl>
          </a:graphicData>
        </a:graphic>
      </p:graphicFrame>
      <p:sp>
        <p:nvSpPr>
          <p:cNvPr id="10" name="TextBox 9">
            <a:extLst>
              <a:ext uri="{FF2B5EF4-FFF2-40B4-BE49-F238E27FC236}">
                <a16:creationId xmlns:a16="http://schemas.microsoft.com/office/drawing/2014/main" id="{2761D521-F284-4FAA-BFED-2193C5092169}"/>
              </a:ext>
            </a:extLst>
          </p:cNvPr>
          <p:cNvSpPr txBox="1"/>
          <p:nvPr/>
        </p:nvSpPr>
        <p:spPr>
          <a:xfrm>
            <a:off x="347663" y="59111"/>
            <a:ext cx="2565400" cy="584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6" name="Table 5">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868544712"/>
              </p:ext>
            </p:extLst>
          </p:nvPr>
        </p:nvGraphicFramePr>
        <p:xfrm>
          <a:off x="130295" y="4150390"/>
          <a:ext cx="3985262" cy="2562620"/>
        </p:xfrm>
        <a:graphic>
          <a:graphicData uri="http://schemas.openxmlformats.org/drawingml/2006/table">
            <a:tbl>
              <a:tblPr firstRow="1" bandRow="1">
                <a:tableStyleId>{7E9639D4-E3E2-4D34-9284-5A2195B3D0D7}</a:tableStyleId>
              </a:tblPr>
              <a:tblGrid>
                <a:gridCol w="1348317">
                  <a:extLst>
                    <a:ext uri="{9D8B030D-6E8A-4147-A177-3AD203B41FA5}">
                      <a16:colId xmlns:a16="http://schemas.microsoft.com/office/drawing/2014/main" val="20000"/>
                    </a:ext>
                  </a:extLst>
                </a:gridCol>
                <a:gridCol w="2636945">
                  <a:extLst>
                    <a:ext uri="{9D8B030D-6E8A-4147-A177-3AD203B41FA5}">
                      <a16:colId xmlns:a16="http://schemas.microsoft.com/office/drawing/2014/main" val="20001"/>
                    </a:ext>
                  </a:extLst>
                </a:gridCol>
              </a:tblGrid>
              <a:tr h="216131">
                <a:tc gridSpan="2">
                  <a:txBody>
                    <a:bodyPr/>
                    <a:lstStyle/>
                    <a:p>
                      <a:pPr algn="ctr"/>
                      <a:r>
                        <a:rPr lang="en-GB" sz="1200" b="1" dirty="0">
                          <a:solidFill>
                            <a:schemeClr val="tx1"/>
                          </a:solidFill>
                          <a:latin typeface="Gill Sans MT" panose="020B0502020104020203" pitchFamily="34" charset="0"/>
                        </a:rPr>
                        <a:t>Week</a:t>
                      </a:r>
                      <a:r>
                        <a:rPr lang="en-GB" sz="1200" b="1" baseline="0" dirty="0">
                          <a:solidFill>
                            <a:schemeClr val="tx1"/>
                          </a:solidFill>
                          <a:latin typeface="Gill Sans MT" panose="020B0502020104020203" pitchFamily="34" charset="0"/>
                        </a:rPr>
                        <a:t> 2 – Dramatic Devices</a:t>
                      </a:r>
                      <a:r>
                        <a:rPr lang="en-GB" sz="1200" b="1" dirty="0">
                          <a:solidFill>
                            <a:schemeClr val="tx1"/>
                          </a:solidFill>
                          <a:latin typeface="Gill Sans MT" panose="020B0502020104020203" pitchFamily="34" charset="0"/>
                        </a:rPr>
                        <a: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1681">
                <a:tc>
                  <a:txBody>
                    <a:bodyPr/>
                    <a:lstStyle/>
                    <a:p>
                      <a:r>
                        <a:rPr lang="en-GB" sz="1200" dirty="0">
                          <a:latin typeface="Gill Sans MT" panose="020B0502020104020203" pitchFamily="34" charset="0"/>
                        </a:rPr>
                        <a:t>Foreshadowing</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a:t>
                      </a:r>
                      <a:r>
                        <a:rPr lang="en-GB" sz="1200" baseline="0" dirty="0">
                          <a:latin typeface="Gill Sans MT" panose="020B0502020104020203" pitchFamily="34" charset="0"/>
                        </a:rPr>
                        <a:t> device in which the writer gives a warning or indication about what will happen in the future. </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305">
                <a:tc>
                  <a:txBody>
                    <a:bodyPr/>
                    <a:lstStyle/>
                    <a:p>
                      <a:r>
                        <a:rPr lang="en-GB" sz="1200" dirty="0">
                          <a:latin typeface="Gill Sans MT" panose="020B0502020104020203" pitchFamily="34" charset="0"/>
                        </a:rPr>
                        <a:t>Dramatic</a:t>
                      </a:r>
                      <a:r>
                        <a:rPr lang="en-GB" sz="1200" baseline="0" dirty="0">
                          <a:latin typeface="Gill Sans MT" panose="020B0502020104020203" pitchFamily="34" charset="0"/>
                        </a:rPr>
                        <a:t> Tension</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a:t>
                      </a:r>
                      <a:r>
                        <a:rPr lang="en-GB" sz="1200" baseline="0" dirty="0">
                          <a:latin typeface="Gill Sans MT" panose="020B0502020104020203" pitchFamily="34" charset="0"/>
                        </a:rPr>
                        <a:t> sense of excitement or anticipation that the audience feels.</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3787">
                <a:tc>
                  <a:txBody>
                    <a:bodyPr/>
                    <a:lstStyle/>
                    <a:p>
                      <a:r>
                        <a:rPr lang="en-GB" sz="1200" dirty="0">
                          <a:latin typeface="Gill Sans MT" panose="020B0502020104020203" pitchFamily="34" charset="0"/>
                        </a:rPr>
                        <a:t>Dramatic Irony</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When</a:t>
                      </a:r>
                      <a:r>
                        <a:rPr lang="en-GB" sz="1200" baseline="0" dirty="0">
                          <a:latin typeface="Gill Sans MT" panose="020B0502020104020203" pitchFamily="34" charset="0"/>
                        </a:rPr>
                        <a:t> the audience are aware of a detail that the characters are not. </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3787">
                <a:tc>
                  <a:txBody>
                    <a:bodyPr/>
                    <a:lstStyle/>
                    <a:p>
                      <a:r>
                        <a:rPr lang="en-GB" sz="1200" dirty="0">
                          <a:latin typeface="Gill Sans MT" panose="020B0502020104020203" pitchFamily="34" charset="0"/>
                        </a:rPr>
                        <a:t>Low</a:t>
                      </a:r>
                      <a:r>
                        <a:rPr lang="en-GB" sz="1200" baseline="0" dirty="0">
                          <a:latin typeface="Gill Sans MT" panose="020B0502020104020203" pitchFamily="34" charset="0"/>
                        </a:rPr>
                        <a:t> Comedy</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A funny scene in an otherwise serious</a:t>
                      </a:r>
                      <a:r>
                        <a:rPr lang="en-GB" sz="1200" baseline="0" dirty="0">
                          <a:latin typeface="Gill Sans MT" panose="020B0502020104020203" pitchFamily="34" charset="0"/>
                        </a:rPr>
                        <a:t> play that acts as comic relief for the audience. </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5E666D42-1890-4F70-AADD-184220D0629B}"/>
              </a:ext>
            </a:extLst>
          </p:cNvPr>
          <p:cNvGraphicFramePr>
            <a:graphicFrameLocks noGrp="1"/>
          </p:cNvGraphicFramePr>
          <p:nvPr>
            <p:extLst>
              <p:ext uri="{D42A27DB-BD31-4B8C-83A1-F6EECF244321}">
                <p14:modId xmlns:p14="http://schemas.microsoft.com/office/powerpoint/2010/main" val="4134537168"/>
              </p:ext>
            </p:extLst>
          </p:nvPr>
        </p:nvGraphicFramePr>
        <p:xfrm>
          <a:off x="4234664" y="3838710"/>
          <a:ext cx="4260011" cy="2874300"/>
        </p:xfrm>
        <a:graphic>
          <a:graphicData uri="http://schemas.openxmlformats.org/drawingml/2006/table">
            <a:tbl>
              <a:tblPr firstRow="1" firstCol="1" bandRow="1">
                <a:tableStyleId>{5940675A-B579-460E-94D1-54222C63F5DA}</a:tableStyleId>
              </a:tblPr>
              <a:tblGrid>
                <a:gridCol w="1290226">
                  <a:extLst>
                    <a:ext uri="{9D8B030D-6E8A-4147-A177-3AD203B41FA5}">
                      <a16:colId xmlns:a16="http://schemas.microsoft.com/office/drawing/2014/main" val="20000"/>
                    </a:ext>
                  </a:extLst>
                </a:gridCol>
                <a:gridCol w="2969785">
                  <a:extLst>
                    <a:ext uri="{9D8B030D-6E8A-4147-A177-3AD203B41FA5}">
                      <a16:colId xmlns:a16="http://schemas.microsoft.com/office/drawing/2014/main" val="20001"/>
                    </a:ext>
                  </a:extLst>
                </a:gridCol>
              </a:tblGrid>
              <a:tr h="273643">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4 – Literary Devices 1</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1762">
                <a:tc>
                  <a:txBody>
                    <a:bodyPr/>
                    <a:lstStyle/>
                    <a:p>
                      <a:r>
                        <a:rPr lang="en-GB" sz="1200" dirty="0">
                          <a:latin typeface="Gill Sans MT" panose="020B0502020104020203" pitchFamily="34" charset="0"/>
                        </a:rPr>
                        <a:t>Connotation</a:t>
                      </a:r>
                    </a:p>
                  </a:txBody>
                  <a:tcPr marL="51433" marR="51433" marT="0" marB="0" anchor="ctr"/>
                </a:tc>
                <a:tc>
                  <a:txBody>
                    <a:bodyPr/>
                    <a:lstStyle/>
                    <a:p>
                      <a:r>
                        <a:rPr lang="en-GB" sz="1200" dirty="0">
                          <a:latin typeface="Gill Sans MT" panose="020B0502020104020203" pitchFamily="34" charset="0"/>
                        </a:rPr>
                        <a:t>What a word makes the reader feel, think or imagine.</a:t>
                      </a:r>
                    </a:p>
                  </a:txBody>
                  <a:tcPr marL="51433" marR="51433" marT="0" marB="0" anchor="ctr"/>
                </a:tc>
                <a:extLst>
                  <a:ext uri="{0D108BD9-81ED-4DB2-BD59-A6C34878D82A}">
                    <a16:rowId xmlns:a16="http://schemas.microsoft.com/office/drawing/2014/main" val="10001"/>
                  </a:ext>
                </a:extLst>
              </a:tr>
              <a:tr h="490814">
                <a:tc>
                  <a:txBody>
                    <a:bodyPr/>
                    <a:lstStyle/>
                    <a:p>
                      <a:r>
                        <a:rPr lang="en-GB" sz="1200" dirty="0">
                          <a:latin typeface="Gill Sans MT" panose="020B0502020104020203" pitchFamily="34" charset="0"/>
                        </a:rPr>
                        <a:t>Symbolism</a:t>
                      </a:r>
                    </a:p>
                  </a:txBody>
                  <a:tcPr marL="51433" marR="51433" marT="0" marB="0" anchor="ctr"/>
                </a:tc>
                <a:tc>
                  <a:txBody>
                    <a:bodyPr/>
                    <a:lstStyle/>
                    <a:p>
                      <a:r>
                        <a:rPr lang="en-GB" sz="1200" dirty="0">
                          <a:latin typeface="Gill Sans MT" panose="020B0502020104020203" pitchFamily="34" charset="0"/>
                        </a:rPr>
                        <a:t>The way an object is given greater meaning within the novel so it has added importance.</a:t>
                      </a:r>
                    </a:p>
                  </a:txBody>
                  <a:tcPr marL="51433" marR="51433" marT="0" marB="0" anchor="ctr"/>
                </a:tc>
                <a:extLst>
                  <a:ext uri="{0D108BD9-81ED-4DB2-BD59-A6C34878D82A}">
                    <a16:rowId xmlns:a16="http://schemas.microsoft.com/office/drawing/2014/main" val="10002"/>
                  </a:ext>
                </a:extLst>
              </a:tr>
              <a:tr h="354798">
                <a:tc>
                  <a:txBody>
                    <a:bodyPr/>
                    <a:lstStyle/>
                    <a:p>
                      <a:r>
                        <a:rPr lang="en-GB" sz="1200" dirty="0">
                          <a:latin typeface="Gill Sans MT" panose="020B0502020104020203" pitchFamily="34" charset="0"/>
                        </a:rPr>
                        <a:t>Motif</a:t>
                      </a:r>
                    </a:p>
                  </a:txBody>
                  <a:tcPr marL="51433" marR="51433" marT="0" marB="0" anchor="ctr"/>
                </a:tc>
                <a:tc>
                  <a:txBody>
                    <a:bodyPr/>
                    <a:lstStyle/>
                    <a:p>
                      <a:r>
                        <a:rPr lang="en-GB" sz="1200" dirty="0">
                          <a:latin typeface="Gill Sans MT" panose="020B0502020104020203" pitchFamily="34" charset="0"/>
                        </a:rPr>
                        <a:t>A recurring symbol within the novel</a:t>
                      </a:r>
                    </a:p>
                  </a:txBody>
                  <a:tcPr marL="51433" marR="51433" marT="0" marB="0" anchor="ctr"/>
                </a:tc>
                <a:extLst>
                  <a:ext uri="{0D108BD9-81ED-4DB2-BD59-A6C34878D82A}">
                    <a16:rowId xmlns:a16="http://schemas.microsoft.com/office/drawing/2014/main" val="10003"/>
                  </a:ext>
                </a:extLst>
              </a:tr>
              <a:tr h="511763">
                <a:tc>
                  <a:txBody>
                    <a:bodyPr/>
                    <a:lstStyle/>
                    <a:p>
                      <a:r>
                        <a:rPr lang="en-GB" sz="1200" dirty="0">
                          <a:latin typeface="Gill Sans MT" panose="020B0502020104020203" pitchFamily="34" charset="0"/>
                        </a:rPr>
                        <a:t>Personification</a:t>
                      </a:r>
                    </a:p>
                  </a:txBody>
                  <a:tcPr marL="51433" marR="51433" marT="0" marB="0" anchor="ctr"/>
                </a:tc>
                <a:tc>
                  <a:txBody>
                    <a:bodyPr/>
                    <a:lstStyle/>
                    <a:p>
                      <a:r>
                        <a:rPr lang="en-GB" sz="1200" dirty="0">
                          <a:latin typeface="Gill Sans MT" panose="020B0502020104020203" pitchFamily="34" charset="0"/>
                        </a:rPr>
                        <a:t>Giving human characteristics to an inanimate object.</a:t>
                      </a:r>
                    </a:p>
                  </a:txBody>
                  <a:tcPr marL="51433" marR="51433" marT="0" marB="0" anchor="ctr"/>
                </a:tc>
                <a:extLst>
                  <a:ext uri="{0D108BD9-81ED-4DB2-BD59-A6C34878D82A}">
                    <a16:rowId xmlns:a16="http://schemas.microsoft.com/office/drawing/2014/main" val="10004"/>
                  </a:ext>
                </a:extLst>
              </a:tr>
              <a:tr h="511763">
                <a:tc>
                  <a:txBody>
                    <a:bodyPr/>
                    <a:lstStyle/>
                    <a:p>
                      <a:r>
                        <a:rPr lang="en-GB" sz="1200" dirty="0">
                          <a:latin typeface="Gill Sans MT" panose="020B0502020104020203" pitchFamily="34" charset="0"/>
                        </a:rPr>
                        <a:t>Allusion</a:t>
                      </a:r>
                    </a:p>
                  </a:txBody>
                  <a:tcPr marL="51433" marR="51433" marT="0" marB="0" anchor="ctr"/>
                </a:tc>
                <a:tc>
                  <a:txBody>
                    <a:bodyPr/>
                    <a:lstStyle/>
                    <a:p>
                      <a:r>
                        <a:rPr lang="en-GB" sz="1200" dirty="0">
                          <a:latin typeface="Gill Sans MT" panose="020B0502020104020203" pitchFamily="34" charset="0"/>
                        </a:rPr>
                        <a:t>A reference</a:t>
                      </a:r>
                      <a:r>
                        <a:rPr lang="en-GB" sz="1200" baseline="0" dirty="0">
                          <a:latin typeface="Gill Sans MT" panose="020B0502020104020203" pitchFamily="34" charset="0"/>
                        </a:rPr>
                        <a:t> to a person, place or event without mentioning it directly. These are usually towards the bible, mythology or historical events. </a:t>
                      </a:r>
                      <a:endParaRPr lang="en-GB" sz="1200" dirty="0">
                        <a:latin typeface="Gill Sans MT" panose="020B0502020104020203" pitchFamily="34" charset="0"/>
                      </a:endParaRPr>
                    </a:p>
                  </a:txBody>
                  <a:tcPr marL="51433" marR="51433" marT="0" marB="0" anchor="ctr"/>
                </a:tc>
                <a:extLst>
                  <a:ext uri="{0D108BD9-81ED-4DB2-BD59-A6C34878D82A}">
                    <a16:rowId xmlns:a16="http://schemas.microsoft.com/office/drawing/2014/main" val="3567432356"/>
                  </a:ext>
                </a:extLst>
              </a:tr>
            </a:tbl>
          </a:graphicData>
        </a:graphic>
      </p:graphicFrame>
      <p:graphicFrame>
        <p:nvGraphicFramePr>
          <p:cNvPr id="11" name="Table 10">
            <a:extLst>
              <a:ext uri="{FF2B5EF4-FFF2-40B4-BE49-F238E27FC236}">
                <a16:creationId xmlns:a16="http://schemas.microsoft.com/office/drawing/2014/main" id="{1230F79B-70A5-4A54-B509-AC3544AED01B}"/>
              </a:ext>
            </a:extLst>
          </p:cNvPr>
          <p:cNvGraphicFramePr>
            <a:graphicFrameLocks noGrp="1"/>
          </p:cNvGraphicFramePr>
          <p:nvPr>
            <p:extLst>
              <p:ext uri="{D42A27DB-BD31-4B8C-83A1-F6EECF244321}">
                <p14:modId xmlns:p14="http://schemas.microsoft.com/office/powerpoint/2010/main" val="341751183"/>
              </p:ext>
            </p:extLst>
          </p:nvPr>
        </p:nvGraphicFramePr>
        <p:xfrm>
          <a:off x="8620125" y="3161119"/>
          <a:ext cx="3424664" cy="3439706"/>
        </p:xfrm>
        <a:graphic>
          <a:graphicData uri="http://schemas.openxmlformats.org/drawingml/2006/table">
            <a:tbl>
              <a:tblPr firstRow="1" firstCol="1" bandRow="1">
                <a:tableStyleId>{5940675A-B579-460E-94D1-54222C63F5DA}</a:tableStyleId>
              </a:tblPr>
              <a:tblGrid>
                <a:gridCol w="1028038">
                  <a:extLst>
                    <a:ext uri="{9D8B030D-6E8A-4147-A177-3AD203B41FA5}">
                      <a16:colId xmlns:a16="http://schemas.microsoft.com/office/drawing/2014/main" val="20000"/>
                    </a:ext>
                  </a:extLst>
                </a:gridCol>
                <a:gridCol w="2396626">
                  <a:extLst>
                    <a:ext uri="{9D8B030D-6E8A-4147-A177-3AD203B41FA5}">
                      <a16:colId xmlns:a16="http://schemas.microsoft.com/office/drawing/2014/main" val="20001"/>
                    </a:ext>
                  </a:extLst>
                </a:gridCol>
              </a:tblGrid>
              <a:tr h="307875">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6 – Shakespeare’s Style</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9" marR="51439" marT="0" marB="0" anchor="ctr">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66851">
                <a:tc>
                  <a:txBody>
                    <a:bodyPr/>
                    <a:lstStyle/>
                    <a:p>
                      <a:r>
                        <a:rPr lang="en-GB" sz="1200" dirty="0">
                          <a:latin typeface="Gill Sans MT" panose="020B0502020104020203" pitchFamily="34" charset="0"/>
                        </a:rPr>
                        <a:t>Verse</a:t>
                      </a:r>
                    </a:p>
                  </a:txBody>
                  <a:tcPr marL="51439" marR="51439" marT="0" marB="0" anchor="ctr"/>
                </a:tc>
                <a:tc>
                  <a:txBody>
                    <a:bodyPr/>
                    <a:lstStyle/>
                    <a:p>
                      <a:r>
                        <a:rPr lang="en-GB" sz="1200" dirty="0">
                          <a:latin typeface="Gill Sans MT" panose="020B0502020104020203" pitchFamily="34" charset="0"/>
                        </a:rPr>
                        <a:t>Speech written in poetic form.</a:t>
                      </a:r>
                      <a:endParaRPr lang="en-GB" sz="1100" dirty="0">
                        <a:latin typeface="Gill Sans MT" panose="020B0502020104020203" pitchFamily="34" charset="0"/>
                      </a:endParaRPr>
                    </a:p>
                  </a:txBody>
                  <a:tcPr marL="51439" marR="51439" marT="0" marB="0" anchor="ctr"/>
                </a:tc>
                <a:extLst>
                  <a:ext uri="{0D108BD9-81ED-4DB2-BD59-A6C34878D82A}">
                    <a16:rowId xmlns:a16="http://schemas.microsoft.com/office/drawing/2014/main" val="10001"/>
                  </a:ext>
                </a:extLst>
              </a:tr>
              <a:tr h="986796">
                <a:tc>
                  <a:txBody>
                    <a:bodyPr/>
                    <a:lstStyle/>
                    <a:p>
                      <a:r>
                        <a:rPr lang="en-GB" sz="1200" dirty="0">
                          <a:latin typeface="Gill Sans MT" panose="020B0502020104020203" pitchFamily="34" charset="0"/>
                        </a:rPr>
                        <a:t>Blank</a:t>
                      </a:r>
                      <a:r>
                        <a:rPr lang="en-GB" sz="1200" baseline="0" dirty="0">
                          <a:latin typeface="Gill Sans MT" panose="020B0502020104020203" pitchFamily="34" charset="0"/>
                        </a:rPr>
                        <a:t> Verse</a:t>
                      </a:r>
                      <a:endParaRPr lang="en-GB" sz="1200" dirty="0">
                        <a:latin typeface="Gill Sans MT" panose="020B0502020104020203" pitchFamily="34" charset="0"/>
                      </a:endParaRPr>
                    </a:p>
                  </a:txBody>
                  <a:tcPr marL="51439" marR="51439" marT="0" marB="0" anchor="ctr"/>
                </a:tc>
                <a:tc>
                  <a:txBody>
                    <a:bodyPr/>
                    <a:lstStyle/>
                    <a:p>
                      <a:r>
                        <a:rPr lang="en-GB" sz="1200" dirty="0">
                          <a:latin typeface="Gill Sans MT" panose="020B0502020104020203" pitchFamily="34" charset="0"/>
                        </a:rPr>
                        <a:t>a formal poetic form where each foot of a line is stressed on the second syllable (de-DUM) and each has five feet creating IAMBIC PENTAMETER.</a:t>
                      </a:r>
                      <a:endParaRPr lang="en-GB" sz="1100" dirty="0">
                        <a:latin typeface="Gill Sans MT" panose="020B0502020104020203" pitchFamily="34" charset="0"/>
                      </a:endParaRPr>
                    </a:p>
                  </a:txBody>
                  <a:tcPr marL="51439" marR="51439" marT="0" marB="0" anchor="ctr"/>
                </a:tc>
                <a:extLst>
                  <a:ext uri="{0D108BD9-81ED-4DB2-BD59-A6C34878D82A}">
                    <a16:rowId xmlns:a16="http://schemas.microsoft.com/office/drawing/2014/main" val="10002"/>
                  </a:ext>
                </a:extLst>
              </a:tr>
              <a:tr h="648190">
                <a:tc>
                  <a:txBody>
                    <a:bodyPr/>
                    <a:lstStyle/>
                    <a:p>
                      <a:r>
                        <a:rPr lang="en-GB" sz="1200" dirty="0">
                          <a:latin typeface="Gill Sans MT" panose="020B0502020104020203" pitchFamily="34" charset="0"/>
                        </a:rPr>
                        <a:t>Prose</a:t>
                      </a:r>
                    </a:p>
                  </a:txBody>
                  <a:tcPr marL="51439" marR="51439" marT="0" marB="0" anchor="ctr"/>
                </a:tc>
                <a:tc>
                  <a:txBody>
                    <a:bodyPr/>
                    <a:lstStyle/>
                    <a:p>
                      <a:r>
                        <a:rPr lang="en-GB" sz="1200" dirty="0">
                          <a:latin typeface="Gill Sans MT" panose="020B0502020104020203" pitchFamily="34" charset="0"/>
                        </a:rPr>
                        <a:t>A form of written speech that reflects the style of ordinary speech without a rhythmic structure.</a:t>
                      </a:r>
                      <a:endParaRPr lang="en-GB" sz="1100" dirty="0">
                        <a:latin typeface="Gill Sans MT" panose="020B0502020104020203" pitchFamily="34" charset="0"/>
                      </a:endParaRPr>
                    </a:p>
                  </a:txBody>
                  <a:tcPr marL="51439" marR="51439" marT="0" marB="0" anchor="ctr"/>
                </a:tc>
                <a:extLst>
                  <a:ext uri="{0D108BD9-81ED-4DB2-BD59-A6C34878D82A}">
                    <a16:rowId xmlns:a16="http://schemas.microsoft.com/office/drawing/2014/main" val="10003"/>
                  </a:ext>
                </a:extLst>
              </a:tr>
              <a:tr h="537917">
                <a:tc>
                  <a:txBody>
                    <a:bodyPr/>
                    <a:lstStyle/>
                    <a:p>
                      <a:r>
                        <a:rPr lang="en-GB" sz="1200" dirty="0">
                          <a:latin typeface="Gill Sans MT" panose="020B0502020104020203" pitchFamily="34" charset="0"/>
                        </a:rPr>
                        <a:t>Iambic Pentameter</a:t>
                      </a:r>
                    </a:p>
                  </a:txBody>
                  <a:tcPr marL="51439" marR="51439" marT="0" marB="0" anchor="ctr"/>
                </a:tc>
                <a:tc>
                  <a:txBody>
                    <a:bodyPr/>
                    <a:lstStyle/>
                    <a:p>
                      <a:r>
                        <a:rPr lang="en-GB" sz="1200" dirty="0">
                          <a:latin typeface="Gill Sans MT" panose="020B0502020104020203" pitchFamily="34" charset="0"/>
                        </a:rPr>
                        <a:t>Usually</a:t>
                      </a:r>
                      <a:r>
                        <a:rPr lang="en-GB" sz="1200" baseline="0" dirty="0">
                          <a:latin typeface="Gill Sans MT" panose="020B0502020104020203" pitchFamily="34" charset="0"/>
                        </a:rPr>
                        <a:t> spoken by characters who have a high status in society. </a:t>
                      </a:r>
                      <a:endParaRPr lang="en-GB" sz="1200" dirty="0">
                        <a:latin typeface="Gill Sans MT" panose="020B0502020104020203" pitchFamily="34" charset="0"/>
                      </a:endParaRPr>
                    </a:p>
                  </a:txBody>
                  <a:tcPr marL="51439" marR="51439" marT="0" marB="0" anchor="ctr"/>
                </a:tc>
                <a:extLst>
                  <a:ext uri="{0D108BD9-81ED-4DB2-BD59-A6C34878D82A}">
                    <a16:rowId xmlns:a16="http://schemas.microsoft.com/office/drawing/2014/main" val="10004"/>
                  </a:ext>
                </a:extLst>
              </a:tr>
              <a:tr h="592077">
                <a:tc>
                  <a:txBody>
                    <a:bodyPr/>
                    <a:lstStyle/>
                    <a:p>
                      <a:r>
                        <a:rPr lang="en-GB" sz="1200" dirty="0">
                          <a:latin typeface="Gill Sans MT" panose="020B0502020104020203" pitchFamily="34" charset="0"/>
                        </a:rPr>
                        <a:t>Genre</a:t>
                      </a:r>
                    </a:p>
                  </a:txBody>
                  <a:tcPr marL="51439" marR="51439" marT="0" marB="0" anchor="ctr"/>
                </a:tc>
                <a:tc>
                  <a:txBody>
                    <a:bodyPr/>
                    <a:lstStyle/>
                    <a:p>
                      <a:r>
                        <a:rPr lang="en-GB" sz="1200" dirty="0">
                          <a:latin typeface="Gill Sans MT" panose="020B0502020104020203" pitchFamily="34" charset="0"/>
                        </a:rPr>
                        <a:t>Shakespeare wrote his plays in three main categories:</a:t>
                      </a:r>
                      <a:r>
                        <a:rPr lang="en-GB" sz="1200" baseline="0" dirty="0">
                          <a:latin typeface="Gill Sans MT" panose="020B0502020104020203" pitchFamily="34" charset="0"/>
                        </a:rPr>
                        <a:t> Comedies, Tragedies and Histories. </a:t>
                      </a:r>
                      <a:endParaRPr lang="en-GB" sz="1200" dirty="0">
                        <a:latin typeface="Gill Sans MT" panose="020B0502020104020203" pitchFamily="34" charset="0"/>
                      </a:endParaRPr>
                    </a:p>
                  </a:txBody>
                  <a:tcPr marL="51439" marR="51439" marT="0" marB="0" anchor="ctr"/>
                </a:tc>
                <a:extLst>
                  <a:ext uri="{0D108BD9-81ED-4DB2-BD59-A6C34878D82A}">
                    <a16:rowId xmlns:a16="http://schemas.microsoft.com/office/drawing/2014/main" val="362500552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6904418"/>
              </p:ext>
            </p:extLst>
          </p:nvPr>
        </p:nvGraphicFramePr>
        <p:xfrm>
          <a:off x="4234664" y="279493"/>
          <a:ext cx="4238250" cy="3463832"/>
        </p:xfrm>
        <a:graphic>
          <a:graphicData uri="http://schemas.openxmlformats.org/drawingml/2006/table">
            <a:tbl>
              <a:tblPr firstRow="1" firstCol="1" bandRow="1">
                <a:tableStyleId>{5940675A-B579-460E-94D1-54222C63F5DA}</a:tableStyleId>
              </a:tblPr>
              <a:tblGrid>
                <a:gridCol w="1047655">
                  <a:extLst>
                    <a:ext uri="{9D8B030D-6E8A-4147-A177-3AD203B41FA5}">
                      <a16:colId xmlns:a16="http://schemas.microsoft.com/office/drawing/2014/main" val="3317764457"/>
                    </a:ext>
                  </a:extLst>
                </a:gridCol>
                <a:gridCol w="3190595">
                  <a:extLst>
                    <a:ext uri="{9D8B030D-6E8A-4147-A177-3AD203B41FA5}">
                      <a16:colId xmlns:a16="http://schemas.microsoft.com/office/drawing/2014/main" val="4158062387"/>
                    </a:ext>
                  </a:extLst>
                </a:gridCol>
              </a:tblGrid>
              <a:tr h="277628">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3 - Structure</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2140333772"/>
                  </a:ext>
                </a:extLst>
              </a:tr>
              <a:tr h="525213">
                <a:tc>
                  <a:txBody>
                    <a:bodyPr/>
                    <a:lstStyle/>
                    <a:p>
                      <a:r>
                        <a:rPr lang="en-GB" sz="1200" dirty="0">
                          <a:latin typeface="Gill Sans MT" panose="020B0502020104020203" pitchFamily="34" charset="0"/>
                        </a:rPr>
                        <a:t>5 Act play</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A drama is often divided into five parts, or acts, which some refer to as a dramatic arc.</a:t>
                      </a:r>
                    </a:p>
                  </a:txBody>
                  <a:tcPr marL="51424" marR="51424" marT="0" marB="0" anchor="ctr"/>
                </a:tc>
                <a:extLst>
                  <a:ext uri="{0D108BD9-81ED-4DB2-BD59-A6C34878D82A}">
                    <a16:rowId xmlns:a16="http://schemas.microsoft.com/office/drawing/2014/main" val="1133017354"/>
                  </a:ext>
                </a:extLst>
              </a:tr>
              <a:tr h="700283">
                <a:tc>
                  <a:txBody>
                    <a:bodyPr/>
                    <a:lstStyle/>
                    <a:p>
                      <a:r>
                        <a:rPr lang="en-GB" sz="1200" dirty="0">
                          <a:latin typeface="Gill Sans MT" panose="020B0502020104020203" pitchFamily="34" charset="0"/>
                        </a:rPr>
                        <a:t>Exposition</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The opening section where the setting is fixed in a particular place and time, the mood is set, and characters are introduced.</a:t>
                      </a:r>
                    </a:p>
                  </a:txBody>
                  <a:tcPr marL="51424" marR="51424" marT="0" marB="0" anchor="ctr"/>
                </a:tc>
                <a:extLst>
                  <a:ext uri="{0D108BD9-81ED-4DB2-BD59-A6C34878D82A}">
                    <a16:rowId xmlns:a16="http://schemas.microsoft.com/office/drawing/2014/main" val="2687844677"/>
                  </a:ext>
                </a:extLst>
              </a:tr>
              <a:tr h="339030">
                <a:tc>
                  <a:txBody>
                    <a:bodyPr/>
                    <a:lstStyle/>
                    <a:p>
                      <a:r>
                        <a:rPr lang="en-GB" sz="1200" dirty="0">
                          <a:latin typeface="Gill Sans MT" panose="020B0502020104020203" pitchFamily="34" charset="0"/>
                        </a:rPr>
                        <a:t>Rising Action</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An exciting force or inciting event.</a:t>
                      </a:r>
                    </a:p>
                  </a:txBody>
                  <a:tcPr marL="51424" marR="51424" marT="0" marB="0" anchor="ctr"/>
                </a:tc>
                <a:extLst>
                  <a:ext uri="{0D108BD9-81ED-4DB2-BD59-A6C34878D82A}">
                    <a16:rowId xmlns:a16="http://schemas.microsoft.com/office/drawing/2014/main" val="3077995638"/>
                  </a:ext>
                </a:extLst>
              </a:tr>
              <a:tr h="464408">
                <a:tc>
                  <a:txBody>
                    <a:bodyPr/>
                    <a:lstStyle/>
                    <a:p>
                      <a:r>
                        <a:rPr lang="en-GB" sz="1200" dirty="0">
                          <a:latin typeface="Gill Sans MT" panose="020B0502020104020203" pitchFamily="34" charset="0"/>
                        </a:rPr>
                        <a:t>Climax</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The climax is the turning point, which changes the protagonist's fate</a:t>
                      </a:r>
                      <a:r>
                        <a:rPr lang="en-GB" sz="1200" baseline="0" dirty="0">
                          <a:latin typeface="Gill Sans MT" panose="020B0502020104020203" pitchFamily="34" charset="0"/>
                        </a:rPr>
                        <a:t>.</a:t>
                      </a:r>
                      <a:endParaRPr lang="en-GB" sz="1200" dirty="0">
                        <a:latin typeface="Gill Sans MT" panose="020B0502020104020203" pitchFamily="34" charset="0"/>
                      </a:endParaRPr>
                    </a:p>
                  </a:txBody>
                  <a:tcPr marL="51424" marR="51424" marT="0" marB="0" anchor="ctr"/>
                </a:tc>
                <a:extLst>
                  <a:ext uri="{0D108BD9-81ED-4DB2-BD59-A6C34878D82A}">
                    <a16:rowId xmlns:a16="http://schemas.microsoft.com/office/drawing/2014/main" val="3575267434"/>
                  </a:ext>
                </a:extLst>
              </a:tr>
              <a:tr h="578635">
                <a:tc>
                  <a:txBody>
                    <a:bodyPr/>
                    <a:lstStyle/>
                    <a:p>
                      <a:r>
                        <a:rPr lang="en-GB" sz="1200" dirty="0">
                          <a:latin typeface="Gill Sans MT" panose="020B0502020104020203" pitchFamily="34" charset="0"/>
                        </a:rPr>
                        <a:t>Falling Action</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The tension decreases and it wraps up the narrative, resolves its loose ends, and leads toward the closure.</a:t>
                      </a:r>
                    </a:p>
                  </a:txBody>
                  <a:tcPr marL="51424" marR="51424" marT="0" marB="0" anchor="ctr"/>
                </a:tc>
                <a:extLst>
                  <a:ext uri="{0D108BD9-81ED-4DB2-BD59-A6C34878D82A}">
                    <a16:rowId xmlns:a16="http://schemas.microsoft.com/office/drawing/2014/main" val="3968099482"/>
                  </a:ext>
                </a:extLst>
              </a:tr>
              <a:tr h="578635">
                <a:tc>
                  <a:txBody>
                    <a:bodyPr/>
                    <a:lstStyle/>
                    <a:p>
                      <a:r>
                        <a:rPr lang="en-GB" sz="1200" dirty="0">
                          <a:latin typeface="Gill Sans MT" panose="020B0502020104020203" pitchFamily="34" charset="0"/>
                        </a:rPr>
                        <a:t>Denouement</a:t>
                      </a:r>
                      <a:endParaRPr lang="en-GB" sz="1100" dirty="0">
                        <a:latin typeface="Gill Sans MT" panose="020B0502020104020203" pitchFamily="34" charset="0"/>
                      </a:endParaRPr>
                    </a:p>
                  </a:txBody>
                  <a:tcPr marL="51424" marR="51424" marT="0" marB="0" anchor="ctr"/>
                </a:tc>
                <a:tc>
                  <a:txBody>
                    <a:bodyPr/>
                    <a:lstStyle/>
                    <a:p>
                      <a:r>
                        <a:rPr lang="en-GB" sz="1200" dirty="0">
                          <a:latin typeface="Gill Sans MT" panose="020B0502020104020203" pitchFamily="34" charset="0"/>
                        </a:rPr>
                        <a:t>The ending with some sort of resolution and the tying up of loose ends.</a:t>
                      </a:r>
                    </a:p>
                  </a:txBody>
                  <a:tcPr marL="51424" marR="51424" marT="0" marB="0" anchor="ctr"/>
                </a:tc>
                <a:extLst>
                  <a:ext uri="{0D108BD9-81ED-4DB2-BD59-A6C34878D82A}">
                    <a16:rowId xmlns:a16="http://schemas.microsoft.com/office/drawing/2014/main" val="4261056344"/>
                  </a:ext>
                </a:extLst>
              </a:tr>
            </a:tbl>
          </a:graphicData>
        </a:graphic>
      </p:graphicFrame>
      <p:sp>
        <p:nvSpPr>
          <p:cNvPr id="12" name="TextBox 11"/>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spTree>
    <p:extLst>
      <p:ext uri="{BB962C8B-B14F-4D97-AF65-F5344CB8AC3E}">
        <p14:creationId xmlns:p14="http://schemas.microsoft.com/office/powerpoint/2010/main" val="401214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a:t>
                      </a:r>
                      <a:r>
                        <a:rPr lang="en-GB" sz="1600" spc="10" baseline="30000" dirty="0">
                          <a:latin typeface="Gill Sans MT" panose="020B0502020104020203" pitchFamily="34" charset="0"/>
                        </a:rPr>
                        <a:t>nd</a:t>
                      </a:r>
                      <a:r>
                        <a:rPr lang="en-GB" sz="1600" spc="10" dirty="0">
                          <a:latin typeface="Gill Sans MT" panose="020B0502020104020203" pitchFamily="34" charset="0"/>
                        </a:rPr>
                        <a:t> December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41623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9</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92301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16</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Tree>
    <p:extLst>
      <p:ext uri="{BB962C8B-B14F-4D97-AF65-F5344CB8AC3E}">
        <p14:creationId xmlns:p14="http://schemas.microsoft.com/office/powerpoint/2010/main" val="421308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Tree>
    <p:extLst>
      <p:ext uri="{BB962C8B-B14F-4D97-AF65-F5344CB8AC3E}">
        <p14:creationId xmlns:p14="http://schemas.microsoft.com/office/powerpoint/2010/main" val="98130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Tree>
    <p:extLst>
      <p:ext uri="{BB962C8B-B14F-4D97-AF65-F5344CB8AC3E}">
        <p14:creationId xmlns:p14="http://schemas.microsoft.com/office/powerpoint/2010/main" val="277861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Tree>
    <p:extLst>
      <p:ext uri="{BB962C8B-B14F-4D97-AF65-F5344CB8AC3E}">
        <p14:creationId xmlns:p14="http://schemas.microsoft.com/office/powerpoint/2010/main" val="58057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Tree>
    <p:extLst>
      <p:ext uri="{BB962C8B-B14F-4D97-AF65-F5344CB8AC3E}">
        <p14:creationId xmlns:p14="http://schemas.microsoft.com/office/powerpoint/2010/main" val="259791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Tree>
    <p:extLst>
      <p:ext uri="{BB962C8B-B14F-4D97-AF65-F5344CB8AC3E}">
        <p14:creationId xmlns:p14="http://schemas.microsoft.com/office/powerpoint/2010/main" val="3454553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Tree>
    <p:extLst>
      <p:ext uri="{BB962C8B-B14F-4D97-AF65-F5344CB8AC3E}">
        <p14:creationId xmlns:p14="http://schemas.microsoft.com/office/powerpoint/2010/main" val="151133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Tree>
    <p:extLst>
      <p:ext uri="{BB962C8B-B14F-4D97-AF65-F5344CB8AC3E}">
        <p14:creationId xmlns:p14="http://schemas.microsoft.com/office/powerpoint/2010/main" val="159369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195" y="115903"/>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nvGraphicFramePr>
            <p:xfrm>
              <a:off x="208195" y="1068536"/>
              <a:ext cx="5684604" cy="3582826"/>
            </p:xfrm>
            <a:graphic>
              <a:graphicData uri="http://schemas.openxmlformats.org/drawingml/2006/table">
                <a:tbl>
                  <a:tblPr firstRow="1" bandRow="1">
                    <a:tableStyleId>{5940675A-B579-460E-94D1-54222C63F5DA}</a:tableStyleId>
                  </a:tblPr>
                  <a:tblGrid>
                    <a:gridCol w="1424409">
                      <a:extLst>
                        <a:ext uri="{9D8B030D-6E8A-4147-A177-3AD203B41FA5}">
                          <a16:colId xmlns:a16="http://schemas.microsoft.com/office/drawing/2014/main" val="1540503986"/>
                        </a:ext>
                      </a:extLst>
                    </a:gridCol>
                    <a:gridCol w="4260195">
                      <a:extLst>
                        <a:ext uri="{9D8B030D-6E8A-4147-A177-3AD203B41FA5}">
                          <a16:colId xmlns:a16="http://schemas.microsoft.com/office/drawing/2014/main" val="20000"/>
                        </a:ext>
                      </a:extLst>
                    </a:gridCol>
                  </a:tblGrid>
                  <a:tr h="432000">
                    <a:tc gridSpan="2">
                      <a:txBody>
                        <a:bodyPr/>
                        <a:lstStyle/>
                        <a:p>
                          <a:pPr algn="l"/>
                          <a:r>
                            <a:rPr lang="en-GB" sz="1200" b="1" u="none" dirty="0">
                              <a:latin typeface="Gill Sans MT" panose="020B0502020104020203" pitchFamily="34" charset="0"/>
                            </a:rPr>
                            <a:t>Transformations</a:t>
                          </a:r>
                        </a:p>
                      </a:txBody>
                      <a:tcPr anchor="ctr">
                        <a:solidFill>
                          <a:schemeClr val="accent6">
                            <a:lumMod val="20000"/>
                            <a:lumOff val="8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 a shape</a:t>
                          </a:r>
                          <a:r>
                            <a:rPr lang="en-GB" sz="1200" kern="1400" baseline="0" dirty="0">
                              <a:ln>
                                <a:noFill/>
                              </a:ln>
                              <a:solidFill>
                                <a:srgbClr val="000000"/>
                              </a:solidFill>
                              <a:effectLst/>
                              <a:latin typeface="Gill Sans MT" panose="020B0502020104020203" pitchFamily="34" charset="0"/>
                            </a:rPr>
                            <a:t> is flipped (reflected) in a mirror line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turned</a:t>
                          </a:r>
                          <a:r>
                            <a:rPr lang="en-GB" sz="1200" kern="1400" baseline="0" dirty="0">
                              <a:ln>
                                <a:noFill/>
                              </a:ln>
                              <a:solidFill>
                                <a:srgbClr val="000000"/>
                              </a:solidFill>
                              <a:effectLst/>
                              <a:latin typeface="Gill Sans MT" panose="020B0502020104020203" pitchFamily="34" charset="0"/>
                            </a:rPr>
                            <a:t> (rotated) around a centre of rotation by a given direction (clockwise/anticlockwise) and angle (90⁰ or 180⁰)</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3798236477"/>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moved by a column vector</a:t>
                          </a:r>
                        </a:p>
                      </a:txBody>
                      <a:tcPr marL="36576" marR="36576" marT="36576" marB="36576" anchor="ctr"/>
                    </a:tc>
                    <a:extLst>
                      <a:ext uri="{0D108BD9-81ED-4DB2-BD59-A6C34878D82A}">
                        <a16:rowId xmlns:a16="http://schemas.microsoft.com/office/drawing/2014/main" val="591994769"/>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Column</a:t>
                          </a:r>
                          <a:r>
                            <a:rPr lang="en-GB" sz="1200" kern="1400" baseline="0" dirty="0">
                              <a:ln>
                                <a:noFill/>
                              </a:ln>
                              <a:solidFill>
                                <a:srgbClr val="000000"/>
                              </a:solidFill>
                              <a:effectLst/>
                              <a:latin typeface="Gill Sans MT" panose="020B0502020104020203" pitchFamily="34" charset="0"/>
                            </a:rPr>
                            <a:t> vector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A column vector is written in</a:t>
                          </a:r>
                          <a:r>
                            <a:rPr lang="en-GB" sz="1200" kern="1400" baseline="0" dirty="0">
                              <a:ln>
                                <a:noFill/>
                              </a:ln>
                              <a:solidFill>
                                <a:srgbClr val="000000"/>
                              </a:solidFill>
                              <a:effectLst/>
                              <a:latin typeface="Gill Sans MT" panose="020B0502020104020203" pitchFamily="34" charset="0"/>
                            </a:rPr>
                            <a:t> this format:</a:t>
                          </a:r>
                          <a14:m>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oMath>
                          </a14:m>
                          <a:br>
                            <a:rPr lang="en-GB" sz="1200" kern="1400" dirty="0">
                              <a:ln>
                                <a:noFill/>
                              </a:ln>
                              <a:solidFill>
                                <a:srgbClr val="000000"/>
                              </a:solidFill>
                              <a:effectLst/>
                              <a:latin typeface="Gill Sans MT" panose="020B0502020104020203" pitchFamily="34" charset="0"/>
                            </a:rPr>
                          </a:br>
                          <a14:m>
                            <m:oMath xmlns:m="http://schemas.openxmlformats.org/officeDocument/2006/math">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Gill Sans MT" panose="020B0502020104020203" pitchFamily="34" charset="0"/>
                            </a:rPr>
                            <a:t> = right (+) and left (-) movement</a:t>
                          </a:r>
                          <a:br>
                            <a:rPr lang="en-GB" sz="1200" kern="1400" dirty="0">
                              <a:ln>
                                <a:noFill/>
                              </a:ln>
                              <a:solidFill>
                                <a:srgbClr val="000000"/>
                              </a:solidFill>
                              <a:effectLst/>
                              <a:latin typeface="Gill Sans MT" panose="020B0502020104020203" pitchFamily="34" charset="0"/>
                            </a:rPr>
                          </a:br>
                          <a:r>
                            <a:rPr lang="en-GB" sz="1200" kern="1400" dirty="0">
                              <a:ln>
                                <a:noFill/>
                              </a:ln>
                              <a:solidFill>
                                <a:srgbClr val="000000"/>
                              </a:solidFill>
                              <a:effectLst/>
                              <a:latin typeface="Gill Sans MT" panose="020B0502020104020203" pitchFamily="34" charset="0"/>
                            </a:rPr>
                            <a:t> y = up (+) and down (-) movement</a:t>
                          </a:r>
                        </a:p>
                      </a:txBody>
                      <a:tcPr marL="36576" marR="36576" marT="36576" marB="36576" anchor="ctr"/>
                    </a:tc>
                    <a:extLst>
                      <a:ext uri="{0D108BD9-81ED-4DB2-BD59-A6C34878D82A}">
                        <a16:rowId xmlns:a16="http://schemas.microsoft.com/office/drawing/2014/main" val="4161200960"/>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Invariant points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Remain unchanged after a specific transformation is applied to them</a:t>
                          </a:r>
                        </a:p>
                      </a:txBody>
                      <a:tcPr marL="36576" marR="36576" marT="36576" marB="36576" anchor="ctr"/>
                    </a:tc>
                    <a:extLst>
                      <a:ext uri="{0D108BD9-81ED-4DB2-BD59-A6C34878D82A}">
                        <a16:rowId xmlns:a16="http://schemas.microsoft.com/office/drawing/2014/main" val="1976982093"/>
                      </a:ext>
                    </a:extLst>
                  </a:tr>
                </a:tbl>
              </a:graphicData>
            </a:graphic>
          </p:graphicFrame>
        </mc:Choice>
        <mc:Fallback>
          <p:graphicFrame>
            <p:nvGraphicFramePr>
              <p:cNvPr id="8" name="Table 7"/>
              <p:cNvGraphicFramePr>
                <a:graphicFrameLocks noGrp="1"/>
              </p:cNvGraphicFramePr>
              <p:nvPr/>
            </p:nvGraphicFramePr>
            <p:xfrm>
              <a:off x="208195" y="1068536"/>
              <a:ext cx="5684604" cy="3582826"/>
            </p:xfrm>
            <a:graphic>
              <a:graphicData uri="http://schemas.openxmlformats.org/drawingml/2006/table">
                <a:tbl>
                  <a:tblPr firstRow="1" bandRow="1">
                    <a:tableStyleId>{5940675A-B579-460E-94D1-54222C63F5DA}</a:tableStyleId>
                  </a:tblPr>
                  <a:tblGrid>
                    <a:gridCol w="1424409">
                      <a:extLst>
                        <a:ext uri="{9D8B030D-6E8A-4147-A177-3AD203B41FA5}">
                          <a16:colId xmlns:a16="http://schemas.microsoft.com/office/drawing/2014/main" val="1540503986"/>
                        </a:ext>
                      </a:extLst>
                    </a:gridCol>
                    <a:gridCol w="4260195">
                      <a:extLst>
                        <a:ext uri="{9D8B030D-6E8A-4147-A177-3AD203B41FA5}">
                          <a16:colId xmlns:a16="http://schemas.microsoft.com/office/drawing/2014/main" val="20000"/>
                        </a:ext>
                      </a:extLst>
                    </a:gridCol>
                  </a:tblGrid>
                  <a:tr h="432000">
                    <a:tc gridSpan="2">
                      <a:txBody>
                        <a:bodyPr/>
                        <a:lstStyle/>
                        <a:p>
                          <a:pPr algn="l"/>
                          <a:r>
                            <a:rPr lang="en-GB" sz="1200" b="1" u="none" dirty="0">
                              <a:latin typeface="Gill Sans MT" panose="020B0502020104020203" pitchFamily="34" charset="0"/>
                            </a:rPr>
                            <a:t>Transformations</a:t>
                          </a:r>
                        </a:p>
                      </a:txBody>
                      <a:tcPr anchor="ctr">
                        <a:solidFill>
                          <a:schemeClr val="accent6">
                            <a:lumMod val="20000"/>
                            <a:lumOff val="80000"/>
                          </a:schemeClr>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When a shape</a:t>
                          </a:r>
                          <a:r>
                            <a:rPr lang="en-GB" sz="1200" kern="1400" baseline="0" dirty="0">
                              <a:ln>
                                <a:noFill/>
                              </a:ln>
                              <a:solidFill>
                                <a:srgbClr val="000000"/>
                              </a:solidFill>
                              <a:effectLst/>
                              <a:latin typeface="Gill Sans MT" panose="020B0502020104020203" pitchFamily="34" charset="0"/>
                            </a:rPr>
                            <a:t> is flipped (reflected) in a mirror line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r h="49003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turned</a:t>
                          </a:r>
                          <a:r>
                            <a:rPr lang="en-GB" sz="1200" kern="1400" baseline="0" dirty="0">
                              <a:ln>
                                <a:noFill/>
                              </a:ln>
                              <a:solidFill>
                                <a:srgbClr val="000000"/>
                              </a:solidFill>
                              <a:effectLst/>
                              <a:latin typeface="Gill Sans MT" panose="020B0502020104020203" pitchFamily="34" charset="0"/>
                            </a:rPr>
                            <a:t> (rotated) around a centre of rotation by a given direction (clockwise/anticlockwise) and angle (90⁰ or 180⁰)</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3798236477"/>
                      </a:ext>
                    </a:extLst>
                  </a:tr>
                  <a:tr h="432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When a shape is moved by a column vector</a:t>
                          </a:r>
                        </a:p>
                      </a:txBody>
                      <a:tcPr marL="36576" marR="36576" marT="36576" marB="36576" anchor="ctr"/>
                    </a:tc>
                    <a:extLst>
                      <a:ext uri="{0D108BD9-81ED-4DB2-BD59-A6C34878D82A}">
                        <a16:rowId xmlns:a16="http://schemas.microsoft.com/office/drawing/2014/main" val="591994769"/>
                      </a:ext>
                    </a:extLst>
                  </a:tr>
                  <a:tr h="81610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Column</a:t>
                          </a:r>
                          <a:r>
                            <a:rPr lang="en-GB" sz="1200" kern="1400" baseline="0" dirty="0">
                              <a:ln>
                                <a:noFill/>
                              </a:ln>
                              <a:solidFill>
                                <a:srgbClr val="000000"/>
                              </a:solidFill>
                              <a:effectLst/>
                              <a:latin typeface="Gill Sans MT" panose="020B0502020104020203" pitchFamily="34" charset="0"/>
                            </a:rPr>
                            <a:t> vector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endParaRPr lang="en-US"/>
                        </a:p>
                      </a:txBody>
                      <a:tcPr marL="36576" marR="36576" marT="36576" marB="36576" anchor="ctr">
                        <a:blipFill>
                          <a:blip r:embed="rId2"/>
                          <a:stretch>
                            <a:fillRect l="-33619" t="-279851" r="-286" b="-66418"/>
                          </a:stretch>
                        </a:blipFill>
                      </a:tcPr>
                    </a:tc>
                    <a:extLst>
                      <a:ext uri="{0D108BD9-81ED-4DB2-BD59-A6C34878D82A}">
                        <a16:rowId xmlns:a16="http://schemas.microsoft.com/office/drawing/2014/main" val="4161200960"/>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Invariant points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Remain unchanged after a specific transformation is applied to them</a:t>
                          </a:r>
                        </a:p>
                      </a:txBody>
                      <a:tcPr marL="36576" marR="36576" marT="36576" marB="36576" anchor="ctr"/>
                    </a:tc>
                    <a:extLst>
                      <a:ext uri="{0D108BD9-81ED-4DB2-BD59-A6C34878D82A}">
                        <a16:rowId xmlns:a16="http://schemas.microsoft.com/office/drawing/2014/main" val="1976982093"/>
                      </a:ext>
                    </a:extLst>
                  </a:tr>
                </a:tbl>
              </a:graphicData>
            </a:graphic>
          </p:graphicFrame>
        </mc:Fallback>
      </mc:AlternateContent>
      <p:graphicFrame>
        <p:nvGraphicFramePr>
          <p:cNvPr id="2" name="Table 1">
            <a:extLst>
              <a:ext uri="{FF2B5EF4-FFF2-40B4-BE49-F238E27FC236}">
                <a16:creationId xmlns:a16="http://schemas.microsoft.com/office/drawing/2014/main" id="{079228BA-208A-3B3C-45DE-8986BEC6A2B1}"/>
              </a:ext>
            </a:extLst>
          </p:cNvPr>
          <p:cNvGraphicFramePr>
            <a:graphicFrameLocks noGrp="1"/>
          </p:cNvGraphicFramePr>
          <p:nvPr/>
        </p:nvGraphicFramePr>
        <p:xfrm>
          <a:off x="6141806" y="1068536"/>
          <a:ext cx="5841999" cy="4745708"/>
        </p:xfrm>
        <a:graphic>
          <a:graphicData uri="http://schemas.openxmlformats.org/drawingml/2006/table">
            <a:tbl>
              <a:tblPr firstRow="1" bandRow="1">
                <a:tableStyleId>{5940675A-B579-460E-94D1-54222C63F5DA}</a:tableStyleId>
              </a:tblPr>
              <a:tblGrid>
                <a:gridCol w="1285803">
                  <a:extLst>
                    <a:ext uri="{9D8B030D-6E8A-4147-A177-3AD203B41FA5}">
                      <a16:colId xmlns:a16="http://schemas.microsoft.com/office/drawing/2014/main" val="20000"/>
                    </a:ext>
                  </a:extLst>
                </a:gridCol>
                <a:gridCol w="4556196">
                  <a:extLst>
                    <a:ext uri="{9D8B030D-6E8A-4147-A177-3AD203B41FA5}">
                      <a16:colId xmlns:a16="http://schemas.microsoft.com/office/drawing/2014/main" val="20001"/>
                    </a:ext>
                  </a:extLst>
                </a:gridCol>
              </a:tblGrid>
              <a:tr h="343937">
                <a:tc gridSpan="2">
                  <a:txBody>
                    <a:bodyPr/>
                    <a:lstStyle/>
                    <a:p>
                      <a:pPr algn="ctr"/>
                      <a:r>
                        <a:rPr lang="en-GB" sz="1200" b="1" dirty="0">
                          <a:latin typeface="Gill Sans MT" panose="020B0502020104020203" pitchFamily="34" charset="0"/>
                        </a:rPr>
                        <a:t>Straight</a:t>
                      </a:r>
                      <a:r>
                        <a:rPr lang="en-GB" sz="1200" b="1" baseline="0" dirty="0">
                          <a:latin typeface="Gill Sans MT" panose="020B0502020104020203" pitchFamily="34" charset="0"/>
                        </a:rPr>
                        <a:t> Line Graphs</a:t>
                      </a:r>
                      <a:endParaRPr lang="en-GB" sz="1200" b="1" dirty="0">
                        <a:latin typeface="Gill Sans MT" panose="020B0502020104020203" pitchFamily="34" charset="0"/>
                      </a:endParaRPr>
                    </a:p>
                  </a:txBody>
                  <a:tcPr anchor="ctr">
                    <a:solidFill>
                      <a:schemeClr val="accent1">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36455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Table of values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systematic way to represent the relationship between variables</a:t>
                      </a:r>
                    </a:p>
                  </a:txBody>
                  <a:tcPr marL="36576" marR="36576" marT="36576" marB="36576" anchor="ctr"/>
                </a:tc>
                <a:extLst>
                  <a:ext uri="{0D108BD9-81ED-4DB2-BD59-A6C34878D82A}">
                    <a16:rowId xmlns:a16="http://schemas.microsoft.com/office/drawing/2014/main" val="2923753543"/>
                  </a:ext>
                </a:extLst>
              </a:tr>
              <a:tr h="36455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X-axis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Horizontal axis (goes across)</a:t>
                      </a:r>
                    </a:p>
                  </a:txBody>
                  <a:tcPr marL="36576" marR="36576" marT="36576" marB="36576" anchor="ctr"/>
                </a:tc>
                <a:extLst>
                  <a:ext uri="{0D108BD9-81ED-4DB2-BD59-A6C34878D82A}">
                    <a16:rowId xmlns:a16="http://schemas.microsoft.com/office/drawing/2014/main" val="3519785464"/>
                  </a:ext>
                </a:extLst>
              </a:tr>
              <a:tr h="36455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Vertical axis (goes up)</a:t>
                      </a:r>
                    </a:p>
                  </a:txBody>
                  <a:tcPr marL="36576" marR="36576" marT="36576" marB="36576" anchor="ctr"/>
                </a:tc>
                <a:extLst>
                  <a:ext uri="{0D108BD9-81ED-4DB2-BD59-A6C34878D82A}">
                    <a16:rowId xmlns:a16="http://schemas.microsoft.com/office/drawing/2014/main" val="2205411936"/>
                  </a:ext>
                </a:extLst>
              </a:tr>
              <a:tr h="45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Co-ordinate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Two numbers that locate a specific points on a grid (x, y)</a:t>
                      </a:r>
                    </a:p>
                  </a:txBody>
                  <a:tcPr marL="36576" marR="36576" marT="36576" marB="36576" anchor="ctr"/>
                </a:tc>
                <a:extLst>
                  <a:ext uri="{0D108BD9-81ED-4DB2-BD59-A6C34878D82A}">
                    <a16:rowId xmlns:a16="http://schemas.microsoft.com/office/drawing/2014/main" val="669378967"/>
                  </a:ext>
                </a:extLst>
              </a:tr>
              <a:tr h="45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Linear graph</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straight line on a graph</a:t>
                      </a:r>
                    </a:p>
                  </a:txBody>
                  <a:tcPr marL="36576" marR="36576" marT="36576" marB="36576" anchor="ctr"/>
                </a:tc>
                <a:extLst>
                  <a:ext uri="{0D108BD9-81ED-4DB2-BD59-A6C34878D82A}">
                    <a16:rowId xmlns:a16="http://schemas.microsoft.com/office/drawing/2014/main" val="1941688907"/>
                  </a:ext>
                </a:extLst>
              </a:tr>
              <a:tr h="51916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mx + c</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is the format of a linear graph (straight line). </a:t>
                      </a:r>
                      <a:br>
                        <a:rPr lang="en-GB" sz="1200" kern="1400" dirty="0">
                          <a:ln>
                            <a:noFill/>
                          </a:ln>
                          <a:solidFill>
                            <a:srgbClr val="000000"/>
                          </a:solidFill>
                          <a:effectLst/>
                          <a:latin typeface="Gill Sans MT" panose="020B0502020104020203" pitchFamily="34" charset="0"/>
                        </a:rPr>
                      </a:br>
                      <a:r>
                        <a:rPr lang="en-GB" sz="1200" b="1" kern="1400" dirty="0">
                          <a:ln>
                            <a:noFill/>
                          </a:ln>
                          <a:solidFill>
                            <a:srgbClr val="000000"/>
                          </a:solidFill>
                          <a:effectLst/>
                          <a:latin typeface="Gill Sans MT" panose="020B0502020104020203" pitchFamily="34" charset="0"/>
                        </a:rPr>
                        <a:t>m</a:t>
                      </a:r>
                      <a:r>
                        <a:rPr lang="en-GB" sz="1200" kern="1400" baseline="0" dirty="0">
                          <a:ln>
                            <a:noFill/>
                          </a:ln>
                          <a:solidFill>
                            <a:srgbClr val="000000"/>
                          </a:solidFill>
                          <a:effectLst/>
                          <a:latin typeface="Gill Sans MT" panose="020B0502020104020203" pitchFamily="34" charset="0"/>
                        </a:rPr>
                        <a:t> = gradient, </a:t>
                      </a:r>
                      <a:r>
                        <a:rPr lang="en-GB" sz="1200" b="1" kern="1400" baseline="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y-intercept</a:t>
                      </a:r>
                    </a:p>
                  </a:txBody>
                  <a:tcPr marL="36576" marR="36576" marT="36576" marB="36576" anchor="ctr"/>
                </a:tc>
                <a:extLst>
                  <a:ext uri="{0D108BD9-81ED-4DB2-BD59-A6C34878D82A}">
                    <a16:rowId xmlns:a16="http://schemas.microsoft.com/office/drawing/2014/main" val="1283080463"/>
                  </a:ext>
                </a:extLst>
              </a:tr>
              <a:tr h="45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steepness of a line. The steeper the line, the higher the gradient.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45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Positive 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Line</a:t>
                      </a:r>
                      <a:r>
                        <a:rPr lang="en-GB" sz="1200" kern="1400" baseline="0" dirty="0">
                          <a:ln>
                            <a:noFill/>
                          </a:ln>
                          <a:solidFill>
                            <a:srgbClr val="000000"/>
                          </a:solidFill>
                          <a:effectLst/>
                          <a:latin typeface="Gill Sans MT" panose="020B0502020104020203" pitchFamily="34" charset="0"/>
                        </a:rPr>
                        <a:t> slopes upwards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86760313"/>
                  </a:ext>
                </a:extLst>
              </a:tr>
              <a:tr h="50634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Negative 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Line slopes downwards</a:t>
                      </a:r>
                    </a:p>
                  </a:txBody>
                  <a:tcPr marL="36576" marR="36576" marT="36576" marB="36576" anchor="ctr"/>
                </a:tc>
                <a:extLst>
                  <a:ext uri="{0D108BD9-81ED-4DB2-BD59-A6C34878D82A}">
                    <a16:rowId xmlns:a16="http://schemas.microsoft.com/office/drawing/2014/main" val="275912899"/>
                  </a:ext>
                </a:extLst>
              </a:tr>
              <a:tr h="45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intercept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Where the line crosses the y-axis</a:t>
                      </a:r>
                    </a:p>
                  </a:txBody>
                  <a:tcPr marL="36576" marR="36576" marT="36576" marB="36576" anchor="ctr"/>
                </a:tc>
                <a:extLst>
                  <a:ext uri="{0D108BD9-81ED-4DB2-BD59-A6C34878D82A}">
                    <a16:rowId xmlns:a16="http://schemas.microsoft.com/office/drawing/2014/main" val="270688304"/>
                  </a:ext>
                </a:extLst>
              </a:tr>
            </a:tbl>
          </a:graphicData>
        </a:graphic>
      </p:graphicFrame>
    </p:spTree>
    <p:extLst>
      <p:ext uri="{BB962C8B-B14F-4D97-AF65-F5344CB8AC3E}">
        <p14:creationId xmlns:p14="http://schemas.microsoft.com/office/powerpoint/2010/main" val="139480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Tree>
    <p:extLst>
      <p:ext uri="{BB962C8B-B14F-4D97-AF65-F5344CB8AC3E}">
        <p14:creationId xmlns:p14="http://schemas.microsoft.com/office/powerpoint/2010/main" val="311114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Tree>
    <p:extLst>
      <p:ext uri="{BB962C8B-B14F-4D97-AF65-F5344CB8AC3E}">
        <p14:creationId xmlns:p14="http://schemas.microsoft.com/office/powerpoint/2010/main" val="1800936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Tree>
    <p:extLst>
      <p:ext uri="{BB962C8B-B14F-4D97-AF65-F5344CB8AC3E}">
        <p14:creationId xmlns:p14="http://schemas.microsoft.com/office/powerpoint/2010/main" val="159677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195" y="115903"/>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78A9F17-8A6B-2E7A-5FBE-0900D4EB4467}"/>
                  </a:ext>
                </a:extLst>
              </p:cNvPr>
              <p:cNvGraphicFramePr>
                <a:graphicFrameLocks noGrp="1"/>
              </p:cNvGraphicFramePr>
              <p:nvPr/>
            </p:nvGraphicFramePr>
            <p:xfrm>
              <a:off x="208196" y="812564"/>
              <a:ext cx="7428738" cy="5899308"/>
            </p:xfrm>
            <a:graphic>
              <a:graphicData uri="http://schemas.openxmlformats.org/drawingml/2006/table">
                <a:tbl>
                  <a:tblPr firstRow="1" bandRow="1">
                    <a:tableStyleId>{5940675A-B579-460E-94D1-54222C63F5DA}</a:tableStyleId>
                  </a:tblPr>
                  <a:tblGrid>
                    <a:gridCol w="2075990">
                      <a:extLst>
                        <a:ext uri="{9D8B030D-6E8A-4147-A177-3AD203B41FA5}">
                          <a16:colId xmlns:a16="http://schemas.microsoft.com/office/drawing/2014/main" val="20000"/>
                        </a:ext>
                      </a:extLst>
                    </a:gridCol>
                    <a:gridCol w="5352748">
                      <a:extLst>
                        <a:ext uri="{9D8B030D-6E8A-4147-A177-3AD203B41FA5}">
                          <a16:colId xmlns:a16="http://schemas.microsoft.com/office/drawing/2014/main" val="20001"/>
                        </a:ext>
                      </a:extLst>
                    </a:gridCol>
                  </a:tblGrid>
                  <a:tr h="297289">
                    <a:tc gridSpan="2">
                      <a:txBody>
                        <a:bodyPr/>
                        <a:lstStyle/>
                        <a:p>
                          <a:pPr algn="l"/>
                          <a:r>
                            <a:rPr lang="en-GB" sz="1200" b="1" dirty="0">
                              <a:latin typeface="Gill Sans MT" panose="020B0502020104020203" pitchFamily="34" charset="0"/>
                            </a:rPr>
                            <a:t>Pythagoras’ Theorem</a:t>
                          </a:r>
                          <a:r>
                            <a:rPr lang="en-GB" sz="1200" b="1" baseline="0" dirty="0">
                              <a:latin typeface="Gill Sans MT" panose="020B0502020104020203" pitchFamily="34" charset="0"/>
                            </a:rPr>
                            <a:t> and Trigonometry</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39160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Pythagoras’ Theorem</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formula we can use to find missing sides on a right angled triangle</a:t>
                          </a:r>
                        </a:p>
                      </a:txBody>
                      <a:tcPr marL="36576" marR="36576" marT="36576" marB="36576" anchor="ctr"/>
                    </a:tc>
                    <a:extLst>
                      <a:ext uri="{0D108BD9-81ED-4DB2-BD59-A6C34878D82A}">
                        <a16:rowId xmlns:a16="http://schemas.microsoft.com/office/drawing/2014/main" val="4198697359"/>
                      </a:ext>
                    </a:extLst>
                  </a:tr>
                  <a:tr h="33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Hypotenuse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Longest side in a right-angled triangle; diagonally opposite the right angle</a:t>
                          </a:r>
                        </a:p>
                      </a:txBody>
                      <a:tcPr marL="36576" marR="36576" marT="36576" marB="36576" anchor="ctr"/>
                    </a:tc>
                    <a:extLst>
                      <a:ext uri="{0D108BD9-81ED-4DB2-BD59-A6C34878D82A}">
                        <a16:rowId xmlns:a16="http://schemas.microsoft.com/office/drawing/2014/main" val="2210298774"/>
                      </a:ext>
                    </a:extLst>
                  </a:tr>
                  <a:tr h="33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Pythagoras’ Theorem</a:t>
                          </a:r>
                          <a:r>
                            <a:rPr lang="en-GB" sz="1200" kern="1400" baseline="0" dirty="0">
                              <a:ln>
                                <a:noFill/>
                              </a:ln>
                              <a:solidFill>
                                <a:srgbClr val="000000"/>
                              </a:solidFill>
                              <a:effectLst/>
                              <a:latin typeface="Gill Sans MT" panose="020B0502020104020203" pitchFamily="34" charset="0"/>
                            </a:rPr>
                            <a:t> Formula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a:t>
                          </a:r>
                          <a:r>
                            <a:rPr lang="en-GB" sz="1200" kern="1400" baseline="30000" dirty="0">
                              <a:ln>
                                <a:noFill/>
                              </a:ln>
                              <a:solidFill>
                                <a:srgbClr val="000000"/>
                              </a:solidFill>
                              <a:effectLst/>
                              <a:latin typeface="Gill Sans MT" panose="020B0502020104020203" pitchFamily="34" charset="0"/>
                            </a:rPr>
                            <a:t>2</a:t>
                          </a:r>
                          <a:r>
                            <a:rPr lang="en-GB" sz="1200" kern="1400" baseline="0" dirty="0">
                              <a:ln>
                                <a:noFill/>
                              </a:ln>
                              <a:solidFill>
                                <a:srgbClr val="000000"/>
                              </a:solidFill>
                              <a:effectLst/>
                              <a:latin typeface="Gill Sans MT" panose="020B0502020104020203" pitchFamily="34" charset="0"/>
                            </a:rPr>
                            <a:t> + b</a:t>
                          </a:r>
                          <a:r>
                            <a:rPr lang="en-GB" sz="1200" kern="1400" baseline="30000" dirty="0">
                              <a:ln>
                                <a:noFill/>
                              </a:ln>
                              <a:solidFill>
                                <a:srgbClr val="000000"/>
                              </a:solidFill>
                              <a:effectLst/>
                              <a:latin typeface="Gill Sans MT" panose="020B0502020104020203" pitchFamily="34" charset="0"/>
                            </a:rPr>
                            <a:t>2</a:t>
                          </a:r>
                          <a:r>
                            <a:rPr lang="en-GB" sz="1200" kern="1400" baseline="0" dirty="0">
                              <a:ln>
                                <a:noFill/>
                              </a:ln>
                              <a:solidFill>
                                <a:srgbClr val="000000"/>
                              </a:solidFill>
                              <a:effectLst/>
                              <a:latin typeface="Gill Sans MT" panose="020B0502020104020203" pitchFamily="34" charset="0"/>
                            </a:rPr>
                            <a:t> = c</a:t>
                          </a:r>
                          <a:r>
                            <a:rPr lang="en-GB" sz="1200" kern="1400" baseline="30000" dirty="0">
                              <a:ln>
                                <a:noFill/>
                              </a:ln>
                              <a:solidFill>
                                <a:srgbClr val="000000"/>
                              </a:solidFill>
                              <a:effectLst/>
                              <a:latin typeface="Gill Sans MT" panose="020B0502020104020203" pitchFamily="34" charset="0"/>
                            </a:rPr>
                            <a:t>2</a:t>
                          </a:r>
                        </a:p>
                      </a:txBody>
                      <a:tcPr marL="36576" marR="36576" marT="36576" marB="36576" anchor="ctr"/>
                    </a:tc>
                    <a:extLst>
                      <a:ext uri="{0D108BD9-81ED-4DB2-BD59-A6C34878D82A}">
                        <a16:rowId xmlns:a16="http://schemas.microsoft.com/office/drawing/2014/main" val="3519785464"/>
                      </a:ext>
                    </a:extLst>
                  </a:tr>
                  <a:tr h="39193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Trigonometry</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branch of mathematics focused on the relationships between the angles and sides of triangles, particularly right-angled triangles.</a:t>
                          </a:r>
                        </a:p>
                      </a:txBody>
                      <a:tcPr marL="36576" marR="36576" marT="36576" marB="36576" anchor="ctr"/>
                    </a:tc>
                    <a:extLst>
                      <a:ext uri="{0D108BD9-81ED-4DB2-BD59-A6C34878D82A}">
                        <a16:rowId xmlns:a16="http://schemas.microsoft.com/office/drawing/2014/main" val="2205411936"/>
                      </a:ext>
                    </a:extLst>
                  </a:tr>
                  <a:tr h="484432">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Trigonometric function</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The functions we use within trigonometry in order to find missing values:</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sine (sin), cosine (cos), tangent (tan)</a:t>
                          </a:r>
                        </a:p>
                      </a:txBody>
                      <a:tcPr marL="36576" marR="36576" marT="36576" marB="36576" anchor="ctr"/>
                    </a:tc>
                    <a:extLst>
                      <a:ext uri="{0D108BD9-81ED-4DB2-BD59-A6C34878D82A}">
                        <a16:rowId xmlns:a16="http://schemas.microsoft.com/office/drawing/2014/main" val="669378967"/>
                      </a:ext>
                    </a:extLst>
                  </a:tr>
                  <a:tr h="44875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Adjacent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Side between the right angle</a:t>
                          </a:r>
                          <a:r>
                            <a:rPr lang="en-GB" sz="1200" kern="1400" baseline="0" dirty="0">
                              <a:ln>
                                <a:noFill/>
                              </a:ln>
                              <a:solidFill>
                                <a:srgbClr val="000000"/>
                              </a:solidFill>
                              <a:effectLst/>
                              <a:latin typeface="Gill Sans MT" panose="020B0502020104020203" pitchFamily="34" charset="0"/>
                            </a:rPr>
                            <a:t> and labelled angle</a:t>
                          </a:r>
                        </a:p>
                      </a:txBody>
                      <a:tcPr marL="36576" marR="36576" marT="36576" marB="36576" anchor="ctr"/>
                    </a:tc>
                    <a:extLst>
                      <a:ext uri="{0D108BD9-81ED-4DB2-BD59-A6C34878D82A}">
                        <a16:rowId xmlns:a16="http://schemas.microsoft.com/office/drawing/2014/main" val="1283080463"/>
                      </a:ext>
                    </a:extLst>
                  </a:tr>
                  <a:tr h="39459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Opposite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Side opposite the labelled angle</a:t>
                          </a:r>
                        </a:p>
                      </a:txBody>
                      <a:tcPr marL="36576" marR="36576" marT="36576" marB="36576" anchor="ctr"/>
                    </a:tc>
                    <a:extLst>
                      <a:ext uri="{0D108BD9-81ED-4DB2-BD59-A6C34878D82A}">
                        <a16:rowId xmlns:a16="http://schemas.microsoft.com/office/drawing/2014/main" val="3489290701"/>
                      </a:ext>
                    </a:extLst>
                  </a:tr>
                  <a:tr h="446493">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left"/>
                              </m:oMathParaPr>
                              <m:oMath xmlns:m="http://schemas.openxmlformats.org/officeDocument/2006/math">
                                <m:r>
                                  <a:rPr lang="en-GB" sz="1200" i="1" smtClean="0">
                                    <a:latin typeface="Cambria Math" panose="02040503050406030204" pitchFamily="18" charset="0"/>
                                    <a:ea typeface="Cambria Math" panose="02040503050406030204" pitchFamily="18" charset="0"/>
                                  </a:rPr>
                                  <m:t>𝜃</m:t>
                                </m:r>
                              </m:oMath>
                            </m:oMathPara>
                          </a14:m>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Greek letter (‘theta’) often</a:t>
                          </a:r>
                          <a:r>
                            <a:rPr lang="en-GB" sz="1200" kern="1400" baseline="0" dirty="0">
                              <a:ln>
                                <a:noFill/>
                              </a:ln>
                              <a:solidFill>
                                <a:srgbClr val="000000"/>
                              </a:solidFill>
                              <a:effectLst/>
                              <a:latin typeface="Gill Sans MT" panose="020B0502020104020203" pitchFamily="34" charset="0"/>
                            </a:rPr>
                            <a:t> used to label unknown angles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661298421"/>
                      </a:ext>
                    </a:extLst>
                  </a:tr>
                  <a:tr h="2161004">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Trigonometric ratios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 trigonometric functions in terms of the ratios of the sides of a right triangle</a:t>
                          </a: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86760313"/>
                      </a:ext>
                    </a:extLst>
                  </a:tr>
                </a:tbl>
              </a:graphicData>
            </a:graphic>
          </p:graphicFrame>
        </mc:Choice>
        <mc:Fallback xmlns="">
          <p:graphicFrame>
            <p:nvGraphicFramePr>
              <p:cNvPr id="3" name="Table 2">
                <a:extLst>
                  <a:ext uri="{FF2B5EF4-FFF2-40B4-BE49-F238E27FC236}">
                    <a16:creationId xmlns:a16="http://schemas.microsoft.com/office/drawing/2014/main" id="{378A9F17-8A6B-2E7A-5FBE-0900D4EB4467}"/>
                  </a:ext>
                </a:extLst>
              </p:cNvPr>
              <p:cNvGraphicFramePr>
                <a:graphicFrameLocks noGrp="1"/>
              </p:cNvGraphicFramePr>
              <p:nvPr>
                <p:extLst>
                  <p:ext uri="{D42A27DB-BD31-4B8C-83A1-F6EECF244321}">
                    <p14:modId xmlns:p14="http://schemas.microsoft.com/office/powerpoint/2010/main" val="106821725"/>
                  </p:ext>
                </p:extLst>
              </p:nvPr>
            </p:nvGraphicFramePr>
            <p:xfrm>
              <a:off x="208196" y="812564"/>
              <a:ext cx="7428738" cy="5899308"/>
            </p:xfrm>
            <a:graphic>
              <a:graphicData uri="http://schemas.openxmlformats.org/drawingml/2006/table">
                <a:tbl>
                  <a:tblPr firstRow="1" bandRow="1">
                    <a:tableStyleId>{5940675A-B579-460E-94D1-54222C63F5DA}</a:tableStyleId>
                  </a:tblPr>
                  <a:tblGrid>
                    <a:gridCol w="2075990">
                      <a:extLst>
                        <a:ext uri="{9D8B030D-6E8A-4147-A177-3AD203B41FA5}">
                          <a16:colId xmlns:a16="http://schemas.microsoft.com/office/drawing/2014/main" val="20000"/>
                        </a:ext>
                      </a:extLst>
                    </a:gridCol>
                    <a:gridCol w="5352748">
                      <a:extLst>
                        <a:ext uri="{9D8B030D-6E8A-4147-A177-3AD203B41FA5}">
                          <a16:colId xmlns:a16="http://schemas.microsoft.com/office/drawing/2014/main" val="20001"/>
                        </a:ext>
                      </a:extLst>
                    </a:gridCol>
                  </a:tblGrid>
                  <a:tr h="297289">
                    <a:tc gridSpan="2">
                      <a:txBody>
                        <a:bodyPr/>
                        <a:lstStyle/>
                        <a:p>
                          <a:pPr algn="l"/>
                          <a:r>
                            <a:rPr lang="en-GB" sz="1200" b="1" dirty="0">
                              <a:latin typeface="Gill Sans MT" panose="020B0502020104020203" pitchFamily="34" charset="0"/>
                            </a:rPr>
                            <a:t>Pythagoras’ Theorem</a:t>
                          </a:r>
                          <a:r>
                            <a:rPr lang="en-GB" sz="1200" b="1" baseline="0" dirty="0">
                              <a:latin typeface="Gill Sans MT" panose="020B0502020104020203" pitchFamily="34" charset="0"/>
                            </a:rPr>
                            <a:t> and Trigonometry</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39160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Pythagoras’ Theorem</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formula we can use to find missing sides on a right angled triangle</a:t>
                          </a:r>
                        </a:p>
                      </a:txBody>
                      <a:tcPr marL="36576" marR="36576" marT="36576" marB="36576" anchor="ctr"/>
                    </a:tc>
                    <a:extLst>
                      <a:ext uri="{0D108BD9-81ED-4DB2-BD59-A6C34878D82A}">
                        <a16:rowId xmlns:a16="http://schemas.microsoft.com/office/drawing/2014/main" val="4198697359"/>
                      </a:ext>
                    </a:extLst>
                  </a:tr>
                  <a:tr h="33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Hypotenuse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Longest side in a right-angled triangle; diagonally opposite the right angle</a:t>
                          </a:r>
                        </a:p>
                      </a:txBody>
                      <a:tcPr marL="36576" marR="36576" marT="36576" marB="36576" anchor="ctr"/>
                    </a:tc>
                    <a:extLst>
                      <a:ext uri="{0D108BD9-81ED-4DB2-BD59-A6C34878D82A}">
                        <a16:rowId xmlns:a16="http://schemas.microsoft.com/office/drawing/2014/main" val="2210298774"/>
                      </a:ext>
                    </a:extLst>
                  </a:tr>
                  <a:tr h="33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Pythagoras’ Theorem</a:t>
                          </a:r>
                          <a:r>
                            <a:rPr lang="en-GB" sz="1200" kern="1400" baseline="0" dirty="0">
                              <a:ln>
                                <a:noFill/>
                              </a:ln>
                              <a:solidFill>
                                <a:srgbClr val="000000"/>
                              </a:solidFill>
                              <a:effectLst/>
                              <a:latin typeface="Gill Sans MT" panose="020B0502020104020203" pitchFamily="34" charset="0"/>
                            </a:rPr>
                            <a:t> Formula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a:t>
                          </a:r>
                          <a:r>
                            <a:rPr lang="en-GB" sz="1200" kern="1400" baseline="30000" dirty="0">
                              <a:ln>
                                <a:noFill/>
                              </a:ln>
                              <a:solidFill>
                                <a:srgbClr val="000000"/>
                              </a:solidFill>
                              <a:effectLst/>
                              <a:latin typeface="Gill Sans MT" panose="020B0502020104020203" pitchFamily="34" charset="0"/>
                            </a:rPr>
                            <a:t>2</a:t>
                          </a:r>
                          <a:r>
                            <a:rPr lang="en-GB" sz="1200" kern="1400" baseline="0" dirty="0">
                              <a:ln>
                                <a:noFill/>
                              </a:ln>
                              <a:solidFill>
                                <a:srgbClr val="000000"/>
                              </a:solidFill>
                              <a:effectLst/>
                              <a:latin typeface="Gill Sans MT" panose="020B0502020104020203" pitchFamily="34" charset="0"/>
                            </a:rPr>
                            <a:t> + b</a:t>
                          </a:r>
                          <a:r>
                            <a:rPr lang="en-GB" sz="1200" kern="1400" baseline="30000" dirty="0">
                              <a:ln>
                                <a:noFill/>
                              </a:ln>
                              <a:solidFill>
                                <a:srgbClr val="000000"/>
                              </a:solidFill>
                              <a:effectLst/>
                              <a:latin typeface="Gill Sans MT" panose="020B0502020104020203" pitchFamily="34" charset="0"/>
                            </a:rPr>
                            <a:t>2</a:t>
                          </a:r>
                          <a:r>
                            <a:rPr lang="en-GB" sz="1200" kern="1400" baseline="0" dirty="0">
                              <a:ln>
                                <a:noFill/>
                              </a:ln>
                              <a:solidFill>
                                <a:srgbClr val="000000"/>
                              </a:solidFill>
                              <a:effectLst/>
                              <a:latin typeface="Gill Sans MT" panose="020B0502020104020203" pitchFamily="34" charset="0"/>
                            </a:rPr>
                            <a:t> = c</a:t>
                          </a:r>
                          <a:r>
                            <a:rPr lang="en-GB" sz="1200" kern="1400" baseline="30000" dirty="0">
                              <a:ln>
                                <a:noFill/>
                              </a:ln>
                              <a:solidFill>
                                <a:srgbClr val="000000"/>
                              </a:solidFill>
                              <a:effectLst/>
                              <a:latin typeface="Gill Sans MT" panose="020B0502020104020203" pitchFamily="34" charset="0"/>
                            </a:rPr>
                            <a:t>2</a:t>
                          </a:r>
                        </a:p>
                      </a:txBody>
                      <a:tcPr marL="36576" marR="36576" marT="36576" marB="36576" anchor="ctr"/>
                    </a:tc>
                    <a:extLst>
                      <a:ext uri="{0D108BD9-81ED-4DB2-BD59-A6C34878D82A}">
                        <a16:rowId xmlns:a16="http://schemas.microsoft.com/office/drawing/2014/main" val="3519785464"/>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Trigonometry</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branch of mathematics focused on the relationships between the angles and sides of triangles, particularly right-angled triangles.</a:t>
                          </a:r>
                        </a:p>
                      </a:txBody>
                      <a:tcPr marL="36576" marR="36576" marT="36576" marB="36576" anchor="ctr"/>
                    </a:tc>
                    <a:extLst>
                      <a:ext uri="{0D108BD9-81ED-4DB2-BD59-A6C34878D82A}">
                        <a16:rowId xmlns:a16="http://schemas.microsoft.com/office/drawing/2014/main" val="2205411936"/>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Trigonometric function</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The functions we use within trigonometry in order to find missing values:</a:t>
                          </a:r>
                          <a:br>
                            <a:rPr lang="en-GB" sz="1200" kern="1400" baseline="0" dirty="0">
                              <a:ln>
                                <a:noFill/>
                              </a:ln>
                              <a:solidFill>
                                <a:srgbClr val="000000"/>
                              </a:solidFill>
                              <a:effectLst/>
                              <a:latin typeface="Gill Sans MT" panose="020B0502020104020203" pitchFamily="34" charset="0"/>
                            </a:rPr>
                          </a:br>
                          <a:r>
                            <a:rPr lang="en-GB" sz="1200" kern="1400" baseline="0" dirty="0">
                              <a:ln>
                                <a:noFill/>
                              </a:ln>
                              <a:solidFill>
                                <a:srgbClr val="000000"/>
                              </a:solidFill>
                              <a:effectLst/>
                              <a:latin typeface="Gill Sans MT" panose="020B0502020104020203" pitchFamily="34" charset="0"/>
                            </a:rPr>
                            <a:t>sine (sin), cosine (cos), tangent (tan)</a:t>
                          </a:r>
                        </a:p>
                      </a:txBody>
                      <a:tcPr marL="36576" marR="36576" marT="36576" marB="36576" anchor="ctr"/>
                    </a:tc>
                    <a:extLst>
                      <a:ext uri="{0D108BD9-81ED-4DB2-BD59-A6C34878D82A}">
                        <a16:rowId xmlns:a16="http://schemas.microsoft.com/office/drawing/2014/main" val="669378967"/>
                      </a:ext>
                    </a:extLst>
                  </a:tr>
                  <a:tr h="44875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Adjacent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Side between the right angle</a:t>
                          </a:r>
                          <a:r>
                            <a:rPr lang="en-GB" sz="1200" kern="1400" baseline="0" dirty="0">
                              <a:ln>
                                <a:noFill/>
                              </a:ln>
                              <a:solidFill>
                                <a:srgbClr val="000000"/>
                              </a:solidFill>
                              <a:effectLst/>
                              <a:latin typeface="Gill Sans MT" panose="020B0502020104020203" pitchFamily="34" charset="0"/>
                            </a:rPr>
                            <a:t> and labelled angle</a:t>
                          </a:r>
                        </a:p>
                      </a:txBody>
                      <a:tcPr marL="36576" marR="36576" marT="36576" marB="36576" anchor="ctr"/>
                    </a:tc>
                    <a:extLst>
                      <a:ext uri="{0D108BD9-81ED-4DB2-BD59-A6C34878D82A}">
                        <a16:rowId xmlns:a16="http://schemas.microsoft.com/office/drawing/2014/main" val="1283080463"/>
                      </a:ext>
                    </a:extLst>
                  </a:tr>
                  <a:tr h="39459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Opposite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Side opposite the labelled angle</a:t>
                          </a:r>
                        </a:p>
                      </a:txBody>
                      <a:tcPr marL="36576" marR="36576" marT="36576" marB="36576" anchor="ctr"/>
                    </a:tc>
                    <a:extLst>
                      <a:ext uri="{0D108BD9-81ED-4DB2-BD59-A6C34878D82A}">
                        <a16:rowId xmlns:a16="http://schemas.microsoft.com/office/drawing/2014/main" val="3489290701"/>
                      </a:ext>
                    </a:extLst>
                  </a:tr>
                  <a:tr h="468567">
                    <a:tc>
                      <a:txBody>
                        <a:bodyPr/>
                        <a:lstStyle/>
                        <a:p>
                          <a:endParaRPr lang="en-US"/>
                        </a:p>
                      </a:txBody>
                      <a:tcPr marL="36576" marR="36576" marT="36576" marB="36576" anchor="ctr">
                        <a:blipFill>
                          <a:blip r:embed="rId2"/>
                          <a:stretch>
                            <a:fillRect l="-293" t="-679221" r="-258065" b="-483117"/>
                          </a:stretch>
                        </a:blipFill>
                      </a:tcP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Greek letter (‘theta’) often</a:t>
                          </a:r>
                          <a:r>
                            <a:rPr lang="en-GB" sz="1200" kern="1400" baseline="0" dirty="0">
                              <a:ln>
                                <a:noFill/>
                              </a:ln>
                              <a:solidFill>
                                <a:srgbClr val="000000"/>
                              </a:solidFill>
                              <a:effectLst/>
                              <a:latin typeface="Gill Sans MT" panose="020B0502020104020203" pitchFamily="34" charset="0"/>
                            </a:rPr>
                            <a:t> used to label unknown angles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661298421"/>
                      </a:ext>
                    </a:extLst>
                  </a:tr>
                  <a:tr h="2249805">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Trigonometric ratios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 trigonometric functions in terms of the ratios of the sides of a right triangle</a:t>
                          </a: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86760313"/>
                      </a:ext>
                    </a:extLst>
                  </a:tr>
                </a:tbl>
              </a:graphicData>
            </a:graphic>
          </p:graphicFrame>
        </mc:Fallback>
      </mc:AlternateContent>
      <p:pic>
        <p:nvPicPr>
          <p:cNvPr id="4" name="Picture 3">
            <a:extLst>
              <a:ext uri="{FF2B5EF4-FFF2-40B4-BE49-F238E27FC236}">
                <a16:creationId xmlns:a16="http://schemas.microsoft.com/office/drawing/2014/main" id="{C1C3BD5A-F22A-220F-EB39-543FF401CF4E}"/>
              </a:ext>
            </a:extLst>
          </p:cNvPr>
          <p:cNvPicPr>
            <a:picLocks noChangeAspect="1"/>
          </p:cNvPicPr>
          <p:nvPr/>
        </p:nvPicPr>
        <p:blipFill rotWithShape="1">
          <a:blip r:embed="rId3"/>
          <a:srcRect l="68016" t="40229" r="13571" b="31975"/>
          <a:stretch/>
        </p:blipFill>
        <p:spPr>
          <a:xfrm>
            <a:off x="2674798" y="4766870"/>
            <a:ext cx="1901372" cy="1614527"/>
          </a:xfrm>
          <a:prstGeom prst="rect">
            <a:avLst/>
          </a:prstGeom>
        </p:spPr>
      </p:pic>
      <p:pic>
        <p:nvPicPr>
          <p:cNvPr id="10" name="Picture 9">
            <a:extLst>
              <a:ext uri="{FF2B5EF4-FFF2-40B4-BE49-F238E27FC236}">
                <a16:creationId xmlns:a16="http://schemas.microsoft.com/office/drawing/2014/main" id="{67747F9B-FAF3-03FF-BBDC-4B341E941594}"/>
              </a:ext>
            </a:extLst>
          </p:cNvPr>
          <p:cNvPicPr>
            <a:picLocks noChangeAspect="1"/>
          </p:cNvPicPr>
          <p:nvPr/>
        </p:nvPicPr>
        <p:blipFill>
          <a:blip r:embed="rId4"/>
          <a:stretch>
            <a:fillRect/>
          </a:stretch>
        </p:blipFill>
        <p:spPr>
          <a:xfrm>
            <a:off x="8514148" y="843551"/>
            <a:ext cx="2296282" cy="1840403"/>
          </a:xfrm>
          <a:prstGeom prst="rect">
            <a:avLst/>
          </a:prstGeom>
        </p:spPr>
      </p:pic>
      <p:graphicFrame>
        <p:nvGraphicFramePr>
          <p:cNvPr id="14" name="Table 13">
            <a:extLst>
              <a:ext uri="{FF2B5EF4-FFF2-40B4-BE49-F238E27FC236}">
                <a16:creationId xmlns:a16="http://schemas.microsoft.com/office/drawing/2014/main" id="{0FA1268C-8242-BF9D-782A-5DCFF63EDDB3}"/>
              </a:ext>
            </a:extLst>
          </p:cNvPr>
          <p:cNvGraphicFramePr>
            <a:graphicFrameLocks noGrp="1"/>
          </p:cNvGraphicFramePr>
          <p:nvPr/>
        </p:nvGraphicFramePr>
        <p:xfrm>
          <a:off x="7815139" y="3094749"/>
          <a:ext cx="4260067" cy="922347"/>
        </p:xfrm>
        <a:graphic>
          <a:graphicData uri="http://schemas.openxmlformats.org/drawingml/2006/table">
            <a:tbl>
              <a:tblPr firstRow="1" bandRow="1">
                <a:tableStyleId>{5940675A-B579-460E-94D1-54222C63F5DA}</a:tableStyleId>
              </a:tblPr>
              <a:tblGrid>
                <a:gridCol w="1243403">
                  <a:extLst>
                    <a:ext uri="{9D8B030D-6E8A-4147-A177-3AD203B41FA5}">
                      <a16:colId xmlns:a16="http://schemas.microsoft.com/office/drawing/2014/main" val="1540503986"/>
                    </a:ext>
                  </a:extLst>
                </a:gridCol>
                <a:gridCol w="3016664">
                  <a:extLst>
                    <a:ext uri="{9D8B030D-6E8A-4147-A177-3AD203B41FA5}">
                      <a16:colId xmlns:a16="http://schemas.microsoft.com/office/drawing/2014/main" val="20000"/>
                    </a:ext>
                  </a:extLst>
                </a:gridCol>
              </a:tblGrid>
              <a:tr h="432000">
                <a:tc gridSpan="2">
                  <a:txBody>
                    <a:bodyPr/>
                    <a:lstStyle/>
                    <a:p>
                      <a:pPr algn="l"/>
                      <a:r>
                        <a:rPr lang="en-GB" sz="1200" b="1" u="none" dirty="0">
                          <a:latin typeface="Gill Sans MT" panose="020B0502020104020203" pitchFamily="34" charset="0"/>
                        </a:rPr>
                        <a:t>Exact trigonometric values</a:t>
                      </a:r>
                    </a:p>
                  </a:txBody>
                  <a:tcPr anchor="ctr">
                    <a:solidFill>
                      <a:srgbClr val="FFCCFF"/>
                    </a:solidFill>
                  </a:tcPr>
                </a:tc>
                <a:tc hMerge="1">
                  <a:txBody>
                    <a:bodyPr/>
                    <a:lstStyle/>
                    <a:p>
                      <a:endParaRPr dirty="0"/>
                    </a:p>
                  </a:txBody>
                  <a:tcPr anchor="ctr">
                    <a:solidFill>
                      <a:schemeClr val="accent6">
                        <a:lumMod val="20000"/>
                        <a:lumOff val="80000"/>
                      </a:schemeClr>
                    </a:solidFill>
                  </a:tcPr>
                </a:tc>
                <a:extLst>
                  <a:ext uri="{0D108BD9-81ED-4DB2-BD59-A6C34878D82A}">
                    <a16:rowId xmlns:a16="http://schemas.microsoft.com/office/drawing/2014/main" val="1184093998"/>
                  </a:ext>
                </a:extLst>
              </a:tr>
              <a:tr h="432000">
                <a:tc>
                  <a:txBody>
                    <a:bodyPr/>
                    <a:lstStyle/>
                    <a:p>
                      <a:pPr marR="0" indent="0" algn="l" rtl="0">
                        <a:lnSpc>
                          <a:spcPct val="119000"/>
                        </a:lnSpc>
                        <a:spcBef>
                          <a:spcPts val="0"/>
                        </a:spcBef>
                        <a:spcAft>
                          <a:spcPts val="1400"/>
                        </a:spcAft>
                      </a:pPr>
                      <a:r>
                        <a:rPr lang="en-GB" sz="1200" b="0" i="0" dirty="0">
                          <a:solidFill>
                            <a:srgbClr val="212529"/>
                          </a:solidFill>
                          <a:effectLst/>
                          <a:latin typeface="Gill Sans MT" panose="020B0502020104020203" pitchFamily="34" charset="0"/>
                        </a:rPr>
                        <a:t>Exact trig values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b="0" i="0" dirty="0">
                          <a:solidFill>
                            <a:srgbClr val="212529"/>
                          </a:solidFill>
                          <a:effectLst/>
                          <a:latin typeface="Gill Sans MT" panose="020B0502020104020203" pitchFamily="34" charset="0"/>
                        </a:rPr>
                        <a:t>Are the exact trigonometric values for certain angles that you are expected to know</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3080463"/>
                  </a:ext>
                </a:extLst>
              </a:tr>
            </a:tbl>
          </a:graphicData>
        </a:graphic>
      </p:graphicFrame>
      <p:pic>
        <p:nvPicPr>
          <p:cNvPr id="16" name="Picture 15">
            <a:extLst>
              <a:ext uri="{FF2B5EF4-FFF2-40B4-BE49-F238E27FC236}">
                <a16:creationId xmlns:a16="http://schemas.microsoft.com/office/drawing/2014/main" id="{094D4F9B-D9BE-C5AC-347F-B39941B2E9A2}"/>
              </a:ext>
            </a:extLst>
          </p:cNvPr>
          <p:cNvPicPr>
            <a:picLocks noChangeAspect="1"/>
          </p:cNvPicPr>
          <p:nvPr/>
        </p:nvPicPr>
        <p:blipFill>
          <a:blip r:embed="rId5"/>
          <a:stretch>
            <a:fillRect/>
          </a:stretch>
        </p:blipFill>
        <p:spPr>
          <a:xfrm>
            <a:off x="7711559" y="4129969"/>
            <a:ext cx="4467225" cy="2076450"/>
          </a:xfrm>
          <a:prstGeom prst="rect">
            <a:avLst/>
          </a:prstGeom>
        </p:spPr>
      </p:pic>
    </p:spTree>
    <p:extLst>
      <p:ext uri="{BB962C8B-B14F-4D97-AF65-F5344CB8AC3E}">
        <p14:creationId xmlns:p14="http://schemas.microsoft.com/office/powerpoint/2010/main" val="301878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2123782"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Science</a:t>
            </a:r>
            <a:endParaRPr kumimoji="0" lang="en-US" sz="2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3</a:t>
            </a:r>
          </a:p>
        </p:txBody>
      </p:sp>
      <p:graphicFrame>
        <p:nvGraphicFramePr>
          <p:cNvPr id="6" name="Table 5">
            <a:extLst>
              <a:ext uri="{FF2B5EF4-FFF2-40B4-BE49-F238E27FC236}">
                <a16:creationId xmlns:a16="http://schemas.microsoft.com/office/drawing/2014/main" id="{51DD11A6-97F1-44B0-B54F-B92738ED4697}"/>
              </a:ext>
            </a:extLst>
          </p:cNvPr>
          <p:cNvGraphicFramePr>
            <a:graphicFrameLocks noGrp="1"/>
          </p:cNvGraphicFramePr>
          <p:nvPr>
            <p:extLst>
              <p:ext uri="{D42A27DB-BD31-4B8C-83A1-F6EECF244321}">
                <p14:modId xmlns:p14="http://schemas.microsoft.com/office/powerpoint/2010/main" val="1096703813"/>
              </p:ext>
            </p:extLst>
          </p:nvPr>
        </p:nvGraphicFramePr>
        <p:xfrm>
          <a:off x="6437394" y="243225"/>
          <a:ext cx="5536166" cy="6024422"/>
        </p:xfrm>
        <a:graphic>
          <a:graphicData uri="http://schemas.openxmlformats.org/drawingml/2006/table">
            <a:tbl>
              <a:tblPr firstRow="1" firstCol="1" bandRow="1"/>
              <a:tblGrid>
                <a:gridCol w="1558547">
                  <a:extLst>
                    <a:ext uri="{9D8B030D-6E8A-4147-A177-3AD203B41FA5}">
                      <a16:colId xmlns:a16="http://schemas.microsoft.com/office/drawing/2014/main" val="1789521992"/>
                    </a:ext>
                  </a:extLst>
                </a:gridCol>
                <a:gridCol w="3977619">
                  <a:extLst>
                    <a:ext uri="{9D8B030D-6E8A-4147-A177-3AD203B41FA5}">
                      <a16:colId xmlns:a16="http://schemas.microsoft.com/office/drawing/2014/main" val="3368030346"/>
                    </a:ext>
                  </a:extLst>
                </a:gridCol>
              </a:tblGrid>
              <a:tr h="215870">
                <a:tc gridSpan="2">
                  <a:txBody>
                    <a:bodyPr/>
                    <a:lstStyle/>
                    <a:p>
                      <a:pP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Key Terms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3219876585"/>
                  </a:ext>
                </a:extLst>
              </a:tr>
              <a:tr h="350854">
                <a:tc>
                  <a:txBody>
                    <a:bodyPr/>
                    <a:lstStyle/>
                    <a:p>
                      <a:pPr algn="l"/>
                      <a:r>
                        <a:rPr lang="en-GB" sz="1200" b="0" dirty="0">
                          <a:solidFill>
                            <a:schemeClr val="tx1"/>
                          </a:solidFill>
                          <a:latin typeface="Gill Sans MT" panose="020B0502020104020203" pitchFamily="34" charset="0"/>
                        </a:rPr>
                        <a:t>Atom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The smallest part of an element that can exist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869294"/>
                  </a:ext>
                </a:extLst>
              </a:tr>
              <a:tr h="388196">
                <a:tc>
                  <a:txBody>
                    <a:bodyPr/>
                    <a:lstStyle/>
                    <a:p>
                      <a:pPr algn="l"/>
                      <a:r>
                        <a:rPr lang="en-GB" sz="1200" b="0" dirty="0">
                          <a:solidFill>
                            <a:schemeClr val="tx1"/>
                          </a:solidFill>
                          <a:latin typeface="Gill Sans MT" panose="020B0502020104020203" pitchFamily="34" charset="0"/>
                        </a:rPr>
                        <a:t>Element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Contains only one type of atom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936382"/>
                  </a:ext>
                </a:extLst>
              </a:tr>
              <a:tr h="388196">
                <a:tc>
                  <a:txBody>
                    <a:bodyPr/>
                    <a:lstStyle/>
                    <a:p>
                      <a:pPr algn="l"/>
                      <a:r>
                        <a:rPr lang="en-GB" sz="1200" b="0" dirty="0">
                          <a:solidFill>
                            <a:schemeClr val="tx1"/>
                          </a:solidFill>
                          <a:latin typeface="Gill Sans MT" panose="020B0502020104020203" pitchFamily="34" charset="0"/>
                        </a:rPr>
                        <a:t>Compound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Two or more elements chemically combined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929334"/>
                  </a:ext>
                </a:extLst>
              </a:tr>
              <a:tr h="388196">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Mixtures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Two or more elements or compounds not chemically combined together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256485"/>
                  </a:ext>
                </a:extLst>
              </a:tr>
              <a:tr h="489107">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Isotopes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Atoms of the same element with the same number of protons and different numbers of neutrons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3593"/>
                  </a:ext>
                </a:extLst>
              </a:tr>
              <a:tr h="360101">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Molecule</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When two or more of the same element are joined together</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241959"/>
                  </a:ext>
                </a:extLst>
              </a:tr>
              <a:tr h="46736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Electron Shell</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Electrons fit in shells around the nucleus in an order. The inner first shell is filled after 2 electrons, all the next shells take 8.</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661450"/>
                  </a:ext>
                </a:extLst>
              </a:tr>
              <a:tr h="24384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Periodic Table</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table showing the 100 or so elements arranged in an order</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308749"/>
                  </a:ext>
                </a:extLst>
              </a:tr>
              <a:tr h="30480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Atomic Number</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number of protons in an atom.</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620037"/>
                  </a:ext>
                </a:extLst>
              </a:tr>
              <a:tr h="33528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Atomic Mass</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number of protons and neutrons in an atoms nucleus</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716771"/>
                  </a:ext>
                </a:extLst>
              </a:tr>
              <a:tr h="33528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Metal</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Shiny, hard elements that are found on the left of the periodic table</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071073"/>
                  </a:ext>
                </a:extLst>
              </a:tr>
              <a:tr h="335280">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Non-Metals</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Brittle elements that are found on the right of the periodic table</a:t>
                      </a:r>
                    </a:p>
                  </a:txBody>
                  <a:tcPr marL="35421" marR="35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3973621"/>
                  </a:ext>
                </a:extLst>
              </a:tr>
              <a:tr h="388196">
                <a:tc>
                  <a:txBody>
                    <a:bodyPr/>
                    <a:lstStyle/>
                    <a:p>
                      <a:pPr algn="l"/>
                      <a:r>
                        <a:rPr lang="en-GB" sz="1200" b="0" i="0" dirty="0">
                          <a:solidFill>
                            <a:schemeClr val="tx1"/>
                          </a:solidFill>
                          <a:latin typeface="Gill Sans MT" panose="020B0502020104020203" pitchFamily="34" charset="0"/>
                        </a:rPr>
                        <a:t>Alloys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200" b="0" i="0" dirty="0">
                          <a:solidFill>
                            <a:schemeClr val="tx1"/>
                          </a:solidFill>
                          <a:latin typeface="Gill Sans MT" panose="020B0502020104020203" pitchFamily="34" charset="0"/>
                        </a:rPr>
                        <a:t>Mixture of two or more elements at least one of which is a metal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7334406"/>
                  </a:ext>
                </a:extLst>
              </a:tr>
              <a:tr h="388196">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Boiling point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Temperature at which substance changes from a liquid to a gas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90037"/>
                  </a:ext>
                </a:extLst>
              </a:tr>
              <a:tr h="388196">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Melting point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Temperature at which substance changes from a solid  to a 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12148"/>
                  </a:ext>
                </a:extLst>
              </a:tr>
            </a:tbl>
          </a:graphicData>
        </a:graphic>
      </p:graphicFrame>
      <p:graphicFrame>
        <p:nvGraphicFramePr>
          <p:cNvPr id="8" name="Table 7">
            <a:extLst>
              <a:ext uri="{FF2B5EF4-FFF2-40B4-BE49-F238E27FC236}">
                <a16:creationId xmlns:a16="http://schemas.microsoft.com/office/drawing/2014/main" id="{6B5B39B7-F63E-4BF3-842A-11E68065283E}"/>
              </a:ext>
            </a:extLst>
          </p:cNvPr>
          <p:cNvGraphicFramePr>
            <a:graphicFrameLocks noGrp="1"/>
          </p:cNvGraphicFramePr>
          <p:nvPr>
            <p:extLst>
              <p:ext uri="{D42A27DB-BD31-4B8C-83A1-F6EECF244321}">
                <p14:modId xmlns:p14="http://schemas.microsoft.com/office/powerpoint/2010/main" val="1076750640"/>
              </p:ext>
            </p:extLst>
          </p:nvPr>
        </p:nvGraphicFramePr>
        <p:xfrm>
          <a:off x="289218" y="1425471"/>
          <a:ext cx="5983869" cy="3814353"/>
        </p:xfrm>
        <a:graphic>
          <a:graphicData uri="http://schemas.openxmlformats.org/drawingml/2006/table">
            <a:tbl>
              <a:tblPr firstRow="1" firstCol="1" bandRow="1"/>
              <a:tblGrid>
                <a:gridCol w="1684585">
                  <a:extLst>
                    <a:ext uri="{9D8B030D-6E8A-4147-A177-3AD203B41FA5}">
                      <a16:colId xmlns:a16="http://schemas.microsoft.com/office/drawing/2014/main" val="2158967647"/>
                    </a:ext>
                  </a:extLst>
                </a:gridCol>
                <a:gridCol w="4299284">
                  <a:extLst>
                    <a:ext uri="{9D8B030D-6E8A-4147-A177-3AD203B41FA5}">
                      <a16:colId xmlns:a16="http://schemas.microsoft.com/office/drawing/2014/main" val="2457242355"/>
                    </a:ext>
                  </a:extLst>
                </a:gridCol>
              </a:tblGrid>
              <a:tr h="243120">
                <a:tc>
                  <a:txBody>
                    <a:bodyPr/>
                    <a:lstStyle/>
                    <a:p>
                      <a:pPr>
                        <a:lnSpc>
                          <a:spcPct val="115000"/>
                        </a:lnSpc>
                        <a:spcAft>
                          <a:spcPts val="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Key 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10242833"/>
                  </a:ext>
                </a:extLst>
              </a:tr>
              <a:tr h="553185">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Delocalised electrons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Free moving electrons from the outer shell of metal atoms. Form a strong attraction with metal 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825278"/>
                  </a:ext>
                </a:extLst>
              </a:tr>
              <a:tr h="268436">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Covalent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shared pair of electrons between atoms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818173"/>
                  </a:ext>
                </a:extLst>
              </a:tr>
              <a:tr h="553185">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Simple covalent molecule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Substance that contains only a few non-metal atoms held together by covalent bonds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826313"/>
                  </a:ext>
                </a:extLst>
              </a:tr>
              <a:tr h="268436">
                <a:tc>
                  <a:txBody>
                    <a:bodyPr/>
                    <a:lstStyle/>
                    <a:p>
                      <a:pPr>
                        <a:lnSpc>
                          <a:spcPct val="115000"/>
                        </a:lnSpc>
                        <a:spcAft>
                          <a:spcPts val="0"/>
                        </a:spcAft>
                        <a:tabLst>
                          <a:tab pos="613410" algn="l"/>
                          <a:tab pos="3348990" algn="l"/>
                        </a:tabLs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Particle with a charge, positive or negative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185133"/>
                  </a:ext>
                </a:extLst>
              </a:tr>
              <a:tr h="553185">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Ionic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Forms between metals and non-metals. Oppositely charged ions attract to form an ionic bond.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4620"/>
                  </a:ext>
                </a:extLst>
              </a:tr>
              <a:tr h="268436">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Ionic lattice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Regular arrangement of positive ions surrounded by negative 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43413"/>
                  </a:ext>
                </a:extLst>
              </a:tr>
              <a:tr h="553185">
                <a:tc>
                  <a:txBody>
                    <a:bodyPr/>
                    <a:lstStyle/>
                    <a:p>
                      <a:pPr>
                        <a:lnSpc>
                          <a:spcPct val="115000"/>
                        </a:lnSpc>
                        <a:spcAft>
                          <a:spcPts val="0"/>
                        </a:spcAft>
                        <a:tabLst>
                          <a:tab pos="613410" algn="l"/>
                          <a:tab pos="3348990" algn="l"/>
                        </a:tabLs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Electrostatic  attraction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of attraction between oppositely charged 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063698"/>
                  </a:ext>
                </a:extLst>
              </a:tr>
              <a:tr h="553185">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Intermolecular 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Relatively weak force of attraction between molecules that keeps them together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989664"/>
                  </a:ext>
                </a:extLst>
              </a:tr>
            </a:tbl>
          </a:graphicData>
        </a:graphic>
      </p:graphicFrame>
    </p:spTree>
    <p:extLst>
      <p:ext uri="{BB962C8B-B14F-4D97-AF65-F5344CB8AC3E}">
        <p14:creationId xmlns:p14="http://schemas.microsoft.com/office/powerpoint/2010/main" val="323056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8" name="Content Placeholder 3"/>
          <p:cNvGraphicFramePr>
            <a:graphicFrameLocks/>
          </p:cNvGraphicFramePr>
          <p:nvPr/>
        </p:nvGraphicFramePr>
        <p:xfrm>
          <a:off x="6208295" y="764892"/>
          <a:ext cx="5687371" cy="4444848"/>
        </p:xfrm>
        <a:graphic>
          <a:graphicData uri="http://schemas.openxmlformats.org/drawingml/2006/table">
            <a:tbl>
              <a:tblPr firstRow="1" bandRow="1">
                <a:tableStyleId>{5940675A-B579-460E-94D1-54222C63F5DA}</a:tableStyleId>
              </a:tblPr>
              <a:tblGrid>
                <a:gridCol w="1439869">
                  <a:extLst>
                    <a:ext uri="{9D8B030D-6E8A-4147-A177-3AD203B41FA5}">
                      <a16:colId xmlns:a16="http://schemas.microsoft.com/office/drawing/2014/main" val="20000"/>
                    </a:ext>
                  </a:extLst>
                </a:gridCol>
                <a:gridCol w="4247502">
                  <a:extLst>
                    <a:ext uri="{9D8B030D-6E8A-4147-A177-3AD203B41FA5}">
                      <a16:colId xmlns:a16="http://schemas.microsoft.com/office/drawing/2014/main" val="20001"/>
                    </a:ext>
                  </a:extLst>
                </a:gridCol>
              </a:tblGrid>
              <a:tr h="360000">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4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Conventional Weapons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Defined by the International Committee of the Red Cross as any weapons that are not nuclear, chemical or biological.</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Nuclear Deterrent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Politicians thought countries would not use nuclear weapons if their enemy could reply with an equally devastating nuclear attack.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Ultimatum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final demand, often backed up with a threat to take action.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Free City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city with its own independent government.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Brinkmanship</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Pushing disagreements to the point where there is a risk of war.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Non-Proliferation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Stopping the spread of something, usually weapons or armaments.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Doctrine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belief or philosophy.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Detente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period of peace between two groups that were previously at war or hostile to each other.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bl>
          </a:graphicData>
        </a:graphic>
      </p:graphicFrame>
      <p:graphicFrame>
        <p:nvGraphicFramePr>
          <p:cNvPr id="9" name="Content Placeholder 3"/>
          <p:cNvGraphicFramePr>
            <a:graphicFrameLocks/>
          </p:cNvGraphicFramePr>
          <p:nvPr/>
        </p:nvGraphicFramePr>
        <p:xfrm>
          <a:off x="406256" y="764892"/>
          <a:ext cx="5545811" cy="5927984"/>
        </p:xfrm>
        <a:graphic>
          <a:graphicData uri="http://schemas.openxmlformats.org/drawingml/2006/table">
            <a:tbl>
              <a:tblPr firstRow="1" bandRow="1">
                <a:tableStyleId>{5940675A-B579-460E-94D1-54222C63F5DA}</a:tableStyleId>
              </a:tblPr>
              <a:tblGrid>
                <a:gridCol w="1168544">
                  <a:extLst>
                    <a:ext uri="{9D8B030D-6E8A-4147-A177-3AD203B41FA5}">
                      <a16:colId xmlns:a16="http://schemas.microsoft.com/office/drawing/2014/main" val="20000"/>
                    </a:ext>
                  </a:extLst>
                </a:gridCol>
                <a:gridCol w="4377267">
                  <a:extLst>
                    <a:ext uri="{9D8B030D-6E8A-4147-A177-3AD203B41FA5}">
                      <a16:colId xmlns:a16="http://schemas.microsoft.com/office/drawing/2014/main" val="20001"/>
                    </a:ext>
                  </a:extLst>
                </a:gridCol>
              </a:tblGrid>
              <a:tr h="360000">
                <a:tc gridSpan="2">
                  <a:txBody>
                    <a:bodyPr/>
                    <a:lstStyle/>
                    <a:p>
                      <a:pPr algn="ct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8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Ideology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set of shared beliefs. In 1941, the USA and the Soviet Union had different ideologies concerning how a country should be governed and how its society should work.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68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Capitalism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Capitalists believe everyone should be free to own property and business and make money. The USAs economic ideology was capitalist.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68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Communism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Political system of the USSR (Russia). All property is owned by the community and each person contributes and receives according to their ability and needs.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8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Democracy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system of government by the whole population or all the eligible members of a state, typically through elected representatives.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Satellite State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nation that was once independent but is now under the control of another.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Colonialism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Economic, political, and cultural control of another country.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68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Veto</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Forbid or refuse. Permanent members of the United Nations Security Council could stop resolutions being passed with a single ‘no’ vote.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Isolationism</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Staying apart, not getting involved in the affairs of others. The USA followed this policy following World War One.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54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Containment</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Limiting the spread of something. The USA used this policy to stop the spread of communism.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bl>
          </a:graphicData>
        </a:graphic>
      </p:graphicFrame>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p:spTree>
    <p:extLst>
      <p:ext uri="{BB962C8B-B14F-4D97-AF65-F5344CB8AC3E}">
        <p14:creationId xmlns:p14="http://schemas.microsoft.com/office/powerpoint/2010/main" val="33026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85085851"/>
              </p:ext>
            </p:extLst>
          </p:nvPr>
        </p:nvGraphicFramePr>
        <p:xfrm>
          <a:off x="222809" y="1050420"/>
          <a:ext cx="11667030" cy="501325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Cold desert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Regions that have very short summers with long cold winters and low levels of precipitation (dry).</a:t>
                      </a:r>
                    </a:p>
                  </a:txBody>
                  <a:tcPr marL="36576" marR="36576" marT="36576" marB="36576" anchor="ctr"/>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Glacier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large body of compressed snow and ice that move s slowly.</a:t>
                      </a:r>
                    </a:p>
                  </a:txBody>
                  <a:tcPr marL="36576" marR="36576" marT="36576" marB="36576" anchor="ctr"/>
                </a:tc>
                <a:extLst>
                  <a:ext uri="{0D108BD9-81ED-4DB2-BD59-A6C34878D82A}">
                    <a16:rowId xmlns:a16="http://schemas.microsoft.com/office/drawing/2014/main" val="2584063083"/>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Ice Sheet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Large continental mass of glacial ice.</a:t>
                      </a:r>
                    </a:p>
                  </a:txBody>
                  <a:tcPr marL="36576" marR="36576" marT="36576" marB="36576" anchor="ctr"/>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Expedition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journey undertaken by a group of people with the purpose of research, education or exploration.</a:t>
                      </a:r>
                    </a:p>
                  </a:txBody>
                  <a:tcPr marL="36576" marR="36576" marT="36576" marB="36576" anchor="ctr"/>
                </a:tc>
                <a:extLst>
                  <a:ext uri="{0D108BD9-81ED-4DB2-BD59-A6C34878D82A}">
                    <a16:rowId xmlns:a16="http://schemas.microsoft.com/office/drawing/2014/main" val="2571515563"/>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Plankton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Microscopic organisms floating in the sea.  </a:t>
                      </a:r>
                    </a:p>
                  </a:txBody>
                  <a:tcPr marL="36576" marR="36576" marT="36576" marB="36576" anchor="ctr"/>
                </a:tc>
                <a:extLst>
                  <a:ext uri="{0D108BD9-81ED-4DB2-BD59-A6C34878D82A}">
                    <a16:rowId xmlns:a16="http://schemas.microsoft.com/office/drawing/2014/main" val="565577198"/>
                  </a:ext>
                </a:extLst>
              </a:tr>
              <a:tr h="329442">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Extinct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Species which no longer exist.</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Conservation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preservation or protection of something  e.g. a species, habitat etc.</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Research Station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Purpose built facilities to conduct scientific investigations via collection and analysis of data. </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Endangered</a:t>
                      </a:r>
                      <a:r>
                        <a:rPr lang="en-GB" sz="1200" b="1" kern="1400" baseline="0" dirty="0">
                          <a:ln>
                            <a:noFill/>
                          </a:ln>
                          <a:solidFill>
                            <a:srgbClr val="000000"/>
                          </a:solidFill>
                          <a:effectLst/>
                          <a:latin typeface="Gill Sans MT" panose="020B0502020104020203" pitchFamily="34" charset="0"/>
                        </a:rPr>
                        <a:t> species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species of plant or animal which is at serious risk of extinction.</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07000"/>
                        </a:lnSpc>
                        <a:spcBef>
                          <a:spcPts val="0"/>
                        </a:spcBef>
                        <a:spcAft>
                          <a:spcPts val="800"/>
                        </a:spcAft>
                      </a:pPr>
                      <a:r>
                        <a:rPr lang="en-GB" sz="1200" b="1" kern="1400" dirty="0" err="1">
                          <a:ln>
                            <a:noFill/>
                          </a:ln>
                          <a:solidFill>
                            <a:srgbClr val="000000"/>
                          </a:solidFill>
                          <a:effectLst/>
                          <a:latin typeface="Gill Sans MT" panose="020B0502020104020203" pitchFamily="34" charset="0"/>
                        </a:rPr>
                        <a:t>Isolines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lines drawn on a map connecting data points of the same value.</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Invasive species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a species which has been introduced by humans but harms the environment.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Exploitation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treating something/one unfairly in order to gain a benefit.</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07000"/>
                        </a:lnSpc>
                        <a:spcBef>
                          <a:spcPts val="0"/>
                        </a:spcBef>
                        <a:spcAft>
                          <a:spcPts val="800"/>
                        </a:spcAft>
                      </a:pPr>
                      <a:r>
                        <a:rPr lang="en-GB" sz="1200" b="1" kern="1400" dirty="0">
                          <a:ln>
                            <a:noFill/>
                          </a:ln>
                          <a:solidFill>
                            <a:srgbClr val="000000"/>
                          </a:solidFill>
                          <a:effectLst/>
                          <a:latin typeface="Gill Sans MT" panose="020B0502020104020203" pitchFamily="34" charset="0"/>
                        </a:rPr>
                        <a:t>Commercial</a:t>
                      </a:r>
                      <a:r>
                        <a:rPr lang="en-GB" sz="1200" b="1" kern="1400" baseline="0" dirty="0">
                          <a:ln>
                            <a:noFill/>
                          </a:ln>
                          <a:solidFill>
                            <a:srgbClr val="000000"/>
                          </a:solidFill>
                          <a:effectLst/>
                          <a:latin typeface="Gill Sans MT" panose="020B0502020104020203" pitchFamily="34" charset="0"/>
                        </a:rPr>
                        <a:t> fishing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catching fish and other seafood for large profits.</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Natural resource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materials which occur naturally and used to make a financial gain/ profit.</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Treaty</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dirty="0">
                          <a:latin typeface="Gill Sans MT" panose="020B0502020104020203" pitchFamily="34" charset="0"/>
                        </a:rPr>
                        <a:t>an agreement between two or more countries.</a:t>
                      </a:r>
                    </a:p>
                  </a:txBody>
                  <a:tcPr marL="36576" marR="36576" marT="36576" marB="36576" anchor="ctr"/>
                </a:tc>
                <a:extLst>
                  <a:ext uri="{0D108BD9-81ED-4DB2-BD59-A6C34878D82A}">
                    <a16:rowId xmlns:a16="http://schemas.microsoft.com/office/drawing/2014/main" val="1875491268"/>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spTree>
    <p:extLst>
      <p:ext uri="{BB962C8B-B14F-4D97-AF65-F5344CB8AC3E}">
        <p14:creationId xmlns:p14="http://schemas.microsoft.com/office/powerpoint/2010/main" val="216718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4618980"/>
              </p:ext>
            </p:extLst>
          </p:nvPr>
        </p:nvGraphicFramePr>
        <p:xfrm>
          <a:off x="1512917" y="109815"/>
          <a:ext cx="3871883" cy="6526382"/>
        </p:xfrm>
        <a:graphic>
          <a:graphicData uri="http://schemas.openxmlformats.org/drawingml/2006/table">
            <a:tbl>
              <a:tblPr firstRow="1" bandRow="1">
                <a:tableStyleId>{5940675A-B579-460E-94D1-54222C63F5DA}</a:tableStyleId>
              </a:tblPr>
              <a:tblGrid>
                <a:gridCol w="1914110">
                  <a:extLst>
                    <a:ext uri="{9D8B030D-6E8A-4147-A177-3AD203B41FA5}">
                      <a16:colId xmlns:a16="http://schemas.microsoft.com/office/drawing/2014/main" val="20000"/>
                    </a:ext>
                  </a:extLst>
                </a:gridCol>
                <a:gridCol w="1957773">
                  <a:extLst>
                    <a:ext uri="{9D8B030D-6E8A-4147-A177-3AD203B41FA5}">
                      <a16:colId xmlns:a16="http://schemas.microsoft.com/office/drawing/2014/main" val="20001"/>
                    </a:ext>
                  </a:extLst>
                </a:gridCol>
              </a:tblGrid>
              <a:tr h="272982">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970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español</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Spanish</a:t>
                      </a:r>
                    </a:p>
                  </a:txBody>
                  <a:tcPr marL="36576" marR="36576" marT="36576" marB="36576" anchor="ctr"/>
                </a:tc>
                <a:extLst>
                  <a:ext uri="{0D108BD9-81ED-4DB2-BD59-A6C34878D82A}">
                    <a16:rowId xmlns:a16="http://schemas.microsoft.com/office/drawing/2014/main" val="10001"/>
                  </a:ext>
                </a:extLst>
              </a:tr>
              <a:tr h="32251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inglés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English</a:t>
                      </a:r>
                    </a:p>
                  </a:txBody>
                  <a:tcPr marL="36576" marR="36576" marT="36576" marB="36576" anchor="ctr"/>
                </a:tc>
                <a:extLst>
                  <a:ext uri="{0D108BD9-81ED-4DB2-BD59-A6C34878D82A}">
                    <a16:rowId xmlns:a16="http://schemas.microsoft.com/office/drawing/2014/main" val="10002"/>
                  </a:ext>
                </a:extLst>
              </a:tr>
              <a:tr h="2970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Las</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ciencias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Science</a:t>
                      </a:r>
                    </a:p>
                  </a:txBody>
                  <a:tcPr marL="36576" marR="36576" marT="36576" marB="36576" anchor="ctr"/>
                </a:tc>
                <a:extLst>
                  <a:ext uri="{0D108BD9-81ED-4DB2-BD59-A6C34878D82A}">
                    <a16:rowId xmlns:a16="http://schemas.microsoft.com/office/drawing/2014/main" val="10003"/>
                  </a:ext>
                </a:extLst>
              </a:tr>
              <a:tr h="2965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Las </a:t>
                      </a:r>
                      <a:r>
                        <a:rPr lang="en-GB" sz="1200" kern="1400" dirty="0" err="1">
                          <a:ln>
                            <a:noFill/>
                          </a:ln>
                          <a:solidFill>
                            <a:srgbClr val="000000"/>
                          </a:solidFill>
                          <a:effectLst/>
                          <a:latin typeface="Gill Sans MT" panose="020B0502020104020203" pitchFamily="34" charset="0"/>
                        </a:rPr>
                        <a:t>matemáticas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Maths</a:t>
                      </a:r>
                    </a:p>
                  </a:txBody>
                  <a:tcPr marL="36576" marR="36576" marT="36576" marB="36576" anchor="ctr"/>
                </a:tc>
                <a:extLst>
                  <a:ext uri="{0D108BD9-81ED-4DB2-BD59-A6C34878D82A}">
                    <a16:rowId xmlns:a16="http://schemas.microsoft.com/office/drawing/2014/main" val="10004"/>
                  </a:ext>
                </a:extLst>
              </a:tr>
              <a:tr h="31370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Mi profe (de inglés) es…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My English teacher is… </a:t>
                      </a:r>
                    </a:p>
                  </a:txBody>
                  <a:tcPr marL="36576" marR="36576" marT="36576" marB="36576" anchor="ctr"/>
                </a:tc>
                <a:extLst>
                  <a:ext uri="{0D108BD9-81ED-4DB2-BD59-A6C34878D82A}">
                    <a16:rowId xmlns:a16="http://schemas.microsoft.com/office/drawing/2014/main" val="3925240874"/>
                  </a:ext>
                </a:extLst>
              </a:tr>
              <a:tr h="29657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joven</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young </a:t>
                      </a:r>
                    </a:p>
                  </a:txBody>
                  <a:tcPr marL="36576" marR="36576" marT="36576" marB="36576" anchor="ctr"/>
                </a:tc>
                <a:extLst>
                  <a:ext uri="{0D108BD9-81ED-4DB2-BD59-A6C34878D82A}">
                    <a16:rowId xmlns:a16="http://schemas.microsoft.com/office/drawing/2014/main" val="3041935017"/>
                  </a:ext>
                </a:extLst>
              </a:tr>
              <a:tr h="28934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viejo</a:t>
                      </a:r>
                      <a:r>
                        <a:rPr lang="en-GB" sz="1200" kern="1400" dirty="0">
                          <a:ln>
                            <a:noFill/>
                          </a:ln>
                          <a:solidFill>
                            <a:srgbClr val="000000"/>
                          </a:solidFill>
                          <a:effectLst/>
                          <a:latin typeface="Gill Sans MT" panose="020B0502020104020203" pitchFamily="34" charset="0"/>
                        </a:rPr>
                        <a:t>/a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old </a:t>
                      </a:r>
                    </a:p>
                  </a:txBody>
                  <a:tcPr marL="36576" marR="36576" marT="36576" marB="36576" anchor="ctr"/>
                </a:tc>
                <a:extLst>
                  <a:ext uri="{0D108BD9-81ED-4DB2-BD59-A6C34878D82A}">
                    <a16:rowId xmlns:a16="http://schemas.microsoft.com/office/drawing/2014/main" val="4149408354"/>
                  </a:ext>
                </a:extLst>
              </a:tr>
              <a:tr h="29657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severo</a:t>
                      </a:r>
                      <a:r>
                        <a:rPr lang="en-GB" sz="1200" kern="1400" dirty="0">
                          <a:ln>
                            <a:noFill/>
                          </a:ln>
                          <a:solidFill>
                            <a:srgbClr val="000000"/>
                          </a:solidFill>
                          <a:effectLst/>
                          <a:latin typeface="Gill Sans MT" panose="020B0502020104020203" pitchFamily="34" charset="0"/>
                        </a:rPr>
                        <a:t>/a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strict </a:t>
                      </a:r>
                    </a:p>
                  </a:txBody>
                  <a:tcPr marL="36576" marR="36576" marT="36576" marB="36576" anchor="ctr"/>
                </a:tc>
                <a:extLst>
                  <a:ext uri="{0D108BD9-81ED-4DB2-BD59-A6C34878D82A}">
                    <a16:rowId xmlns:a16="http://schemas.microsoft.com/office/drawing/2014/main" val="1235971345"/>
                  </a:ext>
                </a:extLst>
              </a:tr>
              <a:tr h="29618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tolerante</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easy-going </a:t>
                      </a:r>
                    </a:p>
                  </a:txBody>
                  <a:tcPr marL="36576" marR="36576" marT="36576" marB="36576" anchor="ctr"/>
                </a:tc>
                <a:extLst>
                  <a:ext uri="{0D108BD9-81ED-4DB2-BD59-A6C34878D82A}">
                    <a16:rowId xmlns:a16="http://schemas.microsoft.com/office/drawing/2014/main" val="3748769057"/>
                  </a:ext>
                </a:extLst>
              </a:tr>
              <a:tr h="28934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impaciente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impatient </a:t>
                      </a:r>
                    </a:p>
                  </a:txBody>
                  <a:tcPr marL="36576" marR="36576" marT="36576" marB="36576" anchor="ctr"/>
                </a:tc>
                <a:extLst>
                  <a:ext uri="{0D108BD9-81ED-4DB2-BD59-A6C34878D82A}">
                    <a16:rowId xmlns:a16="http://schemas.microsoft.com/office/drawing/2014/main" val="1543258229"/>
                  </a:ext>
                </a:extLst>
              </a:tr>
              <a:tr h="28934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paciente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patient </a:t>
                      </a:r>
                    </a:p>
                  </a:txBody>
                  <a:tcPr marL="36576" marR="36576" marT="36576" marB="36576" anchor="ctr"/>
                </a:tc>
                <a:extLst>
                  <a:ext uri="{0D108BD9-81ED-4DB2-BD59-A6C34878D82A}">
                    <a16:rowId xmlns:a16="http://schemas.microsoft.com/office/drawing/2014/main" val="3146237369"/>
                  </a:ext>
                </a:extLst>
              </a:tr>
              <a:tr h="29429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gracioso/a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funny </a:t>
                      </a:r>
                    </a:p>
                  </a:txBody>
                  <a:tcPr marL="36576" marR="36576" marT="36576" marB="36576" anchor="ctr"/>
                </a:tc>
                <a:extLst>
                  <a:ext uri="{0D108BD9-81ED-4DB2-BD59-A6C34878D82A}">
                    <a16:rowId xmlns:a16="http://schemas.microsoft.com/office/drawing/2014/main" val="3264998185"/>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serio/a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serious </a:t>
                      </a:r>
                    </a:p>
                  </a:txBody>
                  <a:tcPr marL="36576" marR="36576" marT="36576" marB="36576" anchor="ctr"/>
                </a:tc>
                <a:extLst>
                  <a:ext uri="{0D108BD9-81ED-4DB2-BD59-A6C34878D82A}">
                    <a16:rowId xmlns:a16="http://schemas.microsoft.com/office/drawing/2014/main" val="2139219470"/>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simpático/a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nice / friendly </a:t>
                      </a:r>
                    </a:p>
                  </a:txBody>
                  <a:tcPr marL="36576" marR="36576" marT="36576" marB="36576" anchor="ctr"/>
                </a:tc>
                <a:extLst>
                  <a:ext uri="{0D108BD9-81ED-4DB2-BD59-A6C34878D82A}">
                    <a16:rowId xmlns:a16="http://schemas.microsoft.com/office/drawing/2014/main" val="3487442006"/>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antipático/a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unfriendly </a:t>
                      </a:r>
                    </a:p>
                  </a:txBody>
                  <a:tcPr marL="36576" marR="36576" marT="36576" marB="36576" anchor="ctr"/>
                </a:tc>
                <a:extLst>
                  <a:ext uri="{0D108BD9-81ED-4DB2-BD59-A6C34878D82A}">
                    <a16:rowId xmlns:a16="http://schemas.microsoft.com/office/drawing/2014/main" val="1996766682"/>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más divertido/a que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more fun than </a:t>
                      </a:r>
                    </a:p>
                  </a:txBody>
                  <a:tcPr marL="36576" marR="36576" marT="36576" marB="36576" anchor="ctr"/>
                </a:tc>
                <a:extLst>
                  <a:ext uri="{0D108BD9-81ED-4DB2-BD59-A6C34878D82A}">
                    <a16:rowId xmlns:a16="http://schemas.microsoft.com/office/drawing/2014/main" val="2903454539"/>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menos creativo/a que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less creative than</a:t>
                      </a:r>
                    </a:p>
                  </a:txBody>
                  <a:tcPr marL="36576" marR="36576" marT="36576" marB="36576" anchor="ctr"/>
                </a:tc>
                <a:extLst>
                  <a:ext uri="{0D108BD9-81ED-4DB2-BD59-A6C34878D82A}">
                    <a16:rowId xmlns:a16="http://schemas.microsoft.com/office/drawing/2014/main" val="1182811333"/>
                  </a:ext>
                </a:extLst>
              </a:tr>
              <a:tr h="29657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tan interesante como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 interesting as </a:t>
                      </a:r>
                    </a:p>
                  </a:txBody>
                  <a:tcPr marL="36576" marR="36576" marT="36576" marB="36576" anchor="ctr"/>
                </a:tc>
                <a:extLst>
                  <a:ext uri="{0D108BD9-81ED-4DB2-BD59-A6C34878D82A}">
                    <a16:rowId xmlns:a16="http://schemas.microsoft.com/office/drawing/2014/main" val="370251380"/>
                  </a:ext>
                </a:extLst>
              </a:tr>
              <a:tr h="29657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Tengo</a:t>
                      </a:r>
                      <a:r>
                        <a:rPr lang="en-GB" sz="1200" kern="1400" dirty="0">
                          <a:ln>
                            <a:noFill/>
                          </a:ln>
                          <a:solidFill>
                            <a:srgbClr val="000000"/>
                          </a:solidFill>
                          <a:effectLst/>
                          <a:latin typeface="Gill Sans MT" panose="020B0502020104020203" pitchFamily="34" charset="0"/>
                        </a:rPr>
                        <a:t> que </a:t>
                      </a:r>
                      <a:r>
                        <a:rPr lang="en-GB" sz="1200" kern="1400" dirty="0" err="1">
                          <a:ln>
                            <a:noFill/>
                          </a:ln>
                          <a:solidFill>
                            <a:srgbClr val="000000"/>
                          </a:solidFill>
                          <a:effectLst/>
                          <a:latin typeface="Gill Sans MT" panose="020B0502020104020203" pitchFamily="34" charset="0"/>
                        </a:rPr>
                        <a:t>llevar</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have to wear… </a:t>
                      </a:r>
                    </a:p>
                  </a:txBody>
                  <a:tcPr marL="36576" marR="36576" marT="36576" marB="36576" anchor="ctr"/>
                </a:tc>
                <a:extLst>
                  <a:ext uri="{0D108BD9-81ED-4DB2-BD59-A6C34878D82A}">
                    <a16:rowId xmlns:a16="http://schemas.microsoft.com/office/drawing/2014/main" val="1562701373"/>
                  </a:ext>
                </a:extLst>
              </a:tr>
              <a:tr h="2965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uniforme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uniform</a:t>
                      </a:r>
                    </a:p>
                  </a:txBody>
                  <a:tcPr marL="36576" marR="36576" marT="36576" marB="36576" anchor="ctr"/>
                </a:tc>
                <a:extLst>
                  <a:ext uri="{0D108BD9-81ED-4DB2-BD59-A6C34878D82A}">
                    <a16:rowId xmlns:a16="http://schemas.microsoft.com/office/drawing/2014/main" val="3683781608"/>
                  </a:ext>
                </a:extLst>
              </a:tr>
              <a:tr h="29657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Cómodo</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incómodo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Comfortable/uncomfortable</a:t>
                      </a:r>
                    </a:p>
                  </a:txBody>
                  <a:tcPr marL="36576" marR="36576" marT="36576" marB="36576" anchor="ctr"/>
                </a:tc>
                <a:extLst>
                  <a:ext uri="{0D108BD9-81ED-4DB2-BD59-A6C34878D82A}">
                    <a16:rowId xmlns:a16="http://schemas.microsoft.com/office/drawing/2014/main" val="401780795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14637862"/>
              </p:ext>
            </p:extLst>
          </p:nvPr>
        </p:nvGraphicFramePr>
        <p:xfrm>
          <a:off x="5614060" y="109815"/>
          <a:ext cx="4630607" cy="6520789"/>
        </p:xfrm>
        <a:graphic>
          <a:graphicData uri="http://schemas.openxmlformats.org/drawingml/2006/table">
            <a:tbl>
              <a:tblPr firstRow="1" bandRow="1">
                <a:tableStyleId>{5940675A-B579-460E-94D1-54222C63F5DA}</a:tableStyleId>
              </a:tblPr>
              <a:tblGrid>
                <a:gridCol w="2289250">
                  <a:extLst>
                    <a:ext uri="{9D8B030D-6E8A-4147-A177-3AD203B41FA5}">
                      <a16:colId xmlns:a16="http://schemas.microsoft.com/office/drawing/2014/main" val="20000"/>
                    </a:ext>
                  </a:extLst>
                </a:gridCol>
                <a:gridCol w="2341357">
                  <a:extLst>
                    <a:ext uri="{9D8B030D-6E8A-4147-A177-3AD203B41FA5}">
                      <a16:colId xmlns:a16="http://schemas.microsoft.com/office/drawing/2014/main" val="20001"/>
                    </a:ext>
                  </a:extLst>
                </a:gridCol>
              </a:tblGrid>
              <a:tr h="260907">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1056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Está</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prohibido</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It is forbidden… </a:t>
                      </a:r>
                    </a:p>
                  </a:txBody>
                  <a:tcPr marL="36576" marR="36576" marT="36576" marB="36576" anchor="ctr"/>
                </a:tc>
                <a:extLst>
                  <a:ext uri="{0D108BD9-81ED-4DB2-BD59-A6C34878D82A}">
                    <a16:rowId xmlns:a16="http://schemas.microsoft.com/office/drawing/2014/main" val="10001"/>
                  </a:ext>
                </a:extLst>
              </a:tr>
              <a:tr h="33712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se </a:t>
                      </a:r>
                      <a:r>
                        <a:rPr lang="en-GB" sz="1200" kern="1400" dirty="0" err="1">
                          <a:ln>
                            <a:noFill/>
                          </a:ln>
                          <a:solidFill>
                            <a:srgbClr val="000000"/>
                          </a:solidFill>
                          <a:effectLst/>
                          <a:latin typeface="Gill Sans MT" panose="020B0502020104020203" pitchFamily="34" charset="0"/>
                        </a:rPr>
                        <a:t>permite</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You are not allowed… </a:t>
                      </a:r>
                    </a:p>
                  </a:txBody>
                  <a:tcPr marL="36576" marR="36576" marT="36576" marB="36576" anchor="ctr"/>
                </a:tc>
                <a:extLst>
                  <a:ext uri="{0D108BD9-81ED-4DB2-BD59-A6C34878D82A}">
                    <a16:rowId xmlns:a16="http://schemas.microsoft.com/office/drawing/2014/main" val="10002"/>
                  </a:ext>
                </a:extLst>
              </a:tr>
              <a:tr h="2765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se </a:t>
                      </a:r>
                      <a:r>
                        <a:rPr lang="en-GB" sz="1200" kern="1400" dirty="0" err="1">
                          <a:ln>
                            <a:noFill/>
                          </a:ln>
                          <a:solidFill>
                            <a:srgbClr val="000000"/>
                          </a:solidFill>
                          <a:effectLst/>
                          <a:latin typeface="Gill Sans MT" panose="020B0502020104020203" pitchFamily="34" charset="0"/>
                        </a:rPr>
                        <a:t>debe</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You / One must not… </a:t>
                      </a:r>
                    </a:p>
                  </a:txBody>
                  <a:tcPr marL="36576" marR="36576" marT="36576" marB="36576" anchor="ctr"/>
                </a:tc>
                <a:extLst>
                  <a:ext uri="{0D108BD9-81ED-4DB2-BD59-A6C34878D82A}">
                    <a16:rowId xmlns:a16="http://schemas.microsoft.com/office/drawing/2014/main" val="10003"/>
                  </a:ext>
                </a:extLst>
              </a:tr>
              <a:tr h="27655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estrés de los exámenes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exam stress </a:t>
                      </a:r>
                    </a:p>
                  </a:txBody>
                  <a:tcPr marL="36576" marR="36576" marT="36576" marB="36576" anchor="ctr"/>
                </a:tc>
                <a:extLst>
                  <a:ext uri="{0D108BD9-81ED-4DB2-BD59-A6C34878D82A}">
                    <a16:rowId xmlns:a16="http://schemas.microsoft.com/office/drawing/2014/main" val="10004"/>
                  </a:ext>
                </a:extLst>
              </a:tr>
              <a:tr h="2849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acoso</a:t>
                      </a:r>
                      <a:r>
                        <a:rPr lang="en-GB" sz="1200" kern="1400" dirty="0">
                          <a:ln>
                            <a:noFill/>
                          </a:ln>
                          <a:solidFill>
                            <a:srgbClr val="000000"/>
                          </a:solidFill>
                          <a:effectLst/>
                          <a:latin typeface="Gill Sans MT" panose="020B0502020104020203" pitchFamily="34" charset="0"/>
                        </a:rPr>
                        <a:t> escolar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bullying </a:t>
                      </a:r>
                    </a:p>
                  </a:txBody>
                  <a:tcPr marL="36576" marR="36576" marT="36576" marB="36576" anchor="ctr"/>
                </a:tc>
                <a:extLst>
                  <a:ext uri="{0D108BD9-81ED-4DB2-BD59-A6C34878D82A}">
                    <a16:rowId xmlns:a16="http://schemas.microsoft.com/office/drawing/2014/main" val="3925240874"/>
                  </a:ext>
                </a:extLst>
              </a:tr>
              <a:tr h="2849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presión</a:t>
                      </a:r>
                      <a:r>
                        <a:rPr lang="en-GB" sz="1200" kern="1400" dirty="0">
                          <a:ln>
                            <a:noFill/>
                          </a:ln>
                          <a:solidFill>
                            <a:srgbClr val="000000"/>
                          </a:solidFill>
                          <a:effectLst/>
                          <a:latin typeface="Gill Sans MT" panose="020B0502020104020203" pitchFamily="34" charset="0"/>
                        </a:rPr>
                        <a:t> del </a:t>
                      </a:r>
                      <a:r>
                        <a:rPr lang="en-GB" sz="1200" kern="1400" dirty="0" err="1">
                          <a:ln>
                            <a:noFill/>
                          </a:ln>
                          <a:solidFill>
                            <a:srgbClr val="000000"/>
                          </a:solidFill>
                          <a:effectLst/>
                          <a:latin typeface="Gill Sans MT" panose="020B0502020104020203" pitchFamily="34" charset="0"/>
                        </a:rPr>
                        <a:t>grupo</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peer pressure </a:t>
                      </a:r>
                    </a:p>
                  </a:txBody>
                  <a:tcPr marL="36576" marR="36576" marT="36576" marB="36576" anchor="ctr"/>
                </a:tc>
                <a:extLst>
                  <a:ext uri="{0D108BD9-81ED-4DB2-BD59-A6C34878D82A}">
                    <a16:rowId xmlns:a16="http://schemas.microsoft.com/office/drawing/2014/main" val="3041935017"/>
                  </a:ext>
                </a:extLst>
              </a:tr>
              <a:tr h="2765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Mi</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instituto</a:t>
                      </a:r>
                      <a:r>
                        <a:rPr lang="en-GB" sz="1200" kern="1400" dirty="0">
                          <a:ln>
                            <a:noFill/>
                          </a:ln>
                          <a:solidFill>
                            <a:srgbClr val="000000"/>
                          </a:solidFill>
                          <a:effectLst/>
                          <a:latin typeface="Gill Sans MT" panose="020B0502020104020203" pitchFamily="34" charset="0"/>
                        </a:rPr>
                        <a:t> / </a:t>
                      </a:r>
                      <a:r>
                        <a:rPr lang="en-GB" sz="1200" kern="1400" dirty="0" err="1">
                          <a:ln>
                            <a:noFill/>
                          </a:ln>
                          <a:solidFill>
                            <a:srgbClr val="000000"/>
                          </a:solidFill>
                          <a:effectLst/>
                          <a:latin typeface="Gill Sans MT" panose="020B0502020104020203" pitchFamily="34" charset="0"/>
                        </a:rPr>
                        <a:t>colegio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My school is… </a:t>
                      </a:r>
                    </a:p>
                  </a:txBody>
                  <a:tcPr marL="36576" marR="36576" marT="36576" marB="36576" anchor="ctr"/>
                </a:tc>
                <a:extLst>
                  <a:ext uri="{0D108BD9-81ED-4DB2-BD59-A6C34878D82A}">
                    <a16:rowId xmlns:a16="http://schemas.microsoft.com/office/drawing/2014/main" val="4149408354"/>
                  </a:ext>
                </a:extLst>
              </a:tr>
              <a:tr h="2765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Mixto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femenino</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masculino</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Mixed/ all girls / all boys </a:t>
                      </a:r>
                    </a:p>
                  </a:txBody>
                  <a:tcPr marL="36576" marR="36576" marT="36576" marB="36576" anchor="ctr"/>
                </a:tc>
                <a:extLst>
                  <a:ext uri="{0D108BD9-81ED-4DB2-BD59-A6C34878D82A}">
                    <a16:rowId xmlns:a16="http://schemas.microsoft.com/office/drawing/2014/main" val="1235971345"/>
                  </a:ext>
                </a:extLst>
              </a:tr>
              <a:tr h="30342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mi </a:t>
                      </a:r>
                      <a:r>
                        <a:rPr lang="en-GB" sz="1200" kern="1400" dirty="0" err="1">
                          <a:ln>
                            <a:noFill/>
                          </a:ln>
                          <a:solidFill>
                            <a:srgbClr val="000000"/>
                          </a:solidFill>
                          <a:effectLst/>
                          <a:latin typeface="Gill Sans MT" panose="020B0502020104020203" pitchFamily="34" charset="0"/>
                        </a:rPr>
                        <a:t>escuela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primaria</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In my primary school… </a:t>
                      </a:r>
                    </a:p>
                  </a:txBody>
                  <a:tcPr marL="36576" marR="36576" marT="36576" marB="36576" anchor="ctr"/>
                </a:tc>
                <a:extLst>
                  <a:ext uri="{0D108BD9-81ED-4DB2-BD59-A6C34878D82A}">
                    <a16:rowId xmlns:a16="http://schemas.microsoft.com/office/drawing/2014/main" val="3748769057"/>
                  </a:ext>
                </a:extLst>
              </a:tr>
              <a:tr h="28079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a:t>
                      </a:r>
                      <a:r>
                        <a:rPr lang="en-GB" sz="1200" kern="1400" dirty="0" err="1">
                          <a:ln>
                            <a:noFill/>
                          </a:ln>
                          <a:solidFill>
                            <a:srgbClr val="000000"/>
                          </a:solidFill>
                          <a:effectLst/>
                          <a:latin typeface="Gill Sans MT" panose="020B0502020104020203" pitchFamily="34" charset="0"/>
                        </a:rPr>
                        <a:t>había</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there was/were (not any)… </a:t>
                      </a:r>
                    </a:p>
                  </a:txBody>
                  <a:tcPr marL="36576" marR="36576" marT="36576" marB="36576" anchor="ctr"/>
                </a:tc>
                <a:extLst>
                  <a:ext uri="{0D108BD9-81ED-4DB2-BD59-A6C34878D82A}">
                    <a16:rowId xmlns:a16="http://schemas.microsoft.com/office/drawing/2014/main" val="3264998185"/>
                  </a:ext>
                </a:extLst>
              </a:tr>
              <a:tr h="2765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Las clases empiezan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Lessons start at… </a:t>
                      </a:r>
                    </a:p>
                  </a:txBody>
                  <a:tcPr marL="36576" marR="36576" marT="36576" marB="36576" anchor="ctr"/>
                </a:tc>
                <a:extLst>
                  <a:ext uri="{0D108BD9-81ED-4DB2-BD59-A6C34878D82A}">
                    <a16:rowId xmlns:a16="http://schemas.microsoft.com/office/drawing/2014/main" val="2139219470"/>
                  </a:ext>
                </a:extLst>
              </a:tr>
              <a:tr h="2765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y terminan a las…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and finish at… </a:t>
                      </a:r>
                    </a:p>
                  </a:txBody>
                  <a:tcPr marL="36576" marR="36576" marT="36576" marB="36576" anchor="ctr"/>
                </a:tc>
                <a:extLst>
                  <a:ext uri="{0D108BD9-81ED-4DB2-BD59-A6C34878D82A}">
                    <a16:rowId xmlns:a16="http://schemas.microsoft.com/office/drawing/2014/main" val="3212544497"/>
                  </a:ext>
                </a:extLst>
              </a:tr>
              <a:tr h="31001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Tenemos… clases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 have… lessons </a:t>
                      </a:r>
                    </a:p>
                  </a:txBody>
                  <a:tcPr marL="36576" marR="36576" marT="36576" marB="36576" anchor="ctr"/>
                </a:tc>
                <a:extLst>
                  <a:ext uri="{0D108BD9-81ED-4DB2-BD59-A6C34878D82A}">
                    <a16:rowId xmlns:a16="http://schemas.microsoft.com/office/drawing/2014/main" val="1773897719"/>
                  </a:ext>
                </a:extLst>
              </a:tr>
              <a:tr h="483523">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MT" panose="020B0502020104020203" pitchFamily="34" charset="0"/>
                        </a:rPr>
                        <a:t>al día /por la mañana /por la tarde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per day /in the morning/ in the afternoon </a:t>
                      </a:r>
                    </a:p>
                  </a:txBody>
                  <a:tcPr marL="36576" marR="36576" marT="36576" marB="36576" anchor="ctr"/>
                </a:tc>
                <a:extLst>
                  <a:ext uri="{0D108BD9-81ED-4DB2-BD59-A6C34878D82A}">
                    <a16:rowId xmlns:a16="http://schemas.microsoft.com/office/drawing/2014/main" val="3487442006"/>
                  </a:ext>
                </a:extLst>
              </a:tr>
              <a:tr h="31001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Cada clase dura…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Each lesson lasts...</a:t>
                      </a:r>
                    </a:p>
                  </a:txBody>
                  <a:tcPr marL="36576" marR="36576" marT="36576" marB="36576" anchor="ctr"/>
                </a:tc>
                <a:extLst>
                  <a:ext uri="{0D108BD9-81ED-4DB2-BD59-A6C34878D82A}">
                    <a16:rowId xmlns:a16="http://schemas.microsoft.com/office/drawing/2014/main" val="1828811264"/>
                  </a:ext>
                </a:extLst>
              </a:tr>
              <a:tr h="310011">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MT" panose="020B0502020104020203" pitchFamily="34" charset="0"/>
                        </a:rPr>
                        <a:t>el recreo/ la hora de comer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Break/lunch </a:t>
                      </a:r>
                    </a:p>
                  </a:txBody>
                  <a:tcPr marL="36576" marR="36576" marT="36576" marB="36576" anchor="ctr"/>
                </a:tc>
                <a:extLst>
                  <a:ext uri="{0D108BD9-81ED-4DB2-BD59-A6C34878D82A}">
                    <a16:rowId xmlns:a16="http://schemas.microsoft.com/office/drawing/2014/main" val="715292078"/>
                  </a:ext>
                </a:extLst>
              </a:tr>
              <a:tr h="310011">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MT" panose="020B0502020104020203" pitchFamily="34" charset="0"/>
                        </a:rPr>
                        <a:t>lo bueno / malo es que…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good / bad thing is that</a:t>
                      </a:r>
                    </a:p>
                  </a:txBody>
                  <a:tcPr marL="36576" marR="36576" marT="36576" marB="36576" anchor="ctr"/>
                </a:tc>
                <a:extLst>
                  <a:ext uri="{0D108BD9-81ED-4DB2-BD59-A6C34878D82A}">
                    <a16:rowId xmlns:a16="http://schemas.microsoft.com/office/drawing/2014/main" val="2565058019"/>
                  </a:ext>
                </a:extLst>
              </a:tr>
              <a:tr h="310011">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MT" panose="020B0502020104020203" pitchFamily="34" charset="0"/>
                        </a:rPr>
                        <a:t>lo mejor / peor es que…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best /worst thing is that</a:t>
                      </a:r>
                    </a:p>
                  </a:txBody>
                  <a:tcPr marL="36576" marR="36576" marT="36576" marB="36576" anchor="ctr"/>
                </a:tc>
                <a:extLst>
                  <a:ext uri="{0D108BD9-81ED-4DB2-BD59-A6C34878D82A}">
                    <a16:rowId xmlns:a16="http://schemas.microsoft.com/office/drawing/2014/main" val="2851816725"/>
                  </a:ext>
                </a:extLst>
              </a:tr>
              <a:tr h="31001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mejora la disciplina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improves discipline </a:t>
                      </a:r>
                    </a:p>
                  </a:txBody>
                  <a:tcPr marL="36576" marR="36576" marT="36576" marB="36576" anchor="ctr"/>
                </a:tc>
                <a:extLst>
                  <a:ext uri="{0D108BD9-81ED-4DB2-BD59-A6C34878D82A}">
                    <a16:rowId xmlns:a16="http://schemas.microsoft.com/office/drawing/2014/main" val="541896873"/>
                  </a:ext>
                </a:extLst>
              </a:tr>
              <a:tr h="31001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limita</a:t>
                      </a:r>
                      <a:r>
                        <a:rPr lang="en-GB" sz="1200" kern="1400" dirty="0">
                          <a:ln>
                            <a:noFill/>
                          </a:ln>
                          <a:solidFill>
                            <a:srgbClr val="000000"/>
                          </a:solidFill>
                          <a:effectLst/>
                          <a:latin typeface="Gill Sans MT" panose="020B0502020104020203" pitchFamily="34" charset="0"/>
                        </a:rPr>
                        <a:t> la </a:t>
                      </a:r>
                      <a:r>
                        <a:rPr lang="en-GB" sz="1200" kern="1400" dirty="0" err="1">
                          <a:ln>
                            <a:noFill/>
                          </a:ln>
                          <a:solidFill>
                            <a:srgbClr val="000000"/>
                          </a:solidFill>
                          <a:effectLst/>
                          <a:latin typeface="Gill Sans MT" panose="020B0502020104020203" pitchFamily="34" charset="0"/>
                        </a:rPr>
                        <a:t>individualidad</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limits individuality </a:t>
                      </a:r>
                    </a:p>
                  </a:txBody>
                  <a:tcPr marL="36576" marR="36576" marT="36576" marB="36576" anchor="ctr"/>
                </a:tc>
                <a:extLst>
                  <a:ext uri="{0D108BD9-81ED-4DB2-BD59-A6C34878D82A}">
                    <a16:rowId xmlns:a16="http://schemas.microsoft.com/office/drawing/2014/main" val="1468229160"/>
                  </a:ext>
                </a:extLst>
              </a:tr>
            </a:tbl>
          </a:graphicData>
        </a:graphic>
      </p:graphicFrame>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spTree>
    <p:extLst>
      <p:ext uri="{BB962C8B-B14F-4D97-AF65-F5344CB8AC3E}">
        <p14:creationId xmlns:p14="http://schemas.microsoft.com/office/powerpoint/2010/main" val="306393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5639</Words>
  <Application>Microsoft Office PowerPoint</Application>
  <PresentationFormat>Widescreen</PresentationFormat>
  <Paragraphs>895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 Math</vt:lpstr>
      <vt:lpstr>Gill Sans MT</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S Arrowsmith</cp:lastModifiedBy>
  <cp:revision>29</cp:revision>
  <dcterms:created xsi:type="dcterms:W3CDTF">2023-12-05T15:29:14Z</dcterms:created>
  <dcterms:modified xsi:type="dcterms:W3CDTF">2025-07-04T14:26:01Z</dcterms:modified>
</cp:coreProperties>
</file>