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7" r:id="rId2"/>
    <p:sldId id="258" r:id="rId3"/>
    <p:sldId id="259" r:id="rId4"/>
    <p:sldId id="290" r:id="rId5"/>
    <p:sldId id="261" r:id="rId6"/>
    <p:sldId id="262" r:id="rId7"/>
    <p:sldId id="293" r:id="rId8"/>
    <p:sldId id="264" r:id="rId9"/>
    <p:sldId id="265" r:id="rId10"/>
    <p:sldId id="266" r:id="rId11"/>
    <p:sldId id="267" r:id="rId12"/>
    <p:sldId id="268" r:id="rId13"/>
    <p:sldId id="269" r:id="rId14"/>
    <p:sldId id="298" r:id="rId15"/>
    <p:sldId id="271" r:id="rId16"/>
    <p:sldId id="294" r:id="rId17"/>
    <p:sldId id="273" r:id="rId18"/>
    <p:sldId id="274" r:id="rId19"/>
    <p:sldId id="296" r:id="rId20"/>
    <p:sldId id="275" r:id="rId21"/>
    <p:sldId id="276" r:id="rId22"/>
    <p:sldId id="277" r:id="rId23"/>
    <p:sldId id="278" r:id="rId24"/>
    <p:sldId id="297" r:id="rId25"/>
    <p:sldId id="279" r:id="rId26"/>
    <p:sldId id="280" r:id="rId27"/>
    <p:sldId id="281" r:id="rId28"/>
    <p:sldId id="282" r:id="rId29"/>
    <p:sldId id="283" r:id="rId30"/>
    <p:sldId id="284" r:id="rId31"/>
    <p:sldId id="285" r:id="rId32"/>
    <p:sldId id="286" r:id="rId33"/>
    <p:sldId id="287" r:id="rId34"/>
    <p:sldId id="288" r:id="rId35"/>
    <p:sldId id="289" r:id="rId36"/>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29" autoAdjust="0"/>
    <p:restoredTop sz="94660"/>
  </p:normalViewPr>
  <p:slideViewPr>
    <p:cSldViewPr snapToGrid="0">
      <p:cViewPr varScale="1">
        <p:scale>
          <a:sx n="71" d="100"/>
          <a:sy n="71" d="100"/>
        </p:scale>
        <p:origin x="72" y="4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y Leal" userId="54fe1b90-4a83-4bd4-a93f-473d8ba5442d" providerId="ADAL" clId="{79441E42-5AC4-4D64-8DAE-7B6AC8DF5280}"/>
    <pc:docChg chg="modSld">
      <pc:chgData name="Ray Leal" userId="54fe1b90-4a83-4bd4-a93f-473d8ba5442d" providerId="ADAL" clId="{79441E42-5AC4-4D64-8DAE-7B6AC8DF5280}" dt="2025-02-02T18:18:15.871" v="17" actId="20577"/>
      <pc:docMkLst>
        <pc:docMk/>
      </pc:docMkLst>
      <pc:sldChg chg="modSp mod">
        <pc:chgData name="Ray Leal" userId="54fe1b90-4a83-4bd4-a93f-473d8ba5442d" providerId="ADAL" clId="{79441E42-5AC4-4D64-8DAE-7B6AC8DF5280}" dt="2025-02-02T18:17:51.517" v="15" actId="20577"/>
        <pc:sldMkLst>
          <pc:docMk/>
          <pc:sldMk cId="684509577" sldId="258"/>
        </pc:sldMkLst>
        <pc:graphicFrameChg chg="modGraphic">
          <ac:chgData name="Ray Leal" userId="54fe1b90-4a83-4bd4-a93f-473d8ba5442d" providerId="ADAL" clId="{79441E42-5AC4-4D64-8DAE-7B6AC8DF5280}" dt="2025-02-02T18:17:51.517" v="15" actId="20577"/>
          <ac:graphicFrameMkLst>
            <pc:docMk/>
            <pc:sldMk cId="684509577" sldId="258"/>
            <ac:graphicFrameMk id="3" creationId="{00000000-0000-0000-0000-000000000000}"/>
          </ac:graphicFrameMkLst>
        </pc:graphicFrameChg>
      </pc:sldChg>
      <pc:sldChg chg="modSp mod">
        <pc:chgData name="Ray Leal" userId="54fe1b90-4a83-4bd4-a93f-473d8ba5442d" providerId="ADAL" clId="{79441E42-5AC4-4D64-8DAE-7B6AC8DF5280}" dt="2025-02-02T18:17:06.982" v="3" actId="20577"/>
        <pc:sldMkLst>
          <pc:docMk/>
          <pc:sldMk cId="3946158716" sldId="284"/>
        </pc:sldMkLst>
        <pc:spChg chg="mod">
          <ac:chgData name="Ray Leal" userId="54fe1b90-4a83-4bd4-a93f-473d8ba5442d" providerId="ADAL" clId="{79441E42-5AC4-4D64-8DAE-7B6AC8DF5280}" dt="2025-02-02T18:17:06.982" v="3" actId="20577"/>
          <ac:spMkLst>
            <pc:docMk/>
            <pc:sldMk cId="3946158716" sldId="284"/>
            <ac:spMk id="4" creationId="{00000000-0000-0000-0000-000000000000}"/>
          </ac:spMkLst>
        </pc:spChg>
      </pc:sldChg>
      <pc:sldChg chg="modSp mod">
        <pc:chgData name="Ray Leal" userId="54fe1b90-4a83-4bd4-a93f-473d8ba5442d" providerId="ADAL" clId="{79441E42-5AC4-4D64-8DAE-7B6AC8DF5280}" dt="2025-02-02T18:17:11.383" v="5" actId="20577"/>
        <pc:sldMkLst>
          <pc:docMk/>
          <pc:sldMk cId="1178819658" sldId="285"/>
        </pc:sldMkLst>
        <pc:spChg chg="mod">
          <ac:chgData name="Ray Leal" userId="54fe1b90-4a83-4bd4-a93f-473d8ba5442d" providerId="ADAL" clId="{79441E42-5AC4-4D64-8DAE-7B6AC8DF5280}" dt="2025-02-02T18:17:11.383" v="5" actId="20577"/>
          <ac:spMkLst>
            <pc:docMk/>
            <pc:sldMk cId="1178819658" sldId="285"/>
            <ac:spMk id="5" creationId="{00000000-0000-0000-0000-000000000000}"/>
          </ac:spMkLst>
        </pc:spChg>
      </pc:sldChg>
      <pc:sldChg chg="modSp mod">
        <pc:chgData name="Ray Leal" userId="54fe1b90-4a83-4bd4-a93f-473d8ba5442d" providerId="ADAL" clId="{79441E42-5AC4-4D64-8DAE-7B6AC8DF5280}" dt="2025-02-02T18:17:18.296" v="7" actId="20577"/>
        <pc:sldMkLst>
          <pc:docMk/>
          <pc:sldMk cId="3112758391" sldId="286"/>
        </pc:sldMkLst>
        <pc:spChg chg="mod">
          <ac:chgData name="Ray Leal" userId="54fe1b90-4a83-4bd4-a93f-473d8ba5442d" providerId="ADAL" clId="{79441E42-5AC4-4D64-8DAE-7B6AC8DF5280}" dt="2025-02-02T18:17:18.296" v="7" actId="20577"/>
          <ac:spMkLst>
            <pc:docMk/>
            <pc:sldMk cId="3112758391" sldId="286"/>
            <ac:spMk id="5" creationId="{00000000-0000-0000-0000-000000000000}"/>
          </ac:spMkLst>
        </pc:spChg>
      </pc:sldChg>
      <pc:sldChg chg="modSp mod">
        <pc:chgData name="Ray Leal" userId="54fe1b90-4a83-4bd4-a93f-473d8ba5442d" providerId="ADAL" clId="{79441E42-5AC4-4D64-8DAE-7B6AC8DF5280}" dt="2025-02-02T18:17:22.135" v="9" actId="20577"/>
        <pc:sldMkLst>
          <pc:docMk/>
          <pc:sldMk cId="3112806603" sldId="287"/>
        </pc:sldMkLst>
        <pc:spChg chg="mod">
          <ac:chgData name="Ray Leal" userId="54fe1b90-4a83-4bd4-a93f-473d8ba5442d" providerId="ADAL" clId="{79441E42-5AC4-4D64-8DAE-7B6AC8DF5280}" dt="2025-02-02T18:17:22.135" v="9" actId="20577"/>
          <ac:spMkLst>
            <pc:docMk/>
            <pc:sldMk cId="3112806603" sldId="287"/>
            <ac:spMk id="4" creationId="{00000000-0000-0000-0000-000000000000}"/>
          </ac:spMkLst>
        </pc:spChg>
      </pc:sldChg>
      <pc:sldChg chg="modSp mod">
        <pc:chgData name="Ray Leal" userId="54fe1b90-4a83-4bd4-a93f-473d8ba5442d" providerId="ADAL" clId="{79441E42-5AC4-4D64-8DAE-7B6AC8DF5280}" dt="2025-02-02T18:17:26.233" v="11" actId="20577"/>
        <pc:sldMkLst>
          <pc:docMk/>
          <pc:sldMk cId="2614750154" sldId="288"/>
        </pc:sldMkLst>
        <pc:spChg chg="mod">
          <ac:chgData name="Ray Leal" userId="54fe1b90-4a83-4bd4-a93f-473d8ba5442d" providerId="ADAL" clId="{79441E42-5AC4-4D64-8DAE-7B6AC8DF5280}" dt="2025-02-02T18:17:26.233" v="11" actId="20577"/>
          <ac:spMkLst>
            <pc:docMk/>
            <pc:sldMk cId="2614750154" sldId="288"/>
            <ac:spMk id="4" creationId="{00000000-0000-0000-0000-000000000000}"/>
          </ac:spMkLst>
        </pc:spChg>
      </pc:sldChg>
      <pc:sldChg chg="modSp mod">
        <pc:chgData name="Ray Leal" userId="54fe1b90-4a83-4bd4-a93f-473d8ba5442d" providerId="ADAL" clId="{79441E42-5AC4-4D64-8DAE-7B6AC8DF5280}" dt="2025-02-02T18:17:31.607" v="13" actId="20577"/>
        <pc:sldMkLst>
          <pc:docMk/>
          <pc:sldMk cId="2085726349" sldId="289"/>
        </pc:sldMkLst>
        <pc:spChg chg="mod">
          <ac:chgData name="Ray Leal" userId="54fe1b90-4a83-4bd4-a93f-473d8ba5442d" providerId="ADAL" clId="{79441E42-5AC4-4D64-8DAE-7B6AC8DF5280}" dt="2025-02-02T18:17:31.607" v="13" actId="20577"/>
          <ac:spMkLst>
            <pc:docMk/>
            <pc:sldMk cId="2085726349" sldId="289"/>
            <ac:spMk id="5" creationId="{00000000-0000-0000-0000-000000000000}"/>
          </ac:spMkLst>
        </pc:spChg>
      </pc:sldChg>
      <pc:sldChg chg="modSp mod">
        <pc:chgData name="Ray Leal" userId="54fe1b90-4a83-4bd4-a93f-473d8ba5442d" providerId="ADAL" clId="{79441E42-5AC4-4D64-8DAE-7B6AC8DF5280}" dt="2025-02-02T18:18:15.871" v="17" actId="20577"/>
        <pc:sldMkLst>
          <pc:docMk/>
          <pc:sldMk cId="2295189038" sldId="291"/>
        </pc:sldMkLst>
        <pc:spChg chg="mod">
          <ac:chgData name="Ray Leal" userId="54fe1b90-4a83-4bd4-a93f-473d8ba5442d" providerId="ADAL" clId="{79441E42-5AC4-4D64-8DAE-7B6AC8DF5280}" dt="2025-02-02T18:18:15.871" v="17" actId="20577"/>
          <ac:spMkLst>
            <pc:docMk/>
            <pc:sldMk cId="2295189038" sldId="291"/>
            <ac:spMk id="9" creationId="{59992198-BA10-A8EC-7104-531BC47692AE}"/>
          </ac:spMkLst>
        </pc:spChg>
      </pc:sldChg>
      <pc:sldChg chg="modSp mod">
        <pc:chgData name="Ray Leal" userId="54fe1b90-4a83-4bd4-a93f-473d8ba5442d" providerId="ADAL" clId="{79441E42-5AC4-4D64-8DAE-7B6AC8DF5280}" dt="2025-02-02T18:17:02.303" v="1" actId="20577"/>
        <pc:sldMkLst>
          <pc:docMk/>
          <pc:sldMk cId="1642507848" sldId="292"/>
        </pc:sldMkLst>
        <pc:spChg chg="mod">
          <ac:chgData name="Ray Leal" userId="54fe1b90-4a83-4bd4-a93f-473d8ba5442d" providerId="ADAL" clId="{79441E42-5AC4-4D64-8DAE-7B6AC8DF5280}" dt="2025-02-02T18:17:02.303" v="1" actId="20577"/>
          <ac:spMkLst>
            <pc:docMk/>
            <pc:sldMk cId="1642507848" sldId="292"/>
            <ac:spMk id="7" creationId="{130A5A74-D398-ECE9-ADE9-EA2A9FDCA08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69130679-BD81-4950-A4A8-4441D125A6F4}" type="datetimeFigureOut">
              <a:rPr lang="en-GB" smtClean="0"/>
              <a:t>06/02/2026</a:t>
            </a:fld>
            <a:endParaRPr lang="en-GB"/>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73AD941A-F2EC-410A-86C7-81FC3DBBF9D3}" type="slidenum">
              <a:rPr lang="en-GB" smtClean="0"/>
              <a:t>‹#›</a:t>
            </a:fld>
            <a:endParaRPr lang="en-GB"/>
          </a:p>
        </p:txBody>
      </p:sp>
    </p:spTree>
    <p:extLst>
      <p:ext uri="{BB962C8B-B14F-4D97-AF65-F5344CB8AC3E}">
        <p14:creationId xmlns:p14="http://schemas.microsoft.com/office/powerpoint/2010/main" val="1189202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Year 8 HT2</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7450BA-14A9-46CA-B2A5-052EF74C666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5851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1EF8FBC-C6E1-431E-8AE0-1A2FEA8FC4E5}" type="datetimeFigureOut">
              <a:rPr lang="en-GB" smtClean="0"/>
              <a:t>06/02/2026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ADE3EA-C05F-44BA-BB9B-4D312751C816}" type="slidenum">
              <a:rPr lang="en-GB" smtClean="0"/>
              <a:t>‹#›</a:t>
            </a:fld>
            <a:endParaRPr lang="en-GB"/>
          </a:p>
        </p:txBody>
      </p:sp>
    </p:spTree>
    <p:extLst>
      <p:ext uri="{BB962C8B-B14F-4D97-AF65-F5344CB8AC3E}">
        <p14:creationId xmlns:p14="http://schemas.microsoft.com/office/powerpoint/2010/main" val="2431239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1EF8FBC-C6E1-431E-8AE0-1A2FEA8FC4E5}" type="datetimeFigureOut">
              <a:rPr lang="en-GB" smtClean="0"/>
              <a:t>06/02/2026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ADE3EA-C05F-44BA-BB9B-4D312751C816}" type="slidenum">
              <a:rPr lang="en-GB" smtClean="0"/>
              <a:t>‹#›</a:t>
            </a:fld>
            <a:endParaRPr lang="en-GB"/>
          </a:p>
        </p:txBody>
      </p:sp>
    </p:spTree>
    <p:extLst>
      <p:ext uri="{BB962C8B-B14F-4D97-AF65-F5344CB8AC3E}">
        <p14:creationId xmlns:p14="http://schemas.microsoft.com/office/powerpoint/2010/main" val="1132336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1EF8FBC-C6E1-431E-8AE0-1A2FEA8FC4E5}" type="datetimeFigureOut">
              <a:rPr lang="en-GB" smtClean="0"/>
              <a:t>06/02/2026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ADE3EA-C05F-44BA-BB9B-4D312751C816}" type="slidenum">
              <a:rPr lang="en-GB" smtClean="0"/>
              <a:t>‹#›</a:t>
            </a:fld>
            <a:endParaRPr lang="en-GB"/>
          </a:p>
        </p:txBody>
      </p:sp>
    </p:spTree>
    <p:extLst>
      <p:ext uri="{BB962C8B-B14F-4D97-AF65-F5344CB8AC3E}">
        <p14:creationId xmlns:p14="http://schemas.microsoft.com/office/powerpoint/2010/main" val="684618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1EF8FBC-C6E1-431E-8AE0-1A2FEA8FC4E5}" type="datetimeFigureOut">
              <a:rPr lang="en-GB" smtClean="0"/>
              <a:t>06/02/2026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ADE3EA-C05F-44BA-BB9B-4D312751C816}" type="slidenum">
              <a:rPr lang="en-GB" smtClean="0"/>
              <a:t>‹#›</a:t>
            </a:fld>
            <a:endParaRPr lang="en-GB"/>
          </a:p>
        </p:txBody>
      </p:sp>
    </p:spTree>
    <p:extLst>
      <p:ext uri="{BB962C8B-B14F-4D97-AF65-F5344CB8AC3E}">
        <p14:creationId xmlns:p14="http://schemas.microsoft.com/office/powerpoint/2010/main" val="877012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1EF8FBC-C6E1-431E-8AE0-1A2FEA8FC4E5}" type="datetimeFigureOut">
              <a:rPr lang="en-GB" smtClean="0"/>
              <a:t>06/02/2026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ADE3EA-C05F-44BA-BB9B-4D312751C816}" type="slidenum">
              <a:rPr lang="en-GB" smtClean="0"/>
              <a:t>‹#›</a:t>
            </a:fld>
            <a:endParaRPr lang="en-GB"/>
          </a:p>
        </p:txBody>
      </p:sp>
    </p:spTree>
    <p:extLst>
      <p:ext uri="{BB962C8B-B14F-4D97-AF65-F5344CB8AC3E}">
        <p14:creationId xmlns:p14="http://schemas.microsoft.com/office/powerpoint/2010/main" val="1099103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1EF8FBC-C6E1-431E-8AE0-1A2FEA8FC4E5}" type="datetimeFigureOut">
              <a:rPr lang="en-GB" smtClean="0"/>
              <a:t>06/02/2026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ADE3EA-C05F-44BA-BB9B-4D312751C816}" type="slidenum">
              <a:rPr lang="en-GB" smtClean="0"/>
              <a:t>‹#›</a:t>
            </a:fld>
            <a:endParaRPr lang="en-GB"/>
          </a:p>
        </p:txBody>
      </p:sp>
    </p:spTree>
    <p:extLst>
      <p:ext uri="{BB962C8B-B14F-4D97-AF65-F5344CB8AC3E}">
        <p14:creationId xmlns:p14="http://schemas.microsoft.com/office/powerpoint/2010/main" val="1378991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1EF8FBC-C6E1-431E-8AE0-1A2FEA8FC4E5}" type="datetimeFigureOut">
              <a:rPr lang="en-GB" smtClean="0"/>
              <a:t>06/02/2026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AADE3EA-C05F-44BA-BB9B-4D312751C816}" type="slidenum">
              <a:rPr lang="en-GB" smtClean="0"/>
              <a:t>‹#›</a:t>
            </a:fld>
            <a:endParaRPr lang="en-GB"/>
          </a:p>
        </p:txBody>
      </p:sp>
    </p:spTree>
    <p:extLst>
      <p:ext uri="{BB962C8B-B14F-4D97-AF65-F5344CB8AC3E}">
        <p14:creationId xmlns:p14="http://schemas.microsoft.com/office/powerpoint/2010/main" val="2624048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1EF8FBC-C6E1-431E-8AE0-1A2FEA8FC4E5}" type="datetimeFigureOut">
              <a:rPr lang="en-GB" smtClean="0"/>
              <a:t>06/02/2026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AADE3EA-C05F-44BA-BB9B-4D312751C816}" type="slidenum">
              <a:rPr lang="en-GB" smtClean="0"/>
              <a:t>‹#›</a:t>
            </a:fld>
            <a:endParaRPr lang="en-GB"/>
          </a:p>
        </p:txBody>
      </p:sp>
    </p:spTree>
    <p:extLst>
      <p:ext uri="{BB962C8B-B14F-4D97-AF65-F5344CB8AC3E}">
        <p14:creationId xmlns:p14="http://schemas.microsoft.com/office/powerpoint/2010/main" val="3197636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EF8FBC-C6E1-431E-8AE0-1A2FEA8FC4E5}" type="datetimeFigureOut">
              <a:rPr lang="en-GB" smtClean="0"/>
              <a:t>06/02/2026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AADE3EA-C05F-44BA-BB9B-4D312751C816}" type="slidenum">
              <a:rPr lang="en-GB" smtClean="0"/>
              <a:t>‹#›</a:t>
            </a:fld>
            <a:endParaRPr lang="en-GB"/>
          </a:p>
        </p:txBody>
      </p:sp>
    </p:spTree>
    <p:extLst>
      <p:ext uri="{BB962C8B-B14F-4D97-AF65-F5344CB8AC3E}">
        <p14:creationId xmlns:p14="http://schemas.microsoft.com/office/powerpoint/2010/main" val="64384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1EF8FBC-C6E1-431E-8AE0-1A2FEA8FC4E5}" type="datetimeFigureOut">
              <a:rPr lang="en-GB" smtClean="0"/>
              <a:t>06/02/2026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ADE3EA-C05F-44BA-BB9B-4D312751C816}" type="slidenum">
              <a:rPr lang="en-GB" smtClean="0"/>
              <a:t>‹#›</a:t>
            </a:fld>
            <a:endParaRPr lang="en-GB"/>
          </a:p>
        </p:txBody>
      </p:sp>
    </p:spTree>
    <p:extLst>
      <p:ext uri="{BB962C8B-B14F-4D97-AF65-F5344CB8AC3E}">
        <p14:creationId xmlns:p14="http://schemas.microsoft.com/office/powerpoint/2010/main" val="657899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1EF8FBC-C6E1-431E-8AE0-1A2FEA8FC4E5}" type="datetimeFigureOut">
              <a:rPr lang="en-GB" smtClean="0"/>
              <a:t>06/02/2026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ADE3EA-C05F-44BA-BB9B-4D312751C816}" type="slidenum">
              <a:rPr lang="en-GB" smtClean="0"/>
              <a:t>‹#›</a:t>
            </a:fld>
            <a:endParaRPr lang="en-GB"/>
          </a:p>
        </p:txBody>
      </p:sp>
    </p:spTree>
    <p:extLst>
      <p:ext uri="{BB962C8B-B14F-4D97-AF65-F5344CB8AC3E}">
        <p14:creationId xmlns:p14="http://schemas.microsoft.com/office/powerpoint/2010/main" val="38674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EF8FBC-C6E1-431E-8AE0-1A2FEA8FC4E5}" type="datetimeFigureOut">
              <a:rPr lang="en-GB" smtClean="0"/>
              <a:t>06/02/2026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ADE3EA-C05F-44BA-BB9B-4D312751C816}" type="slidenum">
              <a:rPr lang="en-GB" smtClean="0"/>
              <a:t>‹#›</a:t>
            </a:fld>
            <a:endParaRPr lang="en-GB"/>
          </a:p>
        </p:txBody>
      </p:sp>
    </p:spTree>
    <p:extLst>
      <p:ext uri="{BB962C8B-B14F-4D97-AF65-F5344CB8AC3E}">
        <p14:creationId xmlns:p14="http://schemas.microsoft.com/office/powerpoint/2010/main" val="275232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96883" y="285008"/>
            <a:ext cx="11625943" cy="6246421"/>
          </a:xfrm>
          <a:prstGeom prst="roundRect">
            <a:avLst/>
          </a:prstGeom>
          <a:noFill/>
          <a:ln w="57150">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itle 1"/>
          <p:cNvSpPr txBox="1">
            <a:spLocks/>
          </p:cNvSpPr>
          <p:nvPr/>
        </p:nvSpPr>
        <p:spPr>
          <a:xfrm>
            <a:off x="790090" y="326266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latin typeface="Gill Sans MT" panose="020B0502020104020203" pitchFamily="34" charset="0"/>
              </a:rPr>
              <a:t>Year 9 Knowledge Organiser HT4</a:t>
            </a:r>
          </a:p>
        </p:txBody>
      </p:sp>
      <p:pic>
        <p:nvPicPr>
          <p:cNvPr id="7" name="Picture 6" descr="Hornchurch High (@HornchurchHigh) / Twitter"/>
          <p:cNvPicPr/>
          <p:nvPr/>
        </p:nvPicPr>
        <p:blipFill>
          <a:blip r:embed="rId2">
            <a:extLst>
              <a:ext uri="{28A0092B-C50C-407E-A947-70E740481C1C}">
                <a14:useLocalDpi xmlns:a14="http://schemas.microsoft.com/office/drawing/2010/main" val="0"/>
              </a:ext>
            </a:extLst>
          </a:blip>
          <a:srcRect/>
          <a:stretch>
            <a:fillRect/>
          </a:stretch>
        </p:blipFill>
        <p:spPr bwMode="auto">
          <a:xfrm>
            <a:off x="4310318" y="488114"/>
            <a:ext cx="3475145" cy="2873395"/>
          </a:xfrm>
          <a:prstGeom prst="rect">
            <a:avLst/>
          </a:prstGeom>
          <a:noFill/>
          <a:ln>
            <a:noFill/>
          </a:ln>
        </p:spPr>
      </p:pic>
      <p:sp>
        <p:nvSpPr>
          <p:cNvPr id="8" name="TextBox 7"/>
          <p:cNvSpPr txBox="1"/>
          <p:nvPr/>
        </p:nvSpPr>
        <p:spPr>
          <a:xfrm>
            <a:off x="3671241" y="4326620"/>
            <a:ext cx="4877225" cy="523220"/>
          </a:xfrm>
          <a:prstGeom prst="rect">
            <a:avLst/>
          </a:prstGeom>
          <a:noFill/>
        </p:spPr>
        <p:txBody>
          <a:bodyPr wrap="square" rtlCol="0">
            <a:spAutoFit/>
          </a:bodyPr>
          <a:lstStyle/>
          <a:p>
            <a:pPr algn="ctr"/>
            <a:r>
              <a:rPr lang="en-GB" sz="2800" dirty="0">
                <a:solidFill>
                  <a:srgbClr val="CC00FF"/>
                </a:solidFill>
                <a:latin typeface="Gill Sans MT" panose="020B0502020104020203" pitchFamily="34" charset="0"/>
              </a:rPr>
              <a:t>Knowledge is Power</a:t>
            </a:r>
          </a:p>
        </p:txBody>
      </p:sp>
      <p:sp>
        <p:nvSpPr>
          <p:cNvPr id="9" name="TextBox 8"/>
          <p:cNvSpPr txBox="1"/>
          <p:nvPr/>
        </p:nvSpPr>
        <p:spPr>
          <a:xfrm>
            <a:off x="3397421" y="5600405"/>
            <a:ext cx="5424863" cy="707886"/>
          </a:xfrm>
          <a:prstGeom prst="rect">
            <a:avLst/>
          </a:prstGeom>
          <a:noFill/>
        </p:spPr>
        <p:txBody>
          <a:bodyPr wrap="square" rtlCol="0">
            <a:spAutoFit/>
          </a:bodyPr>
          <a:lstStyle/>
          <a:p>
            <a:r>
              <a:rPr lang="en-GB" sz="2000" dirty="0">
                <a:latin typeface="Gill Sans MT" panose="020B0502020104020203" pitchFamily="34" charset="0"/>
              </a:rPr>
              <a:t>Name: ______________________________</a:t>
            </a:r>
          </a:p>
          <a:p>
            <a:r>
              <a:rPr lang="en-GB" sz="2000" dirty="0">
                <a:latin typeface="Gill Sans MT" panose="020B0502020104020203" pitchFamily="34" charset="0"/>
              </a:rPr>
              <a:t>Form:  _______</a:t>
            </a:r>
          </a:p>
        </p:txBody>
      </p:sp>
    </p:spTree>
    <p:extLst>
      <p:ext uri="{BB962C8B-B14F-4D97-AF65-F5344CB8AC3E}">
        <p14:creationId xmlns:p14="http://schemas.microsoft.com/office/powerpoint/2010/main" val="3885589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248700716"/>
              </p:ext>
            </p:extLst>
          </p:nvPr>
        </p:nvGraphicFramePr>
        <p:xfrm>
          <a:off x="367938" y="810986"/>
          <a:ext cx="11388634" cy="2360973"/>
        </p:xfrm>
        <a:graphic>
          <a:graphicData uri="http://schemas.openxmlformats.org/drawingml/2006/table">
            <a:tbl>
              <a:tblPr firstRow="1" bandRow="1">
                <a:tableStyleId>{5940675A-B579-460E-94D1-54222C63F5DA}</a:tableStyleId>
              </a:tblPr>
              <a:tblGrid>
                <a:gridCol w="2201280">
                  <a:extLst>
                    <a:ext uri="{9D8B030D-6E8A-4147-A177-3AD203B41FA5}">
                      <a16:colId xmlns:a16="http://schemas.microsoft.com/office/drawing/2014/main" val="20000"/>
                    </a:ext>
                  </a:extLst>
                </a:gridCol>
                <a:gridCol w="9187354">
                  <a:extLst>
                    <a:ext uri="{9D8B030D-6E8A-4147-A177-3AD203B41FA5}">
                      <a16:colId xmlns:a16="http://schemas.microsoft.com/office/drawing/2014/main" val="20001"/>
                    </a:ext>
                  </a:extLst>
                </a:gridCol>
              </a:tblGrid>
              <a:tr h="401512">
                <a:tc gridSpan="2">
                  <a:txBody>
                    <a:bodyPr/>
                    <a:lstStyle/>
                    <a:p>
                      <a:pPr algn="ctr"/>
                      <a:r>
                        <a:rPr lang="en-GB" sz="1200" b="0" dirty="0">
                          <a:latin typeface="Gill Sans MT" panose="020B0502020104020203" pitchFamily="34" charset="0"/>
                        </a:rPr>
                        <a:t>Cardiovascular system – Blood vessels</a:t>
                      </a:r>
                    </a:p>
                  </a:txBody>
                  <a:tcPr marL="36576" marR="36576" marT="36576" marB="36576" anchor="ctr">
                    <a:solidFill>
                      <a:schemeClr val="accent4">
                        <a:lumMod val="20000"/>
                        <a:lumOff val="80000"/>
                      </a:schemeClr>
                    </a:solidFill>
                  </a:tcPr>
                </a:tc>
                <a:tc hMerge="1">
                  <a:txBody>
                    <a:bodyPr/>
                    <a:lstStyle/>
                    <a:p>
                      <a:pPr marR="0" indent="0" algn="l" rtl="0">
                        <a:lnSpc>
                          <a:spcPct val="119000"/>
                        </a:lnSpc>
                        <a:spcBef>
                          <a:spcPts val="0"/>
                        </a:spcBef>
                        <a:spcAft>
                          <a:spcPts val="600"/>
                        </a:spcAft>
                      </a:pPr>
                      <a:endParaRPr lang="en-GB" sz="10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10001"/>
                  </a:ext>
                </a:extLst>
              </a:tr>
              <a:tr h="492892">
                <a:tc gridSpan="2">
                  <a:txBody>
                    <a:bodyPr/>
                    <a:lstStyle/>
                    <a:p>
                      <a:pPr marR="0" indent="0" algn="l" rtl="0">
                        <a:lnSpc>
                          <a:spcPct val="119000"/>
                        </a:lnSpc>
                        <a:spcBef>
                          <a:spcPts val="0"/>
                        </a:spcBef>
                        <a:spcAft>
                          <a:spcPts val="600"/>
                        </a:spcAft>
                      </a:pPr>
                      <a:r>
                        <a:rPr lang="en-US" sz="1200" b="0" dirty="0">
                          <a:latin typeface="Gill Sans MT" panose="020B0502020104020203" pitchFamily="34" charset="0"/>
                        </a:rPr>
                        <a:t>There are three types of blood vessels found in the body:</a:t>
                      </a:r>
                      <a:endParaRPr lang="en-GB" sz="1200" b="0" kern="1400" dirty="0">
                        <a:ln>
                          <a:noFill/>
                        </a:ln>
                        <a:solidFill>
                          <a:srgbClr val="000000"/>
                        </a:solidFill>
                        <a:effectLst/>
                        <a:latin typeface="Gill Sans MT" panose="020B0502020104020203" pitchFamily="34" charset="0"/>
                      </a:endParaRPr>
                    </a:p>
                  </a:txBody>
                  <a:tcPr marL="36576" marR="36576" marT="36576" marB="36576" anchor="ctr"/>
                </a:tc>
                <a:tc hMerge="1">
                  <a:txBody>
                    <a:bodyPr/>
                    <a:lstStyle/>
                    <a:p>
                      <a:pPr marR="0" indent="0" algn="l" rtl="0">
                        <a:lnSpc>
                          <a:spcPct val="119000"/>
                        </a:lnSpc>
                        <a:spcBef>
                          <a:spcPts val="0"/>
                        </a:spcBef>
                        <a:spcAft>
                          <a:spcPts val="600"/>
                        </a:spcAft>
                      </a:pPr>
                      <a:endParaRPr lang="en-GB" sz="1200" kern="1400" dirty="0">
                        <a:ln>
                          <a:noFill/>
                        </a:ln>
                        <a:solidFill>
                          <a:srgbClr val="000000"/>
                        </a:solidFill>
                        <a:effectLst/>
                        <a:latin typeface="Calibri" panose="020F0502020204030204" pitchFamily="34" charset="0"/>
                      </a:endParaRPr>
                    </a:p>
                  </a:txBody>
                  <a:tcPr marL="36576" marR="36576" marT="36576" marB="36576" anchor="ctr"/>
                </a:tc>
                <a:extLst>
                  <a:ext uri="{0D108BD9-81ED-4DB2-BD59-A6C34878D82A}">
                    <a16:rowId xmlns:a16="http://schemas.microsoft.com/office/drawing/2014/main" val="10002"/>
                  </a:ext>
                </a:extLst>
              </a:tr>
              <a:tr h="454336">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b="0" dirty="0">
                          <a:latin typeface="Gill Sans MT" panose="020B0502020104020203" pitchFamily="34" charset="0"/>
                          <a:cs typeface="Arial" panose="020B0604020202020204" pitchFamily="34" charset="0"/>
                        </a:rPr>
                        <a:t>Artery</a:t>
                      </a:r>
                      <a:endParaRPr lang="en-GB" sz="1200" b="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b="0" dirty="0">
                          <a:latin typeface="Gill Sans MT" panose="020B0502020104020203" pitchFamily="34" charset="0"/>
                          <a:cs typeface="Arial" panose="020B0604020202020204" pitchFamily="34" charset="0"/>
                        </a:rPr>
                        <a:t>It’s structure is; thick, muscular elastic walls, small</a:t>
                      </a:r>
                      <a:r>
                        <a:rPr lang="en-GB" sz="1200" b="0" baseline="0" dirty="0">
                          <a:latin typeface="Gill Sans MT" panose="020B0502020104020203" pitchFamily="34" charset="0"/>
                          <a:cs typeface="Arial" panose="020B0604020202020204" pitchFamily="34" charset="0"/>
                        </a:rPr>
                        <a:t> lumen, high pressure. It’s function is to t</a:t>
                      </a:r>
                      <a:r>
                        <a:rPr lang="en-GB" sz="1200" b="0" dirty="0">
                          <a:latin typeface="Gill Sans MT" panose="020B0502020104020203" pitchFamily="34" charset="0"/>
                          <a:cs typeface="Arial" panose="020B0604020202020204" pitchFamily="34" charset="0"/>
                        </a:rPr>
                        <a:t>ake blood away from the heart</a:t>
                      </a:r>
                      <a:endParaRPr lang="en-GB" sz="1200" b="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3"/>
                  </a:ext>
                </a:extLst>
              </a:tr>
              <a:tr h="505904">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b="0" dirty="0">
                          <a:latin typeface="Gill Sans MT" panose="020B0502020104020203" pitchFamily="34" charset="0"/>
                          <a:cs typeface="Arial" panose="020B0604020202020204" pitchFamily="34" charset="0"/>
                        </a:rPr>
                        <a:t>Vein</a:t>
                      </a:r>
                      <a:endParaRPr lang="en-GB" sz="1200" b="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b="0" dirty="0">
                          <a:latin typeface="Gill Sans MT" panose="020B0502020104020203" pitchFamily="34" charset="0"/>
                          <a:cs typeface="Arial" panose="020B0604020202020204" pitchFamily="34" charset="0"/>
                        </a:rPr>
                        <a:t>It’s structure is; Thin, little muscle in walls, non elastic, large</a:t>
                      </a:r>
                      <a:r>
                        <a:rPr lang="en-GB" sz="1200" b="0" baseline="0" dirty="0">
                          <a:latin typeface="Gill Sans MT" panose="020B0502020104020203" pitchFamily="34" charset="0"/>
                          <a:cs typeface="Arial" panose="020B0604020202020204" pitchFamily="34" charset="0"/>
                        </a:rPr>
                        <a:t> lumen, pocket valves, low pressure. . It’s function is to b</a:t>
                      </a:r>
                      <a:r>
                        <a:rPr lang="en-GB" sz="1200" b="0" dirty="0">
                          <a:latin typeface="Gill Sans MT" panose="020B0502020104020203" pitchFamily="34" charset="0"/>
                          <a:cs typeface="Arial" panose="020B0604020202020204" pitchFamily="34" charset="0"/>
                        </a:rPr>
                        <a:t>ring blood into the heart</a:t>
                      </a:r>
                      <a:endParaRPr lang="en-GB" sz="1200" b="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4"/>
                  </a:ext>
                </a:extLst>
              </a:tr>
              <a:tr h="506329">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b="0" dirty="0">
                          <a:latin typeface="Gill Sans MT" panose="020B0502020104020203" pitchFamily="34" charset="0"/>
                          <a:cs typeface="Arial" panose="020B0604020202020204" pitchFamily="34" charset="0"/>
                        </a:rPr>
                        <a:t>Capillary</a:t>
                      </a:r>
                      <a:endParaRPr lang="en-GB" sz="1200" b="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b="0" dirty="0">
                          <a:latin typeface="Gill Sans MT" panose="020B0502020104020203" pitchFamily="34" charset="0"/>
                          <a:cs typeface="Arial" panose="020B0604020202020204" pitchFamily="34" charset="0"/>
                        </a:rPr>
                        <a:t>It’s structure is; Very thin walls (1 cell), very small lumen</a:t>
                      </a:r>
                      <a:r>
                        <a:rPr lang="en-GB" sz="1200" b="0" kern="1400" dirty="0">
                          <a:ln>
                            <a:noFill/>
                          </a:ln>
                          <a:solidFill>
                            <a:srgbClr val="000000"/>
                          </a:solidFill>
                          <a:effectLst/>
                          <a:latin typeface="Gill Sans MT" panose="020B0502020104020203" pitchFamily="34" charset="0"/>
                          <a:cs typeface="+mn-cs"/>
                        </a:rPr>
                        <a:t>.</a:t>
                      </a:r>
                      <a:r>
                        <a:rPr lang="en-GB" sz="1200" b="0" kern="1400" baseline="0" dirty="0">
                          <a:ln>
                            <a:noFill/>
                          </a:ln>
                          <a:solidFill>
                            <a:srgbClr val="000000"/>
                          </a:solidFill>
                          <a:effectLst/>
                          <a:latin typeface="Gill Sans MT" panose="020B0502020104020203" pitchFamily="34" charset="0"/>
                          <a:cs typeface="+mn-cs"/>
                        </a:rPr>
                        <a:t> It’s function is to </a:t>
                      </a:r>
                      <a:r>
                        <a:rPr lang="en-GB" sz="1200" b="0" dirty="0">
                          <a:latin typeface="Gill Sans MT" panose="020B0502020104020203" pitchFamily="34" charset="0"/>
                          <a:cs typeface="Arial" panose="020B0604020202020204" pitchFamily="34" charset="0"/>
                        </a:rPr>
                        <a:t>Form networks around muscle and tissue and allow gaseous exchange</a:t>
                      </a:r>
                    </a:p>
                  </a:txBody>
                  <a:tcPr marL="36576" marR="36576" marT="36576" marB="36576" anchor="ctr"/>
                </a:tc>
                <a:extLst>
                  <a:ext uri="{0D108BD9-81ED-4DB2-BD59-A6C34878D82A}">
                    <a16:rowId xmlns:a16="http://schemas.microsoft.com/office/drawing/2014/main" val="3925240874"/>
                  </a:ext>
                </a:extLst>
              </a:tr>
            </a:tbl>
          </a:graphicData>
        </a:graphic>
      </p:graphicFrame>
      <p:pic>
        <p:nvPicPr>
          <p:cNvPr id="3" name="Picture 2" descr="Image result for veins, arteries and capillaries&quot;"/>
          <p:cNvPicPr>
            <a:picLocks noChangeAspect="1" noChangeArrowheads="1"/>
          </p:cNvPicPr>
          <p:nvPr/>
        </p:nvPicPr>
        <p:blipFill rotWithShape="1">
          <a:blip r:embed="rId2">
            <a:extLst>
              <a:ext uri="{28A0092B-C50C-407E-A947-70E740481C1C}">
                <a14:useLocalDpi xmlns:a14="http://schemas.microsoft.com/office/drawing/2010/main" val="0"/>
              </a:ext>
            </a:extLst>
          </a:blip>
          <a:srcRect l="10365" t="12685" r="7562" b="20023"/>
          <a:stretch/>
        </p:blipFill>
        <p:spPr bwMode="auto">
          <a:xfrm>
            <a:off x="3622309" y="3326216"/>
            <a:ext cx="4660521" cy="32966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8</a:t>
            </a:r>
          </a:p>
        </p:txBody>
      </p:sp>
      <p:sp>
        <p:nvSpPr>
          <p:cNvPr id="8" name="TextBox 7">
            <a:extLst>
              <a:ext uri="{FF2B5EF4-FFF2-40B4-BE49-F238E27FC236}">
                <a16:creationId xmlns:a16="http://schemas.microsoft.com/office/drawing/2014/main" id="{B0618C7B-A54A-7C32-BD22-B303EB758065}"/>
              </a:ext>
            </a:extLst>
          </p:cNvPr>
          <p:cNvSpPr txBox="1"/>
          <p:nvPr/>
        </p:nvSpPr>
        <p:spPr>
          <a:xfrm>
            <a:off x="152070" y="135641"/>
            <a:ext cx="1899120"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PE</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Tree>
    <p:extLst>
      <p:ext uri="{BB962C8B-B14F-4D97-AF65-F5344CB8AC3E}">
        <p14:creationId xmlns:p14="http://schemas.microsoft.com/office/powerpoint/2010/main" val="4186281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634168" y="2146972"/>
            <a:ext cx="5436333" cy="259386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2" name="Table 1"/>
          <p:cNvGraphicFramePr>
            <a:graphicFrameLocks noGrp="1"/>
          </p:cNvGraphicFramePr>
          <p:nvPr/>
        </p:nvGraphicFramePr>
        <p:xfrm>
          <a:off x="285042" y="725736"/>
          <a:ext cx="362659" cy="5855366"/>
        </p:xfrm>
        <a:graphic>
          <a:graphicData uri="http://schemas.openxmlformats.org/drawingml/2006/table">
            <a:tbl>
              <a:tblPr firstRow="1" bandRow="1">
                <a:tableStyleId>{5940675A-B579-460E-94D1-54222C63F5DA}</a:tableStyleId>
              </a:tblPr>
              <a:tblGrid>
                <a:gridCol w="362659">
                  <a:extLst>
                    <a:ext uri="{9D8B030D-6E8A-4147-A177-3AD203B41FA5}">
                      <a16:colId xmlns:a16="http://schemas.microsoft.com/office/drawing/2014/main" val="4085805581"/>
                    </a:ext>
                  </a:extLst>
                </a:gridCol>
              </a:tblGrid>
              <a:tr h="5855366">
                <a:tc>
                  <a:txBody>
                    <a:bodyPr/>
                    <a:lstStyle/>
                    <a:p>
                      <a:pPr algn="ctr"/>
                      <a:r>
                        <a:rPr lang="en-GB" sz="2800" b="1" dirty="0">
                          <a:latin typeface="+mn-lt"/>
                        </a:rPr>
                        <a:t>Muscular</a:t>
                      </a:r>
                      <a:r>
                        <a:rPr lang="en-GB" sz="2800" b="1" baseline="0" dirty="0">
                          <a:latin typeface="+mn-lt"/>
                        </a:rPr>
                        <a:t> System </a:t>
                      </a:r>
                      <a:endParaRPr lang="en-GB" sz="2800" b="1" dirty="0">
                        <a:latin typeface="+mn-lt"/>
                      </a:endParaRPr>
                    </a:p>
                  </a:txBody>
                  <a:tcPr vert="vert270" anchor="ctr">
                    <a:solidFill>
                      <a:schemeClr val="accent6">
                        <a:lumMod val="20000"/>
                        <a:lumOff val="80000"/>
                      </a:schemeClr>
                    </a:solidFill>
                  </a:tcPr>
                </a:tc>
                <a:extLst>
                  <a:ext uri="{0D108BD9-81ED-4DB2-BD59-A6C34878D82A}">
                    <a16:rowId xmlns:a16="http://schemas.microsoft.com/office/drawing/2014/main" val="3384839483"/>
                  </a:ext>
                </a:extLst>
              </a:tr>
            </a:tbl>
          </a:graphicData>
        </a:graphic>
      </p:graphicFrame>
      <p:graphicFrame>
        <p:nvGraphicFramePr>
          <p:cNvPr id="4" name="Table 3"/>
          <p:cNvGraphicFramePr>
            <a:graphicFrameLocks noGrp="1"/>
          </p:cNvGraphicFramePr>
          <p:nvPr/>
        </p:nvGraphicFramePr>
        <p:xfrm>
          <a:off x="4526416" y="188753"/>
          <a:ext cx="362659" cy="5946806"/>
        </p:xfrm>
        <a:graphic>
          <a:graphicData uri="http://schemas.openxmlformats.org/drawingml/2006/table">
            <a:tbl>
              <a:tblPr firstRow="1" bandRow="1">
                <a:tableStyleId>{5940675A-B579-460E-94D1-54222C63F5DA}</a:tableStyleId>
              </a:tblPr>
              <a:tblGrid>
                <a:gridCol w="362659">
                  <a:extLst>
                    <a:ext uri="{9D8B030D-6E8A-4147-A177-3AD203B41FA5}">
                      <a16:colId xmlns:a16="http://schemas.microsoft.com/office/drawing/2014/main" val="4085805581"/>
                    </a:ext>
                  </a:extLst>
                </a:gridCol>
              </a:tblGrid>
              <a:tr h="5946806">
                <a:tc>
                  <a:txBody>
                    <a:bodyPr/>
                    <a:lstStyle/>
                    <a:p>
                      <a:pPr algn="ctr"/>
                      <a:r>
                        <a:rPr lang="en-GB" sz="2800" b="1" dirty="0">
                          <a:latin typeface="+mn-lt"/>
                        </a:rPr>
                        <a:t>Skeletal</a:t>
                      </a:r>
                      <a:r>
                        <a:rPr lang="en-GB" sz="2800" b="1" baseline="0" dirty="0">
                          <a:latin typeface="+mn-lt"/>
                        </a:rPr>
                        <a:t> System </a:t>
                      </a:r>
                      <a:endParaRPr lang="en-GB" sz="2800" b="1" dirty="0">
                        <a:latin typeface="+mn-lt"/>
                      </a:endParaRPr>
                    </a:p>
                  </a:txBody>
                  <a:tcPr vert="vert270" anchor="ctr">
                    <a:solidFill>
                      <a:schemeClr val="accent2">
                        <a:lumMod val="20000"/>
                        <a:lumOff val="80000"/>
                      </a:schemeClr>
                    </a:solidFill>
                  </a:tcPr>
                </a:tc>
                <a:extLst>
                  <a:ext uri="{0D108BD9-81ED-4DB2-BD59-A6C34878D82A}">
                    <a16:rowId xmlns:a16="http://schemas.microsoft.com/office/drawing/2014/main" val="3384839483"/>
                  </a:ext>
                </a:extLst>
              </a:tr>
            </a:tbl>
          </a:graphicData>
        </a:graphic>
      </p:graphicFrame>
      <p:pic>
        <p:nvPicPr>
          <p:cNvPr id="5" name="Picture 2"/>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rot="16200000">
            <a:off x="3973975" y="1640837"/>
            <a:ext cx="4781399" cy="295119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6" name="Table 5"/>
          <p:cNvGraphicFramePr>
            <a:graphicFrameLocks noGrp="1"/>
          </p:cNvGraphicFramePr>
          <p:nvPr/>
        </p:nvGraphicFramePr>
        <p:xfrm>
          <a:off x="8589562" y="188753"/>
          <a:ext cx="362659" cy="5946806"/>
        </p:xfrm>
        <a:graphic>
          <a:graphicData uri="http://schemas.openxmlformats.org/drawingml/2006/table">
            <a:tbl>
              <a:tblPr firstRow="1" bandRow="1">
                <a:tableStyleId>{5940675A-B579-460E-94D1-54222C63F5DA}</a:tableStyleId>
              </a:tblPr>
              <a:tblGrid>
                <a:gridCol w="362659">
                  <a:extLst>
                    <a:ext uri="{9D8B030D-6E8A-4147-A177-3AD203B41FA5}">
                      <a16:colId xmlns:a16="http://schemas.microsoft.com/office/drawing/2014/main" val="4085805581"/>
                    </a:ext>
                  </a:extLst>
                </a:gridCol>
              </a:tblGrid>
              <a:tr h="5946806">
                <a:tc>
                  <a:txBody>
                    <a:bodyPr/>
                    <a:lstStyle/>
                    <a:p>
                      <a:pPr algn="ctr"/>
                      <a:r>
                        <a:rPr lang="en-GB" sz="2800" b="1" dirty="0">
                          <a:latin typeface="+mn-lt"/>
                        </a:rPr>
                        <a:t>Cardiovascular System</a:t>
                      </a:r>
                    </a:p>
                  </a:txBody>
                  <a:tcPr vert="vert270" anchor="ctr">
                    <a:solidFill>
                      <a:srgbClr val="FFCCFF"/>
                    </a:solidFill>
                  </a:tcPr>
                </a:tc>
                <a:extLst>
                  <a:ext uri="{0D108BD9-81ED-4DB2-BD59-A6C34878D82A}">
                    <a16:rowId xmlns:a16="http://schemas.microsoft.com/office/drawing/2014/main" val="3384839483"/>
                  </a:ext>
                </a:extLst>
              </a:tr>
            </a:tbl>
          </a:graphicData>
        </a:graphic>
      </p:graphicFrame>
      <p:pic>
        <p:nvPicPr>
          <p:cNvPr id="7"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6200000">
            <a:off x="7327600" y="1813375"/>
            <a:ext cx="6132262" cy="288302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9" name="TextBox 8"/>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9</a:t>
            </a:r>
          </a:p>
        </p:txBody>
      </p:sp>
      <p:sp>
        <p:nvSpPr>
          <p:cNvPr id="11" name="TextBox 10">
            <a:extLst>
              <a:ext uri="{FF2B5EF4-FFF2-40B4-BE49-F238E27FC236}">
                <a16:creationId xmlns:a16="http://schemas.microsoft.com/office/drawing/2014/main" id="{E0C41AE7-00B9-4BDF-8CA9-EF53F9073995}"/>
              </a:ext>
            </a:extLst>
          </p:cNvPr>
          <p:cNvSpPr txBox="1"/>
          <p:nvPr/>
        </p:nvSpPr>
        <p:spPr>
          <a:xfrm>
            <a:off x="152070" y="135641"/>
            <a:ext cx="1899120"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PE</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Tree>
    <p:extLst>
      <p:ext uri="{BB962C8B-B14F-4D97-AF65-F5344CB8AC3E}">
        <p14:creationId xmlns:p14="http://schemas.microsoft.com/office/powerpoint/2010/main" val="3082670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278674" y="758047"/>
          <a:ext cx="11672693" cy="1739203"/>
        </p:xfrm>
        <a:graphic>
          <a:graphicData uri="http://schemas.openxmlformats.org/drawingml/2006/table">
            <a:tbl>
              <a:tblPr firstRow="1" bandRow="1">
                <a:tableStyleId>{5940675A-B579-460E-94D1-54222C63F5DA}</a:tableStyleId>
              </a:tblPr>
              <a:tblGrid>
                <a:gridCol w="2256185">
                  <a:extLst>
                    <a:ext uri="{9D8B030D-6E8A-4147-A177-3AD203B41FA5}">
                      <a16:colId xmlns:a16="http://schemas.microsoft.com/office/drawing/2014/main" val="20000"/>
                    </a:ext>
                  </a:extLst>
                </a:gridCol>
                <a:gridCol w="9416508">
                  <a:extLst>
                    <a:ext uri="{9D8B030D-6E8A-4147-A177-3AD203B41FA5}">
                      <a16:colId xmlns:a16="http://schemas.microsoft.com/office/drawing/2014/main" val="20001"/>
                    </a:ext>
                  </a:extLst>
                </a:gridCol>
              </a:tblGrid>
              <a:tr h="345806">
                <a:tc gridSpan="2">
                  <a:txBody>
                    <a:bodyPr/>
                    <a:lstStyle/>
                    <a:p>
                      <a:pPr algn="ctr"/>
                      <a:r>
                        <a:rPr lang="en-GB" sz="1200" b="1" kern="1200" dirty="0">
                          <a:solidFill>
                            <a:schemeClr val="tx1"/>
                          </a:solidFill>
                          <a:effectLst/>
                          <a:latin typeface="Gill Sans MT" panose="020B0502020104020203" pitchFamily="34" charset="0"/>
                          <a:ea typeface="+mn-ea"/>
                          <a:cs typeface="+mn-cs"/>
                        </a:rPr>
                        <a:t>BIOMECHANICS - Planes and axes for movement</a:t>
                      </a:r>
                    </a:p>
                  </a:txBody>
                  <a:tcPr marL="36576" marR="36576" marT="36576" marB="36576" anchor="ctr">
                    <a:solidFill>
                      <a:schemeClr val="accent2">
                        <a:lumMod val="20000"/>
                        <a:lumOff val="80000"/>
                      </a:schemeClr>
                    </a:solidFill>
                  </a:tcPr>
                </a:tc>
                <a:tc hMerge="1">
                  <a:txBody>
                    <a:bodyPr/>
                    <a:lstStyle/>
                    <a:p>
                      <a:pPr marR="0" indent="0" algn="l" rtl="0">
                        <a:lnSpc>
                          <a:spcPct val="119000"/>
                        </a:lnSpc>
                        <a:spcBef>
                          <a:spcPts val="0"/>
                        </a:spcBef>
                        <a:spcAft>
                          <a:spcPts val="600"/>
                        </a:spcAft>
                      </a:pPr>
                      <a:endParaRPr lang="en-GB" sz="10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10001"/>
                  </a:ext>
                </a:extLst>
              </a:tr>
              <a:tr h="355979">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Plane</a:t>
                      </a:r>
                      <a:endParaRPr lang="en-GB" sz="1000" kern="1400" dirty="0">
                        <a:ln>
                          <a:noFill/>
                        </a:ln>
                        <a:solidFill>
                          <a:srgbClr val="000000"/>
                        </a:solidFill>
                        <a:effectLst/>
                        <a:latin typeface="Gill Sans MT" panose="020B0502020104020203" pitchFamily="34" charset="0"/>
                      </a:endParaRPr>
                    </a:p>
                  </a:txBody>
                  <a:tcPr marL="9525" marR="9525" marT="9525" marB="0"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An imaginary line that divides the body into two</a:t>
                      </a:r>
                      <a:endParaRPr lang="en-GB" sz="1000" kern="1400" dirty="0">
                        <a:ln>
                          <a:noFill/>
                        </a:ln>
                        <a:solidFill>
                          <a:srgbClr val="000000"/>
                        </a:solidFill>
                        <a:effectLst/>
                        <a:latin typeface="Gill Sans MT" panose="020B0502020104020203" pitchFamily="34" charset="0"/>
                      </a:endParaRPr>
                    </a:p>
                  </a:txBody>
                  <a:tcPr marL="9525" marR="9525" marT="9525" marB="0" anchor="ctr"/>
                </a:tc>
                <a:extLst>
                  <a:ext uri="{0D108BD9-81ED-4DB2-BD59-A6C34878D82A}">
                    <a16:rowId xmlns:a16="http://schemas.microsoft.com/office/drawing/2014/main" val="10002"/>
                  </a:ext>
                </a:extLst>
              </a:tr>
              <a:tr h="345806">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Frontal Plane (left picture)</a:t>
                      </a:r>
                      <a:endParaRPr lang="en-GB" sz="1000" kern="1400" dirty="0">
                        <a:ln>
                          <a:noFill/>
                        </a:ln>
                        <a:solidFill>
                          <a:srgbClr val="000000"/>
                        </a:solidFill>
                        <a:effectLst/>
                        <a:latin typeface="Gill Sans MT" panose="020B0502020104020203" pitchFamily="34" charset="0"/>
                      </a:endParaRPr>
                    </a:p>
                  </a:txBody>
                  <a:tcPr marL="9525" marR="9525" marT="9525" marB="0"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A vertical plane that divides the body into front and back. </a:t>
                      </a:r>
                      <a:endParaRPr lang="en-GB" sz="1000" kern="1400" dirty="0">
                        <a:ln>
                          <a:noFill/>
                        </a:ln>
                        <a:solidFill>
                          <a:srgbClr val="000000"/>
                        </a:solidFill>
                        <a:effectLst/>
                        <a:latin typeface="Gill Sans MT" panose="020B0502020104020203" pitchFamily="34" charset="0"/>
                      </a:endParaRPr>
                    </a:p>
                  </a:txBody>
                  <a:tcPr marL="9525" marR="9525" marT="9525" marB="0" anchor="ctr"/>
                </a:tc>
                <a:extLst>
                  <a:ext uri="{0D108BD9-81ED-4DB2-BD59-A6C34878D82A}">
                    <a16:rowId xmlns:a16="http://schemas.microsoft.com/office/drawing/2014/main" val="1543258229"/>
                  </a:ext>
                </a:extLst>
              </a:tr>
              <a:tr h="345806">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Transverse plane (middle</a:t>
                      </a:r>
                      <a:r>
                        <a:rPr lang="en-GB" sz="1200" kern="1400" baseline="0" dirty="0">
                          <a:ln>
                            <a:noFill/>
                          </a:ln>
                          <a:solidFill>
                            <a:srgbClr val="000000"/>
                          </a:solidFill>
                          <a:effectLst/>
                          <a:latin typeface="Gill Sans MT" panose="020B0502020104020203" pitchFamily="34" charset="0"/>
                        </a:rPr>
                        <a:t> picture)</a:t>
                      </a:r>
                      <a:endParaRPr lang="en-GB" sz="1000" kern="1400" dirty="0">
                        <a:ln>
                          <a:noFill/>
                        </a:ln>
                        <a:solidFill>
                          <a:srgbClr val="000000"/>
                        </a:solidFill>
                        <a:effectLst/>
                        <a:latin typeface="Gill Sans MT" panose="020B0502020104020203" pitchFamily="34" charset="0"/>
                      </a:endParaRPr>
                    </a:p>
                  </a:txBody>
                  <a:tcPr marL="9525" marR="9525" marT="9525" marB="0"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A horizontal plane that divides the body into upper and lower halves.</a:t>
                      </a:r>
                      <a:endParaRPr lang="en-GB" sz="1000" kern="1400" dirty="0">
                        <a:ln>
                          <a:noFill/>
                        </a:ln>
                        <a:solidFill>
                          <a:srgbClr val="000000"/>
                        </a:solidFill>
                        <a:effectLst/>
                        <a:latin typeface="Gill Sans MT" panose="020B0502020104020203" pitchFamily="34" charset="0"/>
                      </a:endParaRPr>
                    </a:p>
                  </a:txBody>
                  <a:tcPr marL="9525" marR="9525" marT="9525" marB="0" anchor="ctr"/>
                </a:tc>
                <a:extLst>
                  <a:ext uri="{0D108BD9-81ED-4DB2-BD59-A6C34878D82A}">
                    <a16:rowId xmlns:a16="http://schemas.microsoft.com/office/drawing/2014/main" val="3146237369"/>
                  </a:ext>
                </a:extLst>
              </a:tr>
              <a:tr h="345806">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Sagittal plane (right picture)</a:t>
                      </a:r>
                      <a:endParaRPr lang="en-GB" sz="1000" kern="1400" dirty="0">
                        <a:ln>
                          <a:noFill/>
                        </a:ln>
                        <a:solidFill>
                          <a:srgbClr val="000000"/>
                        </a:solidFill>
                        <a:effectLst/>
                        <a:latin typeface="Gill Sans MT" panose="020B0502020104020203" pitchFamily="34" charset="0"/>
                      </a:endParaRPr>
                    </a:p>
                  </a:txBody>
                  <a:tcPr marL="9525" marR="9525" marT="9525" marB="0"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A vertical plane that divides the body into right and left sides. </a:t>
                      </a:r>
                      <a:endParaRPr lang="en-GB" sz="1000" kern="1400" dirty="0">
                        <a:ln>
                          <a:noFill/>
                        </a:ln>
                        <a:solidFill>
                          <a:srgbClr val="000000"/>
                        </a:solidFill>
                        <a:effectLst/>
                        <a:latin typeface="Gill Sans MT" panose="020B0502020104020203" pitchFamily="34" charset="0"/>
                      </a:endParaRPr>
                    </a:p>
                  </a:txBody>
                  <a:tcPr marL="9525" marR="9525" marT="9525" marB="0" anchor="ctr"/>
                </a:tc>
                <a:extLst>
                  <a:ext uri="{0D108BD9-81ED-4DB2-BD59-A6C34878D82A}">
                    <a16:rowId xmlns:a16="http://schemas.microsoft.com/office/drawing/2014/main" val="3189114812"/>
                  </a:ext>
                </a:extLst>
              </a:tr>
            </a:tbl>
          </a:graphicData>
        </a:graphic>
      </p:graphicFrame>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33" r="69260" b="7927"/>
          <a:stretch/>
        </p:blipFill>
        <p:spPr bwMode="auto">
          <a:xfrm>
            <a:off x="408638" y="2565780"/>
            <a:ext cx="2630300" cy="402661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l="33511" r="33960"/>
          <a:stretch>
            <a:fillRect/>
          </a:stretch>
        </p:blipFill>
        <p:spPr bwMode="auto">
          <a:xfrm>
            <a:off x="4662336" y="2565780"/>
            <a:ext cx="2633814" cy="418838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l="74622"/>
          <a:stretch>
            <a:fillRect/>
          </a:stretch>
        </p:blipFill>
        <p:spPr bwMode="auto">
          <a:xfrm>
            <a:off x="9166756" y="2566671"/>
            <a:ext cx="2065352" cy="42011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9" name="TextBox 8"/>
          <p:cNvSpPr txBox="1"/>
          <p:nvPr/>
        </p:nvSpPr>
        <p:spPr>
          <a:xfrm>
            <a:off x="11730446" y="6489391"/>
            <a:ext cx="461554"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10</a:t>
            </a:r>
          </a:p>
        </p:txBody>
      </p:sp>
      <p:sp>
        <p:nvSpPr>
          <p:cNvPr id="4" name="TextBox 3">
            <a:extLst>
              <a:ext uri="{FF2B5EF4-FFF2-40B4-BE49-F238E27FC236}">
                <a16:creationId xmlns:a16="http://schemas.microsoft.com/office/drawing/2014/main" id="{E3E23C25-EFCB-B2B8-1705-317251C2B26E}"/>
              </a:ext>
            </a:extLst>
          </p:cNvPr>
          <p:cNvSpPr txBox="1"/>
          <p:nvPr/>
        </p:nvSpPr>
        <p:spPr>
          <a:xfrm>
            <a:off x="152070" y="135641"/>
            <a:ext cx="1899120"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PE</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Tree>
    <p:extLst>
      <p:ext uri="{BB962C8B-B14F-4D97-AF65-F5344CB8AC3E}">
        <p14:creationId xmlns:p14="http://schemas.microsoft.com/office/powerpoint/2010/main" val="970798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r="81363" b="15999"/>
          <a:stretch>
            <a:fillRect/>
          </a:stretch>
        </p:blipFill>
        <p:spPr bwMode="auto">
          <a:xfrm>
            <a:off x="276129" y="2770494"/>
            <a:ext cx="2825088" cy="378743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l="38727" r="40318" b="5142"/>
          <a:stretch>
            <a:fillRect/>
          </a:stretch>
        </p:blipFill>
        <p:spPr bwMode="auto">
          <a:xfrm>
            <a:off x="3521122" y="3044962"/>
            <a:ext cx="2866030" cy="385158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l="80879"/>
          <a:stretch>
            <a:fillRect/>
          </a:stretch>
        </p:blipFill>
        <p:spPr bwMode="auto">
          <a:xfrm>
            <a:off x="7767163" y="2584697"/>
            <a:ext cx="2673373" cy="415902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8" name="Table 7"/>
          <p:cNvGraphicFramePr>
            <a:graphicFrameLocks noGrp="1"/>
          </p:cNvGraphicFramePr>
          <p:nvPr/>
        </p:nvGraphicFramePr>
        <p:xfrm>
          <a:off x="122702" y="758047"/>
          <a:ext cx="11828665" cy="1739203"/>
        </p:xfrm>
        <a:graphic>
          <a:graphicData uri="http://schemas.openxmlformats.org/drawingml/2006/table">
            <a:tbl>
              <a:tblPr firstRow="1" bandRow="1">
                <a:tableStyleId>{5940675A-B579-460E-94D1-54222C63F5DA}</a:tableStyleId>
              </a:tblPr>
              <a:tblGrid>
                <a:gridCol w="2286332">
                  <a:extLst>
                    <a:ext uri="{9D8B030D-6E8A-4147-A177-3AD203B41FA5}">
                      <a16:colId xmlns:a16="http://schemas.microsoft.com/office/drawing/2014/main" val="20000"/>
                    </a:ext>
                  </a:extLst>
                </a:gridCol>
                <a:gridCol w="9542333">
                  <a:extLst>
                    <a:ext uri="{9D8B030D-6E8A-4147-A177-3AD203B41FA5}">
                      <a16:colId xmlns:a16="http://schemas.microsoft.com/office/drawing/2014/main" val="20001"/>
                    </a:ext>
                  </a:extLst>
                </a:gridCol>
              </a:tblGrid>
              <a:tr h="345806">
                <a:tc gridSpan="2">
                  <a:txBody>
                    <a:bodyPr/>
                    <a:lstStyle/>
                    <a:p>
                      <a:pPr algn="ctr"/>
                      <a:r>
                        <a:rPr lang="en-GB" sz="1200" b="1" kern="1200" dirty="0">
                          <a:solidFill>
                            <a:schemeClr val="tx1"/>
                          </a:solidFill>
                          <a:effectLst/>
                          <a:latin typeface="Gill Sans MT" panose="020B0502020104020203" pitchFamily="34" charset="0"/>
                          <a:ea typeface="+mn-ea"/>
                          <a:cs typeface="+mn-cs"/>
                        </a:rPr>
                        <a:t>BIOMECHANICS - Planes and axes for movement</a:t>
                      </a:r>
                    </a:p>
                  </a:txBody>
                  <a:tcPr marL="36576" marR="36576" marT="36576" marB="36576" anchor="ctr">
                    <a:solidFill>
                      <a:schemeClr val="accent6">
                        <a:lumMod val="20000"/>
                        <a:lumOff val="80000"/>
                      </a:schemeClr>
                    </a:solidFill>
                  </a:tcPr>
                </a:tc>
                <a:tc hMerge="1">
                  <a:txBody>
                    <a:bodyPr/>
                    <a:lstStyle/>
                    <a:p>
                      <a:pPr marR="0" indent="0" algn="l" rtl="0">
                        <a:lnSpc>
                          <a:spcPct val="119000"/>
                        </a:lnSpc>
                        <a:spcBef>
                          <a:spcPts val="0"/>
                        </a:spcBef>
                        <a:spcAft>
                          <a:spcPts val="600"/>
                        </a:spcAft>
                      </a:pPr>
                      <a:endParaRPr lang="en-GB" sz="10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10001"/>
                  </a:ext>
                </a:extLst>
              </a:tr>
              <a:tr h="355979">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PAxes</a:t>
                      </a:r>
                      <a:r>
                        <a:rPr lang="en-GB" sz="1200" kern="1400" baseline="0" dirty="0">
                          <a:ln>
                            <a:noFill/>
                          </a:ln>
                          <a:solidFill>
                            <a:srgbClr val="000000"/>
                          </a:solidFill>
                          <a:effectLst/>
                          <a:latin typeface="Gill Sans MT" panose="020B0502020104020203" pitchFamily="34" charset="0"/>
                        </a:rPr>
                        <a:t> for movement</a:t>
                      </a:r>
                      <a:endParaRPr lang="en-GB" sz="1000" kern="1400" dirty="0">
                        <a:ln>
                          <a:noFill/>
                        </a:ln>
                        <a:solidFill>
                          <a:srgbClr val="000000"/>
                        </a:solidFill>
                        <a:effectLst/>
                        <a:latin typeface="Gill Sans MT" panose="020B0502020104020203" pitchFamily="34" charset="0"/>
                      </a:endParaRPr>
                    </a:p>
                  </a:txBody>
                  <a:tcPr marL="9525" marR="9525" marT="9525" marB="0"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An axis is  an imaginary line at right angles to the plane </a:t>
                      </a:r>
                      <a:endParaRPr lang="en-GB" sz="1000" kern="1400" dirty="0">
                        <a:ln>
                          <a:noFill/>
                        </a:ln>
                        <a:solidFill>
                          <a:srgbClr val="000000"/>
                        </a:solidFill>
                        <a:effectLst/>
                        <a:latin typeface="Gill Sans MT" panose="020B0502020104020203" pitchFamily="34" charset="0"/>
                      </a:endParaRPr>
                    </a:p>
                  </a:txBody>
                  <a:tcPr marL="9525" marR="9525" marT="9525" marB="0" anchor="ctr"/>
                </a:tc>
                <a:extLst>
                  <a:ext uri="{0D108BD9-81ED-4DB2-BD59-A6C34878D82A}">
                    <a16:rowId xmlns:a16="http://schemas.microsoft.com/office/drawing/2014/main" val="10002"/>
                  </a:ext>
                </a:extLst>
              </a:tr>
              <a:tr h="345806">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Sagittal axis (left picture)</a:t>
                      </a:r>
                      <a:endParaRPr lang="en-GB" sz="1000" kern="1400" dirty="0">
                        <a:ln>
                          <a:noFill/>
                        </a:ln>
                        <a:solidFill>
                          <a:srgbClr val="000000"/>
                        </a:solidFill>
                        <a:effectLst/>
                        <a:latin typeface="Gill Sans MT" panose="020B0502020104020203" pitchFamily="34" charset="0"/>
                      </a:endParaRPr>
                    </a:p>
                  </a:txBody>
                  <a:tcPr marL="9525" marR="9525" marT="9525" marB="0"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Runs through the body horizontally from the back to front. </a:t>
                      </a:r>
                      <a:endParaRPr lang="en-GB" sz="1000" kern="1400" dirty="0">
                        <a:ln>
                          <a:noFill/>
                        </a:ln>
                        <a:solidFill>
                          <a:srgbClr val="000000"/>
                        </a:solidFill>
                        <a:effectLst/>
                        <a:latin typeface="Gill Sans MT" panose="020B0502020104020203" pitchFamily="34" charset="0"/>
                      </a:endParaRPr>
                    </a:p>
                  </a:txBody>
                  <a:tcPr marL="9525" marR="9525" marT="9525" marB="0" anchor="ctr"/>
                </a:tc>
                <a:extLst>
                  <a:ext uri="{0D108BD9-81ED-4DB2-BD59-A6C34878D82A}">
                    <a16:rowId xmlns:a16="http://schemas.microsoft.com/office/drawing/2014/main" val="1543258229"/>
                  </a:ext>
                </a:extLst>
              </a:tr>
              <a:tr h="345806">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Vertical axis (middle picture)</a:t>
                      </a:r>
                      <a:endParaRPr lang="en-GB" sz="1000" kern="1400" dirty="0">
                        <a:ln>
                          <a:noFill/>
                        </a:ln>
                        <a:solidFill>
                          <a:srgbClr val="000000"/>
                        </a:solidFill>
                        <a:effectLst/>
                        <a:latin typeface="Gill Sans MT" panose="020B0502020104020203" pitchFamily="34" charset="0"/>
                      </a:endParaRPr>
                    </a:p>
                  </a:txBody>
                  <a:tcPr marL="9525" marR="9525" marT="9525" marB="0"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Runs through the body vertically from the top to bottom. </a:t>
                      </a:r>
                      <a:endParaRPr lang="en-GB" sz="1000" kern="1400" dirty="0">
                        <a:ln>
                          <a:noFill/>
                        </a:ln>
                        <a:solidFill>
                          <a:srgbClr val="000000"/>
                        </a:solidFill>
                        <a:effectLst/>
                        <a:latin typeface="Gill Sans MT" panose="020B0502020104020203" pitchFamily="34" charset="0"/>
                      </a:endParaRPr>
                    </a:p>
                  </a:txBody>
                  <a:tcPr marL="9525" marR="9525" marT="9525" marB="0" anchor="ctr"/>
                </a:tc>
                <a:extLst>
                  <a:ext uri="{0D108BD9-81ED-4DB2-BD59-A6C34878D82A}">
                    <a16:rowId xmlns:a16="http://schemas.microsoft.com/office/drawing/2014/main" val="3146237369"/>
                  </a:ext>
                </a:extLst>
              </a:tr>
              <a:tr h="345806">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Frontal axis (right picture)</a:t>
                      </a:r>
                      <a:endParaRPr lang="en-GB" sz="1000" kern="1400" dirty="0">
                        <a:ln>
                          <a:noFill/>
                        </a:ln>
                        <a:solidFill>
                          <a:srgbClr val="000000"/>
                        </a:solidFill>
                        <a:effectLst/>
                        <a:latin typeface="Gill Sans MT" panose="020B0502020104020203" pitchFamily="34" charset="0"/>
                      </a:endParaRPr>
                    </a:p>
                  </a:txBody>
                  <a:tcPr marL="9525" marR="9525" marT="9525" marB="0"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Runs through the body horizontally from the left to right. </a:t>
                      </a:r>
                      <a:endParaRPr lang="en-GB" sz="1000" kern="1400" dirty="0">
                        <a:ln>
                          <a:noFill/>
                        </a:ln>
                        <a:solidFill>
                          <a:srgbClr val="000000"/>
                        </a:solidFill>
                        <a:effectLst/>
                        <a:latin typeface="Gill Sans MT" panose="020B0502020104020203" pitchFamily="34" charset="0"/>
                      </a:endParaRPr>
                    </a:p>
                  </a:txBody>
                  <a:tcPr marL="9525" marR="9525" marT="9525" marB="0" anchor="ctr"/>
                </a:tc>
                <a:extLst>
                  <a:ext uri="{0D108BD9-81ED-4DB2-BD59-A6C34878D82A}">
                    <a16:rowId xmlns:a16="http://schemas.microsoft.com/office/drawing/2014/main" val="3189114812"/>
                  </a:ext>
                </a:extLst>
              </a:tr>
            </a:tbl>
          </a:graphicData>
        </a:graphic>
      </p:graphicFrame>
      <p:sp>
        <p:nvSpPr>
          <p:cNvPr id="11" name="TextBox 10"/>
          <p:cNvSpPr txBox="1"/>
          <p:nvPr/>
        </p:nvSpPr>
        <p:spPr>
          <a:xfrm>
            <a:off x="11730446" y="6489391"/>
            <a:ext cx="461554"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11</a:t>
            </a:r>
          </a:p>
        </p:txBody>
      </p:sp>
      <p:sp>
        <p:nvSpPr>
          <p:cNvPr id="4" name="TextBox 3">
            <a:extLst>
              <a:ext uri="{FF2B5EF4-FFF2-40B4-BE49-F238E27FC236}">
                <a16:creationId xmlns:a16="http://schemas.microsoft.com/office/drawing/2014/main" id="{5332CCAE-BD2B-0D30-0DF0-B8AFEB877FBA}"/>
              </a:ext>
            </a:extLst>
          </p:cNvPr>
          <p:cNvSpPr txBox="1"/>
          <p:nvPr/>
        </p:nvSpPr>
        <p:spPr>
          <a:xfrm>
            <a:off x="152070" y="135641"/>
            <a:ext cx="1899120"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PE</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Tree>
    <p:extLst>
      <p:ext uri="{BB962C8B-B14F-4D97-AF65-F5344CB8AC3E}">
        <p14:creationId xmlns:p14="http://schemas.microsoft.com/office/powerpoint/2010/main" val="2893103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2703" y="134605"/>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Computing</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graphicFrame>
        <p:nvGraphicFramePr>
          <p:cNvPr id="7" name="Table 6"/>
          <p:cNvGraphicFramePr>
            <a:graphicFrameLocks noGrp="1"/>
          </p:cNvGraphicFramePr>
          <p:nvPr/>
        </p:nvGraphicFramePr>
        <p:xfrm>
          <a:off x="335964" y="773330"/>
          <a:ext cx="5391736" cy="5585673"/>
        </p:xfrm>
        <a:graphic>
          <a:graphicData uri="http://schemas.openxmlformats.org/drawingml/2006/table">
            <a:tbl>
              <a:tblPr firstRow="1" bandRow="1">
                <a:tableStyleId>{5940675A-B579-460E-94D1-54222C63F5DA}</a:tableStyleId>
              </a:tblPr>
              <a:tblGrid>
                <a:gridCol w="1004472">
                  <a:extLst>
                    <a:ext uri="{9D8B030D-6E8A-4147-A177-3AD203B41FA5}">
                      <a16:colId xmlns:a16="http://schemas.microsoft.com/office/drawing/2014/main" val="20000"/>
                    </a:ext>
                  </a:extLst>
                </a:gridCol>
                <a:gridCol w="4387264">
                  <a:extLst>
                    <a:ext uri="{9D8B030D-6E8A-4147-A177-3AD203B41FA5}">
                      <a16:colId xmlns:a16="http://schemas.microsoft.com/office/drawing/2014/main" val="20001"/>
                    </a:ext>
                  </a:extLst>
                </a:gridCol>
              </a:tblGrid>
              <a:tr h="650299">
                <a:tc>
                  <a:txBody>
                    <a:bodyPr/>
                    <a:lstStyle/>
                    <a:p>
                      <a:pPr algn="l"/>
                      <a:r>
                        <a:rPr lang="en-GB" sz="1200" b="1" dirty="0">
                          <a:latin typeface="Gill Sans MT" panose="020B0502020104020203" pitchFamily="34" charset="0"/>
                        </a:rPr>
                        <a:t>Key Word</a:t>
                      </a:r>
                    </a:p>
                  </a:txBody>
                  <a:tcPr anchor="ctr">
                    <a:solidFill>
                      <a:schemeClr val="accent6">
                        <a:lumMod val="20000"/>
                        <a:lumOff val="80000"/>
                      </a:schemeClr>
                    </a:solidFill>
                  </a:tcPr>
                </a:tc>
                <a:tc>
                  <a:txBody>
                    <a:bodyPr/>
                    <a:lstStyle/>
                    <a:p>
                      <a:pPr algn="l"/>
                      <a:r>
                        <a:rPr lang="en-GB" sz="1200" b="1" dirty="0">
                          <a:latin typeface="Gill Sans MT" panose="020B0502020104020203" pitchFamily="34" charset="0"/>
                        </a:rPr>
                        <a:t>Definition</a:t>
                      </a:r>
                    </a:p>
                  </a:txBody>
                  <a:tcPr anchor="ctr">
                    <a:solidFill>
                      <a:schemeClr val="accent6">
                        <a:lumMod val="20000"/>
                        <a:lumOff val="80000"/>
                      </a:schemeClr>
                    </a:solidFill>
                  </a:tcPr>
                </a:tc>
                <a:extLst>
                  <a:ext uri="{0D108BD9-81ED-4DB2-BD59-A6C34878D82A}">
                    <a16:rowId xmlns:a16="http://schemas.microsoft.com/office/drawing/2014/main" val="10000"/>
                  </a:ext>
                </a:extLst>
              </a:tr>
              <a:tr h="68928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Algorithm </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 set of instructions presented in a logical sequence. </a:t>
                      </a:r>
                    </a:p>
                  </a:txBody>
                  <a:tcPr marL="36576" marR="36576" marT="36576" marB="36576" anchor="ctr"/>
                </a:tc>
                <a:extLst>
                  <a:ext uri="{0D108BD9-81ED-4DB2-BD59-A6C34878D82A}">
                    <a16:rowId xmlns:a16="http://schemas.microsoft.com/office/drawing/2014/main" val="993670011"/>
                  </a:ext>
                </a:extLst>
              </a:tr>
              <a:tr h="68928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IDE</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Integrated Development Environment. Provides programmers with tools to help create programs. </a:t>
                      </a:r>
                    </a:p>
                  </a:txBody>
                  <a:tcPr marL="36576" marR="36576" marT="36576" marB="36576" anchor="ctr"/>
                </a:tc>
                <a:extLst>
                  <a:ext uri="{0D108BD9-81ED-4DB2-BD59-A6C34878D82A}">
                    <a16:rowId xmlns:a16="http://schemas.microsoft.com/office/drawing/2014/main" val="10001"/>
                  </a:ext>
                </a:extLst>
              </a:tr>
              <a:tr h="846162">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Syntax</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 set of rules for writing code correctly. </a:t>
                      </a:r>
                    </a:p>
                  </a:txBody>
                  <a:tcPr marL="36576" marR="36576" marT="36576" marB="36576" anchor="ctr"/>
                </a:tc>
                <a:extLst>
                  <a:ext uri="{0D108BD9-81ED-4DB2-BD59-A6C34878D82A}">
                    <a16:rowId xmlns:a16="http://schemas.microsoft.com/office/drawing/2014/main" val="10002"/>
                  </a:ext>
                </a:extLst>
              </a:tr>
              <a:tr h="68928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Sequence</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Structuring code into a logical, sequential order. </a:t>
                      </a:r>
                    </a:p>
                  </a:txBody>
                  <a:tcPr marL="36576" marR="36576" marT="36576" marB="36576" anchor="ctr"/>
                </a:tc>
                <a:extLst>
                  <a:ext uri="{0D108BD9-81ED-4DB2-BD59-A6C34878D82A}">
                    <a16:rowId xmlns:a16="http://schemas.microsoft.com/office/drawing/2014/main" val="10003"/>
                  </a:ext>
                </a:extLst>
              </a:tr>
              <a:tr h="68928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Selection</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Decision making using IF statements. </a:t>
                      </a:r>
                    </a:p>
                  </a:txBody>
                  <a:tcPr marL="36576" marR="36576" marT="36576" marB="36576" anchor="ctr"/>
                </a:tc>
                <a:extLst>
                  <a:ext uri="{0D108BD9-81ED-4DB2-BD59-A6C34878D82A}">
                    <a16:rowId xmlns:a16="http://schemas.microsoft.com/office/drawing/2014/main" val="10004"/>
                  </a:ext>
                </a:extLst>
              </a:tr>
              <a:tr h="642772">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Iterations</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Repeating code using FOR or WHILE loops. </a:t>
                      </a:r>
                    </a:p>
                  </a:txBody>
                  <a:tcPr marL="36576" marR="36576" marT="36576" marB="36576" anchor="ctr"/>
                </a:tc>
                <a:extLst>
                  <a:ext uri="{0D108BD9-81ED-4DB2-BD59-A6C34878D82A}">
                    <a16:rowId xmlns:a16="http://schemas.microsoft.com/office/drawing/2014/main" val="3925240874"/>
                  </a:ext>
                </a:extLst>
              </a:tr>
              <a:tr h="68928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Variables</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 named location used to store data. They can be change as the program runs. </a:t>
                      </a:r>
                    </a:p>
                  </a:txBody>
                  <a:tcPr marL="36576" marR="36576" marT="36576" marB="36576" anchor="ctr"/>
                </a:tc>
                <a:extLst>
                  <a:ext uri="{0D108BD9-81ED-4DB2-BD59-A6C34878D82A}">
                    <a16:rowId xmlns:a16="http://schemas.microsoft.com/office/drawing/2014/main" val="3041935017"/>
                  </a:ext>
                </a:extLst>
              </a:tr>
            </a:tbl>
          </a:graphicData>
        </a:graphic>
      </p:graphicFrame>
      <p:graphicFrame>
        <p:nvGraphicFramePr>
          <p:cNvPr id="3" name="Table 2">
            <a:extLst>
              <a:ext uri="{FF2B5EF4-FFF2-40B4-BE49-F238E27FC236}">
                <a16:creationId xmlns:a16="http://schemas.microsoft.com/office/drawing/2014/main" id="{1BDA168A-697A-499E-5E64-F9EDF17BA779}"/>
              </a:ext>
            </a:extLst>
          </p:cNvPr>
          <p:cNvGraphicFramePr>
            <a:graphicFrameLocks noGrp="1"/>
          </p:cNvGraphicFramePr>
          <p:nvPr/>
        </p:nvGraphicFramePr>
        <p:xfrm>
          <a:off x="6464302" y="773330"/>
          <a:ext cx="5391736" cy="5585673"/>
        </p:xfrm>
        <a:graphic>
          <a:graphicData uri="http://schemas.openxmlformats.org/drawingml/2006/table">
            <a:tbl>
              <a:tblPr firstRow="1" bandRow="1">
                <a:tableStyleId>{5940675A-B579-460E-94D1-54222C63F5DA}</a:tableStyleId>
              </a:tblPr>
              <a:tblGrid>
                <a:gridCol w="1004472">
                  <a:extLst>
                    <a:ext uri="{9D8B030D-6E8A-4147-A177-3AD203B41FA5}">
                      <a16:colId xmlns:a16="http://schemas.microsoft.com/office/drawing/2014/main" val="20000"/>
                    </a:ext>
                  </a:extLst>
                </a:gridCol>
                <a:gridCol w="4387264">
                  <a:extLst>
                    <a:ext uri="{9D8B030D-6E8A-4147-A177-3AD203B41FA5}">
                      <a16:colId xmlns:a16="http://schemas.microsoft.com/office/drawing/2014/main" val="20001"/>
                    </a:ext>
                  </a:extLst>
                </a:gridCol>
              </a:tblGrid>
              <a:tr h="650299">
                <a:tc>
                  <a:txBody>
                    <a:bodyPr/>
                    <a:lstStyle/>
                    <a:p>
                      <a:pPr algn="l"/>
                      <a:r>
                        <a:rPr lang="en-GB" sz="1200" b="1" dirty="0">
                          <a:latin typeface="Gill Sans MT" panose="020B0502020104020203" pitchFamily="34" charset="0"/>
                        </a:rPr>
                        <a:t>Key Word</a:t>
                      </a:r>
                    </a:p>
                  </a:txBody>
                  <a:tcPr anchor="ctr">
                    <a:solidFill>
                      <a:schemeClr val="accent6">
                        <a:lumMod val="20000"/>
                        <a:lumOff val="80000"/>
                      </a:schemeClr>
                    </a:solidFill>
                  </a:tcPr>
                </a:tc>
                <a:tc>
                  <a:txBody>
                    <a:bodyPr/>
                    <a:lstStyle/>
                    <a:p>
                      <a:pPr algn="l"/>
                      <a:r>
                        <a:rPr lang="en-GB" sz="1200" b="1" dirty="0">
                          <a:latin typeface="Gill Sans MT" panose="020B0502020104020203" pitchFamily="34" charset="0"/>
                        </a:rPr>
                        <a:t>Definition</a:t>
                      </a:r>
                    </a:p>
                  </a:txBody>
                  <a:tcPr anchor="ctr">
                    <a:solidFill>
                      <a:schemeClr val="accent6">
                        <a:lumMod val="20000"/>
                        <a:lumOff val="80000"/>
                      </a:schemeClr>
                    </a:solidFill>
                  </a:tcPr>
                </a:tc>
                <a:extLst>
                  <a:ext uri="{0D108BD9-81ED-4DB2-BD59-A6C34878D82A}">
                    <a16:rowId xmlns:a16="http://schemas.microsoft.com/office/drawing/2014/main" val="10000"/>
                  </a:ext>
                </a:extLst>
              </a:tr>
              <a:tr h="68928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Data types  </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Instructions to tell the computer what kind of data is being stored. </a:t>
                      </a:r>
                    </a:p>
                  </a:txBody>
                  <a:tcPr marL="36576" marR="36576" marT="36576" marB="36576" anchor="ctr"/>
                </a:tc>
                <a:extLst>
                  <a:ext uri="{0D108BD9-81ED-4DB2-BD59-A6C34878D82A}">
                    <a16:rowId xmlns:a16="http://schemas.microsoft.com/office/drawing/2014/main" val="2776186161"/>
                  </a:ext>
                </a:extLst>
              </a:tr>
              <a:tr h="68928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Casting</a:t>
                      </a:r>
                    </a:p>
                  </a:txBody>
                  <a:tcPr marL="36576" marR="36576" marT="36576" marB="36576" anchor="ctr"/>
                </a:tc>
                <a:tc>
                  <a:txBody>
                    <a:bodyPr/>
                    <a:lstStyle/>
                    <a:p>
                      <a:pPr marL="0" marR="0" lvl="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rPr>
                        <a:t>Changing a variable from one data type to another. </a:t>
                      </a:r>
                    </a:p>
                  </a:txBody>
                  <a:tcPr marL="36576" marR="36576" marT="36576" marB="36576" anchor="ctr"/>
                </a:tc>
                <a:extLst>
                  <a:ext uri="{0D108BD9-81ED-4DB2-BD59-A6C34878D82A}">
                    <a16:rowId xmlns:a16="http://schemas.microsoft.com/office/drawing/2014/main" val="1041539388"/>
                  </a:ext>
                </a:extLst>
              </a:tr>
              <a:tr h="68928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IF statement</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Used to check if a condition is true. </a:t>
                      </a:r>
                    </a:p>
                  </a:txBody>
                  <a:tcPr marL="36576" marR="36576" marT="36576" marB="36576" anchor="ctr"/>
                </a:tc>
                <a:extLst>
                  <a:ext uri="{0D108BD9-81ED-4DB2-BD59-A6C34878D82A}">
                    <a16:rowId xmlns:a16="http://schemas.microsoft.com/office/drawing/2014/main" val="10001"/>
                  </a:ext>
                </a:extLst>
              </a:tr>
              <a:tr h="846162">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ELIF statement</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It checks another condition if the previous was false. </a:t>
                      </a:r>
                    </a:p>
                  </a:txBody>
                  <a:tcPr marL="36576" marR="36576" marT="36576" marB="36576" anchor="ctr"/>
                </a:tc>
                <a:extLst>
                  <a:ext uri="{0D108BD9-81ED-4DB2-BD59-A6C34878D82A}">
                    <a16:rowId xmlns:a16="http://schemas.microsoft.com/office/drawing/2014/main" val="10002"/>
                  </a:ext>
                </a:extLst>
              </a:tr>
              <a:tr h="68928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ELSE statement</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 condition that runs when none of the previous conditions are true.</a:t>
                      </a:r>
                    </a:p>
                  </a:txBody>
                  <a:tcPr marL="36576" marR="36576" marT="36576" marB="36576" anchor="ctr"/>
                </a:tc>
                <a:extLst>
                  <a:ext uri="{0D108BD9-81ED-4DB2-BD59-A6C34878D82A}">
                    <a16:rowId xmlns:a16="http://schemas.microsoft.com/office/drawing/2014/main" val="10003"/>
                  </a:ext>
                </a:extLst>
              </a:tr>
              <a:tr h="68928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FOR loop</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Code that repeats a set number of times. Also known as count-controlled loop. </a:t>
                      </a:r>
                    </a:p>
                  </a:txBody>
                  <a:tcPr marL="36576" marR="36576" marT="36576" marB="36576" anchor="ctr"/>
                </a:tc>
                <a:extLst>
                  <a:ext uri="{0D108BD9-81ED-4DB2-BD59-A6C34878D82A}">
                    <a16:rowId xmlns:a16="http://schemas.microsoft.com/office/drawing/2014/main" val="10004"/>
                  </a:ext>
                </a:extLst>
              </a:tr>
              <a:tr h="642772">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WHILE loop</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Code that repeats while a condition is true. Also known </a:t>
                      </a:r>
                      <a:r>
                        <a:rPr lang="en-GB" sz="1200" kern="1400">
                          <a:ln>
                            <a:noFill/>
                          </a:ln>
                          <a:solidFill>
                            <a:srgbClr val="000000"/>
                          </a:solidFill>
                          <a:effectLst/>
                          <a:latin typeface="Gill Sans MT" panose="020B0502020104020203" pitchFamily="34" charset="0"/>
                        </a:rPr>
                        <a:t>as condition-controlled loop. </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925240874"/>
                  </a:ext>
                </a:extLst>
              </a:tr>
            </a:tbl>
          </a:graphicData>
        </a:graphic>
      </p:graphicFrame>
    </p:spTree>
    <p:extLst>
      <p:ext uri="{BB962C8B-B14F-4D97-AF65-F5344CB8AC3E}">
        <p14:creationId xmlns:p14="http://schemas.microsoft.com/office/powerpoint/2010/main" val="3153254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602503358"/>
              </p:ext>
            </p:extLst>
          </p:nvPr>
        </p:nvGraphicFramePr>
        <p:xfrm>
          <a:off x="103197" y="85677"/>
          <a:ext cx="12004138" cy="6667543"/>
        </p:xfrm>
        <a:graphic>
          <a:graphicData uri="http://schemas.openxmlformats.org/drawingml/2006/table">
            <a:tbl>
              <a:tblPr firstRow="1" bandRow="1">
                <a:tableStyleId>{5940675A-B579-460E-94D1-54222C63F5DA}</a:tableStyleId>
              </a:tblPr>
              <a:tblGrid>
                <a:gridCol w="1253868">
                  <a:extLst>
                    <a:ext uri="{9D8B030D-6E8A-4147-A177-3AD203B41FA5}">
                      <a16:colId xmlns:a16="http://schemas.microsoft.com/office/drawing/2014/main" val="20000"/>
                    </a:ext>
                  </a:extLst>
                </a:gridCol>
                <a:gridCol w="10750270">
                  <a:extLst>
                    <a:ext uri="{9D8B030D-6E8A-4147-A177-3AD203B41FA5}">
                      <a16:colId xmlns:a16="http://schemas.microsoft.com/office/drawing/2014/main" val="20001"/>
                    </a:ext>
                  </a:extLst>
                </a:gridCol>
              </a:tblGrid>
              <a:tr h="284750">
                <a:tc>
                  <a:txBody>
                    <a:bodyPr/>
                    <a:lstStyle/>
                    <a:p>
                      <a:pPr algn="l"/>
                      <a:r>
                        <a:rPr lang="en-GB" sz="1200" b="1" dirty="0">
                          <a:latin typeface="Gill Sans MT" panose="020B0502020104020203" pitchFamily="34" charset="0"/>
                        </a:rPr>
                        <a:t>Key Word</a:t>
                      </a:r>
                    </a:p>
                  </a:txBody>
                  <a:tcPr anchor="ctr">
                    <a:solidFill>
                      <a:schemeClr val="accent1">
                        <a:lumMod val="20000"/>
                        <a:lumOff val="80000"/>
                      </a:schemeClr>
                    </a:solidFill>
                  </a:tcPr>
                </a:tc>
                <a:tc>
                  <a:txBody>
                    <a:bodyPr/>
                    <a:lstStyle/>
                    <a:p>
                      <a:pPr algn="l"/>
                      <a:r>
                        <a:rPr lang="en-GB" sz="1200" b="1" dirty="0">
                          <a:latin typeface="Gill Sans MT" panose="020B0502020104020203" pitchFamily="34" charset="0"/>
                        </a:rPr>
                        <a:t>Definition</a:t>
                      </a:r>
                    </a:p>
                  </a:txBody>
                  <a:tcPr anchor="ctr">
                    <a:solidFill>
                      <a:schemeClr val="accent1">
                        <a:lumMod val="20000"/>
                        <a:lumOff val="80000"/>
                      </a:schemeClr>
                    </a:solidFill>
                  </a:tcPr>
                </a:tc>
                <a:extLst>
                  <a:ext uri="{0D108BD9-81ED-4DB2-BD59-A6C34878D82A}">
                    <a16:rowId xmlns:a16="http://schemas.microsoft.com/office/drawing/2014/main" val="10000"/>
                  </a:ext>
                </a:extLst>
              </a:tr>
              <a:tr h="514546">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Mark-making techniques</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b="0" dirty="0">
                          <a:solidFill>
                            <a:srgbClr val="222222"/>
                          </a:solidFill>
                          <a:latin typeface="Gill Sans MT" panose="020B0502020104020203" pitchFamily="34" charset="0"/>
                        </a:rPr>
                        <a:t>describes the different lines, dots, marks, patterns and textures created in a drawing. It can apply to any drawing materials. It can be loose and expressive or                         controlled and neat. The results will depend on your choice of media, tools and techniques</a:t>
                      </a:r>
                      <a:endParaRPr lang="en-GB" sz="1200" b="0" i="0" dirty="0">
                        <a:solidFill>
                          <a:srgbClr val="222222"/>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2"/>
                  </a:ext>
                </a:extLst>
              </a:tr>
              <a:tr h="444235">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Graduated</a:t>
                      </a:r>
                      <a:r>
                        <a:rPr lang="en-GB" sz="1200" kern="1400" baseline="0" dirty="0">
                          <a:ln>
                            <a:noFill/>
                          </a:ln>
                          <a:solidFill>
                            <a:srgbClr val="000000"/>
                          </a:solidFill>
                          <a:effectLst/>
                          <a:latin typeface="Gill Sans MT" panose="020B0502020104020203" pitchFamily="34" charset="0"/>
                        </a:rPr>
                        <a:t> Tone</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r>
                        <a:rPr lang="en-GB" sz="1200" b="0" kern="1200" dirty="0">
                          <a:solidFill>
                            <a:schemeClr val="tx1"/>
                          </a:solidFill>
                          <a:effectLst/>
                          <a:latin typeface="Gill Sans MT" panose="020B0502020104020203" pitchFamily="34" charset="0"/>
                          <a:ea typeface="+mn-ea"/>
                          <a:cs typeface="+mn-cs"/>
                        </a:rPr>
                        <a:t>is a tone that fades smoothly from one shade to another across an area. They are often made by varying the pressure on the tool used to make the tone, but can also be made by using overlapping layers of the medium used to make the tone. </a:t>
                      </a:r>
                    </a:p>
                  </a:txBody>
                  <a:tcPr marL="36576" marR="36576" marT="36576" marB="36576" anchor="ctr"/>
                </a:tc>
                <a:extLst>
                  <a:ext uri="{0D108BD9-81ED-4DB2-BD59-A6C34878D82A}">
                    <a16:rowId xmlns:a16="http://schemas.microsoft.com/office/drawing/2014/main" val="10003"/>
                  </a:ext>
                </a:extLst>
              </a:tr>
              <a:tr h="444235">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rPr>
                        <a:t>Tonal contrast</a:t>
                      </a:r>
                    </a:p>
                  </a:txBody>
                  <a:tcPr marL="36576" marR="36576" marT="36576" marB="36576" anchor="ctr"/>
                </a:tc>
                <a:tc>
                  <a:txBody>
                    <a:bodyPr/>
                    <a:lstStyle/>
                    <a:p>
                      <a:r>
                        <a:rPr lang="en-GB" sz="1200" dirty="0">
                          <a:effectLst/>
                          <a:latin typeface="Gill Sans MT" panose="020B0502020104020203" pitchFamily="34" charset="0"/>
                        </a:rPr>
                        <a:t>the range of tones used in a drawing.</a:t>
                      </a:r>
                      <a:r>
                        <a:rPr lang="en-GB" sz="1200" baseline="0" dirty="0">
                          <a:effectLst/>
                          <a:latin typeface="Gill Sans MT" panose="020B0502020104020203" pitchFamily="34" charset="0"/>
                        </a:rPr>
                        <a:t> </a:t>
                      </a:r>
                      <a:r>
                        <a:rPr lang="en-GB" sz="1200" dirty="0">
                          <a:effectLst/>
                          <a:latin typeface="Gill Sans MT" panose="020B0502020104020203" pitchFamily="34" charset="0"/>
                        </a:rPr>
                        <a:t>A wider range means a greater contrast. You can manipulate the contrast depending on how much you want the object or specific part of the</a:t>
                      </a:r>
                      <a:r>
                        <a:rPr lang="en-GB" sz="1200" baseline="0" dirty="0">
                          <a:effectLst/>
                          <a:latin typeface="Gill Sans MT" panose="020B0502020104020203" pitchFamily="34" charset="0"/>
                        </a:rPr>
                        <a:t> art work</a:t>
                      </a:r>
                      <a:r>
                        <a:rPr lang="en-GB" sz="1200" dirty="0">
                          <a:effectLst/>
                          <a:latin typeface="Gill Sans MT" panose="020B0502020104020203" pitchFamily="34" charset="0"/>
                        </a:rPr>
                        <a:t> to</a:t>
                      </a:r>
                      <a:r>
                        <a:rPr lang="en-GB" sz="1200" baseline="0" dirty="0">
                          <a:effectLst/>
                          <a:latin typeface="Gill Sans MT" panose="020B0502020104020203" pitchFamily="34" charset="0"/>
                        </a:rPr>
                        <a:t> stand out. If you are drawing from observation, the contrast can depend on </a:t>
                      </a:r>
                      <a:r>
                        <a:rPr lang="en-GB" sz="1200" dirty="0">
                          <a:effectLst/>
                          <a:latin typeface="Gill Sans MT" panose="020B0502020104020203" pitchFamily="34" charset="0"/>
                        </a:rPr>
                        <a:t>how bright your light source.</a:t>
                      </a:r>
                    </a:p>
                  </a:txBody>
                  <a:tcPr marL="36576" marR="36576" marT="36576" marB="36576" anchor="ctr"/>
                </a:tc>
                <a:extLst>
                  <a:ext uri="{0D108BD9-81ED-4DB2-BD59-A6C34878D82A}">
                    <a16:rowId xmlns:a16="http://schemas.microsoft.com/office/drawing/2014/main" val="10004"/>
                  </a:ext>
                </a:extLst>
              </a:tr>
              <a:tr h="514546">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Highlight</a:t>
                      </a:r>
                    </a:p>
                  </a:txBody>
                  <a:tcPr marL="36576" marR="36576" marT="36576" marB="36576" anchor="ctr"/>
                </a:tc>
                <a:tc>
                  <a:txBody>
                    <a:bodyPr/>
                    <a:lstStyle/>
                    <a:p>
                      <a:pPr marR="0" indent="0" algn="l" rtl="0">
                        <a:lnSpc>
                          <a:spcPct val="119000"/>
                        </a:lnSpc>
                        <a:spcBef>
                          <a:spcPts val="0"/>
                        </a:spcBef>
                        <a:spcAft>
                          <a:spcPts val="600"/>
                        </a:spcAft>
                      </a:pPr>
                      <a:r>
                        <a:rPr lang="en-GB" sz="1200" dirty="0">
                          <a:latin typeface="Gill Sans MT" panose="020B0502020104020203" pitchFamily="34" charset="0"/>
                        </a:rPr>
                        <a:t>the area of an object where the light effects is most intense. In painting the highlight of an object should not be pure white as it should contain some of the local colour of the object. White highlights refer to pure reflected light as for example occur on a metal object, but do not occur on or are reflected from coloured glass.</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925240874"/>
                  </a:ext>
                </a:extLst>
              </a:tr>
              <a:tr h="514546">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Proportion</a:t>
                      </a:r>
                    </a:p>
                  </a:txBody>
                  <a:tcPr marL="36576" marR="36576" marT="36576" marB="36576" anchor="ctr"/>
                </a:tc>
                <a:tc>
                  <a:txBody>
                    <a:bodyPr/>
                    <a:lstStyle/>
                    <a:p>
                      <a:pPr marR="0" indent="0" algn="l" rtl="0">
                        <a:lnSpc>
                          <a:spcPct val="119000"/>
                        </a:lnSpc>
                        <a:spcBef>
                          <a:spcPts val="0"/>
                        </a:spcBef>
                        <a:spcAft>
                          <a:spcPts val="600"/>
                        </a:spcAft>
                      </a:pPr>
                      <a:r>
                        <a:rPr lang="en-GB" sz="1200" dirty="0">
                          <a:effectLst/>
                          <a:latin typeface="Gill Sans MT" panose="020B0502020104020203" pitchFamily="34" charset="0"/>
                        </a:rPr>
                        <a:t>refers to the relationship between the different sized components within one whole composition. Proportion can be used to make a composition appear more realistic or more stylised depending on the type of proportion used. </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041935017"/>
                  </a:ext>
                </a:extLst>
              </a:tr>
              <a:tr h="514546">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rPr>
                        <a:t>Texture</a:t>
                      </a:r>
                    </a:p>
                  </a:txBody>
                  <a:tcPr marL="36576" marR="36576" marT="36576" marB="36576" anchor="ctr"/>
                </a:tc>
                <a:tc>
                  <a:txBody>
                    <a:bodyPr/>
                    <a:lstStyle/>
                    <a:p>
                      <a:pPr marR="0" indent="0" algn="l" rtl="0">
                        <a:lnSpc>
                          <a:spcPct val="119000"/>
                        </a:lnSpc>
                        <a:spcBef>
                          <a:spcPts val="0"/>
                        </a:spcBef>
                        <a:spcAft>
                          <a:spcPts val="600"/>
                        </a:spcAft>
                      </a:pPr>
                      <a:r>
                        <a:rPr lang="en-GB" sz="1200" dirty="0">
                          <a:effectLst/>
                          <a:latin typeface="Gill Sans MT" panose="020B0502020104020203" pitchFamily="34" charset="0"/>
                        </a:rPr>
                        <a:t>concerns the surface quality of a piece of work. In three-dimensional artwork, the term refers to how the piece feels when it's touched. In</a:t>
                      </a:r>
                      <a:r>
                        <a:rPr lang="en-GB" sz="1200" baseline="0" dirty="0">
                          <a:effectLst/>
                          <a:latin typeface="Gill Sans MT" panose="020B0502020104020203" pitchFamily="34" charset="0"/>
                        </a:rPr>
                        <a:t> </a:t>
                      </a:r>
                      <a:r>
                        <a:rPr lang="en-GB" sz="1200" dirty="0">
                          <a:effectLst/>
                          <a:latin typeface="Gill Sans MT" panose="020B0502020104020203" pitchFamily="34" charset="0"/>
                        </a:rPr>
                        <a:t>two-dimensional artwork, texture invokes the visual 'feeling' the piece gives off.</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4149408354"/>
                  </a:ext>
                </a:extLst>
              </a:tr>
              <a:tr h="301822">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Outline</a:t>
                      </a:r>
                    </a:p>
                  </a:txBody>
                  <a:tcPr marL="36576" marR="36576" marT="36576" marB="36576" anchor="ctr"/>
                </a:tc>
                <a:tc>
                  <a:txBody>
                    <a:bodyPr/>
                    <a:lstStyle/>
                    <a:p>
                      <a:pPr marR="0" indent="0" algn="l" rtl="0">
                        <a:lnSpc>
                          <a:spcPct val="119000"/>
                        </a:lnSpc>
                        <a:spcBef>
                          <a:spcPts val="0"/>
                        </a:spcBef>
                        <a:spcAft>
                          <a:spcPts val="600"/>
                        </a:spcAft>
                      </a:pPr>
                      <a:r>
                        <a:rPr lang="en-GB" sz="1200" dirty="0">
                          <a:effectLst/>
                          <a:latin typeface="Gill Sans MT" panose="020B0502020104020203" pitchFamily="34" charset="0"/>
                        </a:rPr>
                        <a:t>Lines that are used to define the shape or form of an object or to show key details are called outlines.</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235971345"/>
                  </a:ext>
                </a:extLst>
              </a:tr>
              <a:tr h="301822">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Mixed-Media</a:t>
                      </a:r>
                    </a:p>
                  </a:txBody>
                  <a:tcPr marL="36576" marR="36576" marT="36576" marB="36576" anchor="ctr"/>
                </a:tc>
                <a:tc>
                  <a:txBody>
                    <a:bodyPr/>
                    <a:lstStyle/>
                    <a:p>
                      <a:pPr marR="0" indent="0" algn="l" rtl="0">
                        <a:lnSpc>
                          <a:spcPct val="119000"/>
                        </a:lnSpc>
                        <a:spcBef>
                          <a:spcPts val="0"/>
                        </a:spcBef>
                        <a:spcAft>
                          <a:spcPts val="600"/>
                        </a:spcAft>
                      </a:pPr>
                      <a:r>
                        <a:rPr lang="en-GB" sz="1200" dirty="0">
                          <a:effectLst/>
                          <a:latin typeface="Gill Sans MT" panose="020B0502020104020203" pitchFamily="34" charset="0"/>
                        </a:rPr>
                        <a:t>refers to a visual art form that combines a variety of media in a single artwork. </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748769057"/>
                  </a:ext>
                </a:extLst>
              </a:tr>
              <a:tr h="514546">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Graphite</a:t>
                      </a:r>
                    </a:p>
                  </a:txBody>
                  <a:tcPr marL="36576" marR="36576" marT="36576" marB="36576" anchor="ctr"/>
                </a:tc>
                <a:tc>
                  <a:txBody>
                    <a:bodyPr/>
                    <a:lstStyle/>
                    <a:p>
                      <a:pPr marR="0" indent="0" algn="l" rtl="0">
                        <a:lnSpc>
                          <a:spcPct val="119000"/>
                        </a:lnSpc>
                        <a:spcBef>
                          <a:spcPts val="0"/>
                        </a:spcBef>
                        <a:spcAft>
                          <a:spcPts val="600"/>
                        </a:spcAft>
                      </a:pPr>
                      <a:r>
                        <a:rPr lang="en-GB" sz="1200" dirty="0">
                          <a:latin typeface="Gill Sans MT" panose="020B0502020104020203" pitchFamily="34" charset="0"/>
                        </a:rPr>
                        <a:t>a form of carbon </a:t>
                      </a:r>
                      <a:r>
                        <a:rPr lang="en-GB" sz="1200" dirty="0">
                          <a:effectLst/>
                          <a:latin typeface="Gill Sans MT" panose="020B0502020104020203" pitchFamily="34" charset="0"/>
                        </a:rPr>
                        <a:t>and is useful as a writing and drawing tool, as only the slightest pressure is needed to leave a mark.</a:t>
                      </a:r>
                      <a:r>
                        <a:rPr lang="en-GB" sz="1200" dirty="0">
                          <a:latin typeface="Gill Sans MT" panose="020B0502020104020203" pitchFamily="34" charset="0"/>
                        </a:rPr>
                        <a:t> It</a:t>
                      </a:r>
                      <a:r>
                        <a:rPr lang="en-GB" sz="1200" baseline="0" dirty="0">
                          <a:latin typeface="Gill Sans MT" panose="020B0502020104020203" pitchFamily="34" charset="0"/>
                        </a:rPr>
                        <a:t> </a:t>
                      </a:r>
                      <a:r>
                        <a:rPr lang="en-GB" sz="1200" dirty="0">
                          <a:latin typeface="Gill Sans MT" panose="020B0502020104020203" pitchFamily="34" charset="0"/>
                        </a:rPr>
                        <a:t>leaves a shiny metallic grey colour on a surface when moved across it and can be removed with an eraser.</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543258229"/>
                  </a:ext>
                </a:extLst>
              </a:tr>
              <a:tr h="514546">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Fine Liner</a:t>
                      </a:r>
                    </a:p>
                  </a:txBody>
                  <a:tcPr marL="36576" marR="36576" marT="36576" marB="36576" anchor="ctr"/>
                </a:tc>
                <a:tc>
                  <a:txBody>
                    <a:bodyPr/>
                    <a:lstStyle/>
                    <a:p>
                      <a:pPr marR="0" indent="0" algn="l" rtl="0">
                        <a:lnSpc>
                          <a:spcPct val="119000"/>
                        </a:lnSpc>
                        <a:spcBef>
                          <a:spcPts val="0"/>
                        </a:spcBef>
                        <a:spcAft>
                          <a:spcPts val="600"/>
                        </a:spcAft>
                      </a:pPr>
                      <a:r>
                        <a:rPr lang="en-GB" sz="1200" dirty="0">
                          <a:effectLst/>
                          <a:latin typeface="Gill Sans MT" panose="020B0502020104020203" pitchFamily="34" charset="0"/>
                        </a:rPr>
                        <a:t>pens with plastic or fine fibre needle-point tips that generally use water-based ink but sometimes use oil-based. Tips come in various thicknesses but are all relatively thin — hence the name '</a:t>
                      </a:r>
                      <a:r>
                        <a:rPr lang="en-GB" sz="1200" dirty="0" err="1">
                          <a:effectLst/>
                          <a:latin typeface="Gill Sans MT" panose="020B0502020104020203" pitchFamily="34" charset="0"/>
                        </a:rPr>
                        <a:t>fineliner</a:t>
                      </a:r>
                      <a:r>
                        <a:rPr lang="en-GB" sz="1200" dirty="0">
                          <a:effectLst/>
                          <a:latin typeface="Gill Sans MT" panose="020B0502020104020203" pitchFamily="34" charset="0"/>
                        </a:rPr>
                        <a:t>'. They</a:t>
                      </a:r>
                      <a:r>
                        <a:rPr lang="en-GB" sz="1200" baseline="0" dirty="0">
                          <a:effectLst/>
                          <a:latin typeface="Gill Sans MT" panose="020B0502020104020203" pitchFamily="34" charset="0"/>
                        </a:rPr>
                        <a:t> are ideal for </a:t>
                      </a:r>
                      <a:r>
                        <a:rPr lang="en-GB" sz="1200" dirty="0">
                          <a:effectLst/>
                          <a:latin typeface="Gill Sans MT" panose="020B0502020104020203" pitchFamily="34" charset="0"/>
                        </a:rPr>
                        <a:t>drawing, sketching, illustration, technical drawing.</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146237369"/>
                  </a:ext>
                </a:extLst>
              </a:tr>
              <a:tr h="301822">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Opaque</a:t>
                      </a:r>
                    </a:p>
                  </a:txBody>
                  <a:tcPr marL="36576" marR="36576" marT="36576" marB="36576" anchor="ctr"/>
                </a:tc>
                <a:tc>
                  <a:txBody>
                    <a:bodyPr/>
                    <a:lstStyle/>
                    <a:p>
                      <a:r>
                        <a:rPr lang="en-GB" sz="1200" kern="1200" dirty="0">
                          <a:solidFill>
                            <a:schemeClr val="tx1"/>
                          </a:solidFill>
                          <a:effectLst/>
                          <a:latin typeface="Gill Sans MT" panose="020B0502020104020203" pitchFamily="34" charset="0"/>
                          <a:ea typeface="+mn-ea"/>
                          <a:cs typeface="+mn-cs"/>
                        </a:rPr>
                        <a:t>not able to be seen through; not transparent.</a:t>
                      </a:r>
                    </a:p>
                  </a:txBody>
                  <a:tcPr marL="36576" marR="36576" marT="36576" marB="36576" anchor="ctr"/>
                </a:tc>
                <a:extLst>
                  <a:ext uri="{0D108BD9-81ED-4DB2-BD59-A6C34878D82A}">
                    <a16:rowId xmlns:a16="http://schemas.microsoft.com/office/drawing/2014/main" val="3189114812"/>
                  </a:ext>
                </a:extLst>
              </a:tr>
              <a:tr h="301822">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Mono</a:t>
                      </a:r>
                      <a:r>
                        <a:rPr lang="en-GB" sz="1200" kern="1400" baseline="0" dirty="0">
                          <a:ln>
                            <a:noFill/>
                          </a:ln>
                          <a:solidFill>
                            <a:srgbClr val="000000"/>
                          </a:solidFill>
                          <a:effectLst/>
                          <a:latin typeface="Gill Sans MT" panose="020B0502020104020203" pitchFamily="34" charset="0"/>
                        </a:rPr>
                        <a:t> Printing</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fontAlgn="base"/>
                      <a:r>
                        <a:rPr lang="en-GB" sz="1200" b="0" i="0" kern="1200" dirty="0">
                          <a:solidFill>
                            <a:schemeClr val="tx1"/>
                          </a:solidFill>
                          <a:effectLst/>
                          <a:latin typeface="Gill Sans MT" panose="020B0502020104020203" pitchFamily="34" charset="0"/>
                          <a:ea typeface="+mn-ea"/>
                          <a:cs typeface="+mn-cs"/>
                        </a:rPr>
                        <a:t>The </a:t>
                      </a:r>
                      <a:r>
                        <a:rPr lang="en-GB" sz="1200" b="0" i="0" kern="1200" dirty="0" err="1">
                          <a:solidFill>
                            <a:schemeClr val="tx1"/>
                          </a:solidFill>
                          <a:effectLst/>
                          <a:latin typeface="Gill Sans MT" panose="020B0502020104020203" pitchFamily="34" charset="0"/>
                          <a:ea typeface="+mn-ea"/>
                          <a:cs typeface="+mn-cs"/>
                        </a:rPr>
                        <a:t>monoprint</a:t>
                      </a:r>
                      <a:r>
                        <a:rPr lang="en-GB" sz="1200" b="0" i="0" kern="1200" dirty="0">
                          <a:solidFill>
                            <a:schemeClr val="tx1"/>
                          </a:solidFill>
                          <a:effectLst/>
                          <a:latin typeface="Gill Sans MT" panose="020B0502020104020203" pitchFamily="34" charset="0"/>
                          <a:ea typeface="+mn-ea"/>
                          <a:cs typeface="+mn-cs"/>
                        </a:rPr>
                        <a:t> is a form of printmaking where the image can only be made once, unlike most printmaking which allows for multiple originals</a:t>
                      </a:r>
                      <a:endParaRPr lang="en-GB" sz="1200" dirty="0">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926076416"/>
                  </a:ext>
                </a:extLst>
              </a:tr>
              <a:tr h="301822">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Exquisite Corpse</a:t>
                      </a:r>
                    </a:p>
                  </a:txBody>
                  <a:tcPr marL="36576" marR="36576" marT="36576" marB="36576" anchor="ctr"/>
                </a:tc>
                <a:tc>
                  <a:txBody>
                    <a:bodyPr/>
                    <a:lstStyle/>
                    <a:p>
                      <a:pPr marR="0" indent="0" algn="l" rtl="0">
                        <a:lnSpc>
                          <a:spcPct val="119000"/>
                        </a:lnSpc>
                        <a:spcBef>
                          <a:spcPts val="0"/>
                        </a:spcBef>
                        <a:spcAft>
                          <a:spcPts val="600"/>
                        </a:spcAft>
                      </a:pPr>
                      <a:r>
                        <a:rPr lang="en-GB" sz="1200" dirty="0" err="1">
                          <a:latin typeface="Gill Sans MT" panose="020B0502020104020203" pitchFamily="34" charset="0"/>
                        </a:rPr>
                        <a:t>Cadavre</a:t>
                      </a:r>
                      <a:r>
                        <a:rPr lang="en-GB" sz="1200" dirty="0">
                          <a:latin typeface="Gill Sans MT" panose="020B0502020104020203" pitchFamily="34" charset="0"/>
                        </a:rPr>
                        <a:t> </a:t>
                      </a:r>
                      <a:r>
                        <a:rPr lang="en-GB" sz="1200" dirty="0" err="1">
                          <a:latin typeface="Gill Sans MT" panose="020B0502020104020203" pitchFamily="34" charset="0"/>
                        </a:rPr>
                        <a:t>exquis</a:t>
                      </a:r>
                      <a:r>
                        <a:rPr lang="en-GB" sz="1200" dirty="0">
                          <a:latin typeface="Gill Sans MT" panose="020B0502020104020203" pitchFamily="34" charset="0"/>
                        </a:rPr>
                        <a:t> (exquisite corpse) is a collaborative drawing approach first used by surrealist artists to create bizarre and intuitive drawings</a:t>
                      </a:r>
                    </a:p>
                  </a:txBody>
                  <a:tcPr marL="36576" marR="36576" marT="36576" marB="36576" anchor="ctr"/>
                </a:tc>
                <a:extLst>
                  <a:ext uri="{0D108BD9-81ED-4DB2-BD59-A6C34878D82A}">
                    <a16:rowId xmlns:a16="http://schemas.microsoft.com/office/drawing/2014/main" val="1875491268"/>
                  </a:ext>
                </a:extLst>
              </a:tr>
              <a:tr h="301822">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Hybrid</a:t>
                      </a:r>
                    </a:p>
                  </a:txBody>
                  <a:tcPr marL="36576" marR="36576" marT="36576" marB="36576" anchor="ctr"/>
                </a:tc>
                <a:tc>
                  <a:txBody>
                    <a:bodyPr/>
                    <a:lstStyle/>
                    <a:p>
                      <a:pPr marR="0" indent="0" algn="l" rtl="0">
                        <a:lnSpc>
                          <a:spcPct val="119000"/>
                        </a:lnSpc>
                        <a:spcBef>
                          <a:spcPts val="0"/>
                        </a:spcBef>
                        <a:spcAft>
                          <a:spcPts val="600"/>
                        </a:spcAft>
                      </a:pPr>
                      <a:r>
                        <a:rPr lang="en-GB" sz="1200" dirty="0">
                          <a:effectLst/>
                          <a:latin typeface="Gill Sans MT" panose="020B0502020104020203" pitchFamily="34" charset="0"/>
                        </a:rPr>
                        <a:t>created by combining different elements.</a:t>
                      </a:r>
                    </a:p>
                  </a:txBody>
                  <a:tcPr marL="36576" marR="36576" marT="36576" marB="36576" anchor="ctr"/>
                </a:tc>
                <a:extLst>
                  <a:ext uri="{0D108BD9-81ED-4DB2-BD59-A6C34878D82A}">
                    <a16:rowId xmlns:a16="http://schemas.microsoft.com/office/drawing/2014/main" val="3961565093"/>
                  </a:ext>
                </a:extLst>
              </a:tr>
              <a:tr h="294293">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Mood board</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baseline="0" dirty="0">
                          <a:ln>
                            <a:noFill/>
                          </a:ln>
                          <a:solidFill>
                            <a:srgbClr val="000000"/>
                          </a:solidFill>
                          <a:effectLst/>
                          <a:latin typeface="Gill Sans MT" panose="020B0502020104020203" pitchFamily="34" charset="0"/>
                        </a:rPr>
                        <a:t>collection of images, materials, colour palettes, text and other elements that help to communicate your art and design concepts and ideas. </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2060469029"/>
                  </a:ext>
                </a:extLst>
              </a:tr>
              <a:tr h="301822">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Design ideas</a:t>
                      </a:r>
                    </a:p>
                  </a:txBody>
                  <a:tcPr marL="36576" marR="36576" marT="36576" marB="36576" anchor="ctr"/>
                </a:tc>
                <a:tc>
                  <a:txBody>
                    <a:bodyPr/>
                    <a:lstStyle/>
                    <a:p>
                      <a:pPr marR="0" indent="0" algn="l" rtl="0">
                        <a:lnSpc>
                          <a:spcPct val="119000"/>
                        </a:lnSpc>
                        <a:spcBef>
                          <a:spcPts val="0"/>
                        </a:spcBef>
                        <a:spcAft>
                          <a:spcPts val="600"/>
                        </a:spcAft>
                      </a:pPr>
                      <a:r>
                        <a:rPr lang="en-GB" sz="1200" dirty="0">
                          <a:effectLst/>
                          <a:latin typeface="Gill Sans MT" panose="020B0502020104020203" pitchFamily="34" charset="0"/>
                        </a:rPr>
                        <a:t>the core idea (s) driving the design of a product or final outcome, explained through a sketches, images, and</a:t>
                      </a:r>
                      <a:r>
                        <a:rPr lang="en-GB" sz="1200" baseline="0" dirty="0">
                          <a:effectLst/>
                          <a:latin typeface="Gill Sans MT" panose="020B0502020104020203" pitchFamily="34" charset="0"/>
                        </a:rPr>
                        <a:t> annotation</a:t>
                      </a:r>
                      <a:r>
                        <a:rPr lang="en-GB" sz="1200" dirty="0">
                          <a:effectLst/>
                          <a:latin typeface="Gill Sans MT" panose="020B0502020104020203" pitchFamily="34" charset="0"/>
                        </a:rPr>
                        <a:t>. </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8380894"/>
                  </a:ext>
                </a:extLst>
              </a:tr>
            </a:tbl>
          </a:graphicData>
        </a:graphic>
      </p:graphicFrame>
      <p:sp>
        <p:nvSpPr>
          <p:cNvPr id="3" name="TextBox 2"/>
          <p:cNvSpPr txBox="1"/>
          <p:nvPr/>
        </p:nvSpPr>
        <p:spPr>
          <a:xfrm>
            <a:off x="11091191" y="67732"/>
            <a:ext cx="1016144"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lvl="0" algn="ctr">
              <a:defRPr/>
            </a:pPr>
            <a:r>
              <a:rPr lang="en-US" sz="2400" dirty="0">
                <a:solidFill>
                  <a:prstClr val="white"/>
                </a:solidFill>
                <a:latin typeface="Gill Sans MT" panose="020B0502020104020203" pitchFamily="34" charset="0"/>
              </a:rPr>
              <a:t>Art</a:t>
            </a:r>
            <a:endParaRPr lang="en-US" sz="2000" dirty="0">
              <a:solidFill>
                <a:prstClr val="white"/>
              </a:solidFill>
              <a:latin typeface="Gill Sans MT" panose="020B0502020104020203" pitchFamily="34" charset="0"/>
            </a:endParaRPr>
          </a:p>
        </p:txBody>
      </p:sp>
      <p:sp>
        <p:nvSpPr>
          <p:cNvPr id="4" name="TextBox 3"/>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latin typeface="Gill Sans MT" panose="020B0502020104020203" pitchFamily="34" charset="0"/>
              </a:rPr>
              <a:t>13</a:t>
            </a:r>
          </a:p>
        </p:txBody>
      </p:sp>
    </p:spTree>
    <p:extLst>
      <p:ext uri="{BB962C8B-B14F-4D97-AF65-F5344CB8AC3E}">
        <p14:creationId xmlns:p14="http://schemas.microsoft.com/office/powerpoint/2010/main" val="4058973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p:cNvGraphicFramePr>
          <p:nvPr/>
        </p:nvGraphicFramePr>
        <p:xfrm>
          <a:off x="6208296" y="764890"/>
          <a:ext cx="5342020" cy="5797018"/>
        </p:xfrm>
        <a:graphic>
          <a:graphicData uri="http://schemas.openxmlformats.org/drawingml/2006/table">
            <a:tbl>
              <a:tblPr firstRow="1" bandRow="1">
                <a:tableStyleId>{5940675A-B579-460E-94D1-54222C63F5DA}</a:tableStyleId>
              </a:tblPr>
              <a:tblGrid>
                <a:gridCol w="1557478">
                  <a:extLst>
                    <a:ext uri="{9D8B030D-6E8A-4147-A177-3AD203B41FA5}">
                      <a16:colId xmlns:a16="http://schemas.microsoft.com/office/drawing/2014/main" val="20000"/>
                    </a:ext>
                  </a:extLst>
                </a:gridCol>
                <a:gridCol w="3784542">
                  <a:extLst>
                    <a:ext uri="{9D8B030D-6E8A-4147-A177-3AD203B41FA5}">
                      <a16:colId xmlns:a16="http://schemas.microsoft.com/office/drawing/2014/main" val="20001"/>
                    </a:ext>
                  </a:extLst>
                </a:gridCol>
              </a:tblGrid>
              <a:tr h="489022">
                <a:tc gridSpan="2">
                  <a:txBody>
                    <a:bodyPr/>
                    <a:lstStyle/>
                    <a:p>
                      <a:pPr algn="ctr"/>
                      <a:r>
                        <a:rPr lang="en-US" sz="1200" b="1" dirty="0">
                          <a:latin typeface="Gill Sans MT" panose="020B0502020104020203" pitchFamily="34" charset="0"/>
                        </a:rPr>
                        <a:t>Drama Techniques</a:t>
                      </a:r>
                    </a:p>
                  </a:txBody>
                  <a:tcPr anchor="ctr">
                    <a:solidFill>
                      <a:schemeClr val="accent1">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Gill Sans"/>
                      </a:endParaRPr>
                    </a:p>
                  </a:txBody>
                  <a:tcPr/>
                </a:tc>
                <a:extLst>
                  <a:ext uri="{0D108BD9-81ED-4DB2-BD59-A6C34878D82A}">
                    <a16:rowId xmlns:a16="http://schemas.microsoft.com/office/drawing/2014/main" val="10000"/>
                  </a:ext>
                </a:extLst>
              </a:tr>
              <a:tr h="643231">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US" sz="1200" b="1" dirty="0">
                          <a:latin typeface="Gill Sans MT" panose="020B0502020104020203" pitchFamily="34" charset="0"/>
                        </a:rPr>
                        <a:t>Dramatic Irony</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The audience are aware throughout the entire</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play that both Mickey and Edward are twins, but the</a:t>
                      </a:r>
                      <a:r>
                        <a:rPr lang="en-GB" sz="1200" baseline="0" dirty="0">
                          <a:latin typeface="Gill Sans MT" panose="020B0502020104020203" pitchFamily="34" charset="0"/>
                        </a:rPr>
                        <a:t> characters do not find out until the very last scene,</a:t>
                      </a:r>
                    </a:p>
                  </a:txBody>
                  <a:tcPr anchor="ctr"/>
                </a:tc>
                <a:extLst>
                  <a:ext uri="{0D108BD9-81ED-4DB2-BD59-A6C34878D82A}">
                    <a16:rowId xmlns:a16="http://schemas.microsoft.com/office/drawing/2014/main" val="10001"/>
                  </a:ext>
                </a:extLst>
              </a:tr>
              <a:tr h="6053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latin typeface="Gill Sans MT" panose="020B0502020104020203" pitchFamily="34" charset="0"/>
                          <a:cs typeface="Calibri Light" panose="020F0302020204030204" pitchFamily="34" charset="0"/>
                        </a:rPr>
                        <a:t>Monologue</a:t>
                      </a:r>
                    </a:p>
                  </a:txBody>
                  <a:tcPr anchor="ctr"/>
                </a:tc>
                <a:tc>
                  <a:txBody>
                    <a:bodyPr/>
                    <a:lstStyle/>
                    <a:p>
                      <a:pPr algn="l"/>
                      <a:r>
                        <a:rPr lang="en-GB" sz="1200" dirty="0">
                          <a:latin typeface="Gill Sans MT" panose="020B0502020104020203" pitchFamily="34" charset="0"/>
                          <a:cs typeface="Calibri Light" panose="020F0302020204030204" pitchFamily="34" charset="0"/>
                        </a:rPr>
                        <a:t>a speech presented by a single character, most often to express their mental thoughts aloud </a:t>
                      </a:r>
                      <a:endParaRPr lang="en-GB" sz="1200" dirty="0">
                        <a:latin typeface="Gill Sans MT" panose="020B0502020104020203" pitchFamily="34" charset="0"/>
                      </a:endParaRPr>
                    </a:p>
                  </a:txBody>
                  <a:tcPr anchor="ctr"/>
                </a:tc>
                <a:extLst>
                  <a:ext uri="{0D108BD9-81ED-4DB2-BD59-A6C34878D82A}">
                    <a16:rowId xmlns:a16="http://schemas.microsoft.com/office/drawing/2014/main" val="10002"/>
                  </a:ext>
                </a:extLst>
              </a:tr>
              <a:tr h="643231">
                <a:tc>
                  <a:txBody>
                    <a:bodyPr/>
                    <a:lstStyle/>
                    <a:p>
                      <a:pPr algn="ctr"/>
                      <a:r>
                        <a:rPr lang="en-GB" sz="1200" b="1" dirty="0">
                          <a:latin typeface="Gill Sans MT" panose="020B0502020104020203" pitchFamily="34" charset="0"/>
                          <a:cs typeface="Calibri Light" panose="020F0302020204030204" pitchFamily="34" charset="0"/>
                        </a:rPr>
                        <a:t>Split Scene </a:t>
                      </a:r>
                      <a:endParaRPr lang="en-GB" sz="1200" b="1" dirty="0">
                        <a:latin typeface="Gill Sans MT" panose="020B0502020104020203" pitchFamily="34" charset="0"/>
                      </a:endParaRPr>
                    </a:p>
                  </a:txBody>
                  <a:tcPr anchor="ctr"/>
                </a:tc>
                <a:tc>
                  <a:txBody>
                    <a:bodyPr/>
                    <a:lstStyle/>
                    <a:p>
                      <a:pPr algn="l"/>
                      <a:r>
                        <a:rPr lang="en-GB" sz="1200" dirty="0">
                          <a:latin typeface="Gill Sans MT" panose="020B0502020104020203" pitchFamily="34" charset="0"/>
                          <a:cs typeface="Calibri Light" panose="020F0302020204030204" pitchFamily="34" charset="0"/>
                        </a:rPr>
                        <a:t>the term is used to describe two or more scenes which are performed on stage at the same time</a:t>
                      </a:r>
                      <a:endParaRPr lang="en-GB" sz="1200" dirty="0">
                        <a:latin typeface="Gill Sans MT" panose="020B0502020104020203" pitchFamily="34" charset="0"/>
                      </a:endParaRPr>
                    </a:p>
                  </a:txBody>
                  <a:tcPr anchor="ctr"/>
                </a:tc>
                <a:extLst>
                  <a:ext uri="{0D108BD9-81ED-4DB2-BD59-A6C34878D82A}">
                    <a16:rowId xmlns:a16="http://schemas.microsoft.com/office/drawing/2014/main" val="10003"/>
                  </a:ext>
                </a:extLst>
              </a:tr>
              <a:tr h="605390">
                <a:tc>
                  <a:txBody>
                    <a:bodyPr/>
                    <a:lstStyle/>
                    <a:p>
                      <a:pPr algn="ctr"/>
                      <a:r>
                        <a:rPr lang="en-GB" sz="1200" b="1" dirty="0">
                          <a:latin typeface="Gill Sans MT" panose="020B0502020104020203" pitchFamily="34" charset="0"/>
                          <a:cs typeface="Calibri Light" panose="020F0302020204030204" pitchFamily="34" charset="0"/>
                        </a:rPr>
                        <a:t>Improvisation</a:t>
                      </a:r>
                      <a:endParaRPr lang="en-GB" sz="1200" b="1" dirty="0">
                        <a:latin typeface="Gill Sans MT" panose="020B0502020104020203" pitchFamily="34" charset="0"/>
                      </a:endParaRPr>
                    </a:p>
                  </a:txBody>
                  <a:tcPr anchor="ctr"/>
                </a:tc>
                <a:tc>
                  <a:txBody>
                    <a:bodyPr/>
                    <a:lstStyle/>
                    <a:p>
                      <a:pPr algn="l"/>
                      <a:r>
                        <a:rPr lang="en-GB" sz="1200" dirty="0">
                          <a:latin typeface="Gill Sans MT" panose="020B0502020104020203" pitchFamily="34" charset="0"/>
                          <a:cs typeface="Calibri Light" panose="020F0302020204030204" pitchFamily="34" charset="0"/>
                        </a:rPr>
                        <a:t>something created spontaneously </a:t>
                      </a:r>
                    </a:p>
                  </a:txBody>
                  <a:tcPr anchor="ctr"/>
                </a:tc>
                <a:extLst>
                  <a:ext uri="{0D108BD9-81ED-4DB2-BD59-A6C34878D82A}">
                    <a16:rowId xmlns:a16="http://schemas.microsoft.com/office/drawing/2014/main" val="10004"/>
                  </a:ext>
                </a:extLst>
              </a:tr>
              <a:tr h="605390">
                <a:tc>
                  <a:txBody>
                    <a:bodyPr/>
                    <a:lstStyle/>
                    <a:p>
                      <a:pPr algn="ctr"/>
                      <a:r>
                        <a:rPr lang="en-GB" sz="1200" b="1" dirty="0">
                          <a:latin typeface="Gill Sans MT" panose="020B0502020104020203" pitchFamily="34" charset="0"/>
                          <a:cs typeface="Calibri Light" panose="020F0302020204030204" pitchFamily="34" charset="0"/>
                        </a:rPr>
                        <a:t>Foreshadowing</a:t>
                      </a:r>
                      <a:endParaRPr lang="en-GB" sz="1200" b="1" dirty="0">
                        <a:latin typeface="Gill Sans MT" panose="020B0502020104020203" pitchFamily="34" charset="0"/>
                      </a:endParaRPr>
                    </a:p>
                  </a:txBody>
                  <a:tcPr anchor="ctr"/>
                </a:tc>
                <a:tc>
                  <a:txBody>
                    <a:bodyPr/>
                    <a:lstStyle/>
                    <a:p>
                      <a:pPr algn="l"/>
                      <a:r>
                        <a:rPr lang="en-GB" sz="1200" dirty="0">
                          <a:latin typeface="Gill Sans MT" panose="020B0502020104020203" pitchFamily="34" charset="0"/>
                          <a:cs typeface="Calibri Light" panose="020F0302020204030204" pitchFamily="34" charset="0"/>
                        </a:rPr>
                        <a:t>be a warning or an indication of future events </a:t>
                      </a:r>
                      <a:endParaRPr lang="en-GB" sz="1200" dirty="0">
                        <a:latin typeface="Gill Sans MT" panose="020B0502020104020203" pitchFamily="34" charset="0"/>
                      </a:endParaRPr>
                    </a:p>
                  </a:txBody>
                  <a:tcPr anchor="ctr"/>
                </a:tc>
                <a:extLst>
                  <a:ext uri="{0D108BD9-81ED-4DB2-BD59-A6C34878D82A}">
                    <a16:rowId xmlns:a16="http://schemas.microsoft.com/office/drawing/2014/main" val="10005"/>
                  </a:ext>
                </a:extLst>
              </a:tr>
              <a:tr h="643231">
                <a:tc>
                  <a:txBody>
                    <a:bodyPr/>
                    <a:lstStyle/>
                    <a:p>
                      <a:pPr algn="ctr"/>
                      <a:r>
                        <a:rPr lang="en-US" sz="1200" b="1" dirty="0">
                          <a:latin typeface="Gill Sans MT" panose="020B0502020104020203" pitchFamily="34" charset="0"/>
                        </a:rPr>
                        <a:t>The fourth wall</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The Narrator and Mrs Johnstone break the fourth wall when they speak to the audience directly.</a:t>
                      </a:r>
                    </a:p>
                  </a:txBody>
                  <a:tcPr anchor="ctr"/>
                </a:tc>
                <a:extLst>
                  <a:ext uri="{0D108BD9-81ED-4DB2-BD59-A6C34878D82A}">
                    <a16:rowId xmlns:a16="http://schemas.microsoft.com/office/drawing/2014/main" val="10006"/>
                  </a:ext>
                </a:extLst>
              </a:tr>
              <a:tr h="1562133">
                <a:tc>
                  <a:txBody>
                    <a:bodyPr/>
                    <a:lstStyle/>
                    <a:p>
                      <a:pPr algn="ctr"/>
                      <a:r>
                        <a:rPr lang="en-US" sz="1200" b="1" dirty="0">
                          <a:latin typeface="Gill Sans MT" panose="020B0502020104020203" pitchFamily="34" charset="0"/>
                        </a:rPr>
                        <a:t>The features</a:t>
                      </a:r>
                      <a:r>
                        <a:rPr lang="en-US" sz="1200" b="1" baseline="0" dirty="0">
                          <a:latin typeface="Gill Sans MT" panose="020B0502020104020203" pitchFamily="34" charset="0"/>
                        </a:rPr>
                        <a:t> of tragedy</a:t>
                      </a:r>
                      <a:endParaRPr lang="en-US" sz="1200" b="1" dirty="0">
                        <a:latin typeface="Gill Sans MT" panose="020B0502020104020203" pitchFamily="34" charset="0"/>
                      </a:endParaRPr>
                    </a:p>
                  </a:txBody>
                  <a:tcPr anchor="ctr"/>
                </a:tc>
                <a:tc>
                  <a:txBody>
                    <a:bodyPr/>
                    <a:lstStyle/>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sz="1200" dirty="0">
                        <a:latin typeface="Gill Sans MT" panose="020B0502020104020203" pitchFamily="34" charset="0"/>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dirty="0">
                          <a:latin typeface="Gill Sans MT" panose="020B0502020104020203" pitchFamily="34" charset="0"/>
                        </a:rPr>
                        <a:t>The tragic</a:t>
                      </a:r>
                      <a:r>
                        <a:rPr lang="en-GB" sz="1200" baseline="0" dirty="0">
                          <a:latin typeface="Gill Sans MT" panose="020B0502020104020203" pitchFamily="34" charset="0"/>
                        </a:rPr>
                        <a:t> hero</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dirty="0">
                          <a:latin typeface="Gill Sans MT" panose="020B0502020104020203" pitchFamily="34" charset="0"/>
                        </a:rPr>
                        <a:t>Hamartia - The fatal character flaw of the tragic hero</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dirty="0">
                          <a:latin typeface="Gill Sans MT" panose="020B0502020104020203" pitchFamily="34" charset="0"/>
                        </a:rPr>
                        <a:t>Catharsis - The release of the audience's emotions through empathy with the characters.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dirty="0">
                          <a:latin typeface="Gill Sans MT" panose="020B0502020104020203" pitchFamily="34" charset="0"/>
                        </a:rPr>
                        <a:t>Internal Conflict - The struggle characters engage with over incidents/flaws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sz="1200" dirty="0">
                        <a:latin typeface="Gill Sans MT" panose="020B0502020104020203" pitchFamily="34" charset="0"/>
                      </a:endParaRPr>
                    </a:p>
                  </a:txBody>
                  <a:tcPr anchor="ctr"/>
                </a:tc>
                <a:extLst>
                  <a:ext uri="{0D108BD9-81ED-4DB2-BD59-A6C34878D82A}">
                    <a16:rowId xmlns:a16="http://schemas.microsoft.com/office/drawing/2014/main" val="535829074"/>
                  </a:ext>
                </a:extLst>
              </a:tr>
            </a:tbl>
          </a:graphicData>
        </a:graphic>
      </p:graphicFrame>
      <p:graphicFrame>
        <p:nvGraphicFramePr>
          <p:cNvPr id="11" name="Content Placeholder 3"/>
          <p:cNvGraphicFramePr>
            <a:graphicFrameLocks/>
          </p:cNvGraphicFramePr>
          <p:nvPr/>
        </p:nvGraphicFramePr>
        <p:xfrm>
          <a:off x="406255" y="764892"/>
          <a:ext cx="5680219" cy="5797015"/>
        </p:xfrm>
        <a:graphic>
          <a:graphicData uri="http://schemas.openxmlformats.org/drawingml/2006/table">
            <a:tbl>
              <a:tblPr firstRow="1" bandRow="1">
                <a:tableStyleId>{5940675A-B579-460E-94D1-54222C63F5DA}</a:tableStyleId>
              </a:tblPr>
              <a:tblGrid>
                <a:gridCol w="952906">
                  <a:extLst>
                    <a:ext uri="{9D8B030D-6E8A-4147-A177-3AD203B41FA5}">
                      <a16:colId xmlns:a16="http://schemas.microsoft.com/office/drawing/2014/main" val="20000"/>
                    </a:ext>
                  </a:extLst>
                </a:gridCol>
                <a:gridCol w="4727313">
                  <a:extLst>
                    <a:ext uri="{9D8B030D-6E8A-4147-A177-3AD203B41FA5}">
                      <a16:colId xmlns:a16="http://schemas.microsoft.com/office/drawing/2014/main" val="1348711743"/>
                    </a:ext>
                  </a:extLst>
                </a:gridCol>
              </a:tblGrid>
              <a:tr h="440029">
                <a:tc gridSpan="2">
                  <a:txBody>
                    <a:bodyPr/>
                    <a:lstStyle/>
                    <a:p>
                      <a:pPr algn="ctr"/>
                      <a:r>
                        <a:rPr lang="en-US" sz="1200" b="1" dirty="0">
                          <a:latin typeface="Gill Sans MT" panose="020B0502020104020203" pitchFamily="34" charset="0"/>
                        </a:rPr>
                        <a:t>Themes</a:t>
                      </a:r>
                    </a:p>
                  </a:txBody>
                  <a:tcPr anchor="ctr">
                    <a:solidFill>
                      <a:srgbClr val="E2F0D9"/>
                    </a:solidFill>
                  </a:tcPr>
                </a:tc>
                <a:tc hMerge="1">
                  <a:txBody>
                    <a:bodyPr/>
                    <a:lstStyle/>
                    <a:p>
                      <a:endParaRPr lang="en-GB"/>
                    </a:p>
                  </a:txBody>
                  <a:tcPr/>
                </a:tc>
                <a:extLst>
                  <a:ext uri="{0D108BD9-81ED-4DB2-BD59-A6C34878D82A}">
                    <a16:rowId xmlns:a16="http://schemas.microsoft.com/office/drawing/2014/main" val="10004"/>
                  </a:ext>
                </a:extLst>
              </a:tr>
              <a:tr h="659320">
                <a:tc>
                  <a:txBody>
                    <a:bodyPr/>
                    <a:lstStyle/>
                    <a:p>
                      <a:pPr algn="ctr"/>
                      <a:r>
                        <a:rPr lang="en-GB" sz="1200" b="1" dirty="0">
                          <a:solidFill>
                            <a:schemeClr val="tx1"/>
                          </a:solidFill>
                          <a:latin typeface="Gill Sans MT" panose="020B0502020104020203" pitchFamily="34" charset="0"/>
                        </a:rPr>
                        <a:t>Social Class </a:t>
                      </a:r>
                      <a:endParaRPr lang="en-US" sz="1200" b="1" dirty="0">
                        <a:latin typeface="Gill Sans MT" panose="020B0502020104020203"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Gill Sans MT" panose="020B0502020104020203" pitchFamily="34" charset="0"/>
                        </a:rPr>
                        <a:t>Family and friendship for characters from two different social classes form the heart of the play. </a:t>
                      </a:r>
                    </a:p>
                  </a:txBody>
                  <a:tcPr anchor="ctr"/>
                </a:tc>
                <a:extLst>
                  <a:ext uri="{0D108BD9-81ED-4DB2-BD59-A6C34878D82A}">
                    <a16:rowId xmlns:a16="http://schemas.microsoft.com/office/drawing/2014/main" val="10005"/>
                  </a:ext>
                </a:extLst>
              </a:tr>
              <a:tr h="659320">
                <a:tc>
                  <a:txBody>
                    <a:bodyPr/>
                    <a:lstStyle/>
                    <a:p>
                      <a:pPr algn="ctr"/>
                      <a:r>
                        <a:rPr lang="en-US" sz="1200" b="1" dirty="0">
                          <a:latin typeface="Gill Sans MT" panose="020B0502020104020203" pitchFamily="34" charset="0"/>
                        </a:rPr>
                        <a:t>Example</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Gill Sans MT" panose="020B0502020104020203" pitchFamily="34" charset="0"/>
                        </a:rPr>
                        <a:t>Russell shows how wealth brings privilege, even down to the way the Johnstone's and the Lyons are treated differently by the law. </a:t>
                      </a:r>
                    </a:p>
                  </a:txBody>
                  <a:tcPr anchor="ctr"/>
                </a:tc>
                <a:extLst>
                  <a:ext uri="{0D108BD9-81ED-4DB2-BD59-A6C34878D82A}">
                    <a16:rowId xmlns:a16="http://schemas.microsoft.com/office/drawing/2014/main" val="683178344"/>
                  </a:ext>
                </a:extLst>
              </a:tr>
              <a:tr h="700533">
                <a:tc>
                  <a:txBody>
                    <a:bodyPr/>
                    <a:lstStyle/>
                    <a:p>
                      <a:pPr algn="ctr"/>
                      <a:r>
                        <a:rPr lang="en-GB" sz="1200" b="1" dirty="0">
                          <a:latin typeface="Gill Sans MT" panose="020B0502020104020203" pitchFamily="34" charset="0"/>
                        </a:rPr>
                        <a:t>Nature vs Nurture </a:t>
                      </a:r>
                      <a:endParaRPr lang="en-US" sz="1200" b="1" dirty="0">
                        <a:latin typeface="Gill Sans MT" panose="020B0502020104020203"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The debate is about how much a life is determined by inherited genetics (their 'nature') and how much is determined by the environment</a:t>
                      </a:r>
                      <a:r>
                        <a:rPr lang="en-GB" sz="1200" baseline="0" dirty="0">
                          <a:latin typeface="Gill Sans MT" panose="020B0502020104020203" pitchFamily="34" charset="0"/>
                        </a:rPr>
                        <a:t> </a:t>
                      </a:r>
                      <a:r>
                        <a:rPr lang="en-GB" sz="1200" dirty="0">
                          <a:latin typeface="Gill Sans MT" panose="020B0502020104020203" pitchFamily="34" charset="0"/>
                        </a:rPr>
                        <a:t>('nurture'). </a:t>
                      </a:r>
                    </a:p>
                  </a:txBody>
                  <a:tcPr anchor="ctr"/>
                </a:tc>
                <a:extLst>
                  <a:ext uri="{0D108BD9-81ED-4DB2-BD59-A6C34878D82A}">
                    <a16:rowId xmlns:a16="http://schemas.microsoft.com/office/drawing/2014/main" val="10006"/>
                  </a:ext>
                </a:extLst>
              </a:tr>
              <a:tr h="659320">
                <a:tc>
                  <a:txBody>
                    <a:bodyPr/>
                    <a:lstStyle/>
                    <a:p>
                      <a:pPr algn="ctr"/>
                      <a:r>
                        <a:rPr lang="en-US" sz="1200" b="1" dirty="0">
                          <a:latin typeface="Gill Sans MT" panose="020B0502020104020203" pitchFamily="34" charset="0"/>
                        </a:rPr>
                        <a:t>Example</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The boys are identical twins and so the difference in the way their lives turn out must be a result of their </a:t>
                      </a:r>
                      <a:r>
                        <a:rPr lang="en-GB" sz="1200">
                          <a:latin typeface="Gill Sans MT" panose="020B0502020104020203" pitchFamily="34" charset="0"/>
                        </a:rPr>
                        <a:t>different upbringings/social </a:t>
                      </a:r>
                      <a:r>
                        <a:rPr lang="en-GB" sz="1200" dirty="0">
                          <a:latin typeface="Gill Sans MT" panose="020B0502020104020203" pitchFamily="34" charset="0"/>
                        </a:rPr>
                        <a:t>positions. </a:t>
                      </a:r>
                    </a:p>
                  </a:txBody>
                  <a:tcPr anchor="ctr"/>
                </a:tc>
                <a:extLst>
                  <a:ext uri="{0D108BD9-81ED-4DB2-BD59-A6C34878D82A}">
                    <a16:rowId xmlns:a16="http://schemas.microsoft.com/office/drawing/2014/main" val="1447375002"/>
                  </a:ext>
                </a:extLst>
              </a:tr>
              <a:tr h="659320">
                <a:tc>
                  <a:txBody>
                    <a:bodyPr/>
                    <a:lstStyle/>
                    <a:p>
                      <a:pPr algn="ctr"/>
                      <a:r>
                        <a:rPr lang="en-US" sz="1200" b="1" dirty="0">
                          <a:latin typeface="Gill Sans MT" panose="020B0502020104020203" pitchFamily="34" charset="0"/>
                        </a:rPr>
                        <a:t>Money</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Gill Sans MT" panose="020B0502020104020203" pitchFamily="34" charset="0"/>
                        </a:rPr>
                        <a:t>Materialism as a theme. Mrs. Johnstone’s life in debt leads to problems. Mrs Lyons’ wealthy existence fails to bring her contentment. </a:t>
                      </a:r>
                    </a:p>
                  </a:txBody>
                  <a:tcPr anchor="ctr"/>
                </a:tc>
                <a:extLst>
                  <a:ext uri="{0D108BD9-81ED-4DB2-BD59-A6C34878D82A}">
                    <a16:rowId xmlns:a16="http://schemas.microsoft.com/office/drawing/2014/main" val="535829074"/>
                  </a:ext>
                </a:extLst>
              </a:tr>
              <a:tr h="700533">
                <a:tc>
                  <a:txBody>
                    <a:bodyPr/>
                    <a:lstStyle/>
                    <a:p>
                      <a:pPr algn="ctr"/>
                      <a:r>
                        <a:rPr lang="en-US" sz="1200" b="1" dirty="0">
                          <a:latin typeface="Gill Sans MT" panose="020B0502020104020203" pitchFamily="34" charset="0"/>
                        </a:rPr>
                        <a:t>Example</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Gill Sans MT" panose="020B0502020104020203" pitchFamily="34" charset="0"/>
                        </a:rPr>
                        <a:t>Once Edward returns from university as a wealthy, he cannot appreciate Mickey's reaction to being jobless. And nor can Mickey's pride allow him to accept financial help from Edward. </a:t>
                      </a:r>
                    </a:p>
                  </a:txBody>
                  <a:tcPr anchor="ctr"/>
                </a:tc>
                <a:extLst>
                  <a:ext uri="{0D108BD9-81ED-4DB2-BD59-A6C34878D82A}">
                    <a16:rowId xmlns:a16="http://schemas.microsoft.com/office/drawing/2014/main" val="3275424797"/>
                  </a:ext>
                </a:extLst>
              </a:tr>
              <a:tr h="659320">
                <a:tc>
                  <a:txBody>
                    <a:bodyPr/>
                    <a:lstStyle/>
                    <a:p>
                      <a:pPr algn="ctr"/>
                      <a:r>
                        <a:rPr lang="en-GB" sz="1200" b="1" dirty="0">
                          <a:latin typeface="Gill Sans MT" panose="020B0502020104020203" pitchFamily="34" charset="0"/>
                        </a:rPr>
                        <a:t>Growing Up </a:t>
                      </a:r>
                      <a:endParaRPr lang="en-US" sz="1200" b="1" dirty="0">
                        <a:latin typeface="Gill Sans MT" panose="020B0502020104020203"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Life, for the children, is shown to be a carefree game in Act One. But the pressures of growing up</a:t>
                      </a:r>
                      <a:r>
                        <a:rPr lang="en-GB" sz="1200" baseline="0" dirty="0">
                          <a:latin typeface="Gill Sans MT" panose="020B0502020104020203" pitchFamily="34" charset="0"/>
                        </a:rPr>
                        <a:t> are evident in Act Two.</a:t>
                      </a:r>
                      <a:endParaRPr lang="en-US" sz="1200" dirty="0">
                        <a:latin typeface="Gill Sans MT" panose="020B0502020104020203" pitchFamily="34" charset="0"/>
                      </a:endParaRPr>
                    </a:p>
                  </a:txBody>
                  <a:tcPr anchor="ctr"/>
                </a:tc>
                <a:extLst>
                  <a:ext uri="{0D108BD9-81ED-4DB2-BD59-A6C34878D82A}">
                    <a16:rowId xmlns:a16="http://schemas.microsoft.com/office/drawing/2014/main" val="2432269375"/>
                  </a:ext>
                </a:extLst>
              </a:tr>
              <a:tr h="659320">
                <a:tc>
                  <a:txBody>
                    <a:bodyPr/>
                    <a:lstStyle/>
                    <a:p>
                      <a:pPr algn="ctr"/>
                      <a:r>
                        <a:rPr lang="en-US" sz="1200" b="1" dirty="0">
                          <a:latin typeface="Gill Sans MT" panose="020B0502020104020203" pitchFamily="34" charset="0"/>
                        </a:rPr>
                        <a:t>Fate and Destiny</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Gill Sans MT" panose="020B0502020104020203" pitchFamily="34" charset="0"/>
                          <a:ea typeface="+mn-ea"/>
                          <a:cs typeface="+mn-cs"/>
                        </a:rPr>
                        <a:t>Mrs Lyons manipulates Mrs Johnstone’s superstitious character. Each of the leading characters are trapped by misfortune. </a:t>
                      </a:r>
                    </a:p>
                  </a:txBody>
                  <a:tcPr anchor="ctr"/>
                </a:tc>
                <a:extLst>
                  <a:ext uri="{0D108BD9-81ED-4DB2-BD59-A6C34878D82A}">
                    <a16:rowId xmlns:a16="http://schemas.microsoft.com/office/drawing/2014/main" val="3604064273"/>
                  </a:ext>
                </a:extLst>
              </a:tr>
            </a:tbl>
          </a:graphicData>
        </a:graphic>
      </p:graphicFrame>
      <p:sp>
        <p:nvSpPr>
          <p:cNvPr id="5" name="TextBox 4"/>
          <p:cNvSpPr txBox="1"/>
          <p:nvPr/>
        </p:nvSpPr>
        <p:spPr>
          <a:xfrm>
            <a:off x="406256" y="218915"/>
            <a:ext cx="2617313"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Performing Arts</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8" name="TextBox 7"/>
          <p:cNvSpPr txBox="1"/>
          <p:nvPr/>
        </p:nvSpPr>
        <p:spPr>
          <a:xfrm>
            <a:off x="6525734" y="265081"/>
            <a:ext cx="5024582" cy="369332"/>
          </a:xfrm>
          <a:prstGeom prst="rect">
            <a:avLst/>
          </a:prstGeom>
          <a:noFill/>
        </p:spPr>
        <p:txBody>
          <a:bodyPr wrap="square" rtlCol="0">
            <a:spAutoFit/>
          </a:bodyPr>
          <a:lstStyle/>
          <a:p>
            <a:pPr algn="r"/>
            <a:r>
              <a:rPr lang="en-GB" dirty="0">
                <a:latin typeface="Gill Sans MT" panose="020B0502020104020203" pitchFamily="34" charset="0"/>
              </a:rPr>
              <a:t>Blood Brothers</a:t>
            </a:r>
          </a:p>
        </p:txBody>
      </p:sp>
      <p:sp>
        <p:nvSpPr>
          <p:cNvPr id="9" name="TextBox 8"/>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14</a:t>
            </a:r>
          </a:p>
        </p:txBody>
      </p:sp>
    </p:spTree>
    <p:extLst>
      <p:ext uri="{BB962C8B-B14F-4D97-AF65-F5344CB8AC3E}">
        <p14:creationId xmlns:p14="http://schemas.microsoft.com/office/powerpoint/2010/main" val="2345245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1271182069"/>
              </p:ext>
            </p:extLst>
          </p:nvPr>
        </p:nvGraphicFramePr>
        <p:xfrm>
          <a:off x="176922" y="868056"/>
          <a:ext cx="11646110" cy="4630433"/>
        </p:xfrm>
        <a:graphic>
          <a:graphicData uri="http://schemas.openxmlformats.org/drawingml/2006/table">
            <a:tbl>
              <a:tblPr firstRow="1" bandRow="1">
                <a:tableStyleId>{5940675A-B579-460E-94D1-54222C63F5DA}</a:tableStyleId>
              </a:tblPr>
              <a:tblGrid>
                <a:gridCol w="1703927">
                  <a:extLst>
                    <a:ext uri="{9D8B030D-6E8A-4147-A177-3AD203B41FA5}">
                      <a16:colId xmlns:a16="http://schemas.microsoft.com/office/drawing/2014/main" val="20000"/>
                    </a:ext>
                  </a:extLst>
                </a:gridCol>
                <a:gridCol w="9942183">
                  <a:extLst>
                    <a:ext uri="{9D8B030D-6E8A-4147-A177-3AD203B41FA5}">
                      <a16:colId xmlns:a16="http://schemas.microsoft.com/office/drawing/2014/main" val="20001"/>
                    </a:ext>
                  </a:extLst>
                </a:gridCol>
              </a:tblGrid>
              <a:tr h="491650">
                <a:tc>
                  <a:txBody>
                    <a:bodyPr/>
                    <a:lstStyle/>
                    <a:p>
                      <a:pPr algn="l"/>
                      <a:r>
                        <a:rPr lang="en-GB" sz="1200" b="1" dirty="0">
                          <a:latin typeface="Gill Sans MT" panose="020B0502020104020203" pitchFamily="34" charset="0"/>
                        </a:rPr>
                        <a:t>Key Word</a:t>
                      </a:r>
                    </a:p>
                  </a:txBody>
                  <a:tcPr anchor="ctr">
                    <a:solidFill>
                      <a:schemeClr val="accent6">
                        <a:lumMod val="20000"/>
                        <a:lumOff val="80000"/>
                      </a:schemeClr>
                    </a:solidFill>
                  </a:tcPr>
                </a:tc>
                <a:tc>
                  <a:txBody>
                    <a:bodyPr/>
                    <a:lstStyle/>
                    <a:p>
                      <a:pPr algn="l"/>
                      <a:r>
                        <a:rPr lang="en-GB" sz="1200" b="1" dirty="0">
                          <a:latin typeface="Gill Sans MT" panose="020B0502020104020203" pitchFamily="34" charset="0"/>
                        </a:rPr>
                        <a:t>Definition</a:t>
                      </a:r>
                    </a:p>
                  </a:txBody>
                  <a:tcPr anchor="ctr">
                    <a:solidFill>
                      <a:schemeClr val="accent6">
                        <a:lumMod val="20000"/>
                        <a:lumOff val="80000"/>
                      </a:schemeClr>
                    </a:solidFill>
                  </a:tcPr>
                </a:tc>
                <a:extLst>
                  <a:ext uri="{0D108BD9-81ED-4DB2-BD59-A6C34878D82A}">
                    <a16:rowId xmlns:a16="http://schemas.microsoft.com/office/drawing/2014/main" val="10000"/>
                  </a:ext>
                </a:extLst>
              </a:tr>
              <a:tr h="35075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Food contamination</a:t>
                      </a:r>
                    </a:p>
                  </a:txBody>
                  <a:tcPr marL="68580" marR="68580" marT="0" marB="0" anchor="ctr"/>
                </a:tc>
                <a:tc>
                  <a:txBody>
                    <a:bodyPr/>
                    <a:lstStyle/>
                    <a:p>
                      <a:pPr>
                        <a:lnSpc>
                          <a:spcPct val="107000"/>
                        </a:lnSpc>
                        <a:spcAft>
                          <a:spcPts val="0"/>
                        </a:spcAft>
                      </a:pPr>
                      <a:r>
                        <a:rPr lang="en-GB" sz="1200" b="0" kern="1200" dirty="0">
                          <a:solidFill>
                            <a:schemeClr val="tx1"/>
                          </a:solidFill>
                          <a:effectLst/>
                          <a:latin typeface="Gill Sans MT" panose="020B0502020104020203" pitchFamily="34" charset="0"/>
                          <a:ea typeface="+mn-ea"/>
                          <a:cs typeface="+mn-cs"/>
                        </a:rPr>
                        <a:t>The presence of unwanted foreign body in food that can cause illness or harm</a:t>
                      </a:r>
                      <a:endParaRPr lang="en-GB" sz="12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35075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Physical contamination</a:t>
                      </a:r>
                    </a:p>
                  </a:txBody>
                  <a:tcPr marL="68580" marR="68580" marT="0" marB="0" anchor="ctr"/>
                </a:tc>
                <a:tc>
                  <a:txBody>
                    <a:bodyPr/>
                    <a:lstStyle/>
                    <a:p>
                      <a:pPr>
                        <a:lnSpc>
                          <a:spcPct val="107000"/>
                        </a:lnSpc>
                        <a:spcAft>
                          <a:spcPts val="0"/>
                        </a:spcAft>
                      </a:pPr>
                      <a:r>
                        <a:rPr lang="en-GB" sz="1200" b="0" kern="1200" dirty="0">
                          <a:solidFill>
                            <a:schemeClr val="tx1"/>
                          </a:solidFill>
                          <a:effectLst/>
                          <a:latin typeface="Gill Sans MT" panose="020B0502020104020203" pitchFamily="34" charset="0"/>
                          <a:ea typeface="+mn-ea"/>
                          <a:cs typeface="+mn-cs"/>
                        </a:rPr>
                        <a:t>When something that can be seen visibly, falls into the food</a:t>
                      </a:r>
                      <a:endParaRPr lang="en-GB" sz="12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35075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Chemical contamination</a:t>
                      </a:r>
                    </a:p>
                  </a:txBody>
                  <a:tcPr marL="68580" marR="68580" marT="0" marB="0" anchor="ctr"/>
                </a:tc>
                <a:tc>
                  <a:txBody>
                    <a:bodyPr/>
                    <a:lstStyle/>
                    <a:p>
                      <a:pPr>
                        <a:lnSpc>
                          <a:spcPct val="107000"/>
                        </a:lnSpc>
                        <a:spcAft>
                          <a:spcPts val="0"/>
                        </a:spcAft>
                      </a:pPr>
                      <a:r>
                        <a:rPr lang="en-GB" sz="1200" kern="1200" dirty="0">
                          <a:solidFill>
                            <a:schemeClr val="tx1"/>
                          </a:solidFill>
                          <a:effectLst/>
                          <a:latin typeface="Gill Sans MT" panose="020B0502020104020203" pitchFamily="34" charset="0"/>
                          <a:ea typeface="+mn-ea"/>
                          <a:cs typeface="+mn-cs"/>
                        </a:rPr>
                        <a:t>When chemicals such as cleaning agents or pest control products get into the food</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35075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Cross contamination </a:t>
                      </a:r>
                    </a:p>
                  </a:txBody>
                  <a:tcPr marL="68580" marR="68580" marT="0" marB="0" anchor="ct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Times New Roman" panose="02020603050405020304" pitchFamily="18" charset="0"/>
                        </a:rPr>
                        <a:t>Transfer of bacteria from one person, object or place to another</a:t>
                      </a:r>
                    </a:p>
                  </a:txBody>
                  <a:tcPr marL="68580" marR="68580" marT="0" marB="0" anchor="ctr"/>
                </a:tc>
                <a:extLst>
                  <a:ext uri="{0D108BD9-81ED-4DB2-BD59-A6C34878D82A}">
                    <a16:rowId xmlns:a16="http://schemas.microsoft.com/office/drawing/2014/main" val="1235971345"/>
                  </a:ext>
                </a:extLst>
              </a:tr>
              <a:tr h="350756">
                <a:tc>
                  <a:txBody>
                    <a:bodyPr/>
                    <a:lstStyle/>
                    <a:p>
                      <a:pPr>
                        <a:lnSpc>
                          <a:spcPct val="107000"/>
                        </a:lnSpc>
                        <a:spcAft>
                          <a:spcPts val="0"/>
                        </a:spcAft>
                      </a:pPr>
                      <a:r>
                        <a:rPr lang="en-GB" sz="1200" dirty="0" err="1">
                          <a:effectLst/>
                          <a:latin typeface="Gill Sans MT" panose="020B0502020104020203" pitchFamily="34" charset="0"/>
                          <a:ea typeface="Calibri" panose="020F0502020204030204" pitchFamily="34" charset="0"/>
                          <a:cs typeface="Times New Roman" panose="02020603050405020304" pitchFamily="18" charset="0"/>
                        </a:rPr>
                        <a:t>Eatwell</a:t>
                      </a:r>
                      <a:r>
                        <a:rPr lang="en-GB" sz="1200" dirty="0">
                          <a:effectLst/>
                          <a:latin typeface="Gill Sans MT" panose="020B0502020104020203" pitchFamily="34" charset="0"/>
                          <a:ea typeface="Calibri" panose="020F0502020204030204" pitchFamily="34" charset="0"/>
                          <a:cs typeface="Times New Roman" panose="02020603050405020304" pitchFamily="18" charset="0"/>
                        </a:rPr>
                        <a:t> Guide</a:t>
                      </a:r>
                    </a:p>
                  </a:txBody>
                  <a:tcPr marL="68580" marR="68580" marT="0" marB="0" anchor="ct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 A pictorial food guide showing the amounts  and types of foods that are needed to make up a healthy balanced diet</a:t>
                      </a:r>
                    </a:p>
                  </a:txBody>
                  <a:tcPr marL="68580" marR="68580" marT="0" marB="0" anchor="ctr"/>
                </a:tc>
                <a:extLst>
                  <a:ext uri="{0D108BD9-81ED-4DB2-BD59-A6C34878D82A}">
                    <a16:rowId xmlns:a16="http://schemas.microsoft.com/office/drawing/2014/main" val="3748769057"/>
                  </a:ext>
                </a:extLst>
              </a:tr>
              <a:tr h="35075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Claw grip </a:t>
                      </a:r>
                    </a:p>
                  </a:txBody>
                  <a:tcPr marL="68580" marR="68580" marT="0" marB="0" anchor="ct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Times New Roman" panose="02020603050405020304" pitchFamily="18" charset="0"/>
                        </a:rPr>
                        <a:t>A method of cutting food that ensures that the finger tips are tucked out of the way and will not get caught by the knife</a:t>
                      </a:r>
                    </a:p>
                  </a:txBody>
                  <a:tcPr marL="68580" marR="68580" marT="0" marB="0" anchor="ctr"/>
                </a:tc>
                <a:extLst>
                  <a:ext uri="{0D108BD9-81ED-4DB2-BD59-A6C34878D82A}">
                    <a16:rowId xmlns:a16="http://schemas.microsoft.com/office/drawing/2014/main" val="1543258229"/>
                  </a:ext>
                </a:extLst>
              </a:tr>
              <a:tr h="35075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Food</a:t>
                      </a:r>
                      <a:r>
                        <a:rPr lang="en-GB" sz="1200" baseline="0" dirty="0">
                          <a:effectLst/>
                          <a:latin typeface="Gill Sans MT" panose="020B0502020104020203" pitchFamily="34" charset="0"/>
                          <a:ea typeface="Calibri" panose="020F0502020204030204" pitchFamily="34" charset="0"/>
                          <a:cs typeface="Times New Roman" panose="02020603050405020304" pitchFamily="18" charset="0"/>
                        </a:rPr>
                        <a:t> poisoning</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An</a:t>
                      </a:r>
                      <a:r>
                        <a:rPr lang="en-GB" sz="1200" baseline="0" dirty="0">
                          <a:effectLst/>
                          <a:latin typeface="Gill Sans MT" panose="020B0502020104020203" pitchFamily="34" charset="0"/>
                          <a:ea typeface="Calibri" panose="020F0502020204030204" pitchFamily="34" charset="0"/>
                          <a:cs typeface="Times New Roman" panose="02020603050405020304" pitchFamily="18" charset="0"/>
                        </a:rPr>
                        <a:t> illness caused by eating contaminated food</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46237369"/>
                  </a:ext>
                </a:extLst>
              </a:tr>
              <a:tr h="350756">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Nutrients</a:t>
                      </a:r>
                    </a:p>
                  </a:txBody>
                  <a:tcPr marL="68580" marR="68580" marT="0" marB="0" anchor="ct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GB" sz="1200" kern="1200" dirty="0">
                          <a:solidFill>
                            <a:schemeClr val="tx1"/>
                          </a:solidFill>
                          <a:effectLst/>
                          <a:latin typeface="Gill Sans MT" panose="020B0502020104020203" pitchFamily="34" charset="0"/>
                          <a:ea typeface="+mn-ea"/>
                          <a:cs typeface="+mn-cs"/>
                        </a:rPr>
                        <a:t>Chemicals found in food that are needed for body functions</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89747007"/>
                  </a:ext>
                </a:extLst>
              </a:tr>
              <a:tr h="35075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Recipe Amendment </a:t>
                      </a:r>
                    </a:p>
                  </a:txBody>
                  <a:tcPr marL="68580" marR="68580" marT="0" marB="0" anchor="ct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Changing</a:t>
                      </a:r>
                      <a:r>
                        <a:rPr lang="en-GB" sz="1200" baseline="0" dirty="0">
                          <a:effectLst/>
                          <a:latin typeface="Gill Sans MT" panose="020B0502020104020203" pitchFamily="34" charset="0"/>
                          <a:ea typeface="Calibri" panose="020F0502020204030204" pitchFamily="34" charset="0"/>
                          <a:cs typeface="Times New Roman" panose="02020603050405020304" pitchFamily="18" charset="0"/>
                        </a:rPr>
                        <a:t> or altering a recipe </a:t>
                      </a:r>
                      <a:r>
                        <a:rPr lang="en-GB" sz="1200" baseline="0" dirty="0" err="1">
                          <a:effectLst/>
                          <a:latin typeface="Gill Sans MT" panose="020B0502020104020203" pitchFamily="34" charset="0"/>
                          <a:ea typeface="Calibri" panose="020F0502020204030204" pitchFamily="34" charset="0"/>
                          <a:cs typeface="Times New Roman" panose="02020603050405020304" pitchFamily="18" charset="0"/>
                        </a:rPr>
                        <a:t>eg</a:t>
                      </a:r>
                      <a:r>
                        <a:rPr lang="en-GB" sz="1200" baseline="0" dirty="0">
                          <a:effectLst/>
                          <a:latin typeface="Gill Sans MT" panose="020B0502020104020203" pitchFamily="34" charset="0"/>
                          <a:ea typeface="Calibri" panose="020F0502020204030204" pitchFamily="34" charset="0"/>
                          <a:cs typeface="Times New Roman" panose="02020603050405020304" pitchFamily="18" charset="0"/>
                        </a:rPr>
                        <a:t> changing some ingredients and/ or cooking methods</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63195746"/>
                  </a:ext>
                </a:extLst>
              </a:tr>
              <a:tr h="35075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Macro Nutrients</a:t>
                      </a:r>
                    </a:p>
                  </a:txBody>
                  <a:tcPr marL="68580" marR="68580" marT="0" marB="0" anchor="ctr"/>
                </a:tc>
                <a:tc>
                  <a:txBody>
                    <a:bodyPr/>
                    <a:lstStyle/>
                    <a:p>
                      <a:pPr>
                        <a:lnSpc>
                          <a:spcPct val="107000"/>
                        </a:lnSpc>
                        <a:spcAft>
                          <a:spcPts val="0"/>
                        </a:spcAft>
                      </a:pPr>
                      <a:r>
                        <a:rPr lang="en-GB" sz="1200" kern="1200" dirty="0">
                          <a:solidFill>
                            <a:schemeClr val="tx1"/>
                          </a:solidFill>
                          <a:effectLst/>
                          <a:latin typeface="Gill Sans MT" panose="020B0502020104020203" pitchFamily="34" charset="0"/>
                          <a:ea typeface="+mn-ea"/>
                          <a:cs typeface="+mn-cs"/>
                        </a:rPr>
                        <a:t>Nutrients that are needed in the body in large amounts – Protein, carbohydrates, fats</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55360269"/>
                  </a:ext>
                </a:extLst>
              </a:tr>
              <a:tr h="280467">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Micro Nutrients</a:t>
                      </a:r>
                    </a:p>
                  </a:txBody>
                  <a:tcPr marL="68580" marR="68580" marT="0" marB="0" anchor="ctr"/>
                </a:tc>
                <a:tc>
                  <a:txBody>
                    <a:bodyPr/>
                    <a:lstStyle/>
                    <a:p>
                      <a:pPr>
                        <a:lnSpc>
                          <a:spcPct val="107000"/>
                        </a:lnSpc>
                        <a:spcAft>
                          <a:spcPts val="0"/>
                        </a:spcAft>
                      </a:pPr>
                      <a:r>
                        <a:rPr lang="en-GB" sz="1200" kern="1200" dirty="0">
                          <a:solidFill>
                            <a:schemeClr val="tx1"/>
                          </a:solidFill>
                          <a:effectLst/>
                          <a:latin typeface="Gill Sans MT" panose="020B0502020104020203" pitchFamily="34" charset="0"/>
                          <a:ea typeface="+mn-ea"/>
                          <a:cs typeface="+mn-cs"/>
                        </a:rPr>
                        <a:t>Nutrients that are needed in the body in small  amounts – Minerals and vitamins</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45137837"/>
                  </a:ext>
                </a:extLst>
              </a:tr>
              <a:tr h="35075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Boning Knife</a:t>
                      </a:r>
                    </a:p>
                  </a:txBody>
                  <a:tcPr marL="68580" marR="68580" marT="0" marB="0" anchor="ctr"/>
                </a:tc>
                <a:tc>
                  <a:txBody>
                    <a:bodyPr/>
                    <a:lstStyle/>
                    <a:p>
                      <a:pPr>
                        <a:lnSpc>
                          <a:spcPct val="107000"/>
                        </a:lnSpc>
                        <a:spcAft>
                          <a:spcPts val="0"/>
                        </a:spcAft>
                      </a:pPr>
                      <a:r>
                        <a:rPr lang="en-GB" sz="1200" kern="1200" dirty="0">
                          <a:solidFill>
                            <a:schemeClr val="tx1"/>
                          </a:solidFill>
                          <a:effectLst/>
                          <a:latin typeface="Gill Sans MT" panose="020B0502020104020203" pitchFamily="34" charset="0"/>
                          <a:ea typeface="+mn-ea"/>
                          <a:cs typeface="+mn-cs"/>
                        </a:rPr>
                        <a:t>A knife that is used to remove bones from poultry, meat and fish. It tend to have a narrow blade that ends at a sharp tip.</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39429037"/>
                  </a:ext>
                </a:extLst>
              </a:tr>
            </a:tbl>
          </a:graphicData>
        </a:graphic>
      </p:graphicFrame>
      <p:sp>
        <p:nvSpPr>
          <p:cNvPr id="5" name="TextBox 4"/>
          <p:cNvSpPr txBox="1"/>
          <p:nvPr/>
        </p:nvSpPr>
        <p:spPr>
          <a:xfrm>
            <a:off x="176922" y="227183"/>
            <a:ext cx="3592974"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Cooking and</a:t>
            </a:r>
            <a:r>
              <a:rPr kumimoji="0" lang="en-US" sz="2400" b="0" i="0" u="none" strike="noStrike" kern="1200" cap="none" spc="0" normalizeH="0" noProof="0" dirty="0">
                <a:ln>
                  <a:noFill/>
                </a:ln>
                <a:solidFill>
                  <a:prstClr val="white"/>
                </a:solidFill>
                <a:effectLst/>
                <a:uLnTx/>
                <a:uFillTx/>
                <a:latin typeface="Gill Sans MT" panose="020B0502020104020203" pitchFamily="34" charset="0"/>
                <a:ea typeface="+mn-ea"/>
                <a:cs typeface="+mn-cs"/>
              </a:rPr>
              <a:t> Nutrition</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sp>
        <p:nvSpPr>
          <p:cNvPr id="6" name="TextBox 5"/>
          <p:cNvSpPr txBox="1"/>
          <p:nvPr/>
        </p:nvSpPr>
        <p:spPr>
          <a:xfrm>
            <a:off x="4013200" y="224590"/>
            <a:ext cx="1845732"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Gill Sans MT" panose="020B0502020104020203" pitchFamily="34" charset="0"/>
              </a:rPr>
              <a:t>Year 9</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7" name="TextBox 6"/>
          <p:cNvSpPr txBox="1"/>
          <p:nvPr/>
        </p:nvSpPr>
        <p:spPr>
          <a:xfrm>
            <a:off x="11730446" y="6489391"/>
            <a:ext cx="461554"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15</a:t>
            </a:r>
          </a:p>
        </p:txBody>
      </p:sp>
    </p:spTree>
    <p:extLst>
      <p:ext uri="{BB962C8B-B14F-4D97-AF65-F5344CB8AC3E}">
        <p14:creationId xmlns:p14="http://schemas.microsoft.com/office/powerpoint/2010/main" val="2640552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7A637-191E-C666-5BBB-05DF027E26C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6DE9697-D2E6-EC5F-21B3-D6E12EF57913}"/>
              </a:ext>
            </a:extLst>
          </p:cNvPr>
          <p:cNvSpPr txBox="1"/>
          <p:nvPr/>
        </p:nvSpPr>
        <p:spPr>
          <a:xfrm>
            <a:off x="122703" y="134605"/>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algn="ctr">
              <a:defRPr/>
            </a:pPr>
            <a:r>
              <a:rPr lang="en-US" sz="2400" dirty="0">
                <a:solidFill>
                  <a:prstClr val="white"/>
                </a:solidFill>
                <a:latin typeface="Gill Sans MT" panose="020B0502020104020203" pitchFamily="34" charset="0"/>
                <a:cs typeface="Calibri"/>
              </a:rPr>
              <a:t>Music</a:t>
            </a:r>
            <a:endParaRPr lang="en-US" sz="2400" b="0" i="0" u="none" strike="noStrike" kern="1200" cap="none" spc="0" normalizeH="0" baseline="0" noProof="0" dirty="0">
              <a:ln>
                <a:noFill/>
              </a:ln>
              <a:solidFill>
                <a:prstClr val="white"/>
              </a:solidFill>
              <a:effectLst/>
              <a:uLnTx/>
              <a:uFillTx/>
              <a:latin typeface="Gill Sans MT" panose="020B0502020104020203" pitchFamily="34" charset="0"/>
              <a:cs typeface="Calibri"/>
            </a:endParaRPr>
          </a:p>
        </p:txBody>
      </p:sp>
      <p:graphicFrame>
        <p:nvGraphicFramePr>
          <p:cNvPr id="3" name="Table 2">
            <a:extLst>
              <a:ext uri="{FF2B5EF4-FFF2-40B4-BE49-F238E27FC236}">
                <a16:creationId xmlns:a16="http://schemas.microsoft.com/office/drawing/2014/main" id="{CB3D1AB2-80E0-EFD6-739D-75E2C2B7056F}"/>
              </a:ext>
            </a:extLst>
          </p:cNvPr>
          <p:cNvGraphicFramePr>
            <a:graphicFrameLocks noGrp="1"/>
          </p:cNvGraphicFramePr>
          <p:nvPr>
            <p:extLst>
              <p:ext uri="{D42A27DB-BD31-4B8C-83A1-F6EECF244321}">
                <p14:modId xmlns:p14="http://schemas.microsoft.com/office/powerpoint/2010/main" val="1908805824"/>
              </p:ext>
            </p:extLst>
          </p:nvPr>
        </p:nvGraphicFramePr>
        <p:xfrm>
          <a:off x="173935" y="653207"/>
          <a:ext cx="11658600" cy="3790950"/>
        </p:xfrm>
        <a:graphic>
          <a:graphicData uri="http://schemas.openxmlformats.org/drawingml/2006/table">
            <a:tbl>
              <a:tblPr firstRow="1" bandRow="1">
                <a:tableStyleId>{5C22544A-7EE6-4342-B048-85BDC9FD1C3A}</a:tableStyleId>
              </a:tblPr>
              <a:tblGrid>
                <a:gridCol w="2247900">
                  <a:extLst>
                    <a:ext uri="{9D8B030D-6E8A-4147-A177-3AD203B41FA5}">
                      <a16:colId xmlns:a16="http://schemas.microsoft.com/office/drawing/2014/main" val="1468787449"/>
                    </a:ext>
                  </a:extLst>
                </a:gridCol>
                <a:gridCol w="9410700">
                  <a:extLst>
                    <a:ext uri="{9D8B030D-6E8A-4147-A177-3AD203B41FA5}">
                      <a16:colId xmlns:a16="http://schemas.microsoft.com/office/drawing/2014/main" val="715456450"/>
                    </a:ext>
                  </a:extLst>
                </a:gridCol>
              </a:tblGrid>
              <a:tr h="295275">
                <a:tc>
                  <a:txBody>
                    <a:bodyPr/>
                    <a:lstStyle/>
                    <a:p>
                      <a:pPr algn="l" fontAlgn="base"/>
                      <a:r>
                        <a:rPr lang="en-GB" sz="1200" b="0" i="0" dirty="0">
                          <a:solidFill>
                            <a:srgbClr val="000000"/>
                          </a:solidFill>
                          <a:effectLst/>
                          <a:latin typeface="Gill Sans MT" panose="020B0502020104020203" pitchFamily="34" charset="0"/>
                        </a:rPr>
                        <a:t>Key Word</a:t>
                      </a:r>
                      <a:endParaRPr lang="en-GB" b="0" i="0" dirty="0">
                        <a:solidFill>
                          <a:srgbClr val="000000"/>
                        </a:solidFill>
                        <a:effectLst/>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ase"/>
                      <a:r>
                        <a:rPr lang="en-GB" sz="1200" b="0" i="0" dirty="0">
                          <a:solidFill>
                            <a:srgbClr val="000000"/>
                          </a:solidFill>
                          <a:effectLst/>
                          <a:latin typeface="Gill Sans MT" panose="020B0502020104020203" pitchFamily="34" charset="0"/>
                        </a:rPr>
                        <a:t>Definition</a:t>
                      </a:r>
                      <a:endParaRPr lang="en-GB" b="0" i="0" dirty="0">
                        <a:solidFill>
                          <a:srgbClr val="000000"/>
                        </a:solidFill>
                        <a:effectLst/>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843039211"/>
                  </a:ext>
                </a:extLst>
              </a:tr>
              <a:tr h="314325">
                <a:tc>
                  <a:txBody>
                    <a:bodyPr/>
                    <a:lstStyle/>
                    <a:p>
                      <a:pPr algn="l" fontAlgn="base"/>
                      <a:r>
                        <a:rPr lang="en-US" sz="1200" b="0" i="0" u="none" strike="noStrike" dirty="0">
                          <a:solidFill>
                            <a:srgbClr val="000000"/>
                          </a:solidFill>
                          <a:effectLst/>
                          <a:latin typeface="Gill Sans MT" panose="020B0502020104020203" pitchFamily="34" charset="0"/>
                        </a:rPr>
                        <a:t>Drop</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gn="l">
                        <a:buNone/>
                      </a:pPr>
                      <a:r>
                        <a:rPr lang="en-US" sz="1200" b="0" i="0" u="none" strike="noStrike" noProof="0" dirty="0">
                          <a:solidFill>
                            <a:srgbClr val="0F0F0F"/>
                          </a:solidFill>
                          <a:effectLst/>
                          <a:latin typeface="Gill Sans MT" panose="020B0502020104020203" pitchFamily="34" charset="0"/>
                        </a:rPr>
                        <a:t>a point in a music track where a sudden change of rhythm or bass line occurs, which is preceded by a build-up section and break.</a:t>
                      </a:r>
                      <a:endParaRPr lang="en-US" b="0" dirty="0">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84325182"/>
                  </a:ext>
                </a:extLst>
              </a:tr>
              <a:tr h="381000">
                <a:tc>
                  <a:txBody>
                    <a:bodyPr/>
                    <a:lstStyle/>
                    <a:p>
                      <a:pPr algn="l" fontAlgn="base"/>
                      <a:r>
                        <a:rPr lang="en-US" sz="1200" b="0" i="0" u="none" strike="noStrike" dirty="0">
                          <a:solidFill>
                            <a:srgbClr val="212121"/>
                          </a:solidFill>
                          <a:effectLst/>
                          <a:latin typeface="Gill Sans MT" panose="020B0502020104020203" pitchFamily="34" charset="0"/>
                        </a:rPr>
                        <a:t>Structure </a:t>
                      </a:r>
                      <a:endParaRPr lang="en-US" b="0" i="0">
                        <a:solidFill>
                          <a:srgbClr val="000000"/>
                        </a:solidFill>
                        <a:effectLst/>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gn="l">
                        <a:buNone/>
                      </a:pPr>
                      <a:r>
                        <a:rPr lang="en-US" sz="1200" b="0" i="0" u="none" strike="noStrike" baseline="0" noProof="0" dirty="0">
                          <a:solidFill>
                            <a:srgbClr val="212121"/>
                          </a:solidFill>
                          <a:effectLst/>
                          <a:latin typeface="Gill Sans MT" panose="020B0502020104020203" pitchFamily="34" charset="0"/>
                        </a:rPr>
                        <a:t>the order the different sections of a song or piece of music are played in.</a:t>
                      </a:r>
                      <a:endParaRPr lang="en-US" b="0" dirty="0">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95386989"/>
                  </a:ext>
                </a:extLst>
              </a:tr>
              <a:tr h="314325">
                <a:tc>
                  <a:txBody>
                    <a:bodyPr/>
                    <a:lstStyle/>
                    <a:p>
                      <a:pPr algn="l" fontAlgn="base"/>
                      <a:r>
                        <a:rPr lang="en-US" sz="1200" b="0" i="0" u="none" strike="noStrike" dirty="0">
                          <a:solidFill>
                            <a:srgbClr val="000000"/>
                          </a:solidFill>
                          <a:effectLst/>
                          <a:latin typeface="Gill Sans MT" panose="020B0502020104020203" pitchFamily="34" charset="0"/>
                        </a:rPr>
                        <a:t>Harmony</a:t>
                      </a:r>
                      <a:endParaRPr lang="en-US" b="0" i="0" dirty="0">
                        <a:solidFill>
                          <a:srgbClr val="000000"/>
                        </a:solidFill>
                        <a:effectLst/>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ase"/>
                      <a:r>
                        <a:rPr lang="en-US" sz="1200" b="0" i="0" u="none" strike="noStrike" dirty="0">
                          <a:solidFill>
                            <a:srgbClr val="0F0F0F"/>
                          </a:solidFill>
                          <a:effectLst/>
                          <a:latin typeface="Gill Sans MT" panose="020B0502020104020203" pitchFamily="34" charset="0"/>
                        </a:rPr>
                        <a:t>is the combination of different musical notes played simultaneously.</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17652015"/>
                  </a:ext>
                </a:extLst>
              </a:tr>
              <a:tr h="314325">
                <a:tc>
                  <a:txBody>
                    <a:bodyPr/>
                    <a:lstStyle/>
                    <a:p>
                      <a:pPr algn="l" fontAlgn="base"/>
                      <a:r>
                        <a:rPr lang="en-US" sz="1200" b="0" i="0" u="none" strike="noStrike" dirty="0">
                          <a:solidFill>
                            <a:srgbClr val="000000"/>
                          </a:solidFill>
                          <a:effectLst/>
                          <a:latin typeface="Gill Sans MT" panose="020B0502020104020203" pitchFamily="34" charset="0"/>
                        </a:rPr>
                        <a:t>Time signature</a:t>
                      </a:r>
                      <a:endParaRPr lang="en-US" b="0" i="0" dirty="0">
                        <a:solidFill>
                          <a:srgbClr val="000000"/>
                        </a:solidFill>
                        <a:effectLst/>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ase"/>
                      <a:r>
                        <a:rPr lang="en-US" sz="1200" b="0" i="0" u="none" strike="noStrike" dirty="0">
                          <a:solidFill>
                            <a:srgbClr val="000000"/>
                          </a:solidFill>
                          <a:effectLst/>
                          <a:latin typeface="Gill Sans MT" panose="020B0502020104020203" pitchFamily="34" charset="0"/>
                        </a:rPr>
                        <a:t>It </a:t>
                      </a:r>
                      <a:r>
                        <a:rPr lang="en-US" sz="1200" b="0" i="0" u="none" strike="noStrike" dirty="0">
                          <a:solidFill>
                            <a:srgbClr val="0F0F0F"/>
                          </a:solidFill>
                          <a:effectLst/>
                          <a:latin typeface="Gill Sans MT" panose="020B0502020104020203" pitchFamily="34" charset="0"/>
                        </a:rPr>
                        <a:t>tells how many beats are in each measure and which note gets one beat, helping you keep track of the rhythm while playing or singing.</a:t>
                      </a:r>
                      <a:endParaRPr lang="en-US" b="0" i="0" dirty="0">
                        <a:solidFill>
                          <a:srgbClr val="000000"/>
                        </a:solidFill>
                        <a:effectLst/>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27076387"/>
                  </a:ext>
                </a:extLst>
              </a:tr>
              <a:tr h="285750">
                <a:tc>
                  <a:txBody>
                    <a:bodyPr/>
                    <a:lstStyle/>
                    <a:p>
                      <a:pPr algn="l" fontAlgn="base"/>
                      <a:r>
                        <a:rPr lang="en-GB" sz="1200" b="0" i="0" dirty="0">
                          <a:solidFill>
                            <a:srgbClr val="000000"/>
                          </a:solidFill>
                          <a:effectLst/>
                          <a:latin typeface="Gill Sans MT" panose="020B0502020104020203" pitchFamily="34" charset="0"/>
                        </a:rPr>
                        <a:t>Dynamic</a:t>
                      </a:r>
                      <a:endParaRPr lang="en-GB" b="0" i="0" dirty="0">
                        <a:solidFill>
                          <a:srgbClr val="000000"/>
                        </a:solidFill>
                        <a:effectLst/>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ase"/>
                      <a:r>
                        <a:rPr lang="en-US" sz="1200" b="0" i="0" u="none" strike="noStrike" dirty="0">
                          <a:solidFill>
                            <a:srgbClr val="000000"/>
                          </a:solidFill>
                          <a:effectLst/>
                          <a:latin typeface="Gill Sans MT" panose="020B0502020104020203" pitchFamily="34" charset="0"/>
                        </a:rPr>
                        <a:t>The volume of a sound or piece of music – loud/soft</a:t>
                      </a:r>
                      <a:endParaRPr lang="en-US" b="0" i="0" dirty="0">
                        <a:solidFill>
                          <a:srgbClr val="000000"/>
                        </a:solidFill>
                        <a:effectLst/>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77212228"/>
                  </a:ext>
                </a:extLst>
              </a:tr>
              <a:tr h="314325">
                <a:tc>
                  <a:txBody>
                    <a:bodyPr/>
                    <a:lstStyle/>
                    <a:p>
                      <a:pPr algn="l" fontAlgn="base"/>
                      <a:r>
                        <a:rPr lang="en-GB" sz="1200" b="0" i="0" dirty="0">
                          <a:solidFill>
                            <a:srgbClr val="000000"/>
                          </a:solidFill>
                          <a:effectLst/>
                          <a:latin typeface="Gill Sans MT" panose="020B0502020104020203" pitchFamily="34" charset="0"/>
                        </a:rPr>
                        <a:t>Beat</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gn="l">
                        <a:buNone/>
                      </a:pPr>
                      <a:r>
                        <a:rPr lang="en-US" sz="1200" b="0" i="0" u="none" strike="noStrike" baseline="0" noProof="0" dirty="0">
                          <a:solidFill>
                            <a:srgbClr val="000000"/>
                          </a:solidFill>
                          <a:effectLst/>
                          <a:latin typeface="Gill Sans MT" panose="020B0502020104020203" pitchFamily="34" charset="0"/>
                        </a:rPr>
                        <a:t>a regular, repeating pulse that underlies a musical pattern</a:t>
                      </a:r>
                      <a:endParaRPr lang="en-US" b="0" dirty="0">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61662942"/>
                  </a:ext>
                </a:extLst>
              </a:tr>
              <a:tr h="314325">
                <a:tc>
                  <a:txBody>
                    <a:bodyPr/>
                    <a:lstStyle/>
                    <a:p>
                      <a:pPr algn="l" fontAlgn="base"/>
                      <a:r>
                        <a:rPr lang="en-GB" sz="1200" b="0" i="0" dirty="0">
                          <a:solidFill>
                            <a:srgbClr val="000000"/>
                          </a:solidFill>
                          <a:effectLst/>
                          <a:latin typeface="Gill Sans MT" panose="020B0502020104020203" pitchFamily="34" charset="0"/>
                        </a:rPr>
                        <a:t>Timbre</a:t>
                      </a:r>
                      <a:endParaRPr lang="en-GB" b="0" i="0" dirty="0">
                        <a:solidFill>
                          <a:srgbClr val="000000"/>
                        </a:solidFill>
                        <a:effectLst/>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ase"/>
                      <a:r>
                        <a:rPr lang="en-US" sz="1200" b="0" i="0" u="none" strike="noStrike" dirty="0">
                          <a:solidFill>
                            <a:srgbClr val="000000"/>
                          </a:solidFill>
                          <a:effectLst/>
                          <a:latin typeface="Gill Sans MT" panose="020B0502020104020203" pitchFamily="34" charset="0"/>
                        </a:rPr>
                        <a:t>Each instrument own unique ‘tone quality’ and the voice as an instrument had different Timbre</a:t>
                      </a:r>
                      <a:endParaRPr lang="en-US" b="0" i="0" dirty="0">
                        <a:solidFill>
                          <a:srgbClr val="000000"/>
                        </a:solidFill>
                        <a:effectLst/>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92110662"/>
                  </a:ext>
                </a:extLst>
              </a:tr>
              <a:tr h="314325">
                <a:tc>
                  <a:txBody>
                    <a:bodyPr/>
                    <a:lstStyle/>
                    <a:p>
                      <a:pPr algn="l" fontAlgn="base"/>
                      <a:r>
                        <a:rPr lang="en-US" sz="1200" b="0" i="0" u="none" strike="noStrike" dirty="0">
                          <a:solidFill>
                            <a:srgbClr val="000000"/>
                          </a:solidFill>
                          <a:effectLst/>
                          <a:latin typeface="Gill Sans MT" panose="020B0502020104020203" pitchFamily="34" charset="0"/>
                        </a:rPr>
                        <a:t>Loop</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gn="l">
                        <a:buNone/>
                      </a:pPr>
                      <a:r>
                        <a:rPr lang="en-US" sz="1200" b="0" i="0" u="none" strike="noStrike" baseline="0" noProof="0" dirty="0">
                          <a:solidFill>
                            <a:srgbClr val="000000"/>
                          </a:solidFill>
                          <a:effectLst/>
                          <a:latin typeface="Gill Sans MT" panose="020B0502020104020203" pitchFamily="34" charset="0"/>
                        </a:rPr>
                        <a:t>In music, a loop is a repeating section of sound material.</a:t>
                      </a:r>
                      <a:endParaRPr lang="en-US" b="0" dirty="0">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0259470"/>
                  </a:ext>
                </a:extLst>
              </a:tr>
              <a:tr h="314325">
                <a:tc>
                  <a:txBody>
                    <a:bodyPr/>
                    <a:lstStyle/>
                    <a:p>
                      <a:pPr algn="l" fontAlgn="base"/>
                      <a:r>
                        <a:rPr lang="en-GB" sz="1200" b="0" i="0" dirty="0">
                          <a:solidFill>
                            <a:srgbClr val="000000"/>
                          </a:solidFill>
                          <a:effectLst/>
                          <a:latin typeface="Gill Sans MT" panose="020B0502020104020203" pitchFamily="34" charset="0"/>
                        </a:rPr>
                        <a:t>Texture</a:t>
                      </a:r>
                      <a:endParaRPr lang="en-GB" b="0" i="0" dirty="0">
                        <a:solidFill>
                          <a:srgbClr val="000000"/>
                        </a:solidFill>
                        <a:effectLst/>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ase"/>
                      <a:r>
                        <a:rPr lang="en-US" sz="1200" b="0" i="0" u="none" strike="noStrike" dirty="0">
                          <a:solidFill>
                            <a:srgbClr val="000000"/>
                          </a:solidFill>
                          <a:effectLst/>
                          <a:latin typeface="Gill Sans MT" panose="020B0502020104020203" pitchFamily="34" charset="0"/>
                        </a:rPr>
                        <a:t>How many layers the piece has</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75111863"/>
                  </a:ext>
                </a:extLst>
              </a:tr>
              <a:tr h="314325">
                <a:tc>
                  <a:txBody>
                    <a:bodyPr/>
                    <a:lstStyle/>
                    <a:p>
                      <a:pPr algn="l" fontAlgn="base"/>
                      <a:r>
                        <a:rPr lang="en-GB" sz="1200" b="0" i="0" dirty="0">
                          <a:solidFill>
                            <a:srgbClr val="000000"/>
                          </a:solidFill>
                          <a:effectLst/>
                          <a:latin typeface="Gill Sans MT" panose="020B0502020104020203" pitchFamily="34" charset="0"/>
                        </a:rPr>
                        <a:t>Rhythm</a:t>
                      </a:r>
                      <a:endParaRPr lang="en-GB" b="0" i="0" dirty="0">
                        <a:solidFill>
                          <a:srgbClr val="000000"/>
                        </a:solidFill>
                        <a:effectLst/>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ase"/>
                      <a:r>
                        <a:rPr lang="en-GB" sz="1200" b="0" i="0" u="none" strike="noStrike" dirty="0">
                          <a:solidFill>
                            <a:srgbClr val="000000"/>
                          </a:solidFill>
                          <a:effectLst/>
                          <a:latin typeface="Gill Sans MT" panose="020B0502020104020203" pitchFamily="34" charset="0"/>
                        </a:rPr>
                        <a:t>Rhythm is the pattern of sounds and beats in music that creates a sense of movement and flow.</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31557168"/>
                  </a:ext>
                </a:extLst>
              </a:tr>
              <a:tr h="314325">
                <a:tc>
                  <a:txBody>
                    <a:bodyPr/>
                    <a:lstStyle/>
                    <a:p>
                      <a:pPr algn="l" fontAlgn="base"/>
                      <a:r>
                        <a:rPr lang="en-GB" sz="1200" b="0" i="0" dirty="0">
                          <a:solidFill>
                            <a:srgbClr val="000000"/>
                          </a:solidFill>
                          <a:effectLst/>
                          <a:latin typeface="Gill Sans MT" panose="020B0502020104020203" pitchFamily="34" charset="0"/>
                        </a:rPr>
                        <a:t>Tempo</a:t>
                      </a:r>
                      <a:endParaRPr lang="en-GB" b="0" i="0" dirty="0">
                        <a:solidFill>
                          <a:srgbClr val="000000"/>
                        </a:solidFill>
                        <a:effectLst/>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ase"/>
                      <a:r>
                        <a:rPr lang="en-GB" sz="1200" b="0" i="0" u="none" strike="noStrike" dirty="0">
                          <a:solidFill>
                            <a:srgbClr val="000000"/>
                          </a:solidFill>
                          <a:effectLst/>
                          <a:latin typeface="Gill Sans MT" panose="020B0502020104020203" pitchFamily="34" charset="0"/>
                        </a:rPr>
                        <a:t>Tempo refers to the speed of music. It's how fast or slow a song sounds.</a:t>
                      </a:r>
                      <a:endParaRPr lang="en-GB" b="0" i="0" dirty="0">
                        <a:solidFill>
                          <a:srgbClr val="000000"/>
                        </a:solidFill>
                        <a:effectLst/>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58563479"/>
                  </a:ext>
                </a:extLst>
              </a:tr>
            </a:tbl>
          </a:graphicData>
        </a:graphic>
      </p:graphicFrame>
      <p:sp>
        <p:nvSpPr>
          <p:cNvPr id="7" name="TextBox 6"/>
          <p:cNvSpPr txBox="1"/>
          <p:nvPr/>
        </p:nvSpPr>
        <p:spPr>
          <a:xfrm>
            <a:off x="11730446" y="6489391"/>
            <a:ext cx="461554"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16</a:t>
            </a:r>
          </a:p>
        </p:txBody>
      </p:sp>
      <p:grpSp>
        <p:nvGrpSpPr>
          <p:cNvPr id="2" name="Group 1">
            <a:extLst>
              <a:ext uri="{FF2B5EF4-FFF2-40B4-BE49-F238E27FC236}">
                <a16:creationId xmlns:a16="http://schemas.microsoft.com/office/drawing/2014/main" id="{13187258-32F0-0A4A-48FD-FCD0318B4C3C}"/>
              </a:ext>
            </a:extLst>
          </p:cNvPr>
          <p:cNvGrpSpPr/>
          <p:nvPr/>
        </p:nvGrpSpPr>
        <p:grpSpPr>
          <a:xfrm>
            <a:off x="174171" y="4444092"/>
            <a:ext cx="11843658" cy="2413908"/>
            <a:chOff x="174171" y="4444092"/>
            <a:chExt cx="11843658" cy="2413908"/>
          </a:xfrm>
        </p:grpSpPr>
        <p:grpSp>
          <p:nvGrpSpPr>
            <p:cNvPr id="8" name="Group 7">
              <a:extLst>
                <a:ext uri="{FF2B5EF4-FFF2-40B4-BE49-F238E27FC236}">
                  <a16:creationId xmlns:a16="http://schemas.microsoft.com/office/drawing/2014/main" id="{0DF4C047-0157-E4C3-E3A8-142615BF8A0C}"/>
                </a:ext>
              </a:extLst>
            </p:cNvPr>
            <p:cNvGrpSpPr/>
            <p:nvPr/>
          </p:nvGrpSpPr>
          <p:grpSpPr>
            <a:xfrm>
              <a:off x="174171" y="4444092"/>
              <a:ext cx="3679635" cy="2413908"/>
              <a:chOff x="429658" y="4444092"/>
              <a:chExt cx="3679635" cy="2413908"/>
            </a:xfrm>
          </p:grpSpPr>
          <p:pic>
            <p:nvPicPr>
              <p:cNvPr id="11" name="Picture 10" descr="A close-up of a music notation&#10;&#10;Description automatically generated">
                <a:extLst>
                  <a:ext uri="{FF2B5EF4-FFF2-40B4-BE49-F238E27FC236}">
                    <a16:creationId xmlns:a16="http://schemas.microsoft.com/office/drawing/2014/main" id="{1502A3F1-F1A2-DD91-9A02-DF47CE8D50B9}"/>
                  </a:ext>
                </a:extLst>
              </p:cNvPr>
              <p:cNvPicPr>
                <a:picLocks noChangeAspect="1"/>
              </p:cNvPicPr>
              <p:nvPr/>
            </p:nvPicPr>
            <p:blipFill rotWithShape="1">
              <a:blip r:embed="rId2"/>
              <a:srcRect l="5691" t="22554" r="86192" b="5978"/>
              <a:stretch/>
            </p:blipFill>
            <p:spPr>
              <a:xfrm>
                <a:off x="429658" y="4450412"/>
                <a:ext cx="539826" cy="2399586"/>
              </a:xfrm>
              <a:prstGeom prst="rect">
                <a:avLst/>
              </a:prstGeom>
            </p:spPr>
          </p:pic>
          <p:pic>
            <p:nvPicPr>
              <p:cNvPr id="12" name="Picture 11" descr="A close-up of a music notation&#10;&#10;Description automatically generated">
                <a:extLst>
                  <a:ext uri="{FF2B5EF4-FFF2-40B4-BE49-F238E27FC236}">
                    <a16:creationId xmlns:a16="http://schemas.microsoft.com/office/drawing/2014/main" id="{9CA9D6D8-95FA-5A42-2D69-533D32097DA5}"/>
                  </a:ext>
                </a:extLst>
              </p:cNvPr>
              <p:cNvPicPr>
                <a:picLocks noChangeAspect="1"/>
              </p:cNvPicPr>
              <p:nvPr/>
            </p:nvPicPr>
            <p:blipFill rotWithShape="1">
              <a:blip r:embed="rId2"/>
              <a:srcRect l="24206" t="22554" r="57740" b="5978"/>
              <a:stretch/>
            </p:blipFill>
            <p:spPr>
              <a:xfrm>
                <a:off x="969484" y="4458414"/>
                <a:ext cx="1200839" cy="2399586"/>
              </a:xfrm>
              <a:prstGeom prst="rect">
                <a:avLst/>
              </a:prstGeom>
            </p:spPr>
          </p:pic>
          <p:pic>
            <p:nvPicPr>
              <p:cNvPr id="13" name="Picture 12" descr="A close-up of a music notation&#10;&#10;Description automatically generated">
                <a:extLst>
                  <a:ext uri="{FF2B5EF4-FFF2-40B4-BE49-F238E27FC236}">
                    <a16:creationId xmlns:a16="http://schemas.microsoft.com/office/drawing/2014/main" id="{F074CE15-D471-D674-12C9-BB06E5554BB0}"/>
                  </a:ext>
                </a:extLst>
              </p:cNvPr>
              <p:cNvPicPr>
                <a:picLocks noChangeAspect="1"/>
              </p:cNvPicPr>
              <p:nvPr/>
            </p:nvPicPr>
            <p:blipFill rotWithShape="1">
              <a:blip r:embed="rId2"/>
              <a:srcRect l="82372" t="22554" r="6033" b="5978"/>
              <a:stretch/>
            </p:blipFill>
            <p:spPr>
              <a:xfrm>
                <a:off x="3338111" y="4444092"/>
                <a:ext cx="771182" cy="2399586"/>
              </a:xfrm>
              <a:prstGeom prst="rect">
                <a:avLst/>
              </a:prstGeom>
            </p:spPr>
          </p:pic>
          <p:pic>
            <p:nvPicPr>
              <p:cNvPr id="14" name="Picture 13" descr="A close-up of a music notation&#10;&#10;Description automatically generated">
                <a:extLst>
                  <a:ext uri="{FF2B5EF4-FFF2-40B4-BE49-F238E27FC236}">
                    <a16:creationId xmlns:a16="http://schemas.microsoft.com/office/drawing/2014/main" id="{47F48F04-FBDB-7995-CEFA-04C44EAC4146}"/>
                  </a:ext>
                </a:extLst>
              </p:cNvPr>
              <p:cNvPicPr>
                <a:picLocks noChangeAspect="1"/>
              </p:cNvPicPr>
              <p:nvPr/>
            </p:nvPicPr>
            <p:blipFill rotWithShape="1">
              <a:blip r:embed="rId2"/>
              <a:srcRect l="54738" t="22554" r="27704" b="5978"/>
              <a:stretch/>
            </p:blipFill>
            <p:spPr>
              <a:xfrm>
                <a:off x="2170323" y="4452094"/>
                <a:ext cx="1167788" cy="2399586"/>
              </a:xfrm>
              <a:prstGeom prst="rect">
                <a:avLst/>
              </a:prstGeom>
            </p:spPr>
          </p:pic>
        </p:grpSp>
        <p:pic>
          <p:nvPicPr>
            <p:cNvPr id="9" name="Picture 2" descr="bass clef and treble clef together - Google Search | Treble clef, Math ...">
              <a:extLst>
                <a:ext uri="{FF2B5EF4-FFF2-40B4-BE49-F238E27FC236}">
                  <a16:creationId xmlns:a16="http://schemas.microsoft.com/office/drawing/2014/main" id="{23593005-CD23-7775-5E03-54F31DC0F0F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375"/>
            <a:stretch/>
          </p:blipFill>
          <p:spPr bwMode="auto">
            <a:xfrm>
              <a:off x="9498639" y="4543245"/>
              <a:ext cx="2519190" cy="227619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OLOR KEYS: The notes on a piano keyboard are analogous to the concept ...">
              <a:extLst>
                <a:ext uri="{FF2B5EF4-FFF2-40B4-BE49-F238E27FC236}">
                  <a16:creationId xmlns:a16="http://schemas.microsoft.com/office/drawing/2014/main" id="{809199BC-D0D1-6055-2028-AF2BFCE1985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1483"/>
            <a:stretch/>
          </p:blipFill>
          <p:spPr bwMode="auto">
            <a:xfrm>
              <a:off x="4021157" y="4719517"/>
              <a:ext cx="5310130" cy="190418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45728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2703" y="134605"/>
            <a:ext cx="3698800"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rPr>
              <a:t>Design and Technology - RM</a:t>
            </a:r>
            <a:endParaRPr kumimoji="0" lang="en-US" sz="2000" b="0" i="0" u="none" strike="noStrike" kern="1200" cap="none" spc="0" normalizeH="0" baseline="0" noProof="0" dirty="0">
              <a:ln>
                <a:noFill/>
              </a:ln>
              <a:solidFill>
                <a:prstClr val="white"/>
              </a:solidFill>
              <a:effectLst/>
              <a:uLnTx/>
              <a:uFillTx/>
            </a:endParaRPr>
          </a:p>
        </p:txBody>
      </p:sp>
      <p:graphicFrame>
        <p:nvGraphicFramePr>
          <p:cNvPr id="7" name="Table 6"/>
          <p:cNvGraphicFramePr>
            <a:graphicFrameLocks noGrp="1"/>
          </p:cNvGraphicFramePr>
          <p:nvPr/>
        </p:nvGraphicFramePr>
        <p:xfrm>
          <a:off x="122702" y="773330"/>
          <a:ext cx="5973298" cy="5339887"/>
        </p:xfrm>
        <a:graphic>
          <a:graphicData uri="http://schemas.openxmlformats.org/drawingml/2006/table">
            <a:tbl>
              <a:tblPr firstRow="1" bandRow="1">
                <a:tableStyleId>{5940675A-B579-460E-94D1-54222C63F5DA}</a:tableStyleId>
              </a:tblPr>
              <a:tblGrid>
                <a:gridCol w="1680219">
                  <a:extLst>
                    <a:ext uri="{9D8B030D-6E8A-4147-A177-3AD203B41FA5}">
                      <a16:colId xmlns:a16="http://schemas.microsoft.com/office/drawing/2014/main" val="20000"/>
                    </a:ext>
                  </a:extLst>
                </a:gridCol>
                <a:gridCol w="4293079">
                  <a:extLst>
                    <a:ext uri="{9D8B030D-6E8A-4147-A177-3AD203B41FA5}">
                      <a16:colId xmlns:a16="http://schemas.microsoft.com/office/drawing/2014/main" val="20001"/>
                    </a:ext>
                  </a:extLst>
                </a:gridCol>
              </a:tblGrid>
              <a:tr h="297048">
                <a:tc>
                  <a:txBody>
                    <a:bodyPr/>
                    <a:lstStyle/>
                    <a:p>
                      <a:pPr algn="ctr"/>
                      <a:r>
                        <a:rPr lang="en-GB" sz="1200" b="1" dirty="0">
                          <a:latin typeface="Gill Sans MT" panose="020B0502020104020203" pitchFamily="34" charset="0"/>
                        </a:rPr>
                        <a:t>Key Words</a:t>
                      </a:r>
                    </a:p>
                  </a:txBody>
                  <a:tcPr anchor="ctr">
                    <a:solidFill>
                      <a:schemeClr val="accent6">
                        <a:lumMod val="20000"/>
                        <a:lumOff val="80000"/>
                      </a:schemeClr>
                    </a:solidFill>
                  </a:tcPr>
                </a:tc>
                <a:tc>
                  <a:txBody>
                    <a:bodyPr/>
                    <a:lstStyle/>
                    <a:p>
                      <a:pPr algn="ctr"/>
                      <a:r>
                        <a:rPr lang="en-GB" sz="1200" b="1" dirty="0">
                          <a:latin typeface="Gill Sans MT" panose="020B0502020104020203" pitchFamily="34" charset="0"/>
                        </a:rPr>
                        <a:t>Definition</a:t>
                      </a:r>
                    </a:p>
                  </a:txBody>
                  <a:tcPr anchor="ctr">
                    <a:solidFill>
                      <a:schemeClr val="accent6">
                        <a:lumMod val="20000"/>
                        <a:lumOff val="80000"/>
                      </a:schemeClr>
                    </a:solidFill>
                  </a:tcPr>
                </a:tc>
                <a:extLst>
                  <a:ext uri="{0D108BD9-81ED-4DB2-BD59-A6C34878D82A}">
                    <a16:rowId xmlns:a16="http://schemas.microsoft.com/office/drawing/2014/main" val="10000"/>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Continuous Improvement</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A process of making small changes to improve the way a company works.</a:t>
                      </a:r>
                    </a:p>
                  </a:txBody>
                  <a:tcPr marL="36576" marR="36576" marT="36576" marB="36576" anchor="ctr"/>
                </a:tc>
                <a:extLst>
                  <a:ext uri="{0D108BD9-81ED-4DB2-BD59-A6C34878D82A}">
                    <a16:rowId xmlns:a16="http://schemas.microsoft.com/office/drawing/2014/main" val="1673032041"/>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Co-operative</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An organisation with lots of people working together towards common goals, run and owned by members.</a:t>
                      </a:r>
                    </a:p>
                  </a:txBody>
                  <a:tcPr marL="36576" marR="36576" marT="36576" marB="36576" anchor="ctr"/>
                </a:tc>
                <a:extLst>
                  <a:ext uri="{0D108BD9-81ED-4DB2-BD59-A6C34878D82A}">
                    <a16:rowId xmlns:a16="http://schemas.microsoft.com/office/drawing/2014/main" val="10003"/>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Crowd Funding</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Using websites to advertise products as investment opportunities, people can choose to invest in a project with a financial donation. </a:t>
                      </a:r>
                    </a:p>
                  </a:txBody>
                  <a:tcPr marL="36576" marR="36576" marT="36576" marB="36576" anchor="ctr"/>
                </a:tc>
                <a:extLst>
                  <a:ext uri="{0D108BD9-81ED-4DB2-BD59-A6C34878D82A}">
                    <a16:rowId xmlns:a16="http://schemas.microsoft.com/office/drawing/2014/main" val="10004"/>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Efficient Working</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Increasing the speed of production, reducing errors and reducing waste, which can be done by utilising automation or CAM.</a:t>
                      </a:r>
                    </a:p>
                  </a:txBody>
                  <a:tcPr marL="36576" marR="36576" marT="36576" marB="36576" anchor="ctr"/>
                </a:tc>
                <a:extLst>
                  <a:ext uri="{0D108BD9-81ED-4DB2-BD59-A6C34878D82A}">
                    <a16:rowId xmlns:a16="http://schemas.microsoft.com/office/drawing/2014/main" val="3041935017"/>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Energy Storage</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the ability to capture energy at one time for use at a later time.</a:t>
                      </a:r>
                    </a:p>
                  </a:txBody>
                  <a:tcPr marL="36576" marR="36576" marT="36576" marB="36576" anchor="ctr"/>
                </a:tc>
                <a:extLst>
                  <a:ext uri="{0D108BD9-81ED-4DB2-BD59-A6C34878D82A}">
                    <a16:rowId xmlns:a16="http://schemas.microsoft.com/office/drawing/2014/main" val="4149408354"/>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Enterprise</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A project or undertaking that is especially difficult, complicated, or risky</a:t>
                      </a:r>
                    </a:p>
                  </a:txBody>
                  <a:tcPr marL="36576" marR="36576" marT="36576" marB="36576" anchor="ctr"/>
                </a:tc>
                <a:extLst>
                  <a:ext uri="{0D108BD9-81ED-4DB2-BD59-A6C34878D82A}">
                    <a16:rowId xmlns:a16="http://schemas.microsoft.com/office/drawing/2014/main" val="1993618292"/>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Fair Trade</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Trade in which fair prices are paid to the farmers and workers who create products.</a:t>
                      </a:r>
                    </a:p>
                  </a:txBody>
                  <a:tcPr marL="36576" marR="36576" marT="36576" marB="36576" anchor="ctr"/>
                </a:tc>
                <a:extLst>
                  <a:ext uri="{0D108BD9-81ED-4DB2-BD59-A6C34878D82A}">
                    <a16:rowId xmlns:a16="http://schemas.microsoft.com/office/drawing/2014/main" val="1235971345"/>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Life Cycle Assessment</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A 'cradle-to-grave' analysis of the impact of a manufactured product on the environment, also know as life-cycle analysis.</a:t>
                      </a:r>
                    </a:p>
                  </a:txBody>
                  <a:tcPr marL="36576" marR="36576" marT="36576" marB="36576" anchor="ctr"/>
                </a:tc>
                <a:extLst>
                  <a:ext uri="{0D108BD9-81ED-4DB2-BD59-A6C34878D82A}">
                    <a16:rowId xmlns:a16="http://schemas.microsoft.com/office/drawing/2014/main" val="3393027389"/>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Market Pull</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When consumer demand forces the invention or development of a new product.</a:t>
                      </a:r>
                    </a:p>
                  </a:txBody>
                  <a:tcPr marL="36576" marR="36576" marT="36576" marB="36576" anchor="ctr"/>
                </a:tc>
                <a:extLst>
                  <a:ext uri="{0D108BD9-81ED-4DB2-BD59-A6C34878D82A}">
                    <a16:rowId xmlns:a16="http://schemas.microsoft.com/office/drawing/2014/main" val="3748769057"/>
                  </a:ext>
                </a:extLst>
              </a:tr>
              <a:tr h="314858">
                <a:tc>
                  <a:txBody>
                    <a:bodyPr/>
                    <a:lstStyle/>
                    <a:p>
                      <a:r>
                        <a:rPr lang="en-GB" sz="1200" kern="1400" dirty="0">
                          <a:ln>
                            <a:noFill/>
                          </a:ln>
                          <a:solidFill>
                            <a:srgbClr val="000000"/>
                          </a:solidFill>
                          <a:effectLst/>
                          <a:latin typeface="Gill Sans MT" panose="020B0502020104020203" pitchFamily="34" charset="0"/>
                          <a:ea typeface="+mn-ea"/>
                          <a:cs typeface="+mn-cs"/>
                        </a:rPr>
                        <a:t>Smart Technology</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Technology that uses a chip to store information.</a:t>
                      </a:r>
                    </a:p>
                  </a:txBody>
                  <a:tcPr marL="36576" marR="36576" marT="36576" marB="36576" anchor="ctr"/>
                </a:tc>
                <a:extLst>
                  <a:ext uri="{0D108BD9-81ED-4DB2-BD59-A6C34878D82A}">
                    <a16:rowId xmlns:a16="http://schemas.microsoft.com/office/drawing/2014/main" val="1543258229"/>
                  </a:ext>
                </a:extLst>
              </a:tr>
              <a:tr h="3148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400" dirty="0">
                          <a:ln>
                            <a:noFill/>
                          </a:ln>
                          <a:solidFill>
                            <a:srgbClr val="000000"/>
                          </a:solidFill>
                          <a:effectLst/>
                          <a:latin typeface="Gill Sans MT" panose="020B0502020104020203" pitchFamily="34" charset="0"/>
                          <a:ea typeface="+mn-ea"/>
                          <a:cs typeface="+mn-cs"/>
                        </a:rPr>
                        <a:t>Technology Push</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When technology advances enough to invent or develop new products.</a:t>
                      </a:r>
                    </a:p>
                  </a:txBody>
                  <a:tcPr marL="36576" marR="36576" marT="36576" marB="36576" anchor="ctr"/>
                </a:tc>
                <a:extLst>
                  <a:ext uri="{0D108BD9-81ED-4DB2-BD59-A6C34878D82A}">
                    <a16:rowId xmlns:a16="http://schemas.microsoft.com/office/drawing/2014/main" val="3294627715"/>
                  </a:ext>
                </a:extLst>
              </a:tr>
            </a:tbl>
          </a:graphicData>
        </a:graphic>
      </p:graphicFrame>
      <p:sp>
        <p:nvSpPr>
          <p:cNvPr id="5" name="TextBox 4"/>
          <p:cNvSpPr txBox="1"/>
          <p:nvPr/>
        </p:nvSpPr>
        <p:spPr>
          <a:xfrm>
            <a:off x="3924583" y="134605"/>
            <a:ext cx="1193479" cy="461665"/>
          </a:xfrm>
          <a:prstGeom prst="rect">
            <a:avLst/>
          </a:prstGeom>
          <a:solidFill>
            <a:schemeClr val="bg1">
              <a:lumMod val="5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rPr>
              <a:t>Year 9</a:t>
            </a:r>
            <a:endParaRPr kumimoji="0" lang="en-US" sz="2000" b="0" i="0" u="none" strike="noStrike" kern="1200" cap="none" spc="0" normalizeH="0" baseline="0" noProof="0" dirty="0">
              <a:ln>
                <a:noFill/>
              </a:ln>
              <a:solidFill>
                <a:prstClr val="white"/>
              </a:solidFill>
              <a:effectLst/>
              <a:uLnTx/>
              <a:uFillTx/>
            </a:endParaRPr>
          </a:p>
        </p:txBody>
      </p:sp>
      <p:graphicFrame>
        <p:nvGraphicFramePr>
          <p:cNvPr id="2" name="Table 1">
            <a:extLst>
              <a:ext uri="{FF2B5EF4-FFF2-40B4-BE49-F238E27FC236}">
                <a16:creationId xmlns:a16="http://schemas.microsoft.com/office/drawing/2014/main" id="{1AD89D09-9E1B-4FAC-81BC-530B58C66153}"/>
              </a:ext>
            </a:extLst>
          </p:cNvPr>
          <p:cNvGraphicFramePr>
            <a:graphicFrameLocks noGrp="1"/>
          </p:cNvGraphicFramePr>
          <p:nvPr/>
        </p:nvGraphicFramePr>
        <p:xfrm>
          <a:off x="6212307" y="773330"/>
          <a:ext cx="5856991" cy="5968134"/>
        </p:xfrm>
        <a:graphic>
          <a:graphicData uri="http://schemas.openxmlformats.org/drawingml/2006/table">
            <a:tbl>
              <a:tblPr firstRow="1" bandRow="1">
                <a:tableStyleId>{5940675A-B579-460E-94D1-54222C63F5DA}</a:tableStyleId>
              </a:tblPr>
              <a:tblGrid>
                <a:gridCol w="1461151">
                  <a:extLst>
                    <a:ext uri="{9D8B030D-6E8A-4147-A177-3AD203B41FA5}">
                      <a16:colId xmlns:a16="http://schemas.microsoft.com/office/drawing/2014/main" val="4072980520"/>
                    </a:ext>
                  </a:extLst>
                </a:gridCol>
                <a:gridCol w="4395840">
                  <a:extLst>
                    <a:ext uri="{9D8B030D-6E8A-4147-A177-3AD203B41FA5}">
                      <a16:colId xmlns:a16="http://schemas.microsoft.com/office/drawing/2014/main" val="2606509716"/>
                    </a:ext>
                  </a:extLst>
                </a:gridCol>
              </a:tblGrid>
              <a:tr h="314858">
                <a:tc>
                  <a:txBody>
                    <a:bodyPr/>
                    <a:lstStyle/>
                    <a:p>
                      <a:pPr algn="ctr"/>
                      <a:r>
                        <a:rPr lang="en-GB" sz="1200" b="1" dirty="0">
                          <a:latin typeface="Gill Sans MT" panose="020B0502020104020203" pitchFamily="34" charset="0"/>
                        </a:rPr>
                        <a:t>Key Words</a:t>
                      </a:r>
                    </a:p>
                  </a:txBody>
                  <a:tcPr anchor="ctr">
                    <a:solidFill>
                      <a:srgbClr val="E2F0D9"/>
                    </a:solidFill>
                  </a:tcPr>
                </a:tc>
                <a:tc>
                  <a:txBody>
                    <a:bodyPr/>
                    <a:lstStyle/>
                    <a:p>
                      <a:pPr algn="ctr"/>
                      <a:r>
                        <a:rPr lang="en-GB" sz="1200" b="1" dirty="0">
                          <a:latin typeface="Gill Sans MT" panose="020B0502020104020203" pitchFamily="34" charset="0"/>
                        </a:rPr>
                        <a:t>Definition</a:t>
                      </a:r>
                    </a:p>
                  </a:txBody>
                  <a:tcPr anchor="ctr">
                    <a:solidFill>
                      <a:srgbClr val="E2F0D9"/>
                    </a:solidFill>
                  </a:tcPr>
                </a:tc>
                <a:extLst>
                  <a:ext uri="{0D108BD9-81ED-4DB2-BD59-A6C34878D82A}">
                    <a16:rowId xmlns:a16="http://schemas.microsoft.com/office/drawing/2014/main" val="4218924200"/>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Automation</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Using automatic equipment in production.</a:t>
                      </a:r>
                    </a:p>
                  </a:txBody>
                  <a:tcPr marL="36576" marR="36576" marT="36576" marB="36576" anchor="ctr"/>
                </a:tc>
                <a:extLst>
                  <a:ext uri="{0D108BD9-81ED-4DB2-BD59-A6C34878D82A}">
                    <a16:rowId xmlns:a16="http://schemas.microsoft.com/office/drawing/2014/main" val="509755903"/>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CAD</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The process of creating a 2D or 3D design using computer software.</a:t>
                      </a:r>
                    </a:p>
                  </a:txBody>
                  <a:tcPr marL="36576" marR="36576" marT="36576" marB="36576" anchor="ctr"/>
                </a:tc>
                <a:extLst>
                  <a:ext uri="{0D108BD9-81ED-4DB2-BD59-A6C34878D82A}">
                    <a16:rowId xmlns:a16="http://schemas.microsoft.com/office/drawing/2014/main" val="2723330254"/>
                  </a:ext>
                </a:extLst>
              </a:tr>
              <a:tr h="314858">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CAM</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The manufacture of a part or product from a computer aided design (CAD) using computer-controlled machinery, such as a 3D printer.</a:t>
                      </a:r>
                    </a:p>
                  </a:txBody>
                  <a:tcPr marL="36576" marR="36576" marT="36576" marB="36576" anchor="ctr"/>
                </a:tc>
                <a:extLst>
                  <a:ext uri="{0D108BD9-81ED-4DB2-BD59-A6C34878D82A}">
                    <a16:rowId xmlns:a16="http://schemas.microsoft.com/office/drawing/2014/main" val="527630430"/>
                  </a:ext>
                </a:extLst>
              </a:tr>
              <a:tr h="314858">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Ecological Footprint</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An analytical measurement of the amount of global resources used.</a:t>
                      </a:r>
                    </a:p>
                  </a:txBody>
                  <a:tcPr marL="36576" marR="36576" marT="36576" marB="36576" anchor="ctr"/>
                </a:tc>
                <a:extLst>
                  <a:ext uri="{0D108BD9-81ED-4DB2-BD59-A6C34878D82A}">
                    <a16:rowId xmlns:a16="http://schemas.microsoft.com/office/drawing/2014/main" val="548924844"/>
                  </a:ext>
                </a:extLst>
              </a:tr>
              <a:tr h="314858">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ea typeface="+mn-ea"/>
                          <a:cs typeface="+mn-cs"/>
                        </a:rPr>
                        <a:t>Fossil Fuel</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Natural, finite fuel formed from the remains of living organisms, </a:t>
                      </a:r>
                      <a:r>
                        <a:rPr lang="en-GB" sz="1200" kern="1400" dirty="0" err="1">
                          <a:ln>
                            <a:noFill/>
                          </a:ln>
                          <a:solidFill>
                            <a:srgbClr val="000000"/>
                          </a:solidFill>
                          <a:effectLst/>
                          <a:latin typeface="Gill Sans MT" panose="020B0502020104020203" pitchFamily="34" charset="0"/>
                          <a:ea typeface="+mn-ea"/>
                          <a:cs typeface="+mn-cs"/>
                        </a:rPr>
                        <a:t>eg</a:t>
                      </a:r>
                      <a:r>
                        <a:rPr lang="en-GB" sz="1200" kern="1400" dirty="0">
                          <a:ln>
                            <a:noFill/>
                          </a:ln>
                          <a:solidFill>
                            <a:srgbClr val="000000"/>
                          </a:solidFill>
                          <a:effectLst/>
                          <a:latin typeface="Gill Sans MT" panose="020B0502020104020203" pitchFamily="34" charset="0"/>
                          <a:ea typeface="+mn-ea"/>
                          <a:cs typeface="+mn-cs"/>
                        </a:rPr>
                        <a:t> oil, coal and natural gas.</a:t>
                      </a:r>
                    </a:p>
                  </a:txBody>
                  <a:tcPr marL="36576" marR="36576" marT="36576" marB="36576" anchor="ctr"/>
                </a:tc>
                <a:extLst>
                  <a:ext uri="{0D108BD9-81ED-4DB2-BD59-A6C34878D82A}">
                    <a16:rowId xmlns:a16="http://schemas.microsoft.com/office/drawing/2014/main" val="2619125268"/>
                  </a:ext>
                </a:extLst>
              </a:tr>
              <a:tr h="314858">
                <a:tc>
                  <a:txBody>
                    <a:bodyPr/>
                    <a:lstStyle/>
                    <a:p>
                      <a:pPr marL="0" marR="0" lvl="0" indent="0" algn="l" defTabSz="914400" rtl="0" eaLnBrk="1" fontAlgn="auto" latinLnBrk="0" hangingPunct="1">
                        <a:lnSpc>
                          <a:spcPct val="119000"/>
                        </a:lnSpc>
                        <a:spcBef>
                          <a:spcPts val="0"/>
                        </a:spcBef>
                        <a:spcAft>
                          <a:spcPts val="600"/>
                        </a:spcAft>
                        <a:buClrTx/>
                        <a:buSzTx/>
                        <a:buFontTx/>
                        <a:buNone/>
                        <a:tabLst/>
                        <a:defRPr/>
                      </a:pPr>
                      <a:r>
                        <a:rPr lang="en-GB" sz="1200" b="0" kern="1400" dirty="0">
                          <a:ln>
                            <a:noFill/>
                          </a:ln>
                          <a:solidFill>
                            <a:srgbClr val="000000"/>
                          </a:solidFill>
                          <a:effectLst/>
                          <a:latin typeface="Gill Sans MT" panose="020B0502020104020203" pitchFamily="34" charset="0"/>
                          <a:ea typeface="+mn-ea"/>
                          <a:cs typeface="+mn-cs"/>
                        </a:rPr>
                        <a:t>Finite</a:t>
                      </a:r>
                    </a:p>
                    <a:p>
                      <a:pPr marR="0" indent="0" algn="l" rtl="0">
                        <a:lnSpc>
                          <a:spcPct val="119000"/>
                        </a:lnSpc>
                        <a:spcBef>
                          <a:spcPts val="0"/>
                        </a:spcBef>
                        <a:spcAft>
                          <a:spcPts val="600"/>
                        </a:spcAft>
                      </a:pPr>
                      <a:endParaRPr lang="en-GB" sz="1200" b="0" kern="1400" dirty="0">
                        <a:ln>
                          <a:noFill/>
                        </a:ln>
                        <a:solidFill>
                          <a:srgbClr val="000000"/>
                        </a:solidFill>
                        <a:effectLst/>
                        <a:latin typeface="Gill Sans MT" panose="020B0502020104020203" pitchFamily="34" charset="0"/>
                        <a:ea typeface="+mn-ea"/>
                        <a:cs typeface="+mn-cs"/>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Resource that can only be used once and is in limited supply. For example, oil is a finite resource.</a:t>
                      </a:r>
                    </a:p>
                  </a:txBody>
                  <a:tcPr marL="36576" marR="36576" marT="36576" marB="36576" anchor="ctr"/>
                </a:tc>
                <a:extLst>
                  <a:ext uri="{0D108BD9-81ED-4DB2-BD59-A6C34878D82A}">
                    <a16:rowId xmlns:a16="http://schemas.microsoft.com/office/drawing/2014/main" val="2651187929"/>
                  </a:ext>
                </a:extLst>
              </a:tr>
              <a:tr h="314858">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Just-In-Time</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Materials or parts are delivered just before they are needed.</a:t>
                      </a:r>
                    </a:p>
                  </a:txBody>
                  <a:tcPr marL="36576" marR="36576" marT="36576" marB="36576" anchor="ctr"/>
                </a:tc>
                <a:extLst>
                  <a:ext uri="{0D108BD9-81ED-4DB2-BD59-A6C34878D82A}">
                    <a16:rowId xmlns:a16="http://schemas.microsoft.com/office/drawing/2014/main" val="268168120"/>
                  </a:ext>
                </a:extLst>
              </a:tr>
              <a:tr h="314858">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Lean Manufacturing</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A systematic approach to minimising waste within a manufacturing system.</a:t>
                      </a:r>
                    </a:p>
                  </a:txBody>
                  <a:tcPr marL="36576" marR="36576" marT="36576" marB="36576" anchor="ctr"/>
                </a:tc>
                <a:extLst>
                  <a:ext uri="{0D108BD9-81ED-4DB2-BD59-A6C34878D82A}">
                    <a16:rowId xmlns:a16="http://schemas.microsoft.com/office/drawing/2014/main" val="3013571224"/>
                  </a:ext>
                </a:extLst>
              </a:tr>
              <a:tr h="3148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400" dirty="0">
                          <a:ln>
                            <a:noFill/>
                          </a:ln>
                          <a:solidFill>
                            <a:srgbClr val="000000"/>
                          </a:solidFill>
                          <a:effectLst/>
                          <a:latin typeface="Gill Sans MT" panose="020B0502020104020203" pitchFamily="34" charset="0"/>
                          <a:ea typeface="+mn-ea"/>
                          <a:cs typeface="+mn-cs"/>
                        </a:rPr>
                        <a:t>Mechanical Device</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A device that transforms input forces and movement into a desired set of output forces and movement.</a:t>
                      </a:r>
                    </a:p>
                  </a:txBody>
                  <a:tcPr marL="36576" marR="36576" marT="36576" marB="36576" anchor="ctr"/>
                </a:tc>
                <a:extLst>
                  <a:ext uri="{0D108BD9-81ED-4DB2-BD59-A6C34878D82A}">
                    <a16:rowId xmlns:a16="http://schemas.microsoft.com/office/drawing/2014/main" val="2141056649"/>
                  </a:ext>
                </a:extLst>
              </a:tr>
              <a:tr h="3148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400" dirty="0">
                          <a:ln>
                            <a:noFill/>
                          </a:ln>
                          <a:solidFill>
                            <a:srgbClr val="000000"/>
                          </a:solidFill>
                          <a:effectLst/>
                          <a:latin typeface="Gill Sans MT" panose="020B0502020104020203" pitchFamily="34" charset="0"/>
                          <a:ea typeface="+mn-ea"/>
                          <a:cs typeface="+mn-cs"/>
                        </a:rPr>
                        <a:t>Non-Finite</a:t>
                      </a:r>
                    </a:p>
                    <a:p>
                      <a:endParaRPr lang="en-GB" sz="1200" b="0" kern="1400" dirty="0">
                        <a:ln>
                          <a:noFill/>
                        </a:ln>
                        <a:solidFill>
                          <a:srgbClr val="000000"/>
                        </a:solidFill>
                        <a:effectLst/>
                        <a:latin typeface="Gill Sans MT" panose="020B0502020104020203" pitchFamily="34" charset="0"/>
                        <a:ea typeface="+mn-ea"/>
                        <a:cs typeface="+mn-cs"/>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A renewable energy that harnesses the earth's natural resources.</a:t>
                      </a:r>
                    </a:p>
                  </a:txBody>
                  <a:tcPr marL="36576" marR="36576" marT="36576" marB="36576" anchor="ctr"/>
                </a:tc>
                <a:extLst>
                  <a:ext uri="{0D108BD9-81ED-4DB2-BD59-A6C34878D82A}">
                    <a16:rowId xmlns:a16="http://schemas.microsoft.com/office/drawing/2014/main" val="522969835"/>
                  </a:ext>
                </a:extLst>
              </a:tr>
              <a:tr h="124715">
                <a:tc>
                  <a:txBody>
                    <a:bodyPr/>
                    <a:lstStyle/>
                    <a:p>
                      <a:pPr marL="0" marR="0" lvl="0" indent="0" algn="l" defTabSz="914400" rtl="0" eaLnBrk="1" fontAlgn="auto" latinLnBrk="0" hangingPunct="1">
                        <a:lnSpc>
                          <a:spcPct val="119000"/>
                        </a:lnSpc>
                        <a:spcBef>
                          <a:spcPts val="0"/>
                        </a:spcBef>
                        <a:spcAft>
                          <a:spcPts val="600"/>
                        </a:spcAft>
                        <a:buClrTx/>
                        <a:buSzTx/>
                        <a:buFontTx/>
                        <a:buNone/>
                        <a:tabLst/>
                        <a:defRPr/>
                      </a:pPr>
                      <a:r>
                        <a:rPr lang="en-GB" sz="1200" b="0" kern="1400" dirty="0">
                          <a:ln>
                            <a:noFill/>
                          </a:ln>
                          <a:solidFill>
                            <a:srgbClr val="000000"/>
                          </a:solidFill>
                          <a:effectLst/>
                          <a:latin typeface="Gill Sans MT" panose="020B0502020104020203" pitchFamily="34" charset="0"/>
                          <a:ea typeface="+mn-ea"/>
                          <a:cs typeface="+mn-cs"/>
                        </a:rPr>
                        <a:t>Renewable</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Power that is generated using natural resources that will not run out, </a:t>
                      </a:r>
                      <a:r>
                        <a:rPr lang="en-GB" sz="1200" kern="1400" dirty="0" err="1">
                          <a:ln>
                            <a:noFill/>
                          </a:ln>
                          <a:solidFill>
                            <a:srgbClr val="000000"/>
                          </a:solidFill>
                          <a:effectLst/>
                          <a:latin typeface="Gill Sans MT" panose="020B0502020104020203" pitchFamily="34" charset="0"/>
                          <a:ea typeface="+mn-ea"/>
                          <a:cs typeface="+mn-cs"/>
                        </a:rPr>
                        <a:t>eg</a:t>
                      </a:r>
                      <a:r>
                        <a:rPr lang="en-GB" sz="1200" kern="1400" dirty="0">
                          <a:ln>
                            <a:noFill/>
                          </a:ln>
                          <a:solidFill>
                            <a:srgbClr val="000000"/>
                          </a:solidFill>
                          <a:effectLst/>
                          <a:latin typeface="Gill Sans MT" panose="020B0502020104020203" pitchFamily="34" charset="0"/>
                          <a:ea typeface="+mn-ea"/>
                          <a:cs typeface="+mn-cs"/>
                        </a:rPr>
                        <a:t> wind and wave power.</a:t>
                      </a:r>
                    </a:p>
                  </a:txBody>
                  <a:tcPr marL="36576" marR="36576" marT="36576" marB="36576" anchor="ctr"/>
                </a:tc>
                <a:extLst>
                  <a:ext uri="{0D108BD9-81ED-4DB2-BD59-A6C34878D82A}">
                    <a16:rowId xmlns:a16="http://schemas.microsoft.com/office/drawing/2014/main" val="2397841096"/>
                  </a:ext>
                </a:extLst>
              </a:tr>
              <a:tr h="314858">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ea typeface="+mn-ea"/>
                          <a:cs typeface="+mn-cs"/>
                        </a:rPr>
                        <a:t>Sustainability</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A sustainable resource can be replaced once used. </a:t>
                      </a:r>
                    </a:p>
                  </a:txBody>
                  <a:tcPr marL="36576" marR="36576" marT="36576" marB="36576" anchor="ctr"/>
                </a:tc>
                <a:extLst>
                  <a:ext uri="{0D108BD9-81ED-4DB2-BD59-A6C34878D82A}">
                    <a16:rowId xmlns:a16="http://schemas.microsoft.com/office/drawing/2014/main" val="3424525635"/>
                  </a:ext>
                </a:extLst>
              </a:tr>
              <a:tr h="314858">
                <a:tc>
                  <a:txBody>
                    <a:bodyPr/>
                    <a:lstStyle/>
                    <a:p>
                      <a:r>
                        <a:rPr lang="en-GB" sz="1200" kern="1400" dirty="0">
                          <a:ln>
                            <a:noFill/>
                          </a:ln>
                          <a:solidFill>
                            <a:srgbClr val="000000"/>
                          </a:solidFill>
                          <a:effectLst/>
                          <a:latin typeface="Gill Sans MT" panose="020B0502020104020203" pitchFamily="34" charset="0"/>
                          <a:ea typeface="+mn-ea"/>
                          <a:cs typeface="+mn-cs"/>
                        </a:rPr>
                        <a:t>The 6 Rs</a:t>
                      </a:r>
                    </a:p>
                  </a:txBody>
                  <a:tcPr marL="36576" marR="36576" marT="36576" marB="36576" anchor="ctr"/>
                </a:tc>
                <a:tc>
                  <a:txBody>
                    <a:bodyPr/>
                    <a:lstStyle/>
                    <a:p>
                      <a:r>
                        <a:rPr lang="en-GB" sz="1200" kern="1400" dirty="0">
                          <a:ln>
                            <a:noFill/>
                          </a:ln>
                          <a:solidFill>
                            <a:srgbClr val="000000"/>
                          </a:solidFill>
                          <a:effectLst/>
                          <a:latin typeface="Gill Sans MT" panose="020B0502020104020203" pitchFamily="34" charset="0"/>
                          <a:ea typeface="+mn-ea"/>
                          <a:cs typeface="+mn-cs"/>
                        </a:rPr>
                        <a:t>Applied to the design of new products or when a product is finished with, used up or no longer wanted. – Reduce, reuse, repair, rethink, refuse and recycle </a:t>
                      </a:r>
                    </a:p>
                  </a:txBody>
                  <a:tcPr marL="36576" marR="36576" marT="36576" marB="36576" anchor="ctr"/>
                </a:tc>
                <a:extLst>
                  <a:ext uri="{0D108BD9-81ED-4DB2-BD59-A6C34878D82A}">
                    <a16:rowId xmlns:a16="http://schemas.microsoft.com/office/drawing/2014/main" val="976382629"/>
                  </a:ext>
                </a:extLst>
              </a:tr>
            </a:tbl>
          </a:graphicData>
        </a:graphic>
      </p:graphicFrame>
      <p:sp>
        <p:nvSpPr>
          <p:cNvPr id="3" name="TextBox 2">
            <a:extLst>
              <a:ext uri="{FF2B5EF4-FFF2-40B4-BE49-F238E27FC236}">
                <a16:creationId xmlns:a16="http://schemas.microsoft.com/office/drawing/2014/main" id="{AB982476-0FA1-095C-0C42-A2BBB79D258A}"/>
              </a:ext>
            </a:extLst>
          </p:cNvPr>
          <p:cNvSpPr txBox="1"/>
          <p:nvPr/>
        </p:nvSpPr>
        <p:spPr>
          <a:xfrm>
            <a:off x="11730446" y="6489391"/>
            <a:ext cx="461554"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17</a:t>
            </a:r>
          </a:p>
        </p:txBody>
      </p:sp>
    </p:spTree>
    <p:extLst>
      <p:ext uri="{BB962C8B-B14F-4D97-AF65-F5344CB8AC3E}">
        <p14:creationId xmlns:p14="http://schemas.microsoft.com/office/powerpoint/2010/main" val="3386352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053" y="285008"/>
            <a:ext cx="10515600" cy="1046440"/>
          </a:xfrm>
        </p:spPr>
        <p:txBody>
          <a:bodyPr/>
          <a:lstStyle/>
          <a:p>
            <a:pPr algn="ctr"/>
            <a:r>
              <a:rPr lang="en-GB" dirty="0">
                <a:latin typeface="Gill Sans MT" panose="020B0502020104020203" pitchFamily="34" charset="0"/>
              </a:rPr>
              <a:t>Contents Page</a:t>
            </a:r>
          </a:p>
        </p:txBody>
      </p:sp>
      <p:graphicFrame>
        <p:nvGraphicFramePr>
          <p:cNvPr id="3" name="Table 2"/>
          <p:cNvGraphicFramePr>
            <a:graphicFrameLocks noGrp="1"/>
          </p:cNvGraphicFramePr>
          <p:nvPr>
            <p:extLst>
              <p:ext uri="{D42A27DB-BD31-4B8C-83A1-F6EECF244321}">
                <p14:modId xmlns:p14="http://schemas.microsoft.com/office/powerpoint/2010/main" val="235826084"/>
              </p:ext>
            </p:extLst>
          </p:nvPr>
        </p:nvGraphicFramePr>
        <p:xfrm>
          <a:off x="4279207" y="1331448"/>
          <a:ext cx="3789972" cy="4783069"/>
        </p:xfrm>
        <a:graphic>
          <a:graphicData uri="http://schemas.openxmlformats.org/drawingml/2006/table">
            <a:tbl>
              <a:tblPr firstRow="1" bandRow="1">
                <a:tableStyleId>{5940675A-B579-460E-94D1-54222C63F5DA}</a:tableStyleId>
              </a:tblPr>
              <a:tblGrid>
                <a:gridCol w="2780515">
                  <a:extLst>
                    <a:ext uri="{9D8B030D-6E8A-4147-A177-3AD203B41FA5}">
                      <a16:colId xmlns:a16="http://schemas.microsoft.com/office/drawing/2014/main" val="90344715"/>
                    </a:ext>
                  </a:extLst>
                </a:gridCol>
                <a:gridCol w="1009457">
                  <a:extLst>
                    <a:ext uri="{9D8B030D-6E8A-4147-A177-3AD203B41FA5}">
                      <a16:colId xmlns:a16="http://schemas.microsoft.com/office/drawing/2014/main" val="3044920856"/>
                    </a:ext>
                  </a:extLst>
                </a:gridCol>
              </a:tblGrid>
              <a:tr h="281357">
                <a:tc>
                  <a:txBody>
                    <a:bodyPr/>
                    <a:lstStyle/>
                    <a:p>
                      <a:pPr algn="ctr"/>
                      <a:r>
                        <a:rPr lang="en-GB" sz="1200" b="1" dirty="0">
                          <a:latin typeface="Gill Sans MT" panose="020B0502020104020203" pitchFamily="34" charset="0"/>
                        </a:rPr>
                        <a:t>Subject</a:t>
                      </a:r>
                    </a:p>
                  </a:txBody>
                  <a:tcPr/>
                </a:tc>
                <a:tc>
                  <a:txBody>
                    <a:bodyPr/>
                    <a:lstStyle/>
                    <a:p>
                      <a:pPr algn="ctr"/>
                      <a:r>
                        <a:rPr lang="en-GB" sz="1200" b="1" dirty="0">
                          <a:latin typeface="Gill Sans MT" panose="020B0502020104020203" pitchFamily="34" charset="0"/>
                        </a:rPr>
                        <a:t>Page</a:t>
                      </a:r>
                    </a:p>
                  </a:txBody>
                  <a:tcPr/>
                </a:tc>
                <a:extLst>
                  <a:ext uri="{0D108BD9-81ED-4DB2-BD59-A6C34878D82A}">
                    <a16:rowId xmlns:a16="http://schemas.microsoft.com/office/drawing/2014/main" val="680685889"/>
                  </a:ext>
                </a:extLst>
              </a:tr>
              <a:tr h="281357">
                <a:tc>
                  <a:txBody>
                    <a:bodyPr/>
                    <a:lstStyle/>
                    <a:p>
                      <a:r>
                        <a:rPr lang="en-GB" sz="1200" dirty="0">
                          <a:latin typeface="Gill Sans MT" panose="020B0502020104020203" pitchFamily="34" charset="0"/>
                        </a:rPr>
                        <a:t>English</a:t>
                      </a:r>
                    </a:p>
                  </a:txBody>
                  <a:tcPr/>
                </a:tc>
                <a:tc>
                  <a:txBody>
                    <a:bodyPr/>
                    <a:lstStyle/>
                    <a:p>
                      <a:pPr algn="ctr"/>
                      <a:r>
                        <a:rPr lang="en-GB" sz="1200" dirty="0">
                          <a:latin typeface="Gill Sans MT" panose="020B0502020104020203" pitchFamily="34" charset="0"/>
                        </a:rPr>
                        <a:t>1</a:t>
                      </a:r>
                    </a:p>
                  </a:txBody>
                  <a:tcPr/>
                </a:tc>
                <a:extLst>
                  <a:ext uri="{0D108BD9-81ED-4DB2-BD59-A6C34878D82A}">
                    <a16:rowId xmlns:a16="http://schemas.microsoft.com/office/drawing/2014/main" val="1173644405"/>
                  </a:ext>
                </a:extLst>
              </a:tr>
              <a:tr h="281357">
                <a:tc>
                  <a:txBody>
                    <a:bodyPr/>
                    <a:lstStyle/>
                    <a:p>
                      <a:r>
                        <a:rPr lang="en-GB" sz="1200" dirty="0">
                          <a:latin typeface="Gill Sans MT" panose="020B0502020104020203" pitchFamily="34" charset="0"/>
                        </a:rPr>
                        <a:t>Maths</a:t>
                      </a:r>
                    </a:p>
                  </a:txBody>
                  <a:tcPr/>
                </a:tc>
                <a:tc>
                  <a:txBody>
                    <a:bodyPr/>
                    <a:lstStyle/>
                    <a:p>
                      <a:pPr algn="ctr"/>
                      <a:r>
                        <a:rPr lang="en-GB" sz="1200" dirty="0">
                          <a:latin typeface="Gill Sans MT" panose="020B0502020104020203" pitchFamily="34" charset="0"/>
                        </a:rPr>
                        <a:t>2</a:t>
                      </a:r>
                    </a:p>
                  </a:txBody>
                  <a:tcPr/>
                </a:tc>
                <a:extLst>
                  <a:ext uri="{0D108BD9-81ED-4DB2-BD59-A6C34878D82A}">
                    <a16:rowId xmlns:a16="http://schemas.microsoft.com/office/drawing/2014/main" val="3458786320"/>
                  </a:ext>
                </a:extLst>
              </a:tr>
              <a:tr h="281357">
                <a:tc>
                  <a:txBody>
                    <a:bodyPr/>
                    <a:lstStyle/>
                    <a:p>
                      <a:r>
                        <a:rPr lang="en-GB" sz="1200" dirty="0">
                          <a:latin typeface="Gill Sans MT" panose="020B0502020104020203" pitchFamily="34" charset="0"/>
                        </a:rPr>
                        <a:t>Science</a:t>
                      </a:r>
                    </a:p>
                  </a:txBody>
                  <a:tcPr/>
                </a:tc>
                <a:tc>
                  <a:txBody>
                    <a:bodyPr/>
                    <a:lstStyle/>
                    <a:p>
                      <a:pPr algn="ctr"/>
                      <a:r>
                        <a:rPr lang="en-GB" sz="1200" dirty="0">
                          <a:latin typeface="Gill Sans MT" panose="020B0502020104020203" pitchFamily="34" charset="0"/>
                        </a:rPr>
                        <a:t>3</a:t>
                      </a:r>
                    </a:p>
                  </a:txBody>
                  <a:tcPr/>
                </a:tc>
                <a:extLst>
                  <a:ext uri="{0D108BD9-81ED-4DB2-BD59-A6C34878D82A}">
                    <a16:rowId xmlns:a16="http://schemas.microsoft.com/office/drawing/2014/main" val="3468103291"/>
                  </a:ext>
                </a:extLst>
              </a:tr>
              <a:tr h="281357">
                <a:tc>
                  <a:txBody>
                    <a:bodyPr/>
                    <a:lstStyle/>
                    <a:p>
                      <a:r>
                        <a:rPr lang="en-GB" sz="1200" dirty="0">
                          <a:latin typeface="Gill Sans MT" panose="020B0502020104020203" pitchFamily="34" charset="0"/>
                        </a:rPr>
                        <a:t>Spanish</a:t>
                      </a:r>
                    </a:p>
                  </a:txBody>
                  <a:tcPr/>
                </a:tc>
                <a:tc>
                  <a:txBody>
                    <a:bodyPr/>
                    <a:lstStyle/>
                    <a:p>
                      <a:pPr algn="ctr"/>
                      <a:r>
                        <a:rPr lang="en-GB" sz="1200" dirty="0">
                          <a:latin typeface="Gill Sans MT" panose="020B0502020104020203" pitchFamily="34" charset="0"/>
                        </a:rPr>
                        <a:t>5</a:t>
                      </a:r>
                    </a:p>
                  </a:txBody>
                  <a:tcPr/>
                </a:tc>
                <a:extLst>
                  <a:ext uri="{0D108BD9-81ED-4DB2-BD59-A6C34878D82A}">
                    <a16:rowId xmlns:a16="http://schemas.microsoft.com/office/drawing/2014/main" val="822247649"/>
                  </a:ext>
                </a:extLst>
              </a:tr>
              <a:tr h="281357">
                <a:tc>
                  <a:txBody>
                    <a:bodyPr/>
                    <a:lstStyle/>
                    <a:p>
                      <a:r>
                        <a:rPr lang="en-GB" sz="1200" dirty="0">
                          <a:latin typeface="Gill Sans MT" panose="020B0502020104020203" pitchFamily="34" charset="0"/>
                        </a:rPr>
                        <a:t>History</a:t>
                      </a:r>
                    </a:p>
                  </a:txBody>
                  <a:tcPr/>
                </a:tc>
                <a:tc>
                  <a:txBody>
                    <a:bodyPr/>
                    <a:lstStyle/>
                    <a:p>
                      <a:pPr algn="ctr"/>
                      <a:r>
                        <a:rPr lang="en-GB" sz="1200" dirty="0">
                          <a:latin typeface="Gill Sans MT" panose="020B0502020104020203" pitchFamily="34" charset="0"/>
                        </a:rPr>
                        <a:t>6</a:t>
                      </a:r>
                    </a:p>
                  </a:txBody>
                  <a:tcPr/>
                </a:tc>
                <a:extLst>
                  <a:ext uri="{0D108BD9-81ED-4DB2-BD59-A6C34878D82A}">
                    <a16:rowId xmlns:a16="http://schemas.microsoft.com/office/drawing/2014/main" val="3672402999"/>
                  </a:ext>
                </a:extLst>
              </a:tr>
              <a:tr h="281357">
                <a:tc>
                  <a:txBody>
                    <a:bodyPr/>
                    <a:lstStyle/>
                    <a:p>
                      <a:r>
                        <a:rPr lang="en-GB" sz="1200" dirty="0">
                          <a:latin typeface="Gill Sans MT" panose="020B0502020104020203" pitchFamily="34" charset="0"/>
                        </a:rPr>
                        <a:t>Geography</a:t>
                      </a:r>
                    </a:p>
                  </a:txBody>
                  <a:tcPr/>
                </a:tc>
                <a:tc>
                  <a:txBody>
                    <a:bodyPr/>
                    <a:lstStyle/>
                    <a:p>
                      <a:pPr algn="ctr"/>
                      <a:r>
                        <a:rPr lang="en-GB" sz="1200" dirty="0">
                          <a:latin typeface="Gill Sans MT" panose="020B0502020104020203" pitchFamily="34" charset="0"/>
                        </a:rPr>
                        <a:t>7</a:t>
                      </a:r>
                    </a:p>
                  </a:txBody>
                  <a:tcPr/>
                </a:tc>
                <a:extLst>
                  <a:ext uri="{0D108BD9-81ED-4DB2-BD59-A6C34878D82A}">
                    <a16:rowId xmlns:a16="http://schemas.microsoft.com/office/drawing/2014/main" val="3919237099"/>
                  </a:ext>
                </a:extLst>
              </a:tr>
              <a:tr h="281357">
                <a:tc>
                  <a:txBody>
                    <a:bodyPr/>
                    <a:lstStyle/>
                    <a:p>
                      <a:r>
                        <a:rPr lang="en-GB" sz="1200" dirty="0">
                          <a:latin typeface="Gill Sans MT" panose="020B0502020104020203" pitchFamily="34" charset="0"/>
                        </a:rPr>
                        <a:t>PE</a:t>
                      </a:r>
                    </a:p>
                  </a:txBody>
                  <a:tcPr/>
                </a:tc>
                <a:tc>
                  <a:txBody>
                    <a:bodyPr/>
                    <a:lstStyle/>
                    <a:p>
                      <a:pPr algn="ctr"/>
                      <a:r>
                        <a:rPr lang="en-GB" sz="1200" dirty="0">
                          <a:latin typeface="Gill Sans MT" panose="020B0502020104020203" pitchFamily="34" charset="0"/>
                        </a:rPr>
                        <a:t>8</a:t>
                      </a:r>
                    </a:p>
                  </a:txBody>
                  <a:tcPr/>
                </a:tc>
                <a:extLst>
                  <a:ext uri="{0D108BD9-81ED-4DB2-BD59-A6C34878D82A}">
                    <a16:rowId xmlns:a16="http://schemas.microsoft.com/office/drawing/2014/main" val="725833876"/>
                  </a:ext>
                </a:extLst>
              </a:tr>
              <a:tr h="281357">
                <a:tc>
                  <a:txBody>
                    <a:bodyPr/>
                    <a:lstStyle/>
                    <a:p>
                      <a:r>
                        <a:rPr lang="en-GB" sz="1200" dirty="0">
                          <a:latin typeface="Gill Sans MT" panose="020B0502020104020203" pitchFamily="34" charset="0"/>
                        </a:rPr>
                        <a:t>Computing</a:t>
                      </a:r>
                    </a:p>
                  </a:txBody>
                  <a:tcPr/>
                </a:tc>
                <a:tc>
                  <a:txBody>
                    <a:bodyPr/>
                    <a:lstStyle/>
                    <a:p>
                      <a:pPr algn="ctr"/>
                      <a:r>
                        <a:rPr lang="en-GB" sz="1200" dirty="0">
                          <a:latin typeface="Gill Sans MT" panose="020B0502020104020203" pitchFamily="34" charset="0"/>
                        </a:rPr>
                        <a:t>12</a:t>
                      </a:r>
                    </a:p>
                  </a:txBody>
                  <a:tcPr/>
                </a:tc>
                <a:extLst>
                  <a:ext uri="{0D108BD9-81ED-4DB2-BD59-A6C34878D82A}">
                    <a16:rowId xmlns:a16="http://schemas.microsoft.com/office/drawing/2014/main" val="3887979266"/>
                  </a:ext>
                </a:extLst>
              </a:tr>
              <a:tr h="281357">
                <a:tc>
                  <a:txBody>
                    <a:bodyPr/>
                    <a:lstStyle/>
                    <a:p>
                      <a:r>
                        <a:rPr lang="en-GB" sz="1200" dirty="0">
                          <a:latin typeface="Gill Sans MT" panose="020B0502020104020203" pitchFamily="34" charset="0"/>
                        </a:rPr>
                        <a:t>Art</a:t>
                      </a:r>
                    </a:p>
                  </a:txBody>
                  <a:tcPr/>
                </a:tc>
                <a:tc>
                  <a:txBody>
                    <a:bodyPr/>
                    <a:lstStyle/>
                    <a:p>
                      <a:pPr algn="ctr"/>
                      <a:r>
                        <a:rPr lang="en-GB" sz="1200" dirty="0">
                          <a:latin typeface="Gill Sans MT" panose="020B0502020104020203" pitchFamily="34" charset="0"/>
                        </a:rPr>
                        <a:t>13</a:t>
                      </a:r>
                    </a:p>
                  </a:txBody>
                  <a:tcPr/>
                </a:tc>
                <a:extLst>
                  <a:ext uri="{0D108BD9-81ED-4DB2-BD59-A6C34878D82A}">
                    <a16:rowId xmlns:a16="http://schemas.microsoft.com/office/drawing/2014/main" val="1093289009"/>
                  </a:ext>
                </a:extLst>
              </a:tr>
              <a:tr h="281357">
                <a:tc>
                  <a:txBody>
                    <a:bodyPr/>
                    <a:lstStyle/>
                    <a:p>
                      <a:r>
                        <a:rPr lang="en-GB" sz="1200" dirty="0">
                          <a:latin typeface="Gill Sans MT" panose="020B0502020104020203" pitchFamily="34" charset="0"/>
                        </a:rPr>
                        <a:t>Performing Arts</a:t>
                      </a:r>
                    </a:p>
                  </a:txBody>
                  <a:tcPr/>
                </a:tc>
                <a:tc>
                  <a:txBody>
                    <a:bodyPr/>
                    <a:lstStyle/>
                    <a:p>
                      <a:pPr algn="ctr"/>
                      <a:r>
                        <a:rPr lang="en-GB" sz="1200" dirty="0">
                          <a:latin typeface="Gill Sans MT" panose="020B0502020104020203" pitchFamily="34" charset="0"/>
                        </a:rPr>
                        <a:t>14</a:t>
                      </a:r>
                    </a:p>
                  </a:txBody>
                  <a:tcPr/>
                </a:tc>
                <a:extLst>
                  <a:ext uri="{0D108BD9-81ED-4DB2-BD59-A6C34878D82A}">
                    <a16:rowId xmlns:a16="http://schemas.microsoft.com/office/drawing/2014/main" val="2510733732"/>
                  </a:ext>
                </a:extLst>
              </a:tr>
              <a:tr h="281357">
                <a:tc>
                  <a:txBody>
                    <a:bodyPr/>
                    <a:lstStyle/>
                    <a:p>
                      <a:r>
                        <a:rPr lang="en-GB" sz="1200" dirty="0">
                          <a:latin typeface="Gill Sans MT" panose="020B0502020104020203" pitchFamily="34" charset="0"/>
                        </a:rPr>
                        <a:t>Cooking and Nutrition</a:t>
                      </a:r>
                    </a:p>
                  </a:txBody>
                  <a:tcPr/>
                </a:tc>
                <a:tc>
                  <a:txBody>
                    <a:bodyPr/>
                    <a:lstStyle/>
                    <a:p>
                      <a:pPr algn="ctr"/>
                      <a:r>
                        <a:rPr lang="en-GB" sz="1200" dirty="0">
                          <a:latin typeface="Gill Sans MT" panose="020B0502020104020203" pitchFamily="34" charset="0"/>
                        </a:rPr>
                        <a:t>15</a:t>
                      </a:r>
                    </a:p>
                  </a:txBody>
                  <a:tcPr/>
                </a:tc>
                <a:extLst>
                  <a:ext uri="{0D108BD9-81ED-4DB2-BD59-A6C34878D82A}">
                    <a16:rowId xmlns:a16="http://schemas.microsoft.com/office/drawing/2014/main" val="3511824151"/>
                  </a:ext>
                </a:extLst>
              </a:tr>
              <a:tr h="281357">
                <a:tc>
                  <a:txBody>
                    <a:bodyPr/>
                    <a:lstStyle/>
                    <a:p>
                      <a:r>
                        <a:rPr lang="en-GB" sz="1200" dirty="0">
                          <a:latin typeface="Gill Sans MT" panose="020B0502020104020203" pitchFamily="34" charset="0"/>
                        </a:rPr>
                        <a:t>Music</a:t>
                      </a:r>
                    </a:p>
                  </a:txBody>
                  <a:tcPr/>
                </a:tc>
                <a:tc>
                  <a:txBody>
                    <a:bodyPr/>
                    <a:lstStyle/>
                    <a:p>
                      <a:pPr algn="ctr"/>
                      <a:r>
                        <a:rPr lang="en-GB" sz="1200" dirty="0">
                          <a:latin typeface="Gill Sans MT" panose="020B0502020104020203" pitchFamily="34" charset="0"/>
                        </a:rPr>
                        <a:t>16</a:t>
                      </a:r>
                    </a:p>
                  </a:txBody>
                  <a:tcPr/>
                </a:tc>
                <a:extLst>
                  <a:ext uri="{0D108BD9-81ED-4DB2-BD59-A6C34878D82A}">
                    <a16:rowId xmlns:a16="http://schemas.microsoft.com/office/drawing/2014/main" val="2666411844"/>
                  </a:ext>
                </a:extLst>
              </a:tr>
              <a:tr h="281357">
                <a:tc>
                  <a:txBody>
                    <a:bodyPr/>
                    <a:lstStyle/>
                    <a:p>
                      <a:r>
                        <a:rPr lang="en-GB" sz="1200" dirty="0">
                          <a:latin typeface="Gill Sans MT" panose="020B0502020104020203" pitchFamily="34" charset="0"/>
                        </a:rPr>
                        <a:t>DT</a:t>
                      </a:r>
                    </a:p>
                  </a:txBody>
                  <a:tcPr/>
                </a:tc>
                <a:tc>
                  <a:txBody>
                    <a:bodyPr/>
                    <a:lstStyle/>
                    <a:p>
                      <a:pPr algn="ctr"/>
                      <a:r>
                        <a:rPr lang="en-GB" sz="1200" dirty="0">
                          <a:latin typeface="Gill Sans MT" panose="020B0502020104020203" pitchFamily="34" charset="0"/>
                        </a:rPr>
                        <a:t>17</a:t>
                      </a:r>
                    </a:p>
                  </a:txBody>
                  <a:tcPr/>
                </a:tc>
                <a:extLst>
                  <a:ext uri="{0D108BD9-81ED-4DB2-BD59-A6C34878D82A}">
                    <a16:rowId xmlns:a16="http://schemas.microsoft.com/office/drawing/2014/main" val="411558800"/>
                  </a:ext>
                </a:extLst>
              </a:tr>
              <a:tr h="281357">
                <a:tc>
                  <a:txBody>
                    <a:bodyPr/>
                    <a:lstStyle/>
                    <a:p>
                      <a:r>
                        <a:rPr lang="en-GB" sz="1200" dirty="0">
                          <a:latin typeface="Gill Sans MT" panose="020B0502020104020203" pitchFamily="34" charset="0"/>
                        </a:rPr>
                        <a:t>‘</a:t>
                      </a:r>
                      <a:r>
                        <a:rPr lang="en-GB" sz="1200" dirty="0" err="1">
                          <a:latin typeface="Gill Sans MT" panose="020B0502020104020203" pitchFamily="34" charset="0"/>
                        </a:rPr>
                        <a:t>Resilence</a:t>
                      </a:r>
                      <a:r>
                        <a:rPr lang="en-GB" sz="1200" dirty="0">
                          <a:latin typeface="Gill Sans MT" panose="020B0502020104020203" pitchFamily="34" charset="0"/>
                        </a:rPr>
                        <a:t>’ reflection log</a:t>
                      </a:r>
                    </a:p>
                  </a:txBody>
                  <a:tcPr>
                    <a:solidFill>
                      <a:schemeClr val="bg1"/>
                    </a:solidFill>
                  </a:tcPr>
                </a:tc>
                <a:tc>
                  <a:txBody>
                    <a:bodyPr/>
                    <a:lstStyle/>
                    <a:p>
                      <a:pPr algn="ctr"/>
                      <a:r>
                        <a:rPr lang="en-GB" sz="1200" dirty="0">
                          <a:latin typeface="Gill Sans MT" panose="020B0502020104020203" pitchFamily="34" charset="0"/>
                        </a:rPr>
                        <a:t>18</a:t>
                      </a:r>
                    </a:p>
                  </a:txBody>
                  <a:tcPr>
                    <a:solidFill>
                      <a:schemeClr val="bg1"/>
                    </a:solidFill>
                  </a:tcPr>
                </a:tc>
                <a:extLst>
                  <a:ext uri="{0D108BD9-81ED-4DB2-BD59-A6C34878D82A}">
                    <a16:rowId xmlns:a16="http://schemas.microsoft.com/office/drawing/2014/main" val="2259033852"/>
                  </a:ext>
                </a:extLst>
              </a:tr>
              <a:tr h="281357">
                <a:tc>
                  <a:txBody>
                    <a:bodyPr/>
                    <a:lstStyle/>
                    <a:p>
                      <a:r>
                        <a:rPr lang="en-GB" sz="1200" dirty="0">
                          <a:latin typeface="Gill Sans MT" panose="020B0502020104020203" pitchFamily="34" charset="0"/>
                        </a:rPr>
                        <a:t>Reading log</a:t>
                      </a:r>
                    </a:p>
                  </a:txBody>
                  <a:tcPr>
                    <a:solidFill>
                      <a:schemeClr val="bg1"/>
                    </a:solidFill>
                  </a:tcPr>
                </a:tc>
                <a:tc>
                  <a:txBody>
                    <a:bodyPr/>
                    <a:lstStyle/>
                    <a:p>
                      <a:pPr algn="ctr"/>
                      <a:r>
                        <a:rPr lang="en-GB" sz="1200" dirty="0">
                          <a:latin typeface="Gill Sans MT" panose="020B0502020104020203" pitchFamily="34" charset="0"/>
                        </a:rPr>
                        <a:t>23</a:t>
                      </a:r>
                    </a:p>
                  </a:txBody>
                  <a:tcPr>
                    <a:solidFill>
                      <a:schemeClr val="bg1"/>
                    </a:solidFill>
                  </a:tcPr>
                </a:tc>
                <a:extLst>
                  <a:ext uri="{0D108BD9-81ED-4DB2-BD59-A6C34878D82A}">
                    <a16:rowId xmlns:a16="http://schemas.microsoft.com/office/drawing/2014/main" val="3660339744"/>
                  </a:ext>
                </a:extLst>
              </a:tr>
              <a:tr h="281357">
                <a:tc>
                  <a:txBody>
                    <a:bodyPr/>
                    <a:lstStyle/>
                    <a:p>
                      <a:r>
                        <a:rPr lang="en-GB" sz="1200" dirty="0">
                          <a:latin typeface="Gill Sans MT" panose="020B0502020104020203" pitchFamily="34" charset="0"/>
                        </a:rPr>
                        <a:t>Cursive Handwriting Practice</a:t>
                      </a:r>
                    </a:p>
                  </a:txBody>
                  <a:tcPr>
                    <a:solidFill>
                      <a:schemeClr val="bg1"/>
                    </a:solidFill>
                  </a:tcPr>
                </a:tc>
                <a:tc>
                  <a:txBody>
                    <a:bodyPr/>
                    <a:lstStyle/>
                    <a:p>
                      <a:pPr algn="ctr"/>
                      <a:r>
                        <a:rPr lang="en-GB" sz="1200" dirty="0">
                          <a:latin typeface="Gill Sans MT" panose="020B0502020104020203" pitchFamily="34" charset="0"/>
                        </a:rPr>
                        <a:t>28</a:t>
                      </a:r>
                    </a:p>
                  </a:txBody>
                  <a:tcPr>
                    <a:solidFill>
                      <a:schemeClr val="bg1"/>
                    </a:solidFill>
                  </a:tcPr>
                </a:tc>
                <a:extLst>
                  <a:ext uri="{0D108BD9-81ED-4DB2-BD59-A6C34878D82A}">
                    <a16:rowId xmlns:a16="http://schemas.microsoft.com/office/drawing/2014/main" val="3985410515"/>
                  </a:ext>
                </a:extLst>
              </a:tr>
            </a:tbl>
          </a:graphicData>
        </a:graphic>
      </p:graphicFrame>
      <p:sp>
        <p:nvSpPr>
          <p:cNvPr id="5" name="Rounded Rectangle 4"/>
          <p:cNvSpPr/>
          <p:nvPr/>
        </p:nvSpPr>
        <p:spPr>
          <a:xfrm>
            <a:off x="296883" y="285008"/>
            <a:ext cx="11625943" cy="6246421"/>
          </a:xfrm>
          <a:prstGeom prst="roundRect">
            <a:avLst/>
          </a:prstGeom>
          <a:noFill/>
          <a:ln w="57150">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684509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655663685"/>
              </p:ext>
            </p:extLst>
          </p:nvPr>
        </p:nvGraphicFramePr>
        <p:xfrm>
          <a:off x="315074" y="179959"/>
          <a:ext cx="11532233" cy="6439399"/>
        </p:xfrm>
        <a:graphic>
          <a:graphicData uri="http://schemas.openxmlformats.org/drawingml/2006/table">
            <a:tbl>
              <a:tblPr firstRow="1" bandRow="1">
                <a:tableStyleId>{2D5ABB26-0587-4C30-8999-92F81FD0307C}</a:tableStyleId>
              </a:tblPr>
              <a:tblGrid>
                <a:gridCol w="2881630">
                  <a:extLst>
                    <a:ext uri="{9D8B030D-6E8A-4147-A177-3AD203B41FA5}">
                      <a16:colId xmlns:a16="http://schemas.microsoft.com/office/drawing/2014/main" val="20000"/>
                    </a:ext>
                  </a:extLst>
                </a:gridCol>
                <a:gridCol w="2880995">
                  <a:extLst>
                    <a:ext uri="{9D8B030D-6E8A-4147-A177-3AD203B41FA5}">
                      <a16:colId xmlns:a16="http://schemas.microsoft.com/office/drawing/2014/main" val="20001"/>
                    </a:ext>
                  </a:extLst>
                </a:gridCol>
                <a:gridCol w="2884804">
                  <a:extLst>
                    <a:ext uri="{9D8B030D-6E8A-4147-A177-3AD203B41FA5}">
                      <a16:colId xmlns:a16="http://schemas.microsoft.com/office/drawing/2014/main" val="20002"/>
                    </a:ext>
                  </a:extLst>
                </a:gridCol>
                <a:gridCol w="2884804">
                  <a:extLst>
                    <a:ext uri="{9D8B030D-6E8A-4147-A177-3AD203B41FA5}">
                      <a16:colId xmlns:a16="http://schemas.microsoft.com/office/drawing/2014/main" val="20003"/>
                    </a:ext>
                  </a:extLst>
                </a:gridCol>
              </a:tblGrid>
              <a:tr h="462407">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200" b="1" spc="-10" dirty="0">
                          <a:latin typeface="Gill Sans MT" panose="020B0502020104020203" pitchFamily="34" charset="0"/>
                          <a:cs typeface="Calibri"/>
                        </a:rPr>
                        <a:t>Resilience </a:t>
                      </a:r>
                      <a:r>
                        <a:rPr lang="en-GB" sz="1200" b="1" spc="-35" dirty="0">
                          <a:latin typeface="Gill Sans MT" panose="020B0502020104020203" pitchFamily="34" charset="0"/>
                          <a:cs typeface="Calibri"/>
                        </a:rPr>
                        <a:t> </a:t>
                      </a:r>
                      <a:r>
                        <a:rPr lang="en-GB" sz="1200" b="1" spc="-10" dirty="0">
                          <a:latin typeface="Gill Sans MT" panose="020B0502020104020203" pitchFamily="34" charset="0"/>
                          <a:cs typeface="Calibri"/>
                        </a:rPr>
                        <a:t>definition:</a:t>
                      </a:r>
                      <a:r>
                        <a:rPr lang="en-GB" sz="1200" b="1" spc="-15" dirty="0">
                          <a:latin typeface="Gill Sans MT" panose="020B0502020104020203" pitchFamily="34" charset="0"/>
                          <a:cs typeface="Calibri"/>
                        </a:rPr>
                        <a:t> </a:t>
                      </a:r>
                      <a:r>
                        <a:rPr lang="en-GB" sz="1200" i="1" dirty="0">
                          <a:latin typeface="Gill Sans MT" panose="020B0502020104020203" pitchFamily="34" charset="0"/>
                        </a:rPr>
                        <a:t>Grappling to get unstick </a:t>
                      </a:r>
                      <a:endParaRPr lang="en-GB" sz="12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89451">
                <a:tc rowSpan="2">
                  <a:txBody>
                    <a:bodyPr/>
                    <a:lstStyle/>
                    <a:p>
                      <a:pPr>
                        <a:lnSpc>
                          <a:spcPct val="100000"/>
                        </a:lnSpc>
                        <a:spcBef>
                          <a:spcPts val="25"/>
                        </a:spcBef>
                      </a:pPr>
                      <a:r>
                        <a:rPr lang="en-GB" sz="1200" dirty="0">
                          <a:solidFill>
                            <a:srgbClr val="FF0000"/>
                          </a:solidFill>
                          <a:latin typeface="Gill Sans MT" panose="020B0502020104020203" pitchFamily="34" charset="0"/>
                          <a:cs typeface="Calibri"/>
                        </a:rPr>
                        <a:t>Reflecting</a:t>
                      </a:r>
                      <a:r>
                        <a:rPr lang="en-GB" sz="1200" baseline="0" dirty="0">
                          <a:solidFill>
                            <a:srgbClr val="FF0000"/>
                          </a:solidFill>
                          <a:latin typeface="Gill Sans MT" panose="020B0502020104020203" pitchFamily="34" charset="0"/>
                          <a:cs typeface="Calibri"/>
                        </a:rPr>
                        <a:t> on learning behaviours for thinking…</a:t>
                      </a:r>
                      <a:endParaRPr sz="12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333248">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200" i="1" spc="-5" dirty="0">
                          <a:latin typeface="Gill Sans MT" panose="020B0502020104020203" pitchFamily="34" charset="0"/>
                          <a:cs typeface="Calibri"/>
                        </a:rPr>
                        <a:t>An example where you could have done better on reflection</a:t>
                      </a:r>
                      <a:endParaRPr sz="120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288541">
                <a:tc>
                  <a:txBody>
                    <a:bodyPr/>
                    <a:lstStyle/>
                    <a:p>
                      <a:pPr marL="48260">
                        <a:lnSpc>
                          <a:spcPts val="1860"/>
                        </a:lnSpc>
                      </a:pPr>
                      <a:r>
                        <a:rPr sz="1200" b="1" spc="-5" dirty="0">
                          <a:latin typeface="Gill Sans MT" panose="020B0502020104020203" pitchFamily="34" charset="0"/>
                          <a:cs typeface="Calibri"/>
                        </a:rPr>
                        <a:t>I </a:t>
                      </a:r>
                      <a:r>
                        <a:rPr lang="en-GB" sz="1200" b="1" spc="-5" dirty="0">
                          <a:latin typeface="Gill Sans MT" panose="020B0502020104020203" pitchFamily="34" charset="0"/>
                          <a:cs typeface="Calibri"/>
                        </a:rPr>
                        <a:t>gave an idea and reasoned/justified.</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288542">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extLst>
                  <a:ext uri="{0D108BD9-81ED-4DB2-BD59-A6C34878D82A}">
                    <a16:rowId xmlns:a16="http://schemas.microsoft.com/office/drawing/2014/main" val="10004"/>
                  </a:ext>
                </a:extLst>
              </a:tr>
              <a:tr h="1288542">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extLst>
                  <a:ext uri="{0D108BD9-81ED-4DB2-BD59-A6C34878D82A}">
                    <a16:rowId xmlns:a16="http://schemas.microsoft.com/office/drawing/2014/main" val="10005"/>
                  </a:ext>
                </a:extLst>
              </a:tr>
              <a:tr h="1288516">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extLst>
                  <a:ext uri="{0D108BD9-81ED-4DB2-BD59-A6C34878D82A}">
                    <a16:rowId xmlns:a16="http://schemas.microsoft.com/office/drawing/2014/main" val="10006"/>
                  </a:ext>
                </a:extLst>
              </a:tr>
            </a:tbl>
          </a:graphicData>
        </a:graphic>
      </p:graphicFrame>
      <p:sp>
        <p:nvSpPr>
          <p:cNvPr id="13" name="TextBox 1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18</a:t>
            </a:r>
          </a:p>
        </p:txBody>
      </p:sp>
    </p:spTree>
    <p:extLst>
      <p:ext uri="{BB962C8B-B14F-4D97-AF65-F5344CB8AC3E}">
        <p14:creationId xmlns:p14="http://schemas.microsoft.com/office/powerpoint/2010/main" val="1800662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2062192913"/>
              </p:ext>
            </p:extLst>
          </p:nvPr>
        </p:nvGraphicFramePr>
        <p:xfrm>
          <a:off x="315074" y="179959"/>
          <a:ext cx="11532233" cy="6439399"/>
        </p:xfrm>
        <a:graphic>
          <a:graphicData uri="http://schemas.openxmlformats.org/drawingml/2006/table">
            <a:tbl>
              <a:tblPr firstRow="1" bandRow="1">
                <a:tableStyleId>{2D5ABB26-0587-4C30-8999-92F81FD0307C}</a:tableStyleId>
              </a:tblPr>
              <a:tblGrid>
                <a:gridCol w="2881630">
                  <a:extLst>
                    <a:ext uri="{9D8B030D-6E8A-4147-A177-3AD203B41FA5}">
                      <a16:colId xmlns:a16="http://schemas.microsoft.com/office/drawing/2014/main" val="20000"/>
                    </a:ext>
                  </a:extLst>
                </a:gridCol>
                <a:gridCol w="2880995">
                  <a:extLst>
                    <a:ext uri="{9D8B030D-6E8A-4147-A177-3AD203B41FA5}">
                      <a16:colId xmlns:a16="http://schemas.microsoft.com/office/drawing/2014/main" val="20001"/>
                    </a:ext>
                  </a:extLst>
                </a:gridCol>
                <a:gridCol w="2884804">
                  <a:extLst>
                    <a:ext uri="{9D8B030D-6E8A-4147-A177-3AD203B41FA5}">
                      <a16:colId xmlns:a16="http://schemas.microsoft.com/office/drawing/2014/main" val="20002"/>
                    </a:ext>
                  </a:extLst>
                </a:gridCol>
                <a:gridCol w="2884804">
                  <a:extLst>
                    <a:ext uri="{9D8B030D-6E8A-4147-A177-3AD203B41FA5}">
                      <a16:colId xmlns:a16="http://schemas.microsoft.com/office/drawing/2014/main" val="20003"/>
                    </a:ext>
                  </a:extLst>
                </a:gridCol>
              </a:tblGrid>
              <a:tr h="462407">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200" b="1" spc="-10" dirty="0">
                          <a:latin typeface="Gill Sans MT" panose="020B0502020104020203" pitchFamily="34" charset="0"/>
                          <a:cs typeface="Calibri"/>
                        </a:rPr>
                        <a:t>Resilience </a:t>
                      </a:r>
                      <a:r>
                        <a:rPr lang="en-GB" sz="1200" b="1" spc="-35" dirty="0">
                          <a:latin typeface="Gill Sans MT" panose="020B0502020104020203" pitchFamily="34" charset="0"/>
                          <a:cs typeface="Calibri"/>
                        </a:rPr>
                        <a:t> </a:t>
                      </a:r>
                      <a:r>
                        <a:rPr lang="en-GB" sz="1200" b="1" spc="-10" dirty="0">
                          <a:latin typeface="Gill Sans MT" panose="020B0502020104020203" pitchFamily="34" charset="0"/>
                          <a:cs typeface="Calibri"/>
                        </a:rPr>
                        <a:t>definition:</a:t>
                      </a:r>
                      <a:r>
                        <a:rPr lang="en-GB" sz="1200" b="1" spc="-15" dirty="0">
                          <a:latin typeface="Gill Sans MT" panose="020B0502020104020203" pitchFamily="34" charset="0"/>
                          <a:cs typeface="Calibri"/>
                        </a:rPr>
                        <a:t> </a:t>
                      </a:r>
                      <a:r>
                        <a:rPr lang="en-GB" sz="1200" i="1" dirty="0">
                          <a:latin typeface="Gill Sans MT" panose="020B0502020104020203" pitchFamily="34" charset="0"/>
                        </a:rPr>
                        <a:t>Grappling to get unstick </a:t>
                      </a:r>
                      <a:endParaRPr lang="en-GB" sz="12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89451">
                <a:tc rowSpan="2">
                  <a:txBody>
                    <a:bodyPr/>
                    <a:lstStyle/>
                    <a:p>
                      <a:pPr>
                        <a:lnSpc>
                          <a:spcPct val="100000"/>
                        </a:lnSpc>
                        <a:spcBef>
                          <a:spcPts val="25"/>
                        </a:spcBef>
                      </a:pPr>
                      <a:r>
                        <a:rPr lang="en-GB" sz="1200" dirty="0">
                          <a:solidFill>
                            <a:srgbClr val="FF0000"/>
                          </a:solidFill>
                          <a:latin typeface="Gill Sans MT" panose="020B0502020104020203" pitchFamily="34" charset="0"/>
                          <a:cs typeface="Calibri"/>
                        </a:rPr>
                        <a:t>Reflecting</a:t>
                      </a:r>
                      <a:r>
                        <a:rPr lang="en-GB" sz="1200" baseline="0" dirty="0">
                          <a:solidFill>
                            <a:srgbClr val="FF0000"/>
                          </a:solidFill>
                          <a:latin typeface="Gill Sans MT" panose="020B0502020104020203" pitchFamily="34" charset="0"/>
                          <a:cs typeface="Calibri"/>
                        </a:rPr>
                        <a:t> on learning behaviours for thinking…</a:t>
                      </a:r>
                      <a:endParaRPr sz="12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333248">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200" i="1" spc="-5" dirty="0">
                          <a:latin typeface="Gill Sans MT" panose="020B0502020104020203" pitchFamily="34" charset="0"/>
                          <a:cs typeface="Calibri"/>
                        </a:rPr>
                        <a:t>An example where you could have done better on reflection</a:t>
                      </a:r>
                      <a:endParaRPr sz="120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288541">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extLst>
                  <a:ext uri="{0D108BD9-81ED-4DB2-BD59-A6C34878D82A}">
                    <a16:rowId xmlns:a16="http://schemas.microsoft.com/office/drawing/2014/main" val="10003"/>
                  </a:ext>
                </a:extLst>
              </a:tr>
              <a:tr h="1288542">
                <a:tc>
                  <a:txBody>
                    <a:bodyPr/>
                    <a:lstStyle/>
                    <a:p>
                      <a:pPr marL="48260">
                        <a:lnSpc>
                          <a:spcPts val="1400"/>
                        </a:lnSpc>
                      </a:pPr>
                      <a:r>
                        <a:rPr lang="en-GB" sz="1200" b="1" dirty="0">
                          <a:latin typeface="Gill Sans MT" panose="020B0502020104020203" pitchFamily="34" charset="0"/>
                          <a:cs typeface="Calibri"/>
                        </a:rPr>
                        <a:t>I reflected on</a:t>
                      </a:r>
                      <a:r>
                        <a:rPr lang="en-GB" sz="1200" b="1" baseline="0" dirty="0">
                          <a:latin typeface="Gill Sans MT" panose="020B0502020104020203" pitchFamily="34" charset="0"/>
                          <a:cs typeface="Calibri"/>
                        </a:rPr>
                        <a:t> my idea and made it better after discussing with others</a:t>
                      </a:r>
                      <a:endParaRPr sz="1200" b="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288542">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extLst>
                  <a:ext uri="{0D108BD9-81ED-4DB2-BD59-A6C34878D82A}">
                    <a16:rowId xmlns:a16="http://schemas.microsoft.com/office/drawing/2014/main" val="10005"/>
                  </a:ext>
                </a:extLst>
              </a:tr>
              <a:tr h="1288516">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extLst>
                  <a:ext uri="{0D108BD9-81ED-4DB2-BD59-A6C34878D82A}">
                    <a16:rowId xmlns:a16="http://schemas.microsoft.com/office/drawing/2014/main" val="10006"/>
                  </a:ext>
                </a:extLst>
              </a:tr>
            </a:tbl>
          </a:graphicData>
        </a:graphic>
      </p:graphicFrame>
      <p:sp>
        <p:nvSpPr>
          <p:cNvPr id="3" name="TextBox 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19</a:t>
            </a:r>
          </a:p>
        </p:txBody>
      </p:sp>
    </p:spTree>
    <p:extLst>
      <p:ext uri="{BB962C8B-B14F-4D97-AF65-F5344CB8AC3E}">
        <p14:creationId xmlns:p14="http://schemas.microsoft.com/office/powerpoint/2010/main" val="2040114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1298538687"/>
              </p:ext>
            </p:extLst>
          </p:nvPr>
        </p:nvGraphicFramePr>
        <p:xfrm>
          <a:off x="315074" y="179959"/>
          <a:ext cx="11532233" cy="6439399"/>
        </p:xfrm>
        <a:graphic>
          <a:graphicData uri="http://schemas.openxmlformats.org/drawingml/2006/table">
            <a:tbl>
              <a:tblPr firstRow="1" bandRow="1">
                <a:tableStyleId>{2D5ABB26-0587-4C30-8999-92F81FD0307C}</a:tableStyleId>
              </a:tblPr>
              <a:tblGrid>
                <a:gridCol w="2881630">
                  <a:extLst>
                    <a:ext uri="{9D8B030D-6E8A-4147-A177-3AD203B41FA5}">
                      <a16:colId xmlns:a16="http://schemas.microsoft.com/office/drawing/2014/main" val="20000"/>
                    </a:ext>
                  </a:extLst>
                </a:gridCol>
                <a:gridCol w="2880995">
                  <a:extLst>
                    <a:ext uri="{9D8B030D-6E8A-4147-A177-3AD203B41FA5}">
                      <a16:colId xmlns:a16="http://schemas.microsoft.com/office/drawing/2014/main" val="20001"/>
                    </a:ext>
                  </a:extLst>
                </a:gridCol>
                <a:gridCol w="2884804">
                  <a:extLst>
                    <a:ext uri="{9D8B030D-6E8A-4147-A177-3AD203B41FA5}">
                      <a16:colId xmlns:a16="http://schemas.microsoft.com/office/drawing/2014/main" val="20002"/>
                    </a:ext>
                  </a:extLst>
                </a:gridCol>
                <a:gridCol w="2884804">
                  <a:extLst>
                    <a:ext uri="{9D8B030D-6E8A-4147-A177-3AD203B41FA5}">
                      <a16:colId xmlns:a16="http://schemas.microsoft.com/office/drawing/2014/main" val="20003"/>
                    </a:ext>
                  </a:extLst>
                </a:gridCol>
              </a:tblGrid>
              <a:tr h="462407">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200" b="1" spc="-10" dirty="0">
                          <a:latin typeface="Gill Sans MT" panose="020B0502020104020203" pitchFamily="34" charset="0"/>
                          <a:cs typeface="Calibri"/>
                        </a:rPr>
                        <a:t>Resilience </a:t>
                      </a:r>
                      <a:r>
                        <a:rPr lang="en-GB" sz="1200" b="1" spc="-35" dirty="0">
                          <a:latin typeface="Gill Sans MT" panose="020B0502020104020203" pitchFamily="34" charset="0"/>
                          <a:cs typeface="Calibri"/>
                        </a:rPr>
                        <a:t> </a:t>
                      </a:r>
                      <a:r>
                        <a:rPr lang="en-GB" sz="1200" b="1" spc="-10" dirty="0">
                          <a:latin typeface="Gill Sans MT" panose="020B0502020104020203" pitchFamily="34" charset="0"/>
                          <a:cs typeface="Calibri"/>
                        </a:rPr>
                        <a:t>definition:</a:t>
                      </a:r>
                      <a:r>
                        <a:rPr lang="en-GB" sz="1200" b="1" spc="-15" dirty="0">
                          <a:latin typeface="Gill Sans MT" panose="020B0502020104020203" pitchFamily="34" charset="0"/>
                          <a:cs typeface="Calibri"/>
                        </a:rPr>
                        <a:t> </a:t>
                      </a:r>
                      <a:r>
                        <a:rPr lang="en-GB" sz="1200" i="1" dirty="0">
                          <a:latin typeface="Gill Sans MT" panose="020B0502020104020203" pitchFamily="34" charset="0"/>
                        </a:rPr>
                        <a:t>Grappling to get unstick </a:t>
                      </a:r>
                      <a:endParaRPr lang="en-GB" sz="12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89451">
                <a:tc rowSpan="2">
                  <a:txBody>
                    <a:bodyPr/>
                    <a:lstStyle/>
                    <a:p>
                      <a:pPr>
                        <a:lnSpc>
                          <a:spcPct val="100000"/>
                        </a:lnSpc>
                        <a:spcBef>
                          <a:spcPts val="25"/>
                        </a:spcBef>
                      </a:pPr>
                      <a:r>
                        <a:rPr lang="en-GB" sz="1200" dirty="0">
                          <a:solidFill>
                            <a:srgbClr val="FF0000"/>
                          </a:solidFill>
                          <a:latin typeface="Gill Sans MT" panose="020B0502020104020203" pitchFamily="34" charset="0"/>
                          <a:cs typeface="Calibri"/>
                        </a:rPr>
                        <a:t>Reflecting</a:t>
                      </a:r>
                      <a:r>
                        <a:rPr lang="en-GB" sz="1200" baseline="0" dirty="0">
                          <a:solidFill>
                            <a:srgbClr val="FF0000"/>
                          </a:solidFill>
                          <a:latin typeface="Gill Sans MT" panose="020B0502020104020203" pitchFamily="34" charset="0"/>
                          <a:cs typeface="Calibri"/>
                        </a:rPr>
                        <a:t> on learning behaviours for thinking…</a:t>
                      </a:r>
                      <a:endParaRPr sz="12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333248">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200" i="1" spc="-5" dirty="0">
                          <a:latin typeface="Gill Sans MT" panose="020B0502020104020203" pitchFamily="34" charset="0"/>
                          <a:cs typeface="Calibri"/>
                        </a:rPr>
                        <a:t>An example where you could have done better on reflection</a:t>
                      </a:r>
                      <a:endParaRPr sz="120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288541">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extLst>
                  <a:ext uri="{0D108BD9-81ED-4DB2-BD59-A6C34878D82A}">
                    <a16:rowId xmlns:a16="http://schemas.microsoft.com/office/drawing/2014/main" val="10003"/>
                  </a:ext>
                </a:extLst>
              </a:tr>
              <a:tr h="1288542">
                <a:tc>
                  <a:txBody>
                    <a:bodyPr/>
                    <a:lstStyle/>
                    <a:p>
                      <a:pPr marL="48260">
                        <a:lnSpc>
                          <a:spcPts val="1400"/>
                        </a:lnSpc>
                      </a:pPr>
                      <a:r>
                        <a:rPr lang="en-GB" sz="1200" b="0" dirty="0">
                          <a:latin typeface="Gill Sans MT" panose="020B0502020104020203" pitchFamily="34" charset="0"/>
                          <a:cs typeface="Calibri"/>
                        </a:rPr>
                        <a:t>I reflected on</a:t>
                      </a:r>
                      <a:r>
                        <a:rPr lang="en-GB" sz="1200" b="0" baseline="0" dirty="0">
                          <a:latin typeface="Gill Sans MT" panose="020B0502020104020203" pitchFamily="34" charset="0"/>
                          <a:cs typeface="Calibri"/>
                        </a:rPr>
                        <a:t> my idea and made it better after discussing with others</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b="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b="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b="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extLst>
                  <a:ext uri="{0D108BD9-81ED-4DB2-BD59-A6C34878D82A}">
                    <a16:rowId xmlns:a16="http://schemas.microsoft.com/office/drawing/2014/main" val="10004"/>
                  </a:ext>
                </a:extLst>
              </a:tr>
              <a:tr h="1288542">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b="1" dirty="0">
                          <a:latin typeface="Gill Sans MT" panose="020B0502020104020203" pitchFamily="34" charset="0"/>
                          <a:cs typeface="Calibri"/>
                        </a:rPr>
                        <a:t>I</a:t>
                      </a:r>
                      <a:r>
                        <a:rPr lang="en-GB" sz="1200" b="1" spc="-5" dirty="0">
                          <a:latin typeface="Gill Sans MT" panose="020B0502020104020203" pitchFamily="34" charset="0"/>
                          <a:cs typeface="Calibri"/>
                        </a:rPr>
                        <a:t> </a:t>
                      </a:r>
                      <a:r>
                        <a:rPr lang="en-GB" sz="1200" b="1" spc="-10" dirty="0">
                          <a:latin typeface="Gill Sans MT" panose="020B0502020104020203" pitchFamily="34" charset="0"/>
                          <a:cs typeface="Calibri"/>
                        </a:rPr>
                        <a:t>used a revision strategy to help make</a:t>
                      </a:r>
                      <a:r>
                        <a:rPr lang="en-GB" sz="1200" b="1" spc="-10" baseline="0" dirty="0">
                          <a:latin typeface="Gill Sans MT" panose="020B0502020104020203" pitchFamily="34" charset="0"/>
                          <a:cs typeface="Calibri"/>
                        </a:rPr>
                        <a:t> the learning stick.</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288516">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extLst>
                  <a:ext uri="{0D108BD9-81ED-4DB2-BD59-A6C34878D82A}">
                    <a16:rowId xmlns:a16="http://schemas.microsoft.com/office/drawing/2014/main" val="10006"/>
                  </a:ext>
                </a:extLst>
              </a:tr>
            </a:tbl>
          </a:graphicData>
        </a:graphic>
      </p:graphicFrame>
      <p:sp>
        <p:nvSpPr>
          <p:cNvPr id="3" name="TextBox 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20</a:t>
            </a:r>
          </a:p>
        </p:txBody>
      </p:sp>
    </p:spTree>
    <p:extLst>
      <p:ext uri="{BB962C8B-B14F-4D97-AF65-F5344CB8AC3E}">
        <p14:creationId xmlns:p14="http://schemas.microsoft.com/office/powerpoint/2010/main" val="2029715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4161060033"/>
              </p:ext>
            </p:extLst>
          </p:nvPr>
        </p:nvGraphicFramePr>
        <p:xfrm>
          <a:off x="315074" y="179959"/>
          <a:ext cx="11532233" cy="6439399"/>
        </p:xfrm>
        <a:graphic>
          <a:graphicData uri="http://schemas.openxmlformats.org/drawingml/2006/table">
            <a:tbl>
              <a:tblPr firstRow="1" bandRow="1">
                <a:tableStyleId>{2D5ABB26-0587-4C30-8999-92F81FD0307C}</a:tableStyleId>
              </a:tblPr>
              <a:tblGrid>
                <a:gridCol w="2881630">
                  <a:extLst>
                    <a:ext uri="{9D8B030D-6E8A-4147-A177-3AD203B41FA5}">
                      <a16:colId xmlns:a16="http://schemas.microsoft.com/office/drawing/2014/main" val="20000"/>
                    </a:ext>
                  </a:extLst>
                </a:gridCol>
                <a:gridCol w="2880995">
                  <a:extLst>
                    <a:ext uri="{9D8B030D-6E8A-4147-A177-3AD203B41FA5}">
                      <a16:colId xmlns:a16="http://schemas.microsoft.com/office/drawing/2014/main" val="20001"/>
                    </a:ext>
                  </a:extLst>
                </a:gridCol>
                <a:gridCol w="2884804">
                  <a:extLst>
                    <a:ext uri="{9D8B030D-6E8A-4147-A177-3AD203B41FA5}">
                      <a16:colId xmlns:a16="http://schemas.microsoft.com/office/drawing/2014/main" val="20002"/>
                    </a:ext>
                  </a:extLst>
                </a:gridCol>
                <a:gridCol w="2884804">
                  <a:extLst>
                    <a:ext uri="{9D8B030D-6E8A-4147-A177-3AD203B41FA5}">
                      <a16:colId xmlns:a16="http://schemas.microsoft.com/office/drawing/2014/main" val="20003"/>
                    </a:ext>
                  </a:extLst>
                </a:gridCol>
              </a:tblGrid>
              <a:tr h="462407">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200" b="1" spc="-10" dirty="0">
                          <a:latin typeface="Gill Sans MT" panose="020B0502020104020203" pitchFamily="34" charset="0"/>
                          <a:cs typeface="Calibri"/>
                        </a:rPr>
                        <a:t>Resilience </a:t>
                      </a:r>
                      <a:r>
                        <a:rPr lang="en-GB" sz="1200" b="1" spc="-35" dirty="0">
                          <a:latin typeface="Gill Sans MT" panose="020B0502020104020203" pitchFamily="34" charset="0"/>
                          <a:cs typeface="Calibri"/>
                        </a:rPr>
                        <a:t> </a:t>
                      </a:r>
                      <a:r>
                        <a:rPr lang="en-GB" sz="1200" b="1" spc="-10" dirty="0">
                          <a:latin typeface="Gill Sans MT" panose="020B0502020104020203" pitchFamily="34" charset="0"/>
                          <a:cs typeface="Calibri"/>
                        </a:rPr>
                        <a:t>definition:</a:t>
                      </a:r>
                      <a:r>
                        <a:rPr lang="en-GB" sz="1200" b="1" spc="-15" dirty="0">
                          <a:latin typeface="Gill Sans MT" panose="020B0502020104020203" pitchFamily="34" charset="0"/>
                          <a:cs typeface="Calibri"/>
                        </a:rPr>
                        <a:t> </a:t>
                      </a:r>
                      <a:r>
                        <a:rPr lang="en-GB" sz="1200" i="1" dirty="0">
                          <a:latin typeface="Gill Sans MT" panose="020B0502020104020203" pitchFamily="34" charset="0"/>
                        </a:rPr>
                        <a:t>Grappling to get unstick </a:t>
                      </a:r>
                      <a:endParaRPr lang="en-GB" sz="12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89451">
                <a:tc rowSpan="2">
                  <a:txBody>
                    <a:bodyPr/>
                    <a:lstStyle/>
                    <a:p>
                      <a:pPr>
                        <a:lnSpc>
                          <a:spcPct val="100000"/>
                        </a:lnSpc>
                        <a:spcBef>
                          <a:spcPts val="25"/>
                        </a:spcBef>
                      </a:pPr>
                      <a:r>
                        <a:rPr lang="en-GB" sz="1200" dirty="0">
                          <a:solidFill>
                            <a:srgbClr val="FF0000"/>
                          </a:solidFill>
                          <a:latin typeface="Gill Sans MT" panose="020B0502020104020203" pitchFamily="34" charset="0"/>
                          <a:cs typeface="Calibri"/>
                        </a:rPr>
                        <a:t>Reflecting</a:t>
                      </a:r>
                      <a:r>
                        <a:rPr lang="en-GB" sz="1200" baseline="0" dirty="0">
                          <a:solidFill>
                            <a:srgbClr val="FF0000"/>
                          </a:solidFill>
                          <a:latin typeface="Gill Sans MT" panose="020B0502020104020203" pitchFamily="34" charset="0"/>
                          <a:cs typeface="Calibri"/>
                        </a:rPr>
                        <a:t> on learning behaviours for thinking…</a:t>
                      </a:r>
                      <a:endParaRPr sz="12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333248">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200" i="1" spc="-5" dirty="0">
                          <a:latin typeface="Gill Sans MT" panose="020B0502020104020203" pitchFamily="34" charset="0"/>
                          <a:cs typeface="Calibri"/>
                        </a:rPr>
                        <a:t>An example where you could have done better on reflection</a:t>
                      </a:r>
                      <a:endParaRPr sz="120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288541">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extLst>
                  <a:ext uri="{0D108BD9-81ED-4DB2-BD59-A6C34878D82A}">
                    <a16:rowId xmlns:a16="http://schemas.microsoft.com/office/drawing/2014/main" val="10003"/>
                  </a:ext>
                </a:extLst>
              </a:tr>
              <a:tr h="1288542">
                <a:tc>
                  <a:txBody>
                    <a:bodyPr/>
                    <a:lstStyle/>
                    <a:p>
                      <a:pPr marL="48260">
                        <a:lnSpc>
                          <a:spcPts val="1400"/>
                        </a:lnSpc>
                      </a:pPr>
                      <a:r>
                        <a:rPr lang="en-GB" sz="1200" b="0" dirty="0">
                          <a:latin typeface="Gill Sans MT" panose="020B0502020104020203" pitchFamily="34" charset="0"/>
                          <a:cs typeface="Calibri"/>
                        </a:rPr>
                        <a:t>I reflected on</a:t>
                      </a:r>
                      <a:r>
                        <a:rPr lang="en-GB" sz="1200" b="0" baseline="0" dirty="0">
                          <a:latin typeface="Gill Sans MT" panose="020B0502020104020203" pitchFamily="34" charset="0"/>
                          <a:cs typeface="Calibri"/>
                        </a:rPr>
                        <a:t> my idea and made it better after discussing with others</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b="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b="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b="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extLst>
                  <a:ext uri="{0D108BD9-81ED-4DB2-BD59-A6C34878D82A}">
                    <a16:rowId xmlns:a16="http://schemas.microsoft.com/office/drawing/2014/main" val="10004"/>
                  </a:ext>
                </a:extLst>
              </a:tr>
              <a:tr h="1288542">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b="0" dirty="0">
                          <a:latin typeface="Gill Sans MT" panose="020B0502020104020203" pitchFamily="34" charset="0"/>
                          <a:cs typeface="Calibri"/>
                        </a:rPr>
                        <a:t>I</a:t>
                      </a:r>
                      <a:r>
                        <a:rPr lang="en-GB" sz="1200" b="0" spc="-5" dirty="0">
                          <a:latin typeface="Gill Sans MT" panose="020B0502020104020203" pitchFamily="34" charset="0"/>
                          <a:cs typeface="Calibri"/>
                        </a:rPr>
                        <a:t> </a:t>
                      </a:r>
                      <a:r>
                        <a:rPr lang="en-GB" sz="1200" b="0" spc="-10" dirty="0">
                          <a:latin typeface="Gill Sans MT" panose="020B0502020104020203" pitchFamily="34" charset="0"/>
                          <a:cs typeface="Calibri"/>
                        </a:rPr>
                        <a:t>used a revision strategy to help make</a:t>
                      </a:r>
                      <a:r>
                        <a:rPr lang="en-GB" sz="1200" b="0" spc="-10" baseline="0" dirty="0">
                          <a:latin typeface="Gill Sans MT" panose="020B0502020104020203" pitchFamily="34" charset="0"/>
                          <a:cs typeface="Calibri"/>
                        </a:rPr>
                        <a:t> the learning stick.</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b="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b="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b="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extLst>
                  <a:ext uri="{0D108BD9-81ED-4DB2-BD59-A6C34878D82A}">
                    <a16:rowId xmlns:a16="http://schemas.microsoft.com/office/drawing/2014/main" val="10005"/>
                  </a:ext>
                </a:extLst>
              </a:tr>
              <a:tr h="1288516">
                <a:tc>
                  <a:txBody>
                    <a:bodyPr/>
                    <a:lstStyle/>
                    <a:p>
                      <a:pPr marL="48260">
                        <a:lnSpc>
                          <a:spcPts val="1405"/>
                        </a:lnSpc>
                      </a:pPr>
                      <a:r>
                        <a:rPr sz="1200" b="1" dirty="0">
                          <a:latin typeface="Gill Sans MT" panose="020B0502020104020203" pitchFamily="34" charset="0"/>
                          <a:cs typeface="Calibri"/>
                        </a:rPr>
                        <a:t>I</a:t>
                      </a:r>
                      <a:r>
                        <a:rPr sz="1200" b="1" spc="-5" dirty="0">
                          <a:latin typeface="Gill Sans MT" panose="020B0502020104020203" pitchFamily="34" charset="0"/>
                          <a:cs typeface="Calibri"/>
                        </a:rPr>
                        <a:t> </a:t>
                      </a:r>
                      <a:r>
                        <a:rPr lang="en-GB" sz="1200" b="1" spc="-5" dirty="0">
                          <a:latin typeface="Gill Sans MT" panose="020B0502020104020203" pitchFamily="34" charset="0"/>
                          <a:cs typeface="Calibri"/>
                        </a:rPr>
                        <a:t>made connections between</a:t>
                      </a:r>
                      <a:r>
                        <a:rPr lang="en-GB" sz="1200" b="1" spc="-5" baseline="0" dirty="0">
                          <a:latin typeface="Gill Sans MT" panose="020B0502020104020203" pitchFamily="34" charset="0"/>
                          <a:cs typeface="Calibri"/>
                        </a:rPr>
                        <a:t> what I am learning and the outside world. </a:t>
                      </a:r>
                      <a:endParaRPr sz="1200" b="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6"/>
                  </a:ext>
                </a:extLst>
              </a:tr>
            </a:tbl>
          </a:graphicData>
        </a:graphic>
      </p:graphicFrame>
      <p:sp>
        <p:nvSpPr>
          <p:cNvPr id="3" name="TextBox 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21</a:t>
            </a:r>
          </a:p>
        </p:txBody>
      </p:sp>
    </p:spTree>
    <p:extLst>
      <p:ext uri="{BB962C8B-B14F-4D97-AF65-F5344CB8AC3E}">
        <p14:creationId xmlns:p14="http://schemas.microsoft.com/office/powerpoint/2010/main" val="33088097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9E9691-C187-0564-970A-C8061205A0B7}"/>
            </a:ext>
          </a:extLst>
        </p:cNvPr>
        <p:cNvGrpSpPr/>
        <p:nvPr/>
      </p:nvGrpSpPr>
      <p:grpSpPr>
        <a:xfrm>
          <a:off x="0" y="0"/>
          <a:ext cx="0" cy="0"/>
          <a:chOff x="0" y="0"/>
          <a:chExt cx="0" cy="0"/>
        </a:xfrm>
      </p:grpSpPr>
      <p:graphicFrame>
        <p:nvGraphicFramePr>
          <p:cNvPr id="2" name="object 2">
            <a:extLst>
              <a:ext uri="{FF2B5EF4-FFF2-40B4-BE49-F238E27FC236}">
                <a16:creationId xmlns:a16="http://schemas.microsoft.com/office/drawing/2014/main" id="{4D8B2653-4175-4F7E-81D3-F744A6F79F07}"/>
              </a:ext>
            </a:extLst>
          </p:cNvPr>
          <p:cNvGraphicFramePr>
            <a:graphicFrameLocks noGrp="1"/>
          </p:cNvGraphicFramePr>
          <p:nvPr/>
        </p:nvGraphicFramePr>
        <p:xfrm>
          <a:off x="315074" y="179959"/>
          <a:ext cx="11532233" cy="6439399"/>
        </p:xfrm>
        <a:graphic>
          <a:graphicData uri="http://schemas.openxmlformats.org/drawingml/2006/table">
            <a:tbl>
              <a:tblPr firstRow="1" bandRow="1">
                <a:tableStyleId>{2D5ABB26-0587-4C30-8999-92F81FD0307C}</a:tableStyleId>
              </a:tblPr>
              <a:tblGrid>
                <a:gridCol w="2881630">
                  <a:extLst>
                    <a:ext uri="{9D8B030D-6E8A-4147-A177-3AD203B41FA5}">
                      <a16:colId xmlns:a16="http://schemas.microsoft.com/office/drawing/2014/main" val="20000"/>
                    </a:ext>
                  </a:extLst>
                </a:gridCol>
                <a:gridCol w="2880995">
                  <a:extLst>
                    <a:ext uri="{9D8B030D-6E8A-4147-A177-3AD203B41FA5}">
                      <a16:colId xmlns:a16="http://schemas.microsoft.com/office/drawing/2014/main" val="20001"/>
                    </a:ext>
                  </a:extLst>
                </a:gridCol>
                <a:gridCol w="2884804">
                  <a:extLst>
                    <a:ext uri="{9D8B030D-6E8A-4147-A177-3AD203B41FA5}">
                      <a16:colId xmlns:a16="http://schemas.microsoft.com/office/drawing/2014/main" val="20002"/>
                    </a:ext>
                  </a:extLst>
                </a:gridCol>
                <a:gridCol w="2884804">
                  <a:extLst>
                    <a:ext uri="{9D8B030D-6E8A-4147-A177-3AD203B41FA5}">
                      <a16:colId xmlns:a16="http://schemas.microsoft.com/office/drawing/2014/main" val="20003"/>
                    </a:ext>
                  </a:extLst>
                </a:gridCol>
              </a:tblGrid>
              <a:tr h="462407">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200" b="1" spc="-10" dirty="0">
                          <a:latin typeface="Gill Sans MT" panose="020B0502020104020203" pitchFamily="34" charset="0"/>
                          <a:cs typeface="Calibri"/>
                        </a:rPr>
                        <a:t>Resilience </a:t>
                      </a:r>
                      <a:r>
                        <a:rPr lang="en-GB" sz="1200" b="1" spc="-35" dirty="0">
                          <a:latin typeface="Gill Sans MT" panose="020B0502020104020203" pitchFamily="34" charset="0"/>
                          <a:cs typeface="Calibri"/>
                        </a:rPr>
                        <a:t> </a:t>
                      </a:r>
                      <a:r>
                        <a:rPr lang="en-GB" sz="1200" b="1" spc="-10" dirty="0">
                          <a:latin typeface="Gill Sans MT" panose="020B0502020104020203" pitchFamily="34" charset="0"/>
                          <a:cs typeface="Calibri"/>
                        </a:rPr>
                        <a:t>definition:</a:t>
                      </a:r>
                      <a:r>
                        <a:rPr lang="en-GB" sz="1200" b="1" spc="-15" dirty="0">
                          <a:latin typeface="Gill Sans MT" panose="020B0502020104020203" pitchFamily="34" charset="0"/>
                          <a:cs typeface="Calibri"/>
                        </a:rPr>
                        <a:t> </a:t>
                      </a:r>
                      <a:r>
                        <a:rPr lang="en-GB" sz="1200" i="1" dirty="0">
                          <a:latin typeface="Gill Sans MT" panose="020B0502020104020203" pitchFamily="34" charset="0"/>
                        </a:rPr>
                        <a:t>Grappling to get unstick </a:t>
                      </a:r>
                      <a:endParaRPr lang="en-GB" sz="12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89451">
                <a:tc rowSpan="2">
                  <a:txBody>
                    <a:bodyPr/>
                    <a:lstStyle/>
                    <a:p>
                      <a:pPr>
                        <a:lnSpc>
                          <a:spcPct val="100000"/>
                        </a:lnSpc>
                        <a:spcBef>
                          <a:spcPts val="25"/>
                        </a:spcBef>
                      </a:pPr>
                      <a:r>
                        <a:rPr lang="en-GB" sz="1200" dirty="0">
                          <a:solidFill>
                            <a:srgbClr val="FF0000"/>
                          </a:solidFill>
                          <a:latin typeface="Gill Sans MT" panose="020B0502020104020203" pitchFamily="34" charset="0"/>
                          <a:cs typeface="Calibri"/>
                        </a:rPr>
                        <a:t>Reflecting</a:t>
                      </a:r>
                      <a:r>
                        <a:rPr lang="en-GB" sz="1200" baseline="0" dirty="0">
                          <a:solidFill>
                            <a:srgbClr val="FF0000"/>
                          </a:solidFill>
                          <a:latin typeface="Gill Sans MT" panose="020B0502020104020203" pitchFamily="34" charset="0"/>
                          <a:cs typeface="Calibri"/>
                        </a:rPr>
                        <a:t> on learning behaviours for thinking…</a:t>
                      </a:r>
                      <a:endParaRPr sz="12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333248">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200" i="1" spc="-5" dirty="0">
                          <a:latin typeface="Gill Sans MT" panose="020B0502020104020203" pitchFamily="34" charset="0"/>
                          <a:cs typeface="Calibri"/>
                        </a:rPr>
                        <a:t>An example where you could have done better on reflection</a:t>
                      </a:r>
                      <a:endParaRPr sz="120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288541">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extLst>
                  <a:ext uri="{0D108BD9-81ED-4DB2-BD59-A6C34878D82A}">
                    <a16:rowId xmlns:a16="http://schemas.microsoft.com/office/drawing/2014/main" val="10003"/>
                  </a:ext>
                </a:extLst>
              </a:tr>
              <a:tr h="1288542">
                <a:tc>
                  <a:txBody>
                    <a:bodyPr/>
                    <a:lstStyle/>
                    <a:p>
                      <a:pPr marL="48260">
                        <a:lnSpc>
                          <a:spcPts val="1400"/>
                        </a:lnSpc>
                      </a:pPr>
                      <a:r>
                        <a:rPr lang="en-GB" sz="1200" b="0" dirty="0">
                          <a:latin typeface="Gill Sans MT" panose="020B0502020104020203" pitchFamily="34" charset="0"/>
                          <a:cs typeface="Calibri"/>
                        </a:rPr>
                        <a:t>I reflected on</a:t>
                      </a:r>
                      <a:r>
                        <a:rPr lang="en-GB" sz="1200" b="0" baseline="0" dirty="0">
                          <a:latin typeface="Gill Sans MT" panose="020B0502020104020203" pitchFamily="34" charset="0"/>
                          <a:cs typeface="Calibri"/>
                        </a:rPr>
                        <a:t> my idea and made it better after discussing with others</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b="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b="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b="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extLst>
                  <a:ext uri="{0D108BD9-81ED-4DB2-BD59-A6C34878D82A}">
                    <a16:rowId xmlns:a16="http://schemas.microsoft.com/office/drawing/2014/main" val="10004"/>
                  </a:ext>
                </a:extLst>
              </a:tr>
              <a:tr h="1288542">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b="0" dirty="0">
                          <a:latin typeface="Gill Sans MT" panose="020B0502020104020203" pitchFamily="34" charset="0"/>
                          <a:cs typeface="Calibri"/>
                        </a:rPr>
                        <a:t>I</a:t>
                      </a:r>
                      <a:r>
                        <a:rPr lang="en-GB" sz="1200" b="0" spc="-5" dirty="0">
                          <a:latin typeface="Gill Sans MT" panose="020B0502020104020203" pitchFamily="34" charset="0"/>
                          <a:cs typeface="Calibri"/>
                        </a:rPr>
                        <a:t> </a:t>
                      </a:r>
                      <a:r>
                        <a:rPr lang="en-GB" sz="1200" b="0" spc="-10" dirty="0">
                          <a:latin typeface="Gill Sans MT" panose="020B0502020104020203" pitchFamily="34" charset="0"/>
                          <a:cs typeface="Calibri"/>
                        </a:rPr>
                        <a:t>used a revision strategy to help make</a:t>
                      </a:r>
                      <a:r>
                        <a:rPr lang="en-GB" sz="1200" b="0" spc="-10" baseline="0" dirty="0">
                          <a:latin typeface="Gill Sans MT" panose="020B0502020104020203" pitchFamily="34" charset="0"/>
                          <a:cs typeface="Calibri"/>
                        </a:rPr>
                        <a:t> the learning stick.</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b="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b="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b="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extLst>
                  <a:ext uri="{0D108BD9-81ED-4DB2-BD59-A6C34878D82A}">
                    <a16:rowId xmlns:a16="http://schemas.microsoft.com/office/drawing/2014/main" val="10005"/>
                  </a:ext>
                </a:extLst>
              </a:tr>
              <a:tr h="1288516">
                <a:tc>
                  <a:txBody>
                    <a:bodyPr/>
                    <a:lstStyle/>
                    <a:p>
                      <a:pPr marL="48260">
                        <a:lnSpc>
                          <a:spcPts val="1405"/>
                        </a:lnSpc>
                      </a:pPr>
                      <a:r>
                        <a:rPr sz="1200" b="1" dirty="0">
                          <a:latin typeface="Gill Sans MT" panose="020B0502020104020203" pitchFamily="34" charset="0"/>
                          <a:cs typeface="Calibri"/>
                        </a:rPr>
                        <a:t>I</a:t>
                      </a:r>
                      <a:r>
                        <a:rPr sz="1200" b="1" spc="-5" dirty="0">
                          <a:latin typeface="Gill Sans MT" panose="020B0502020104020203" pitchFamily="34" charset="0"/>
                          <a:cs typeface="Calibri"/>
                        </a:rPr>
                        <a:t> </a:t>
                      </a:r>
                      <a:r>
                        <a:rPr lang="en-GB" sz="1200" b="1" spc="-5" dirty="0">
                          <a:latin typeface="Gill Sans MT" panose="020B0502020104020203" pitchFamily="34" charset="0"/>
                          <a:cs typeface="Calibri"/>
                        </a:rPr>
                        <a:t>made connections between</a:t>
                      </a:r>
                      <a:r>
                        <a:rPr lang="en-GB" sz="1200" b="1" spc="-5" baseline="0" dirty="0">
                          <a:latin typeface="Gill Sans MT" panose="020B0502020104020203" pitchFamily="34" charset="0"/>
                          <a:cs typeface="Calibri"/>
                        </a:rPr>
                        <a:t> what I am learning and the outside world. </a:t>
                      </a:r>
                      <a:endParaRPr sz="1200" b="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6"/>
                  </a:ext>
                </a:extLst>
              </a:tr>
            </a:tbl>
          </a:graphicData>
        </a:graphic>
      </p:graphicFrame>
      <p:sp>
        <p:nvSpPr>
          <p:cNvPr id="3" name="TextBox 2">
            <a:extLst>
              <a:ext uri="{FF2B5EF4-FFF2-40B4-BE49-F238E27FC236}">
                <a16:creationId xmlns:a16="http://schemas.microsoft.com/office/drawing/2014/main" id="{5D343272-77FE-1145-F3E8-4DF914A744C3}"/>
              </a:ext>
            </a:extLst>
          </p:cNvPr>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22</a:t>
            </a:r>
          </a:p>
        </p:txBody>
      </p:sp>
    </p:spTree>
    <p:extLst>
      <p:ext uri="{BB962C8B-B14F-4D97-AF65-F5344CB8AC3E}">
        <p14:creationId xmlns:p14="http://schemas.microsoft.com/office/powerpoint/2010/main" val="32613013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285356553"/>
              </p:ext>
            </p:extLst>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200" spc="-10" dirty="0">
                          <a:latin typeface="Gill Sans MT" panose="020B0502020104020203" pitchFamily="34" charset="0"/>
                        </a:rPr>
                        <a:t>Reading </a:t>
                      </a:r>
                      <a:r>
                        <a:rPr sz="1200" dirty="0">
                          <a:latin typeface="Gill Sans MT" panose="020B0502020104020203" pitchFamily="34" charset="0"/>
                        </a:rPr>
                        <a:t>Log</a:t>
                      </a:r>
                      <a:r>
                        <a:rPr sz="1200" spc="-5" dirty="0">
                          <a:latin typeface="Gill Sans MT" panose="020B0502020104020203" pitchFamily="34" charset="0"/>
                        </a:rPr>
                        <a:t> </a:t>
                      </a:r>
                      <a:r>
                        <a:rPr sz="1200" spc="-20" dirty="0">
                          <a:latin typeface="Gill Sans MT" panose="020B0502020104020203" pitchFamily="34" charset="0"/>
                        </a:rPr>
                        <a:t>w/c</a:t>
                      </a:r>
                      <a:r>
                        <a:rPr sz="1200" dirty="0">
                          <a:latin typeface="Gill Sans MT" panose="020B0502020104020203" pitchFamily="34" charset="0"/>
                        </a:rPr>
                        <a:t> </a:t>
                      </a:r>
                      <a:r>
                        <a:rPr lang="en-GB" sz="1200" spc="10" dirty="0">
                          <a:latin typeface="Gill Sans MT" panose="020B0502020104020203" pitchFamily="34" charset="0"/>
                        </a:rPr>
                        <a:t>23</a:t>
                      </a:r>
                      <a:r>
                        <a:rPr lang="en-GB" sz="1200" spc="10" baseline="30000" dirty="0">
                          <a:latin typeface="Gill Sans MT" panose="020B0502020104020203" pitchFamily="34" charset="0"/>
                        </a:rPr>
                        <a:t>rd</a:t>
                      </a:r>
                      <a:r>
                        <a:rPr lang="en-GB" sz="1200" spc="10" dirty="0">
                          <a:latin typeface="Gill Sans MT" panose="020B0502020104020203" pitchFamily="34" charset="0"/>
                        </a:rPr>
                        <a:t>  February</a:t>
                      </a:r>
                      <a:r>
                        <a:rPr lang="en-GB" sz="1200" spc="10" baseline="0" dirty="0">
                          <a:latin typeface="Gill Sans MT" panose="020B0502020104020203" pitchFamily="34" charset="0"/>
                        </a:rPr>
                        <a:t> </a:t>
                      </a:r>
                      <a:r>
                        <a:rPr sz="1200" dirty="0">
                          <a:latin typeface="Gill Sans MT" panose="020B0502020104020203" pitchFamily="34" charset="0"/>
                        </a:rPr>
                        <a:t>(20</a:t>
                      </a:r>
                      <a:r>
                        <a:rPr sz="1200" spc="-10" dirty="0">
                          <a:latin typeface="Gill Sans MT" panose="020B0502020104020203" pitchFamily="34" charset="0"/>
                        </a:rPr>
                        <a:t> </a:t>
                      </a:r>
                      <a:r>
                        <a:rPr sz="1200" spc="-5" dirty="0">
                          <a:latin typeface="Gill Sans MT" panose="020B0502020104020203" pitchFamily="34" charset="0"/>
                        </a:rPr>
                        <a:t>mins </a:t>
                      </a:r>
                      <a:r>
                        <a:rPr sz="1200" spc="-10" dirty="0">
                          <a:latin typeface="Gill Sans MT" panose="020B0502020104020203" pitchFamily="34" charset="0"/>
                        </a:rPr>
                        <a:t>reading</a:t>
                      </a:r>
                      <a:r>
                        <a:rPr sz="1200" dirty="0">
                          <a:latin typeface="Gill Sans MT" panose="020B0502020104020203" pitchFamily="34" charset="0"/>
                        </a:rPr>
                        <a:t> per</a:t>
                      </a:r>
                      <a:r>
                        <a:rPr sz="1200" spc="5" dirty="0">
                          <a:latin typeface="Gill Sans MT" panose="020B0502020104020203" pitchFamily="34" charset="0"/>
                        </a:rPr>
                        <a:t> </a:t>
                      </a:r>
                      <a:r>
                        <a:rPr sz="1200" spc="-15" dirty="0">
                          <a:latin typeface="Gill Sans MT" panose="020B0502020104020203" pitchFamily="34" charset="0"/>
                        </a:rPr>
                        <a:t>day</a:t>
                      </a:r>
                      <a:r>
                        <a:rPr sz="1200" spc="5" dirty="0">
                          <a:latin typeface="Gill Sans MT" panose="020B0502020104020203" pitchFamily="34" charset="0"/>
                        </a:rPr>
                        <a:t> </a:t>
                      </a:r>
                      <a:r>
                        <a:rPr sz="1200" dirty="0">
                          <a:latin typeface="Gill Sans MT" panose="020B0502020104020203" pitchFamily="34" charset="0"/>
                        </a:rPr>
                        <a:t>–</a:t>
                      </a:r>
                      <a:r>
                        <a:rPr sz="1200" spc="5" dirty="0">
                          <a:latin typeface="Gill Sans MT" panose="020B0502020104020203" pitchFamily="34" charset="0"/>
                        </a:rPr>
                        <a:t> </a:t>
                      </a:r>
                      <a:r>
                        <a:rPr sz="1200" spc="-5" dirty="0">
                          <a:latin typeface="Gill Sans MT" panose="020B0502020104020203" pitchFamily="34" charset="0"/>
                        </a:rPr>
                        <a:t>all </a:t>
                      </a:r>
                      <a:r>
                        <a:rPr sz="1200" spc="-10" dirty="0">
                          <a:latin typeface="Gill Sans MT" panose="020B0502020104020203" pitchFamily="34" charset="0"/>
                        </a:rPr>
                        <a:t>five</a:t>
                      </a:r>
                      <a:r>
                        <a:rPr sz="1200" dirty="0">
                          <a:latin typeface="Gill Sans MT" panose="020B0502020104020203" pitchFamily="34" charset="0"/>
                        </a:rPr>
                        <a:t> logs </a:t>
                      </a:r>
                      <a:r>
                        <a:rPr sz="1200" spc="-5" dirty="0">
                          <a:latin typeface="Gill Sans MT" panose="020B0502020104020203" pitchFamily="34" charset="0"/>
                        </a:rPr>
                        <a:t>MUST</a:t>
                      </a:r>
                      <a:r>
                        <a:rPr sz="1200" spc="-15" dirty="0">
                          <a:latin typeface="Gill Sans MT" panose="020B0502020104020203" pitchFamily="34" charset="0"/>
                        </a:rPr>
                        <a:t> </a:t>
                      </a:r>
                      <a:r>
                        <a:rPr sz="1200" dirty="0">
                          <a:latin typeface="Gill Sans MT" panose="020B0502020104020203" pitchFamily="34" charset="0"/>
                        </a:rPr>
                        <a:t>be</a:t>
                      </a:r>
                      <a:r>
                        <a:rPr sz="1200" spc="10" dirty="0">
                          <a:latin typeface="Gill Sans MT" panose="020B0502020104020203" pitchFamily="34" charset="0"/>
                        </a:rPr>
                        <a:t> </a:t>
                      </a:r>
                      <a:r>
                        <a:rPr sz="1200" spc="-5" dirty="0">
                          <a:latin typeface="Gill Sans MT" panose="020B0502020104020203" pitchFamily="34" charset="0"/>
                        </a:rPr>
                        <a:t>completed)</a:t>
                      </a:r>
                      <a:endParaRPr sz="12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200" b="1" spc="-10" dirty="0">
                          <a:latin typeface="Gill Sans MT" panose="020B0502020104020203" pitchFamily="34" charset="0"/>
                        </a:rPr>
                        <a:t>Date</a:t>
                      </a:r>
                      <a:endParaRPr sz="12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200" b="1" spc="-5" dirty="0">
                          <a:latin typeface="Gill Sans MT" panose="020B0502020104020203" pitchFamily="34" charset="0"/>
                        </a:rPr>
                        <a:t>Title</a:t>
                      </a:r>
                      <a:r>
                        <a:rPr sz="1200" b="1" spc="-30" dirty="0">
                          <a:latin typeface="Gill Sans MT" panose="020B0502020104020203" pitchFamily="34" charset="0"/>
                        </a:rPr>
                        <a:t> </a:t>
                      </a:r>
                      <a:r>
                        <a:rPr sz="1200" b="1" dirty="0">
                          <a:latin typeface="Gill Sans MT" panose="020B0502020104020203" pitchFamily="34" charset="0"/>
                        </a:rPr>
                        <a:t>of</a:t>
                      </a:r>
                      <a:r>
                        <a:rPr sz="1200" b="1" spc="-35" dirty="0">
                          <a:latin typeface="Gill Sans MT" panose="020B0502020104020203" pitchFamily="34" charset="0"/>
                        </a:rPr>
                        <a:t> </a:t>
                      </a:r>
                      <a:r>
                        <a:rPr sz="1200" b="1" spc="-5" dirty="0">
                          <a:latin typeface="Gill Sans MT" panose="020B0502020104020203" pitchFamily="34" charset="0"/>
                        </a:rPr>
                        <a:t>novel</a:t>
                      </a:r>
                      <a:endParaRPr sz="12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200" b="1" spc="-5" dirty="0">
                          <a:latin typeface="Gill Sans MT" panose="020B0502020104020203" pitchFamily="34" charset="0"/>
                        </a:rPr>
                        <a:t>Number</a:t>
                      </a:r>
                      <a:r>
                        <a:rPr sz="1200" b="1" spc="-75" dirty="0">
                          <a:latin typeface="Gill Sans MT" panose="020B0502020104020203" pitchFamily="34" charset="0"/>
                        </a:rPr>
                        <a:t> </a:t>
                      </a:r>
                      <a:r>
                        <a:rPr sz="1200" b="1" spc="-5" dirty="0">
                          <a:latin typeface="Gill Sans MT" panose="020B0502020104020203" pitchFamily="34" charset="0"/>
                        </a:rPr>
                        <a:t>of </a:t>
                      </a:r>
                      <a:r>
                        <a:rPr sz="1200" b="1" spc="-300" dirty="0">
                          <a:latin typeface="Gill Sans MT" panose="020B0502020104020203" pitchFamily="34" charset="0"/>
                        </a:rPr>
                        <a:t> </a:t>
                      </a:r>
                      <a:r>
                        <a:rPr sz="1200" b="1" spc="-10" dirty="0">
                          <a:latin typeface="Gill Sans MT" panose="020B0502020104020203" pitchFamily="34" charset="0"/>
                        </a:rPr>
                        <a:t>p</a:t>
                      </a:r>
                      <a:r>
                        <a:rPr sz="1200" b="1" dirty="0">
                          <a:latin typeface="Gill Sans MT" panose="020B0502020104020203" pitchFamily="34" charset="0"/>
                        </a:rPr>
                        <a:t>a</a:t>
                      </a:r>
                      <a:r>
                        <a:rPr sz="1200" b="1" spc="-15" dirty="0">
                          <a:latin typeface="Gill Sans MT" panose="020B0502020104020203" pitchFamily="34" charset="0"/>
                        </a:rPr>
                        <a:t>g</a:t>
                      </a:r>
                      <a:r>
                        <a:rPr sz="1200" b="1" dirty="0">
                          <a:latin typeface="Gill Sans MT" panose="020B0502020104020203" pitchFamily="34" charset="0"/>
                        </a:rPr>
                        <a:t>es</a:t>
                      </a:r>
                      <a:r>
                        <a:rPr sz="1200" b="1" spc="5" dirty="0">
                          <a:latin typeface="Gill Sans MT" panose="020B0502020104020203" pitchFamily="34" charset="0"/>
                        </a:rPr>
                        <a:t> </a:t>
                      </a:r>
                      <a:r>
                        <a:rPr sz="1200" b="1" spc="-25" dirty="0">
                          <a:latin typeface="Gill Sans MT" panose="020B0502020104020203" pitchFamily="34" charset="0"/>
                        </a:rPr>
                        <a:t>r</a:t>
                      </a:r>
                      <a:r>
                        <a:rPr sz="1200" b="1" dirty="0">
                          <a:latin typeface="Gill Sans MT" panose="020B0502020104020203" pitchFamily="34" charset="0"/>
                        </a:rPr>
                        <a:t>ead</a:t>
                      </a:r>
                      <a:endParaRPr sz="12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200" b="1" spc="-5" dirty="0">
                          <a:latin typeface="Gill Sans MT" panose="020B0502020104020203" pitchFamily="34" charset="0"/>
                        </a:rPr>
                        <a:t>Summary</a:t>
                      </a:r>
                      <a:r>
                        <a:rPr sz="1200" b="1" spc="-20" dirty="0">
                          <a:latin typeface="Gill Sans MT" panose="020B0502020104020203" pitchFamily="34" charset="0"/>
                        </a:rPr>
                        <a:t> </a:t>
                      </a:r>
                      <a:r>
                        <a:rPr sz="1200" b="1" spc="-5" dirty="0">
                          <a:latin typeface="Gill Sans MT" panose="020B0502020104020203" pitchFamily="34" charset="0"/>
                        </a:rPr>
                        <a:t>about</a:t>
                      </a:r>
                      <a:r>
                        <a:rPr sz="1200" b="1" spc="-10" dirty="0">
                          <a:latin typeface="Gill Sans MT" panose="020B0502020104020203" pitchFamily="34" charset="0"/>
                        </a:rPr>
                        <a:t> </a:t>
                      </a:r>
                      <a:r>
                        <a:rPr sz="1200" b="1" spc="-5" dirty="0">
                          <a:latin typeface="Gill Sans MT" panose="020B0502020104020203" pitchFamily="34" charset="0"/>
                        </a:rPr>
                        <a:t>what</a:t>
                      </a:r>
                      <a:r>
                        <a:rPr sz="1200" b="1" spc="-10" dirty="0">
                          <a:latin typeface="Gill Sans MT" panose="020B0502020104020203" pitchFamily="34" charset="0"/>
                        </a:rPr>
                        <a:t> </a:t>
                      </a:r>
                      <a:r>
                        <a:rPr sz="1200" b="1" dirty="0">
                          <a:latin typeface="Gill Sans MT" panose="020B0502020104020203" pitchFamily="34" charset="0"/>
                        </a:rPr>
                        <a:t>I</a:t>
                      </a:r>
                      <a:r>
                        <a:rPr sz="1200" b="1" spc="-5" dirty="0">
                          <a:latin typeface="Gill Sans MT" panose="020B0502020104020203" pitchFamily="34" charset="0"/>
                        </a:rPr>
                        <a:t> </a:t>
                      </a:r>
                      <a:r>
                        <a:rPr sz="1200" b="1" spc="-15" dirty="0">
                          <a:latin typeface="Gill Sans MT" panose="020B0502020104020203" pitchFamily="34" charset="0"/>
                        </a:rPr>
                        <a:t>have</a:t>
                      </a:r>
                      <a:r>
                        <a:rPr sz="1200" b="1" spc="-5" dirty="0">
                          <a:latin typeface="Gill Sans MT" panose="020B0502020104020203" pitchFamily="34" charset="0"/>
                        </a:rPr>
                        <a:t> read</a:t>
                      </a:r>
                      <a:endParaRPr sz="12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dirty="0">
                        <a:latin typeface="Gill Sans MT" panose="020B0502020104020203" pitchFamily="34" charset="0"/>
                        <a:cs typeface="Times New Roman"/>
                      </a:endParaRPr>
                    </a:p>
                  </a:txBody>
                  <a:tcPr marL="0" marR="0" marT="0" marB="0"/>
                </a:tc>
                <a:tc>
                  <a:txBody>
                    <a:bodyPr/>
                    <a:lstStyle/>
                    <a:p>
                      <a:pPr>
                        <a:lnSpc>
                          <a:spcPct val="100000"/>
                        </a:lnSpc>
                      </a:pPr>
                      <a:endParaRPr sz="1200" dirty="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200" dirty="0">
                          <a:latin typeface="Gill Sans MT" panose="020B0502020104020203" pitchFamily="34" charset="0"/>
                        </a:rPr>
                        <a:t>•</a:t>
                      </a:r>
                    </a:p>
                    <a:p>
                      <a:pPr marL="92075">
                        <a:lnSpc>
                          <a:spcPct val="100000"/>
                        </a:lnSpc>
                        <a:spcBef>
                          <a:spcPts val="15"/>
                        </a:spcBef>
                      </a:pPr>
                      <a:r>
                        <a:rPr sz="1200" dirty="0">
                          <a:latin typeface="Gill Sans MT" panose="020B0502020104020203" pitchFamily="34" charset="0"/>
                        </a:rPr>
                        <a:t>•</a:t>
                      </a:r>
                    </a:p>
                    <a:p>
                      <a:pPr marL="92075">
                        <a:lnSpc>
                          <a:spcPct val="100000"/>
                        </a:lnSpc>
                      </a:pPr>
                      <a:r>
                        <a:rPr sz="1200" dirty="0">
                          <a:latin typeface="Gill Sans MT" panose="020B0502020104020203" pitchFamily="34" charset="0"/>
                        </a:rPr>
                        <a:t>•</a:t>
                      </a:r>
                      <a:endParaRPr sz="12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200" dirty="0">
                          <a:latin typeface="Gill Sans MT" panose="020B0502020104020203" pitchFamily="34" charset="0"/>
                        </a:rPr>
                        <a:t>•</a:t>
                      </a:r>
                    </a:p>
                    <a:p>
                      <a:pPr marL="92075">
                        <a:lnSpc>
                          <a:spcPct val="100000"/>
                        </a:lnSpc>
                        <a:spcBef>
                          <a:spcPts val="10"/>
                        </a:spcBef>
                      </a:pPr>
                      <a:r>
                        <a:rPr sz="1200" dirty="0">
                          <a:latin typeface="Gill Sans MT" panose="020B0502020104020203" pitchFamily="34" charset="0"/>
                        </a:rPr>
                        <a:t>•</a:t>
                      </a:r>
                    </a:p>
                    <a:p>
                      <a:pPr marL="92075">
                        <a:lnSpc>
                          <a:spcPct val="100000"/>
                        </a:lnSpc>
                      </a:pPr>
                      <a:r>
                        <a:rPr sz="1200" dirty="0">
                          <a:latin typeface="Gill Sans MT" panose="020B0502020104020203" pitchFamily="34" charset="0"/>
                        </a:rPr>
                        <a:t>•</a:t>
                      </a:r>
                      <a:endParaRPr sz="12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dirty="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spcBef>
                          <a:spcPts val="15"/>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pPr>
                      <a:r>
                        <a:rPr sz="1200" dirty="0">
                          <a:latin typeface="Gill Sans MT" panose="020B0502020104020203" pitchFamily="34" charset="0"/>
                        </a:rPr>
                        <a:t>•</a:t>
                      </a:r>
                      <a:endParaRPr sz="12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spcBef>
                          <a:spcPts val="10"/>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pPr>
                      <a:r>
                        <a:rPr sz="1200" dirty="0">
                          <a:latin typeface="Gill Sans MT" panose="020B0502020104020203" pitchFamily="34" charset="0"/>
                        </a:rPr>
                        <a:t>•</a:t>
                      </a:r>
                      <a:endParaRPr sz="12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200" dirty="0">
                          <a:latin typeface="Gill Sans MT" panose="020B0502020104020203" pitchFamily="34" charset="0"/>
                        </a:rPr>
                        <a:t>•</a:t>
                      </a:r>
                    </a:p>
                    <a:p>
                      <a:pPr marL="92075">
                        <a:lnSpc>
                          <a:spcPct val="100000"/>
                        </a:lnSpc>
                        <a:spcBef>
                          <a:spcPts val="10"/>
                        </a:spcBef>
                      </a:pPr>
                      <a:r>
                        <a:rPr sz="1200" dirty="0">
                          <a:latin typeface="Gill Sans MT" panose="020B0502020104020203" pitchFamily="34" charset="0"/>
                        </a:rPr>
                        <a:t>•</a:t>
                      </a:r>
                    </a:p>
                    <a:p>
                      <a:pPr marL="92075">
                        <a:lnSpc>
                          <a:spcPct val="100000"/>
                        </a:lnSpc>
                      </a:pPr>
                      <a:r>
                        <a:rPr sz="1200" dirty="0">
                          <a:latin typeface="Gill Sans MT" panose="020B0502020104020203" pitchFamily="34" charset="0"/>
                        </a:rPr>
                        <a:t>•</a:t>
                      </a:r>
                      <a:endParaRPr sz="12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3"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4" name="object 4"/>
          <p:cNvSpPr txBox="1"/>
          <p:nvPr/>
        </p:nvSpPr>
        <p:spPr>
          <a:xfrm>
            <a:off x="9779729" y="5764250"/>
            <a:ext cx="984067" cy="382156"/>
          </a:xfrm>
          <a:prstGeom prst="rect">
            <a:avLst/>
          </a:prstGeom>
        </p:spPr>
        <p:txBody>
          <a:bodyPr vert="horz" wrap="square" lIns="0" tIns="12700" rIns="0" bIns="0" rtlCol="0">
            <a:spAutoFit/>
          </a:bodyPr>
          <a:lstStyle/>
          <a:p>
            <a:pPr marL="12700" marR="5080">
              <a:lnSpc>
                <a:spcPct val="100000"/>
              </a:lnSpc>
              <a:spcBef>
                <a:spcPts val="100"/>
              </a:spcBef>
            </a:pPr>
            <a:r>
              <a:rPr sz="1200" spc="-15" dirty="0">
                <a:latin typeface="Gill Sans MT" panose="020B0502020104020203" pitchFamily="34" charset="0"/>
                <a:cs typeface="Calibri"/>
              </a:rPr>
              <a:t>Checked</a:t>
            </a:r>
            <a:r>
              <a:rPr sz="1200" spc="-55" dirty="0">
                <a:latin typeface="Gill Sans MT" panose="020B0502020104020203" pitchFamily="34" charset="0"/>
                <a:cs typeface="Calibri"/>
              </a:rPr>
              <a:t> </a:t>
            </a:r>
            <a:r>
              <a:rPr sz="1200" spc="-5" dirty="0">
                <a:latin typeface="Gill Sans MT" panose="020B0502020104020203" pitchFamily="34" charset="0"/>
                <a:cs typeface="Calibri"/>
              </a:rPr>
              <a:t>by </a:t>
            </a:r>
            <a:r>
              <a:rPr sz="1200" spc="-395" dirty="0">
                <a:latin typeface="Gill Sans MT" panose="020B0502020104020203" pitchFamily="34" charset="0"/>
                <a:cs typeface="Calibri"/>
              </a:rPr>
              <a:t> </a:t>
            </a:r>
            <a:r>
              <a:rPr sz="1200" spc="-15" dirty="0">
                <a:latin typeface="Gill Sans MT" panose="020B0502020104020203" pitchFamily="34" charset="0"/>
                <a:cs typeface="Calibri"/>
              </a:rPr>
              <a:t>form</a:t>
            </a:r>
            <a:r>
              <a:rPr sz="1200" spc="-45" dirty="0">
                <a:latin typeface="Gill Sans MT" panose="020B0502020104020203" pitchFamily="34" charset="0"/>
                <a:cs typeface="Calibri"/>
              </a:rPr>
              <a:t> </a:t>
            </a:r>
            <a:r>
              <a:rPr sz="1200" spc="-10" dirty="0">
                <a:latin typeface="Gill Sans MT" panose="020B0502020104020203" pitchFamily="34" charset="0"/>
                <a:cs typeface="Calibri"/>
              </a:rPr>
              <a:t>tutor:</a:t>
            </a:r>
            <a:endParaRPr sz="1200" dirty="0">
              <a:latin typeface="Gill Sans MT" panose="020B0502020104020203" pitchFamily="34" charset="0"/>
              <a:cs typeface="Calibri"/>
            </a:endParaRPr>
          </a:p>
        </p:txBody>
      </p:sp>
      <p:sp>
        <p:nvSpPr>
          <p:cNvPr id="5" name="TextBox 4"/>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23</a:t>
            </a:r>
          </a:p>
        </p:txBody>
      </p:sp>
    </p:spTree>
    <p:extLst>
      <p:ext uri="{BB962C8B-B14F-4D97-AF65-F5344CB8AC3E}">
        <p14:creationId xmlns:p14="http://schemas.microsoft.com/office/powerpoint/2010/main" val="9478647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4227234873"/>
              </p:ext>
            </p:extLst>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200" spc="-10" dirty="0">
                          <a:latin typeface="Gill Sans MT" panose="020B0502020104020203" pitchFamily="34" charset="0"/>
                        </a:rPr>
                        <a:t>Reading </a:t>
                      </a:r>
                      <a:r>
                        <a:rPr sz="1200" dirty="0">
                          <a:latin typeface="Gill Sans MT" panose="020B0502020104020203" pitchFamily="34" charset="0"/>
                        </a:rPr>
                        <a:t>Log</a:t>
                      </a:r>
                      <a:r>
                        <a:rPr sz="1200" spc="-5" dirty="0">
                          <a:latin typeface="Gill Sans MT" panose="020B0502020104020203" pitchFamily="34" charset="0"/>
                        </a:rPr>
                        <a:t> </a:t>
                      </a:r>
                      <a:r>
                        <a:rPr sz="1200" spc="-20" dirty="0">
                          <a:latin typeface="Gill Sans MT" panose="020B0502020104020203" pitchFamily="34" charset="0"/>
                        </a:rPr>
                        <a:t>w/c</a:t>
                      </a:r>
                      <a:r>
                        <a:rPr sz="1200" dirty="0">
                          <a:latin typeface="Gill Sans MT" panose="020B0502020104020203" pitchFamily="34" charset="0"/>
                        </a:rPr>
                        <a:t> </a:t>
                      </a:r>
                      <a:r>
                        <a:rPr lang="en-GB" sz="1200" dirty="0">
                          <a:latin typeface="Gill Sans MT" panose="020B0502020104020203" pitchFamily="34" charset="0"/>
                        </a:rPr>
                        <a:t>2</a:t>
                      </a:r>
                      <a:r>
                        <a:rPr lang="en-GB" sz="1200" spc="10" baseline="30000" dirty="0">
                          <a:latin typeface="Gill Sans MT" panose="020B0502020104020203" pitchFamily="34" charset="0"/>
                        </a:rPr>
                        <a:t>rd</a:t>
                      </a:r>
                      <a:r>
                        <a:rPr lang="en-GB" sz="1200" spc="10" dirty="0">
                          <a:latin typeface="Gill Sans MT" panose="020B0502020104020203" pitchFamily="34" charset="0"/>
                        </a:rPr>
                        <a:t> March </a:t>
                      </a:r>
                      <a:r>
                        <a:rPr sz="1200" dirty="0">
                          <a:latin typeface="Gill Sans MT" panose="020B0502020104020203" pitchFamily="34" charset="0"/>
                        </a:rPr>
                        <a:t>(20</a:t>
                      </a:r>
                      <a:r>
                        <a:rPr sz="1200" spc="-10" dirty="0">
                          <a:latin typeface="Gill Sans MT" panose="020B0502020104020203" pitchFamily="34" charset="0"/>
                        </a:rPr>
                        <a:t> </a:t>
                      </a:r>
                      <a:r>
                        <a:rPr sz="1200" spc="-5" dirty="0">
                          <a:latin typeface="Gill Sans MT" panose="020B0502020104020203" pitchFamily="34" charset="0"/>
                        </a:rPr>
                        <a:t>mins </a:t>
                      </a:r>
                      <a:r>
                        <a:rPr sz="1200" spc="-10" dirty="0">
                          <a:latin typeface="Gill Sans MT" panose="020B0502020104020203" pitchFamily="34" charset="0"/>
                        </a:rPr>
                        <a:t>reading</a:t>
                      </a:r>
                      <a:r>
                        <a:rPr sz="1200" dirty="0">
                          <a:latin typeface="Gill Sans MT" panose="020B0502020104020203" pitchFamily="34" charset="0"/>
                        </a:rPr>
                        <a:t> per</a:t>
                      </a:r>
                      <a:r>
                        <a:rPr sz="1200" spc="5" dirty="0">
                          <a:latin typeface="Gill Sans MT" panose="020B0502020104020203" pitchFamily="34" charset="0"/>
                        </a:rPr>
                        <a:t> </a:t>
                      </a:r>
                      <a:r>
                        <a:rPr sz="1200" spc="-15" dirty="0">
                          <a:latin typeface="Gill Sans MT" panose="020B0502020104020203" pitchFamily="34" charset="0"/>
                        </a:rPr>
                        <a:t>day</a:t>
                      </a:r>
                      <a:r>
                        <a:rPr sz="1200" spc="5" dirty="0">
                          <a:latin typeface="Gill Sans MT" panose="020B0502020104020203" pitchFamily="34" charset="0"/>
                        </a:rPr>
                        <a:t> </a:t>
                      </a:r>
                      <a:r>
                        <a:rPr sz="1200" dirty="0">
                          <a:latin typeface="Gill Sans MT" panose="020B0502020104020203" pitchFamily="34" charset="0"/>
                        </a:rPr>
                        <a:t>–</a:t>
                      </a:r>
                      <a:r>
                        <a:rPr sz="1200" spc="5" dirty="0">
                          <a:latin typeface="Gill Sans MT" panose="020B0502020104020203" pitchFamily="34" charset="0"/>
                        </a:rPr>
                        <a:t> </a:t>
                      </a:r>
                      <a:r>
                        <a:rPr sz="1200" spc="-5" dirty="0">
                          <a:latin typeface="Gill Sans MT" panose="020B0502020104020203" pitchFamily="34" charset="0"/>
                        </a:rPr>
                        <a:t>all </a:t>
                      </a:r>
                      <a:r>
                        <a:rPr sz="1200" spc="-10" dirty="0">
                          <a:latin typeface="Gill Sans MT" panose="020B0502020104020203" pitchFamily="34" charset="0"/>
                        </a:rPr>
                        <a:t>five</a:t>
                      </a:r>
                      <a:r>
                        <a:rPr sz="1200" dirty="0">
                          <a:latin typeface="Gill Sans MT" panose="020B0502020104020203" pitchFamily="34" charset="0"/>
                        </a:rPr>
                        <a:t> logs </a:t>
                      </a:r>
                      <a:r>
                        <a:rPr sz="1200" spc="-5" dirty="0">
                          <a:latin typeface="Gill Sans MT" panose="020B0502020104020203" pitchFamily="34" charset="0"/>
                        </a:rPr>
                        <a:t>MUST</a:t>
                      </a:r>
                      <a:r>
                        <a:rPr sz="1200" spc="-15" dirty="0">
                          <a:latin typeface="Gill Sans MT" panose="020B0502020104020203" pitchFamily="34" charset="0"/>
                        </a:rPr>
                        <a:t> </a:t>
                      </a:r>
                      <a:r>
                        <a:rPr sz="1200" dirty="0">
                          <a:latin typeface="Gill Sans MT" panose="020B0502020104020203" pitchFamily="34" charset="0"/>
                        </a:rPr>
                        <a:t>be</a:t>
                      </a:r>
                      <a:r>
                        <a:rPr sz="1200" spc="10" dirty="0">
                          <a:latin typeface="Gill Sans MT" panose="020B0502020104020203" pitchFamily="34" charset="0"/>
                        </a:rPr>
                        <a:t> </a:t>
                      </a:r>
                      <a:r>
                        <a:rPr sz="1200" spc="-5" dirty="0">
                          <a:latin typeface="Gill Sans MT" panose="020B0502020104020203" pitchFamily="34" charset="0"/>
                        </a:rPr>
                        <a:t>completed)</a:t>
                      </a:r>
                      <a:endParaRPr sz="12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200" b="1" spc="-10" dirty="0">
                          <a:latin typeface="Gill Sans MT" panose="020B0502020104020203" pitchFamily="34" charset="0"/>
                        </a:rPr>
                        <a:t>Date</a:t>
                      </a:r>
                      <a:endParaRPr sz="12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200" b="1" spc="-5" dirty="0">
                          <a:latin typeface="Gill Sans MT" panose="020B0502020104020203" pitchFamily="34" charset="0"/>
                        </a:rPr>
                        <a:t>Title</a:t>
                      </a:r>
                      <a:r>
                        <a:rPr sz="1200" b="1" spc="-30" dirty="0">
                          <a:latin typeface="Gill Sans MT" panose="020B0502020104020203" pitchFamily="34" charset="0"/>
                        </a:rPr>
                        <a:t> </a:t>
                      </a:r>
                      <a:r>
                        <a:rPr sz="1200" b="1" dirty="0">
                          <a:latin typeface="Gill Sans MT" panose="020B0502020104020203" pitchFamily="34" charset="0"/>
                        </a:rPr>
                        <a:t>of</a:t>
                      </a:r>
                      <a:r>
                        <a:rPr sz="1200" b="1" spc="-35" dirty="0">
                          <a:latin typeface="Gill Sans MT" panose="020B0502020104020203" pitchFamily="34" charset="0"/>
                        </a:rPr>
                        <a:t> </a:t>
                      </a:r>
                      <a:r>
                        <a:rPr sz="1200" b="1" spc="-5" dirty="0">
                          <a:latin typeface="Gill Sans MT" panose="020B0502020104020203" pitchFamily="34" charset="0"/>
                        </a:rPr>
                        <a:t>novel</a:t>
                      </a:r>
                      <a:endParaRPr sz="12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200" b="1" spc="-5" dirty="0">
                          <a:latin typeface="Gill Sans MT" panose="020B0502020104020203" pitchFamily="34" charset="0"/>
                        </a:rPr>
                        <a:t>Number</a:t>
                      </a:r>
                      <a:r>
                        <a:rPr sz="1200" b="1" spc="-75" dirty="0">
                          <a:latin typeface="Gill Sans MT" panose="020B0502020104020203" pitchFamily="34" charset="0"/>
                        </a:rPr>
                        <a:t> </a:t>
                      </a:r>
                      <a:r>
                        <a:rPr sz="1200" b="1" spc="-5" dirty="0">
                          <a:latin typeface="Gill Sans MT" panose="020B0502020104020203" pitchFamily="34" charset="0"/>
                        </a:rPr>
                        <a:t>of </a:t>
                      </a:r>
                      <a:r>
                        <a:rPr sz="1200" b="1" spc="-300" dirty="0">
                          <a:latin typeface="Gill Sans MT" panose="020B0502020104020203" pitchFamily="34" charset="0"/>
                        </a:rPr>
                        <a:t> </a:t>
                      </a:r>
                      <a:r>
                        <a:rPr sz="1200" b="1" spc="-10" dirty="0">
                          <a:latin typeface="Gill Sans MT" panose="020B0502020104020203" pitchFamily="34" charset="0"/>
                        </a:rPr>
                        <a:t>p</a:t>
                      </a:r>
                      <a:r>
                        <a:rPr sz="1200" b="1" dirty="0">
                          <a:latin typeface="Gill Sans MT" panose="020B0502020104020203" pitchFamily="34" charset="0"/>
                        </a:rPr>
                        <a:t>a</a:t>
                      </a:r>
                      <a:r>
                        <a:rPr sz="1200" b="1" spc="-15" dirty="0">
                          <a:latin typeface="Gill Sans MT" panose="020B0502020104020203" pitchFamily="34" charset="0"/>
                        </a:rPr>
                        <a:t>g</a:t>
                      </a:r>
                      <a:r>
                        <a:rPr sz="1200" b="1" dirty="0">
                          <a:latin typeface="Gill Sans MT" panose="020B0502020104020203" pitchFamily="34" charset="0"/>
                        </a:rPr>
                        <a:t>es</a:t>
                      </a:r>
                      <a:r>
                        <a:rPr sz="1200" b="1" spc="5" dirty="0">
                          <a:latin typeface="Gill Sans MT" panose="020B0502020104020203" pitchFamily="34" charset="0"/>
                        </a:rPr>
                        <a:t> </a:t>
                      </a:r>
                      <a:r>
                        <a:rPr sz="1200" b="1" spc="-25" dirty="0">
                          <a:latin typeface="Gill Sans MT" panose="020B0502020104020203" pitchFamily="34" charset="0"/>
                        </a:rPr>
                        <a:t>r</a:t>
                      </a:r>
                      <a:r>
                        <a:rPr sz="1200" b="1" dirty="0">
                          <a:latin typeface="Gill Sans MT" panose="020B0502020104020203" pitchFamily="34" charset="0"/>
                        </a:rPr>
                        <a:t>ead</a:t>
                      </a:r>
                      <a:endParaRPr sz="12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200" b="1" spc="-5" dirty="0">
                          <a:latin typeface="Gill Sans MT" panose="020B0502020104020203" pitchFamily="34" charset="0"/>
                        </a:rPr>
                        <a:t>Summary</a:t>
                      </a:r>
                      <a:r>
                        <a:rPr sz="1200" b="1" spc="-20" dirty="0">
                          <a:latin typeface="Gill Sans MT" panose="020B0502020104020203" pitchFamily="34" charset="0"/>
                        </a:rPr>
                        <a:t> </a:t>
                      </a:r>
                      <a:r>
                        <a:rPr sz="1200" b="1" spc="-5" dirty="0">
                          <a:latin typeface="Gill Sans MT" panose="020B0502020104020203" pitchFamily="34" charset="0"/>
                        </a:rPr>
                        <a:t>about</a:t>
                      </a:r>
                      <a:r>
                        <a:rPr sz="1200" b="1" spc="-10" dirty="0">
                          <a:latin typeface="Gill Sans MT" panose="020B0502020104020203" pitchFamily="34" charset="0"/>
                        </a:rPr>
                        <a:t> </a:t>
                      </a:r>
                      <a:r>
                        <a:rPr sz="1200" b="1" spc="-5" dirty="0">
                          <a:latin typeface="Gill Sans MT" panose="020B0502020104020203" pitchFamily="34" charset="0"/>
                        </a:rPr>
                        <a:t>what</a:t>
                      </a:r>
                      <a:r>
                        <a:rPr sz="1200" b="1" spc="-10" dirty="0">
                          <a:latin typeface="Gill Sans MT" panose="020B0502020104020203" pitchFamily="34" charset="0"/>
                        </a:rPr>
                        <a:t> </a:t>
                      </a:r>
                      <a:r>
                        <a:rPr sz="1200" b="1" dirty="0">
                          <a:latin typeface="Gill Sans MT" panose="020B0502020104020203" pitchFamily="34" charset="0"/>
                        </a:rPr>
                        <a:t>I</a:t>
                      </a:r>
                      <a:r>
                        <a:rPr sz="1200" b="1" spc="-5" dirty="0">
                          <a:latin typeface="Gill Sans MT" panose="020B0502020104020203" pitchFamily="34" charset="0"/>
                        </a:rPr>
                        <a:t> </a:t>
                      </a:r>
                      <a:r>
                        <a:rPr sz="1200" b="1" spc="-15" dirty="0">
                          <a:latin typeface="Gill Sans MT" panose="020B0502020104020203" pitchFamily="34" charset="0"/>
                        </a:rPr>
                        <a:t>have</a:t>
                      </a:r>
                      <a:r>
                        <a:rPr sz="1200" b="1" spc="-5" dirty="0">
                          <a:latin typeface="Gill Sans MT" panose="020B0502020104020203" pitchFamily="34" charset="0"/>
                        </a:rPr>
                        <a:t> read</a:t>
                      </a:r>
                      <a:endParaRPr sz="12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200" dirty="0">
                          <a:latin typeface="Gill Sans MT" panose="020B0502020104020203" pitchFamily="34" charset="0"/>
                        </a:rPr>
                        <a:t>•</a:t>
                      </a:r>
                    </a:p>
                    <a:p>
                      <a:pPr marL="92075">
                        <a:lnSpc>
                          <a:spcPct val="100000"/>
                        </a:lnSpc>
                        <a:spcBef>
                          <a:spcPts val="15"/>
                        </a:spcBef>
                      </a:pPr>
                      <a:r>
                        <a:rPr sz="1200" dirty="0">
                          <a:latin typeface="Gill Sans MT" panose="020B0502020104020203" pitchFamily="34" charset="0"/>
                        </a:rPr>
                        <a:t>•</a:t>
                      </a:r>
                    </a:p>
                    <a:p>
                      <a:pPr marL="92075">
                        <a:lnSpc>
                          <a:spcPct val="100000"/>
                        </a:lnSpc>
                      </a:pPr>
                      <a:r>
                        <a:rPr sz="1200" dirty="0">
                          <a:latin typeface="Gill Sans MT" panose="020B0502020104020203" pitchFamily="34" charset="0"/>
                        </a:rPr>
                        <a:t>•</a:t>
                      </a:r>
                      <a:endParaRPr sz="12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dirty="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200" dirty="0">
                          <a:latin typeface="Gill Sans MT" panose="020B0502020104020203" pitchFamily="34" charset="0"/>
                        </a:rPr>
                        <a:t>•</a:t>
                      </a:r>
                    </a:p>
                    <a:p>
                      <a:pPr marL="92075">
                        <a:lnSpc>
                          <a:spcPct val="100000"/>
                        </a:lnSpc>
                        <a:spcBef>
                          <a:spcPts val="10"/>
                        </a:spcBef>
                      </a:pPr>
                      <a:r>
                        <a:rPr sz="1200" dirty="0">
                          <a:latin typeface="Gill Sans MT" panose="020B0502020104020203" pitchFamily="34" charset="0"/>
                        </a:rPr>
                        <a:t>•</a:t>
                      </a:r>
                    </a:p>
                    <a:p>
                      <a:pPr marL="92075">
                        <a:lnSpc>
                          <a:spcPct val="100000"/>
                        </a:lnSpc>
                      </a:pPr>
                      <a:r>
                        <a:rPr sz="1200" dirty="0">
                          <a:latin typeface="Gill Sans MT" panose="020B0502020104020203" pitchFamily="34" charset="0"/>
                        </a:rPr>
                        <a:t>•</a:t>
                      </a:r>
                      <a:endParaRPr sz="12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dirty="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spcBef>
                          <a:spcPts val="15"/>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pPr>
                      <a:r>
                        <a:rPr sz="1200" dirty="0">
                          <a:latin typeface="Gill Sans MT" panose="020B0502020104020203" pitchFamily="34" charset="0"/>
                        </a:rPr>
                        <a:t>•</a:t>
                      </a:r>
                      <a:endParaRPr sz="12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spcBef>
                          <a:spcPts val="10"/>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pPr>
                      <a:r>
                        <a:rPr sz="1200" dirty="0">
                          <a:latin typeface="Gill Sans MT" panose="020B0502020104020203" pitchFamily="34" charset="0"/>
                        </a:rPr>
                        <a:t>•</a:t>
                      </a:r>
                      <a:endParaRPr sz="12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200" dirty="0">
                          <a:latin typeface="Gill Sans MT" panose="020B0502020104020203" pitchFamily="34" charset="0"/>
                        </a:rPr>
                        <a:t>•</a:t>
                      </a:r>
                    </a:p>
                    <a:p>
                      <a:pPr marL="92075">
                        <a:lnSpc>
                          <a:spcPct val="100000"/>
                        </a:lnSpc>
                        <a:spcBef>
                          <a:spcPts val="10"/>
                        </a:spcBef>
                      </a:pPr>
                      <a:r>
                        <a:rPr sz="1200" dirty="0">
                          <a:latin typeface="Gill Sans MT" panose="020B0502020104020203" pitchFamily="34" charset="0"/>
                        </a:rPr>
                        <a:t>•</a:t>
                      </a:r>
                    </a:p>
                    <a:p>
                      <a:pPr marL="92075">
                        <a:lnSpc>
                          <a:spcPct val="100000"/>
                        </a:lnSpc>
                      </a:pPr>
                      <a:r>
                        <a:rPr sz="1200" dirty="0">
                          <a:latin typeface="Gill Sans MT" panose="020B0502020104020203" pitchFamily="34" charset="0"/>
                        </a:rPr>
                        <a:t>•</a:t>
                      </a:r>
                      <a:endParaRPr sz="12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24</a:t>
            </a:r>
          </a:p>
        </p:txBody>
      </p:sp>
      <p:sp>
        <p:nvSpPr>
          <p:cNvPr id="3" name="object 3">
            <a:extLst>
              <a:ext uri="{FF2B5EF4-FFF2-40B4-BE49-F238E27FC236}">
                <a16:creationId xmlns:a16="http://schemas.microsoft.com/office/drawing/2014/main" id="{5CB4E82D-FB5E-2991-9D49-E5E809121646}"/>
              </a:ext>
            </a:extLst>
          </p:cNvPr>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4" name="object 4">
            <a:extLst>
              <a:ext uri="{FF2B5EF4-FFF2-40B4-BE49-F238E27FC236}">
                <a16:creationId xmlns:a16="http://schemas.microsoft.com/office/drawing/2014/main" id="{A95FEE5F-F288-6093-04E6-F72E1D261E9C}"/>
              </a:ext>
            </a:extLst>
          </p:cNvPr>
          <p:cNvSpPr txBox="1"/>
          <p:nvPr/>
        </p:nvSpPr>
        <p:spPr>
          <a:xfrm>
            <a:off x="9779729" y="5764250"/>
            <a:ext cx="984067" cy="382156"/>
          </a:xfrm>
          <a:prstGeom prst="rect">
            <a:avLst/>
          </a:prstGeom>
        </p:spPr>
        <p:txBody>
          <a:bodyPr vert="horz" wrap="square" lIns="0" tIns="12700" rIns="0" bIns="0" rtlCol="0">
            <a:spAutoFit/>
          </a:bodyPr>
          <a:lstStyle/>
          <a:p>
            <a:pPr marL="12700" marR="5080">
              <a:lnSpc>
                <a:spcPct val="100000"/>
              </a:lnSpc>
              <a:spcBef>
                <a:spcPts val="100"/>
              </a:spcBef>
            </a:pPr>
            <a:r>
              <a:rPr sz="1200" spc="-15" dirty="0">
                <a:latin typeface="Gill Sans MT" panose="020B0502020104020203" pitchFamily="34" charset="0"/>
                <a:cs typeface="Calibri"/>
              </a:rPr>
              <a:t>Checked</a:t>
            </a:r>
            <a:r>
              <a:rPr sz="1200" spc="-55" dirty="0">
                <a:latin typeface="Gill Sans MT" panose="020B0502020104020203" pitchFamily="34" charset="0"/>
                <a:cs typeface="Calibri"/>
              </a:rPr>
              <a:t> </a:t>
            </a:r>
            <a:r>
              <a:rPr sz="1200" spc="-5" dirty="0">
                <a:latin typeface="Gill Sans MT" panose="020B0502020104020203" pitchFamily="34" charset="0"/>
                <a:cs typeface="Calibri"/>
              </a:rPr>
              <a:t>by </a:t>
            </a:r>
            <a:r>
              <a:rPr sz="1200" spc="-395" dirty="0">
                <a:latin typeface="Gill Sans MT" panose="020B0502020104020203" pitchFamily="34" charset="0"/>
                <a:cs typeface="Calibri"/>
              </a:rPr>
              <a:t> </a:t>
            </a:r>
            <a:r>
              <a:rPr sz="1200" spc="-15" dirty="0">
                <a:latin typeface="Gill Sans MT" panose="020B0502020104020203" pitchFamily="34" charset="0"/>
                <a:cs typeface="Calibri"/>
              </a:rPr>
              <a:t>form</a:t>
            </a:r>
            <a:r>
              <a:rPr sz="1200" spc="-45" dirty="0">
                <a:latin typeface="Gill Sans MT" panose="020B0502020104020203" pitchFamily="34" charset="0"/>
                <a:cs typeface="Calibri"/>
              </a:rPr>
              <a:t> </a:t>
            </a:r>
            <a:r>
              <a:rPr sz="1200" spc="-10" dirty="0">
                <a:latin typeface="Gill Sans MT" panose="020B0502020104020203" pitchFamily="34" charset="0"/>
                <a:cs typeface="Calibri"/>
              </a:rPr>
              <a:t>tutor:</a:t>
            </a:r>
            <a:endParaRPr sz="1200" dirty="0">
              <a:latin typeface="Gill Sans MT" panose="020B0502020104020203" pitchFamily="34" charset="0"/>
              <a:cs typeface="Calibri"/>
            </a:endParaRPr>
          </a:p>
        </p:txBody>
      </p:sp>
    </p:spTree>
    <p:extLst>
      <p:ext uri="{BB962C8B-B14F-4D97-AF65-F5344CB8AC3E}">
        <p14:creationId xmlns:p14="http://schemas.microsoft.com/office/powerpoint/2010/main" val="19213502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2994670195"/>
              </p:ext>
            </p:extLst>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200" spc="-10" dirty="0">
                          <a:latin typeface="Gill Sans MT" panose="020B0502020104020203" pitchFamily="34" charset="0"/>
                        </a:rPr>
                        <a:t>Reading </a:t>
                      </a:r>
                      <a:r>
                        <a:rPr sz="1200" dirty="0">
                          <a:latin typeface="Gill Sans MT" panose="020B0502020104020203" pitchFamily="34" charset="0"/>
                        </a:rPr>
                        <a:t>Log</a:t>
                      </a:r>
                      <a:r>
                        <a:rPr sz="1200" spc="-5" dirty="0">
                          <a:latin typeface="Gill Sans MT" panose="020B0502020104020203" pitchFamily="34" charset="0"/>
                        </a:rPr>
                        <a:t> </a:t>
                      </a:r>
                      <a:r>
                        <a:rPr sz="1200" spc="-20" dirty="0">
                          <a:latin typeface="Gill Sans MT" panose="020B0502020104020203" pitchFamily="34" charset="0"/>
                        </a:rPr>
                        <a:t>w/c</a:t>
                      </a:r>
                      <a:r>
                        <a:rPr sz="1200" dirty="0">
                          <a:latin typeface="Gill Sans MT" panose="020B0502020104020203" pitchFamily="34" charset="0"/>
                        </a:rPr>
                        <a:t> </a:t>
                      </a:r>
                      <a:r>
                        <a:rPr lang="en-GB" sz="1200" spc="10" dirty="0">
                          <a:latin typeface="Gill Sans MT" panose="020B0502020104020203" pitchFamily="34" charset="0"/>
                        </a:rPr>
                        <a:t>9</a:t>
                      </a:r>
                      <a:r>
                        <a:rPr lang="en-GB" sz="1200" spc="10" baseline="30000" dirty="0">
                          <a:latin typeface="Gill Sans MT" panose="020B0502020104020203" pitchFamily="34" charset="0"/>
                        </a:rPr>
                        <a:t>th</a:t>
                      </a:r>
                      <a:r>
                        <a:rPr lang="en-GB" sz="1200" spc="10" dirty="0">
                          <a:latin typeface="Gill Sans MT" panose="020B0502020104020203" pitchFamily="34" charset="0"/>
                        </a:rPr>
                        <a:t> March </a:t>
                      </a:r>
                      <a:r>
                        <a:rPr sz="1200" dirty="0">
                          <a:latin typeface="Gill Sans MT" panose="020B0502020104020203" pitchFamily="34" charset="0"/>
                        </a:rPr>
                        <a:t>(20</a:t>
                      </a:r>
                      <a:r>
                        <a:rPr sz="1200" spc="-10" dirty="0">
                          <a:latin typeface="Gill Sans MT" panose="020B0502020104020203" pitchFamily="34" charset="0"/>
                        </a:rPr>
                        <a:t> </a:t>
                      </a:r>
                      <a:r>
                        <a:rPr sz="1200" spc="-5" dirty="0">
                          <a:latin typeface="Gill Sans MT" panose="020B0502020104020203" pitchFamily="34" charset="0"/>
                        </a:rPr>
                        <a:t>mins </a:t>
                      </a:r>
                      <a:r>
                        <a:rPr sz="1200" spc="-10" dirty="0">
                          <a:latin typeface="Gill Sans MT" panose="020B0502020104020203" pitchFamily="34" charset="0"/>
                        </a:rPr>
                        <a:t>reading</a:t>
                      </a:r>
                      <a:r>
                        <a:rPr sz="1200" dirty="0">
                          <a:latin typeface="Gill Sans MT" panose="020B0502020104020203" pitchFamily="34" charset="0"/>
                        </a:rPr>
                        <a:t> per</a:t>
                      </a:r>
                      <a:r>
                        <a:rPr sz="1200" spc="5" dirty="0">
                          <a:latin typeface="Gill Sans MT" panose="020B0502020104020203" pitchFamily="34" charset="0"/>
                        </a:rPr>
                        <a:t> </a:t>
                      </a:r>
                      <a:r>
                        <a:rPr sz="1200" spc="-15" dirty="0">
                          <a:latin typeface="Gill Sans MT" panose="020B0502020104020203" pitchFamily="34" charset="0"/>
                        </a:rPr>
                        <a:t>day</a:t>
                      </a:r>
                      <a:r>
                        <a:rPr sz="1200" spc="5" dirty="0">
                          <a:latin typeface="Gill Sans MT" panose="020B0502020104020203" pitchFamily="34" charset="0"/>
                        </a:rPr>
                        <a:t> </a:t>
                      </a:r>
                      <a:r>
                        <a:rPr sz="1200" dirty="0">
                          <a:latin typeface="Gill Sans MT" panose="020B0502020104020203" pitchFamily="34" charset="0"/>
                        </a:rPr>
                        <a:t>–</a:t>
                      </a:r>
                      <a:r>
                        <a:rPr sz="1200" spc="5" dirty="0">
                          <a:latin typeface="Gill Sans MT" panose="020B0502020104020203" pitchFamily="34" charset="0"/>
                        </a:rPr>
                        <a:t> </a:t>
                      </a:r>
                      <a:r>
                        <a:rPr sz="1200" spc="-5" dirty="0">
                          <a:latin typeface="Gill Sans MT" panose="020B0502020104020203" pitchFamily="34" charset="0"/>
                        </a:rPr>
                        <a:t>all </a:t>
                      </a:r>
                      <a:r>
                        <a:rPr sz="1200" spc="-10" dirty="0">
                          <a:latin typeface="Gill Sans MT" panose="020B0502020104020203" pitchFamily="34" charset="0"/>
                        </a:rPr>
                        <a:t>five</a:t>
                      </a:r>
                      <a:r>
                        <a:rPr sz="1200" dirty="0">
                          <a:latin typeface="Gill Sans MT" panose="020B0502020104020203" pitchFamily="34" charset="0"/>
                        </a:rPr>
                        <a:t> logs </a:t>
                      </a:r>
                      <a:r>
                        <a:rPr sz="1200" spc="-5" dirty="0">
                          <a:latin typeface="Gill Sans MT" panose="020B0502020104020203" pitchFamily="34" charset="0"/>
                        </a:rPr>
                        <a:t>MUST</a:t>
                      </a:r>
                      <a:r>
                        <a:rPr sz="1200" spc="-15" dirty="0">
                          <a:latin typeface="Gill Sans MT" panose="020B0502020104020203" pitchFamily="34" charset="0"/>
                        </a:rPr>
                        <a:t> </a:t>
                      </a:r>
                      <a:r>
                        <a:rPr sz="1200" dirty="0">
                          <a:latin typeface="Gill Sans MT" panose="020B0502020104020203" pitchFamily="34" charset="0"/>
                        </a:rPr>
                        <a:t>be</a:t>
                      </a:r>
                      <a:r>
                        <a:rPr sz="1200" spc="10" dirty="0">
                          <a:latin typeface="Gill Sans MT" panose="020B0502020104020203" pitchFamily="34" charset="0"/>
                        </a:rPr>
                        <a:t> </a:t>
                      </a:r>
                      <a:r>
                        <a:rPr sz="1200" spc="-5" dirty="0">
                          <a:latin typeface="Gill Sans MT" panose="020B0502020104020203" pitchFamily="34" charset="0"/>
                        </a:rPr>
                        <a:t>completed)</a:t>
                      </a:r>
                      <a:endParaRPr sz="12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200" b="1" spc="-10" dirty="0">
                          <a:latin typeface="Gill Sans MT" panose="020B0502020104020203" pitchFamily="34" charset="0"/>
                        </a:rPr>
                        <a:t>Date</a:t>
                      </a:r>
                      <a:endParaRPr sz="12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200" b="1" spc="-5" dirty="0">
                          <a:latin typeface="Gill Sans MT" panose="020B0502020104020203" pitchFamily="34" charset="0"/>
                        </a:rPr>
                        <a:t>Title</a:t>
                      </a:r>
                      <a:r>
                        <a:rPr sz="1200" b="1" spc="-30" dirty="0">
                          <a:latin typeface="Gill Sans MT" panose="020B0502020104020203" pitchFamily="34" charset="0"/>
                        </a:rPr>
                        <a:t> </a:t>
                      </a:r>
                      <a:r>
                        <a:rPr sz="1200" b="1" dirty="0">
                          <a:latin typeface="Gill Sans MT" panose="020B0502020104020203" pitchFamily="34" charset="0"/>
                        </a:rPr>
                        <a:t>of</a:t>
                      </a:r>
                      <a:r>
                        <a:rPr sz="1200" b="1" spc="-35" dirty="0">
                          <a:latin typeface="Gill Sans MT" panose="020B0502020104020203" pitchFamily="34" charset="0"/>
                        </a:rPr>
                        <a:t> </a:t>
                      </a:r>
                      <a:r>
                        <a:rPr sz="1200" b="1" spc="-5" dirty="0">
                          <a:latin typeface="Gill Sans MT" panose="020B0502020104020203" pitchFamily="34" charset="0"/>
                        </a:rPr>
                        <a:t>novel</a:t>
                      </a:r>
                      <a:endParaRPr sz="12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200" b="1" spc="-5" dirty="0">
                          <a:latin typeface="Gill Sans MT" panose="020B0502020104020203" pitchFamily="34" charset="0"/>
                        </a:rPr>
                        <a:t>Number</a:t>
                      </a:r>
                      <a:r>
                        <a:rPr sz="1200" b="1" spc="-75" dirty="0">
                          <a:latin typeface="Gill Sans MT" panose="020B0502020104020203" pitchFamily="34" charset="0"/>
                        </a:rPr>
                        <a:t> </a:t>
                      </a:r>
                      <a:r>
                        <a:rPr sz="1200" b="1" spc="-5" dirty="0">
                          <a:latin typeface="Gill Sans MT" panose="020B0502020104020203" pitchFamily="34" charset="0"/>
                        </a:rPr>
                        <a:t>of </a:t>
                      </a:r>
                      <a:r>
                        <a:rPr sz="1200" b="1" spc="-300" dirty="0">
                          <a:latin typeface="Gill Sans MT" panose="020B0502020104020203" pitchFamily="34" charset="0"/>
                        </a:rPr>
                        <a:t> </a:t>
                      </a:r>
                      <a:r>
                        <a:rPr sz="1200" b="1" spc="-10" dirty="0">
                          <a:latin typeface="Gill Sans MT" panose="020B0502020104020203" pitchFamily="34" charset="0"/>
                        </a:rPr>
                        <a:t>p</a:t>
                      </a:r>
                      <a:r>
                        <a:rPr sz="1200" b="1" dirty="0">
                          <a:latin typeface="Gill Sans MT" panose="020B0502020104020203" pitchFamily="34" charset="0"/>
                        </a:rPr>
                        <a:t>a</a:t>
                      </a:r>
                      <a:r>
                        <a:rPr sz="1200" b="1" spc="-15" dirty="0">
                          <a:latin typeface="Gill Sans MT" panose="020B0502020104020203" pitchFamily="34" charset="0"/>
                        </a:rPr>
                        <a:t>g</a:t>
                      </a:r>
                      <a:r>
                        <a:rPr sz="1200" b="1" dirty="0">
                          <a:latin typeface="Gill Sans MT" panose="020B0502020104020203" pitchFamily="34" charset="0"/>
                        </a:rPr>
                        <a:t>es</a:t>
                      </a:r>
                      <a:r>
                        <a:rPr sz="1200" b="1" spc="5" dirty="0">
                          <a:latin typeface="Gill Sans MT" panose="020B0502020104020203" pitchFamily="34" charset="0"/>
                        </a:rPr>
                        <a:t> </a:t>
                      </a:r>
                      <a:r>
                        <a:rPr sz="1200" b="1" spc="-25" dirty="0">
                          <a:latin typeface="Gill Sans MT" panose="020B0502020104020203" pitchFamily="34" charset="0"/>
                        </a:rPr>
                        <a:t>r</a:t>
                      </a:r>
                      <a:r>
                        <a:rPr sz="1200" b="1" dirty="0">
                          <a:latin typeface="Gill Sans MT" panose="020B0502020104020203" pitchFamily="34" charset="0"/>
                        </a:rPr>
                        <a:t>ead</a:t>
                      </a:r>
                      <a:endParaRPr sz="12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200" b="1" spc="-5" dirty="0">
                          <a:latin typeface="Gill Sans MT" panose="020B0502020104020203" pitchFamily="34" charset="0"/>
                        </a:rPr>
                        <a:t>Summary</a:t>
                      </a:r>
                      <a:r>
                        <a:rPr sz="1200" b="1" spc="-20" dirty="0">
                          <a:latin typeface="Gill Sans MT" panose="020B0502020104020203" pitchFamily="34" charset="0"/>
                        </a:rPr>
                        <a:t> </a:t>
                      </a:r>
                      <a:r>
                        <a:rPr sz="1200" b="1" spc="-5" dirty="0">
                          <a:latin typeface="Gill Sans MT" panose="020B0502020104020203" pitchFamily="34" charset="0"/>
                        </a:rPr>
                        <a:t>about</a:t>
                      </a:r>
                      <a:r>
                        <a:rPr sz="1200" b="1" spc="-10" dirty="0">
                          <a:latin typeface="Gill Sans MT" panose="020B0502020104020203" pitchFamily="34" charset="0"/>
                        </a:rPr>
                        <a:t> </a:t>
                      </a:r>
                      <a:r>
                        <a:rPr sz="1200" b="1" spc="-5" dirty="0">
                          <a:latin typeface="Gill Sans MT" panose="020B0502020104020203" pitchFamily="34" charset="0"/>
                        </a:rPr>
                        <a:t>what</a:t>
                      </a:r>
                      <a:r>
                        <a:rPr sz="1200" b="1" spc="-10" dirty="0">
                          <a:latin typeface="Gill Sans MT" panose="020B0502020104020203" pitchFamily="34" charset="0"/>
                        </a:rPr>
                        <a:t> </a:t>
                      </a:r>
                      <a:r>
                        <a:rPr sz="1200" b="1" dirty="0">
                          <a:latin typeface="Gill Sans MT" panose="020B0502020104020203" pitchFamily="34" charset="0"/>
                        </a:rPr>
                        <a:t>I</a:t>
                      </a:r>
                      <a:r>
                        <a:rPr sz="1200" b="1" spc="-5" dirty="0">
                          <a:latin typeface="Gill Sans MT" panose="020B0502020104020203" pitchFamily="34" charset="0"/>
                        </a:rPr>
                        <a:t> </a:t>
                      </a:r>
                      <a:r>
                        <a:rPr sz="1200" b="1" spc="-15" dirty="0">
                          <a:latin typeface="Gill Sans MT" panose="020B0502020104020203" pitchFamily="34" charset="0"/>
                        </a:rPr>
                        <a:t>have</a:t>
                      </a:r>
                      <a:r>
                        <a:rPr sz="1200" b="1" spc="-5" dirty="0">
                          <a:latin typeface="Gill Sans MT" panose="020B0502020104020203" pitchFamily="34" charset="0"/>
                        </a:rPr>
                        <a:t> read</a:t>
                      </a:r>
                      <a:endParaRPr sz="12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200" dirty="0">
                          <a:latin typeface="Gill Sans MT" panose="020B0502020104020203" pitchFamily="34" charset="0"/>
                        </a:rPr>
                        <a:t>•</a:t>
                      </a:r>
                    </a:p>
                    <a:p>
                      <a:pPr marL="92075">
                        <a:lnSpc>
                          <a:spcPct val="100000"/>
                        </a:lnSpc>
                        <a:spcBef>
                          <a:spcPts val="15"/>
                        </a:spcBef>
                      </a:pPr>
                      <a:r>
                        <a:rPr sz="1200" dirty="0">
                          <a:latin typeface="Gill Sans MT" panose="020B0502020104020203" pitchFamily="34" charset="0"/>
                        </a:rPr>
                        <a:t>•</a:t>
                      </a:r>
                    </a:p>
                    <a:p>
                      <a:pPr marL="92075">
                        <a:lnSpc>
                          <a:spcPct val="100000"/>
                        </a:lnSpc>
                      </a:pPr>
                      <a:r>
                        <a:rPr sz="1200" dirty="0">
                          <a:latin typeface="Gill Sans MT" panose="020B0502020104020203" pitchFamily="34" charset="0"/>
                        </a:rPr>
                        <a:t>•</a:t>
                      </a:r>
                      <a:endParaRPr sz="12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200" dirty="0">
                          <a:latin typeface="Gill Sans MT" panose="020B0502020104020203" pitchFamily="34" charset="0"/>
                        </a:rPr>
                        <a:t>•</a:t>
                      </a:r>
                    </a:p>
                    <a:p>
                      <a:pPr marL="92075">
                        <a:lnSpc>
                          <a:spcPct val="100000"/>
                        </a:lnSpc>
                        <a:spcBef>
                          <a:spcPts val="10"/>
                        </a:spcBef>
                      </a:pPr>
                      <a:r>
                        <a:rPr sz="1200" dirty="0">
                          <a:latin typeface="Gill Sans MT" panose="020B0502020104020203" pitchFamily="34" charset="0"/>
                        </a:rPr>
                        <a:t>•</a:t>
                      </a:r>
                    </a:p>
                    <a:p>
                      <a:pPr marL="92075">
                        <a:lnSpc>
                          <a:spcPct val="100000"/>
                        </a:lnSpc>
                      </a:pPr>
                      <a:r>
                        <a:rPr sz="1200" dirty="0">
                          <a:latin typeface="Gill Sans MT" panose="020B0502020104020203" pitchFamily="34" charset="0"/>
                        </a:rPr>
                        <a:t>•</a:t>
                      </a:r>
                      <a:endParaRPr sz="12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dirty="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spcBef>
                          <a:spcPts val="15"/>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pPr>
                      <a:r>
                        <a:rPr sz="1200" dirty="0">
                          <a:latin typeface="Gill Sans MT" panose="020B0502020104020203" pitchFamily="34" charset="0"/>
                        </a:rPr>
                        <a:t>•</a:t>
                      </a:r>
                      <a:endParaRPr sz="12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dirty="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spcBef>
                          <a:spcPts val="10"/>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pPr>
                      <a:r>
                        <a:rPr sz="1200" dirty="0">
                          <a:latin typeface="Gill Sans MT" panose="020B0502020104020203" pitchFamily="34" charset="0"/>
                        </a:rPr>
                        <a:t>•</a:t>
                      </a:r>
                      <a:endParaRPr sz="12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200" dirty="0">
                          <a:latin typeface="Gill Sans MT" panose="020B0502020104020203" pitchFamily="34" charset="0"/>
                        </a:rPr>
                        <a:t>•</a:t>
                      </a:r>
                    </a:p>
                    <a:p>
                      <a:pPr marL="92075">
                        <a:lnSpc>
                          <a:spcPct val="100000"/>
                        </a:lnSpc>
                        <a:spcBef>
                          <a:spcPts val="10"/>
                        </a:spcBef>
                      </a:pPr>
                      <a:r>
                        <a:rPr sz="1200" dirty="0">
                          <a:latin typeface="Gill Sans MT" panose="020B0502020104020203" pitchFamily="34" charset="0"/>
                        </a:rPr>
                        <a:t>•</a:t>
                      </a:r>
                    </a:p>
                    <a:p>
                      <a:pPr marL="92075">
                        <a:lnSpc>
                          <a:spcPct val="100000"/>
                        </a:lnSpc>
                      </a:pPr>
                      <a:r>
                        <a:rPr sz="1200" dirty="0">
                          <a:latin typeface="Gill Sans MT" panose="020B0502020104020203" pitchFamily="34" charset="0"/>
                        </a:rPr>
                        <a:t>•</a:t>
                      </a:r>
                      <a:endParaRPr sz="12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25</a:t>
            </a:r>
          </a:p>
        </p:txBody>
      </p:sp>
      <p:sp>
        <p:nvSpPr>
          <p:cNvPr id="3" name="object 3">
            <a:extLst>
              <a:ext uri="{FF2B5EF4-FFF2-40B4-BE49-F238E27FC236}">
                <a16:creationId xmlns:a16="http://schemas.microsoft.com/office/drawing/2014/main" id="{5ACC2AC6-30D9-792C-FCE2-DDA8F621FA3A}"/>
              </a:ext>
            </a:extLst>
          </p:cNvPr>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4" name="object 4">
            <a:extLst>
              <a:ext uri="{FF2B5EF4-FFF2-40B4-BE49-F238E27FC236}">
                <a16:creationId xmlns:a16="http://schemas.microsoft.com/office/drawing/2014/main" id="{7F8F2FF8-DCAA-5F2D-4E63-6B37B07C722A}"/>
              </a:ext>
            </a:extLst>
          </p:cNvPr>
          <p:cNvSpPr txBox="1"/>
          <p:nvPr/>
        </p:nvSpPr>
        <p:spPr>
          <a:xfrm>
            <a:off x="9779729" y="5764250"/>
            <a:ext cx="984067" cy="382156"/>
          </a:xfrm>
          <a:prstGeom prst="rect">
            <a:avLst/>
          </a:prstGeom>
        </p:spPr>
        <p:txBody>
          <a:bodyPr vert="horz" wrap="square" lIns="0" tIns="12700" rIns="0" bIns="0" rtlCol="0">
            <a:spAutoFit/>
          </a:bodyPr>
          <a:lstStyle/>
          <a:p>
            <a:pPr marL="12700" marR="5080">
              <a:lnSpc>
                <a:spcPct val="100000"/>
              </a:lnSpc>
              <a:spcBef>
                <a:spcPts val="100"/>
              </a:spcBef>
            </a:pPr>
            <a:r>
              <a:rPr sz="1200" spc="-15" dirty="0">
                <a:latin typeface="Gill Sans MT" panose="020B0502020104020203" pitchFamily="34" charset="0"/>
                <a:cs typeface="Calibri"/>
              </a:rPr>
              <a:t>Checked</a:t>
            </a:r>
            <a:r>
              <a:rPr sz="1200" spc="-55" dirty="0">
                <a:latin typeface="Gill Sans MT" panose="020B0502020104020203" pitchFamily="34" charset="0"/>
                <a:cs typeface="Calibri"/>
              </a:rPr>
              <a:t> </a:t>
            </a:r>
            <a:r>
              <a:rPr sz="1200" spc="-5" dirty="0">
                <a:latin typeface="Gill Sans MT" panose="020B0502020104020203" pitchFamily="34" charset="0"/>
                <a:cs typeface="Calibri"/>
              </a:rPr>
              <a:t>by </a:t>
            </a:r>
            <a:r>
              <a:rPr sz="1200" spc="-395" dirty="0">
                <a:latin typeface="Gill Sans MT" panose="020B0502020104020203" pitchFamily="34" charset="0"/>
                <a:cs typeface="Calibri"/>
              </a:rPr>
              <a:t> </a:t>
            </a:r>
            <a:r>
              <a:rPr sz="1200" spc="-15" dirty="0">
                <a:latin typeface="Gill Sans MT" panose="020B0502020104020203" pitchFamily="34" charset="0"/>
                <a:cs typeface="Calibri"/>
              </a:rPr>
              <a:t>form</a:t>
            </a:r>
            <a:r>
              <a:rPr sz="1200" spc="-45" dirty="0">
                <a:latin typeface="Gill Sans MT" panose="020B0502020104020203" pitchFamily="34" charset="0"/>
                <a:cs typeface="Calibri"/>
              </a:rPr>
              <a:t> </a:t>
            </a:r>
            <a:r>
              <a:rPr sz="1200" spc="-10" dirty="0">
                <a:latin typeface="Gill Sans MT" panose="020B0502020104020203" pitchFamily="34" charset="0"/>
                <a:cs typeface="Calibri"/>
              </a:rPr>
              <a:t>tutor:</a:t>
            </a:r>
            <a:endParaRPr sz="1200" dirty="0">
              <a:latin typeface="Gill Sans MT" panose="020B0502020104020203" pitchFamily="34" charset="0"/>
              <a:cs typeface="Calibri"/>
            </a:endParaRPr>
          </a:p>
        </p:txBody>
      </p:sp>
    </p:spTree>
    <p:extLst>
      <p:ext uri="{BB962C8B-B14F-4D97-AF65-F5344CB8AC3E}">
        <p14:creationId xmlns:p14="http://schemas.microsoft.com/office/powerpoint/2010/main" val="20463589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3550093110"/>
              </p:ext>
            </p:extLst>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200" spc="-10" dirty="0">
                          <a:latin typeface="Gill Sans MT" panose="020B0502020104020203" pitchFamily="34" charset="0"/>
                        </a:rPr>
                        <a:t>Reading </a:t>
                      </a:r>
                      <a:r>
                        <a:rPr sz="1200" dirty="0">
                          <a:latin typeface="Gill Sans MT" panose="020B0502020104020203" pitchFamily="34" charset="0"/>
                        </a:rPr>
                        <a:t>Log</a:t>
                      </a:r>
                      <a:r>
                        <a:rPr sz="1200" spc="-5" dirty="0">
                          <a:latin typeface="Gill Sans MT" panose="020B0502020104020203" pitchFamily="34" charset="0"/>
                        </a:rPr>
                        <a:t> </a:t>
                      </a:r>
                      <a:r>
                        <a:rPr sz="1200" spc="-20" dirty="0">
                          <a:latin typeface="Gill Sans MT" panose="020B0502020104020203" pitchFamily="34" charset="0"/>
                        </a:rPr>
                        <a:t>w/c</a:t>
                      </a:r>
                      <a:r>
                        <a:rPr sz="1200" dirty="0">
                          <a:latin typeface="Gill Sans MT" panose="020B0502020104020203" pitchFamily="34" charset="0"/>
                        </a:rPr>
                        <a:t> </a:t>
                      </a:r>
                      <a:r>
                        <a:rPr lang="en-GB" sz="1200" spc="10" dirty="0">
                          <a:latin typeface="Gill Sans MT" panose="020B0502020104020203" pitchFamily="34" charset="0"/>
                        </a:rPr>
                        <a:t>16</a:t>
                      </a:r>
                      <a:r>
                        <a:rPr lang="en-GB" sz="1200" spc="10" baseline="30000" dirty="0">
                          <a:latin typeface="Gill Sans MT" panose="020B0502020104020203" pitchFamily="34" charset="0"/>
                        </a:rPr>
                        <a:t>th</a:t>
                      </a:r>
                      <a:r>
                        <a:rPr lang="en-GB" sz="1200" spc="10" dirty="0">
                          <a:latin typeface="Gill Sans MT" panose="020B0502020104020203" pitchFamily="34" charset="0"/>
                        </a:rPr>
                        <a:t> March </a:t>
                      </a:r>
                      <a:r>
                        <a:rPr sz="1200" dirty="0">
                          <a:latin typeface="Gill Sans MT" panose="020B0502020104020203" pitchFamily="34" charset="0"/>
                        </a:rPr>
                        <a:t>(20</a:t>
                      </a:r>
                      <a:r>
                        <a:rPr sz="1200" spc="-10" dirty="0">
                          <a:latin typeface="Gill Sans MT" panose="020B0502020104020203" pitchFamily="34" charset="0"/>
                        </a:rPr>
                        <a:t> </a:t>
                      </a:r>
                      <a:r>
                        <a:rPr sz="1200" spc="-5" dirty="0">
                          <a:latin typeface="Gill Sans MT" panose="020B0502020104020203" pitchFamily="34" charset="0"/>
                        </a:rPr>
                        <a:t>mins </a:t>
                      </a:r>
                      <a:r>
                        <a:rPr sz="1200" spc="-10" dirty="0">
                          <a:latin typeface="Gill Sans MT" panose="020B0502020104020203" pitchFamily="34" charset="0"/>
                        </a:rPr>
                        <a:t>reading</a:t>
                      </a:r>
                      <a:r>
                        <a:rPr sz="1200" dirty="0">
                          <a:latin typeface="Gill Sans MT" panose="020B0502020104020203" pitchFamily="34" charset="0"/>
                        </a:rPr>
                        <a:t> per</a:t>
                      </a:r>
                      <a:r>
                        <a:rPr sz="1200" spc="5" dirty="0">
                          <a:latin typeface="Gill Sans MT" panose="020B0502020104020203" pitchFamily="34" charset="0"/>
                        </a:rPr>
                        <a:t> </a:t>
                      </a:r>
                      <a:r>
                        <a:rPr sz="1200" spc="-15" dirty="0">
                          <a:latin typeface="Gill Sans MT" panose="020B0502020104020203" pitchFamily="34" charset="0"/>
                        </a:rPr>
                        <a:t>day</a:t>
                      </a:r>
                      <a:r>
                        <a:rPr sz="1200" spc="5" dirty="0">
                          <a:latin typeface="Gill Sans MT" panose="020B0502020104020203" pitchFamily="34" charset="0"/>
                        </a:rPr>
                        <a:t> </a:t>
                      </a:r>
                      <a:r>
                        <a:rPr sz="1200" dirty="0">
                          <a:latin typeface="Gill Sans MT" panose="020B0502020104020203" pitchFamily="34" charset="0"/>
                        </a:rPr>
                        <a:t>–</a:t>
                      </a:r>
                      <a:r>
                        <a:rPr sz="1200" spc="5" dirty="0">
                          <a:latin typeface="Gill Sans MT" panose="020B0502020104020203" pitchFamily="34" charset="0"/>
                        </a:rPr>
                        <a:t> </a:t>
                      </a:r>
                      <a:r>
                        <a:rPr sz="1200" spc="-5" dirty="0">
                          <a:latin typeface="Gill Sans MT" panose="020B0502020104020203" pitchFamily="34" charset="0"/>
                        </a:rPr>
                        <a:t>all </a:t>
                      </a:r>
                      <a:r>
                        <a:rPr sz="1200" spc="-10" dirty="0">
                          <a:latin typeface="Gill Sans MT" panose="020B0502020104020203" pitchFamily="34" charset="0"/>
                        </a:rPr>
                        <a:t>five</a:t>
                      </a:r>
                      <a:r>
                        <a:rPr sz="1200" dirty="0">
                          <a:latin typeface="Gill Sans MT" panose="020B0502020104020203" pitchFamily="34" charset="0"/>
                        </a:rPr>
                        <a:t> logs </a:t>
                      </a:r>
                      <a:r>
                        <a:rPr sz="1200" spc="-5" dirty="0">
                          <a:latin typeface="Gill Sans MT" panose="020B0502020104020203" pitchFamily="34" charset="0"/>
                        </a:rPr>
                        <a:t>MUST</a:t>
                      </a:r>
                      <a:r>
                        <a:rPr sz="1200" spc="-15" dirty="0">
                          <a:latin typeface="Gill Sans MT" panose="020B0502020104020203" pitchFamily="34" charset="0"/>
                        </a:rPr>
                        <a:t> </a:t>
                      </a:r>
                      <a:r>
                        <a:rPr sz="1200" dirty="0">
                          <a:latin typeface="Gill Sans MT" panose="020B0502020104020203" pitchFamily="34" charset="0"/>
                        </a:rPr>
                        <a:t>be</a:t>
                      </a:r>
                      <a:r>
                        <a:rPr sz="1200" spc="10" dirty="0">
                          <a:latin typeface="Gill Sans MT" panose="020B0502020104020203" pitchFamily="34" charset="0"/>
                        </a:rPr>
                        <a:t> </a:t>
                      </a:r>
                      <a:r>
                        <a:rPr sz="1200" spc="-5" dirty="0">
                          <a:latin typeface="Gill Sans MT" panose="020B0502020104020203" pitchFamily="34" charset="0"/>
                        </a:rPr>
                        <a:t>completed)</a:t>
                      </a:r>
                      <a:endParaRPr sz="12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200" b="1" spc="-10" dirty="0">
                          <a:latin typeface="Gill Sans MT" panose="020B0502020104020203" pitchFamily="34" charset="0"/>
                        </a:rPr>
                        <a:t>Date</a:t>
                      </a:r>
                      <a:endParaRPr sz="12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200" b="1" spc="-5" dirty="0">
                          <a:latin typeface="Gill Sans MT" panose="020B0502020104020203" pitchFamily="34" charset="0"/>
                        </a:rPr>
                        <a:t>Title</a:t>
                      </a:r>
                      <a:r>
                        <a:rPr sz="1200" b="1" spc="-30" dirty="0">
                          <a:latin typeface="Gill Sans MT" panose="020B0502020104020203" pitchFamily="34" charset="0"/>
                        </a:rPr>
                        <a:t> </a:t>
                      </a:r>
                      <a:r>
                        <a:rPr sz="1200" b="1" dirty="0">
                          <a:latin typeface="Gill Sans MT" panose="020B0502020104020203" pitchFamily="34" charset="0"/>
                        </a:rPr>
                        <a:t>of</a:t>
                      </a:r>
                      <a:r>
                        <a:rPr sz="1200" b="1" spc="-35" dirty="0">
                          <a:latin typeface="Gill Sans MT" panose="020B0502020104020203" pitchFamily="34" charset="0"/>
                        </a:rPr>
                        <a:t> </a:t>
                      </a:r>
                      <a:r>
                        <a:rPr sz="1200" b="1" spc="-5" dirty="0">
                          <a:latin typeface="Gill Sans MT" panose="020B0502020104020203" pitchFamily="34" charset="0"/>
                        </a:rPr>
                        <a:t>novel</a:t>
                      </a:r>
                      <a:endParaRPr sz="12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200" b="1" spc="-5" dirty="0">
                          <a:latin typeface="Gill Sans MT" panose="020B0502020104020203" pitchFamily="34" charset="0"/>
                        </a:rPr>
                        <a:t>Number</a:t>
                      </a:r>
                      <a:r>
                        <a:rPr sz="1200" b="1" spc="-75" dirty="0">
                          <a:latin typeface="Gill Sans MT" panose="020B0502020104020203" pitchFamily="34" charset="0"/>
                        </a:rPr>
                        <a:t> </a:t>
                      </a:r>
                      <a:r>
                        <a:rPr sz="1200" b="1" spc="-5" dirty="0">
                          <a:latin typeface="Gill Sans MT" panose="020B0502020104020203" pitchFamily="34" charset="0"/>
                        </a:rPr>
                        <a:t>of </a:t>
                      </a:r>
                      <a:r>
                        <a:rPr sz="1200" b="1" spc="-300" dirty="0">
                          <a:latin typeface="Gill Sans MT" panose="020B0502020104020203" pitchFamily="34" charset="0"/>
                        </a:rPr>
                        <a:t> </a:t>
                      </a:r>
                      <a:r>
                        <a:rPr sz="1200" b="1" spc="-10" dirty="0">
                          <a:latin typeface="Gill Sans MT" panose="020B0502020104020203" pitchFamily="34" charset="0"/>
                        </a:rPr>
                        <a:t>p</a:t>
                      </a:r>
                      <a:r>
                        <a:rPr sz="1200" b="1" dirty="0">
                          <a:latin typeface="Gill Sans MT" panose="020B0502020104020203" pitchFamily="34" charset="0"/>
                        </a:rPr>
                        <a:t>a</a:t>
                      </a:r>
                      <a:r>
                        <a:rPr sz="1200" b="1" spc="-15" dirty="0">
                          <a:latin typeface="Gill Sans MT" panose="020B0502020104020203" pitchFamily="34" charset="0"/>
                        </a:rPr>
                        <a:t>g</a:t>
                      </a:r>
                      <a:r>
                        <a:rPr sz="1200" b="1" dirty="0">
                          <a:latin typeface="Gill Sans MT" panose="020B0502020104020203" pitchFamily="34" charset="0"/>
                        </a:rPr>
                        <a:t>es</a:t>
                      </a:r>
                      <a:r>
                        <a:rPr sz="1200" b="1" spc="5" dirty="0">
                          <a:latin typeface="Gill Sans MT" panose="020B0502020104020203" pitchFamily="34" charset="0"/>
                        </a:rPr>
                        <a:t> </a:t>
                      </a:r>
                      <a:r>
                        <a:rPr sz="1200" b="1" spc="-25" dirty="0">
                          <a:latin typeface="Gill Sans MT" panose="020B0502020104020203" pitchFamily="34" charset="0"/>
                        </a:rPr>
                        <a:t>r</a:t>
                      </a:r>
                      <a:r>
                        <a:rPr sz="1200" b="1" dirty="0">
                          <a:latin typeface="Gill Sans MT" panose="020B0502020104020203" pitchFamily="34" charset="0"/>
                        </a:rPr>
                        <a:t>ead</a:t>
                      </a:r>
                      <a:endParaRPr sz="12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200" b="1" spc="-5" dirty="0">
                          <a:latin typeface="Gill Sans MT" panose="020B0502020104020203" pitchFamily="34" charset="0"/>
                        </a:rPr>
                        <a:t>Summary</a:t>
                      </a:r>
                      <a:r>
                        <a:rPr sz="1200" b="1" spc="-20" dirty="0">
                          <a:latin typeface="Gill Sans MT" panose="020B0502020104020203" pitchFamily="34" charset="0"/>
                        </a:rPr>
                        <a:t> </a:t>
                      </a:r>
                      <a:r>
                        <a:rPr sz="1200" b="1" spc="-5" dirty="0">
                          <a:latin typeface="Gill Sans MT" panose="020B0502020104020203" pitchFamily="34" charset="0"/>
                        </a:rPr>
                        <a:t>about</a:t>
                      </a:r>
                      <a:r>
                        <a:rPr sz="1200" b="1" spc="-10" dirty="0">
                          <a:latin typeface="Gill Sans MT" panose="020B0502020104020203" pitchFamily="34" charset="0"/>
                        </a:rPr>
                        <a:t> </a:t>
                      </a:r>
                      <a:r>
                        <a:rPr sz="1200" b="1" spc="-5" dirty="0">
                          <a:latin typeface="Gill Sans MT" panose="020B0502020104020203" pitchFamily="34" charset="0"/>
                        </a:rPr>
                        <a:t>what</a:t>
                      </a:r>
                      <a:r>
                        <a:rPr sz="1200" b="1" spc="-10" dirty="0">
                          <a:latin typeface="Gill Sans MT" panose="020B0502020104020203" pitchFamily="34" charset="0"/>
                        </a:rPr>
                        <a:t> </a:t>
                      </a:r>
                      <a:r>
                        <a:rPr sz="1200" b="1" dirty="0">
                          <a:latin typeface="Gill Sans MT" panose="020B0502020104020203" pitchFamily="34" charset="0"/>
                        </a:rPr>
                        <a:t>I</a:t>
                      </a:r>
                      <a:r>
                        <a:rPr sz="1200" b="1" spc="-5" dirty="0">
                          <a:latin typeface="Gill Sans MT" panose="020B0502020104020203" pitchFamily="34" charset="0"/>
                        </a:rPr>
                        <a:t> </a:t>
                      </a:r>
                      <a:r>
                        <a:rPr sz="1200" b="1" spc="-15" dirty="0">
                          <a:latin typeface="Gill Sans MT" panose="020B0502020104020203" pitchFamily="34" charset="0"/>
                        </a:rPr>
                        <a:t>have</a:t>
                      </a:r>
                      <a:r>
                        <a:rPr sz="1200" b="1" spc="-5" dirty="0">
                          <a:latin typeface="Gill Sans MT" panose="020B0502020104020203" pitchFamily="34" charset="0"/>
                        </a:rPr>
                        <a:t> read</a:t>
                      </a:r>
                      <a:endParaRPr sz="12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200" dirty="0">
                          <a:latin typeface="Gill Sans MT" panose="020B0502020104020203" pitchFamily="34" charset="0"/>
                        </a:rPr>
                        <a:t>•</a:t>
                      </a:r>
                    </a:p>
                    <a:p>
                      <a:pPr marL="92075">
                        <a:lnSpc>
                          <a:spcPct val="100000"/>
                        </a:lnSpc>
                        <a:spcBef>
                          <a:spcPts val="15"/>
                        </a:spcBef>
                      </a:pPr>
                      <a:r>
                        <a:rPr sz="1200" dirty="0">
                          <a:latin typeface="Gill Sans MT" panose="020B0502020104020203" pitchFamily="34" charset="0"/>
                        </a:rPr>
                        <a:t>•</a:t>
                      </a:r>
                    </a:p>
                    <a:p>
                      <a:pPr marL="92075">
                        <a:lnSpc>
                          <a:spcPct val="100000"/>
                        </a:lnSpc>
                      </a:pPr>
                      <a:r>
                        <a:rPr sz="1200" dirty="0">
                          <a:latin typeface="Gill Sans MT" panose="020B0502020104020203" pitchFamily="34" charset="0"/>
                        </a:rPr>
                        <a:t>•</a:t>
                      </a:r>
                      <a:endParaRPr sz="12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dirty="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200" dirty="0">
                          <a:latin typeface="Gill Sans MT" panose="020B0502020104020203" pitchFamily="34" charset="0"/>
                        </a:rPr>
                        <a:t>•</a:t>
                      </a:r>
                    </a:p>
                    <a:p>
                      <a:pPr marL="92075">
                        <a:lnSpc>
                          <a:spcPct val="100000"/>
                        </a:lnSpc>
                        <a:spcBef>
                          <a:spcPts val="10"/>
                        </a:spcBef>
                      </a:pPr>
                      <a:r>
                        <a:rPr sz="1200" dirty="0">
                          <a:latin typeface="Gill Sans MT" panose="020B0502020104020203" pitchFamily="34" charset="0"/>
                        </a:rPr>
                        <a:t>•</a:t>
                      </a:r>
                    </a:p>
                    <a:p>
                      <a:pPr marL="92075">
                        <a:lnSpc>
                          <a:spcPct val="100000"/>
                        </a:lnSpc>
                      </a:pPr>
                      <a:r>
                        <a:rPr sz="1200" dirty="0">
                          <a:latin typeface="Gill Sans MT" panose="020B0502020104020203" pitchFamily="34" charset="0"/>
                        </a:rPr>
                        <a:t>•</a:t>
                      </a:r>
                      <a:endParaRPr sz="12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dirty="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spcBef>
                          <a:spcPts val="15"/>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pPr>
                      <a:r>
                        <a:rPr sz="1200" dirty="0">
                          <a:latin typeface="Gill Sans MT" panose="020B0502020104020203" pitchFamily="34" charset="0"/>
                        </a:rPr>
                        <a:t>•</a:t>
                      </a:r>
                      <a:endParaRPr sz="12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spcBef>
                          <a:spcPts val="10"/>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pPr>
                      <a:r>
                        <a:rPr sz="1200" dirty="0">
                          <a:latin typeface="Gill Sans MT" panose="020B0502020104020203" pitchFamily="34" charset="0"/>
                        </a:rPr>
                        <a:t>•</a:t>
                      </a:r>
                      <a:endParaRPr sz="12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200" dirty="0">
                          <a:latin typeface="Gill Sans MT" panose="020B0502020104020203" pitchFamily="34" charset="0"/>
                        </a:rPr>
                        <a:t>•</a:t>
                      </a:r>
                    </a:p>
                    <a:p>
                      <a:pPr marL="92075">
                        <a:lnSpc>
                          <a:spcPct val="100000"/>
                        </a:lnSpc>
                        <a:spcBef>
                          <a:spcPts val="10"/>
                        </a:spcBef>
                      </a:pPr>
                      <a:r>
                        <a:rPr sz="1200" dirty="0">
                          <a:latin typeface="Gill Sans MT" panose="020B0502020104020203" pitchFamily="34" charset="0"/>
                        </a:rPr>
                        <a:t>•</a:t>
                      </a:r>
                    </a:p>
                    <a:p>
                      <a:pPr marL="92075">
                        <a:lnSpc>
                          <a:spcPct val="100000"/>
                        </a:lnSpc>
                      </a:pPr>
                      <a:r>
                        <a:rPr sz="1200" dirty="0">
                          <a:latin typeface="Gill Sans MT" panose="020B0502020104020203" pitchFamily="34" charset="0"/>
                        </a:rPr>
                        <a:t>•</a:t>
                      </a:r>
                      <a:endParaRPr sz="12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26</a:t>
            </a:r>
          </a:p>
        </p:txBody>
      </p:sp>
      <p:sp>
        <p:nvSpPr>
          <p:cNvPr id="3" name="object 3">
            <a:extLst>
              <a:ext uri="{FF2B5EF4-FFF2-40B4-BE49-F238E27FC236}">
                <a16:creationId xmlns:a16="http://schemas.microsoft.com/office/drawing/2014/main" id="{AF88DE3C-6772-937D-728D-94D1345029F6}"/>
              </a:ext>
            </a:extLst>
          </p:cNvPr>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4" name="object 4">
            <a:extLst>
              <a:ext uri="{FF2B5EF4-FFF2-40B4-BE49-F238E27FC236}">
                <a16:creationId xmlns:a16="http://schemas.microsoft.com/office/drawing/2014/main" id="{4D53BF6B-2569-6409-43F6-4482760BF326}"/>
              </a:ext>
            </a:extLst>
          </p:cNvPr>
          <p:cNvSpPr txBox="1"/>
          <p:nvPr/>
        </p:nvSpPr>
        <p:spPr>
          <a:xfrm>
            <a:off x="9779729" y="5764250"/>
            <a:ext cx="984067" cy="382156"/>
          </a:xfrm>
          <a:prstGeom prst="rect">
            <a:avLst/>
          </a:prstGeom>
        </p:spPr>
        <p:txBody>
          <a:bodyPr vert="horz" wrap="square" lIns="0" tIns="12700" rIns="0" bIns="0" rtlCol="0">
            <a:spAutoFit/>
          </a:bodyPr>
          <a:lstStyle/>
          <a:p>
            <a:pPr marL="12700" marR="5080">
              <a:lnSpc>
                <a:spcPct val="100000"/>
              </a:lnSpc>
              <a:spcBef>
                <a:spcPts val="100"/>
              </a:spcBef>
            </a:pPr>
            <a:r>
              <a:rPr sz="1200" spc="-15" dirty="0">
                <a:latin typeface="Gill Sans MT" panose="020B0502020104020203" pitchFamily="34" charset="0"/>
                <a:cs typeface="Calibri"/>
              </a:rPr>
              <a:t>Checked</a:t>
            </a:r>
            <a:r>
              <a:rPr sz="1200" spc="-55" dirty="0">
                <a:latin typeface="Gill Sans MT" panose="020B0502020104020203" pitchFamily="34" charset="0"/>
                <a:cs typeface="Calibri"/>
              </a:rPr>
              <a:t> </a:t>
            </a:r>
            <a:r>
              <a:rPr sz="1200" spc="-5" dirty="0">
                <a:latin typeface="Gill Sans MT" panose="020B0502020104020203" pitchFamily="34" charset="0"/>
                <a:cs typeface="Calibri"/>
              </a:rPr>
              <a:t>by </a:t>
            </a:r>
            <a:r>
              <a:rPr sz="1200" spc="-395" dirty="0">
                <a:latin typeface="Gill Sans MT" panose="020B0502020104020203" pitchFamily="34" charset="0"/>
                <a:cs typeface="Calibri"/>
              </a:rPr>
              <a:t> </a:t>
            </a:r>
            <a:r>
              <a:rPr sz="1200" spc="-15" dirty="0">
                <a:latin typeface="Gill Sans MT" panose="020B0502020104020203" pitchFamily="34" charset="0"/>
                <a:cs typeface="Calibri"/>
              </a:rPr>
              <a:t>form</a:t>
            </a:r>
            <a:r>
              <a:rPr sz="1200" spc="-45" dirty="0">
                <a:latin typeface="Gill Sans MT" panose="020B0502020104020203" pitchFamily="34" charset="0"/>
                <a:cs typeface="Calibri"/>
              </a:rPr>
              <a:t> </a:t>
            </a:r>
            <a:r>
              <a:rPr sz="1200" spc="-10" dirty="0">
                <a:latin typeface="Gill Sans MT" panose="020B0502020104020203" pitchFamily="34" charset="0"/>
                <a:cs typeface="Calibri"/>
              </a:rPr>
              <a:t>tutor:</a:t>
            </a:r>
            <a:endParaRPr sz="1200" dirty="0">
              <a:latin typeface="Gill Sans MT" panose="020B0502020104020203" pitchFamily="34" charset="0"/>
              <a:cs typeface="Calibri"/>
            </a:endParaRPr>
          </a:p>
        </p:txBody>
      </p:sp>
    </p:spTree>
    <p:extLst>
      <p:ext uri="{BB962C8B-B14F-4D97-AF65-F5344CB8AC3E}">
        <p14:creationId xmlns:p14="http://schemas.microsoft.com/office/powerpoint/2010/main" val="29215246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4122053978"/>
              </p:ext>
            </p:extLst>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200" spc="-10" dirty="0">
                          <a:latin typeface="Gill Sans MT" panose="020B0502020104020203" pitchFamily="34" charset="0"/>
                        </a:rPr>
                        <a:t>Reading </a:t>
                      </a:r>
                      <a:r>
                        <a:rPr sz="1200" dirty="0">
                          <a:latin typeface="Gill Sans MT" panose="020B0502020104020203" pitchFamily="34" charset="0"/>
                        </a:rPr>
                        <a:t>Log</a:t>
                      </a:r>
                      <a:r>
                        <a:rPr sz="1200" spc="-5" dirty="0">
                          <a:latin typeface="Gill Sans MT" panose="020B0502020104020203" pitchFamily="34" charset="0"/>
                        </a:rPr>
                        <a:t> </a:t>
                      </a:r>
                      <a:r>
                        <a:rPr sz="1200" spc="-20" dirty="0">
                          <a:latin typeface="Gill Sans MT" panose="020B0502020104020203" pitchFamily="34" charset="0"/>
                        </a:rPr>
                        <a:t>w/c</a:t>
                      </a:r>
                      <a:r>
                        <a:rPr sz="1200" dirty="0">
                          <a:latin typeface="Gill Sans MT" panose="020B0502020104020203" pitchFamily="34" charset="0"/>
                        </a:rPr>
                        <a:t> </a:t>
                      </a:r>
                      <a:r>
                        <a:rPr lang="en-GB" sz="1200" spc="10" dirty="0">
                          <a:latin typeface="Gill Sans MT" panose="020B0502020104020203" pitchFamily="34" charset="0"/>
                        </a:rPr>
                        <a:t>23rd March </a:t>
                      </a:r>
                      <a:r>
                        <a:rPr sz="1200" dirty="0">
                          <a:latin typeface="Gill Sans MT" panose="020B0502020104020203" pitchFamily="34" charset="0"/>
                        </a:rPr>
                        <a:t>(20</a:t>
                      </a:r>
                      <a:r>
                        <a:rPr sz="1200" spc="-10" dirty="0">
                          <a:latin typeface="Gill Sans MT" panose="020B0502020104020203" pitchFamily="34" charset="0"/>
                        </a:rPr>
                        <a:t> </a:t>
                      </a:r>
                      <a:r>
                        <a:rPr sz="1200" spc="-5" dirty="0">
                          <a:latin typeface="Gill Sans MT" panose="020B0502020104020203" pitchFamily="34" charset="0"/>
                        </a:rPr>
                        <a:t>mins </a:t>
                      </a:r>
                      <a:r>
                        <a:rPr sz="1200" spc="-10" dirty="0">
                          <a:latin typeface="Gill Sans MT" panose="020B0502020104020203" pitchFamily="34" charset="0"/>
                        </a:rPr>
                        <a:t>reading</a:t>
                      </a:r>
                      <a:r>
                        <a:rPr sz="1200" dirty="0">
                          <a:latin typeface="Gill Sans MT" panose="020B0502020104020203" pitchFamily="34" charset="0"/>
                        </a:rPr>
                        <a:t> per</a:t>
                      </a:r>
                      <a:r>
                        <a:rPr sz="1200" spc="5" dirty="0">
                          <a:latin typeface="Gill Sans MT" panose="020B0502020104020203" pitchFamily="34" charset="0"/>
                        </a:rPr>
                        <a:t> </a:t>
                      </a:r>
                      <a:r>
                        <a:rPr sz="1200" spc="-15" dirty="0">
                          <a:latin typeface="Gill Sans MT" panose="020B0502020104020203" pitchFamily="34" charset="0"/>
                        </a:rPr>
                        <a:t>day</a:t>
                      </a:r>
                      <a:r>
                        <a:rPr sz="1200" spc="5" dirty="0">
                          <a:latin typeface="Gill Sans MT" panose="020B0502020104020203" pitchFamily="34" charset="0"/>
                        </a:rPr>
                        <a:t> </a:t>
                      </a:r>
                      <a:r>
                        <a:rPr sz="1200" dirty="0">
                          <a:latin typeface="Gill Sans MT" panose="020B0502020104020203" pitchFamily="34" charset="0"/>
                        </a:rPr>
                        <a:t>–</a:t>
                      </a:r>
                      <a:r>
                        <a:rPr sz="1200" spc="5" dirty="0">
                          <a:latin typeface="Gill Sans MT" panose="020B0502020104020203" pitchFamily="34" charset="0"/>
                        </a:rPr>
                        <a:t> </a:t>
                      </a:r>
                      <a:r>
                        <a:rPr sz="1200" spc="-5" dirty="0">
                          <a:latin typeface="Gill Sans MT" panose="020B0502020104020203" pitchFamily="34" charset="0"/>
                        </a:rPr>
                        <a:t>all </a:t>
                      </a:r>
                      <a:r>
                        <a:rPr sz="1200" spc="-10" dirty="0">
                          <a:latin typeface="Gill Sans MT" panose="020B0502020104020203" pitchFamily="34" charset="0"/>
                        </a:rPr>
                        <a:t>five</a:t>
                      </a:r>
                      <a:r>
                        <a:rPr sz="1200" dirty="0">
                          <a:latin typeface="Gill Sans MT" panose="020B0502020104020203" pitchFamily="34" charset="0"/>
                        </a:rPr>
                        <a:t> logs </a:t>
                      </a:r>
                      <a:r>
                        <a:rPr sz="1200" spc="-5" dirty="0">
                          <a:latin typeface="Gill Sans MT" panose="020B0502020104020203" pitchFamily="34" charset="0"/>
                        </a:rPr>
                        <a:t>MUST</a:t>
                      </a:r>
                      <a:r>
                        <a:rPr sz="1200" spc="-15" dirty="0">
                          <a:latin typeface="Gill Sans MT" panose="020B0502020104020203" pitchFamily="34" charset="0"/>
                        </a:rPr>
                        <a:t> </a:t>
                      </a:r>
                      <a:r>
                        <a:rPr sz="1200" dirty="0">
                          <a:latin typeface="Gill Sans MT" panose="020B0502020104020203" pitchFamily="34" charset="0"/>
                        </a:rPr>
                        <a:t>be</a:t>
                      </a:r>
                      <a:r>
                        <a:rPr sz="1200" spc="10" dirty="0">
                          <a:latin typeface="Gill Sans MT" panose="020B0502020104020203" pitchFamily="34" charset="0"/>
                        </a:rPr>
                        <a:t> </a:t>
                      </a:r>
                      <a:r>
                        <a:rPr sz="1200" spc="-5" dirty="0">
                          <a:latin typeface="Gill Sans MT" panose="020B0502020104020203" pitchFamily="34" charset="0"/>
                        </a:rPr>
                        <a:t>completed)</a:t>
                      </a:r>
                      <a:endParaRPr sz="12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200" b="1" spc="-10" dirty="0">
                          <a:latin typeface="Gill Sans MT" panose="020B0502020104020203" pitchFamily="34" charset="0"/>
                        </a:rPr>
                        <a:t>Date</a:t>
                      </a:r>
                      <a:endParaRPr sz="12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200" b="1" spc="-5" dirty="0">
                          <a:latin typeface="Gill Sans MT" panose="020B0502020104020203" pitchFamily="34" charset="0"/>
                        </a:rPr>
                        <a:t>Title</a:t>
                      </a:r>
                      <a:r>
                        <a:rPr sz="1200" b="1" spc="-30" dirty="0">
                          <a:latin typeface="Gill Sans MT" panose="020B0502020104020203" pitchFamily="34" charset="0"/>
                        </a:rPr>
                        <a:t> </a:t>
                      </a:r>
                      <a:r>
                        <a:rPr sz="1200" b="1" dirty="0">
                          <a:latin typeface="Gill Sans MT" panose="020B0502020104020203" pitchFamily="34" charset="0"/>
                        </a:rPr>
                        <a:t>of</a:t>
                      </a:r>
                      <a:r>
                        <a:rPr sz="1200" b="1" spc="-35" dirty="0">
                          <a:latin typeface="Gill Sans MT" panose="020B0502020104020203" pitchFamily="34" charset="0"/>
                        </a:rPr>
                        <a:t> </a:t>
                      </a:r>
                      <a:r>
                        <a:rPr sz="1200" b="1" spc="-5" dirty="0">
                          <a:latin typeface="Gill Sans MT" panose="020B0502020104020203" pitchFamily="34" charset="0"/>
                        </a:rPr>
                        <a:t>novel</a:t>
                      </a:r>
                      <a:endParaRPr sz="12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200" b="1" spc="-5" dirty="0">
                          <a:latin typeface="Gill Sans MT" panose="020B0502020104020203" pitchFamily="34" charset="0"/>
                        </a:rPr>
                        <a:t>Number</a:t>
                      </a:r>
                      <a:r>
                        <a:rPr sz="1200" b="1" spc="-75" dirty="0">
                          <a:latin typeface="Gill Sans MT" panose="020B0502020104020203" pitchFamily="34" charset="0"/>
                        </a:rPr>
                        <a:t> </a:t>
                      </a:r>
                      <a:r>
                        <a:rPr sz="1200" b="1" spc="-5" dirty="0">
                          <a:latin typeface="Gill Sans MT" panose="020B0502020104020203" pitchFamily="34" charset="0"/>
                        </a:rPr>
                        <a:t>of </a:t>
                      </a:r>
                      <a:r>
                        <a:rPr sz="1200" b="1" spc="-300" dirty="0">
                          <a:latin typeface="Gill Sans MT" panose="020B0502020104020203" pitchFamily="34" charset="0"/>
                        </a:rPr>
                        <a:t> </a:t>
                      </a:r>
                      <a:r>
                        <a:rPr sz="1200" b="1" spc="-10" dirty="0">
                          <a:latin typeface="Gill Sans MT" panose="020B0502020104020203" pitchFamily="34" charset="0"/>
                        </a:rPr>
                        <a:t>p</a:t>
                      </a:r>
                      <a:r>
                        <a:rPr sz="1200" b="1" dirty="0">
                          <a:latin typeface="Gill Sans MT" panose="020B0502020104020203" pitchFamily="34" charset="0"/>
                        </a:rPr>
                        <a:t>a</a:t>
                      </a:r>
                      <a:r>
                        <a:rPr sz="1200" b="1" spc="-15" dirty="0">
                          <a:latin typeface="Gill Sans MT" panose="020B0502020104020203" pitchFamily="34" charset="0"/>
                        </a:rPr>
                        <a:t>g</a:t>
                      </a:r>
                      <a:r>
                        <a:rPr sz="1200" b="1" dirty="0">
                          <a:latin typeface="Gill Sans MT" panose="020B0502020104020203" pitchFamily="34" charset="0"/>
                        </a:rPr>
                        <a:t>es</a:t>
                      </a:r>
                      <a:r>
                        <a:rPr sz="1200" b="1" spc="5" dirty="0">
                          <a:latin typeface="Gill Sans MT" panose="020B0502020104020203" pitchFamily="34" charset="0"/>
                        </a:rPr>
                        <a:t> </a:t>
                      </a:r>
                      <a:r>
                        <a:rPr sz="1200" b="1" spc="-25" dirty="0">
                          <a:latin typeface="Gill Sans MT" panose="020B0502020104020203" pitchFamily="34" charset="0"/>
                        </a:rPr>
                        <a:t>r</a:t>
                      </a:r>
                      <a:r>
                        <a:rPr sz="1200" b="1" dirty="0">
                          <a:latin typeface="Gill Sans MT" panose="020B0502020104020203" pitchFamily="34" charset="0"/>
                        </a:rPr>
                        <a:t>ead</a:t>
                      </a:r>
                      <a:endParaRPr sz="12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200" b="1" spc="-5" dirty="0">
                          <a:latin typeface="Gill Sans MT" panose="020B0502020104020203" pitchFamily="34" charset="0"/>
                        </a:rPr>
                        <a:t>Summary</a:t>
                      </a:r>
                      <a:r>
                        <a:rPr sz="1200" b="1" spc="-20" dirty="0">
                          <a:latin typeface="Gill Sans MT" panose="020B0502020104020203" pitchFamily="34" charset="0"/>
                        </a:rPr>
                        <a:t> </a:t>
                      </a:r>
                      <a:r>
                        <a:rPr sz="1200" b="1" spc="-5" dirty="0">
                          <a:latin typeface="Gill Sans MT" panose="020B0502020104020203" pitchFamily="34" charset="0"/>
                        </a:rPr>
                        <a:t>about</a:t>
                      </a:r>
                      <a:r>
                        <a:rPr sz="1200" b="1" spc="-10" dirty="0">
                          <a:latin typeface="Gill Sans MT" panose="020B0502020104020203" pitchFamily="34" charset="0"/>
                        </a:rPr>
                        <a:t> </a:t>
                      </a:r>
                      <a:r>
                        <a:rPr sz="1200" b="1" spc="-5" dirty="0">
                          <a:latin typeface="Gill Sans MT" panose="020B0502020104020203" pitchFamily="34" charset="0"/>
                        </a:rPr>
                        <a:t>what</a:t>
                      </a:r>
                      <a:r>
                        <a:rPr sz="1200" b="1" spc="-10" dirty="0">
                          <a:latin typeface="Gill Sans MT" panose="020B0502020104020203" pitchFamily="34" charset="0"/>
                        </a:rPr>
                        <a:t> </a:t>
                      </a:r>
                      <a:r>
                        <a:rPr sz="1200" b="1" dirty="0">
                          <a:latin typeface="Gill Sans MT" panose="020B0502020104020203" pitchFamily="34" charset="0"/>
                        </a:rPr>
                        <a:t>I</a:t>
                      </a:r>
                      <a:r>
                        <a:rPr sz="1200" b="1" spc="-5" dirty="0">
                          <a:latin typeface="Gill Sans MT" panose="020B0502020104020203" pitchFamily="34" charset="0"/>
                        </a:rPr>
                        <a:t> </a:t>
                      </a:r>
                      <a:r>
                        <a:rPr sz="1200" b="1" spc="-15" dirty="0">
                          <a:latin typeface="Gill Sans MT" panose="020B0502020104020203" pitchFamily="34" charset="0"/>
                        </a:rPr>
                        <a:t>have</a:t>
                      </a:r>
                      <a:r>
                        <a:rPr sz="1200" b="1" spc="-5" dirty="0">
                          <a:latin typeface="Gill Sans MT" panose="020B0502020104020203" pitchFamily="34" charset="0"/>
                        </a:rPr>
                        <a:t> read</a:t>
                      </a:r>
                      <a:endParaRPr sz="12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dirty="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200" dirty="0">
                          <a:latin typeface="Gill Sans MT" panose="020B0502020104020203" pitchFamily="34" charset="0"/>
                        </a:rPr>
                        <a:t>•</a:t>
                      </a:r>
                    </a:p>
                    <a:p>
                      <a:pPr marL="92075">
                        <a:lnSpc>
                          <a:spcPct val="100000"/>
                        </a:lnSpc>
                        <a:spcBef>
                          <a:spcPts val="15"/>
                        </a:spcBef>
                      </a:pPr>
                      <a:r>
                        <a:rPr sz="1200" dirty="0">
                          <a:latin typeface="Gill Sans MT" panose="020B0502020104020203" pitchFamily="34" charset="0"/>
                        </a:rPr>
                        <a:t>•</a:t>
                      </a:r>
                    </a:p>
                    <a:p>
                      <a:pPr marL="92075">
                        <a:lnSpc>
                          <a:spcPct val="100000"/>
                        </a:lnSpc>
                      </a:pPr>
                      <a:r>
                        <a:rPr sz="1200" dirty="0">
                          <a:latin typeface="Gill Sans MT" panose="020B0502020104020203" pitchFamily="34" charset="0"/>
                        </a:rPr>
                        <a:t>•</a:t>
                      </a:r>
                      <a:endParaRPr sz="12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200" dirty="0">
                          <a:latin typeface="Gill Sans MT" panose="020B0502020104020203" pitchFamily="34" charset="0"/>
                        </a:rPr>
                        <a:t>•</a:t>
                      </a:r>
                    </a:p>
                    <a:p>
                      <a:pPr marL="92075">
                        <a:lnSpc>
                          <a:spcPct val="100000"/>
                        </a:lnSpc>
                        <a:spcBef>
                          <a:spcPts val="10"/>
                        </a:spcBef>
                      </a:pPr>
                      <a:r>
                        <a:rPr sz="1200" dirty="0">
                          <a:latin typeface="Gill Sans MT" panose="020B0502020104020203" pitchFamily="34" charset="0"/>
                        </a:rPr>
                        <a:t>•</a:t>
                      </a:r>
                    </a:p>
                    <a:p>
                      <a:pPr marL="92075">
                        <a:lnSpc>
                          <a:spcPct val="100000"/>
                        </a:lnSpc>
                      </a:pPr>
                      <a:r>
                        <a:rPr sz="1200" dirty="0">
                          <a:latin typeface="Gill Sans MT" panose="020B0502020104020203" pitchFamily="34" charset="0"/>
                        </a:rPr>
                        <a:t>•</a:t>
                      </a:r>
                      <a:endParaRPr sz="12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dirty="0">
                        <a:latin typeface="Gill Sans MT" panose="020B0502020104020203" pitchFamily="34" charset="0"/>
                        <a:cs typeface="Times New Roman"/>
                      </a:endParaRPr>
                    </a:p>
                  </a:txBody>
                  <a:tcPr marL="0" marR="0" marT="0" marB="0"/>
                </a:tc>
                <a:tc>
                  <a:txBody>
                    <a:bodyPr/>
                    <a:lstStyle/>
                    <a:p>
                      <a:pPr>
                        <a:lnSpc>
                          <a:spcPct val="100000"/>
                        </a:lnSpc>
                      </a:pPr>
                      <a:endParaRPr sz="1200" dirty="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200" dirty="0">
                          <a:latin typeface="Gill Sans MT" panose="020B0502020104020203" pitchFamily="34" charset="0"/>
                        </a:rPr>
                        <a:t>•</a:t>
                      </a:r>
                    </a:p>
                    <a:p>
                      <a:pPr marL="92075">
                        <a:lnSpc>
                          <a:spcPct val="100000"/>
                        </a:lnSpc>
                        <a:spcBef>
                          <a:spcPts val="15"/>
                        </a:spcBef>
                      </a:pPr>
                      <a:r>
                        <a:rPr sz="1200" dirty="0">
                          <a:latin typeface="Gill Sans MT" panose="020B0502020104020203" pitchFamily="34" charset="0"/>
                        </a:rPr>
                        <a:t>•</a:t>
                      </a:r>
                    </a:p>
                    <a:p>
                      <a:pPr marL="92075">
                        <a:lnSpc>
                          <a:spcPct val="100000"/>
                        </a:lnSpc>
                      </a:pPr>
                      <a:r>
                        <a:rPr sz="1200" dirty="0">
                          <a:latin typeface="Gill Sans MT" panose="020B0502020104020203" pitchFamily="34" charset="0"/>
                        </a:rPr>
                        <a:t>•</a:t>
                      </a:r>
                      <a:endParaRPr sz="1200" dirty="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spcBef>
                          <a:spcPts val="10"/>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pPr>
                      <a:r>
                        <a:rPr sz="1200" dirty="0">
                          <a:latin typeface="Gill Sans MT" panose="020B0502020104020203" pitchFamily="34" charset="0"/>
                        </a:rPr>
                        <a:t>•</a:t>
                      </a:r>
                      <a:endParaRPr sz="12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200" dirty="0">
                          <a:latin typeface="Gill Sans MT" panose="020B0502020104020203" pitchFamily="34" charset="0"/>
                        </a:rPr>
                        <a:t>•</a:t>
                      </a:r>
                    </a:p>
                    <a:p>
                      <a:pPr marL="92075">
                        <a:lnSpc>
                          <a:spcPct val="100000"/>
                        </a:lnSpc>
                        <a:spcBef>
                          <a:spcPts val="10"/>
                        </a:spcBef>
                      </a:pPr>
                      <a:r>
                        <a:rPr sz="1200" dirty="0">
                          <a:latin typeface="Gill Sans MT" panose="020B0502020104020203" pitchFamily="34" charset="0"/>
                        </a:rPr>
                        <a:t>•</a:t>
                      </a:r>
                    </a:p>
                    <a:p>
                      <a:pPr marL="92075">
                        <a:lnSpc>
                          <a:spcPct val="100000"/>
                        </a:lnSpc>
                      </a:pPr>
                      <a:r>
                        <a:rPr sz="1200" dirty="0">
                          <a:latin typeface="Gill Sans MT" panose="020B0502020104020203" pitchFamily="34" charset="0"/>
                        </a:rPr>
                        <a:t>•</a:t>
                      </a:r>
                      <a:endParaRPr sz="12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27</a:t>
            </a:r>
          </a:p>
        </p:txBody>
      </p:sp>
      <p:sp>
        <p:nvSpPr>
          <p:cNvPr id="3" name="object 3">
            <a:extLst>
              <a:ext uri="{FF2B5EF4-FFF2-40B4-BE49-F238E27FC236}">
                <a16:creationId xmlns:a16="http://schemas.microsoft.com/office/drawing/2014/main" id="{25AE7A70-094B-5595-5365-CD9EB7FC0419}"/>
              </a:ext>
            </a:extLst>
          </p:cNvPr>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4" name="object 4">
            <a:extLst>
              <a:ext uri="{FF2B5EF4-FFF2-40B4-BE49-F238E27FC236}">
                <a16:creationId xmlns:a16="http://schemas.microsoft.com/office/drawing/2014/main" id="{738C0CAE-5155-BB59-4D4F-27E9B55850FE}"/>
              </a:ext>
            </a:extLst>
          </p:cNvPr>
          <p:cNvSpPr txBox="1"/>
          <p:nvPr/>
        </p:nvSpPr>
        <p:spPr>
          <a:xfrm>
            <a:off x="9779729" y="5764250"/>
            <a:ext cx="984067" cy="382156"/>
          </a:xfrm>
          <a:prstGeom prst="rect">
            <a:avLst/>
          </a:prstGeom>
        </p:spPr>
        <p:txBody>
          <a:bodyPr vert="horz" wrap="square" lIns="0" tIns="12700" rIns="0" bIns="0" rtlCol="0">
            <a:spAutoFit/>
          </a:bodyPr>
          <a:lstStyle/>
          <a:p>
            <a:pPr marL="12700" marR="5080">
              <a:lnSpc>
                <a:spcPct val="100000"/>
              </a:lnSpc>
              <a:spcBef>
                <a:spcPts val="100"/>
              </a:spcBef>
            </a:pPr>
            <a:r>
              <a:rPr sz="1200" spc="-15" dirty="0">
                <a:latin typeface="Gill Sans MT" panose="020B0502020104020203" pitchFamily="34" charset="0"/>
                <a:cs typeface="Calibri"/>
              </a:rPr>
              <a:t>Checked</a:t>
            </a:r>
            <a:r>
              <a:rPr sz="1200" spc="-55" dirty="0">
                <a:latin typeface="Gill Sans MT" panose="020B0502020104020203" pitchFamily="34" charset="0"/>
                <a:cs typeface="Calibri"/>
              </a:rPr>
              <a:t> </a:t>
            </a:r>
            <a:r>
              <a:rPr sz="1200" spc="-5" dirty="0">
                <a:latin typeface="Gill Sans MT" panose="020B0502020104020203" pitchFamily="34" charset="0"/>
                <a:cs typeface="Calibri"/>
              </a:rPr>
              <a:t>by </a:t>
            </a:r>
            <a:r>
              <a:rPr sz="1200" spc="-395" dirty="0">
                <a:latin typeface="Gill Sans MT" panose="020B0502020104020203" pitchFamily="34" charset="0"/>
                <a:cs typeface="Calibri"/>
              </a:rPr>
              <a:t> </a:t>
            </a:r>
            <a:r>
              <a:rPr sz="1200" spc="-15" dirty="0">
                <a:latin typeface="Gill Sans MT" panose="020B0502020104020203" pitchFamily="34" charset="0"/>
                <a:cs typeface="Calibri"/>
              </a:rPr>
              <a:t>form</a:t>
            </a:r>
            <a:r>
              <a:rPr sz="1200" spc="-45" dirty="0">
                <a:latin typeface="Gill Sans MT" panose="020B0502020104020203" pitchFamily="34" charset="0"/>
                <a:cs typeface="Calibri"/>
              </a:rPr>
              <a:t> </a:t>
            </a:r>
            <a:r>
              <a:rPr sz="1200" spc="-10" dirty="0">
                <a:latin typeface="Gill Sans MT" panose="020B0502020104020203" pitchFamily="34" charset="0"/>
                <a:cs typeface="Calibri"/>
              </a:rPr>
              <a:t>tutor:</a:t>
            </a:r>
            <a:endParaRPr sz="1200" dirty="0">
              <a:latin typeface="Gill Sans MT" panose="020B0502020104020203" pitchFamily="34" charset="0"/>
              <a:cs typeface="Calibri"/>
            </a:endParaRPr>
          </a:p>
        </p:txBody>
      </p:sp>
    </p:spTree>
    <p:extLst>
      <p:ext uri="{BB962C8B-B14F-4D97-AF65-F5344CB8AC3E}">
        <p14:creationId xmlns:p14="http://schemas.microsoft.com/office/powerpoint/2010/main" val="4150347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9179" y="99239"/>
            <a:ext cx="1305046"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English</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graphicFrame>
        <p:nvGraphicFramePr>
          <p:cNvPr id="5" name="Table 4"/>
          <p:cNvGraphicFramePr>
            <a:graphicFrameLocks noGrp="1"/>
          </p:cNvGraphicFramePr>
          <p:nvPr/>
        </p:nvGraphicFramePr>
        <p:xfrm>
          <a:off x="139179" y="3705872"/>
          <a:ext cx="3989973" cy="2968502"/>
        </p:xfrm>
        <a:graphic>
          <a:graphicData uri="http://schemas.openxmlformats.org/drawingml/2006/table">
            <a:tbl>
              <a:tblPr firstRow="1" bandRow="1">
                <a:tableStyleId>{5940675A-B579-460E-94D1-54222C63F5DA}</a:tableStyleId>
              </a:tblPr>
              <a:tblGrid>
                <a:gridCol w="1418131">
                  <a:extLst>
                    <a:ext uri="{9D8B030D-6E8A-4147-A177-3AD203B41FA5}">
                      <a16:colId xmlns:a16="http://schemas.microsoft.com/office/drawing/2014/main" val="20000"/>
                    </a:ext>
                  </a:extLst>
                </a:gridCol>
                <a:gridCol w="2571842">
                  <a:extLst>
                    <a:ext uri="{9D8B030D-6E8A-4147-A177-3AD203B41FA5}">
                      <a16:colId xmlns:a16="http://schemas.microsoft.com/office/drawing/2014/main" val="20001"/>
                    </a:ext>
                  </a:extLst>
                </a:gridCol>
              </a:tblGrid>
              <a:tr h="313920">
                <a:tc gridSpan="2">
                  <a:txBody>
                    <a:bodyPr/>
                    <a:lstStyle/>
                    <a:p>
                      <a:pPr algn="ctr"/>
                      <a:r>
                        <a:rPr lang="en-GB" sz="1200" b="1" baseline="0" dirty="0">
                          <a:latin typeface="Gill Sans MT" panose="020B0502020104020203" pitchFamily="34" charset="0"/>
                        </a:rPr>
                        <a:t>Week 2 – Themes</a:t>
                      </a:r>
                      <a:endParaRPr lang="en-GB" sz="1200" b="1" dirty="0">
                        <a:latin typeface="Gill Sans MT" panose="020B0502020104020203" pitchFamily="34" charset="0"/>
                      </a:endParaRPr>
                    </a:p>
                  </a:txBody>
                  <a:tcPr anchor="ctr">
                    <a:solidFill>
                      <a:schemeClr val="accent4">
                        <a:lumMod val="20000"/>
                        <a:lumOff val="80000"/>
                      </a:schemeClr>
                    </a:solidFill>
                  </a:tcPr>
                </a:tc>
                <a:tc hMerge="1">
                  <a:txBody>
                    <a:bodyPr/>
                    <a:lstStyle/>
                    <a:p>
                      <a:endParaRPr lang="en-GB" dirty="0"/>
                    </a:p>
                  </a:txBody>
                  <a:tcPr/>
                </a:tc>
                <a:extLst>
                  <a:ext uri="{0D108BD9-81ED-4DB2-BD59-A6C34878D82A}">
                    <a16:rowId xmlns:a16="http://schemas.microsoft.com/office/drawing/2014/main" val="10000"/>
                  </a:ext>
                </a:extLst>
              </a:tr>
              <a:tr h="598369">
                <a:tc>
                  <a:txBody>
                    <a:bodyPr/>
                    <a:lstStyle/>
                    <a:p>
                      <a:r>
                        <a:rPr lang="en-GB" sz="1200" b="1" baseline="0" dirty="0">
                          <a:latin typeface="Gill Sans MT" panose="020B0502020104020203" pitchFamily="34" charset="0"/>
                        </a:rPr>
                        <a:t>Honour</a:t>
                      </a:r>
                    </a:p>
                  </a:txBody>
                  <a:tcPr anchor="ctr"/>
                </a:tc>
                <a:tc>
                  <a:txBody>
                    <a:bodyPr/>
                    <a:lstStyle/>
                    <a:p>
                      <a:r>
                        <a:rPr lang="en-GB" sz="1200" dirty="0">
                          <a:latin typeface="Gill Sans MT" panose="020B0502020104020203" pitchFamily="34" charset="0"/>
                        </a:rPr>
                        <a:t>Respect and regard in a community.</a:t>
                      </a:r>
                    </a:p>
                  </a:txBody>
                  <a:tcPr anchor="ctr"/>
                </a:tc>
                <a:extLst>
                  <a:ext uri="{0D108BD9-81ED-4DB2-BD59-A6C34878D82A}">
                    <a16:rowId xmlns:a16="http://schemas.microsoft.com/office/drawing/2014/main" val="10001"/>
                  </a:ext>
                </a:extLst>
              </a:tr>
              <a:tr h="728922">
                <a:tc>
                  <a:txBody>
                    <a:bodyPr/>
                    <a:lstStyle/>
                    <a:p>
                      <a:r>
                        <a:rPr lang="en-GB" sz="1200" b="1" dirty="0">
                          <a:latin typeface="Gill Sans MT" panose="020B0502020104020203" pitchFamily="34" charset="0"/>
                        </a:rPr>
                        <a:t>Loyalty</a:t>
                      </a:r>
                    </a:p>
                  </a:txBody>
                  <a:tcPr anchor="ctr"/>
                </a:tc>
                <a:tc>
                  <a:txBody>
                    <a:bodyPr/>
                    <a:lstStyle/>
                    <a:p>
                      <a:r>
                        <a:rPr lang="en-GB" sz="1200" dirty="0">
                          <a:latin typeface="Gill Sans MT" panose="020B0502020104020203" pitchFamily="34" charset="0"/>
                        </a:rPr>
                        <a:t>A strong feeling of support and allegiance to another person or group.</a:t>
                      </a:r>
                    </a:p>
                  </a:txBody>
                  <a:tcPr anchor="ctr"/>
                </a:tc>
                <a:extLst>
                  <a:ext uri="{0D108BD9-81ED-4DB2-BD59-A6C34878D82A}">
                    <a16:rowId xmlns:a16="http://schemas.microsoft.com/office/drawing/2014/main" val="10002"/>
                  </a:ext>
                </a:extLst>
              </a:tr>
              <a:tr h="598369">
                <a:tc>
                  <a:txBody>
                    <a:bodyPr/>
                    <a:lstStyle/>
                    <a:p>
                      <a:r>
                        <a:rPr lang="en-GB" sz="1200" b="1" dirty="0">
                          <a:latin typeface="Gill Sans MT" panose="020B0502020104020203" pitchFamily="34" charset="0"/>
                        </a:rPr>
                        <a:t>Omerta</a:t>
                      </a:r>
                    </a:p>
                  </a:txBody>
                  <a:tcPr anchor="ctr"/>
                </a:tc>
                <a:tc>
                  <a:txBody>
                    <a:bodyPr/>
                    <a:lstStyle/>
                    <a:p>
                      <a:r>
                        <a:rPr lang="en-GB" sz="1200" dirty="0">
                          <a:latin typeface="Gill Sans MT" panose="020B0502020104020203" pitchFamily="34" charset="0"/>
                        </a:rPr>
                        <a:t>A southern Italian code of silence and honour.</a:t>
                      </a:r>
                    </a:p>
                  </a:txBody>
                  <a:tcPr anchor="ctr"/>
                </a:tc>
                <a:extLst>
                  <a:ext uri="{0D108BD9-81ED-4DB2-BD59-A6C34878D82A}">
                    <a16:rowId xmlns:a16="http://schemas.microsoft.com/office/drawing/2014/main" val="10003"/>
                  </a:ext>
                </a:extLst>
              </a:tr>
              <a:tr h="728922">
                <a:tc>
                  <a:txBody>
                    <a:bodyPr/>
                    <a:lstStyle/>
                    <a:p>
                      <a:r>
                        <a:rPr lang="en-GB" sz="1200" b="1" dirty="0">
                          <a:latin typeface="Gill Sans MT" panose="020B0502020104020203" pitchFamily="34" charset="0"/>
                        </a:rPr>
                        <a:t>Community</a:t>
                      </a:r>
                    </a:p>
                  </a:txBody>
                  <a:tcPr anchor="ctr"/>
                </a:tc>
                <a:tc>
                  <a:txBody>
                    <a:bodyPr/>
                    <a:lstStyle/>
                    <a:p>
                      <a:r>
                        <a:rPr lang="en-GB" sz="1200" dirty="0">
                          <a:latin typeface="Gill Sans MT" panose="020B0502020104020203" pitchFamily="34" charset="0"/>
                        </a:rPr>
                        <a:t>A </a:t>
                      </a:r>
                      <a:r>
                        <a:rPr lang="en-GB" sz="1200" baseline="0" dirty="0">
                          <a:latin typeface="Gill Sans MT" panose="020B0502020104020203" pitchFamily="34" charset="0"/>
                        </a:rPr>
                        <a:t>group of people who either live in the same place or have a characteristic in common.</a:t>
                      </a:r>
                      <a:endParaRPr lang="en-GB" sz="1200" dirty="0">
                        <a:latin typeface="Gill Sans MT" panose="020B0502020104020203" pitchFamily="34" charset="0"/>
                      </a:endParaRPr>
                    </a:p>
                  </a:txBody>
                  <a:tcPr anchor="ctr"/>
                </a:tc>
                <a:extLst>
                  <a:ext uri="{0D108BD9-81ED-4DB2-BD59-A6C34878D82A}">
                    <a16:rowId xmlns:a16="http://schemas.microsoft.com/office/drawing/2014/main" val="10004"/>
                  </a:ext>
                </a:extLst>
              </a:tr>
            </a:tbl>
          </a:graphicData>
        </a:graphic>
      </p:graphicFrame>
      <p:graphicFrame>
        <p:nvGraphicFramePr>
          <p:cNvPr id="6" name="Content Placeholder 3"/>
          <p:cNvGraphicFramePr>
            <a:graphicFrameLocks/>
          </p:cNvGraphicFramePr>
          <p:nvPr/>
        </p:nvGraphicFramePr>
        <p:xfrm>
          <a:off x="4249320" y="3860800"/>
          <a:ext cx="4121197" cy="2813575"/>
        </p:xfrm>
        <a:graphic>
          <a:graphicData uri="http://schemas.openxmlformats.org/drawingml/2006/table">
            <a:tbl>
              <a:tblPr firstRow="1" bandRow="1">
                <a:tableStyleId>{5940675A-B579-460E-94D1-54222C63F5DA}</a:tableStyleId>
              </a:tblPr>
              <a:tblGrid>
                <a:gridCol w="1205901">
                  <a:extLst>
                    <a:ext uri="{9D8B030D-6E8A-4147-A177-3AD203B41FA5}">
                      <a16:colId xmlns:a16="http://schemas.microsoft.com/office/drawing/2014/main" val="20000"/>
                    </a:ext>
                  </a:extLst>
                </a:gridCol>
                <a:gridCol w="2915296">
                  <a:extLst>
                    <a:ext uri="{9D8B030D-6E8A-4147-A177-3AD203B41FA5}">
                      <a16:colId xmlns:a16="http://schemas.microsoft.com/office/drawing/2014/main" val="20001"/>
                    </a:ext>
                  </a:extLst>
                </a:gridCol>
              </a:tblGrid>
              <a:tr h="279776">
                <a:tc gridSpan="2">
                  <a:txBody>
                    <a:bodyPr/>
                    <a:lstStyle/>
                    <a:p>
                      <a:pPr algn="ctr"/>
                      <a:r>
                        <a:rPr lang="en-US" sz="1200" b="1" baseline="0" dirty="0">
                          <a:latin typeface="Gill Sans MT" panose="020B0502020104020203" pitchFamily="34" charset="0"/>
                        </a:rPr>
                        <a:t>Week 4 – Modern Drama Terms</a:t>
                      </a:r>
                      <a:endParaRPr lang="en-US" sz="1200" b="1" dirty="0">
                        <a:latin typeface="Gill Sans MT" panose="020B0502020104020203" pitchFamily="34" charset="0"/>
                      </a:endParaRPr>
                    </a:p>
                  </a:txBody>
                  <a:tcPr anchor="ctr">
                    <a:solidFill>
                      <a:schemeClr val="accent6">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Gill Sans"/>
                      </a:endParaRPr>
                    </a:p>
                  </a:txBody>
                  <a:tcPr/>
                </a:tc>
                <a:extLst>
                  <a:ext uri="{0D108BD9-81ED-4DB2-BD59-A6C34878D82A}">
                    <a16:rowId xmlns:a16="http://schemas.microsoft.com/office/drawing/2014/main" val="10000"/>
                  </a:ext>
                </a:extLst>
              </a:tr>
              <a:tr h="313523">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US" sz="1200" b="1" dirty="0">
                          <a:latin typeface="Gill Sans MT" panose="020B0502020104020203" pitchFamily="34" charset="0"/>
                        </a:rPr>
                        <a:t>Term</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Gill Sans MT" panose="020B0502020104020203" pitchFamily="34" charset="0"/>
                        </a:rPr>
                        <a:t>Definition</a:t>
                      </a:r>
                      <a:endParaRPr lang="en-US" sz="1200" dirty="0">
                        <a:latin typeface="Gill Sans MT" panose="020B0502020104020203" pitchFamily="34" charset="0"/>
                      </a:endParaRPr>
                    </a:p>
                  </a:txBody>
                  <a:tcPr anchor="ctr"/>
                </a:tc>
                <a:extLst>
                  <a:ext uri="{0D108BD9-81ED-4DB2-BD59-A6C34878D82A}">
                    <a16:rowId xmlns:a16="http://schemas.microsoft.com/office/drawing/2014/main" val="10001"/>
                  </a:ext>
                </a:extLst>
              </a:tr>
              <a:tr h="466293">
                <a:tc>
                  <a:txBody>
                    <a:bodyPr/>
                    <a:lstStyle/>
                    <a:p>
                      <a:r>
                        <a:rPr lang="en-US" sz="1200" b="1" dirty="0">
                          <a:latin typeface="Gill Sans MT" panose="020B0502020104020203" pitchFamily="34" charset="0"/>
                        </a:rPr>
                        <a:t>Set design</a:t>
                      </a:r>
                    </a:p>
                  </a:txBody>
                  <a:tcPr anchor="ctr"/>
                </a:tc>
                <a:tc>
                  <a:txBody>
                    <a:bodyPr/>
                    <a:lstStyle/>
                    <a:p>
                      <a:pPr marL="0" marR="0" lvl="0" indent="0" algn="l">
                        <a:lnSpc>
                          <a:spcPct val="100000"/>
                        </a:lnSpc>
                        <a:spcBef>
                          <a:spcPts val="0"/>
                        </a:spcBef>
                        <a:spcAft>
                          <a:spcPts val="0"/>
                        </a:spcAft>
                        <a:buNone/>
                      </a:pPr>
                      <a:r>
                        <a:rPr lang="en-US" sz="1200" dirty="0">
                          <a:latin typeface="Gill Sans MT" panose="020B0502020104020203" pitchFamily="34" charset="0"/>
                        </a:rPr>
                        <a:t>The design of the physical space on stage where the action takes place.</a:t>
                      </a:r>
                      <a:endParaRPr lang="en-US" dirty="0">
                        <a:latin typeface="Gill Sans MT" panose="020B0502020104020203" pitchFamily="34" charset="0"/>
                      </a:endParaRPr>
                    </a:p>
                  </a:txBody>
                  <a:tcPr anchor="ctr"/>
                </a:tc>
                <a:extLst>
                  <a:ext uri="{0D108BD9-81ED-4DB2-BD59-A6C34878D82A}">
                    <a16:rowId xmlns:a16="http://schemas.microsoft.com/office/drawing/2014/main" val="1576756058"/>
                  </a:ext>
                </a:extLst>
              </a:tr>
              <a:tr h="652810">
                <a:tc>
                  <a:txBody>
                    <a:bodyPr/>
                    <a:lstStyle/>
                    <a:p>
                      <a:r>
                        <a:rPr lang="en-US" sz="1200" b="1" dirty="0">
                          <a:latin typeface="Gill Sans MT" panose="020B0502020104020203" pitchFamily="34" charset="0"/>
                        </a:rPr>
                        <a:t>Stage Directions</a:t>
                      </a:r>
                    </a:p>
                  </a:txBody>
                  <a:tcPr anchor="ctr"/>
                </a:tc>
                <a:tc>
                  <a:txBody>
                    <a:bodyPr/>
                    <a:lstStyle/>
                    <a:p>
                      <a:pPr marL="0" marR="0" indent="0" algn="l" rtl="0" eaLnBrk="1" fontAlgn="auto" latinLnBrk="0" hangingPunct="1">
                        <a:lnSpc>
                          <a:spcPct val="100000"/>
                        </a:lnSpc>
                        <a:spcBef>
                          <a:spcPts val="0"/>
                        </a:spcBef>
                        <a:spcAft>
                          <a:spcPts val="0"/>
                        </a:spcAft>
                        <a:buClrTx/>
                        <a:buSzTx/>
                        <a:buFontTx/>
                        <a:buNone/>
                      </a:pPr>
                      <a:r>
                        <a:rPr lang="en-US" sz="1200" baseline="0" dirty="0">
                          <a:latin typeface="Gill Sans MT" panose="020B0502020104020203" pitchFamily="34" charset="0"/>
                        </a:rPr>
                        <a:t>Sections of the script where the author states how it should be performed. Usually written in </a:t>
                      </a:r>
                      <a:r>
                        <a:rPr lang="en-US" sz="1200" i="1" baseline="0" dirty="0">
                          <a:latin typeface="Gill Sans MT" panose="020B0502020104020203" pitchFamily="34" charset="0"/>
                        </a:rPr>
                        <a:t>italics.</a:t>
                      </a:r>
                      <a:endParaRPr lang="en-US" sz="1200" baseline="0" dirty="0">
                        <a:latin typeface="Gill Sans MT" panose="020B0502020104020203" pitchFamily="34" charset="0"/>
                      </a:endParaRPr>
                    </a:p>
                  </a:txBody>
                  <a:tcPr anchor="ctr"/>
                </a:tc>
                <a:extLst>
                  <a:ext uri="{0D108BD9-81ED-4DB2-BD59-A6C34878D82A}">
                    <a16:rowId xmlns:a16="http://schemas.microsoft.com/office/drawing/2014/main" val="10002"/>
                  </a:ext>
                </a:extLst>
              </a:tr>
              <a:tr h="466293">
                <a:tc>
                  <a:txBody>
                    <a:bodyPr/>
                    <a:lstStyle/>
                    <a:p>
                      <a:r>
                        <a:rPr lang="en-US" sz="1200" b="1" dirty="0">
                          <a:latin typeface="Gill Sans MT" panose="020B0502020104020203" pitchFamily="34" charset="0"/>
                        </a:rPr>
                        <a:t>Dramatic Pause</a:t>
                      </a:r>
                    </a:p>
                  </a:txBody>
                  <a:tcPr anchor="ctr"/>
                </a:tc>
                <a:tc>
                  <a:txBody>
                    <a:bodyPr/>
                    <a:lstStyle/>
                    <a:p>
                      <a:pPr marL="0" marR="0" lvl="0" indent="0" algn="l">
                        <a:lnSpc>
                          <a:spcPct val="100000"/>
                        </a:lnSpc>
                        <a:spcBef>
                          <a:spcPts val="0"/>
                        </a:spcBef>
                        <a:spcAft>
                          <a:spcPts val="0"/>
                        </a:spcAft>
                        <a:buNone/>
                      </a:pPr>
                      <a:r>
                        <a:rPr lang="en-US" sz="1200" dirty="0">
                          <a:latin typeface="Gill Sans MT" panose="020B0502020104020203" pitchFamily="34" charset="0"/>
                        </a:rPr>
                        <a:t>When silence rather than speech is used to heighten tension.</a:t>
                      </a:r>
                      <a:endParaRPr lang="en-US" dirty="0">
                        <a:latin typeface="Gill Sans MT" panose="020B0502020104020203" pitchFamily="34" charset="0"/>
                      </a:endParaRPr>
                    </a:p>
                  </a:txBody>
                  <a:tcPr anchor="ctr"/>
                </a:tc>
                <a:extLst>
                  <a:ext uri="{0D108BD9-81ED-4DB2-BD59-A6C34878D82A}">
                    <a16:rowId xmlns:a16="http://schemas.microsoft.com/office/drawing/2014/main" val="10004"/>
                  </a:ext>
                </a:extLst>
              </a:tr>
              <a:tr h="634880">
                <a:tc>
                  <a:txBody>
                    <a:bodyPr/>
                    <a:lstStyle/>
                    <a:p>
                      <a:r>
                        <a:rPr lang="en-US" sz="1200" b="1" dirty="0">
                          <a:latin typeface="Gill Sans MT" panose="020B0502020104020203" pitchFamily="34" charset="0"/>
                        </a:rPr>
                        <a:t>Dramatic Irony</a:t>
                      </a:r>
                      <a:endParaRPr lang="en-US" sz="1200" b="1" baseline="0" dirty="0">
                        <a:latin typeface="Gill Sans MT" panose="020B0502020104020203" pitchFamily="34" charset="0"/>
                      </a:endParaRPr>
                    </a:p>
                  </a:txBody>
                  <a:tcPr anchor="ctr"/>
                </a:tc>
                <a:tc>
                  <a:txBody>
                    <a:bodyPr/>
                    <a:lstStyle/>
                    <a:p>
                      <a:r>
                        <a:rPr lang="en-US" sz="1200" b="0" dirty="0">
                          <a:latin typeface="Gill Sans MT" panose="020B0502020104020203" pitchFamily="34" charset="0"/>
                        </a:rPr>
                        <a:t>When the audience are aware of something a character on stage is not.</a:t>
                      </a:r>
                    </a:p>
                  </a:txBody>
                  <a:tcPr anchor="ctr"/>
                </a:tc>
                <a:extLst>
                  <a:ext uri="{0D108BD9-81ED-4DB2-BD59-A6C34878D82A}">
                    <a16:rowId xmlns:a16="http://schemas.microsoft.com/office/drawing/2014/main" val="10005"/>
                  </a:ext>
                </a:extLst>
              </a:tr>
            </a:tbl>
          </a:graphicData>
        </a:graphic>
      </p:graphicFrame>
      <p:graphicFrame>
        <p:nvGraphicFramePr>
          <p:cNvPr id="8" name="Table 7"/>
          <p:cNvGraphicFramePr>
            <a:graphicFrameLocks noGrp="1"/>
          </p:cNvGraphicFramePr>
          <p:nvPr/>
        </p:nvGraphicFramePr>
        <p:xfrm>
          <a:off x="4249320" y="221053"/>
          <a:ext cx="4121197" cy="3553137"/>
        </p:xfrm>
        <a:graphic>
          <a:graphicData uri="http://schemas.openxmlformats.org/drawingml/2006/table">
            <a:tbl>
              <a:tblPr firstRow="1" bandRow="1">
                <a:tableStyleId>{5940675A-B579-460E-94D1-54222C63F5DA}</a:tableStyleId>
              </a:tblPr>
              <a:tblGrid>
                <a:gridCol w="1178265">
                  <a:extLst>
                    <a:ext uri="{9D8B030D-6E8A-4147-A177-3AD203B41FA5}">
                      <a16:colId xmlns:a16="http://schemas.microsoft.com/office/drawing/2014/main" val="20000"/>
                    </a:ext>
                  </a:extLst>
                </a:gridCol>
                <a:gridCol w="2942932">
                  <a:extLst>
                    <a:ext uri="{9D8B030D-6E8A-4147-A177-3AD203B41FA5}">
                      <a16:colId xmlns:a16="http://schemas.microsoft.com/office/drawing/2014/main" val="20001"/>
                    </a:ext>
                  </a:extLst>
                </a:gridCol>
              </a:tblGrid>
              <a:tr h="270487">
                <a:tc gridSpan="2">
                  <a:txBody>
                    <a:bodyPr/>
                    <a:lstStyle/>
                    <a:p>
                      <a:pPr algn="ctr"/>
                      <a:r>
                        <a:rPr lang="en-GB" sz="1200" b="1" dirty="0">
                          <a:latin typeface="Gill Sans MT" panose="020B0502020104020203" pitchFamily="34" charset="0"/>
                        </a:rPr>
                        <a:t>Week</a:t>
                      </a:r>
                      <a:r>
                        <a:rPr lang="en-GB" sz="1200" b="1" baseline="0" dirty="0">
                          <a:latin typeface="Gill Sans MT" panose="020B0502020104020203" pitchFamily="34" charset="0"/>
                        </a:rPr>
                        <a:t> 3 – C</a:t>
                      </a:r>
                      <a:r>
                        <a:rPr lang="en-GB" sz="1200" b="1" dirty="0">
                          <a:latin typeface="Gill Sans MT" panose="020B0502020104020203" pitchFamily="34" charset="0"/>
                        </a:rPr>
                        <a:t>haracters</a:t>
                      </a:r>
                      <a:r>
                        <a:rPr lang="en-GB" sz="1200" b="1" baseline="0" dirty="0">
                          <a:latin typeface="Gill Sans MT" panose="020B0502020104020203" pitchFamily="34" charset="0"/>
                        </a:rPr>
                        <a:t> in AVFTB</a:t>
                      </a:r>
                      <a:endParaRPr lang="en-GB" sz="1200" b="1" dirty="0">
                        <a:latin typeface="Gill Sans MT" panose="020B0502020104020203" pitchFamily="34" charset="0"/>
                      </a:endParaRPr>
                    </a:p>
                  </a:txBody>
                  <a:tcPr anchor="ctr">
                    <a:solidFill>
                      <a:schemeClr val="accent2">
                        <a:lumMod val="20000"/>
                        <a:lumOff val="80000"/>
                      </a:schemeClr>
                    </a:solidFill>
                  </a:tcPr>
                </a:tc>
                <a:tc hMerge="1">
                  <a:txBody>
                    <a:bodyPr/>
                    <a:lstStyle/>
                    <a:p>
                      <a:endParaRPr lang="en-GB" sz="1200" dirty="0">
                        <a:latin typeface="Gill Sans"/>
                      </a:endParaRPr>
                    </a:p>
                  </a:txBody>
                  <a:tcPr/>
                </a:tc>
                <a:extLst>
                  <a:ext uri="{0D108BD9-81ED-4DB2-BD59-A6C34878D82A}">
                    <a16:rowId xmlns:a16="http://schemas.microsoft.com/office/drawing/2014/main" val="10000"/>
                  </a:ext>
                </a:extLst>
              </a:tr>
              <a:tr h="450812">
                <a:tc>
                  <a:txBody>
                    <a:bodyPr/>
                    <a:lstStyle/>
                    <a:p>
                      <a:r>
                        <a:rPr lang="en-GB" sz="1200" b="1" dirty="0">
                          <a:latin typeface="Gill Sans MT" panose="020B0502020104020203" pitchFamily="34" charset="0"/>
                        </a:rPr>
                        <a:t>Eddie Carbone</a:t>
                      </a:r>
                    </a:p>
                  </a:txBody>
                  <a:tcPr anchor="ctr"/>
                </a:tc>
                <a:tc>
                  <a:txBody>
                    <a:bodyPr/>
                    <a:lstStyle/>
                    <a:p>
                      <a:r>
                        <a:rPr lang="en-GB" sz="1200" b="0" dirty="0">
                          <a:latin typeface="Gill Sans MT" panose="020B0502020104020203" pitchFamily="34" charset="0"/>
                        </a:rPr>
                        <a:t>Main character, a working-class 'everyman' character.</a:t>
                      </a:r>
                    </a:p>
                  </a:txBody>
                  <a:tcPr anchor="ctr"/>
                </a:tc>
                <a:extLst>
                  <a:ext uri="{0D108BD9-81ED-4DB2-BD59-A6C34878D82A}">
                    <a16:rowId xmlns:a16="http://schemas.microsoft.com/office/drawing/2014/main" val="10001"/>
                  </a:ext>
                </a:extLst>
              </a:tr>
              <a:tr h="811462">
                <a:tc>
                  <a:txBody>
                    <a:bodyPr/>
                    <a:lstStyle/>
                    <a:p>
                      <a:r>
                        <a:rPr lang="en-GB" sz="1200" b="1" dirty="0">
                          <a:latin typeface="Gill Sans MT" panose="020B0502020104020203" pitchFamily="34" charset="0"/>
                        </a:rPr>
                        <a:t>Alfieri</a:t>
                      </a:r>
                    </a:p>
                  </a:txBody>
                  <a:tcPr anchor="ctr"/>
                </a:tc>
                <a:tc>
                  <a:txBody>
                    <a:bodyPr/>
                    <a:lstStyle/>
                    <a:p>
                      <a:r>
                        <a:rPr lang="en-GB" sz="1200" dirty="0">
                          <a:latin typeface="Gill Sans MT" panose="020B0502020104020203" pitchFamily="34" charset="0"/>
                        </a:rPr>
                        <a:t>A lawyer who represents the Italian community. He is the narrator and a 'bridge' between the Italian community and the rest of the US.</a:t>
                      </a:r>
                      <a:endParaRPr lang="en-GB" sz="1200" baseline="0" dirty="0">
                        <a:latin typeface="Gill Sans MT" panose="020B0502020104020203" pitchFamily="34" charset="0"/>
                      </a:endParaRPr>
                    </a:p>
                  </a:txBody>
                  <a:tcPr anchor="ctr"/>
                </a:tc>
                <a:extLst>
                  <a:ext uri="{0D108BD9-81ED-4DB2-BD59-A6C34878D82A}">
                    <a16:rowId xmlns:a16="http://schemas.microsoft.com/office/drawing/2014/main" val="10002"/>
                  </a:ext>
                </a:extLst>
              </a:tr>
              <a:tr h="451774">
                <a:tc>
                  <a:txBody>
                    <a:bodyPr/>
                    <a:lstStyle/>
                    <a:p>
                      <a:r>
                        <a:rPr lang="en-GB" sz="1200" b="1" dirty="0">
                          <a:latin typeface="Gill Sans MT" panose="020B0502020104020203" pitchFamily="34" charset="0"/>
                        </a:rPr>
                        <a:t>Beatrice</a:t>
                      </a:r>
                    </a:p>
                  </a:txBody>
                  <a:tcPr anchor="ctr"/>
                </a:tc>
                <a:tc>
                  <a:txBody>
                    <a:bodyPr/>
                    <a:lstStyle/>
                    <a:p>
                      <a:pPr lvl="0">
                        <a:buNone/>
                      </a:pPr>
                      <a:r>
                        <a:rPr lang="en-GB" sz="1200" dirty="0">
                          <a:latin typeface="Gill Sans MT" panose="020B0502020104020203" pitchFamily="34" charset="0"/>
                        </a:rPr>
                        <a:t>Eddie's wife and Catherine's mother's sister.</a:t>
                      </a:r>
                      <a:endParaRPr lang="en-US" dirty="0">
                        <a:latin typeface="Gill Sans MT" panose="020B0502020104020203" pitchFamily="34" charset="0"/>
                      </a:endParaRPr>
                    </a:p>
                  </a:txBody>
                  <a:tcPr anchor="ctr"/>
                </a:tc>
                <a:extLst>
                  <a:ext uri="{0D108BD9-81ED-4DB2-BD59-A6C34878D82A}">
                    <a16:rowId xmlns:a16="http://schemas.microsoft.com/office/drawing/2014/main" val="10003"/>
                  </a:ext>
                </a:extLst>
              </a:tr>
              <a:tr h="632483">
                <a:tc>
                  <a:txBody>
                    <a:bodyPr/>
                    <a:lstStyle/>
                    <a:p>
                      <a:r>
                        <a:rPr lang="en-GB" sz="1200" b="1" dirty="0">
                          <a:latin typeface="Gill Sans MT" panose="020B0502020104020203" pitchFamily="34" charset="0"/>
                        </a:rPr>
                        <a:t>Catherine</a:t>
                      </a:r>
                    </a:p>
                  </a:txBody>
                  <a:tcPr anchor="ctr"/>
                </a:tc>
                <a:tc>
                  <a:txBody>
                    <a:bodyPr/>
                    <a:lstStyle/>
                    <a:p>
                      <a:r>
                        <a:rPr lang="en-GB" sz="1200" dirty="0">
                          <a:latin typeface="Gill Sans MT" panose="020B0502020104020203" pitchFamily="34" charset="0"/>
                        </a:rPr>
                        <a:t>Beatrice's niece who has been raised by Eddie and Beatrice</a:t>
                      </a:r>
                    </a:p>
                  </a:txBody>
                  <a:tcPr anchor="ctr"/>
                </a:tc>
                <a:extLst>
                  <a:ext uri="{0D108BD9-81ED-4DB2-BD59-A6C34878D82A}">
                    <a16:rowId xmlns:a16="http://schemas.microsoft.com/office/drawing/2014/main" val="10004"/>
                  </a:ext>
                </a:extLst>
              </a:tr>
              <a:tr h="451774">
                <a:tc>
                  <a:txBody>
                    <a:bodyPr/>
                    <a:lstStyle/>
                    <a:p>
                      <a:r>
                        <a:rPr lang="en-GB" sz="1200" b="1" dirty="0">
                          <a:latin typeface="Gill Sans MT" panose="020B0502020104020203" pitchFamily="34" charset="0"/>
                        </a:rPr>
                        <a:t>Rodolpho</a:t>
                      </a:r>
                    </a:p>
                  </a:txBody>
                  <a:tcPr anchor="ctr"/>
                </a:tc>
                <a:tc>
                  <a:txBody>
                    <a:bodyPr/>
                    <a:lstStyle/>
                    <a:p>
                      <a:pPr lvl="0">
                        <a:buNone/>
                      </a:pPr>
                      <a:r>
                        <a:rPr lang="en-GB" sz="1200" dirty="0">
                          <a:latin typeface="Gill Sans MT" panose="020B0502020104020203" pitchFamily="34" charset="0"/>
                        </a:rPr>
                        <a:t>A young and flamboyant immigrant from Italy.</a:t>
                      </a:r>
                      <a:endParaRPr lang="en-US" dirty="0">
                        <a:latin typeface="Gill Sans MT" panose="020B0502020104020203" pitchFamily="34" charset="0"/>
                      </a:endParaRPr>
                    </a:p>
                  </a:txBody>
                  <a:tcPr anchor="ctr"/>
                </a:tc>
                <a:extLst>
                  <a:ext uri="{0D108BD9-81ED-4DB2-BD59-A6C34878D82A}">
                    <a16:rowId xmlns:a16="http://schemas.microsoft.com/office/drawing/2014/main" val="10005"/>
                  </a:ext>
                </a:extLst>
              </a:tr>
              <a:tr h="451774">
                <a:tc>
                  <a:txBody>
                    <a:bodyPr/>
                    <a:lstStyle/>
                    <a:p>
                      <a:pPr lvl="0">
                        <a:buNone/>
                      </a:pPr>
                      <a:r>
                        <a:rPr lang="en-GB" sz="1200" b="1">
                          <a:latin typeface="Gill Sans MT" panose="020B0502020104020203" pitchFamily="34" charset="0"/>
                        </a:rPr>
                        <a:t>Marco</a:t>
                      </a:r>
                      <a:endParaRPr lang="en-GB" sz="1200" b="1" dirty="0">
                        <a:latin typeface="Gill Sans MT" panose="020B0502020104020203" pitchFamily="34" charset="0"/>
                      </a:endParaRPr>
                    </a:p>
                  </a:txBody>
                  <a:tcPr anchor="ctr"/>
                </a:tc>
                <a:tc>
                  <a:txBody>
                    <a:bodyPr/>
                    <a:lstStyle/>
                    <a:p>
                      <a:pPr lvl="0">
                        <a:buNone/>
                      </a:pPr>
                      <a:r>
                        <a:rPr lang="en-GB" sz="1200" dirty="0">
                          <a:latin typeface="Gill Sans MT" panose="020B0502020104020203" pitchFamily="34" charset="0"/>
                        </a:rPr>
                        <a:t>Rodolpho's serious and hardworking older brother.</a:t>
                      </a:r>
                    </a:p>
                  </a:txBody>
                  <a:tcPr anchor="ctr"/>
                </a:tc>
                <a:extLst>
                  <a:ext uri="{0D108BD9-81ED-4DB2-BD59-A6C34878D82A}">
                    <a16:rowId xmlns:a16="http://schemas.microsoft.com/office/drawing/2014/main" val="3116558074"/>
                  </a:ext>
                </a:extLst>
              </a:tr>
            </a:tbl>
          </a:graphicData>
        </a:graphic>
      </p:graphicFrame>
      <p:graphicFrame>
        <p:nvGraphicFramePr>
          <p:cNvPr id="9" name="Table 8"/>
          <p:cNvGraphicFramePr>
            <a:graphicFrameLocks noGrp="1"/>
          </p:cNvGraphicFramePr>
          <p:nvPr/>
        </p:nvGraphicFramePr>
        <p:xfrm>
          <a:off x="139179" y="693539"/>
          <a:ext cx="3989973" cy="2947129"/>
        </p:xfrm>
        <a:graphic>
          <a:graphicData uri="http://schemas.openxmlformats.org/drawingml/2006/table">
            <a:tbl>
              <a:tblPr firstRow="1" bandRow="1">
                <a:tableStyleId>{5940675A-B579-460E-94D1-54222C63F5DA}</a:tableStyleId>
              </a:tblPr>
              <a:tblGrid>
                <a:gridCol w="1417932">
                  <a:extLst>
                    <a:ext uri="{9D8B030D-6E8A-4147-A177-3AD203B41FA5}">
                      <a16:colId xmlns:a16="http://schemas.microsoft.com/office/drawing/2014/main" val="20000"/>
                    </a:ext>
                  </a:extLst>
                </a:gridCol>
                <a:gridCol w="2572041">
                  <a:extLst>
                    <a:ext uri="{9D8B030D-6E8A-4147-A177-3AD203B41FA5}">
                      <a16:colId xmlns:a16="http://schemas.microsoft.com/office/drawing/2014/main" val="20001"/>
                    </a:ext>
                  </a:extLst>
                </a:gridCol>
              </a:tblGrid>
              <a:tr h="278349">
                <a:tc gridSpan="2">
                  <a:txBody>
                    <a:bodyPr/>
                    <a:lstStyle/>
                    <a:p>
                      <a:pPr lvl="0" algn="ctr">
                        <a:buNone/>
                      </a:pPr>
                      <a:r>
                        <a:rPr lang="en-GB" sz="1200" b="1" dirty="0">
                          <a:latin typeface="Gill Sans MT" panose="020B0502020104020203" pitchFamily="34" charset="0"/>
                        </a:rPr>
                        <a:t>Week 1 - Context</a:t>
                      </a:r>
                      <a:endParaRPr lang="en-US" dirty="0">
                        <a:latin typeface="Gill Sans MT" panose="020B0502020104020203" pitchFamily="34" charset="0"/>
                      </a:endParaRPr>
                    </a:p>
                  </a:txBody>
                  <a:tcPr anchor="ctr">
                    <a:solidFill>
                      <a:schemeClr val="accent1">
                        <a:lumMod val="20000"/>
                        <a:lumOff val="80000"/>
                      </a:schemeClr>
                    </a:solidFill>
                  </a:tcPr>
                </a:tc>
                <a:tc hMerge="1">
                  <a:txBody>
                    <a:bodyPr/>
                    <a:lstStyle/>
                    <a:p>
                      <a:endParaRPr lang="en-GB" sz="1200" b="0" i="0" kern="1200" dirty="0">
                        <a:solidFill>
                          <a:schemeClr val="tx1"/>
                        </a:solidFill>
                        <a:effectLst/>
                        <a:latin typeface="Gill Sans "/>
                        <a:ea typeface="+mn-ea"/>
                        <a:cs typeface="+mn-cs"/>
                      </a:endParaRPr>
                    </a:p>
                  </a:txBody>
                  <a:tcPr anchor="ctr"/>
                </a:tc>
                <a:extLst>
                  <a:ext uri="{0D108BD9-81ED-4DB2-BD59-A6C34878D82A}">
                    <a16:rowId xmlns:a16="http://schemas.microsoft.com/office/drawing/2014/main" val="10000"/>
                  </a:ext>
                </a:extLst>
              </a:tr>
              <a:tr h="649481">
                <a:tc>
                  <a:txBody>
                    <a:bodyPr/>
                    <a:lstStyle/>
                    <a:p>
                      <a:r>
                        <a:rPr lang="en-GB" sz="1200" b="1" dirty="0">
                          <a:latin typeface="Gill Sans MT" panose="020B0502020104020203" pitchFamily="34" charset="0"/>
                        </a:rPr>
                        <a:t>Arthur Miller </a:t>
                      </a:r>
                    </a:p>
                  </a:txBody>
                  <a:tcPr anchor="ctr"/>
                </a:tc>
                <a:tc>
                  <a:txBody>
                    <a:bodyPr/>
                    <a:lstStyle/>
                    <a:p>
                      <a:r>
                        <a:rPr lang="en-GB" sz="1200" b="0" i="0" kern="1200" dirty="0">
                          <a:solidFill>
                            <a:schemeClr val="tx1"/>
                          </a:solidFill>
                          <a:effectLst/>
                          <a:latin typeface="Gill Sans MT" panose="020B0502020104020203" pitchFamily="34" charset="0"/>
                          <a:ea typeface="+mn-ea"/>
                          <a:cs typeface="+mn-cs"/>
                        </a:rPr>
                        <a:t>American playwright famous for </a:t>
                      </a:r>
                      <a:r>
                        <a:rPr lang="en-GB" sz="1200" b="0" i="1" kern="1200" dirty="0">
                          <a:solidFill>
                            <a:schemeClr val="tx1"/>
                          </a:solidFill>
                          <a:effectLst/>
                          <a:latin typeface="Gill Sans MT" panose="020B0502020104020203" pitchFamily="34" charset="0"/>
                          <a:ea typeface="+mn-ea"/>
                          <a:cs typeface="+mn-cs"/>
                        </a:rPr>
                        <a:t>Death of a Salesman, The Crucible </a:t>
                      </a:r>
                      <a:r>
                        <a:rPr lang="en-GB" sz="1200" b="0" i="0" kern="1200" dirty="0">
                          <a:solidFill>
                            <a:schemeClr val="tx1"/>
                          </a:solidFill>
                          <a:effectLst/>
                          <a:latin typeface="Gill Sans MT" panose="020B0502020104020203" pitchFamily="34" charset="0"/>
                          <a:ea typeface="+mn-ea"/>
                          <a:cs typeface="+mn-cs"/>
                        </a:rPr>
                        <a:t>and</a:t>
                      </a:r>
                      <a:r>
                        <a:rPr lang="en-GB" sz="1200" b="0" i="1" kern="1200" dirty="0">
                          <a:solidFill>
                            <a:schemeClr val="tx1"/>
                          </a:solidFill>
                          <a:effectLst/>
                          <a:latin typeface="Gill Sans MT" panose="020B0502020104020203" pitchFamily="34" charset="0"/>
                          <a:ea typeface="+mn-ea"/>
                          <a:cs typeface="+mn-cs"/>
                        </a:rPr>
                        <a:t> A View From The Bridge.</a:t>
                      </a:r>
                      <a:endParaRPr lang="en-GB" sz="1200" b="0" i="0" kern="1200" dirty="0">
                        <a:solidFill>
                          <a:schemeClr val="tx1"/>
                        </a:solidFill>
                        <a:effectLst/>
                        <a:latin typeface="Gill Sans MT" panose="020B0502020104020203" pitchFamily="34" charset="0"/>
                        <a:ea typeface="+mn-ea"/>
                        <a:cs typeface="+mn-cs"/>
                      </a:endParaRPr>
                    </a:p>
                  </a:txBody>
                  <a:tcPr anchor="ctr"/>
                </a:tc>
                <a:extLst>
                  <a:ext uri="{0D108BD9-81ED-4DB2-BD59-A6C34878D82A}">
                    <a16:rowId xmlns:a16="http://schemas.microsoft.com/office/drawing/2014/main" val="10001"/>
                  </a:ext>
                </a:extLst>
              </a:tr>
              <a:tr h="835047">
                <a:tc>
                  <a:txBody>
                    <a:bodyPr/>
                    <a:lstStyle/>
                    <a:p>
                      <a:r>
                        <a:rPr lang="en-GB" sz="1200" b="1" dirty="0">
                          <a:latin typeface="Gill Sans MT" panose="020B0502020104020203" pitchFamily="34" charset="0"/>
                        </a:rPr>
                        <a:t>Red Hook</a:t>
                      </a:r>
                    </a:p>
                  </a:txBody>
                  <a:tcPr anchor="ctr"/>
                </a:tc>
                <a:tc>
                  <a:txBody>
                    <a:bodyPr/>
                    <a:lstStyle/>
                    <a:p>
                      <a:pPr lvl="0">
                        <a:buNone/>
                      </a:pPr>
                      <a:r>
                        <a:rPr lang="en-GB" sz="1200" b="0" i="0" kern="1200" dirty="0">
                          <a:solidFill>
                            <a:schemeClr val="tx1"/>
                          </a:solidFill>
                          <a:effectLst/>
                          <a:latin typeface="Gill Sans MT" panose="020B0502020104020203" pitchFamily="34" charset="0"/>
                          <a:ea typeface="+mn-ea"/>
                          <a:cs typeface="+mn-cs"/>
                        </a:rPr>
                        <a:t>A suburb of Brooklyn in New York </a:t>
                      </a:r>
                      <a:r>
                        <a:rPr lang="en-GB" sz="1200" b="0" i="0" kern="1200" dirty="0" err="1">
                          <a:solidFill>
                            <a:schemeClr val="tx1"/>
                          </a:solidFill>
                          <a:effectLst/>
                          <a:latin typeface="Gill Sans MT" panose="020B0502020104020203" pitchFamily="34" charset="0"/>
                          <a:ea typeface="+mn-ea"/>
                          <a:cs typeface="+mn-cs"/>
                        </a:rPr>
                        <a:t>CIiy</a:t>
                      </a:r>
                      <a:r>
                        <a:rPr lang="en-GB" sz="1200" b="0" i="0" kern="1200" dirty="0">
                          <a:solidFill>
                            <a:schemeClr val="tx1"/>
                          </a:solidFill>
                          <a:effectLst/>
                          <a:latin typeface="Gill Sans MT" panose="020B0502020104020203" pitchFamily="34" charset="0"/>
                          <a:ea typeface="+mn-ea"/>
                          <a:cs typeface="+mn-cs"/>
                        </a:rPr>
                        <a:t>. A working-class neighbourhood with many immigrants.</a:t>
                      </a:r>
                    </a:p>
                  </a:txBody>
                  <a:tcPr anchor="ctr"/>
                </a:tc>
                <a:extLst>
                  <a:ext uri="{0D108BD9-81ED-4DB2-BD59-A6C34878D82A}">
                    <a16:rowId xmlns:a16="http://schemas.microsoft.com/office/drawing/2014/main" val="10002"/>
                  </a:ext>
                </a:extLst>
              </a:tr>
              <a:tr h="653114">
                <a:tc>
                  <a:txBody>
                    <a:bodyPr/>
                    <a:lstStyle/>
                    <a:p>
                      <a:r>
                        <a:rPr lang="en-GB" sz="1200" b="1" dirty="0">
                          <a:latin typeface="Gill Sans MT" panose="020B0502020104020203" pitchFamily="34" charset="0"/>
                        </a:rPr>
                        <a:t>Longshoremen</a:t>
                      </a:r>
                    </a:p>
                  </a:txBody>
                  <a:tcPr anchor="ctr"/>
                </a:tc>
                <a:tc>
                  <a:txBody>
                    <a:bodyPr/>
                    <a:lstStyle/>
                    <a:p>
                      <a:pPr lvl="0">
                        <a:buNone/>
                      </a:pPr>
                      <a:r>
                        <a:rPr lang="en-GB" sz="1200" b="0" i="0" kern="1200" dirty="0">
                          <a:solidFill>
                            <a:schemeClr val="tx1"/>
                          </a:solidFill>
                          <a:effectLst/>
                          <a:latin typeface="Gill Sans MT" panose="020B0502020104020203" pitchFamily="34" charset="0"/>
                          <a:ea typeface="+mn-ea"/>
                          <a:cs typeface="+mn-cs"/>
                        </a:rPr>
                        <a:t>Workers who load and unload cargo ships often without a long-term contract.</a:t>
                      </a:r>
                    </a:p>
                  </a:txBody>
                  <a:tcPr anchor="ctr"/>
                </a:tc>
                <a:extLst>
                  <a:ext uri="{0D108BD9-81ED-4DB2-BD59-A6C34878D82A}">
                    <a16:rowId xmlns:a16="http://schemas.microsoft.com/office/drawing/2014/main" val="10003"/>
                  </a:ext>
                </a:extLst>
              </a:tr>
              <a:tr h="531138">
                <a:tc>
                  <a:txBody>
                    <a:bodyPr/>
                    <a:lstStyle/>
                    <a:p>
                      <a:r>
                        <a:rPr lang="en-GB" sz="1200" b="1" dirty="0">
                          <a:latin typeface="Gill Sans MT" panose="020B0502020104020203" pitchFamily="34" charset="0"/>
                        </a:rPr>
                        <a:t>Social Drama</a:t>
                      </a:r>
                    </a:p>
                  </a:txBody>
                  <a:tcPr anchor="ctr"/>
                </a:tc>
                <a:tc>
                  <a:txBody>
                    <a:bodyPr/>
                    <a:lstStyle/>
                    <a:p>
                      <a:r>
                        <a:rPr lang="en-GB" sz="1200" dirty="0">
                          <a:latin typeface="Gill Sans MT" panose="020B0502020104020203" pitchFamily="34" charset="0"/>
                        </a:rPr>
                        <a:t>A genre of play writing that tries to deal with common social problems.</a:t>
                      </a:r>
                    </a:p>
                  </a:txBody>
                  <a:tcPr anchor="ctr"/>
                </a:tc>
                <a:extLst>
                  <a:ext uri="{0D108BD9-81ED-4DB2-BD59-A6C34878D82A}">
                    <a16:rowId xmlns:a16="http://schemas.microsoft.com/office/drawing/2014/main" val="758723933"/>
                  </a:ext>
                </a:extLst>
              </a:tr>
            </a:tbl>
          </a:graphicData>
        </a:graphic>
      </p:graphicFrame>
      <p:graphicFrame>
        <p:nvGraphicFramePr>
          <p:cNvPr id="10" name="Table 9"/>
          <p:cNvGraphicFramePr>
            <a:graphicFrameLocks noGrp="1"/>
          </p:cNvGraphicFramePr>
          <p:nvPr/>
        </p:nvGraphicFramePr>
        <p:xfrm>
          <a:off x="8517139" y="152414"/>
          <a:ext cx="3535682" cy="3488254"/>
        </p:xfrm>
        <a:graphic>
          <a:graphicData uri="http://schemas.openxmlformats.org/drawingml/2006/table">
            <a:tbl>
              <a:tblPr firstRow="1" bandRow="1">
                <a:tableStyleId>{5940675A-B579-460E-94D1-54222C63F5DA}</a:tableStyleId>
              </a:tblPr>
              <a:tblGrid>
                <a:gridCol w="1255529">
                  <a:extLst>
                    <a:ext uri="{9D8B030D-6E8A-4147-A177-3AD203B41FA5}">
                      <a16:colId xmlns:a16="http://schemas.microsoft.com/office/drawing/2014/main" val="20000"/>
                    </a:ext>
                  </a:extLst>
                </a:gridCol>
                <a:gridCol w="2280153">
                  <a:extLst>
                    <a:ext uri="{9D8B030D-6E8A-4147-A177-3AD203B41FA5}">
                      <a16:colId xmlns:a16="http://schemas.microsoft.com/office/drawing/2014/main" val="734523263"/>
                    </a:ext>
                  </a:extLst>
                </a:gridCol>
              </a:tblGrid>
              <a:tr h="368423">
                <a:tc gridSpan="2">
                  <a:txBody>
                    <a:bodyPr/>
                    <a:lstStyle/>
                    <a:p>
                      <a:pPr algn="ctr"/>
                      <a:r>
                        <a:rPr lang="en-US" sz="1200" b="1" dirty="0">
                          <a:latin typeface="Gill Sans MT" panose="020B0502020104020203" pitchFamily="34" charset="0"/>
                          <a:cs typeface="Gill Sans"/>
                        </a:rPr>
                        <a:t>Week 5 – Spoken and Narrative Devices</a:t>
                      </a:r>
                    </a:p>
                  </a:txBody>
                  <a:tcPr anchor="ctr">
                    <a:solidFill>
                      <a:srgbClr val="FCE4F7"/>
                    </a:solidFill>
                  </a:tcPr>
                </a:tc>
                <a:tc hMerge="1">
                  <a:txBody>
                    <a:bodyPr/>
                    <a:lstStyle/>
                    <a:p>
                      <a:pPr algn="ctr"/>
                      <a:endParaRPr lang="en-US" sz="1200" b="1" dirty="0">
                        <a:latin typeface="Gill Sans"/>
                        <a:cs typeface="Gill Sans"/>
                      </a:endParaRPr>
                    </a:p>
                  </a:txBody>
                  <a:tcPr anchor="ctr">
                    <a:solidFill>
                      <a:schemeClr val="accent1">
                        <a:lumMod val="20000"/>
                        <a:lumOff val="80000"/>
                      </a:schemeClr>
                    </a:solidFill>
                  </a:tcPr>
                </a:tc>
                <a:extLst>
                  <a:ext uri="{0D108BD9-81ED-4DB2-BD59-A6C34878D82A}">
                    <a16:rowId xmlns:a16="http://schemas.microsoft.com/office/drawing/2014/main" val="10000"/>
                  </a:ext>
                </a:extLst>
              </a:tr>
              <a:tr h="505062">
                <a:tc>
                  <a:txBody>
                    <a:bodyPr/>
                    <a:lstStyle/>
                    <a:p>
                      <a:r>
                        <a:rPr lang="en-US" sz="1200" b="1" baseline="0" dirty="0">
                          <a:latin typeface="Gill Sans MT" panose="020B0502020104020203" pitchFamily="34" charset="0"/>
                          <a:cs typeface="Gill Sans"/>
                        </a:rPr>
                        <a:t>Colloquial</a:t>
                      </a:r>
                      <a:endParaRPr lang="en-US" sz="1200" b="1" baseline="0" dirty="0" err="1">
                        <a:latin typeface="Gill Sans MT" panose="020B0502020104020203" pitchFamily="34" charset="0"/>
                        <a:cs typeface="Gill Sans"/>
                      </a:endParaRPr>
                    </a:p>
                  </a:txBody>
                  <a:tcPr anchor="ctr"/>
                </a:tc>
                <a:tc>
                  <a:txBody>
                    <a:bodyPr/>
                    <a:lstStyle/>
                    <a:p>
                      <a:pPr lvl="0">
                        <a:buNone/>
                      </a:pPr>
                      <a:r>
                        <a:rPr lang="en-US" sz="1200" baseline="0" dirty="0">
                          <a:latin typeface="Gill Sans MT" panose="020B0502020104020203" pitchFamily="34" charset="0"/>
                          <a:cs typeface="Gill Sans"/>
                        </a:rPr>
                        <a:t>Language used in conversation; not formal or literary.</a:t>
                      </a:r>
                    </a:p>
                  </a:txBody>
                  <a:tcPr anchor="ctr"/>
                </a:tc>
                <a:extLst>
                  <a:ext uri="{0D108BD9-81ED-4DB2-BD59-A6C34878D82A}">
                    <a16:rowId xmlns:a16="http://schemas.microsoft.com/office/drawing/2014/main" val="10001"/>
                  </a:ext>
                </a:extLst>
              </a:tr>
              <a:tr h="785969">
                <a:tc>
                  <a:txBody>
                    <a:bodyPr/>
                    <a:lstStyle/>
                    <a:p>
                      <a:pPr lvl="0">
                        <a:buNone/>
                      </a:pPr>
                      <a:r>
                        <a:rPr lang="en-US" sz="1200" b="1" i="0" u="none" strike="noStrike" baseline="0" noProof="0" dirty="0">
                          <a:solidFill>
                            <a:srgbClr val="000000"/>
                          </a:solidFill>
                          <a:latin typeface="Gill Sans MT" panose="020B0502020104020203" pitchFamily="34" charset="0"/>
                        </a:rPr>
                        <a:t>Double negative</a:t>
                      </a:r>
                      <a:endParaRPr lang="en-US" b="1" dirty="0">
                        <a:latin typeface="Gill Sans MT" panose="020B0502020104020203" pitchFamily="34" charset="0"/>
                      </a:endParaRPr>
                    </a:p>
                  </a:txBody>
                  <a:tcPr anchor="ctr"/>
                </a:tc>
                <a:tc>
                  <a:txBody>
                    <a:bodyPr/>
                    <a:lstStyle/>
                    <a:p>
                      <a:pPr lvl="0">
                        <a:buNone/>
                      </a:pPr>
                      <a:r>
                        <a:rPr lang="en-US" sz="1200" b="0" i="0" u="none" strike="noStrike" baseline="0" noProof="0" dirty="0">
                          <a:solidFill>
                            <a:srgbClr val="000000"/>
                          </a:solidFill>
                          <a:latin typeface="Gill Sans MT" panose="020B0502020104020203" pitchFamily="34" charset="0"/>
                        </a:rPr>
                        <a:t>When a speaker uses two negatives for emphasis </a:t>
                      </a:r>
                      <a:r>
                        <a:rPr lang="en-US" sz="1200" b="0" i="0" u="none" strike="noStrike" baseline="0" noProof="0" dirty="0" err="1">
                          <a:solidFill>
                            <a:srgbClr val="000000"/>
                          </a:solidFill>
                          <a:latin typeface="Gill Sans MT" panose="020B0502020104020203" pitchFamily="34" charset="0"/>
                        </a:rPr>
                        <a:t>eg</a:t>
                      </a:r>
                      <a:r>
                        <a:rPr lang="en-US" sz="1200" b="0" i="0" u="none" strike="noStrike" baseline="0" noProof="0" dirty="0">
                          <a:solidFill>
                            <a:srgbClr val="000000"/>
                          </a:solidFill>
                          <a:latin typeface="Gill Sans MT" panose="020B0502020104020203" pitchFamily="34" charset="0"/>
                        </a:rPr>
                        <a:t>. 'you'll never get nowhere'. </a:t>
                      </a:r>
                      <a:endParaRPr lang="en-US" dirty="0">
                        <a:latin typeface="Gill Sans MT" panose="020B0502020104020203" pitchFamily="34" charset="0"/>
                      </a:endParaRPr>
                    </a:p>
                  </a:txBody>
                  <a:tcPr anchor="ctr"/>
                </a:tc>
                <a:extLst>
                  <a:ext uri="{0D108BD9-81ED-4DB2-BD59-A6C34878D82A}">
                    <a16:rowId xmlns:a16="http://schemas.microsoft.com/office/drawing/2014/main" val="10002"/>
                  </a:ext>
                </a:extLst>
              </a:tr>
              <a:tr h="615142">
                <a:tc>
                  <a:txBody>
                    <a:bodyPr/>
                    <a:lstStyle/>
                    <a:p>
                      <a:r>
                        <a:rPr lang="en-US" sz="1200" b="1" baseline="0" dirty="0">
                          <a:latin typeface="Gill Sans MT" panose="020B0502020104020203" pitchFamily="34" charset="0"/>
                          <a:cs typeface="Gill Sans"/>
                        </a:rPr>
                        <a:t>Elision</a:t>
                      </a:r>
                    </a:p>
                  </a:txBody>
                  <a:tcPr anchor="ctr"/>
                </a:tc>
                <a:tc>
                  <a:txBody>
                    <a:bodyPr/>
                    <a:lstStyle/>
                    <a:p>
                      <a:pPr lvl="0">
                        <a:buNone/>
                      </a:pPr>
                      <a:r>
                        <a:rPr lang="en-US" sz="1200" baseline="0" dirty="0">
                          <a:latin typeface="Gill Sans MT" panose="020B0502020104020203" pitchFamily="34" charset="0"/>
                          <a:cs typeface="Gill Sans"/>
                        </a:rPr>
                        <a:t>When a sound or letter is left out, usually indicated with an apostrophe, </a:t>
                      </a:r>
                      <a:r>
                        <a:rPr lang="en-US" sz="1200" baseline="0" dirty="0" err="1">
                          <a:latin typeface="Gill Sans MT" panose="020B0502020104020203" pitchFamily="34" charset="0"/>
                          <a:cs typeface="Gill Sans"/>
                        </a:rPr>
                        <a:t>eg</a:t>
                      </a:r>
                      <a:r>
                        <a:rPr lang="en-US" sz="1200" baseline="0" dirty="0">
                          <a:latin typeface="Gill Sans MT" panose="020B0502020104020203" pitchFamily="34" charset="0"/>
                          <a:cs typeface="Gill Sans"/>
                        </a:rPr>
                        <a:t> 'I'm', 'let's'.</a:t>
                      </a:r>
                    </a:p>
                  </a:txBody>
                  <a:tcPr anchor="ctr"/>
                </a:tc>
                <a:extLst>
                  <a:ext uri="{0D108BD9-81ED-4DB2-BD59-A6C34878D82A}">
                    <a16:rowId xmlns:a16="http://schemas.microsoft.com/office/drawing/2014/main" val="10003"/>
                  </a:ext>
                </a:extLst>
              </a:tr>
              <a:tr h="626319">
                <a:tc>
                  <a:txBody>
                    <a:bodyPr/>
                    <a:lstStyle/>
                    <a:p>
                      <a:r>
                        <a:rPr lang="en-US" sz="1200" b="1" baseline="0" dirty="0">
                          <a:latin typeface="Gill Sans MT" panose="020B0502020104020203" pitchFamily="34" charset="0"/>
                          <a:cs typeface="Gill Sans"/>
                        </a:rPr>
                        <a:t>Interruption</a:t>
                      </a:r>
                    </a:p>
                  </a:txBody>
                  <a:tcPr anchor="ctr"/>
                </a:tc>
                <a:tc>
                  <a:txBody>
                    <a:bodyPr/>
                    <a:lstStyle/>
                    <a:p>
                      <a:pPr lvl="0">
                        <a:buNone/>
                      </a:pPr>
                      <a:r>
                        <a:rPr lang="en-US" sz="1200" baseline="0" dirty="0">
                          <a:latin typeface="Gill Sans MT" panose="020B0502020104020203" pitchFamily="34" charset="0"/>
                          <a:cs typeface="Gill Sans"/>
                        </a:rPr>
                        <a:t>When one character speaks over another character, usually cutting them off mid-line. Usually in order to suggest something about the relationship between the two characters.</a:t>
                      </a:r>
                    </a:p>
                  </a:txBody>
                  <a:tcPr anchor="ctr"/>
                </a:tc>
                <a:extLst>
                  <a:ext uri="{0D108BD9-81ED-4DB2-BD59-A6C34878D82A}">
                    <a16:rowId xmlns:a16="http://schemas.microsoft.com/office/drawing/2014/main" val="10004"/>
                  </a:ext>
                </a:extLst>
              </a:tr>
            </a:tbl>
          </a:graphicData>
        </a:graphic>
      </p:graphicFrame>
      <p:sp>
        <p:nvSpPr>
          <p:cNvPr id="11" name="TextBox 10"/>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a:t>
            </a:r>
          </a:p>
        </p:txBody>
      </p:sp>
      <p:graphicFrame>
        <p:nvGraphicFramePr>
          <p:cNvPr id="12" name="Table 11">
            <a:extLst>
              <a:ext uri="{FF2B5EF4-FFF2-40B4-BE49-F238E27FC236}">
                <a16:creationId xmlns:a16="http://schemas.microsoft.com/office/drawing/2014/main" id="{242448CA-133A-415B-9D54-0BA70C1A77B5}"/>
              </a:ext>
            </a:extLst>
          </p:cNvPr>
          <p:cNvGraphicFramePr>
            <a:graphicFrameLocks noGrp="1"/>
          </p:cNvGraphicFramePr>
          <p:nvPr/>
        </p:nvGraphicFramePr>
        <p:xfrm>
          <a:off x="8520281" y="3640668"/>
          <a:ext cx="3535682" cy="2727138"/>
        </p:xfrm>
        <a:graphic>
          <a:graphicData uri="http://schemas.openxmlformats.org/drawingml/2006/table">
            <a:tbl>
              <a:tblPr firstRow="1" bandRow="1">
                <a:tableStyleId>{5940675A-B579-460E-94D1-54222C63F5DA}</a:tableStyleId>
              </a:tblPr>
              <a:tblGrid>
                <a:gridCol w="1171912">
                  <a:extLst>
                    <a:ext uri="{9D8B030D-6E8A-4147-A177-3AD203B41FA5}">
                      <a16:colId xmlns:a16="http://schemas.microsoft.com/office/drawing/2014/main" val="20000"/>
                    </a:ext>
                  </a:extLst>
                </a:gridCol>
                <a:gridCol w="2363770">
                  <a:extLst>
                    <a:ext uri="{9D8B030D-6E8A-4147-A177-3AD203B41FA5}">
                      <a16:colId xmlns:a16="http://schemas.microsoft.com/office/drawing/2014/main" val="734523263"/>
                    </a:ext>
                  </a:extLst>
                </a:gridCol>
              </a:tblGrid>
              <a:tr h="345515">
                <a:tc>
                  <a:txBody>
                    <a:bodyPr/>
                    <a:lstStyle/>
                    <a:p>
                      <a:r>
                        <a:rPr lang="en-US" sz="1200" b="1" baseline="0" dirty="0">
                          <a:latin typeface="Gill Sans MT" panose="020B0502020104020203" pitchFamily="34" charset="0"/>
                          <a:cs typeface="Gill Sans"/>
                        </a:rPr>
                        <a:t>Monologue </a:t>
                      </a:r>
                    </a:p>
                  </a:txBody>
                  <a:tcPr anchor="ctr"/>
                </a:tc>
                <a:tc>
                  <a:txBody>
                    <a:bodyPr/>
                    <a:lstStyle/>
                    <a:p>
                      <a:pPr lvl="0">
                        <a:buNone/>
                      </a:pPr>
                      <a:r>
                        <a:rPr lang="en-GB" sz="1200" b="0" i="0" kern="1200" dirty="0">
                          <a:solidFill>
                            <a:schemeClr val="tx1"/>
                          </a:solidFill>
                          <a:effectLst/>
                          <a:latin typeface="+mn-lt"/>
                          <a:ea typeface="+mn-ea"/>
                          <a:cs typeface="+mn-cs"/>
                        </a:rPr>
                        <a:t>a speech presented by a single character.</a:t>
                      </a:r>
                      <a:endParaRPr lang="en-US" sz="1000" baseline="0" dirty="0">
                        <a:latin typeface="+mn-lt"/>
                        <a:cs typeface="Gill Sans"/>
                      </a:endParaRPr>
                    </a:p>
                  </a:txBody>
                  <a:tcPr anchor="ctr"/>
                </a:tc>
                <a:extLst>
                  <a:ext uri="{0D108BD9-81ED-4DB2-BD59-A6C34878D82A}">
                    <a16:rowId xmlns:a16="http://schemas.microsoft.com/office/drawing/2014/main" val="10001"/>
                  </a:ext>
                </a:extLst>
              </a:tr>
              <a:tr h="483720">
                <a:tc>
                  <a:txBody>
                    <a:bodyPr/>
                    <a:lstStyle/>
                    <a:p>
                      <a:pPr lvl="0">
                        <a:buNone/>
                      </a:pPr>
                      <a:r>
                        <a:rPr lang="en-US" sz="1200" b="1" dirty="0">
                          <a:latin typeface="Gill Sans MT" panose="020B0502020104020203" pitchFamily="34" charset="0"/>
                        </a:rPr>
                        <a:t>Symbolism </a:t>
                      </a:r>
                    </a:p>
                  </a:txBody>
                  <a:tcPr anchor="ctr"/>
                </a:tc>
                <a:tc>
                  <a:txBody>
                    <a:bodyPr/>
                    <a:lstStyle/>
                    <a:p>
                      <a:pPr lvl="0">
                        <a:buNone/>
                      </a:pPr>
                      <a:r>
                        <a:rPr lang="en-GB" sz="1200" b="0" i="0" kern="1200" dirty="0">
                          <a:solidFill>
                            <a:schemeClr val="tx1"/>
                          </a:solidFill>
                          <a:effectLst/>
                          <a:latin typeface="+mn-lt"/>
                          <a:ea typeface="+mn-ea"/>
                          <a:cs typeface="+mn-cs"/>
                        </a:rPr>
                        <a:t>a figure of speech in which a person, situation, word, or object is used to represent another thing</a:t>
                      </a:r>
                      <a:endParaRPr lang="en-US" sz="1200" dirty="0">
                        <a:latin typeface="+mn-lt"/>
                      </a:endParaRPr>
                    </a:p>
                  </a:txBody>
                  <a:tcPr anchor="ctr"/>
                </a:tc>
                <a:extLst>
                  <a:ext uri="{0D108BD9-81ED-4DB2-BD59-A6C34878D82A}">
                    <a16:rowId xmlns:a16="http://schemas.microsoft.com/office/drawing/2014/main" val="10002"/>
                  </a:ext>
                </a:extLst>
              </a:tr>
              <a:tr h="483720">
                <a:tc>
                  <a:txBody>
                    <a:bodyPr/>
                    <a:lstStyle/>
                    <a:p>
                      <a:r>
                        <a:rPr lang="en-US" sz="1200" b="1" baseline="0" dirty="0">
                          <a:latin typeface="Gill Sans MT" panose="020B0502020104020203" pitchFamily="34" charset="0"/>
                          <a:cs typeface="Gill Sans"/>
                        </a:rPr>
                        <a:t>Dialect </a:t>
                      </a:r>
                    </a:p>
                  </a:txBody>
                  <a:tcPr anchor="ctr"/>
                </a:tc>
                <a:tc>
                  <a:txBody>
                    <a:bodyPr/>
                    <a:lstStyle/>
                    <a:p>
                      <a:pPr lvl="0">
                        <a:buNone/>
                      </a:pPr>
                      <a:r>
                        <a:rPr lang="en-GB" sz="1400" b="0" i="0" kern="1200" dirty="0">
                          <a:solidFill>
                            <a:schemeClr val="tx1"/>
                          </a:solidFill>
                          <a:effectLst/>
                          <a:latin typeface="+mn-lt"/>
                          <a:ea typeface="+mn-ea"/>
                          <a:cs typeface="+mn-cs"/>
                        </a:rPr>
                        <a:t>a particular form of a language which is specific to a  region or social group.</a:t>
                      </a:r>
                      <a:endParaRPr lang="en-US" sz="1050" baseline="0" dirty="0">
                        <a:latin typeface="Gill Sans MT" panose="020B0502020104020203" pitchFamily="34" charset="0"/>
                        <a:cs typeface="Gill Sans"/>
                      </a:endParaRPr>
                    </a:p>
                  </a:txBody>
                  <a:tcPr anchor="ctr"/>
                </a:tc>
                <a:extLst>
                  <a:ext uri="{0D108BD9-81ED-4DB2-BD59-A6C34878D82A}">
                    <a16:rowId xmlns:a16="http://schemas.microsoft.com/office/drawing/2014/main" val="10003"/>
                  </a:ext>
                </a:extLst>
              </a:tr>
              <a:tr h="898338">
                <a:tc>
                  <a:txBody>
                    <a:bodyPr/>
                    <a:lstStyle/>
                    <a:p>
                      <a:r>
                        <a:rPr lang="en-US" sz="1200" b="1" baseline="0" dirty="0">
                          <a:latin typeface="Gill Sans MT" panose="020B0502020104020203" pitchFamily="34" charset="0"/>
                          <a:cs typeface="Gill Sans"/>
                        </a:rPr>
                        <a:t>Frame story </a:t>
                      </a:r>
                    </a:p>
                  </a:txBody>
                  <a:tcPr anchor="ctr"/>
                </a:tc>
                <a:tc>
                  <a:txBody>
                    <a:bodyPr/>
                    <a:lstStyle/>
                    <a:p>
                      <a:pPr lvl="0">
                        <a:buNone/>
                      </a:pPr>
                      <a:r>
                        <a:rPr lang="en-GB" sz="1400" b="0" i="0" kern="1200" dirty="0">
                          <a:solidFill>
                            <a:schemeClr val="tx1"/>
                          </a:solidFill>
                          <a:effectLst/>
                          <a:latin typeface="+mn-lt"/>
                          <a:ea typeface="+mn-ea"/>
                          <a:cs typeface="+mn-cs"/>
                        </a:rPr>
                        <a:t>a narrative that frames or surrounds another story or set of stories.</a:t>
                      </a:r>
                      <a:endParaRPr lang="en-US" sz="1050" baseline="0" dirty="0">
                        <a:latin typeface="Gill Sans MT" panose="020B0502020104020203" pitchFamily="34" charset="0"/>
                        <a:cs typeface="Gill Sans"/>
                      </a:endParaRP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203146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0833" t="12469" r="30903" b="10617"/>
          <a:stretch/>
        </p:blipFill>
        <p:spPr>
          <a:xfrm rot="5400000">
            <a:off x="2707082" y="-448714"/>
            <a:ext cx="6867821" cy="7765249"/>
          </a:xfrm>
          <a:prstGeom prst="rect">
            <a:avLst/>
          </a:prstGeom>
        </p:spPr>
      </p:pic>
      <p:sp>
        <p:nvSpPr>
          <p:cNvPr id="3" name="TextBox 2"/>
          <p:cNvSpPr txBox="1"/>
          <p:nvPr/>
        </p:nvSpPr>
        <p:spPr>
          <a:xfrm rot="5400000">
            <a:off x="7429502" y="3530602"/>
            <a:ext cx="6731000" cy="461665"/>
          </a:xfrm>
          <a:prstGeom prst="rect">
            <a:avLst/>
          </a:prstGeom>
          <a:noFill/>
        </p:spPr>
        <p:txBody>
          <a:bodyPr wrap="square" rtlCol="0">
            <a:spAutoFit/>
          </a:bodyPr>
          <a:lstStyle/>
          <a:p>
            <a:r>
              <a:rPr lang="en-GB" sz="2400" b="1" u="sng" dirty="0">
                <a:latin typeface="Gill Sans MT" panose="020B0502020104020203" pitchFamily="34" charset="0"/>
              </a:rPr>
              <a:t>Cursive Handwriting Practice – Week 1</a:t>
            </a:r>
          </a:p>
        </p:txBody>
      </p:sp>
      <p:sp>
        <p:nvSpPr>
          <p:cNvPr id="4" name="TextBox 3"/>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28</a:t>
            </a:r>
          </a:p>
        </p:txBody>
      </p:sp>
    </p:spTree>
    <p:extLst>
      <p:ext uri="{BB962C8B-B14F-4D97-AF65-F5344CB8AC3E}">
        <p14:creationId xmlns:p14="http://schemas.microsoft.com/office/powerpoint/2010/main" val="39461587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rot="5400000">
            <a:off x="7429502" y="3530602"/>
            <a:ext cx="6731000" cy="461665"/>
          </a:xfrm>
          <a:prstGeom prst="rect">
            <a:avLst/>
          </a:prstGeom>
          <a:noFill/>
        </p:spPr>
        <p:txBody>
          <a:bodyPr wrap="square" rtlCol="0">
            <a:spAutoFit/>
          </a:bodyPr>
          <a:lstStyle/>
          <a:p>
            <a:r>
              <a:rPr lang="en-GB" sz="2400" b="1" u="sng" dirty="0">
                <a:latin typeface="Gill Sans MT" panose="020B0502020104020203" pitchFamily="34" charset="0"/>
              </a:rPr>
              <a:t>Cursive Handwriting Practice – Week 2</a:t>
            </a:r>
          </a:p>
        </p:txBody>
      </p:sp>
      <p:pic>
        <p:nvPicPr>
          <p:cNvPr id="4" name="Picture 3"/>
          <p:cNvPicPr>
            <a:picLocks noChangeAspect="1"/>
          </p:cNvPicPr>
          <p:nvPr/>
        </p:nvPicPr>
        <p:blipFill rotWithShape="1">
          <a:blip r:embed="rId2"/>
          <a:srcRect l="33542" t="13333" r="33542" b="9629"/>
          <a:stretch/>
        </p:blipFill>
        <p:spPr>
          <a:xfrm rot="5400000">
            <a:off x="2442674" y="-1083774"/>
            <a:ext cx="6849452" cy="9017000"/>
          </a:xfrm>
          <a:prstGeom prst="rect">
            <a:avLst/>
          </a:prstGeom>
        </p:spPr>
      </p:pic>
      <p:sp>
        <p:nvSpPr>
          <p:cNvPr id="5" name="TextBox 4"/>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29</a:t>
            </a:r>
          </a:p>
        </p:txBody>
      </p:sp>
    </p:spTree>
    <p:extLst>
      <p:ext uri="{BB962C8B-B14F-4D97-AF65-F5344CB8AC3E}">
        <p14:creationId xmlns:p14="http://schemas.microsoft.com/office/powerpoint/2010/main" val="11788196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3611" t="12963" r="33472" b="9753"/>
          <a:stretch/>
        </p:blipFill>
        <p:spPr>
          <a:xfrm rot="5400000">
            <a:off x="2501332" y="-1091632"/>
            <a:ext cx="6808339" cy="8991603"/>
          </a:xfrm>
          <a:prstGeom prst="rect">
            <a:avLst/>
          </a:prstGeom>
        </p:spPr>
      </p:pic>
      <p:sp>
        <p:nvSpPr>
          <p:cNvPr id="5" name="TextBox 4"/>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30</a:t>
            </a:r>
          </a:p>
        </p:txBody>
      </p:sp>
    </p:spTree>
    <p:extLst>
      <p:ext uri="{BB962C8B-B14F-4D97-AF65-F5344CB8AC3E}">
        <p14:creationId xmlns:p14="http://schemas.microsoft.com/office/powerpoint/2010/main" val="31127583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3403" t="11975" r="33472" b="11111"/>
          <a:stretch/>
        </p:blipFill>
        <p:spPr>
          <a:xfrm rot="5400000">
            <a:off x="2482738" y="-1035162"/>
            <a:ext cx="6845524" cy="8940800"/>
          </a:xfrm>
          <a:prstGeom prst="rect">
            <a:avLst/>
          </a:prstGeom>
        </p:spPr>
      </p:pic>
      <p:sp>
        <p:nvSpPr>
          <p:cNvPr id="3" name="TextBox 2"/>
          <p:cNvSpPr txBox="1"/>
          <p:nvPr/>
        </p:nvSpPr>
        <p:spPr>
          <a:xfrm rot="5400000">
            <a:off x="7429502" y="3530602"/>
            <a:ext cx="6731000" cy="461665"/>
          </a:xfrm>
          <a:prstGeom prst="rect">
            <a:avLst/>
          </a:prstGeom>
          <a:noFill/>
        </p:spPr>
        <p:txBody>
          <a:bodyPr wrap="square" rtlCol="0">
            <a:spAutoFit/>
          </a:bodyPr>
          <a:lstStyle/>
          <a:p>
            <a:r>
              <a:rPr lang="en-GB" sz="2400" b="1" u="sng" dirty="0">
                <a:latin typeface="Gill Sans MT" panose="020B0502020104020203" pitchFamily="34" charset="0"/>
              </a:rPr>
              <a:t>Cursive Handwriting Practice – Week 3</a:t>
            </a:r>
          </a:p>
        </p:txBody>
      </p:sp>
      <p:sp>
        <p:nvSpPr>
          <p:cNvPr id="4" name="TextBox 3"/>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31</a:t>
            </a:r>
          </a:p>
        </p:txBody>
      </p:sp>
    </p:spTree>
    <p:extLst>
      <p:ext uri="{BB962C8B-B14F-4D97-AF65-F5344CB8AC3E}">
        <p14:creationId xmlns:p14="http://schemas.microsoft.com/office/powerpoint/2010/main" val="31128066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3333" t="11358" r="33541" b="9876"/>
          <a:stretch/>
        </p:blipFill>
        <p:spPr>
          <a:xfrm rot="5400000">
            <a:off x="2491195" y="-1151346"/>
            <a:ext cx="6822259" cy="9124950"/>
          </a:xfrm>
          <a:prstGeom prst="rect">
            <a:avLst/>
          </a:prstGeom>
        </p:spPr>
      </p:pic>
      <p:sp>
        <p:nvSpPr>
          <p:cNvPr id="3" name="TextBox 2"/>
          <p:cNvSpPr txBox="1"/>
          <p:nvPr/>
        </p:nvSpPr>
        <p:spPr>
          <a:xfrm rot="5400000">
            <a:off x="7429502" y="3530602"/>
            <a:ext cx="6731000" cy="461665"/>
          </a:xfrm>
          <a:prstGeom prst="rect">
            <a:avLst/>
          </a:prstGeom>
          <a:noFill/>
        </p:spPr>
        <p:txBody>
          <a:bodyPr wrap="square" rtlCol="0">
            <a:spAutoFit/>
          </a:bodyPr>
          <a:lstStyle/>
          <a:p>
            <a:r>
              <a:rPr lang="en-GB" sz="2400" b="1" u="sng" dirty="0">
                <a:latin typeface="Gill Sans MT" panose="020B0502020104020203" pitchFamily="34" charset="0"/>
              </a:rPr>
              <a:t>Cursive Handwriting Practice – Week 4</a:t>
            </a:r>
          </a:p>
        </p:txBody>
      </p:sp>
      <p:sp>
        <p:nvSpPr>
          <p:cNvPr id="4" name="TextBox 3"/>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32</a:t>
            </a:r>
          </a:p>
        </p:txBody>
      </p:sp>
    </p:spTree>
    <p:extLst>
      <p:ext uri="{BB962C8B-B14F-4D97-AF65-F5344CB8AC3E}">
        <p14:creationId xmlns:p14="http://schemas.microsoft.com/office/powerpoint/2010/main" val="26147501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3611" t="12098" r="33541" b="9630"/>
          <a:stretch/>
        </p:blipFill>
        <p:spPr>
          <a:xfrm rot="5400000">
            <a:off x="2507015" y="-1167165"/>
            <a:ext cx="6858000" cy="9192330"/>
          </a:xfrm>
          <a:prstGeom prst="rect">
            <a:avLst/>
          </a:prstGeom>
        </p:spPr>
      </p:pic>
      <p:sp>
        <p:nvSpPr>
          <p:cNvPr id="5" name="TextBox 4"/>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33</a:t>
            </a:r>
          </a:p>
        </p:txBody>
      </p:sp>
    </p:spTree>
    <p:extLst>
      <p:ext uri="{BB962C8B-B14F-4D97-AF65-F5344CB8AC3E}">
        <p14:creationId xmlns:p14="http://schemas.microsoft.com/office/powerpoint/2010/main" val="2085726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a:t>
            </a:r>
          </a:p>
        </p:txBody>
      </p:sp>
      <p:graphicFrame>
        <p:nvGraphicFramePr>
          <p:cNvPr id="15" name="Table 14"/>
          <p:cNvGraphicFramePr>
            <a:graphicFrameLocks noGrp="1"/>
          </p:cNvGraphicFramePr>
          <p:nvPr>
            <p:extLst>
              <p:ext uri="{D42A27DB-BD31-4B8C-83A1-F6EECF244321}">
                <p14:modId xmlns:p14="http://schemas.microsoft.com/office/powerpoint/2010/main" val="2915917002"/>
              </p:ext>
            </p:extLst>
          </p:nvPr>
        </p:nvGraphicFramePr>
        <p:xfrm>
          <a:off x="289218" y="841595"/>
          <a:ext cx="11130813" cy="5832000"/>
        </p:xfrm>
        <a:graphic>
          <a:graphicData uri="http://schemas.openxmlformats.org/drawingml/2006/table">
            <a:tbl>
              <a:tblPr firstRow="1" bandRow="1">
                <a:tableStyleId>{5940675A-B579-460E-94D1-54222C63F5DA}</a:tableStyleId>
              </a:tblPr>
              <a:tblGrid>
                <a:gridCol w="2577363">
                  <a:extLst>
                    <a:ext uri="{9D8B030D-6E8A-4147-A177-3AD203B41FA5}">
                      <a16:colId xmlns:a16="http://schemas.microsoft.com/office/drawing/2014/main" val="20000"/>
                    </a:ext>
                  </a:extLst>
                </a:gridCol>
                <a:gridCol w="8553450">
                  <a:extLst>
                    <a:ext uri="{9D8B030D-6E8A-4147-A177-3AD203B41FA5}">
                      <a16:colId xmlns:a16="http://schemas.microsoft.com/office/drawing/2014/main" val="3971274277"/>
                    </a:ext>
                  </a:extLst>
                </a:gridCol>
              </a:tblGrid>
              <a:tr h="324000">
                <a:tc gridSpan="2">
                  <a:txBody>
                    <a:bodyPr/>
                    <a:lstStyle/>
                    <a:p>
                      <a:pPr marR="0" indent="0" algn="l" rtl="0">
                        <a:lnSpc>
                          <a:spcPct val="119000"/>
                        </a:lnSpc>
                        <a:spcBef>
                          <a:spcPts val="0"/>
                        </a:spcBef>
                        <a:spcAft>
                          <a:spcPts val="0"/>
                        </a:spcAft>
                      </a:pPr>
                      <a:r>
                        <a:rPr lang="en-GB" sz="1200" b="1" kern="1400" dirty="0">
                          <a:ln>
                            <a:noFill/>
                          </a:ln>
                          <a:solidFill>
                            <a:srgbClr val="000000"/>
                          </a:solidFill>
                          <a:effectLst/>
                          <a:latin typeface="Gill Sans MT" panose="020B0502020104020203" pitchFamily="34" charset="0"/>
                        </a:rPr>
                        <a:t>Compound Measures </a:t>
                      </a:r>
                      <a:endParaRPr lang="en-GB" sz="1200" kern="1400" dirty="0">
                        <a:ln>
                          <a:noFill/>
                        </a:ln>
                        <a:solidFill>
                          <a:srgbClr val="000000"/>
                        </a:solidFill>
                        <a:effectLst/>
                        <a:latin typeface="Gill Sans MT" panose="020B0502020104020203" pitchFamily="34" charset="0"/>
                      </a:endParaRPr>
                    </a:p>
                  </a:txBody>
                  <a:tcPr anchor="ctr">
                    <a:solidFill>
                      <a:schemeClr val="accent4">
                        <a:lumMod val="20000"/>
                        <a:lumOff val="80000"/>
                      </a:schemeClr>
                    </a:solidFill>
                  </a:tcPr>
                </a:tc>
                <a:tc hMerge="1">
                  <a:txBody>
                    <a:bodyPr/>
                    <a:lstStyle/>
                    <a:p>
                      <a:endParaRPr lang="en-GB"/>
                    </a:p>
                  </a:txBody>
                  <a:tcPr/>
                </a:tc>
                <a:extLst>
                  <a:ext uri="{0D108BD9-81ED-4DB2-BD59-A6C34878D82A}">
                    <a16:rowId xmlns:a16="http://schemas.microsoft.com/office/drawing/2014/main" val="1184093998"/>
                  </a:ext>
                </a:extLst>
              </a:tr>
              <a:tr h="324000">
                <a:tc>
                  <a:txBody>
                    <a:bodyPr/>
                    <a:lstStyle/>
                    <a:p>
                      <a:pPr algn="l"/>
                      <a:r>
                        <a:rPr lang="en-GB" sz="1200" b="1" dirty="0">
                          <a:latin typeface="Gill Sans MT" panose="020B0502020104020203" pitchFamily="34" charset="0"/>
                        </a:rPr>
                        <a:t>Key Word</a:t>
                      </a:r>
                    </a:p>
                  </a:txBody>
                  <a:tcPr anchor="ctr">
                    <a:solidFill>
                      <a:schemeClr val="accent4">
                        <a:lumMod val="20000"/>
                        <a:lumOff val="80000"/>
                      </a:schemeClr>
                    </a:solidFill>
                  </a:tcPr>
                </a:tc>
                <a:tc>
                  <a:txBody>
                    <a:bodyPr/>
                    <a:lstStyle/>
                    <a:p>
                      <a:pPr algn="l"/>
                      <a:r>
                        <a:rPr lang="en-GB" sz="1200" b="1" dirty="0">
                          <a:latin typeface="Gill Sans MT" panose="020B0502020104020203" pitchFamily="34" charset="0"/>
                        </a:rPr>
                        <a:t>Definition</a:t>
                      </a:r>
                    </a:p>
                  </a:txBody>
                  <a:tcPr anchor="ctr">
                    <a:solidFill>
                      <a:schemeClr val="accent4">
                        <a:lumMod val="20000"/>
                        <a:lumOff val="80000"/>
                      </a:schemeClr>
                    </a:solidFill>
                  </a:tcPr>
                </a:tc>
                <a:extLst>
                  <a:ext uri="{0D108BD9-81ED-4DB2-BD59-A6C34878D82A}">
                    <a16:rowId xmlns:a16="http://schemas.microsoft.com/office/drawing/2014/main" val="10000"/>
                  </a:ext>
                </a:extLst>
              </a:tr>
              <a:tr h="324000">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Gill Sans MT" panose="020B0502020104020203" pitchFamily="34" charset="0"/>
                        </a:rPr>
                        <a:t>Compound Measures</a:t>
                      </a:r>
                    </a:p>
                  </a:txBody>
                  <a:tcPr marL="9525" marR="9525" marT="9525" marB="0" anchor="ctr"/>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Gill Sans MT" panose="020B0502020104020203" pitchFamily="34" charset="0"/>
                        </a:rPr>
                        <a:t> Are types of measure that involve two or more different units.</a:t>
                      </a:r>
                    </a:p>
                  </a:txBody>
                  <a:tcPr marL="9525" marR="9525" marT="9525" marB="0" anchor="ctr"/>
                </a:tc>
                <a:extLst>
                  <a:ext uri="{0D108BD9-81ED-4DB2-BD59-A6C34878D82A}">
                    <a16:rowId xmlns:a16="http://schemas.microsoft.com/office/drawing/2014/main" val="302122902"/>
                  </a:ext>
                </a:extLst>
              </a:tr>
              <a:tr h="324000">
                <a:tc>
                  <a:txBody>
                    <a:bodyPr/>
                    <a:lstStyle/>
                    <a:p>
                      <a:pPr algn="l" fontAlgn="ctr"/>
                      <a:r>
                        <a:rPr lang="en-GB" sz="1200" b="0" i="0" u="none" strike="noStrike" dirty="0">
                          <a:solidFill>
                            <a:srgbClr val="000000"/>
                          </a:solidFill>
                          <a:effectLst/>
                          <a:latin typeface="Gill Sans MT" panose="020B0502020104020203" pitchFamily="34" charset="0"/>
                        </a:rPr>
                        <a:t>Speed</a:t>
                      </a:r>
                    </a:p>
                  </a:txBody>
                  <a:tcPr marL="0" marR="0" marT="0" marB="0" anchor="ctr"/>
                </a:tc>
                <a:tc>
                  <a:txBody>
                    <a:bodyPr/>
                    <a:lstStyle/>
                    <a:p>
                      <a:pPr lvl="0" algn="l" fontAlgn="ctr"/>
                      <a:r>
                        <a:rPr lang="en-US" sz="1200" b="0" i="0" u="none" strike="noStrike" dirty="0">
                          <a:solidFill>
                            <a:srgbClr val="000000"/>
                          </a:solidFill>
                          <a:effectLst/>
                          <a:latin typeface="Gill Sans MT" panose="020B0502020104020203" pitchFamily="34" charset="0"/>
                        </a:rPr>
                        <a:t> Distance x time</a:t>
                      </a:r>
                    </a:p>
                  </a:txBody>
                  <a:tcPr marL="0" marR="0" marT="0" marB="0" anchor="ctr"/>
                </a:tc>
                <a:extLst>
                  <a:ext uri="{0D108BD9-81ED-4DB2-BD59-A6C34878D82A}">
                    <a16:rowId xmlns:a16="http://schemas.microsoft.com/office/drawing/2014/main" val="2666364708"/>
                  </a:ext>
                </a:extLst>
              </a:tr>
              <a:tr h="324000">
                <a:tc gridSpan="2">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US" sz="1200" b="1" kern="1400" dirty="0">
                          <a:ln>
                            <a:noFill/>
                          </a:ln>
                          <a:solidFill>
                            <a:srgbClr val="000000"/>
                          </a:solidFill>
                          <a:effectLst/>
                          <a:latin typeface="Gill Sans MT" panose="020B0502020104020203" pitchFamily="34" charset="0"/>
                        </a:rPr>
                        <a:t>Surface area and Volume </a:t>
                      </a:r>
                      <a:endParaRPr lang="en-US" sz="1200" kern="1400" dirty="0">
                        <a:ln>
                          <a:noFill/>
                        </a:ln>
                        <a:solidFill>
                          <a:srgbClr val="000000"/>
                        </a:solidFill>
                        <a:effectLst/>
                        <a:latin typeface="Gill Sans MT" panose="020B0502020104020203" pitchFamily="34" charset="0"/>
                      </a:endParaRPr>
                    </a:p>
                  </a:txBody>
                  <a:tcPr marL="36576" marR="36576" marT="36576" marB="36576">
                    <a:solidFill>
                      <a:schemeClr val="accent6">
                        <a:lumMod val="20000"/>
                        <a:lumOff val="80000"/>
                      </a:schemeClr>
                    </a:solidFill>
                  </a:tcPr>
                </a:tc>
                <a:tc hMerge="1">
                  <a:txBody>
                    <a:bodyPr/>
                    <a:lstStyle/>
                    <a:p>
                      <a:endParaRPr lang="en-GB"/>
                    </a:p>
                  </a:txBody>
                  <a:tcPr/>
                </a:tc>
                <a:extLst>
                  <a:ext uri="{0D108BD9-81ED-4DB2-BD59-A6C34878D82A}">
                    <a16:rowId xmlns:a16="http://schemas.microsoft.com/office/drawing/2014/main" val="3260151843"/>
                  </a:ext>
                </a:extLst>
              </a:tr>
              <a:tr h="324000">
                <a:tc>
                  <a:txBody>
                    <a:bodyPr/>
                    <a:lstStyle/>
                    <a:p>
                      <a:pPr algn="l"/>
                      <a:r>
                        <a:rPr lang="en-GB" sz="1200" b="1" dirty="0">
                          <a:latin typeface="Gill Sans MT" panose="020B0502020104020203" pitchFamily="34" charset="0"/>
                        </a:rPr>
                        <a:t>Key Word</a:t>
                      </a:r>
                    </a:p>
                  </a:txBody>
                  <a:tcPr anchor="ctr">
                    <a:solidFill>
                      <a:schemeClr val="accent6">
                        <a:lumMod val="20000"/>
                        <a:lumOff val="80000"/>
                      </a:schemeClr>
                    </a:solidFill>
                  </a:tcPr>
                </a:tc>
                <a:tc>
                  <a:txBody>
                    <a:bodyPr/>
                    <a:lstStyle/>
                    <a:p>
                      <a:pPr algn="l"/>
                      <a:r>
                        <a:rPr lang="en-GB" sz="1200" b="1" dirty="0">
                          <a:latin typeface="Gill Sans MT" panose="020B0502020104020203" pitchFamily="34" charset="0"/>
                        </a:rPr>
                        <a:t>Definition</a:t>
                      </a:r>
                    </a:p>
                  </a:txBody>
                  <a:tcPr anchor="ctr">
                    <a:solidFill>
                      <a:schemeClr val="accent6">
                        <a:lumMod val="20000"/>
                        <a:lumOff val="80000"/>
                      </a:schemeClr>
                    </a:solidFill>
                  </a:tcPr>
                </a:tc>
                <a:extLst>
                  <a:ext uri="{0D108BD9-81ED-4DB2-BD59-A6C34878D82A}">
                    <a16:rowId xmlns:a16="http://schemas.microsoft.com/office/drawing/2014/main" val="2233948938"/>
                  </a:ext>
                </a:extLst>
              </a:tr>
              <a:tr h="324000">
                <a:tc>
                  <a:txBody>
                    <a:bodyPr/>
                    <a:lstStyle/>
                    <a:p>
                      <a:pPr marR="0" indent="0" algn="l" rtl="0">
                        <a:lnSpc>
                          <a:spcPct val="119000"/>
                        </a:lnSpc>
                        <a:spcBef>
                          <a:spcPts val="0"/>
                        </a:spcBef>
                        <a:spcAft>
                          <a:spcPts val="1400"/>
                        </a:spcAft>
                      </a:pPr>
                      <a:r>
                        <a:rPr lang="en-US" sz="1200" kern="1400" dirty="0">
                          <a:ln>
                            <a:noFill/>
                          </a:ln>
                          <a:solidFill>
                            <a:srgbClr val="000000"/>
                          </a:solidFill>
                          <a:effectLst/>
                          <a:latin typeface="Gill Sans MT" panose="020B0502020104020203" pitchFamily="34" charset="0"/>
                        </a:rPr>
                        <a:t>Cross section</a:t>
                      </a:r>
                    </a:p>
                  </a:txBody>
                  <a:tcPr marL="36576" marR="36576" marT="36576" marB="36576"/>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A cross section is the shape we get when cutting straight through an object</a:t>
                      </a:r>
                    </a:p>
                  </a:txBody>
                  <a:tcPr marL="36576" marR="36576" marT="36576" marB="36576"/>
                </a:tc>
                <a:extLst>
                  <a:ext uri="{0D108BD9-81ED-4DB2-BD59-A6C34878D82A}">
                    <a16:rowId xmlns:a16="http://schemas.microsoft.com/office/drawing/2014/main" val="619667051"/>
                  </a:ext>
                </a:extLst>
              </a:tr>
              <a:tr h="324000">
                <a:tc>
                  <a:txBody>
                    <a:bodyPr/>
                    <a:lstStyle/>
                    <a:p>
                      <a:pPr marR="0" indent="0" algn="l" rtl="0">
                        <a:lnSpc>
                          <a:spcPct val="119000"/>
                        </a:lnSpc>
                        <a:spcBef>
                          <a:spcPts val="0"/>
                        </a:spcBef>
                        <a:spcAft>
                          <a:spcPts val="1400"/>
                        </a:spcAft>
                      </a:pPr>
                      <a:r>
                        <a:rPr lang="en-US" sz="1200" kern="1400">
                          <a:ln>
                            <a:noFill/>
                          </a:ln>
                          <a:solidFill>
                            <a:srgbClr val="000000"/>
                          </a:solidFill>
                          <a:effectLst/>
                          <a:latin typeface="Gill Sans MT" panose="020B0502020104020203" pitchFamily="34" charset="0"/>
                        </a:rPr>
                        <a:t>Prism</a:t>
                      </a:r>
                    </a:p>
                  </a:txBody>
                  <a:tcPr marL="36576" marR="36576" marT="36576" marB="36576"/>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Is a 3D shape with the same cross section all the way through</a:t>
                      </a:r>
                    </a:p>
                  </a:txBody>
                  <a:tcPr marL="36576" marR="36576" marT="36576" marB="36576"/>
                </a:tc>
                <a:extLst>
                  <a:ext uri="{0D108BD9-81ED-4DB2-BD59-A6C34878D82A}">
                    <a16:rowId xmlns:a16="http://schemas.microsoft.com/office/drawing/2014/main" val="591994769"/>
                  </a:ext>
                </a:extLst>
              </a:tr>
              <a:tr h="324000">
                <a:tc>
                  <a:txBody>
                    <a:bodyPr/>
                    <a:lstStyle/>
                    <a:p>
                      <a:pPr marR="0" indent="0" algn="l" rtl="0">
                        <a:lnSpc>
                          <a:spcPct val="119000"/>
                        </a:lnSpc>
                        <a:spcBef>
                          <a:spcPts val="0"/>
                        </a:spcBef>
                        <a:spcAft>
                          <a:spcPts val="1400"/>
                        </a:spcAft>
                      </a:pPr>
                      <a:r>
                        <a:rPr lang="en-US" sz="1200" kern="1400">
                          <a:ln>
                            <a:noFill/>
                          </a:ln>
                          <a:solidFill>
                            <a:srgbClr val="000000"/>
                          </a:solidFill>
                          <a:effectLst/>
                          <a:latin typeface="Gill Sans MT" panose="020B0502020104020203" pitchFamily="34" charset="0"/>
                        </a:rPr>
                        <a:t>Volume </a:t>
                      </a:r>
                    </a:p>
                  </a:txBody>
                  <a:tcPr marL="36576" marR="36576" marT="36576" marB="36576"/>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The amount of 3-dimensional space something takes up</a:t>
                      </a:r>
                    </a:p>
                  </a:txBody>
                  <a:tcPr marL="36576" marR="36576" marT="36576" marB="36576"/>
                </a:tc>
                <a:extLst>
                  <a:ext uri="{0D108BD9-81ED-4DB2-BD59-A6C34878D82A}">
                    <a16:rowId xmlns:a16="http://schemas.microsoft.com/office/drawing/2014/main" val="270688304"/>
                  </a:ext>
                </a:extLst>
              </a:tr>
              <a:tr h="324000">
                <a:tc>
                  <a:txBody>
                    <a:bodyPr/>
                    <a:lstStyle/>
                    <a:p>
                      <a:pPr marR="0" indent="0" algn="l" rtl="0">
                        <a:lnSpc>
                          <a:spcPct val="119000"/>
                        </a:lnSpc>
                        <a:spcBef>
                          <a:spcPts val="0"/>
                        </a:spcBef>
                        <a:spcAft>
                          <a:spcPts val="1400"/>
                        </a:spcAft>
                      </a:pPr>
                      <a:r>
                        <a:rPr lang="en-US" sz="1200" kern="1400">
                          <a:ln>
                            <a:noFill/>
                          </a:ln>
                          <a:solidFill>
                            <a:srgbClr val="000000"/>
                          </a:solidFill>
                          <a:effectLst/>
                          <a:latin typeface="Gill Sans MT" panose="020B0502020104020203" pitchFamily="34" charset="0"/>
                        </a:rPr>
                        <a:t>Surface Area</a:t>
                      </a:r>
                    </a:p>
                  </a:txBody>
                  <a:tcPr marL="36576" marR="36576" marT="36576" marB="36576"/>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Is the area of all the faces on a 3D shape</a:t>
                      </a:r>
                    </a:p>
                  </a:txBody>
                  <a:tcPr marL="36576" marR="36576" marT="36576" marB="36576"/>
                </a:tc>
                <a:extLst>
                  <a:ext uri="{0D108BD9-81ED-4DB2-BD59-A6C34878D82A}">
                    <a16:rowId xmlns:a16="http://schemas.microsoft.com/office/drawing/2014/main" val="2993388710"/>
                  </a:ext>
                </a:extLst>
              </a:tr>
              <a:tr h="324000">
                <a:tc gridSpan="2">
                  <a:txBody>
                    <a:bodyPr/>
                    <a:lstStyle/>
                    <a:p>
                      <a:pPr marR="0" indent="0" algn="l" rtl="0">
                        <a:lnSpc>
                          <a:spcPct val="119000"/>
                        </a:lnSpc>
                        <a:spcBef>
                          <a:spcPts val="0"/>
                        </a:spcBef>
                        <a:spcAft>
                          <a:spcPts val="600"/>
                        </a:spcAft>
                      </a:pPr>
                      <a:r>
                        <a:rPr lang="en-GB" sz="1200" b="1" kern="1400" dirty="0">
                          <a:ln>
                            <a:noFill/>
                          </a:ln>
                          <a:solidFill>
                            <a:srgbClr val="000000"/>
                          </a:solidFill>
                          <a:effectLst/>
                          <a:latin typeface="Gill Sans MT" panose="020B0502020104020203" pitchFamily="34" charset="0"/>
                        </a:rPr>
                        <a:t>Quadratic Graphs </a:t>
                      </a:r>
                      <a:endParaRPr lang="en-GB" sz="1200" kern="1400" dirty="0">
                        <a:ln>
                          <a:noFill/>
                        </a:ln>
                        <a:solidFill>
                          <a:srgbClr val="000000"/>
                        </a:solidFill>
                        <a:effectLst/>
                        <a:latin typeface="Gill Sans MT" panose="020B0502020104020203" pitchFamily="34" charset="0"/>
                      </a:endParaRPr>
                    </a:p>
                  </a:txBody>
                  <a:tcPr anchor="ctr">
                    <a:solidFill>
                      <a:srgbClr val="FFCCFF"/>
                    </a:solidFill>
                  </a:tcPr>
                </a:tc>
                <a:tc hMerge="1">
                  <a:txBody>
                    <a:bodyPr/>
                    <a:lstStyle/>
                    <a:p>
                      <a:endParaRPr lang="en-GB"/>
                    </a:p>
                  </a:txBody>
                  <a:tcPr/>
                </a:tc>
                <a:extLst>
                  <a:ext uri="{0D108BD9-81ED-4DB2-BD59-A6C34878D82A}">
                    <a16:rowId xmlns:a16="http://schemas.microsoft.com/office/drawing/2014/main" val="2017903369"/>
                  </a:ext>
                </a:extLst>
              </a:tr>
              <a:tr h="324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latin typeface="Gill Sans MT" panose="020B0502020104020203" pitchFamily="34" charset="0"/>
                        </a:rPr>
                        <a:t>Key Word</a:t>
                      </a:r>
                      <a:endParaRPr lang="en-GB" sz="1200" dirty="0">
                        <a:latin typeface="Gill Sans MT" panose="020B0502020104020203" pitchFamily="34" charset="0"/>
                      </a:endParaRPr>
                    </a:p>
                  </a:txBody>
                  <a:tcPr anchor="ctr">
                    <a:solidFill>
                      <a:srgbClr val="FFCCFF"/>
                    </a:solidFill>
                  </a:tcPr>
                </a:tc>
                <a:tc>
                  <a:txBody>
                    <a:bodyPr/>
                    <a:lstStyle/>
                    <a:p>
                      <a:pPr algn="l"/>
                      <a:r>
                        <a:rPr lang="en-GB" sz="1200" b="1" dirty="0">
                          <a:latin typeface="Gill Sans MT" panose="020B0502020104020203" pitchFamily="34" charset="0"/>
                        </a:rPr>
                        <a:t>Definition</a:t>
                      </a:r>
                    </a:p>
                  </a:txBody>
                  <a:tcPr anchor="ctr">
                    <a:solidFill>
                      <a:srgbClr val="FFCCFF"/>
                    </a:solidFill>
                  </a:tcPr>
                </a:tc>
                <a:extLst>
                  <a:ext uri="{0D108BD9-81ED-4DB2-BD59-A6C34878D82A}">
                    <a16:rowId xmlns:a16="http://schemas.microsoft.com/office/drawing/2014/main" val="2163385061"/>
                  </a:ext>
                </a:extLst>
              </a:tr>
              <a:tr h="324000">
                <a:tc>
                  <a:txBody>
                    <a:bodyPr/>
                    <a:lstStyle/>
                    <a:p>
                      <a:pPr marR="0" indent="0" algn="l" rtl="0">
                        <a:lnSpc>
                          <a:spcPct val="119000"/>
                        </a:lnSpc>
                        <a:spcBef>
                          <a:spcPts val="0"/>
                        </a:spcBef>
                        <a:spcAft>
                          <a:spcPts val="1400"/>
                        </a:spcAft>
                      </a:pPr>
                      <a:r>
                        <a:rPr lang="en-US" sz="1200" kern="1400" dirty="0">
                          <a:ln>
                            <a:noFill/>
                          </a:ln>
                          <a:solidFill>
                            <a:srgbClr val="000000"/>
                          </a:solidFill>
                          <a:effectLst/>
                          <a:latin typeface="Gill Sans MT" panose="020B0502020104020203" pitchFamily="34" charset="0"/>
                        </a:rPr>
                        <a:t>Table of values</a:t>
                      </a:r>
                    </a:p>
                  </a:txBody>
                  <a:tcPr marL="36576" marR="36576" marT="36576" marB="36576"/>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Used to generate the co-ordinates for the graph</a:t>
                      </a:r>
                    </a:p>
                  </a:txBody>
                  <a:tcPr marL="36576" marR="36576" marT="36576" marB="36576"/>
                </a:tc>
                <a:extLst>
                  <a:ext uri="{0D108BD9-81ED-4DB2-BD59-A6C34878D82A}">
                    <a16:rowId xmlns:a16="http://schemas.microsoft.com/office/drawing/2014/main" val="3835928748"/>
                  </a:ext>
                </a:extLst>
              </a:tr>
              <a:tr h="324000">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Quadratic equation</a:t>
                      </a:r>
                    </a:p>
                  </a:txBody>
                  <a:tcPr marL="36576" marR="36576" marT="36576" marB="36576"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Has an </a:t>
                      </a:r>
                      <a:r>
                        <a:rPr lang="en-GB" sz="1200" kern="1400" dirty="0" err="1">
                          <a:ln>
                            <a:noFill/>
                          </a:ln>
                          <a:solidFill>
                            <a:srgbClr val="000000"/>
                          </a:solidFill>
                          <a:effectLst/>
                          <a:latin typeface="Gill Sans MT" panose="020B0502020104020203" pitchFamily="34" charset="0"/>
                        </a:rPr>
                        <a:t>x</a:t>
                      </a:r>
                      <a:r>
                        <a:rPr lang="en-GB" sz="1200" kern="1400" baseline="30000" dirty="0" err="1">
                          <a:ln>
                            <a:noFill/>
                          </a:ln>
                          <a:solidFill>
                            <a:srgbClr val="000000"/>
                          </a:solidFill>
                          <a:effectLst/>
                          <a:latin typeface="Gill Sans MT" panose="020B0502020104020203" pitchFamily="34" charset="0"/>
                        </a:rPr>
                        <a:t>2</a:t>
                      </a:r>
                      <a:r>
                        <a:rPr lang="en-GB" sz="1200" kern="1400" baseline="30000" dirty="0">
                          <a:ln>
                            <a:noFill/>
                          </a:ln>
                          <a:solidFill>
                            <a:srgbClr val="000000"/>
                          </a:solidFill>
                          <a:effectLst/>
                          <a:latin typeface="Gill Sans MT" panose="020B0502020104020203" pitchFamily="34" charset="0"/>
                        </a:rPr>
                        <a:t> </a:t>
                      </a:r>
                      <a:r>
                        <a:rPr lang="en-GB" sz="1200" kern="1400" dirty="0">
                          <a:ln>
                            <a:noFill/>
                          </a:ln>
                          <a:solidFill>
                            <a:srgbClr val="000000"/>
                          </a:solidFill>
                          <a:effectLst/>
                          <a:latin typeface="Gill Sans MT" panose="020B0502020104020203" pitchFamily="34" charset="0"/>
                        </a:rPr>
                        <a:t>in the equation</a:t>
                      </a:r>
                      <a:r>
                        <a:rPr lang="en-GB" sz="1200" kern="1400" baseline="0" dirty="0">
                          <a:ln>
                            <a:noFill/>
                          </a:ln>
                          <a:solidFill>
                            <a:srgbClr val="000000"/>
                          </a:solidFill>
                          <a:effectLst/>
                          <a:latin typeface="Gill Sans MT" panose="020B0502020104020203" pitchFamily="34" charset="0"/>
                        </a:rPr>
                        <a:t> as the </a:t>
                      </a:r>
                      <a:r>
                        <a:rPr lang="en-GB" sz="1200" kern="1400" baseline="0">
                          <a:ln>
                            <a:noFill/>
                          </a:ln>
                          <a:solidFill>
                            <a:srgbClr val="000000"/>
                          </a:solidFill>
                          <a:effectLst/>
                          <a:latin typeface="Gill Sans MT" panose="020B0502020104020203" pitchFamily="34" charset="0"/>
                        </a:rPr>
                        <a:t>highest power</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646659396"/>
                  </a:ext>
                </a:extLst>
              </a:tr>
              <a:tr h="324000">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Quadratic graphs</a:t>
                      </a:r>
                    </a:p>
                  </a:txBody>
                  <a:tcPr marL="36576" marR="36576" marT="36576" marB="36576"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Is a curve with a vertical line of symmetry</a:t>
                      </a:r>
                    </a:p>
                  </a:txBody>
                  <a:tcPr marL="36576" marR="36576" marT="36576" marB="36576" anchor="ctr"/>
                </a:tc>
                <a:extLst>
                  <a:ext uri="{0D108BD9-81ED-4DB2-BD59-A6C34878D82A}">
                    <a16:rowId xmlns:a16="http://schemas.microsoft.com/office/drawing/2014/main" val="2561493972"/>
                  </a:ext>
                </a:extLst>
              </a:tr>
              <a:tr h="324000">
                <a:tc>
                  <a:txBody>
                    <a:bodyPr/>
                    <a:lstStyle/>
                    <a:p>
                      <a:pPr marR="0" indent="0" algn="l" rtl="0">
                        <a:lnSpc>
                          <a:spcPct val="119000"/>
                        </a:lnSpc>
                        <a:spcBef>
                          <a:spcPts val="0"/>
                        </a:spcBef>
                        <a:spcAft>
                          <a:spcPts val="1400"/>
                        </a:spcAft>
                      </a:pPr>
                      <a:r>
                        <a:rPr lang="en-GB" sz="1200" kern="1400">
                          <a:ln>
                            <a:noFill/>
                          </a:ln>
                          <a:solidFill>
                            <a:srgbClr val="000000"/>
                          </a:solidFill>
                          <a:effectLst/>
                          <a:latin typeface="Gill Sans MT" panose="020B0502020104020203" pitchFamily="34" charset="0"/>
                        </a:rPr>
                        <a:t>Parabola</a:t>
                      </a:r>
                    </a:p>
                  </a:txBody>
                  <a:tcPr marL="36576" marR="36576" marT="36576" marB="36576"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The name of the curved shaped made by the graph</a:t>
                      </a:r>
                    </a:p>
                  </a:txBody>
                  <a:tcPr marL="36576" marR="36576" marT="36576" marB="36576" anchor="ctr"/>
                </a:tc>
                <a:extLst>
                  <a:ext uri="{0D108BD9-81ED-4DB2-BD59-A6C34878D82A}">
                    <a16:rowId xmlns:a16="http://schemas.microsoft.com/office/drawing/2014/main" val="460049569"/>
                  </a:ext>
                </a:extLst>
              </a:tr>
              <a:tr h="324000">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Turning point</a:t>
                      </a:r>
                    </a:p>
                  </a:txBody>
                  <a:tcPr marL="36576" marR="36576" marT="36576" marB="36576"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The maximum of minimum point of the curve given as a co-ordinate</a:t>
                      </a:r>
                    </a:p>
                  </a:txBody>
                  <a:tcPr marL="36576" marR="36576" marT="36576" marB="36576" anchor="ctr"/>
                </a:tc>
                <a:extLst>
                  <a:ext uri="{0D108BD9-81ED-4DB2-BD59-A6C34878D82A}">
                    <a16:rowId xmlns:a16="http://schemas.microsoft.com/office/drawing/2014/main" val="2906736513"/>
                  </a:ext>
                </a:extLst>
              </a:tr>
              <a:tr h="324000">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Roots</a:t>
                      </a:r>
                    </a:p>
                  </a:txBody>
                  <a:tcPr marL="36576" marR="36576" marT="36576" marB="36576"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The x values</a:t>
                      </a:r>
                      <a:r>
                        <a:rPr lang="en-GB" sz="1200" kern="1400" baseline="0" dirty="0">
                          <a:ln>
                            <a:noFill/>
                          </a:ln>
                          <a:solidFill>
                            <a:srgbClr val="000000"/>
                          </a:solidFill>
                          <a:effectLst/>
                          <a:latin typeface="Gill Sans MT" panose="020B0502020104020203" pitchFamily="34" charset="0"/>
                        </a:rPr>
                        <a:t> where the parabola crosses the x axis</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618320138"/>
                  </a:ext>
                </a:extLst>
              </a:tr>
            </a:tbl>
          </a:graphicData>
        </a:graphic>
      </p:graphicFrame>
      <p:sp>
        <p:nvSpPr>
          <p:cNvPr id="4" name="TextBox 3">
            <a:extLst>
              <a:ext uri="{FF2B5EF4-FFF2-40B4-BE49-F238E27FC236}">
                <a16:creationId xmlns:a16="http://schemas.microsoft.com/office/drawing/2014/main" id="{67A6E762-F63C-3722-5513-4F0C02DF78B0}"/>
              </a:ext>
            </a:extLst>
          </p:cNvPr>
          <p:cNvSpPr txBox="1"/>
          <p:nvPr/>
        </p:nvSpPr>
        <p:spPr>
          <a:xfrm>
            <a:off x="152070" y="135641"/>
            <a:ext cx="1899120"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Gill Sans MT" panose="020B0502020104020203" pitchFamily="34" charset="0"/>
              </a:rPr>
              <a:t>Maths</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Tree>
    <p:extLst>
      <p:ext uri="{BB962C8B-B14F-4D97-AF65-F5344CB8AC3E}">
        <p14:creationId xmlns:p14="http://schemas.microsoft.com/office/powerpoint/2010/main" val="3567821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528413761"/>
              </p:ext>
            </p:extLst>
          </p:nvPr>
        </p:nvGraphicFramePr>
        <p:xfrm>
          <a:off x="5169851" y="306082"/>
          <a:ext cx="6577213" cy="4211320"/>
        </p:xfrm>
        <a:graphic>
          <a:graphicData uri="http://schemas.openxmlformats.org/drawingml/2006/table">
            <a:tbl>
              <a:tblPr firstRow="1" bandRow="1">
                <a:tableStyleId>{5940675A-B579-460E-94D1-54222C63F5DA}</a:tableStyleId>
              </a:tblPr>
              <a:tblGrid>
                <a:gridCol w="1375388">
                  <a:extLst>
                    <a:ext uri="{9D8B030D-6E8A-4147-A177-3AD203B41FA5}">
                      <a16:colId xmlns:a16="http://schemas.microsoft.com/office/drawing/2014/main" val="141917360"/>
                    </a:ext>
                  </a:extLst>
                </a:gridCol>
                <a:gridCol w="2606785">
                  <a:extLst>
                    <a:ext uri="{9D8B030D-6E8A-4147-A177-3AD203B41FA5}">
                      <a16:colId xmlns:a16="http://schemas.microsoft.com/office/drawing/2014/main" val="387122587"/>
                    </a:ext>
                  </a:extLst>
                </a:gridCol>
                <a:gridCol w="2595040">
                  <a:extLst>
                    <a:ext uri="{9D8B030D-6E8A-4147-A177-3AD203B41FA5}">
                      <a16:colId xmlns:a16="http://schemas.microsoft.com/office/drawing/2014/main" val="2643381743"/>
                    </a:ext>
                  </a:extLst>
                </a:gridCol>
              </a:tblGrid>
              <a:tr h="370840">
                <a:tc gridSpan="3">
                  <a:txBody>
                    <a:bodyPr/>
                    <a:lstStyle/>
                    <a:p>
                      <a:pPr algn="ctr"/>
                      <a:r>
                        <a:rPr lang="en-GB" sz="1200" dirty="0">
                          <a:latin typeface="Gill Sans MT" panose="020B0502020104020203" pitchFamily="34" charset="0"/>
                        </a:rPr>
                        <a:t>Equations</a:t>
                      </a:r>
                      <a:r>
                        <a:rPr lang="en-GB" sz="1200" baseline="0" dirty="0">
                          <a:latin typeface="Gill Sans MT" panose="020B0502020104020203" pitchFamily="34" charset="0"/>
                        </a:rPr>
                        <a:t> to learn</a:t>
                      </a:r>
                      <a:endParaRPr lang="en-GB" sz="1200" dirty="0">
                        <a:latin typeface="Gill Sans MT" panose="020B0502020104020203" pitchFamily="34" charset="0"/>
                      </a:endParaRPr>
                    </a:p>
                  </a:txBody>
                  <a:tcPr anchor="ctr">
                    <a:solidFill>
                      <a:schemeClr val="accent2">
                        <a:lumMod val="20000"/>
                        <a:lumOff val="80000"/>
                      </a:schemeClr>
                    </a:solid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28437246"/>
                  </a:ext>
                </a:extLst>
              </a:tr>
              <a:tr h="370840">
                <a:tc>
                  <a:txBody>
                    <a:bodyPr/>
                    <a:lstStyle/>
                    <a:p>
                      <a:r>
                        <a:rPr lang="en-GB" sz="1200" dirty="0">
                          <a:latin typeface="Gill Sans MT" panose="020B0502020104020203" pitchFamily="34" charset="0"/>
                        </a:rPr>
                        <a:t>Q = I x t</a:t>
                      </a:r>
                    </a:p>
                  </a:txBody>
                  <a:tcPr anchor="ctr"/>
                </a:tc>
                <a:tc>
                  <a:txBody>
                    <a:bodyPr/>
                    <a:lstStyle/>
                    <a:p>
                      <a:r>
                        <a:rPr lang="en-GB" sz="1200" dirty="0">
                          <a:latin typeface="Gill Sans MT" panose="020B0502020104020203" pitchFamily="34" charset="0"/>
                        </a:rPr>
                        <a:t>Charge flow = current x time</a:t>
                      </a:r>
                    </a:p>
                  </a:txBody>
                  <a:tcPr anchor="ctr"/>
                </a:tc>
                <a:tc>
                  <a:txBody>
                    <a:bodyPr/>
                    <a:lstStyle/>
                    <a:p>
                      <a:r>
                        <a:rPr lang="en-GB" sz="1200" dirty="0">
                          <a:latin typeface="Gill Sans MT" panose="020B0502020104020203" pitchFamily="34" charset="0"/>
                        </a:rPr>
                        <a:t>Charge flow - coulomb (C)</a:t>
                      </a:r>
                    </a:p>
                    <a:p>
                      <a:r>
                        <a:rPr lang="en-GB" sz="1200" dirty="0">
                          <a:latin typeface="Gill Sans MT" panose="020B0502020104020203" pitchFamily="34" charset="0"/>
                        </a:rPr>
                        <a:t>Current – amperes (A)</a:t>
                      </a:r>
                    </a:p>
                    <a:p>
                      <a:r>
                        <a:rPr lang="en-GB" sz="1200" dirty="0">
                          <a:latin typeface="Gill Sans MT" panose="020B0502020104020203" pitchFamily="34" charset="0"/>
                        </a:rPr>
                        <a:t>Time – seconds (s)</a:t>
                      </a:r>
                    </a:p>
                  </a:txBody>
                  <a:tcPr anchor="ctr"/>
                </a:tc>
                <a:extLst>
                  <a:ext uri="{0D108BD9-81ED-4DB2-BD59-A6C34878D82A}">
                    <a16:rowId xmlns:a16="http://schemas.microsoft.com/office/drawing/2014/main" val="650544292"/>
                  </a:ext>
                </a:extLst>
              </a:tr>
              <a:tr h="370840">
                <a:tc>
                  <a:txBody>
                    <a:bodyPr/>
                    <a:lstStyle/>
                    <a:p>
                      <a:r>
                        <a:rPr lang="en-GB" sz="1200" dirty="0">
                          <a:latin typeface="Gill Sans MT" panose="020B0502020104020203" pitchFamily="34" charset="0"/>
                        </a:rPr>
                        <a:t>V = I x R</a:t>
                      </a:r>
                    </a:p>
                  </a:txBody>
                  <a:tcPr anchor="ctr"/>
                </a:tc>
                <a:tc>
                  <a:txBody>
                    <a:bodyPr/>
                    <a:lstStyle/>
                    <a:p>
                      <a:r>
                        <a:rPr lang="en-GB" sz="1200" dirty="0">
                          <a:latin typeface="Gill Sans MT" panose="020B0502020104020203" pitchFamily="34" charset="0"/>
                        </a:rPr>
                        <a:t>Potential difference = current x</a:t>
                      </a:r>
                    </a:p>
                    <a:p>
                      <a:r>
                        <a:rPr lang="en-GB" sz="1200" dirty="0">
                          <a:latin typeface="Gill Sans MT" panose="020B0502020104020203" pitchFamily="34" charset="0"/>
                        </a:rPr>
                        <a:t>resistance</a:t>
                      </a:r>
                    </a:p>
                  </a:txBody>
                  <a:tcPr anchor="ctr"/>
                </a:tc>
                <a:tc>
                  <a:txBody>
                    <a:bodyPr/>
                    <a:lstStyle/>
                    <a:p>
                      <a:r>
                        <a:rPr lang="en-GB" sz="1200" dirty="0">
                          <a:latin typeface="Gill Sans MT" panose="020B0502020104020203" pitchFamily="34" charset="0"/>
                        </a:rPr>
                        <a:t>Potential difference – volts (V)</a:t>
                      </a:r>
                    </a:p>
                    <a:p>
                      <a:r>
                        <a:rPr lang="en-GB" sz="1200" dirty="0">
                          <a:latin typeface="Gill Sans MT" panose="020B0502020104020203" pitchFamily="34" charset="0"/>
                        </a:rPr>
                        <a:t>Current – amperes (A)</a:t>
                      </a:r>
                    </a:p>
                    <a:p>
                      <a:r>
                        <a:rPr lang="en-GB" sz="1200" dirty="0">
                          <a:latin typeface="Gill Sans MT" panose="020B0502020104020203" pitchFamily="34" charset="0"/>
                        </a:rPr>
                        <a:t>Resistance – ohms (</a:t>
                      </a:r>
                      <a:r>
                        <a:rPr lang="el-GR" sz="1200" dirty="0"/>
                        <a:t>Ω)</a:t>
                      </a:r>
                      <a:endParaRPr lang="en-GB" sz="1200" dirty="0">
                        <a:latin typeface="Gill Sans MT" panose="020B0502020104020203" pitchFamily="34" charset="0"/>
                      </a:endParaRPr>
                    </a:p>
                  </a:txBody>
                  <a:tcPr anchor="ctr"/>
                </a:tc>
                <a:extLst>
                  <a:ext uri="{0D108BD9-81ED-4DB2-BD59-A6C34878D82A}">
                    <a16:rowId xmlns:a16="http://schemas.microsoft.com/office/drawing/2014/main" val="1301300050"/>
                  </a:ext>
                </a:extLst>
              </a:tr>
              <a:tr h="370840">
                <a:tc>
                  <a:txBody>
                    <a:bodyPr/>
                    <a:lstStyle/>
                    <a:p>
                      <a:r>
                        <a:rPr lang="en-GB" sz="1200" dirty="0">
                          <a:latin typeface="Gill Sans MT" panose="020B0502020104020203" pitchFamily="34" charset="0"/>
                        </a:rPr>
                        <a:t>P = V x I</a:t>
                      </a:r>
                    </a:p>
                  </a:txBody>
                  <a:tcPr anchor="ctr"/>
                </a:tc>
                <a:tc>
                  <a:txBody>
                    <a:bodyPr/>
                    <a:lstStyle/>
                    <a:p>
                      <a:r>
                        <a:rPr lang="en-GB" sz="1200" dirty="0">
                          <a:latin typeface="Gill Sans MT" panose="020B0502020104020203" pitchFamily="34" charset="0"/>
                        </a:rPr>
                        <a:t>Power = potential difference x</a:t>
                      </a:r>
                    </a:p>
                    <a:p>
                      <a:r>
                        <a:rPr lang="en-GB" sz="1200" dirty="0">
                          <a:latin typeface="Gill Sans MT" panose="020B0502020104020203" pitchFamily="34" charset="0"/>
                        </a:rPr>
                        <a:t>current</a:t>
                      </a:r>
                    </a:p>
                  </a:txBody>
                  <a:tcPr anchor="ctr"/>
                </a:tc>
                <a:tc>
                  <a:txBody>
                    <a:bodyPr/>
                    <a:lstStyle/>
                    <a:p>
                      <a:r>
                        <a:rPr lang="en-GB" sz="1200" dirty="0">
                          <a:latin typeface="Gill Sans MT" panose="020B0502020104020203" pitchFamily="34" charset="0"/>
                        </a:rPr>
                        <a:t>Power – watt (W)</a:t>
                      </a:r>
                    </a:p>
                    <a:p>
                      <a:r>
                        <a:rPr lang="en-GB" sz="1200" dirty="0">
                          <a:latin typeface="Gill Sans MT" panose="020B0502020104020203" pitchFamily="34" charset="0"/>
                        </a:rPr>
                        <a:t>Potential difference – volts (V)</a:t>
                      </a:r>
                    </a:p>
                    <a:p>
                      <a:r>
                        <a:rPr lang="en-GB" sz="1200" dirty="0">
                          <a:latin typeface="Gill Sans MT" panose="020B0502020104020203" pitchFamily="34" charset="0"/>
                        </a:rPr>
                        <a:t>Current – amperes (A)</a:t>
                      </a:r>
                    </a:p>
                  </a:txBody>
                  <a:tcPr anchor="ctr"/>
                </a:tc>
                <a:extLst>
                  <a:ext uri="{0D108BD9-81ED-4DB2-BD59-A6C34878D82A}">
                    <a16:rowId xmlns:a16="http://schemas.microsoft.com/office/drawing/2014/main" val="4213782287"/>
                  </a:ext>
                </a:extLst>
              </a:tr>
              <a:tr h="370840">
                <a:tc>
                  <a:txBody>
                    <a:bodyPr/>
                    <a:lstStyle/>
                    <a:p>
                      <a:r>
                        <a:rPr lang="en-GB" sz="1200" dirty="0">
                          <a:latin typeface="Gill Sans MT" panose="020B0502020104020203" pitchFamily="34" charset="0"/>
                        </a:rPr>
                        <a:t>P = I</a:t>
                      </a:r>
                      <a:r>
                        <a:rPr lang="en-GB" sz="1200" baseline="30000" dirty="0">
                          <a:latin typeface="Gill Sans MT" panose="020B0502020104020203" pitchFamily="34" charset="0"/>
                        </a:rPr>
                        <a:t>2</a:t>
                      </a:r>
                      <a:r>
                        <a:rPr lang="en-GB" sz="1200" dirty="0">
                          <a:latin typeface="Gill Sans MT" panose="020B0502020104020203" pitchFamily="34" charset="0"/>
                        </a:rPr>
                        <a:t> x R</a:t>
                      </a:r>
                    </a:p>
                  </a:txBody>
                  <a:tcPr anchor="ctr"/>
                </a:tc>
                <a:tc>
                  <a:txBody>
                    <a:bodyPr/>
                    <a:lstStyle/>
                    <a:p>
                      <a:r>
                        <a:rPr lang="en-GB" sz="1200" dirty="0">
                          <a:latin typeface="Gill Sans MT" panose="020B0502020104020203" pitchFamily="34" charset="0"/>
                        </a:rPr>
                        <a:t>Power = current2 x resistance</a:t>
                      </a:r>
                    </a:p>
                  </a:txBody>
                  <a:tcPr anchor="ctr"/>
                </a:tc>
                <a:tc>
                  <a:txBody>
                    <a:bodyPr/>
                    <a:lstStyle/>
                    <a:p>
                      <a:r>
                        <a:rPr lang="en-GB" sz="1200" dirty="0">
                          <a:latin typeface="Gill Sans MT" panose="020B0502020104020203" pitchFamily="34" charset="0"/>
                        </a:rPr>
                        <a:t>Power – watt (W)</a:t>
                      </a:r>
                    </a:p>
                    <a:p>
                      <a:r>
                        <a:rPr lang="en-GB" sz="1200" dirty="0">
                          <a:latin typeface="Gill Sans MT" panose="020B0502020104020203" pitchFamily="34" charset="0"/>
                        </a:rPr>
                        <a:t>Current – amperes (A)</a:t>
                      </a:r>
                    </a:p>
                    <a:p>
                      <a:r>
                        <a:rPr lang="en-GB" sz="1200" dirty="0">
                          <a:latin typeface="Gill Sans MT" panose="020B0502020104020203" pitchFamily="34" charset="0"/>
                        </a:rPr>
                        <a:t>Resistance – ohms (Ω</a:t>
                      </a:r>
                    </a:p>
                  </a:txBody>
                  <a:tcPr anchor="ctr"/>
                </a:tc>
                <a:extLst>
                  <a:ext uri="{0D108BD9-81ED-4DB2-BD59-A6C34878D82A}">
                    <a16:rowId xmlns:a16="http://schemas.microsoft.com/office/drawing/2014/main" val="3659667356"/>
                  </a:ext>
                </a:extLst>
              </a:tr>
              <a:tr h="370840">
                <a:tc>
                  <a:txBody>
                    <a:bodyPr/>
                    <a:lstStyle/>
                    <a:p>
                      <a:r>
                        <a:rPr lang="en-GB" sz="1200" dirty="0">
                          <a:latin typeface="Gill Sans MT" panose="020B0502020104020203" pitchFamily="34" charset="0"/>
                        </a:rPr>
                        <a:t> E = P x t</a:t>
                      </a:r>
                    </a:p>
                  </a:txBody>
                  <a:tcPr anchor="ctr"/>
                </a:tc>
                <a:tc>
                  <a:txBody>
                    <a:bodyPr/>
                    <a:lstStyle/>
                    <a:p>
                      <a:r>
                        <a:rPr lang="en-GB" sz="1200" dirty="0">
                          <a:latin typeface="Gill Sans MT" panose="020B0502020104020203" pitchFamily="34" charset="0"/>
                        </a:rPr>
                        <a:t>Energy transferred = power x time </a:t>
                      </a:r>
                    </a:p>
                  </a:txBody>
                  <a:tcPr anchor="ctr"/>
                </a:tc>
                <a:tc>
                  <a:txBody>
                    <a:bodyPr/>
                    <a:lstStyle/>
                    <a:p>
                      <a:r>
                        <a:rPr lang="en-GB" sz="1200" dirty="0">
                          <a:latin typeface="Gill Sans MT" panose="020B0502020104020203" pitchFamily="34" charset="0"/>
                        </a:rPr>
                        <a:t>Energy = joules (J)</a:t>
                      </a:r>
                    </a:p>
                    <a:p>
                      <a:r>
                        <a:rPr lang="en-GB" sz="1200" dirty="0">
                          <a:latin typeface="Gill Sans MT" panose="020B0502020104020203" pitchFamily="34" charset="0"/>
                        </a:rPr>
                        <a:t>Power – watt (W)</a:t>
                      </a:r>
                    </a:p>
                    <a:p>
                      <a:r>
                        <a:rPr lang="en-GB" sz="1200" dirty="0">
                          <a:latin typeface="Gill Sans MT" panose="020B0502020104020203" pitchFamily="34" charset="0"/>
                        </a:rPr>
                        <a:t>Time – seconds (s)</a:t>
                      </a:r>
                    </a:p>
                  </a:txBody>
                  <a:tcPr anchor="ctr"/>
                </a:tc>
                <a:extLst>
                  <a:ext uri="{0D108BD9-81ED-4DB2-BD59-A6C34878D82A}">
                    <a16:rowId xmlns:a16="http://schemas.microsoft.com/office/drawing/2014/main" val="1690319629"/>
                  </a:ext>
                </a:extLst>
              </a:tr>
              <a:tr h="370840">
                <a:tc>
                  <a:txBody>
                    <a:bodyPr/>
                    <a:lstStyle/>
                    <a:p>
                      <a:r>
                        <a:rPr lang="en-GB" sz="1200" dirty="0">
                          <a:latin typeface="Gill Sans MT" panose="020B0502020104020203" pitchFamily="34" charset="0"/>
                        </a:rPr>
                        <a:t>E = Q x V</a:t>
                      </a:r>
                    </a:p>
                  </a:txBody>
                  <a:tcPr anchor="ctr"/>
                </a:tc>
                <a:tc>
                  <a:txBody>
                    <a:bodyPr/>
                    <a:lstStyle/>
                    <a:p>
                      <a:r>
                        <a:rPr lang="en-GB" sz="1200" dirty="0">
                          <a:latin typeface="Gill Sans MT" panose="020B0502020104020203" pitchFamily="34" charset="0"/>
                        </a:rPr>
                        <a:t>Energy transferred = charge flow x</a:t>
                      </a:r>
                    </a:p>
                    <a:p>
                      <a:r>
                        <a:rPr lang="en-GB" sz="1200" dirty="0">
                          <a:latin typeface="Gill Sans MT" panose="020B0502020104020203" pitchFamily="34" charset="0"/>
                        </a:rPr>
                        <a:t>potential difference</a:t>
                      </a:r>
                    </a:p>
                  </a:txBody>
                  <a:tcPr anchor="ctr"/>
                </a:tc>
                <a:tc>
                  <a:txBody>
                    <a:bodyPr/>
                    <a:lstStyle/>
                    <a:p>
                      <a:r>
                        <a:rPr lang="en-GB" sz="1200" dirty="0">
                          <a:latin typeface="Gill Sans MT" panose="020B0502020104020203" pitchFamily="34" charset="0"/>
                        </a:rPr>
                        <a:t>Energy = joules (J)</a:t>
                      </a:r>
                    </a:p>
                    <a:p>
                      <a:r>
                        <a:rPr lang="en-GB" sz="1200" dirty="0">
                          <a:latin typeface="Gill Sans MT" panose="020B0502020104020203" pitchFamily="34" charset="0"/>
                        </a:rPr>
                        <a:t>Charge flow - coulomb (C)</a:t>
                      </a:r>
                    </a:p>
                    <a:p>
                      <a:r>
                        <a:rPr lang="en-GB" sz="1200" dirty="0">
                          <a:latin typeface="Gill Sans MT" panose="020B0502020104020203" pitchFamily="34" charset="0"/>
                        </a:rPr>
                        <a:t>Potential difference – volts (V)</a:t>
                      </a:r>
                    </a:p>
                  </a:txBody>
                  <a:tcPr anchor="ctr"/>
                </a:tc>
                <a:extLst>
                  <a:ext uri="{0D108BD9-81ED-4DB2-BD59-A6C34878D82A}">
                    <a16:rowId xmlns:a16="http://schemas.microsoft.com/office/drawing/2014/main" val="357237091"/>
                  </a:ext>
                </a:extLst>
              </a:tr>
            </a:tbl>
          </a:graphicData>
        </a:graphic>
      </p:graphicFrame>
      <p:graphicFrame>
        <p:nvGraphicFramePr>
          <p:cNvPr id="10" name="Table 9"/>
          <p:cNvGraphicFramePr>
            <a:graphicFrameLocks noGrp="1"/>
          </p:cNvGraphicFramePr>
          <p:nvPr/>
        </p:nvGraphicFramePr>
        <p:xfrm>
          <a:off x="152070" y="711200"/>
          <a:ext cx="4851069" cy="5856362"/>
        </p:xfrm>
        <a:graphic>
          <a:graphicData uri="http://schemas.openxmlformats.org/drawingml/2006/table">
            <a:tbl>
              <a:tblPr firstRow="1" bandRow="1">
                <a:tableStyleId>{5940675A-B579-460E-94D1-54222C63F5DA}</a:tableStyleId>
              </a:tblPr>
              <a:tblGrid>
                <a:gridCol w="1067130">
                  <a:extLst>
                    <a:ext uri="{9D8B030D-6E8A-4147-A177-3AD203B41FA5}">
                      <a16:colId xmlns:a16="http://schemas.microsoft.com/office/drawing/2014/main" val="3013602688"/>
                    </a:ext>
                  </a:extLst>
                </a:gridCol>
                <a:gridCol w="3783939">
                  <a:extLst>
                    <a:ext uri="{9D8B030D-6E8A-4147-A177-3AD203B41FA5}">
                      <a16:colId xmlns:a16="http://schemas.microsoft.com/office/drawing/2014/main" val="1605593016"/>
                    </a:ext>
                  </a:extLst>
                </a:gridCol>
              </a:tblGrid>
              <a:tr h="355654">
                <a:tc gridSpan="2">
                  <a:txBody>
                    <a:bodyPr/>
                    <a:lstStyle/>
                    <a:p>
                      <a:pPr algn="ctr"/>
                      <a:r>
                        <a:rPr lang="en-GB" sz="1200" b="0" dirty="0">
                          <a:latin typeface="Gill Sans MT" panose="020B0502020104020203" pitchFamily="34" charset="0"/>
                        </a:rPr>
                        <a:t>Definitions</a:t>
                      </a:r>
                    </a:p>
                  </a:txBody>
                  <a:tcPr anchor="ctr">
                    <a:solidFill>
                      <a:schemeClr val="accent6">
                        <a:lumMod val="20000"/>
                        <a:lumOff val="80000"/>
                      </a:schemeClr>
                    </a:solidFill>
                  </a:tcPr>
                </a:tc>
                <a:tc hMerge="1">
                  <a:txBody>
                    <a:bodyPr/>
                    <a:lstStyle/>
                    <a:p>
                      <a:endParaRPr lang="en-GB" sz="1200" dirty="0"/>
                    </a:p>
                  </a:txBody>
                  <a:tcPr/>
                </a:tc>
                <a:extLst>
                  <a:ext uri="{0D108BD9-81ED-4DB2-BD59-A6C34878D82A}">
                    <a16:rowId xmlns:a16="http://schemas.microsoft.com/office/drawing/2014/main" val="2363983888"/>
                  </a:ext>
                </a:extLst>
              </a:tr>
              <a:tr h="997919">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Potential difference</a:t>
                      </a:r>
                    </a:p>
                  </a:txBody>
                  <a:tcPr marL="36576" marR="36576" marT="36576" marB="36576" anchor="ct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The potential difference between two points in an electric circuit is the work done when a coulomb of charge passes between the points. Potential difference causes charge to flow</a:t>
                      </a:r>
                    </a:p>
                  </a:txBody>
                  <a:tcPr marL="36576" marR="36576" marT="36576" marB="36576" anchor="ctr"/>
                </a:tc>
                <a:extLst>
                  <a:ext uri="{0D108BD9-81ED-4DB2-BD59-A6C34878D82A}">
                    <a16:rowId xmlns:a16="http://schemas.microsoft.com/office/drawing/2014/main" val="2937766954"/>
                  </a:ext>
                </a:extLst>
              </a:tr>
              <a:tr h="528672">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Resistance</a:t>
                      </a:r>
                    </a:p>
                  </a:txBody>
                  <a:tcPr marL="36576" marR="36576" marT="36576" marB="36576" anchor="ct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Resistance is caused by anything that opposes the flow of electric charge.</a:t>
                      </a:r>
                    </a:p>
                  </a:txBody>
                  <a:tcPr marL="36576" marR="36576" marT="36576" marB="36576" anchor="ctr"/>
                </a:tc>
                <a:extLst>
                  <a:ext uri="{0D108BD9-81ED-4DB2-BD59-A6C34878D82A}">
                    <a16:rowId xmlns:a16="http://schemas.microsoft.com/office/drawing/2014/main" val="1776205967"/>
                  </a:ext>
                </a:extLst>
              </a:tr>
              <a:tr h="528672">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Charge</a:t>
                      </a:r>
                    </a:p>
                  </a:txBody>
                  <a:tcPr marL="36576" marR="36576" marT="36576" marB="36576" anchor="ct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Anything charged that is able to move within a circuit. Electrons or ions</a:t>
                      </a:r>
                    </a:p>
                  </a:txBody>
                  <a:tcPr marL="36576" marR="36576" marT="36576" marB="36576" anchor="ctr"/>
                </a:tc>
                <a:extLst>
                  <a:ext uri="{0D108BD9-81ED-4DB2-BD59-A6C34878D82A}">
                    <a16:rowId xmlns:a16="http://schemas.microsoft.com/office/drawing/2014/main" val="651018570"/>
                  </a:ext>
                </a:extLst>
              </a:tr>
              <a:tr h="528672">
                <a:tc>
                  <a:txBody>
                    <a:bodyPr/>
                    <a:lstStyle/>
                    <a:p>
                      <a:pPr marR="0" indent="0" algn="l" rtl="0">
                        <a:lnSpc>
                          <a:spcPct val="119000"/>
                        </a:lnSpc>
                        <a:spcBef>
                          <a:spcPts val="0"/>
                        </a:spcBef>
                        <a:spcAft>
                          <a:spcPts val="600"/>
                        </a:spcAft>
                      </a:pPr>
                      <a:r>
                        <a:rPr lang="en-GB" sz="1200" b="0" kern="1400">
                          <a:ln>
                            <a:noFill/>
                          </a:ln>
                          <a:solidFill>
                            <a:srgbClr val="000000"/>
                          </a:solidFill>
                          <a:effectLst/>
                          <a:latin typeface="Gill Sans MT" panose="020B0502020104020203" pitchFamily="34" charset="0"/>
                        </a:rPr>
                        <a:t>Alternating current</a:t>
                      </a:r>
                    </a:p>
                  </a:txBody>
                  <a:tcPr marL="36576" marR="36576" marT="36576" marB="36576" anchor="ct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The current regularly changes direction e.g. mains electricity</a:t>
                      </a:r>
                    </a:p>
                  </a:txBody>
                  <a:tcPr marL="36576" marR="36576" marT="36576" marB="36576" anchor="ctr"/>
                </a:tc>
                <a:extLst>
                  <a:ext uri="{0D108BD9-81ED-4DB2-BD59-A6C34878D82A}">
                    <a16:rowId xmlns:a16="http://schemas.microsoft.com/office/drawing/2014/main" val="9188263"/>
                  </a:ext>
                </a:extLst>
              </a:tr>
              <a:tr h="315755">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Direct current</a:t>
                      </a:r>
                    </a:p>
                  </a:txBody>
                  <a:tcPr marL="36576" marR="36576" marT="36576" marB="36576" anchor="ct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The current flows in one direction only e.g. batteries.</a:t>
                      </a:r>
                    </a:p>
                  </a:txBody>
                  <a:tcPr marL="36576" marR="36576" marT="36576" marB="36576" anchor="ctr"/>
                </a:tc>
                <a:extLst>
                  <a:ext uri="{0D108BD9-81ED-4DB2-BD59-A6C34878D82A}">
                    <a16:rowId xmlns:a16="http://schemas.microsoft.com/office/drawing/2014/main" val="236682449"/>
                  </a:ext>
                </a:extLst>
              </a:tr>
              <a:tr h="528672">
                <a:tc>
                  <a:txBody>
                    <a:bodyPr/>
                    <a:lstStyle/>
                    <a:p>
                      <a:pPr marR="0" indent="0" algn="l" rtl="0">
                        <a:lnSpc>
                          <a:spcPct val="119000"/>
                        </a:lnSpc>
                        <a:spcBef>
                          <a:spcPts val="0"/>
                        </a:spcBef>
                        <a:spcAft>
                          <a:spcPts val="600"/>
                        </a:spcAft>
                      </a:pPr>
                      <a:r>
                        <a:rPr lang="en-GB" sz="1200" b="0" kern="1400">
                          <a:ln>
                            <a:noFill/>
                          </a:ln>
                          <a:solidFill>
                            <a:srgbClr val="000000"/>
                          </a:solidFill>
                          <a:effectLst/>
                          <a:latin typeface="Gill Sans MT" panose="020B0502020104020203" pitchFamily="34" charset="0"/>
                        </a:rPr>
                        <a:t>Mains electricity</a:t>
                      </a:r>
                    </a:p>
                  </a:txBody>
                  <a:tcPr marL="36576" marR="36576" marT="36576" marB="36576" anchor="ct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UK mains is an alternating current of 230V and at a frequency of 50Hz.</a:t>
                      </a:r>
                    </a:p>
                  </a:txBody>
                  <a:tcPr marL="36576" marR="36576" marT="36576" marB="36576" anchor="ctr"/>
                </a:tc>
                <a:extLst>
                  <a:ext uri="{0D108BD9-81ED-4DB2-BD59-A6C34878D82A}">
                    <a16:rowId xmlns:a16="http://schemas.microsoft.com/office/drawing/2014/main" val="942438911"/>
                  </a:ext>
                </a:extLst>
              </a:tr>
              <a:tr h="528672">
                <a:tc>
                  <a:txBody>
                    <a:bodyPr/>
                    <a:lstStyle/>
                    <a:p>
                      <a:pPr marR="0" indent="0" algn="l" rtl="0">
                        <a:lnSpc>
                          <a:spcPct val="119000"/>
                        </a:lnSpc>
                        <a:spcBef>
                          <a:spcPts val="0"/>
                        </a:spcBef>
                        <a:spcAft>
                          <a:spcPts val="600"/>
                        </a:spcAft>
                      </a:pPr>
                      <a:r>
                        <a:rPr lang="en-GB" sz="1200" b="0" kern="1400">
                          <a:ln>
                            <a:noFill/>
                          </a:ln>
                          <a:solidFill>
                            <a:srgbClr val="000000"/>
                          </a:solidFill>
                          <a:effectLst/>
                          <a:latin typeface="Gill Sans MT" panose="020B0502020104020203" pitchFamily="34" charset="0"/>
                        </a:rPr>
                        <a:t>National grid</a:t>
                      </a:r>
                    </a:p>
                  </a:txBody>
                  <a:tcPr marL="36576" marR="36576" marT="36576" marB="36576" anchor="ct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A series of cables and transformers linking power stations to consumers.</a:t>
                      </a:r>
                    </a:p>
                  </a:txBody>
                  <a:tcPr marL="36576" marR="36576" marT="36576" marB="36576" anchor="ctr"/>
                </a:tc>
                <a:extLst>
                  <a:ext uri="{0D108BD9-81ED-4DB2-BD59-A6C34878D82A}">
                    <a16:rowId xmlns:a16="http://schemas.microsoft.com/office/drawing/2014/main" val="4004446201"/>
                  </a:ext>
                </a:extLst>
              </a:tr>
              <a:tr h="997919">
                <a:tc>
                  <a:txBody>
                    <a:bodyPr/>
                    <a:lstStyle/>
                    <a:p>
                      <a:pPr marR="0" indent="0" algn="l" rtl="0">
                        <a:lnSpc>
                          <a:spcPct val="119000"/>
                        </a:lnSpc>
                        <a:spcBef>
                          <a:spcPts val="0"/>
                        </a:spcBef>
                        <a:spcAft>
                          <a:spcPts val="600"/>
                        </a:spcAft>
                      </a:pPr>
                      <a:r>
                        <a:rPr lang="en-GB" sz="1200" b="0" kern="1400">
                          <a:ln>
                            <a:noFill/>
                          </a:ln>
                          <a:solidFill>
                            <a:srgbClr val="000000"/>
                          </a:solidFill>
                          <a:effectLst/>
                          <a:latin typeface="Gill Sans MT" panose="020B0502020104020203" pitchFamily="34" charset="0"/>
                        </a:rPr>
                        <a:t>Step up transformer</a:t>
                      </a:r>
                    </a:p>
                  </a:txBody>
                  <a:tcPr marL="36576" marR="36576" marT="36576" marB="36576" anchor="ct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Increases the potential difference for transmission across power cables. This reduces the current and therefore less heat is lost from the cables. This makes the National Grid efficient.</a:t>
                      </a:r>
                    </a:p>
                  </a:txBody>
                  <a:tcPr marL="36576" marR="36576" marT="36576" marB="36576" anchor="ctr"/>
                </a:tc>
                <a:extLst>
                  <a:ext uri="{0D108BD9-81ED-4DB2-BD59-A6C34878D82A}">
                    <a16:rowId xmlns:a16="http://schemas.microsoft.com/office/drawing/2014/main" val="3976756311"/>
                  </a:ext>
                </a:extLst>
              </a:tr>
              <a:tr h="545755">
                <a:tc>
                  <a:txBody>
                    <a:bodyPr/>
                    <a:lstStyle/>
                    <a:p>
                      <a:pPr marR="0" indent="0" algn="l" rtl="0">
                        <a:lnSpc>
                          <a:spcPct val="119000"/>
                        </a:lnSpc>
                        <a:spcBef>
                          <a:spcPts val="0"/>
                        </a:spcBef>
                        <a:spcAft>
                          <a:spcPts val="600"/>
                        </a:spcAft>
                      </a:pPr>
                      <a:r>
                        <a:rPr lang="en-GB" sz="1200" b="0" kern="1400">
                          <a:ln>
                            <a:noFill/>
                          </a:ln>
                          <a:solidFill>
                            <a:srgbClr val="000000"/>
                          </a:solidFill>
                          <a:effectLst/>
                          <a:latin typeface="Gill Sans MT" panose="020B0502020104020203" pitchFamily="34" charset="0"/>
                        </a:rPr>
                        <a:t>Step down transformer</a:t>
                      </a:r>
                    </a:p>
                  </a:txBody>
                  <a:tcPr marL="36576" marR="36576" marT="36576" marB="36576" anchor="ct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Reduces the potential difference from the cables to 230V for use by consumers.</a:t>
                      </a:r>
                    </a:p>
                  </a:txBody>
                  <a:tcPr marL="36576" marR="36576" marT="36576" marB="36576" anchor="ctr"/>
                </a:tc>
                <a:extLst>
                  <a:ext uri="{0D108BD9-81ED-4DB2-BD59-A6C34878D82A}">
                    <a16:rowId xmlns:a16="http://schemas.microsoft.com/office/drawing/2014/main" val="3404830113"/>
                  </a:ext>
                </a:extLst>
              </a:tr>
            </a:tbl>
          </a:graphicData>
        </a:graphic>
      </p:graphicFrame>
      <p:sp>
        <p:nvSpPr>
          <p:cNvPr id="15" name="Control 1"/>
          <p:cNvSpPr>
            <a:spLocks noChangeArrowheads="1" noChangeShapeType="1"/>
          </p:cNvSpPr>
          <p:nvPr/>
        </p:nvSpPr>
        <p:spPr bwMode="auto">
          <a:xfrm>
            <a:off x="1283624" y="5915405"/>
            <a:ext cx="7239000" cy="140335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latin typeface="Gill Sans MT" panose="020B0502020104020203" pitchFamily="34" charset="0"/>
            </a:endParaRPr>
          </a:p>
        </p:txBody>
      </p:sp>
      <p:pic>
        <p:nvPicPr>
          <p:cNvPr id="9" name="Picture 8">
            <a:extLst>
              <a:ext uri="{FF2B5EF4-FFF2-40B4-BE49-F238E27FC236}">
                <a16:creationId xmlns:a16="http://schemas.microsoft.com/office/drawing/2014/main" id="{2D619D0E-2112-4C33-9904-30E1867BED22}"/>
              </a:ext>
            </a:extLst>
          </p:cNvPr>
          <p:cNvPicPr>
            <a:picLocks noChangeAspect="1"/>
          </p:cNvPicPr>
          <p:nvPr/>
        </p:nvPicPr>
        <p:blipFill>
          <a:blip r:embed="rId2"/>
          <a:stretch>
            <a:fillRect/>
          </a:stretch>
        </p:blipFill>
        <p:spPr>
          <a:xfrm>
            <a:off x="8976485" y="4924895"/>
            <a:ext cx="1628775" cy="1832372"/>
          </a:xfrm>
          <a:prstGeom prst="rect">
            <a:avLst/>
          </a:prstGeom>
        </p:spPr>
      </p:pic>
      <p:pic>
        <p:nvPicPr>
          <p:cNvPr id="11" name="Picture 10">
            <a:extLst>
              <a:ext uri="{FF2B5EF4-FFF2-40B4-BE49-F238E27FC236}">
                <a16:creationId xmlns:a16="http://schemas.microsoft.com/office/drawing/2014/main" id="{10CF7655-D05D-4E83-B565-79455AF49D05}"/>
              </a:ext>
            </a:extLst>
          </p:cNvPr>
          <p:cNvPicPr>
            <a:picLocks noChangeAspect="1"/>
          </p:cNvPicPr>
          <p:nvPr/>
        </p:nvPicPr>
        <p:blipFill>
          <a:blip r:embed="rId3"/>
          <a:stretch>
            <a:fillRect/>
          </a:stretch>
        </p:blipFill>
        <p:spPr>
          <a:xfrm>
            <a:off x="5003140" y="4811088"/>
            <a:ext cx="2027238" cy="1870368"/>
          </a:xfrm>
          <a:prstGeom prst="rect">
            <a:avLst/>
          </a:prstGeom>
        </p:spPr>
      </p:pic>
      <p:pic>
        <p:nvPicPr>
          <p:cNvPr id="12" name="Picture 11">
            <a:extLst>
              <a:ext uri="{FF2B5EF4-FFF2-40B4-BE49-F238E27FC236}">
                <a16:creationId xmlns:a16="http://schemas.microsoft.com/office/drawing/2014/main" id="{F39AE601-6D45-4C4E-9498-14A90DE704DC}"/>
              </a:ext>
            </a:extLst>
          </p:cNvPr>
          <p:cNvPicPr>
            <a:picLocks noChangeAspect="1"/>
          </p:cNvPicPr>
          <p:nvPr/>
        </p:nvPicPr>
        <p:blipFill>
          <a:blip r:embed="rId4"/>
          <a:stretch>
            <a:fillRect/>
          </a:stretch>
        </p:blipFill>
        <p:spPr>
          <a:xfrm>
            <a:off x="7008354" y="4905897"/>
            <a:ext cx="2073539" cy="1870368"/>
          </a:xfrm>
          <a:prstGeom prst="rect">
            <a:avLst/>
          </a:prstGeom>
        </p:spPr>
      </p:pic>
      <p:pic>
        <p:nvPicPr>
          <p:cNvPr id="13" name="Picture 12">
            <a:extLst>
              <a:ext uri="{FF2B5EF4-FFF2-40B4-BE49-F238E27FC236}">
                <a16:creationId xmlns:a16="http://schemas.microsoft.com/office/drawing/2014/main" id="{A63171D2-22C4-4A36-B3BB-DB2B857DE991}"/>
              </a:ext>
            </a:extLst>
          </p:cNvPr>
          <p:cNvPicPr>
            <a:picLocks noChangeAspect="1"/>
          </p:cNvPicPr>
          <p:nvPr/>
        </p:nvPicPr>
        <p:blipFill>
          <a:blip r:embed="rId5"/>
          <a:stretch>
            <a:fillRect/>
          </a:stretch>
        </p:blipFill>
        <p:spPr>
          <a:xfrm>
            <a:off x="10491256" y="4909335"/>
            <a:ext cx="1628775" cy="916531"/>
          </a:xfrm>
          <a:prstGeom prst="rect">
            <a:avLst/>
          </a:prstGeom>
        </p:spPr>
      </p:pic>
      <p:sp>
        <p:nvSpPr>
          <p:cNvPr id="16" name="TextBox 15">
            <a:extLst>
              <a:ext uri="{FF2B5EF4-FFF2-40B4-BE49-F238E27FC236}">
                <a16:creationId xmlns:a16="http://schemas.microsoft.com/office/drawing/2014/main" id="{5242A74D-7F25-41B4-AE73-29AF83B86A14}"/>
              </a:ext>
            </a:extLst>
          </p:cNvPr>
          <p:cNvSpPr txBox="1"/>
          <p:nvPr/>
        </p:nvSpPr>
        <p:spPr>
          <a:xfrm>
            <a:off x="5053279" y="4578888"/>
            <a:ext cx="7138721" cy="276999"/>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GB" sz="1200" b="1" dirty="0">
                <a:latin typeface="Gill Sans MT" panose="020B0502020104020203" pitchFamily="34" charset="0"/>
              </a:rPr>
              <a:t>Circuit Symbols</a:t>
            </a:r>
            <a:endParaRPr lang="en-GB" sz="1200" dirty="0">
              <a:latin typeface="Gill Sans MT" panose="020B0502020104020203" pitchFamily="34" charset="0"/>
            </a:endParaRPr>
          </a:p>
        </p:txBody>
      </p:sp>
      <p:sp>
        <p:nvSpPr>
          <p:cNvPr id="14" name="TextBox 13"/>
          <p:cNvSpPr txBox="1"/>
          <p:nvPr/>
        </p:nvSpPr>
        <p:spPr>
          <a:xfrm>
            <a:off x="152070" y="135641"/>
            <a:ext cx="1899120"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Science</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17" name="TextBox 16"/>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a:t>
            </a:r>
          </a:p>
        </p:txBody>
      </p:sp>
    </p:spTree>
    <p:extLst>
      <p:ext uri="{BB962C8B-B14F-4D97-AF65-F5344CB8AC3E}">
        <p14:creationId xmlns:p14="http://schemas.microsoft.com/office/powerpoint/2010/main" val="507652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5361454" y="3958181"/>
          <a:ext cx="6577215" cy="2578101"/>
        </p:xfrm>
        <a:graphic>
          <a:graphicData uri="http://schemas.openxmlformats.org/drawingml/2006/table">
            <a:tbl>
              <a:tblPr firstRow="1" bandRow="1">
                <a:tableStyleId>{5940675A-B579-460E-94D1-54222C63F5DA}</a:tableStyleId>
              </a:tblPr>
              <a:tblGrid>
                <a:gridCol w="1375388">
                  <a:extLst>
                    <a:ext uri="{9D8B030D-6E8A-4147-A177-3AD203B41FA5}">
                      <a16:colId xmlns:a16="http://schemas.microsoft.com/office/drawing/2014/main" val="141917360"/>
                    </a:ext>
                  </a:extLst>
                </a:gridCol>
                <a:gridCol w="3292058">
                  <a:extLst>
                    <a:ext uri="{9D8B030D-6E8A-4147-A177-3AD203B41FA5}">
                      <a16:colId xmlns:a16="http://schemas.microsoft.com/office/drawing/2014/main" val="387122587"/>
                    </a:ext>
                  </a:extLst>
                </a:gridCol>
                <a:gridCol w="1909769">
                  <a:extLst>
                    <a:ext uri="{9D8B030D-6E8A-4147-A177-3AD203B41FA5}">
                      <a16:colId xmlns:a16="http://schemas.microsoft.com/office/drawing/2014/main" val="2643381743"/>
                    </a:ext>
                  </a:extLst>
                </a:gridCol>
              </a:tblGrid>
              <a:tr h="428217">
                <a:tc gridSpan="3">
                  <a:txBody>
                    <a:bodyPr/>
                    <a:lstStyle/>
                    <a:p>
                      <a:pPr algn="ctr"/>
                      <a:r>
                        <a:rPr lang="en-GB" sz="1200" b="0" dirty="0">
                          <a:latin typeface="Gill Sans MT" panose="020B0502020104020203" pitchFamily="34" charset="0"/>
                        </a:rPr>
                        <a:t>Chemical Tests</a:t>
                      </a:r>
                    </a:p>
                  </a:txBody>
                  <a:tcPr anchor="ctr">
                    <a:solidFill>
                      <a:srgbClr val="FFCCFF"/>
                    </a:solid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28437246"/>
                  </a:ext>
                </a:extLst>
              </a:tr>
              <a:tr h="428217">
                <a:tc>
                  <a:txBody>
                    <a:bodyPr/>
                    <a:lstStyle/>
                    <a:p>
                      <a:r>
                        <a:rPr lang="en-GB" sz="1200" b="0" dirty="0">
                          <a:latin typeface="Gill Sans MT" panose="020B0502020104020203" pitchFamily="34" charset="0"/>
                        </a:rPr>
                        <a:t>Biological molecule </a:t>
                      </a:r>
                    </a:p>
                  </a:txBody>
                  <a:tcPr>
                    <a:solidFill>
                      <a:schemeClr val="bg1"/>
                    </a:solidFill>
                  </a:tcPr>
                </a:tc>
                <a:tc>
                  <a:txBody>
                    <a:bodyPr/>
                    <a:lstStyle/>
                    <a:p>
                      <a:r>
                        <a:rPr lang="en-GB" sz="1200" b="0" dirty="0">
                          <a:latin typeface="Gill Sans MT" panose="020B0502020104020203" pitchFamily="34" charset="0"/>
                        </a:rPr>
                        <a:t>Chemical test that is carried out:</a:t>
                      </a:r>
                    </a:p>
                  </a:txBody>
                  <a:tcPr>
                    <a:solidFill>
                      <a:schemeClr val="bg1"/>
                    </a:solidFill>
                  </a:tcPr>
                </a:tc>
                <a:tc>
                  <a:txBody>
                    <a:bodyPr/>
                    <a:lstStyle/>
                    <a:p>
                      <a:r>
                        <a:rPr lang="en-GB" sz="1200" b="0" dirty="0">
                          <a:latin typeface="Gill Sans MT" panose="020B0502020104020203" pitchFamily="34" charset="0"/>
                        </a:rPr>
                        <a:t>Positive result will show:</a:t>
                      </a:r>
                    </a:p>
                  </a:txBody>
                  <a:tcPr>
                    <a:solidFill>
                      <a:schemeClr val="bg1"/>
                    </a:solidFill>
                  </a:tcPr>
                </a:tc>
                <a:extLst>
                  <a:ext uri="{0D108BD9-81ED-4DB2-BD59-A6C34878D82A}">
                    <a16:rowId xmlns:a16="http://schemas.microsoft.com/office/drawing/2014/main" val="650544292"/>
                  </a:ext>
                </a:extLst>
              </a:tr>
              <a:tr h="428217">
                <a:tc>
                  <a:txBody>
                    <a:bodyPr/>
                    <a:lstStyle/>
                    <a:p>
                      <a:r>
                        <a:rPr lang="en-GB" sz="1200" b="0" dirty="0">
                          <a:latin typeface="Gill Sans MT" panose="020B0502020104020203" pitchFamily="34" charset="0"/>
                        </a:rPr>
                        <a:t>Starch</a:t>
                      </a:r>
                    </a:p>
                  </a:txBody>
                  <a:tcPr/>
                </a:tc>
                <a:tc>
                  <a:txBody>
                    <a:bodyPr/>
                    <a:lstStyle/>
                    <a:p>
                      <a:pPr algn="l" fontAlgn="ctr"/>
                      <a:r>
                        <a:rPr lang="en-GB" sz="1200" b="0" i="0" u="none" strike="noStrike" dirty="0">
                          <a:solidFill>
                            <a:srgbClr val="000000"/>
                          </a:solidFill>
                          <a:effectLst/>
                          <a:latin typeface="Gill Sans MT" panose="020B0502020104020203" pitchFamily="34" charset="0"/>
                          <a:cs typeface="Tahoma"/>
                        </a:rPr>
                        <a:t>Add orange/brown iodine solution.</a:t>
                      </a:r>
                    </a:p>
                  </a:txBody>
                  <a:tcPr marL="12700" marR="12700" marT="12700" marB="0" anchor="ctr"/>
                </a:tc>
                <a:tc>
                  <a:txBody>
                    <a:bodyPr/>
                    <a:lstStyle/>
                    <a:p>
                      <a:pPr algn="l" fontAlgn="ctr"/>
                      <a:r>
                        <a:rPr lang="en-GB" sz="1200" b="0" i="0" u="none" strike="noStrike" dirty="0">
                          <a:solidFill>
                            <a:srgbClr val="000000"/>
                          </a:solidFill>
                          <a:effectLst/>
                          <a:latin typeface="Gill Sans MT" panose="020B0502020104020203" pitchFamily="34" charset="0"/>
                          <a:cs typeface="Tahoma"/>
                        </a:rPr>
                        <a:t>Colour</a:t>
                      </a:r>
                      <a:r>
                        <a:rPr lang="en-GB" sz="1200" b="0" i="0" u="none" strike="noStrike" baseline="0" dirty="0">
                          <a:solidFill>
                            <a:srgbClr val="000000"/>
                          </a:solidFill>
                          <a:effectLst/>
                          <a:latin typeface="Gill Sans MT" panose="020B0502020104020203" pitchFamily="34" charset="0"/>
                          <a:cs typeface="Tahoma"/>
                        </a:rPr>
                        <a:t> turns to blue/black.</a:t>
                      </a:r>
                      <a:endParaRPr lang="en-GB" sz="1200" b="0" i="0" u="none" strike="noStrike" dirty="0">
                        <a:solidFill>
                          <a:srgbClr val="000000"/>
                        </a:solidFill>
                        <a:effectLst/>
                        <a:latin typeface="Gill Sans MT" panose="020B0502020104020203" pitchFamily="34" charset="0"/>
                        <a:cs typeface="Tahoma"/>
                      </a:endParaRPr>
                    </a:p>
                  </a:txBody>
                  <a:tcPr marL="12700" marR="12700" marT="12700" marB="0" anchor="ctr"/>
                </a:tc>
                <a:extLst>
                  <a:ext uri="{0D108BD9-81ED-4DB2-BD59-A6C34878D82A}">
                    <a16:rowId xmlns:a16="http://schemas.microsoft.com/office/drawing/2014/main" val="1301300050"/>
                  </a:ext>
                </a:extLst>
              </a:tr>
              <a:tr h="437016">
                <a:tc>
                  <a:txBody>
                    <a:bodyPr/>
                    <a:lstStyle/>
                    <a:p>
                      <a:r>
                        <a:rPr lang="en-GB" sz="1200" b="0" dirty="0">
                          <a:latin typeface="Gill Sans MT" panose="020B0502020104020203" pitchFamily="34" charset="0"/>
                        </a:rPr>
                        <a:t>Sugar (glucose)</a:t>
                      </a:r>
                    </a:p>
                  </a:txBody>
                  <a:tcPr/>
                </a:tc>
                <a:tc>
                  <a:txBody>
                    <a:bodyPr/>
                    <a:lstStyle/>
                    <a:p>
                      <a:pPr algn="l" fontAlgn="ctr"/>
                      <a:r>
                        <a:rPr lang="en-GB" sz="1200" b="0" i="0" u="none" strike="noStrike" dirty="0">
                          <a:solidFill>
                            <a:srgbClr val="000000"/>
                          </a:solidFill>
                          <a:effectLst/>
                          <a:latin typeface="Gill Sans MT" panose="020B0502020104020203" pitchFamily="34" charset="0"/>
                          <a:cs typeface="Tahoma"/>
                        </a:rPr>
                        <a:t>Add blue Benedict’s solution.  Place</a:t>
                      </a:r>
                      <a:r>
                        <a:rPr lang="en-GB" sz="1200" b="0" i="0" u="none" strike="noStrike" baseline="0" dirty="0">
                          <a:solidFill>
                            <a:srgbClr val="000000"/>
                          </a:solidFill>
                          <a:effectLst/>
                          <a:latin typeface="Gill Sans MT" panose="020B0502020104020203" pitchFamily="34" charset="0"/>
                          <a:cs typeface="Tahoma"/>
                        </a:rPr>
                        <a:t> in a boiling water bath for 5 minutes.</a:t>
                      </a:r>
                      <a:endParaRPr lang="en-GB" sz="1200" b="0" i="0" u="none" strike="noStrike" dirty="0">
                        <a:solidFill>
                          <a:srgbClr val="000000"/>
                        </a:solidFill>
                        <a:effectLst/>
                        <a:latin typeface="Gill Sans MT" panose="020B0502020104020203" pitchFamily="34" charset="0"/>
                        <a:cs typeface="Tahoma"/>
                      </a:endParaRPr>
                    </a:p>
                  </a:txBody>
                  <a:tcPr marL="12700" marR="12700" marT="12700" marB="0" anchor="ctr"/>
                </a:tc>
                <a:tc>
                  <a:txBody>
                    <a:bodyPr/>
                    <a:lstStyle/>
                    <a:p>
                      <a:pPr algn="l" fontAlgn="ctr"/>
                      <a:r>
                        <a:rPr lang="en-GB" sz="1200" b="0" i="0" u="none" strike="noStrike" dirty="0">
                          <a:solidFill>
                            <a:srgbClr val="000000"/>
                          </a:solidFill>
                          <a:effectLst/>
                          <a:latin typeface="Gill Sans MT" panose="020B0502020104020203" pitchFamily="34" charset="0"/>
                          <a:cs typeface="Tahoma"/>
                        </a:rPr>
                        <a:t>Colour turns green/ yellow/ orange/</a:t>
                      </a:r>
                      <a:r>
                        <a:rPr lang="en-GB" sz="1200" b="0" i="0" u="none" strike="noStrike" baseline="0" dirty="0">
                          <a:solidFill>
                            <a:srgbClr val="000000"/>
                          </a:solidFill>
                          <a:effectLst/>
                          <a:latin typeface="Gill Sans MT" panose="020B0502020104020203" pitchFamily="34" charset="0"/>
                          <a:cs typeface="Tahoma"/>
                        </a:rPr>
                        <a:t> brick red.</a:t>
                      </a:r>
                      <a:endParaRPr lang="en-GB" sz="1200" b="0" i="0" u="none" strike="noStrike" dirty="0">
                        <a:solidFill>
                          <a:srgbClr val="000000"/>
                        </a:solidFill>
                        <a:effectLst/>
                        <a:latin typeface="Gill Sans MT" panose="020B0502020104020203" pitchFamily="34" charset="0"/>
                        <a:cs typeface="Tahoma"/>
                      </a:endParaRPr>
                    </a:p>
                  </a:txBody>
                  <a:tcPr marL="12700" marR="12700" marT="12700" marB="0" anchor="ctr"/>
                </a:tc>
                <a:extLst>
                  <a:ext uri="{0D108BD9-81ED-4DB2-BD59-A6C34878D82A}">
                    <a16:rowId xmlns:a16="http://schemas.microsoft.com/office/drawing/2014/main" val="4213782287"/>
                  </a:ext>
                </a:extLst>
              </a:tr>
              <a:tr h="428217">
                <a:tc>
                  <a:txBody>
                    <a:bodyPr/>
                    <a:lstStyle/>
                    <a:p>
                      <a:r>
                        <a:rPr lang="en-GB" sz="1200" b="0" dirty="0">
                          <a:latin typeface="Gill Sans MT" panose="020B0502020104020203" pitchFamily="34" charset="0"/>
                        </a:rPr>
                        <a:t>Protein</a:t>
                      </a:r>
                    </a:p>
                  </a:txBody>
                  <a:tcPr/>
                </a:tc>
                <a:tc>
                  <a:txBody>
                    <a:bodyPr/>
                    <a:lstStyle/>
                    <a:p>
                      <a:pPr algn="l" fontAlgn="ctr"/>
                      <a:r>
                        <a:rPr lang="en-GB" sz="1200" b="0" i="0" u="none" strike="noStrike" dirty="0">
                          <a:solidFill>
                            <a:srgbClr val="000000"/>
                          </a:solidFill>
                          <a:effectLst/>
                          <a:latin typeface="Gill Sans MT" panose="020B0502020104020203" pitchFamily="34" charset="0"/>
                          <a:cs typeface="Tahoma"/>
                        </a:rPr>
                        <a:t>Add</a:t>
                      </a:r>
                      <a:r>
                        <a:rPr lang="en-GB" sz="1200" b="0" i="0" u="none" strike="noStrike" baseline="0" dirty="0">
                          <a:solidFill>
                            <a:srgbClr val="000000"/>
                          </a:solidFill>
                          <a:effectLst/>
                          <a:latin typeface="Gill Sans MT" panose="020B0502020104020203" pitchFamily="34" charset="0"/>
                          <a:cs typeface="Tahoma"/>
                        </a:rPr>
                        <a:t> blue Biuret solution.</a:t>
                      </a:r>
                      <a:endParaRPr lang="en-GB" sz="1200" b="0" i="0" u="none" strike="noStrike" dirty="0">
                        <a:solidFill>
                          <a:srgbClr val="000000"/>
                        </a:solidFill>
                        <a:effectLst/>
                        <a:latin typeface="Gill Sans MT" panose="020B0502020104020203" pitchFamily="34" charset="0"/>
                        <a:cs typeface="Tahoma"/>
                      </a:endParaRPr>
                    </a:p>
                  </a:txBody>
                  <a:tcPr marL="12700" marR="12700" marT="12700" marB="0" anchor="ctr"/>
                </a:tc>
                <a:tc>
                  <a:txBody>
                    <a:bodyPr/>
                    <a:lstStyle/>
                    <a:p>
                      <a:pPr algn="l" fontAlgn="ctr"/>
                      <a:r>
                        <a:rPr lang="en-GB" sz="1200" b="0" i="0" u="none" strike="noStrike" dirty="0">
                          <a:solidFill>
                            <a:srgbClr val="000000"/>
                          </a:solidFill>
                          <a:effectLst/>
                          <a:latin typeface="Gill Sans MT" panose="020B0502020104020203" pitchFamily="34" charset="0"/>
                          <a:cs typeface="Tahoma"/>
                        </a:rPr>
                        <a:t>Colour</a:t>
                      </a:r>
                      <a:r>
                        <a:rPr lang="en-GB" sz="1200" b="0" i="0" u="none" strike="noStrike" baseline="0" dirty="0">
                          <a:solidFill>
                            <a:srgbClr val="000000"/>
                          </a:solidFill>
                          <a:effectLst/>
                          <a:latin typeface="Gill Sans MT" panose="020B0502020104020203" pitchFamily="34" charset="0"/>
                          <a:cs typeface="Tahoma"/>
                        </a:rPr>
                        <a:t> turns to lilac/ purple.</a:t>
                      </a:r>
                      <a:endParaRPr lang="en-GB" sz="1200" b="0" i="0" u="none" strike="noStrike" dirty="0">
                        <a:solidFill>
                          <a:srgbClr val="000000"/>
                        </a:solidFill>
                        <a:effectLst/>
                        <a:latin typeface="Gill Sans MT" panose="020B0502020104020203" pitchFamily="34" charset="0"/>
                        <a:cs typeface="Tahoma"/>
                      </a:endParaRPr>
                    </a:p>
                  </a:txBody>
                  <a:tcPr marL="12700" marR="12700" marT="12700" marB="0" anchor="ctr"/>
                </a:tc>
                <a:extLst>
                  <a:ext uri="{0D108BD9-81ED-4DB2-BD59-A6C34878D82A}">
                    <a16:rowId xmlns:a16="http://schemas.microsoft.com/office/drawing/2014/main" val="3659667356"/>
                  </a:ext>
                </a:extLst>
              </a:tr>
              <a:tr h="428217">
                <a:tc>
                  <a:txBody>
                    <a:bodyPr/>
                    <a:lstStyle/>
                    <a:p>
                      <a:r>
                        <a:rPr lang="en-GB" sz="1200" b="0" dirty="0">
                          <a:latin typeface="Gill Sans MT" panose="020B0502020104020203" pitchFamily="34" charset="0"/>
                        </a:rPr>
                        <a:t>Lipid</a:t>
                      </a:r>
                    </a:p>
                  </a:txBody>
                  <a:tcPr/>
                </a:tc>
                <a:tc>
                  <a:txBody>
                    <a:bodyPr/>
                    <a:lstStyle/>
                    <a:p>
                      <a:pPr algn="l" fontAlgn="ctr"/>
                      <a:r>
                        <a:rPr lang="en-GB" sz="1200" b="0" i="0" u="none" strike="noStrike" dirty="0">
                          <a:solidFill>
                            <a:srgbClr val="000000"/>
                          </a:solidFill>
                          <a:effectLst/>
                          <a:latin typeface="Gill Sans MT" panose="020B0502020104020203" pitchFamily="34" charset="0"/>
                          <a:cs typeface="Tahoma"/>
                        </a:rPr>
                        <a:t>Add ethanol and decant into water.</a:t>
                      </a:r>
                    </a:p>
                  </a:txBody>
                  <a:tcPr marL="12700" marR="12700" marT="12700" marB="0" anchor="ctr"/>
                </a:tc>
                <a:tc>
                  <a:txBody>
                    <a:bodyPr/>
                    <a:lstStyle/>
                    <a:p>
                      <a:pPr algn="l" fontAlgn="ctr"/>
                      <a:r>
                        <a:rPr lang="en-GB" sz="1200" b="0" i="0" u="none" strike="noStrike" dirty="0">
                          <a:solidFill>
                            <a:srgbClr val="000000"/>
                          </a:solidFill>
                          <a:effectLst/>
                          <a:latin typeface="Gill Sans MT" panose="020B0502020104020203" pitchFamily="34" charset="0"/>
                          <a:cs typeface="Tahoma"/>
                        </a:rPr>
                        <a:t>Cloudy white emulsion.</a:t>
                      </a:r>
                    </a:p>
                  </a:txBody>
                  <a:tcPr marL="12700" marR="12700" marT="12700" marB="0" anchor="ctr"/>
                </a:tc>
                <a:extLst>
                  <a:ext uri="{0D108BD9-81ED-4DB2-BD59-A6C34878D82A}">
                    <a16:rowId xmlns:a16="http://schemas.microsoft.com/office/drawing/2014/main" val="1690319629"/>
                  </a:ext>
                </a:extLst>
              </a:tr>
            </a:tbl>
          </a:graphicData>
        </a:graphic>
      </p:graphicFrame>
      <p:graphicFrame>
        <p:nvGraphicFramePr>
          <p:cNvPr id="10" name="Table 9"/>
          <p:cNvGraphicFramePr>
            <a:graphicFrameLocks noGrp="1"/>
          </p:cNvGraphicFramePr>
          <p:nvPr/>
        </p:nvGraphicFramePr>
        <p:xfrm>
          <a:off x="349889" y="833166"/>
          <a:ext cx="4826000" cy="5703115"/>
        </p:xfrm>
        <a:graphic>
          <a:graphicData uri="http://schemas.openxmlformats.org/drawingml/2006/table">
            <a:tbl>
              <a:tblPr firstRow="1" bandRow="1">
                <a:tableStyleId>{5940675A-B579-460E-94D1-54222C63F5DA}</a:tableStyleId>
              </a:tblPr>
              <a:tblGrid>
                <a:gridCol w="1608975">
                  <a:extLst>
                    <a:ext uri="{9D8B030D-6E8A-4147-A177-3AD203B41FA5}">
                      <a16:colId xmlns:a16="http://schemas.microsoft.com/office/drawing/2014/main" val="3013602688"/>
                    </a:ext>
                  </a:extLst>
                </a:gridCol>
                <a:gridCol w="3217025">
                  <a:extLst>
                    <a:ext uri="{9D8B030D-6E8A-4147-A177-3AD203B41FA5}">
                      <a16:colId xmlns:a16="http://schemas.microsoft.com/office/drawing/2014/main" val="1605593016"/>
                    </a:ext>
                  </a:extLst>
                </a:gridCol>
              </a:tblGrid>
              <a:tr h="323403">
                <a:tc gridSpan="2">
                  <a:txBody>
                    <a:bodyPr/>
                    <a:lstStyle/>
                    <a:p>
                      <a:pPr algn="l"/>
                      <a:r>
                        <a:rPr lang="en-GB" sz="1200" b="0" dirty="0">
                          <a:latin typeface="Gill Sans MT" panose="020B0502020104020203" pitchFamily="34" charset="0"/>
                        </a:rPr>
                        <a:t>Definitions</a:t>
                      </a:r>
                    </a:p>
                  </a:txBody>
                  <a:tcPr anchor="ctr">
                    <a:solidFill>
                      <a:schemeClr val="accent4">
                        <a:lumMod val="20000"/>
                        <a:lumOff val="80000"/>
                      </a:schemeClr>
                    </a:solidFill>
                  </a:tcPr>
                </a:tc>
                <a:tc hMerge="1">
                  <a:txBody>
                    <a:bodyPr/>
                    <a:lstStyle/>
                    <a:p>
                      <a:endParaRPr lang="en-GB" sz="1200" dirty="0"/>
                    </a:p>
                  </a:txBody>
                  <a:tcPr/>
                </a:tc>
                <a:extLst>
                  <a:ext uri="{0D108BD9-81ED-4DB2-BD59-A6C34878D82A}">
                    <a16:rowId xmlns:a16="http://schemas.microsoft.com/office/drawing/2014/main" val="2363983888"/>
                  </a:ext>
                </a:extLst>
              </a:tr>
              <a:tr h="443460">
                <a:tc>
                  <a:txBody>
                    <a:bodyPr/>
                    <a:lstStyle/>
                    <a:p>
                      <a:pPr algn="l"/>
                      <a:r>
                        <a:rPr lang="en-GB" sz="1200" b="0" dirty="0">
                          <a:latin typeface="Gill Sans MT" panose="020B0502020104020203" pitchFamily="34" charset="0"/>
                        </a:rPr>
                        <a:t>Tissue</a:t>
                      </a:r>
                    </a:p>
                  </a:txBody>
                  <a:tcPr anchor="ctr"/>
                </a:tc>
                <a:tc>
                  <a:txBody>
                    <a:bodyPr/>
                    <a:lstStyle/>
                    <a:p>
                      <a:pPr algn="l" fontAlgn="ctr"/>
                      <a:r>
                        <a:rPr lang="en-GB" sz="1200" b="0" i="0" u="none" strike="noStrike" dirty="0">
                          <a:solidFill>
                            <a:srgbClr val="000000"/>
                          </a:solidFill>
                          <a:effectLst/>
                          <a:latin typeface="Gill Sans MT" panose="020B0502020104020203" pitchFamily="34" charset="0"/>
                          <a:cs typeface="Tahoma"/>
                        </a:rPr>
                        <a:t>A group of cells with a similar structure and function e.g. muscle tissue</a:t>
                      </a:r>
                    </a:p>
                  </a:txBody>
                  <a:tcPr marL="12700" marR="12700" marT="12700" marB="0" anchor="ctr"/>
                </a:tc>
                <a:extLst>
                  <a:ext uri="{0D108BD9-81ED-4DB2-BD59-A6C34878D82A}">
                    <a16:rowId xmlns:a16="http://schemas.microsoft.com/office/drawing/2014/main" val="2937766954"/>
                  </a:ext>
                </a:extLst>
              </a:tr>
              <a:tr h="443460">
                <a:tc>
                  <a:txBody>
                    <a:bodyPr/>
                    <a:lstStyle/>
                    <a:p>
                      <a:pPr algn="l"/>
                      <a:r>
                        <a:rPr lang="en-GB" sz="1200" b="0" dirty="0">
                          <a:latin typeface="Gill Sans MT" panose="020B0502020104020203" pitchFamily="34" charset="0"/>
                        </a:rPr>
                        <a:t>Organ</a:t>
                      </a:r>
                    </a:p>
                  </a:txBody>
                  <a:tcPr anchor="ctr"/>
                </a:tc>
                <a:tc>
                  <a:txBody>
                    <a:bodyPr/>
                    <a:lstStyle/>
                    <a:p>
                      <a:pPr algn="l" fontAlgn="ctr"/>
                      <a:r>
                        <a:rPr lang="en-GB" sz="1200" b="0" i="0" u="none" strike="noStrike" dirty="0">
                          <a:solidFill>
                            <a:srgbClr val="000000"/>
                          </a:solidFill>
                          <a:effectLst/>
                          <a:latin typeface="Gill Sans MT" panose="020B0502020104020203" pitchFamily="34" charset="0"/>
                          <a:cs typeface="Tahoma"/>
                        </a:rPr>
                        <a:t>A group of tissues performing a specific function e.g. heart, leaf</a:t>
                      </a:r>
                    </a:p>
                  </a:txBody>
                  <a:tcPr marL="12700" marR="12700" marT="12700" marB="0" anchor="ctr"/>
                </a:tc>
                <a:extLst>
                  <a:ext uri="{0D108BD9-81ED-4DB2-BD59-A6C34878D82A}">
                    <a16:rowId xmlns:a16="http://schemas.microsoft.com/office/drawing/2014/main" val="1776205967"/>
                  </a:ext>
                </a:extLst>
              </a:tr>
              <a:tr h="329871">
                <a:tc>
                  <a:txBody>
                    <a:bodyPr/>
                    <a:lstStyle/>
                    <a:p>
                      <a:pPr algn="l"/>
                      <a:r>
                        <a:rPr lang="en-GB" sz="1200" b="0" dirty="0">
                          <a:latin typeface="Gill Sans MT" panose="020B0502020104020203" pitchFamily="34" charset="0"/>
                        </a:rPr>
                        <a:t>Organ system</a:t>
                      </a:r>
                    </a:p>
                  </a:txBody>
                  <a:tcPr anchor="ctr"/>
                </a:tc>
                <a:tc>
                  <a:txBody>
                    <a:bodyPr/>
                    <a:lstStyle/>
                    <a:p>
                      <a:pPr algn="l" fontAlgn="ctr"/>
                      <a:r>
                        <a:rPr lang="en-GB" sz="1200" b="0" i="0" u="none" strike="noStrike" dirty="0">
                          <a:solidFill>
                            <a:srgbClr val="000000"/>
                          </a:solidFill>
                          <a:effectLst/>
                          <a:latin typeface="Gill Sans MT" panose="020B0502020104020203" pitchFamily="34" charset="0"/>
                          <a:cs typeface="Tahoma"/>
                        </a:rPr>
                        <a:t>A group of organs that perform a specific function e.g. digestive system.</a:t>
                      </a:r>
                    </a:p>
                  </a:txBody>
                  <a:tcPr marL="12700" marR="12700" marT="12700" marB="0" anchor="ctr"/>
                </a:tc>
                <a:extLst>
                  <a:ext uri="{0D108BD9-81ED-4DB2-BD59-A6C34878D82A}">
                    <a16:rowId xmlns:a16="http://schemas.microsoft.com/office/drawing/2014/main" val="651018570"/>
                  </a:ext>
                </a:extLst>
              </a:tr>
              <a:tr h="329871">
                <a:tc>
                  <a:txBody>
                    <a:bodyPr/>
                    <a:lstStyle/>
                    <a:p>
                      <a:pPr algn="l"/>
                      <a:r>
                        <a:rPr lang="en-GB" sz="1200" b="0" dirty="0">
                          <a:latin typeface="Gill Sans MT" panose="020B0502020104020203" pitchFamily="34" charset="0"/>
                        </a:rPr>
                        <a:t>Enzyme</a:t>
                      </a:r>
                    </a:p>
                  </a:txBody>
                  <a:tcPr anchor="ctr"/>
                </a:tc>
                <a:tc>
                  <a:txBody>
                    <a:bodyPr/>
                    <a:lstStyle/>
                    <a:p>
                      <a:pPr algn="l" fontAlgn="ctr"/>
                      <a:r>
                        <a:rPr lang="en-GB" sz="1200" b="0" i="0" u="none" strike="noStrike" dirty="0">
                          <a:solidFill>
                            <a:srgbClr val="000000"/>
                          </a:solidFill>
                          <a:effectLst/>
                          <a:latin typeface="Gill Sans MT" panose="020B0502020104020203" pitchFamily="34" charset="0"/>
                          <a:cs typeface="Tahoma"/>
                        </a:rPr>
                        <a:t>A biological catalyst</a:t>
                      </a:r>
                      <a:r>
                        <a:rPr lang="en-GB" sz="1200" b="0" i="0" u="none" strike="noStrike" baseline="0" dirty="0">
                          <a:solidFill>
                            <a:srgbClr val="000000"/>
                          </a:solidFill>
                          <a:effectLst/>
                          <a:latin typeface="Gill Sans MT" panose="020B0502020104020203" pitchFamily="34" charset="0"/>
                          <a:cs typeface="Tahoma"/>
                        </a:rPr>
                        <a:t> </a:t>
                      </a:r>
                      <a:r>
                        <a:rPr lang="en-GB" sz="1200" b="0" i="0" u="none" strike="noStrike" dirty="0">
                          <a:solidFill>
                            <a:srgbClr val="000000"/>
                          </a:solidFill>
                          <a:effectLst/>
                          <a:latin typeface="Gill Sans MT" panose="020B0502020104020203" pitchFamily="34" charset="0"/>
                          <a:cs typeface="Tahoma"/>
                        </a:rPr>
                        <a:t>that can speed up the rate of reaction without being used itself.  Made of</a:t>
                      </a:r>
                      <a:r>
                        <a:rPr lang="en-GB" sz="1200" b="0" i="0" u="none" strike="noStrike" baseline="0" dirty="0">
                          <a:solidFill>
                            <a:srgbClr val="000000"/>
                          </a:solidFill>
                          <a:effectLst/>
                          <a:latin typeface="Gill Sans MT" panose="020B0502020104020203" pitchFamily="34" charset="0"/>
                          <a:cs typeface="Tahoma"/>
                        </a:rPr>
                        <a:t> a large protein molecule.</a:t>
                      </a:r>
                      <a:endParaRPr lang="en-GB" sz="1200" b="0" i="0" u="none" strike="noStrike" dirty="0">
                        <a:solidFill>
                          <a:srgbClr val="000000"/>
                        </a:solidFill>
                        <a:effectLst/>
                        <a:latin typeface="Gill Sans MT" panose="020B0502020104020203" pitchFamily="34" charset="0"/>
                        <a:cs typeface="Tahoma"/>
                      </a:endParaRPr>
                    </a:p>
                  </a:txBody>
                  <a:tcPr marL="12700" marR="12700" marT="12700" marB="0" anchor="ctr"/>
                </a:tc>
                <a:extLst>
                  <a:ext uri="{0D108BD9-81ED-4DB2-BD59-A6C34878D82A}">
                    <a16:rowId xmlns:a16="http://schemas.microsoft.com/office/drawing/2014/main" val="9188263"/>
                  </a:ext>
                </a:extLst>
              </a:tr>
              <a:tr h="443460">
                <a:tc>
                  <a:txBody>
                    <a:bodyPr/>
                    <a:lstStyle/>
                    <a:p>
                      <a:pPr algn="l"/>
                      <a:r>
                        <a:rPr lang="en-GB" sz="1200" b="0" dirty="0">
                          <a:latin typeface="Gill Sans MT" panose="020B0502020104020203" pitchFamily="34" charset="0"/>
                        </a:rPr>
                        <a:t>Substrate</a:t>
                      </a:r>
                    </a:p>
                  </a:txBody>
                  <a:tcPr anchor="ctr"/>
                </a:tc>
                <a:tc>
                  <a:txBody>
                    <a:bodyPr/>
                    <a:lstStyle/>
                    <a:p>
                      <a:pPr algn="l" fontAlgn="ctr"/>
                      <a:r>
                        <a:rPr lang="en-GB" sz="1200" b="0" i="0" u="none" strike="noStrike" dirty="0">
                          <a:solidFill>
                            <a:srgbClr val="000000"/>
                          </a:solidFill>
                          <a:effectLst/>
                          <a:latin typeface="Gill Sans MT" panose="020B0502020104020203" pitchFamily="34" charset="0"/>
                          <a:cs typeface="Tahoma"/>
                        </a:rPr>
                        <a:t>The chemical</a:t>
                      </a:r>
                      <a:r>
                        <a:rPr lang="en-GB" sz="1200" b="0" i="0" u="none" strike="noStrike" baseline="0" dirty="0">
                          <a:solidFill>
                            <a:srgbClr val="000000"/>
                          </a:solidFill>
                          <a:effectLst/>
                          <a:latin typeface="Gill Sans MT" panose="020B0502020104020203" pitchFamily="34" charset="0"/>
                          <a:cs typeface="Tahoma"/>
                        </a:rPr>
                        <a:t> that fits into the active site of an enzyme.</a:t>
                      </a:r>
                      <a:endParaRPr lang="en-GB" sz="1200" b="0" i="0" u="none" strike="noStrike" dirty="0">
                        <a:solidFill>
                          <a:srgbClr val="000000"/>
                        </a:solidFill>
                        <a:effectLst/>
                        <a:latin typeface="Gill Sans MT" panose="020B0502020104020203" pitchFamily="34" charset="0"/>
                        <a:cs typeface="Tahoma"/>
                      </a:endParaRPr>
                    </a:p>
                  </a:txBody>
                  <a:tcPr marL="12700" marR="12700" marT="12700" marB="0" anchor="ctr"/>
                </a:tc>
                <a:extLst>
                  <a:ext uri="{0D108BD9-81ED-4DB2-BD59-A6C34878D82A}">
                    <a16:rowId xmlns:a16="http://schemas.microsoft.com/office/drawing/2014/main" val="236682449"/>
                  </a:ext>
                </a:extLst>
              </a:tr>
              <a:tr h="623587">
                <a:tc>
                  <a:txBody>
                    <a:bodyPr/>
                    <a:lstStyle/>
                    <a:p>
                      <a:pPr algn="l"/>
                      <a:r>
                        <a:rPr lang="en-GB" sz="1200" b="0" dirty="0">
                          <a:latin typeface="Gill Sans MT" panose="020B0502020104020203" pitchFamily="34" charset="0"/>
                        </a:rPr>
                        <a:t>Lock and key model</a:t>
                      </a:r>
                    </a:p>
                  </a:txBody>
                  <a:tcPr anchor="ctr"/>
                </a:tc>
                <a:tc>
                  <a:txBody>
                    <a:bodyPr/>
                    <a:lstStyle/>
                    <a:p>
                      <a:pPr algn="l" fontAlgn="ctr"/>
                      <a:r>
                        <a:rPr lang="en-GB" sz="1200" b="0" i="0" u="none" strike="noStrike" dirty="0">
                          <a:solidFill>
                            <a:srgbClr val="000000"/>
                          </a:solidFill>
                          <a:effectLst/>
                          <a:latin typeface="Gill Sans MT" panose="020B0502020104020203" pitchFamily="34" charset="0"/>
                          <a:cs typeface="Tahoma"/>
                        </a:rPr>
                        <a:t>Only</a:t>
                      </a:r>
                      <a:r>
                        <a:rPr lang="en-GB" sz="1200" b="0" i="0" u="none" strike="noStrike" baseline="0" dirty="0">
                          <a:solidFill>
                            <a:srgbClr val="000000"/>
                          </a:solidFill>
                          <a:effectLst/>
                          <a:latin typeface="Gill Sans MT" panose="020B0502020104020203" pitchFamily="34" charset="0"/>
                          <a:cs typeface="Tahoma"/>
                        </a:rPr>
                        <a:t> one type of substrate can fit into the active site of an enzyme, like a key fits into a lock.</a:t>
                      </a:r>
                      <a:endParaRPr lang="en-GB" sz="1200" b="0" i="0" u="none" strike="noStrike" dirty="0">
                        <a:solidFill>
                          <a:srgbClr val="000000"/>
                        </a:solidFill>
                        <a:effectLst/>
                        <a:latin typeface="Gill Sans MT" panose="020B0502020104020203" pitchFamily="34" charset="0"/>
                        <a:cs typeface="Tahoma"/>
                      </a:endParaRPr>
                    </a:p>
                  </a:txBody>
                  <a:tcPr marL="12700" marR="12700" marT="12700" marB="0" anchor="ctr"/>
                </a:tc>
                <a:extLst>
                  <a:ext uri="{0D108BD9-81ED-4DB2-BD59-A6C34878D82A}">
                    <a16:rowId xmlns:a16="http://schemas.microsoft.com/office/drawing/2014/main" val="942438911"/>
                  </a:ext>
                </a:extLst>
              </a:tr>
              <a:tr h="443460">
                <a:tc>
                  <a:txBody>
                    <a:bodyPr/>
                    <a:lstStyle/>
                    <a:p>
                      <a:pPr algn="l"/>
                      <a:r>
                        <a:rPr lang="en-GB" sz="1200" b="0" dirty="0">
                          <a:latin typeface="Gill Sans MT" panose="020B0502020104020203" pitchFamily="34" charset="0"/>
                        </a:rPr>
                        <a:t>Denatured</a:t>
                      </a:r>
                    </a:p>
                  </a:txBody>
                  <a:tcPr anchor="ctr"/>
                </a:tc>
                <a:tc>
                  <a:txBody>
                    <a:bodyPr/>
                    <a:lstStyle/>
                    <a:p>
                      <a:pPr algn="l" fontAlgn="ctr"/>
                      <a:r>
                        <a:rPr lang="en-GB" sz="1200" b="0" i="0" u="none" strike="noStrike" dirty="0">
                          <a:solidFill>
                            <a:srgbClr val="000000"/>
                          </a:solidFill>
                          <a:effectLst/>
                          <a:latin typeface="Gill Sans MT" panose="020B0502020104020203" pitchFamily="34" charset="0"/>
                          <a:cs typeface="Tahoma"/>
                        </a:rPr>
                        <a:t>When the active site</a:t>
                      </a:r>
                      <a:r>
                        <a:rPr lang="en-GB" sz="1200" b="0" i="0" u="none" strike="noStrike" baseline="0" dirty="0">
                          <a:solidFill>
                            <a:srgbClr val="000000"/>
                          </a:solidFill>
                          <a:effectLst/>
                          <a:latin typeface="Gill Sans MT" panose="020B0502020104020203" pitchFamily="34" charset="0"/>
                          <a:cs typeface="Tahoma"/>
                        </a:rPr>
                        <a:t> of an enzyme changes shape and the substrate can no longer fit in.  Can be caused by pH or temperature.</a:t>
                      </a:r>
                      <a:endParaRPr lang="en-GB" sz="1200" b="0" i="0" u="none" strike="noStrike" dirty="0">
                        <a:solidFill>
                          <a:srgbClr val="000000"/>
                        </a:solidFill>
                        <a:effectLst/>
                        <a:latin typeface="Gill Sans MT" panose="020B0502020104020203" pitchFamily="34" charset="0"/>
                        <a:cs typeface="Tahoma"/>
                      </a:endParaRPr>
                    </a:p>
                  </a:txBody>
                  <a:tcPr marL="12700" marR="12700" marT="12700" marB="0" anchor="ctr"/>
                </a:tc>
                <a:extLst>
                  <a:ext uri="{0D108BD9-81ED-4DB2-BD59-A6C34878D82A}">
                    <a16:rowId xmlns:a16="http://schemas.microsoft.com/office/drawing/2014/main" val="4004446201"/>
                  </a:ext>
                </a:extLst>
              </a:tr>
              <a:tr h="451558">
                <a:tc gridSpan="2">
                  <a:txBody>
                    <a:bodyPr/>
                    <a:lstStyle/>
                    <a:p>
                      <a:pPr algn="l"/>
                      <a:r>
                        <a:rPr lang="en-GB" sz="1200" b="0" dirty="0">
                          <a:latin typeface="Gill Sans MT" panose="020B0502020104020203" pitchFamily="34" charset="0"/>
                        </a:rPr>
                        <a:t>Chemical involved in digestion you must learn:</a:t>
                      </a:r>
                    </a:p>
                  </a:txBody>
                  <a:tcPr anchor="ctr">
                    <a:solidFill>
                      <a:schemeClr val="accent5">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p>
                  </a:txBody>
                  <a:tcPr/>
                </a:tc>
                <a:extLst>
                  <a:ext uri="{0D108BD9-81ED-4DB2-BD59-A6C34878D82A}">
                    <a16:rowId xmlns:a16="http://schemas.microsoft.com/office/drawing/2014/main" val="3976756311"/>
                  </a:ext>
                </a:extLst>
              </a:tr>
              <a:tr h="728827">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Hydrochloric acid</a:t>
                      </a:r>
                    </a:p>
                  </a:txBody>
                  <a:tcPr marL="36576" marR="36576" marT="36576" marB="36576" anchor="ctr"/>
                </a:tc>
                <a:tc>
                  <a:txBody>
                    <a:bodyPr/>
                    <a:lstStyle/>
                    <a:p>
                      <a:pPr algn="l" fontAlgn="ctr"/>
                      <a:r>
                        <a:rPr lang="en-GB" sz="1200" b="0" i="0" u="none" strike="noStrike" dirty="0">
                          <a:solidFill>
                            <a:srgbClr val="000000"/>
                          </a:solidFill>
                          <a:effectLst/>
                          <a:latin typeface="Gill Sans MT" panose="020B0502020104020203" pitchFamily="34" charset="0"/>
                          <a:cs typeface="Tahoma"/>
                        </a:rPr>
                        <a:t>Acid</a:t>
                      </a:r>
                      <a:r>
                        <a:rPr lang="en-GB" sz="1200" b="0" i="0" u="none" strike="noStrike" baseline="0" dirty="0">
                          <a:solidFill>
                            <a:srgbClr val="000000"/>
                          </a:solidFill>
                          <a:effectLst/>
                          <a:latin typeface="Gill Sans MT" panose="020B0502020104020203" pitchFamily="34" charset="0"/>
                          <a:cs typeface="Tahoma"/>
                        </a:rPr>
                        <a:t> with pH of 2 produced by the stomach.  Unravels proteins.</a:t>
                      </a:r>
                      <a:endParaRPr lang="en-GB" sz="1200" b="0" i="0" u="none" strike="noStrike" dirty="0">
                        <a:solidFill>
                          <a:srgbClr val="000000"/>
                        </a:solidFill>
                        <a:effectLst/>
                        <a:latin typeface="Gill Sans MT" panose="020B0502020104020203" pitchFamily="34" charset="0"/>
                        <a:cs typeface="Tahoma"/>
                      </a:endParaRPr>
                    </a:p>
                  </a:txBody>
                  <a:tcPr marL="12700" marR="12700" marT="12700" marB="0" anchor="ctr"/>
                </a:tc>
                <a:extLst>
                  <a:ext uri="{0D108BD9-81ED-4DB2-BD59-A6C34878D82A}">
                    <a16:rowId xmlns:a16="http://schemas.microsoft.com/office/drawing/2014/main" val="3404830113"/>
                  </a:ext>
                </a:extLst>
              </a:tr>
              <a:tr h="728827">
                <a:tc>
                  <a:txBody>
                    <a:bodyPr/>
                    <a:lstStyle/>
                    <a:p>
                      <a:pPr marL="0" marR="0" lvl="0" indent="0" algn="l" defTabSz="914400" rtl="0" eaLnBrk="1" fontAlgn="auto" latinLnBrk="0" hangingPunct="1">
                        <a:lnSpc>
                          <a:spcPct val="119000"/>
                        </a:lnSpc>
                        <a:spcBef>
                          <a:spcPts val="0"/>
                        </a:spcBef>
                        <a:spcAft>
                          <a:spcPts val="600"/>
                        </a:spcAft>
                        <a:buClrTx/>
                        <a:buSzTx/>
                        <a:buFontTx/>
                        <a:buNone/>
                        <a:tabLst/>
                        <a:defRPr/>
                      </a:pPr>
                      <a:r>
                        <a:rPr kumimoji="0" lang="en-GB" sz="1200" b="0" i="0" u="none" strike="noStrike" kern="1400" cap="none" spc="0" normalizeH="0" baseline="0" noProof="0" dirty="0">
                          <a:ln>
                            <a:noFill/>
                          </a:ln>
                          <a:solidFill>
                            <a:srgbClr val="000000"/>
                          </a:solidFill>
                          <a:effectLst/>
                          <a:uLnTx/>
                          <a:uFillTx/>
                          <a:latin typeface="Gill Sans MT" panose="020B0502020104020203" pitchFamily="34" charset="0"/>
                          <a:ea typeface="+mn-ea"/>
                          <a:cs typeface="+mn-cs"/>
                        </a:rPr>
                        <a:t>Bile</a:t>
                      </a:r>
                    </a:p>
                  </a:txBody>
                  <a:tcPr marL="36576" marR="36576" marT="36576" marB="36576" anchor="ctr"/>
                </a:tc>
                <a:tc>
                  <a:txBody>
                    <a:bodyPr/>
                    <a:lstStyle/>
                    <a:p>
                      <a:pPr algn="l" fontAlgn="ctr"/>
                      <a:r>
                        <a:rPr lang="en-GB" sz="1200" b="0" i="0" u="none" strike="noStrike" dirty="0">
                          <a:solidFill>
                            <a:srgbClr val="000000"/>
                          </a:solidFill>
                          <a:effectLst/>
                          <a:latin typeface="Gill Sans MT" panose="020B0502020104020203" pitchFamily="34" charset="0"/>
                          <a:cs typeface="Tahoma"/>
                        </a:rPr>
                        <a:t>Emulsifies fats (turns them into droplets to give a greater surface area).</a:t>
                      </a:r>
                      <a:r>
                        <a:rPr lang="en-GB" sz="1200" b="0" i="0" u="none" strike="noStrike" baseline="0" dirty="0">
                          <a:solidFill>
                            <a:srgbClr val="000000"/>
                          </a:solidFill>
                          <a:effectLst/>
                          <a:latin typeface="Gill Sans MT" panose="020B0502020104020203" pitchFamily="34" charset="0"/>
                          <a:cs typeface="Tahoma"/>
                        </a:rPr>
                        <a:t>  It is alkaline so neutralises acid from the stomach.  Produced in liver, stored in gall bladder and is released into the small intestine.</a:t>
                      </a:r>
                      <a:endParaRPr lang="en-GB" sz="1200" b="0" i="0" u="none" strike="noStrike" dirty="0">
                        <a:solidFill>
                          <a:srgbClr val="000000"/>
                        </a:solidFill>
                        <a:effectLst/>
                        <a:latin typeface="Gill Sans MT" panose="020B0502020104020203" pitchFamily="34" charset="0"/>
                        <a:cs typeface="Tahoma"/>
                      </a:endParaRPr>
                    </a:p>
                  </a:txBody>
                  <a:tcPr marL="12700" marR="12700" marT="12700" marB="0" anchor="ctr"/>
                </a:tc>
                <a:extLst>
                  <a:ext uri="{0D108BD9-81ED-4DB2-BD59-A6C34878D82A}">
                    <a16:rowId xmlns:a16="http://schemas.microsoft.com/office/drawing/2014/main" val="3016140408"/>
                  </a:ext>
                </a:extLst>
              </a:tr>
            </a:tbl>
          </a:graphicData>
        </a:graphic>
      </p:graphicFrame>
      <p:sp>
        <p:nvSpPr>
          <p:cNvPr id="15" name="Control 1"/>
          <p:cNvSpPr>
            <a:spLocks noChangeArrowheads="1" noChangeShapeType="1"/>
          </p:cNvSpPr>
          <p:nvPr/>
        </p:nvSpPr>
        <p:spPr bwMode="auto">
          <a:xfrm>
            <a:off x="2113802" y="5903373"/>
            <a:ext cx="7239000" cy="140335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graphicFrame>
        <p:nvGraphicFramePr>
          <p:cNvPr id="7" name="Table 6">
            <a:extLst>
              <a:ext uri="{FF2B5EF4-FFF2-40B4-BE49-F238E27FC236}">
                <a16:creationId xmlns:a16="http://schemas.microsoft.com/office/drawing/2014/main" id="{807FEAC3-B51F-4D47-81C2-C3B12EC510B6}"/>
              </a:ext>
            </a:extLst>
          </p:cNvPr>
          <p:cNvGraphicFramePr>
            <a:graphicFrameLocks noGrp="1"/>
          </p:cNvGraphicFramePr>
          <p:nvPr/>
        </p:nvGraphicFramePr>
        <p:xfrm>
          <a:off x="5361456" y="896524"/>
          <a:ext cx="6577213" cy="2405476"/>
        </p:xfrm>
        <a:graphic>
          <a:graphicData uri="http://schemas.openxmlformats.org/drawingml/2006/table">
            <a:tbl>
              <a:tblPr firstRow="1" bandRow="1">
                <a:tableStyleId>{5C22544A-7EE6-4342-B048-85BDC9FD1C3A}</a:tableStyleId>
              </a:tblPr>
              <a:tblGrid>
                <a:gridCol w="901811">
                  <a:extLst>
                    <a:ext uri="{9D8B030D-6E8A-4147-A177-3AD203B41FA5}">
                      <a16:colId xmlns:a16="http://schemas.microsoft.com/office/drawing/2014/main" val="20000"/>
                    </a:ext>
                  </a:extLst>
                </a:gridCol>
                <a:gridCol w="2741327">
                  <a:extLst>
                    <a:ext uri="{9D8B030D-6E8A-4147-A177-3AD203B41FA5}">
                      <a16:colId xmlns:a16="http://schemas.microsoft.com/office/drawing/2014/main" val="20001"/>
                    </a:ext>
                  </a:extLst>
                </a:gridCol>
                <a:gridCol w="1699317">
                  <a:extLst>
                    <a:ext uri="{9D8B030D-6E8A-4147-A177-3AD203B41FA5}">
                      <a16:colId xmlns:a16="http://schemas.microsoft.com/office/drawing/2014/main" val="1721451895"/>
                    </a:ext>
                  </a:extLst>
                </a:gridCol>
                <a:gridCol w="1234758">
                  <a:extLst>
                    <a:ext uri="{9D8B030D-6E8A-4147-A177-3AD203B41FA5}">
                      <a16:colId xmlns:a16="http://schemas.microsoft.com/office/drawing/2014/main" val="3392530391"/>
                    </a:ext>
                  </a:extLst>
                </a:gridCol>
              </a:tblGrid>
              <a:tr h="371576">
                <a:tc gridSpan="4">
                  <a:txBody>
                    <a:bodyPr/>
                    <a:lstStyle/>
                    <a:p>
                      <a:pPr algn="ctr" fontAlgn="ctr"/>
                      <a:r>
                        <a:rPr lang="en-GB" sz="1200" b="0" i="0" u="none" strike="noStrike" dirty="0">
                          <a:solidFill>
                            <a:schemeClr val="tx1"/>
                          </a:solidFill>
                          <a:effectLst/>
                          <a:latin typeface="Gill Sans MT" panose="020B0502020104020203" pitchFamily="34" charset="0"/>
                          <a:cs typeface="Tahoma"/>
                        </a:rPr>
                        <a:t>Human Digestive Enzymes</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pPr algn="l" fontAlgn="b"/>
                      <a:endParaRPr lang="en-GB" sz="1000" b="0" i="0" u="none" strike="noStrike" dirty="0">
                        <a:solidFill>
                          <a:schemeClr val="bg1"/>
                        </a:solidFill>
                        <a:effectLst/>
                        <a:latin typeface="Tahoma"/>
                        <a:cs typeface="Tahoma"/>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pPr algn="l" fontAlgn="ctr"/>
                      <a:endParaRPr lang="en-GB" sz="1000" b="1" i="0" u="none" strike="noStrike" dirty="0">
                        <a:solidFill>
                          <a:schemeClr val="bg1"/>
                        </a:solidFill>
                        <a:effectLst/>
                        <a:latin typeface="Tahoma"/>
                        <a:cs typeface="Tahoma"/>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pPr algn="l" fontAlgn="ctr"/>
                      <a:endParaRPr lang="en-GB" sz="1000" b="1" i="0" u="none" strike="noStrike" dirty="0">
                        <a:solidFill>
                          <a:schemeClr val="bg1"/>
                        </a:solidFill>
                        <a:effectLst/>
                        <a:latin typeface="Tahoma"/>
                        <a:cs typeface="Tahoma"/>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r h="234447">
                <a:tc>
                  <a:txBody>
                    <a:bodyPr/>
                    <a:lstStyle/>
                    <a:p>
                      <a:pPr algn="l" fontAlgn="ctr"/>
                      <a:r>
                        <a:rPr lang="en-GB" sz="1200" b="0" i="0" u="none" strike="noStrike" dirty="0">
                          <a:solidFill>
                            <a:schemeClr val="tx1"/>
                          </a:solidFill>
                          <a:effectLst/>
                          <a:latin typeface="Gill Sans MT" panose="020B0502020104020203" pitchFamily="34" charset="0"/>
                          <a:cs typeface="Tahoma"/>
                        </a:rPr>
                        <a:t>Enzyme</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1200" b="0" i="0" u="none" strike="noStrike" dirty="0">
                          <a:solidFill>
                            <a:schemeClr val="tx1"/>
                          </a:solidFill>
                          <a:effectLst/>
                          <a:latin typeface="Gill Sans MT" panose="020B0502020104020203" pitchFamily="34" charset="0"/>
                          <a:cs typeface="Tahoma"/>
                        </a:rPr>
                        <a:t>Function</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1200" b="0" i="0" u="none" strike="noStrike" dirty="0">
                          <a:solidFill>
                            <a:schemeClr val="tx1"/>
                          </a:solidFill>
                          <a:effectLst/>
                          <a:latin typeface="Gill Sans MT" panose="020B0502020104020203" pitchFamily="34" charset="0"/>
                          <a:cs typeface="Tahoma"/>
                        </a:rPr>
                        <a:t>Sites of production</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1200" b="0" i="0" u="none" strike="noStrike" dirty="0">
                          <a:solidFill>
                            <a:schemeClr val="tx1"/>
                          </a:solidFill>
                          <a:effectLst/>
                          <a:latin typeface="Gill Sans MT" panose="020B0502020104020203" pitchFamily="34" charset="0"/>
                          <a:cs typeface="Tahoma"/>
                        </a:rPr>
                        <a:t>Sites of action</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672892">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Gill Sans MT" panose="020B0502020104020203" pitchFamily="34" charset="0"/>
                          <a:cs typeface="Tahoma"/>
                        </a:rPr>
                        <a:t> Amylase</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0" i="0" u="none" strike="noStrike" dirty="0">
                          <a:solidFill>
                            <a:srgbClr val="000000"/>
                          </a:solidFill>
                          <a:effectLst/>
                          <a:latin typeface="Gill Sans MT" panose="020B0502020104020203" pitchFamily="34" charset="0"/>
                          <a:cs typeface="Tahoma"/>
                        </a:rPr>
                        <a:t>Break</a:t>
                      </a:r>
                      <a:r>
                        <a:rPr lang="en-GB" sz="1200" b="0" i="0" u="none" strike="noStrike" baseline="0" dirty="0">
                          <a:solidFill>
                            <a:srgbClr val="000000"/>
                          </a:solidFill>
                          <a:effectLst/>
                          <a:latin typeface="Gill Sans MT" panose="020B0502020104020203" pitchFamily="34" charset="0"/>
                          <a:cs typeface="Tahoma"/>
                        </a:rPr>
                        <a:t>s starch into sugars.</a:t>
                      </a:r>
                      <a:endParaRPr lang="en-GB" sz="1200" b="0" i="0" u="none" strike="noStrike" dirty="0">
                        <a:solidFill>
                          <a:srgbClr val="000000"/>
                        </a:solidFill>
                        <a:effectLst/>
                        <a:latin typeface="Gill Sans MT" panose="020B0502020104020203" pitchFamily="34" charset="0"/>
                        <a:cs typeface="Tahoma"/>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0" i="0" u="none" strike="noStrike" dirty="0">
                          <a:solidFill>
                            <a:srgbClr val="000000"/>
                          </a:solidFill>
                          <a:effectLst/>
                          <a:latin typeface="Gill Sans MT" panose="020B0502020104020203" pitchFamily="34" charset="0"/>
                          <a:cs typeface="Tahoma"/>
                        </a:rPr>
                        <a:t>Salivary glands</a:t>
                      </a:r>
                    </a:p>
                    <a:p>
                      <a:pPr algn="l" fontAlgn="ctr"/>
                      <a:r>
                        <a:rPr lang="en-GB" sz="1200" b="0" i="0" u="none" strike="noStrike" dirty="0">
                          <a:solidFill>
                            <a:srgbClr val="000000"/>
                          </a:solidFill>
                          <a:effectLst/>
                          <a:latin typeface="Gill Sans MT" panose="020B0502020104020203" pitchFamily="34" charset="0"/>
                          <a:cs typeface="Tahoma"/>
                        </a:rPr>
                        <a:t>Pancreas</a:t>
                      </a:r>
                    </a:p>
                    <a:p>
                      <a:pPr algn="l" fontAlgn="ctr"/>
                      <a:r>
                        <a:rPr lang="en-GB" sz="1200" b="0" i="0" u="none" strike="noStrike" dirty="0">
                          <a:solidFill>
                            <a:srgbClr val="000000"/>
                          </a:solidFill>
                          <a:effectLst/>
                          <a:latin typeface="Gill Sans MT" panose="020B0502020104020203" pitchFamily="34" charset="0"/>
                          <a:cs typeface="Tahoma"/>
                        </a:rPr>
                        <a:t>Small intestine</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0" i="0" u="none" strike="noStrike" dirty="0">
                          <a:solidFill>
                            <a:srgbClr val="000000"/>
                          </a:solidFill>
                          <a:effectLst/>
                          <a:latin typeface="Gill Sans MT" panose="020B0502020104020203" pitchFamily="34" charset="0"/>
                          <a:cs typeface="Tahoma"/>
                        </a:rPr>
                        <a:t>Mouth</a:t>
                      </a:r>
                    </a:p>
                    <a:p>
                      <a:pPr algn="l" fontAlgn="ctr"/>
                      <a:r>
                        <a:rPr lang="en-GB" sz="1200" b="0" i="0" u="none" strike="noStrike" dirty="0">
                          <a:solidFill>
                            <a:srgbClr val="000000"/>
                          </a:solidFill>
                          <a:effectLst/>
                          <a:latin typeface="Gill Sans MT" panose="020B0502020104020203" pitchFamily="34" charset="0"/>
                          <a:cs typeface="Tahoma"/>
                        </a:rPr>
                        <a:t>Small intestine</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04880605"/>
                  </a:ext>
                </a:extLst>
              </a:tr>
              <a:tr h="672892">
                <a:tc>
                  <a:txBody>
                    <a:bodyPr/>
                    <a:lstStyle/>
                    <a:p>
                      <a:pPr algn="l" fontAlgn="ctr"/>
                      <a:r>
                        <a:rPr lang="en-GB" sz="1200" b="0" i="0" u="none" strike="noStrike" dirty="0">
                          <a:solidFill>
                            <a:srgbClr val="000000"/>
                          </a:solidFill>
                          <a:effectLst/>
                          <a:latin typeface="Gill Sans MT" panose="020B0502020104020203" pitchFamily="34" charset="0"/>
                          <a:cs typeface="Tahoma"/>
                        </a:rPr>
                        <a:t> Protease</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0" i="0" u="none" strike="noStrike" dirty="0">
                          <a:solidFill>
                            <a:srgbClr val="000000"/>
                          </a:solidFill>
                          <a:effectLst/>
                          <a:latin typeface="Gill Sans MT" panose="020B0502020104020203" pitchFamily="34" charset="0"/>
                          <a:cs typeface="Tahoma"/>
                        </a:rPr>
                        <a:t>Breaks proteins into amino acids.</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0" i="0" u="none" strike="noStrike" dirty="0">
                          <a:solidFill>
                            <a:srgbClr val="000000"/>
                          </a:solidFill>
                          <a:effectLst/>
                          <a:latin typeface="Gill Sans MT" panose="020B0502020104020203" pitchFamily="34" charset="0"/>
                          <a:cs typeface="Tahoma"/>
                        </a:rPr>
                        <a:t>Stomach</a:t>
                      </a:r>
                    </a:p>
                    <a:p>
                      <a:pPr algn="l" fontAlgn="ctr"/>
                      <a:r>
                        <a:rPr lang="en-GB" sz="1200" b="0" i="0" u="none" strike="noStrike" dirty="0">
                          <a:solidFill>
                            <a:srgbClr val="000000"/>
                          </a:solidFill>
                          <a:effectLst/>
                          <a:latin typeface="Gill Sans MT" panose="020B0502020104020203" pitchFamily="34" charset="0"/>
                          <a:cs typeface="Tahoma"/>
                        </a:rPr>
                        <a:t>Pancreas</a:t>
                      </a:r>
                    </a:p>
                    <a:p>
                      <a:pPr algn="l" fontAlgn="ctr"/>
                      <a:r>
                        <a:rPr lang="en-GB" sz="1200" b="0" i="0" u="none" strike="noStrike" dirty="0">
                          <a:solidFill>
                            <a:srgbClr val="000000"/>
                          </a:solidFill>
                          <a:effectLst/>
                          <a:latin typeface="Gill Sans MT" panose="020B0502020104020203" pitchFamily="34" charset="0"/>
                          <a:cs typeface="Tahoma"/>
                        </a:rPr>
                        <a:t>Small</a:t>
                      </a:r>
                      <a:r>
                        <a:rPr lang="en-GB" sz="1200" b="0" i="0" u="none" strike="noStrike" baseline="0" dirty="0">
                          <a:solidFill>
                            <a:srgbClr val="000000"/>
                          </a:solidFill>
                          <a:effectLst/>
                          <a:latin typeface="Gill Sans MT" panose="020B0502020104020203" pitchFamily="34" charset="0"/>
                          <a:cs typeface="Tahoma"/>
                        </a:rPr>
                        <a:t> intestine</a:t>
                      </a:r>
                      <a:endParaRPr lang="en-GB" sz="1200" b="0" i="0" u="none" strike="noStrike" dirty="0">
                        <a:solidFill>
                          <a:srgbClr val="000000"/>
                        </a:solidFill>
                        <a:effectLst/>
                        <a:latin typeface="Gill Sans MT" panose="020B0502020104020203" pitchFamily="34" charset="0"/>
                        <a:cs typeface="Tahoma"/>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0" i="0" u="none" strike="noStrike" dirty="0">
                          <a:solidFill>
                            <a:srgbClr val="000000"/>
                          </a:solidFill>
                          <a:effectLst/>
                          <a:latin typeface="Gill Sans MT" panose="020B0502020104020203" pitchFamily="34" charset="0"/>
                          <a:cs typeface="Tahoma"/>
                        </a:rPr>
                        <a:t>Stomach</a:t>
                      </a:r>
                    </a:p>
                    <a:p>
                      <a:pPr algn="l" fontAlgn="ctr"/>
                      <a:r>
                        <a:rPr lang="en-GB" sz="1200" b="0" i="0" u="none" strike="noStrike" dirty="0">
                          <a:solidFill>
                            <a:srgbClr val="000000"/>
                          </a:solidFill>
                          <a:effectLst/>
                          <a:latin typeface="Gill Sans MT" panose="020B0502020104020203" pitchFamily="34" charset="0"/>
                          <a:cs typeface="Tahoma"/>
                        </a:rPr>
                        <a:t>Small intestine</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53669">
                <a:tc>
                  <a:txBody>
                    <a:bodyPr/>
                    <a:lstStyle/>
                    <a:p>
                      <a:pPr algn="l" fontAlgn="ctr"/>
                      <a:r>
                        <a:rPr lang="en-GB" sz="1200" b="0" i="0" u="none" strike="noStrike" dirty="0">
                          <a:solidFill>
                            <a:srgbClr val="000000"/>
                          </a:solidFill>
                          <a:effectLst/>
                          <a:latin typeface="Gill Sans MT" panose="020B0502020104020203" pitchFamily="34" charset="0"/>
                          <a:cs typeface="Tahoma"/>
                        </a:rPr>
                        <a:t> Lipase</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0" i="0" u="none" strike="noStrike" dirty="0">
                          <a:solidFill>
                            <a:srgbClr val="000000"/>
                          </a:solidFill>
                          <a:effectLst/>
                          <a:latin typeface="Gill Sans MT" panose="020B0502020104020203" pitchFamily="34" charset="0"/>
                          <a:cs typeface="Tahoma"/>
                        </a:rPr>
                        <a:t>Breaks lipids (fats) into fatty acids and glycerol. </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0" i="0" u="none" strike="noStrike" dirty="0">
                          <a:solidFill>
                            <a:srgbClr val="000000"/>
                          </a:solidFill>
                          <a:effectLst/>
                          <a:latin typeface="Gill Sans MT" panose="020B0502020104020203" pitchFamily="34" charset="0"/>
                          <a:cs typeface="Tahoma"/>
                        </a:rPr>
                        <a:t>Pancreas</a:t>
                      </a:r>
                    </a:p>
                    <a:p>
                      <a:pPr algn="l" fontAlgn="ctr"/>
                      <a:r>
                        <a:rPr lang="en-GB" sz="1200" b="0" i="0" u="none" strike="noStrike" dirty="0">
                          <a:solidFill>
                            <a:srgbClr val="000000"/>
                          </a:solidFill>
                          <a:effectLst/>
                          <a:latin typeface="Gill Sans MT" panose="020B0502020104020203" pitchFamily="34" charset="0"/>
                          <a:cs typeface="Tahoma"/>
                        </a:rPr>
                        <a:t>Small</a:t>
                      </a:r>
                      <a:r>
                        <a:rPr lang="en-GB" sz="1200" b="0" i="0" u="none" strike="noStrike" baseline="0" dirty="0">
                          <a:solidFill>
                            <a:srgbClr val="000000"/>
                          </a:solidFill>
                          <a:effectLst/>
                          <a:latin typeface="Gill Sans MT" panose="020B0502020104020203" pitchFamily="34" charset="0"/>
                          <a:cs typeface="Tahoma"/>
                        </a:rPr>
                        <a:t> intestine</a:t>
                      </a:r>
                      <a:endParaRPr lang="en-GB" sz="1200" b="0" i="0" u="none" strike="noStrike" dirty="0">
                        <a:solidFill>
                          <a:srgbClr val="000000"/>
                        </a:solidFill>
                        <a:effectLst/>
                        <a:latin typeface="Gill Sans MT" panose="020B0502020104020203" pitchFamily="34" charset="0"/>
                        <a:cs typeface="Tahoma"/>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0" i="0" u="none" strike="noStrike" dirty="0">
                          <a:solidFill>
                            <a:srgbClr val="000000"/>
                          </a:solidFill>
                          <a:effectLst/>
                          <a:latin typeface="Gill Sans MT" panose="020B0502020104020203" pitchFamily="34" charset="0"/>
                          <a:cs typeface="Tahoma"/>
                        </a:rPr>
                        <a:t>Small intestine</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11" name="TextBox 10"/>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4</a:t>
            </a:r>
          </a:p>
        </p:txBody>
      </p:sp>
      <p:sp>
        <p:nvSpPr>
          <p:cNvPr id="4" name="TextBox 3">
            <a:extLst>
              <a:ext uri="{FF2B5EF4-FFF2-40B4-BE49-F238E27FC236}">
                <a16:creationId xmlns:a16="http://schemas.microsoft.com/office/drawing/2014/main" id="{636F9FD5-CDEC-9FAE-82F9-E9FF2191894E}"/>
              </a:ext>
            </a:extLst>
          </p:cNvPr>
          <p:cNvSpPr txBox="1"/>
          <p:nvPr/>
        </p:nvSpPr>
        <p:spPr>
          <a:xfrm>
            <a:off x="152070" y="135641"/>
            <a:ext cx="1899120"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Science</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Tree>
    <p:extLst>
      <p:ext uri="{BB962C8B-B14F-4D97-AF65-F5344CB8AC3E}">
        <p14:creationId xmlns:p14="http://schemas.microsoft.com/office/powerpoint/2010/main" val="3486620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003727" y="104503"/>
          <a:ext cx="4884789" cy="6597287"/>
        </p:xfrm>
        <a:graphic>
          <a:graphicData uri="http://schemas.openxmlformats.org/drawingml/2006/table">
            <a:tbl>
              <a:tblPr firstRow="1" bandRow="1">
                <a:tableStyleId>{5940675A-B579-460E-94D1-54222C63F5DA}</a:tableStyleId>
              </a:tblPr>
              <a:tblGrid>
                <a:gridCol w="2389331">
                  <a:extLst>
                    <a:ext uri="{9D8B030D-6E8A-4147-A177-3AD203B41FA5}">
                      <a16:colId xmlns:a16="http://schemas.microsoft.com/office/drawing/2014/main" val="20000"/>
                    </a:ext>
                  </a:extLst>
                </a:gridCol>
                <a:gridCol w="2495458">
                  <a:extLst>
                    <a:ext uri="{9D8B030D-6E8A-4147-A177-3AD203B41FA5}">
                      <a16:colId xmlns:a16="http://schemas.microsoft.com/office/drawing/2014/main" val="20001"/>
                    </a:ext>
                  </a:extLst>
                </a:gridCol>
              </a:tblGrid>
              <a:tr h="292395">
                <a:tc>
                  <a:txBody>
                    <a:bodyPr/>
                    <a:lstStyle/>
                    <a:p>
                      <a:pPr algn="ctr"/>
                      <a:r>
                        <a:rPr lang="en-GB" sz="1200" b="1" dirty="0">
                          <a:latin typeface="Gill Sans MT" panose="020B0502020104020203" pitchFamily="34" charset="0"/>
                        </a:rPr>
                        <a:t>Spanish</a:t>
                      </a:r>
                    </a:p>
                  </a:txBody>
                  <a:tcPr>
                    <a:solidFill>
                      <a:srgbClr val="FFCCFF"/>
                    </a:solidFill>
                  </a:tcPr>
                </a:tc>
                <a:tc>
                  <a:txBody>
                    <a:bodyPr/>
                    <a:lstStyle/>
                    <a:p>
                      <a:pPr algn="ctr"/>
                      <a:r>
                        <a:rPr lang="en-GB" sz="1200" b="1" dirty="0">
                          <a:latin typeface="Gill Sans MT" panose="020B0502020104020203" pitchFamily="34" charset="0"/>
                        </a:rPr>
                        <a:t>English</a:t>
                      </a:r>
                    </a:p>
                  </a:txBody>
                  <a:tcPr>
                    <a:solidFill>
                      <a:schemeClr val="accent1">
                        <a:lumMod val="20000"/>
                        <a:lumOff val="80000"/>
                      </a:schemeClr>
                    </a:solidFill>
                  </a:tcPr>
                </a:tc>
                <a:extLst>
                  <a:ext uri="{0D108BD9-81ED-4DB2-BD59-A6C34878D82A}">
                    <a16:rowId xmlns:a16="http://schemas.microsoft.com/office/drawing/2014/main" val="10000"/>
                  </a:ext>
                </a:extLst>
              </a:tr>
              <a:tr h="371022">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personalidad</a:t>
                      </a:r>
                      <a:r>
                        <a:rPr lang="en-GB" sz="1200" kern="1400" dirty="0">
                          <a:ln>
                            <a:noFill/>
                          </a:ln>
                          <a:solidFill>
                            <a:srgbClr val="000000"/>
                          </a:solidFill>
                          <a:effectLst/>
                          <a:latin typeface="Gill Sans MT" panose="020B0502020104020203" pitchFamily="34" charset="0"/>
                        </a:rPr>
                        <a:t> </a:t>
                      </a:r>
                    </a:p>
                  </a:txBody>
                  <a:tcPr marL="36576" marR="36576" marT="36576" marB="36576"/>
                </a:tc>
                <a:tc>
                  <a:txBody>
                    <a:bodyPr/>
                    <a:lstStyle/>
                    <a:p>
                      <a:r>
                        <a:rPr lang="en-GB" sz="1200" kern="1400" dirty="0">
                          <a:ln>
                            <a:noFill/>
                          </a:ln>
                          <a:solidFill>
                            <a:srgbClr val="000000"/>
                          </a:solidFill>
                          <a:effectLst/>
                          <a:latin typeface="Gill Sans MT" panose="020B0502020104020203" pitchFamily="34" charset="0"/>
                        </a:rPr>
                        <a:t>personality</a:t>
                      </a:r>
                      <a:endParaRPr lang="en-GB" sz="1200" dirty="0">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1"/>
                  </a:ext>
                </a:extLst>
              </a:tr>
              <a:tr h="376450">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alegre</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400" dirty="0">
                          <a:ln>
                            <a:noFill/>
                          </a:ln>
                          <a:solidFill>
                            <a:srgbClr val="000000"/>
                          </a:solidFill>
                          <a:effectLst/>
                          <a:latin typeface="Gill Sans MT" panose="020B0502020104020203" pitchFamily="34" charset="0"/>
                        </a:rPr>
                        <a:t>cheerful</a:t>
                      </a:r>
                    </a:p>
                  </a:txBody>
                  <a:tcPr marL="36576" marR="36576" marT="36576" marB="36576" anchor="ctr"/>
                </a:tc>
                <a:extLst>
                  <a:ext uri="{0D108BD9-81ED-4DB2-BD59-A6C34878D82A}">
                    <a16:rowId xmlns:a16="http://schemas.microsoft.com/office/drawing/2014/main" val="2602573476"/>
                  </a:ext>
                </a:extLst>
              </a:tr>
              <a:tr h="37645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gracioso</a:t>
                      </a:r>
                      <a:endParaRPr lang="es-ES" sz="1200" kern="1400" dirty="0">
                        <a:ln>
                          <a:noFill/>
                        </a:ln>
                        <a:solidFill>
                          <a:srgbClr val="000000"/>
                        </a:solidFill>
                        <a:effectLst/>
                        <a:latin typeface="Gill Sans MT" panose="020B0502020104020203" pitchFamily="34" charset="0"/>
                      </a:endParaRPr>
                    </a:p>
                  </a:txBody>
                  <a:tcPr marL="36576" marR="36576" marT="36576" marB="36576"/>
                </a:tc>
                <a:tc>
                  <a:txBody>
                    <a:bodyPr/>
                    <a:lstStyle/>
                    <a:p>
                      <a:r>
                        <a:rPr lang="en-GB" sz="1200" kern="1400" dirty="0">
                          <a:ln>
                            <a:noFill/>
                          </a:ln>
                          <a:solidFill>
                            <a:srgbClr val="000000"/>
                          </a:solidFill>
                          <a:effectLst/>
                          <a:latin typeface="Gill Sans MT" panose="020B0502020104020203" pitchFamily="34" charset="0"/>
                        </a:rPr>
                        <a:t>funny</a:t>
                      </a:r>
                      <a:endParaRPr lang="en-GB" sz="1200" dirty="0">
                        <a:latin typeface="Gill Sans MT" panose="020B0502020104020203" pitchFamily="34" charset="0"/>
                      </a:endParaRPr>
                    </a:p>
                  </a:txBody>
                  <a:tcPr marL="36576" marR="36576" marT="36576" marB="36576" anchor="ctr"/>
                </a:tc>
                <a:extLst>
                  <a:ext uri="{0D108BD9-81ED-4DB2-BD59-A6C34878D82A}">
                    <a16:rowId xmlns:a16="http://schemas.microsoft.com/office/drawing/2014/main" val="3446906904"/>
                  </a:ext>
                </a:extLst>
              </a:tr>
              <a:tr h="376450">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listo</a:t>
                      </a:r>
                      <a:endParaRPr lang="es-ES" sz="1200" kern="1400" dirty="0">
                        <a:ln>
                          <a:noFill/>
                        </a:ln>
                        <a:solidFill>
                          <a:srgbClr val="000000"/>
                        </a:solidFill>
                        <a:effectLst/>
                        <a:latin typeface="Gill Sans MT" panose="020B0502020104020203" pitchFamily="34" charset="0"/>
                      </a:endParaRPr>
                    </a:p>
                  </a:txBody>
                  <a:tcPr marL="36576" marR="36576" marT="36576" marB="36576"/>
                </a:tc>
                <a:tc>
                  <a:txBody>
                    <a:bodyPr/>
                    <a:lstStyle/>
                    <a:p>
                      <a:r>
                        <a:rPr lang="en-GB" sz="1200" kern="1400" dirty="0">
                          <a:ln>
                            <a:noFill/>
                          </a:ln>
                          <a:solidFill>
                            <a:srgbClr val="000000"/>
                          </a:solidFill>
                          <a:effectLst/>
                          <a:latin typeface="Gill Sans MT" panose="020B0502020104020203" pitchFamily="34" charset="0"/>
                        </a:rPr>
                        <a:t>clever</a:t>
                      </a:r>
                      <a:endParaRPr lang="en-GB" sz="1200" dirty="0">
                        <a:latin typeface="Gill Sans MT" panose="020B0502020104020203" pitchFamily="34" charset="0"/>
                      </a:endParaRPr>
                    </a:p>
                  </a:txBody>
                  <a:tcPr marL="36576" marR="36576" marT="36576" marB="36576" anchor="ctr"/>
                </a:tc>
                <a:extLst>
                  <a:ext uri="{0D108BD9-81ED-4DB2-BD59-A6C34878D82A}">
                    <a16:rowId xmlns:a16="http://schemas.microsoft.com/office/drawing/2014/main" val="3061486276"/>
                  </a:ext>
                </a:extLst>
              </a:tr>
              <a:tr h="376450">
                <a:tc>
                  <a:txBody>
                    <a:bodyPr/>
                    <a:lstStyle/>
                    <a:p>
                      <a:r>
                        <a:rPr lang="en-GB" sz="1200" kern="1400" dirty="0" err="1">
                          <a:ln>
                            <a:noFill/>
                          </a:ln>
                          <a:solidFill>
                            <a:srgbClr val="000000"/>
                          </a:solidFill>
                          <a:effectLst/>
                          <a:latin typeface="Gill Sans MT" panose="020B0502020104020203" pitchFamily="34" charset="0"/>
                        </a:rPr>
                        <a:t>nervioso</a:t>
                      </a:r>
                      <a:endParaRPr lang="en-GB" sz="1200" dirty="0">
                        <a:latin typeface="Gill Sans MT" panose="020B0502020104020203" pitchFamily="34" charset="0"/>
                      </a:endParaRPr>
                    </a:p>
                  </a:txBody>
                  <a:tcPr marL="36576" marR="36576" marT="36576" marB="36576"/>
                </a:tc>
                <a:tc>
                  <a:txBody>
                    <a:bodyPr/>
                    <a:lstStyle/>
                    <a:p>
                      <a:r>
                        <a:rPr lang="en-GB" sz="1200" dirty="0">
                          <a:latin typeface="Gill Sans MT" panose="020B0502020104020203" pitchFamily="34" charset="0"/>
                        </a:rPr>
                        <a:t>nervous</a:t>
                      </a:r>
                    </a:p>
                  </a:txBody>
                  <a:tcPr marL="36576" marR="36576" marT="36576" marB="36576" anchor="ctr"/>
                </a:tc>
                <a:extLst>
                  <a:ext uri="{0D108BD9-81ED-4DB2-BD59-A6C34878D82A}">
                    <a16:rowId xmlns:a16="http://schemas.microsoft.com/office/drawing/2014/main" val="365387582"/>
                  </a:ext>
                </a:extLst>
              </a:tr>
              <a:tr h="376450">
                <a:tc>
                  <a:txBody>
                    <a:bodyPr/>
                    <a:lstStyle/>
                    <a:p>
                      <a:r>
                        <a:rPr lang="en-GB" sz="1200" kern="1400" dirty="0" err="1">
                          <a:ln>
                            <a:noFill/>
                          </a:ln>
                          <a:solidFill>
                            <a:srgbClr val="000000"/>
                          </a:solidFill>
                          <a:effectLst/>
                          <a:latin typeface="Gill Sans MT" panose="020B0502020104020203" pitchFamily="34" charset="0"/>
                        </a:rPr>
                        <a:t>perezoso</a:t>
                      </a:r>
                      <a:endParaRPr lang="en-GB" sz="1200" dirty="0">
                        <a:latin typeface="Gill Sans MT" panose="020B0502020104020203" pitchFamily="34" charset="0"/>
                      </a:endParaRPr>
                    </a:p>
                  </a:txBody>
                  <a:tcPr marL="36576" marR="36576" marT="36576" marB="36576"/>
                </a:tc>
                <a:tc>
                  <a:txBody>
                    <a:bodyPr/>
                    <a:lstStyle/>
                    <a:p>
                      <a:r>
                        <a:rPr lang="en-GB" sz="1200" dirty="0">
                          <a:latin typeface="Gill Sans MT" panose="020B0502020104020203" pitchFamily="34" charset="0"/>
                        </a:rPr>
                        <a:t>lazy</a:t>
                      </a:r>
                    </a:p>
                  </a:txBody>
                  <a:tcPr marL="36576" marR="36576" marT="36576" marB="36576" anchor="ctr"/>
                </a:tc>
                <a:extLst>
                  <a:ext uri="{0D108BD9-81ED-4DB2-BD59-A6C34878D82A}">
                    <a16:rowId xmlns:a16="http://schemas.microsoft.com/office/drawing/2014/main" val="1888508268"/>
                  </a:ext>
                </a:extLst>
              </a:tr>
              <a:tr h="376450">
                <a:tc>
                  <a:txBody>
                    <a:bodyPr/>
                    <a:lstStyle/>
                    <a:p>
                      <a:r>
                        <a:rPr lang="en-GB" sz="1200" kern="1400" dirty="0">
                          <a:ln>
                            <a:noFill/>
                          </a:ln>
                          <a:solidFill>
                            <a:srgbClr val="000000"/>
                          </a:solidFill>
                          <a:effectLst/>
                          <a:latin typeface="Gill Sans MT" panose="020B0502020104020203" pitchFamily="34" charset="0"/>
                        </a:rPr>
                        <a:t>serio</a:t>
                      </a:r>
                      <a:endParaRPr lang="en-GB" sz="1200" dirty="0">
                        <a:latin typeface="Gill Sans MT" panose="020B0502020104020203" pitchFamily="34" charset="0"/>
                      </a:endParaRPr>
                    </a:p>
                  </a:txBody>
                  <a:tcPr marL="36576" marR="36576" marT="36576" marB="3657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400" dirty="0">
                          <a:ln>
                            <a:noFill/>
                          </a:ln>
                          <a:solidFill>
                            <a:srgbClr val="000000"/>
                          </a:solidFill>
                          <a:effectLst/>
                          <a:latin typeface="Gill Sans MT" panose="020B0502020104020203" pitchFamily="34" charset="0"/>
                        </a:rPr>
                        <a:t>serious</a:t>
                      </a:r>
                    </a:p>
                  </a:txBody>
                  <a:tcPr marL="36576" marR="36576" marT="36576" marB="36576" anchor="ctr"/>
                </a:tc>
                <a:extLst>
                  <a:ext uri="{0D108BD9-81ED-4DB2-BD59-A6C34878D82A}">
                    <a16:rowId xmlns:a16="http://schemas.microsoft.com/office/drawing/2014/main" val="480350854"/>
                  </a:ext>
                </a:extLst>
              </a:tr>
              <a:tr h="376450">
                <a:tc>
                  <a:txBody>
                    <a:bodyPr/>
                    <a:lstStyle/>
                    <a:p>
                      <a:r>
                        <a:rPr lang="en-GB" sz="1200" kern="1400" dirty="0" err="1">
                          <a:ln>
                            <a:noFill/>
                          </a:ln>
                          <a:solidFill>
                            <a:srgbClr val="000000"/>
                          </a:solidFill>
                          <a:effectLst/>
                          <a:latin typeface="Gill Sans MT" panose="020B0502020104020203" pitchFamily="34" charset="0"/>
                        </a:rPr>
                        <a:t>simpático</a:t>
                      </a:r>
                      <a:endParaRPr lang="en-GB" sz="1200" dirty="0">
                        <a:latin typeface="Gill Sans MT" panose="020B0502020104020203" pitchFamily="34" charset="0"/>
                      </a:endParaRPr>
                    </a:p>
                  </a:txBody>
                  <a:tcPr marL="36576" marR="36576" marT="36576" marB="3657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400" dirty="0">
                          <a:ln>
                            <a:noFill/>
                          </a:ln>
                          <a:solidFill>
                            <a:srgbClr val="000000"/>
                          </a:solidFill>
                          <a:effectLst/>
                          <a:latin typeface="Gill Sans MT" panose="020B0502020104020203" pitchFamily="34" charset="0"/>
                        </a:rPr>
                        <a:t>nice, friendly</a:t>
                      </a:r>
                    </a:p>
                  </a:txBody>
                  <a:tcPr marL="36576" marR="36576" marT="36576" marB="36576" anchor="ctr"/>
                </a:tc>
                <a:extLst>
                  <a:ext uri="{0D108BD9-81ED-4DB2-BD59-A6C34878D82A}">
                    <a16:rowId xmlns:a16="http://schemas.microsoft.com/office/drawing/2014/main" val="2430250260"/>
                  </a:ext>
                </a:extLst>
              </a:tr>
              <a:tr h="376450">
                <a:tc>
                  <a:txBody>
                    <a:bodyPr/>
                    <a:lstStyle/>
                    <a:p>
                      <a:r>
                        <a:rPr lang="en-GB" sz="1200" kern="1400" dirty="0">
                          <a:ln>
                            <a:noFill/>
                          </a:ln>
                          <a:solidFill>
                            <a:srgbClr val="000000"/>
                          </a:solidFill>
                          <a:effectLst/>
                          <a:latin typeface="Gill Sans MT" panose="020B0502020104020203" pitchFamily="34" charset="0"/>
                        </a:rPr>
                        <a:t>tonto</a:t>
                      </a:r>
                      <a:endParaRPr lang="en-GB" sz="1200" dirty="0">
                        <a:latin typeface="Gill Sans MT" panose="020B0502020104020203" pitchFamily="34" charset="0"/>
                      </a:endParaRPr>
                    </a:p>
                  </a:txBody>
                  <a:tcPr marL="36576" marR="36576" marT="36576" marB="36576"/>
                </a:tc>
                <a:tc>
                  <a:txBody>
                    <a:bodyPr/>
                    <a:lstStyle/>
                    <a:p>
                      <a:r>
                        <a:rPr lang="en-GB" sz="1200" dirty="0">
                          <a:latin typeface="Gill Sans MT" panose="020B0502020104020203" pitchFamily="34" charset="0"/>
                        </a:rPr>
                        <a:t>Silly</a:t>
                      </a:r>
                    </a:p>
                  </a:txBody>
                  <a:tcPr marL="36576" marR="36576" marT="36576" marB="36576" anchor="ctr"/>
                </a:tc>
                <a:extLst>
                  <a:ext uri="{0D108BD9-81ED-4DB2-BD59-A6C34878D82A}">
                    <a16:rowId xmlns:a16="http://schemas.microsoft.com/office/drawing/2014/main" val="4092304827"/>
                  </a:ext>
                </a:extLst>
              </a:tr>
              <a:tr h="376450">
                <a:tc>
                  <a:txBody>
                    <a:bodyPr/>
                    <a:lstStyle/>
                    <a:p>
                      <a:r>
                        <a:rPr lang="en-GB" sz="1200" kern="1400" dirty="0" err="1">
                          <a:ln>
                            <a:noFill/>
                          </a:ln>
                          <a:solidFill>
                            <a:srgbClr val="000000"/>
                          </a:solidFill>
                          <a:effectLst/>
                          <a:latin typeface="Gill Sans MT" panose="020B0502020104020203" pitchFamily="34" charset="0"/>
                        </a:rPr>
                        <a:t>paciente</a:t>
                      </a:r>
                      <a:endParaRPr lang="en-GB" sz="1200" dirty="0">
                        <a:latin typeface="Gill Sans MT" panose="020B0502020104020203" pitchFamily="34" charset="0"/>
                      </a:endParaRPr>
                    </a:p>
                  </a:txBody>
                  <a:tcPr marL="36576" marR="36576" marT="36576" marB="36576"/>
                </a:tc>
                <a:tc>
                  <a:txBody>
                    <a:bodyPr/>
                    <a:lstStyle/>
                    <a:p>
                      <a:r>
                        <a:rPr lang="en-GB" sz="1200" dirty="0">
                          <a:latin typeface="Gill Sans MT" panose="020B0502020104020203" pitchFamily="34" charset="0"/>
                        </a:rPr>
                        <a:t>Patient</a:t>
                      </a:r>
                    </a:p>
                  </a:txBody>
                  <a:tcPr marL="36576" marR="36576" marT="36576" marB="36576" anchor="ctr"/>
                </a:tc>
                <a:extLst>
                  <a:ext uri="{0D108BD9-81ED-4DB2-BD59-A6C34878D82A}">
                    <a16:rowId xmlns:a16="http://schemas.microsoft.com/office/drawing/2014/main" val="3806404660"/>
                  </a:ext>
                </a:extLst>
              </a:tr>
              <a:tr h="291881">
                <a:tc>
                  <a:txBody>
                    <a:bodyPr/>
                    <a:lstStyle/>
                    <a:p>
                      <a:r>
                        <a:rPr lang="en-GB" sz="1200" kern="1400" dirty="0" err="1">
                          <a:ln>
                            <a:noFill/>
                          </a:ln>
                          <a:solidFill>
                            <a:srgbClr val="000000"/>
                          </a:solidFill>
                          <a:effectLst/>
                          <a:latin typeface="Gill Sans MT" panose="020B0502020104020203" pitchFamily="34" charset="0"/>
                        </a:rPr>
                        <a:t>contento</a:t>
                      </a:r>
                      <a:r>
                        <a:rPr lang="en-GB" sz="1200" kern="1400" dirty="0">
                          <a:ln>
                            <a:noFill/>
                          </a:ln>
                          <a:solidFill>
                            <a:srgbClr val="000000"/>
                          </a:solidFill>
                          <a:effectLst/>
                          <a:latin typeface="Gill Sans MT" panose="020B0502020104020203" pitchFamily="34" charset="0"/>
                        </a:rPr>
                        <a:t>/a </a:t>
                      </a:r>
                      <a:endParaRPr lang="en-GB" sz="1200" dirty="0">
                        <a:latin typeface="Gill Sans MT" panose="020B0502020104020203" pitchFamily="34" charset="0"/>
                      </a:endParaRPr>
                    </a:p>
                  </a:txBody>
                  <a:tcPr marL="36576" marR="36576" marT="36576" marB="36576"/>
                </a:tc>
                <a:tc>
                  <a:txBody>
                    <a:bodyPr/>
                    <a:lstStyle/>
                    <a:p>
                      <a:r>
                        <a:rPr lang="en-GB" sz="1200" dirty="0">
                          <a:latin typeface="Gill Sans MT" panose="020B0502020104020203" pitchFamily="34" charset="0"/>
                        </a:rPr>
                        <a:t>happy</a:t>
                      </a:r>
                    </a:p>
                  </a:txBody>
                  <a:tcPr marL="36576" marR="36576" marT="36576" marB="36576" anchor="ctr"/>
                </a:tc>
                <a:extLst>
                  <a:ext uri="{0D108BD9-81ED-4DB2-BD59-A6C34878D82A}">
                    <a16:rowId xmlns:a16="http://schemas.microsoft.com/office/drawing/2014/main" val="1656320805"/>
                  </a:ext>
                </a:extLst>
              </a:tr>
              <a:tr h="339487">
                <a:tc>
                  <a:txBody>
                    <a:bodyPr/>
                    <a:lstStyle/>
                    <a:p>
                      <a:r>
                        <a:rPr lang="en-GB" sz="1200" kern="1400" dirty="0" err="1">
                          <a:ln>
                            <a:noFill/>
                          </a:ln>
                          <a:solidFill>
                            <a:srgbClr val="000000"/>
                          </a:solidFill>
                          <a:effectLst/>
                          <a:latin typeface="Gill Sans MT" panose="020B0502020104020203" pitchFamily="34" charset="0"/>
                        </a:rPr>
                        <a:t>tímido</a:t>
                      </a:r>
                      <a:r>
                        <a:rPr lang="en-GB" sz="1200" kern="1400" dirty="0">
                          <a:ln>
                            <a:noFill/>
                          </a:ln>
                          <a:solidFill>
                            <a:srgbClr val="000000"/>
                          </a:solidFill>
                          <a:effectLst/>
                          <a:latin typeface="Gill Sans MT" panose="020B0502020104020203" pitchFamily="34" charset="0"/>
                        </a:rPr>
                        <a:t>/a </a:t>
                      </a:r>
                      <a:endParaRPr lang="en-GB" sz="1200" dirty="0">
                        <a:latin typeface="Gill Sans MT" panose="020B0502020104020203" pitchFamily="34" charset="0"/>
                      </a:endParaRPr>
                    </a:p>
                  </a:txBody>
                  <a:tcPr marL="36576" marR="36576" marT="36576" marB="36576"/>
                </a:tc>
                <a:tc>
                  <a:txBody>
                    <a:bodyPr/>
                    <a:lstStyle/>
                    <a:p>
                      <a:r>
                        <a:rPr lang="en-GB" sz="1200" dirty="0">
                          <a:latin typeface="Gill Sans MT" panose="020B0502020104020203" pitchFamily="34" charset="0"/>
                        </a:rPr>
                        <a:t>shy</a:t>
                      </a:r>
                    </a:p>
                  </a:txBody>
                  <a:tcPr marL="36576" marR="36576" marT="36576" marB="36576" anchor="ctr"/>
                </a:tc>
                <a:extLst>
                  <a:ext uri="{0D108BD9-81ED-4DB2-BD59-A6C34878D82A}">
                    <a16:rowId xmlns:a16="http://schemas.microsoft.com/office/drawing/2014/main" val="710634940"/>
                  </a:ext>
                </a:extLst>
              </a:tr>
              <a:tr h="376450">
                <a:tc>
                  <a:txBody>
                    <a:bodyPr/>
                    <a:lstStyle/>
                    <a:p>
                      <a:r>
                        <a:rPr lang="en-GB" sz="1200" dirty="0">
                          <a:latin typeface="Gill Sans MT" panose="020B0502020104020203" pitchFamily="34" charset="0"/>
                        </a:rPr>
                        <a:t>bonito</a:t>
                      </a:r>
                    </a:p>
                  </a:txBody>
                  <a:tcPr marL="36576" marR="36576" marT="36576" marB="36576"/>
                </a:tc>
                <a:tc>
                  <a:txBody>
                    <a:bodyPr/>
                    <a:lstStyle/>
                    <a:p>
                      <a:r>
                        <a:rPr lang="en-GB" sz="1200" dirty="0">
                          <a:latin typeface="Gill Sans MT" panose="020B0502020104020203" pitchFamily="34" charset="0"/>
                        </a:rPr>
                        <a:t>pretty</a:t>
                      </a:r>
                    </a:p>
                  </a:txBody>
                  <a:tcPr marL="36576" marR="36576" marT="36576" marB="36576" anchor="ctr"/>
                </a:tc>
                <a:extLst>
                  <a:ext uri="{0D108BD9-81ED-4DB2-BD59-A6C34878D82A}">
                    <a16:rowId xmlns:a16="http://schemas.microsoft.com/office/drawing/2014/main" val="401646820"/>
                  </a:ext>
                </a:extLst>
              </a:tr>
              <a:tr h="376450">
                <a:tc>
                  <a:txBody>
                    <a:bodyPr/>
                    <a:lstStyle/>
                    <a:p>
                      <a:r>
                        <a:rPr lang="en-GB" sz="1200" dirty="0" err="1">
                          <a:latin typeface="Gill Sans MT" panose="020B0502020104020203" pitchFamily="34" charset="0"/>
                        </a:rPr>
                        <a:t>delgado</a:t>
                      </a:r>
                      <a:endParaRPr lang="en-GB" sz="1200" dirty="0">
                        <a:latin typeface="Gill Sans MT" panose="020B0502020104020203" pitchFamily="34" charset="0"/>
                      </a:endParaRPr>
                    </a:p>
                  </a:txBody>
                  <a:tcPr marL="36576" marR="36576" marT="36576" marB="36576"/>
                </a:tc>
                <a:tc>
                  <a:txBody>
                    <a:bodyPr/>
                    <a:lstStyle/>
                    <a:p>
                      <a:r>
                        <a:rPr lang="en-GB" sz="1200" dirty="0">
                          <a:latin typeface="Gill Sans MT" panose="020B0502020104020203" pitchFamily="34" charset="0"/>
                        </a:rPr>
                        <a:t>slim</a:t>
                      </a:r>
                    </a:p>
                  </a:txBody>
                  <a:tcPr marL="36576" marR="36576" marT="36576" marB="36576" anchor="ctr"/>
                </a:tc>
                <a:extLst>
                  <a:ext uri="{0D108BD9-81ED-4DB2-BD59-A6C34878D82A}">
                    <a16:rowId xmlns:a16="http://schemas.microsoft.com/office/drawing/2014/main" val="1640079595"/>
                  </a:ext>
                </a:extLst>
              </a:tr>
              <a:tr h="376450">
                <a:tc>
                  <a:txBody>
                    <a:bodyPr/>
                    <a:lstStyle/>
                    <a:p>
                      <a:r>
                        <a:rPr lang="en-GB" sz="1200" dirty="0" err="1">
                          <a:latin typeface="Gill Sans MT" panose="020B0502020104020203" pitchFamily="34" charset="0"/>
                        </a:rPr>
                        <a:t>deportivo</a:t>
                      </a:r>
                      <a:endParaRPr lang="en-GB" sz="1200" dirty="0">
                        <a:latin typeface="Gill Sans MT" panose="020B0502020104020203" pitchFamily="34" charset="0"/>
                      </a:endParaRPr>
                    </a:p>
                  </a:txBody>
                  <a:tcPr marL="36576" marR="36576" marT="36576" marB="36576"/>
                </a:tc>
                <a:tc>
                  <a:txBody>
                    <a:bodyPr/>
                    <a:lstStyle/>
                    <a:p>
                      <a:r>
                        <a:rPr lang="en-GB" sz="1200" dirty="0">
                          <a:latin typeface="Gill Sans MT" panose="020B0502020104020203" pitchFamily="34" charset="0"/>
                        </a:rPr>
                        <a:t>sporty</a:t>
                      </a:r>
                    </a:p>
                  </a:txBody>
                  <a:tcPr marL="36576" marR="36576" marT="36576" marB="36576" anchor="ctr"/>
                </a:tc>
                <a:extLst>
                  <a:ext uri="{0D108BD9-81ED-4DB2-BD59-A6C34878D82A}">
                    <a16:rowId xmlns:a16="http://schemas.microsoft.com/office/drawing/2014/main" val="2928517306"/>
                  </a:ext>
                </a:extLst>
              </a:tr>
              <a:tr h="408652">
                <a:tc>
                  <a:txBody>
                    <a:bodyPr/>
                    <a:lstStyle/>
                    <a:p>
                      <a:r>
                        <a:rPr lang="en-GB" sz="1200" dirty="0" err="1">
                          <a:latin typeface="Gill Sans MT" panose="020B0502020104020203" pitchFamily="34" charset="0"/>
                        </a:rPr>
                        <a:t>feo</a:t>
                      </a:r>
                      <a:endParaRPr lang="en-GB" sz="1200" dirty="0">
                        <a:latin typeface="Gill Sans MT" panose="020B0502020104020203" pitchFamily="34" charset="0"/>
                      </a:endParaRPr>
                    </a:p>
                  </a:txBody>
                  <a:tcPr marL="36576" marR="36576" marT="36576" marB="36576"/>
                </a:tc>
                <a:tc>
                  <a:txBody>
                    <a:bodyPr/>
                    <a:lstStyle/>
                    <a:p>
                      <a:r>
                        <a:rPr lang="en-GB" sz="1200" dirty="0">
                          <a:latin typeface="Gill Sans MT" panose="020B0502020104020203" pitchFamily="34" charset="0"/>
                        </a:rPr>
                        <a:t>ugly</a:t>
                      </a:r>
                    </a:p>
                  </a:txBody>
                  <a:tcPr marL="36576" marR="36576" marT="36576" marB="36576" anchor="ctr"/>
                </a:tc>
                <a:extLst>
                  <a:ext uri="{0D108BD9-81ED-4DB2-BD59-A6C34878D82A}">
                    <a16:rowId xmlns:a16="http://schemas.microsoft.com/office/drawing/2014/main" val="10002"/>
                  </a:ext>
                </a:extLst>
              </a:tr>
              <a:tr h="376450">
                <a:tc>
                  <a:txBody>
                    <a:bodyPr/>
                    <a:lstStyle/>
                    <a:p>
                      <a:r>
                        <a:rPr lang="en-GB" sz="1200" dirty="0" err="1">
                          <a:latin typeface="Gill Sans MT" panose="020B0502020104020203" pitchFamily="34" charset="0"/>
                        </a:rPr>
                        <a:t>gordo</a:t>
                      </a:r>
                      <a:endParaRPr lang="en-GB" sz="1200" dirty="0">
                        <a:latin typeface="Gill Sans MT" panose="020B0502020104020203" pitchFamily="34" charset="0"/>
                      </a:endParaRPr>
                    </a:p>
                  </a:txBody>
                  <a:tcPr marL="36576" marR="36576" marT="36576" marB="36576"/>
                </a:tc>
                <a:tc>
                  <a:txBody>
                    <a:bodyPr/>
                    <a:lstStyle/>
                    <a:p>
                      <a:r>
                        <a:rPr lang="en-GB" sz="1200" dirty="0">
                          <a:latin typeface="Gill Sans MT" panose="020B0502020104020203" pitchFamily="34" charset="0"/>
                        </a:rPr>
                        <a:t>fat</a:t>
                      </a:r>
                    </a:p>
                  </a:txBody>
                  <a:tcPr marL="36576" marR="36576" marT="36576" marB="36576" anchor="ctr"/>
                </a:tc>
                <a:extLst>
                  <a:ext uri="{0D108BD9-81ED-4DB2-BD59-A6C34878D82A}">
                    <a16:rowId xmlns:a16="http://schemas.microsoft.com/office/drawing/2014/main" val="10003"/>
                  </a:ext>
                </a:extLst>
              </a:tr>
            </a:tbl>
          </a:graphicData>
        </a:graphic>
      </p:graphicFrame>
      <p:graphicFrame>
        <p:nvGraphicFramePr>
          <p:cNvPr id="4" name="Table 3"/>
          <p:cNvGraphicFramePr>
            <a:graphicFrameLocks noGrp="1"/>
          </p:cNvGraphicFramePr>
          <p:nvPr/>
        </p:nvGraphicFramePr>
        <p:xfrm>
          <a:off x="7331121" y="104506"/>
          <a:ext cx="4591889" cy="6597291"/>
        </p:xfrm>
        <a:graphic>
          <a:graphicData uri="http://schemas.openxmlformats.org/drawingml/2006/table">
            <a:tbl>
              <a:tblPr firstRow="1" bandRow="1">
                <a:tableStyleId>{5940675A-B579-460E-94D1-54222C63F5DA}</a:tableStyleId>
              </a:tblPr>
              <a:tblGrid>
                <a:gridCol w="2273865">
                  <a:extLst>
                    <a:ext uri="{9D8B030D-6E8A-4147-A177-3AD203B41FA5}">
                      <a16:colId xmlns:a16="http://schemas.microsoft.com/office/drawing/2014/main" val="20000"/>
                    </a:ext>
                  </a:extLst>
                </a:gridCol>
                <a:gridCol w="2318024">
                  <a:extLst>
                    <a:ext uri="{9D8B030D-6E8A-4147-A177-3AD203B41FA5}">
                      <a16:colId xmlns:a16="http://schemas.microsoft.com/office/drawing/2014/main" val="20001"/>
                    </a:ext>
                  </a:extLst>
                </a:gridCol>
              </a:tblGrid>
              <a:tr h="280005">
                <a:tc>
                  <a:txBody>
                    <a:bodyPr/>
                    <a:lstStyle/>
                    <a:p>
                      <a:pPr algn="ctr"/>
                      <a:r>
                        <a:rPr lang="en-GB" sz="1200" b="1" dirty="0">
                          <a:latin typeface="Gill Sans MT" panose="020B0502020104020203" pitchFamily="34" charset="0"/>
                        </a:rPr>
                        <a:t>Spanish</a:t>
                      </a:r>
                    </a:p>
                  </a:txBody>
                  <a:tcPr>
                    <a:solidFill>
                      <a:srgbClr val="FFCCFF"/>
                    </a:solidFill>
                  </a:tcPr>
                </a:tc>
                <a:tc>
                  <a:txBody>
                    <a:bodyPr/>
                    <a:lstStyle/>
                    <a:p>
                      <a:pPr algn="ctr"/>
                      <a:r>
                        <a:rPr lang="en-GB" sz="1200" b="1" dirty="0">
                          <a:latin typeface="Gill Sans MT" panose="020B0502020104020203" pitchFamily="34" charset="0"/>
                        </a:rPr>
                        <a:t>English</a:t>
                      </a:r>
                    </a:p>
                  </a:txBody>
                  <a:tcPr>
                    <a:solidFill>
                      <a:schemeClr val="accent1">
                        <a:lumMod val="20000"/>
                        <a:lumOff val="80000"/>
                      </a:schemeClr>
                    </a:solidFill>
                  </a:tcPr>
                </a:tc>
                <a:extLst>
                  <a:ext uri="{0D108BD9-81ED-4DB2-BD59-A6C34878D82A}">
                    <a16:rowId xmlns:a16="http://schemas.microsoft.com/office/drawing/2014/main" val="10000"/>
                  </a:ext>
                </a:extLst>
              </a:tr>
              <a:tr h="369033">
                <a:tc>
                  <a:txBody>
                    <a:bodyPr/>
                    <a:lstStyle/>
                    <a:p>
                      <a:r>
                        <a:rPr lang="en-GB" sz="1200" dirty="0" err="1">
                          <a:latin typeface="Gill Sans MT" panose="020B0502020104020203" pitchFamily="34" charset="0"/>
                        </a:rPr>
                        <a:t>guapo</a:t>
                      </a:r>
                      <a:r>
                        <a:rPr lang="en-GB" sz="1200" dirty="0">
                          <a:latin typeface="Gill Sans MT" panose="020B0502020104020203" pitchFamily="34" charset="0"/>
                        </a:rPr>
                        <a:t> </a:t>
                      </a:r>
                    </a:p>
                  </a:txBody>
                  <a:tcPr marL="36576" marR="36576" marT="36576" marB="36576"/>
                </a:tc>
                <a:tc>
                  <a:txBody>
                    <a:bodyPr/>
                    <a:lstStyle/>
                    <a:p>
                      <a:r>
                        <a:rPr lang="en-GB" sz="1200" dirty="0">
                          <a:latin typeface="Gill Sans MT" panose="020B0502020104020203" pitchFamily="34" charset="0"/>
                        </a:rPr>
                        <a:t>Good-looking</a:t>
                      </a:r>
                    </a:p>
                  </a:txBody>
                  <a:tcPr marL="36576" marR="36576" marT="36576" marB="36576"/>
                </a:tc>
                <a:extLst>
                  <a:ext uri="{0D108BD9-81ED-4DB2-BD59-A6C34878D82A}">
                    <a16:rowId xmlns:a16="http://schemas.microsoft.com/office/drawing/2014/main" val="10001"/>
                  </a:ext>
                </a:extLst>
              </a:tr>
              <a:tr h="400601">
                <a:tc>
                  <a:txBody>
                    <a:bodyPr/>
                    <a:lstStyle/>
                    <a:p>
                      <a:r>
                        <a:rPr lang="en-GB" sz="1200" dirty="0" err="1">
                          <a:latin typeface="Gill Sans MT" panose="020B0502020104020203" pitchFamily="34" charset="0"/>
                        </a:rPr>
                        <a:t>hermoso</a:t>
                      </a:r>
                      <a:endParaRPr lang="en-GB" sz="1200" dirty="0">
                        <a:latin typeface="Gill Sans MT" panose="020B0502020104020203" pitchFamily="34" charset="0"/>
                      </a:endParaRPr>
                    </a:p>
                  </a:txBody>
                  <a:tcPr marL="36576" marR="36576" marT="36576" marB="36576"/>
                </a:tc>
                <a:tc>
                  <a:txBody>
                    <a:bodyPr/>
                    <a:lstStyle/>
                    <a:p>
                      <a:r>
                        <a:rPr lang="en-GB" sz="1200" dirty="0">
                          <a:latin typeface="Gill Sans MT" panose="020B0502020104020203" pitchFamily="34" charset="0"/>
                        </a:rPr>
                        <a:t>Beautiful</a:t>
                      </a:r>
                    </a:p>
                  </a:txBody>
                  <a:tcPr marL="36576" marR="36576" marT="36576" marB="36576"/>
                </a:tc>
                <a:extLst>
                  <a:ext uri="{0D108BD9-81ED-4DB2-BD59-A6C34878D82A}">
                    <a16:rowId xmlns:a16="http://schemas.microsoft.com/office/drawing/2014/main" val="10002"/>
                  </a:ext>
                </a:extLst>
              </a:tr>
              <a:tr h="369033">
                <a:tc>
                  <a:txBody>
                    <a:bodyPr/>
                    <a:lstStyle/>
                    <a:p>
                      <a:r>
                        <a:rPr lang="en-GB" sz="1200" dirty="0" err="1">
                          <a:latin typeface="Gill Sans MT" panose="020B0502020104020203" pitchFamily="34" charset="0"/>
                        </a:rPr>
                        <a:t>joven</a:t>
                      </a:r>
                      <a:endParaRPr lang="en-GB" sz="1200" dirty="0">
                        <a:latin typeface="Gill Sans MT" panose="020B0502020104020203" pitchFamily="34" charset="0"/>
                      </a:endParaRPr>
                    </a:p>
                  </a:txBody>
                  <a:tcPr marL="36576" marR="36576" marT="36576" marB="36576"/>
                </a:tc>
                <a:tc>
                  <a:txBody>
                    <a:bodyPr/>
                    <a:lstStyle/>
                    <a:p>
                      <a:r>
                        <a:rPr lang="en-GB" sz="1200" dirty="0">
                          <a:latin typeface="Gill Sans MT" panose="020B0502020104020203" pitchFamily="34" charset="0"/>
                        </a:rPr>
                        <a:t>Young</a:t>
                      </a:r>
                    </a:p>
                  </a:txBody>
                  <a:tcPr marL="36576" marR="36576" marT="36576" marB="36576"/>
                </a:tc>
                <a:extLst>
                  <a:ext uri="{0D108BD9-81ED-4DB2-BD59-A6C34878D82A}">
                    <a16:rowId xmlns:a16="http://schemas.microsoft.com/office/drawing/2014/main" val="10003"/>
                  </a:ext>
                </a:extLst>
              </a:tr>
              <a:tr h="368381">
                <a:tc>
                  <a:txBody>
                    <a:bodyPr/>
                    <a:lstStyle/>
                    <a:p>
                      <a:r>
                        <a:rPr lang="en-GB" sz="1200" dirty="0">
                          <a:latin typeface="Gill Sans MT" panose="020B0502020104020203" pitchFamily="34" charset="0"/>
                        </a:rPr>
                        <a:t>largo</a:t>
                      </a:r>
                    </a:p>
                  </a:txBody>
                  <a:tcPr marL="36576" marR="36576" marT="36576" marB="36576"/>
                </a:tc>
                <a:tc>
                  <a:txBody>
                    <a:bodyPr/>
                    <a:lstStyle/>
                    <a:p>
                      <a:r>
                        <a:rPr lang="en-GB" sz="1200" dirty="0">
                          <a:latin typeface="Gill Sans MT" panose="020B0502020104020203" pitchFamily="34" charset="0"/>
                        </a:rPr>
                        <a:t>Long</a:t>
                      </a:r>
                    </a:p>
                  </a:txBody>
                  <a:tcPr marL="36576" marR="36576" marT="36576" marB="36576"/>
                </a:tc>
                <a:extLst>
                  <a:ext uri="{0D108BD9-81ED-4DB2-BD59-A6C34878D82A}">
                    <a16:rowId xmlns:a16="http://schemas.microsoft.com/office/drawing/2014/main" val="10004"/>
                  </a:ext>
                </a:extLst>
              </a:tr>
              <a:tr h="389666">
                <a:tc>
                  <a:txBody>
                    <a:bodyPr/>
                    <a:lstStyle/>
                    <a:p>
                      <a:r>
                        <a:rPr lang="en-GB" sz="1200" dirty="0" err="1">
                          <a:latin typeface="Gill Sans MT" panose="020B0502020104020203" pitchFamily="34" charset="0"/>
                        </a:rPr>
                        <a:t>pequeño</a:t>
                      </a:r>
                      <a:endParaRPr lang="en-GB" sz="1200" dirty="0">
                        <a:latin typeface="Gill Sans MT" panose="020B0502020104020203" pitchFamily="34" charset="0"/>
                      </a:endParaRPr>
                    </a:p>
                  </a:txBody>
                  <a:tcPr marL="36576" marR="36576" marT="36576" marB="36576"/>
                </a:tc>
                <a:tc>
                  <a:txBody>
                    <a:bodyPr/>
                    <a:lstStyle/>
                    <a:p>
                      <a:r>
                        <a:rPr lang="en-GB" sz="1200" dirty="0">
                          <a:latin typeface="Gill Sans MT" panose="020B0502020104020203" pitchFamily="34" charset="0"/>
                        </a:rPr>
                        <a:t>Small</a:t>
                      </a:r>
                    </a:p>
                  </a:txBody>
                  <a:tcPr marL="36576" marR="36576" marT="36576" marB="36576"/>
                </a:tc>
                <a:extLst>
                  <a:ext uri="{0D108BD9-81ED-4DB2-BD59-A6C34878D82A}">
                    <a16:rowId xmlns:a16="http://schemas.microsoft.com/office/drawing/2014/main" val="3925240874"/>
                  </a:ext>
                </a:extLst>
              </a:tr>
              <a:tr h="368381">
                <a:tc>
                  <a:txBody>
                    <a:bodyPr/>
                    <a:lstStyle/>
                    <a:p>
                      <a:r>
                        <a:rPr lang="en-GB" sz="1200" dirty="0">
                          <a:latin typeface="Gill Sans MT" panose="020B0502020104020203" pitchFamily="34" charset="0"/>
                        </a:rPr>
                        <a:t>rubio</a:t>
                      </a:r>
                    </a:p>
                  </a:txBody>
                  <a:tcPr marL="36576" marR="36576" marT="36576" marB="36576"/>
                </a:tc>
                <a:tc>
                  <a:txBody>
                    <a:bodyPr/>
                    <a:lstStyle/>
                    <a:p>
                      <a:r>
                        <a:rPr lang="en-GB" sz="1200" dirty="0">
                          <a:latin typeface="Gill Sans MT" panose="020B0502020104020203" pitchFamily="34" charset="0"/>
                        </a:rPr>
                        <a:t>Blonde</a:t>
                      </a:r>
                    </a:p>
                  </a:txBody>
                  <a:tcPr marL="36576" marR="36576" marT="36576" marB="36576"/>
                </a:tc>
                <a:extLst>
                  <a:ext uri="{0D108BD9-81ED-4DB2-BD59-A6C34878D82A}">
                    <a16:rowId xmlns:a16="http://schemas.microsoft.com/office/drawing/2014/main" val="3041935017"/>
                  </a:ext>
                </a:extLst>
              </a:tr>
              <a:tr h="368381">
                <a:tc>
                  <a:txBody>
                    <a:bodyPr/>
                    <a:lstStyle/>
                    <a:p>
                      <a:r>
                        <a:rPr lang="en-GB" sz="1200" dirty="0" err="1">
                          <a:latin typeface="Gill Sans MT" panose="020B0502020104020203" pitchFamily="34" charset="0"/>
                        </a:rPr>
                        <a:t>gafas</a:t>
                      </a:r>
                      <a:endParaRPr lang="en-GB" sz="1200" dirty="0">
                        <a:latin typeface="Gill Sans MT" panose="020B0502020104020203" pitchFamily="34" charset="0"/>
                      </a:endParaRPr>
                    </a:p>
                  </a:txBody>
                  <a:tcPr marL="36576" marR="36576" marT="36576" marB="36576"/>
                </a:tc>
                <a:tc>
                  <a:txBody>
                    <a:bodyPr/>
                    <a:lstStyle/>
                    <a:p>
                      <a:r>
                        <a:rPr lang="en-GB" sz="1200" dirty="0">
                          <a:latin typeface="Gill Sans MT" panose="020B0502020104020203" pitchFamily="34" charset="0"/>
                        </a:rPr>
                        <a:t>Glasses</a:t>
                      </a:r>
                    </a:p>
                  </a:txBody>
                  <a:tcPr marL="36576" marR="36576" marT="36576" marB="36576"/>
                </a:tc>
                <a:extLst>
                  <a:ext uri="{0D108BD9-81ED-4DB2-BD59-A6C34878D82A}">
                    <a16:rowId xmlns:a16="http://schemas.microsoft.com/office/drawing/2014/main" val="4149408354"/>
                  </a:ext>
                </a:extLst>
              </a:tr>
              <a:tr h="368381">
                <a:tc>
                  <a:txBody>
                    <a:bodyPr/>
                    <a:lstStyle/>
                    <a:p>
                      <a:r>
                        <a:rPr lang="en-GB" sz="1200" dirty="0">
                          <a:latin typeface="Gill Sans MT" panose="020B0502020104020203" pitchFamily="34" charset="0"/>
                        </a:rPr>
                        <a:t>ojos</a:t>
                      </a:r>
                    </a:p>
                  </a:txBody>
                  <a:tcPr marL="36576" marR="36576" marT="36576" marB="36576"/>
                </a:tc>
                <a:tc>
                  <a:txBody>
                    <a:bodyPr/>
                    <a:lstStyle/>
                    <a:p>
                      <a:r>
                        <a:rPr lang="en-GB" sz="1200" dirty="0">
                          <a:latin typeface="Gill Sans MT" panose="020B0502020104020203" pitchFamily="34" charset="0"/>
                        </a:rPr>
                        <a:t>Eyes</a:t>
                      </a:r>
                    </a:p>
                  </a:txBody>
                  <a:tcPr marL="36576" marR="36576" marT="36576" marB="36576"/>
                </a:tc>
                <a:extLst>
                  <a:ext uri="{0D108BD9-81ED-4DB2-BD59-A6C34878D82A}">
                    <a16:rowId xmlns:a16="http://schemas.microsoft.com/office/drawing/2014/main" val="1235971345"/>
                  </a:ext>
                </a:extLst>
              </a:tr>
              <a:tr h="368381">
                <a:tc>
                  <a:txBody>
                    <a:bodyPr/>
                    <a:lstStyle/>
                    <a:p>
                      <a:r>
                        <a:rPr lang="en-GB" sz="1200" dirty="0" err="1">
                          <a:latin typeface="Gill Sans MT" panose="020B0502020104020203" pitchFamily="34" charset="0"/>
                        </a:rPr>
                        <a:t>pelo</a:t>
                      </a:r>
                      <a:endParaRPr lang="en-GB" sz="1200" dirty="0">
                        <a:latin typeface="Gill Sans MT" panose="020B0502020104020203" pitchFamily="34" charset="0"/>
                      </a:endParaRPr>
                    </a:p>
                  </a:txBody>
                  <a:tcPr marL="36576" marR="36576" marT="36576" marB="36576"/>
                </a:tc>
                <a:tc>
                  <a:txBody>
                    <a:bodyPr/>
                    <a:lstStyle/>
                    <a:p>
                      <a:r>
                        <a:rPr lang="en-GB" sz="1200" dirty="0">
                          <a:latin typeface="Gill Sans MT" panose="020B0502020104020203" pitchFamily="34" charset="0"/>
                        </a:rPr>
                        <a:t>hair</a:t>
                      </a:r>
                    </a:p>
                  </a:txBody>
                  <a:tcPr marL="36576" marR="36576" marT="36576" marB="36576"/>
                </a:tc>
                <a:extLst>
                  <a:ext uri="{0D108BD9-81ED-4DB2-BD59-A6C34878D82A}">
                    <a16:rowId xmlns:a16="http://schemas.microsoft.com/office/drawing/2014/main" val="3748769057"/>
                  </a:ext>
                </a:extLst>
              </a:tr>
              <a:tr h="3683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familia </a:t>
                      </a:r>
                    </a:p>
                  </a:txBody>
                  <a:tcPr marL="36576" marR="36576" marT="36576" marB="36576"/>
                </a:tc>
                <a:tc>
                  <a:txBody>
                    <a:bodyPr/>
                    <a:lstStyle/>
                    <a:p>
                      <a:r>
                        <a:rPr lang="en-GB" sz="1200" dirty="0">
                          <a:latin typeface="Gill Sans MT" panose="020B0502020104020203" pitchFamily="34" charset="0"/>
                        </a:rPr>
                        <a:t>Family</a:t>
                      </a:r>
                    </a:p>
                  </a:txBody>
                  <a:tcPr marL="36576" marR="36576" marT="36576" marB="36576"/>
                </a:tc>
                <a:extLst>
                  <a:ext uri="{0D108BD9-81ED-4DB2-BD59-A6C34878D82A}">
                    <a16:rowId xmlns:a16="http://schemas.microsoft.com/office/drawing/2014/main" val="1543258229"/>
                  </a:ext>
                </a:extLst>
              </a:tr>
              <a:tr h="3683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err="1">
                          <a:latin typeface="Gill Sans MT" panose="020B0502020104020203" pitchFamily="34" charset="0"/>
                        </a:rPr>
                        <a:t>menor</a:t>
                      </a:r>
                      <a:r>
                        <a:rPr lang="en-GB" sz="1200" dirty="0">
                          <a:latin typeface="Gill Sans MT" panose="020B0502020104020203" pitchFamily="34" charset="0"/>
                        </a:rPr>
                        <a:t> </a:t>
                      </a:r>
                    </a:p>
                  </a:txBody>
                  <a:tcPr marL="36576" marR="36576" marT="36576" marB="36576"/>
                </a:tc>
                <a:tc>
                  <a:txBody>
                    <a:bodyPr/>
                    <a:lstStyle/>
                    <a:p>
                      <a:r>
                        <a:rPr lang="en-GB" sz="1200" dirty="0">
                          <a:latin typeface="Gill Sans MT" panose="020B0502020104020203" pitchFamily="34" charset="0"/>
                        </a:rPr>
                        <a:t>Younger</a:t>
                      </a:r>
                    </a:p>
                  </a:txBody>
                  <a:tcPr marL="36576" marR="36576" marT="36576" marB="36576"/>
                </a:tc>
                <a:extLst>
                  <a:ext uri="{0D108BD9-81ED-4DB2-BD59-A6C34878D82A}">
                    <a16:rowId xmlns:a16="http://schemas.microsoft.com/office/drawing/2014/main" val="3146237369"/>
                  </a:ext>
                </a:extLst>
              </a:tr>
              <a:tr h="368381">
                <a:tc>
                  <a:txBody>
                    <a:bodyPr/>
                    <a:lstStyle/>
                    <a:p>
                      <a:r>
                        <a:rPr lang="en-GB" sz="1200" dirty="0">
                          <a:latin typeface="Gill Sans MT" panose="020B0502020104020203" pitchFamily="34" charset="0"/>
                        </a:rPr>
                        <a:t>mayor</a:t>
                      </a:r>
                    </a:p>
                  </a:txBody>
                  <a:tcPr marL="36576" marR="36576" marT="36576" marB="36576"/>
                </a:tc>
                <a:tc>
                  <a:txBody>
                    <a:bodyPr/>
                    <a:lstStyle/>
                    <a:p>
                      <a:r>
                        <a:rPr lang="en-GB" sz="1200" dirty="0">
                          <a:latin typeface="Gill Sans MT" panose="020B0502020104020203" pitchFamily="34" charset="0"/>
                        </a:rPr>
                        <a:t>older</a:t>
                      </a:r>
                    </a:p>
                  </a:txBody>
                  <a:tcPr marL="36576" marR="36576" marT="36576" marB="36576"/>
                </a:tc>
                <a:extLst>
                  <a:ext uri="{0D108BD9-81ED-4DB2-BD59-A6C34878D82A}">
                    <a16:rowId xmlns:a16="http://schemas.microsoft.com/office/drawing/2014/main" val="3264998185"/>
                  </a:ext>
                </a:extLst>
              </a:tr>
              <a:tr h="368381">
                <a:tc>
                  <a:txBody>
                    <a:bodyPr/>
                    <a:lstStyle/>
                    <a:p>
                      <a:r>
                        <a:rPr lang="en-GB" sz="1200" dirty="0">
                          <a:latin typeface="Gill Sans MT" panose="020B0502020104020203" pitchFamily="34" charset="0"/>
                        </a:rPr>
                        <a:t>Abuelo/a </a:t>
                      </a:r>
                    </a:p>
                  </a:txBody>
                  <a:tcPr marL="36576" marR="36576" marT="36576" marB="36576"/>
                </a:tc>
                <a:tc>
                  <a:txBody>
                    <a:bodyPr/>
                    <a:lstStyle/>
                    <a:p>
                      <a:r>
                        <a:rPr lang="en-GB" sz="1200" dirty="0">
                          <a:latin typeface="Gill Sans MT" panose="020B0502020104020203" pitchFamily="34" charset="0"/>
                        </a:rPr>
                        <a:t>Grandfather/grandmother</a:t>
                      </a:r>
                    </a:p>
                  </a:txBody>
                  <a:tcPr marL="36576" marR="36576" marT="36576" marB="36576"/>
                </a:tc>
                <a:extLst>
                  <a:ext uri="{0D108BD9-81ED-4DB2-BD59-A6C34878D82A}">
                    <a16:rowId xmlns:a16="http://schemas.microsoft.com/office/drawing/2014/main" val="2139219470"/>
                  </a:ext>
                </a:extLst>
              </a:tr>
              <a:tr h="368381">
                <a:tc>
                  <a:txBody>
                    <a:bodyPr/>
                    <a:lstStyle/>
                    <a:p>
                      <a:r>
                        <a:rPr lang="en-GB" sz="1200" dirty="0" err="1">
                          <a:latin typeface="Gill Sans MT" panose="020B0502020104020203" pitchFamily="34" charset="0"/>
                        </a:rPr>
                        <a:t>hermano</a:t>
                      </a:r>
                      <a:r>
                        <a:rPr lang="en-GB" sz="1200" dirty="0">
                          <a:latin typeface="Gill Sans MT" panose="020B0502020104020203" pitchFamily="34" charset="0"/>
                        </a:rPr>
                        <a:t>/</a:t>
                      </a:r>
                    </a:p>
                  </a:txBody>
                  <a:tcPr marL="36576" marR="36576" marT="36576" marB="36576"/>
                </a:tc>
                <a:tc>
                  <a:txBody>
                    <a:bodyPr/>
                    <a:lstStyle/>
                    <a:p>
                      <a:r>
                        <a:rPr lang="en-GB" sz="1200" dirty="0">
                          <a:latin typeface="Gill Sans MT" panose="020B0502020104020203" pitchFamily="34" charset="0"/>
                        </a:rPr>
                        <a:t>Brother</a:t>
                      </a:r>
                    </a:p>
                  </a:txBody>
                  <a:tcPr marL="36576" marR="36576" marT="36576" marB="36576"/>
                </a:tc>
                <a:extLst>
                  <a:ext uri="{0D108BD9-81ED-4DB2-BD59-A6C34878D82A}">
                    <a16:rowId xmlns:a16="http://schemas.microsoft.com/office/drawing/2014/main" val="2642531555"/>
                  </a:ext>
                </a:extLst>
              </a:tr>
              <a:tr h="368381">
                <a:tc>
                  <a:txBody>
                    <a:bodyPr/>
                    <a:lstStyle/>
                    <a:p>
                      <a:r>
                        <a:rPr lang="en-GB" sz="1200" dirty="0" err="1">
                          <a:latin typeface="Gill Sans MT" panose="020B0502020104020203" pitchFamily="34" charset="0"/>
                        </a:rPr>
                        <a:t>hermana</a:t>
                      </a:r>
                      <a:endParaRPr lang="en-GB" sz="1200" dirty="0">
                        <a:latin typeface="Gill Sans MT" panose="020B0502020104020203" pitchFamily="34" charset="0"/>
                      </a:endParaRPr>
                    </a:p>
                  </a:txBody>
                  <a:tcPr marL="36576" marR="36576" marT="36576" marB="36576"/>
                </a:tc>
                <a:tc>
                  <a:txBody>
                    <a:bodyPr/>
                    <a:lstStyle/>
                    <a:p>
                      <a:r>
                        <a:rPr lang="en-GB" sz="1200" dirty="0">
                          <a:latin typeface="Gill Sans MT" panose="020B0502020104020203" pitchFamily="34" charset="0"/>
                        </a:rPr>
                        <a:t>sister</a:t>
                      </a:r>
                    </a:p>
                  </a:txBody>
                  <a:tcPr marL="36576" marR="36576" marT="36576" marB="36576"/>
                </a:tc>
                <a:extLst>
                  <a:ext uri="{0D108BD9-81ED-4DB2-BD59-A6C34878D82A}">
                    <a16:rowId xmlns:a16="http://schemas.microsoft.com/office/drawing/2014/main" val="3928314544"/>
                  </a:ext>
                </a:extLst>
              </a:tr>
              <a:tr h="368381">
                <a:tc>
                  <a:txBody>
                    <a:bodyPr/>
                    <a:lstStyle/>
                    <a:p>
                      <a:r>
                        <a:rPr lang="en-GB" sz="1200" dirty="0" err="1">
                          <a:latin typeface="Gill Sans MT" panose="020B0502020104020203" pitchFamily="34" charset="0"/>
                        </a:rPr>
                        <a:t>Hijo</a:t>
                      </a:r>
                      <a:endParaRPr lang="en-GB" sz="1200" dirty="0">
                        <a:latin typeface="Gill Sans MT" panose="020B0502020104020203" pitchFamily="34" charset="0"/>
                      </a:endParaRPr>
                    </a:p>
                  </a:txBody>
                  <a:tcPr marL="36576" marR="36576" marT="36576" marB="36576"/>
                </a:tc>
                <a:tc>
                  <a:txBody>
                    <a:bodyPr/>
                    <a:lstStyle/>
                    <a:p>
                      <a:r>
                        <a:rPr lang="en-GB" sz="1200" dirty="0">
                          <a:latin typeface="Gill Sans MT" panose="020B0502020104020203" pitchFamily="34" charset="0"/>
                        </a:rPr>
                        <a:t>Son</a:t>
                      </a:r>
                    </a:p>
                  </a:txBody>
                  <a:tcPr marL="36576" marR="36576" marT="36576" marB="36576"/>
                </a:tc>
                <a:extLst>
                  <a:ext uri="{0D108BD9-81ED-4DB2-BD59-A6C34878D82A}">
                    <a16:rowId xmlns:a16="http://schemas.microsoft.com/office/drawing/2014/main" val="417516507"/>
                  </a:ext>
                </a:extLst>
              </a:tr>
              <a:tr h="368381">
                <a:tc>
                  <a:txBody>
                    <a:bodyPr/>
                    <a:lstStyle/>
                    <a:p>
                      <a:r>
                        <a:rPr lang="en-GB" sz="1200" dirty="0" err="1">
                          <a:latin typeface="Gill Sans MT" panose="020B0502020104020203" pitchFamily="34" charset="0"/>
                        </a:rPr>
                        <a:t>hija</a:t>
                      </a:r>
                      <a:endParaRPr lang="en-GB" sz="1200" dirty="0">
                        <a:latin typeface="Gill Sans MT" panose="020B0502020104020203" pitchFamily="34" charset="0"/>
                      </a:endParaRPr>
                    </a:p>
                  </a:txBody>
                  <a:tcPr marL="36576" marR="36576" marT="36576" marB="36576"/>
                </a:tc>
                <a:tc>
                  <a:txBody>
                    <a:bodyPr/>
                    <a:lstStyle/>
                    <a:p>
                      <a:r>
                        <a:rPr lang="en-GB" sz="1200" dirty="0">
                          <a:latin typeface="Gill Sans MT" panose="020B0502020104020203" pitchFamily="34" charset="0"/>
                        </a:rPr>
                        <a:t>daughter</a:t>
                      </a:r>
                    </a:p>
                  </a:txBody>
                  <a:tcPr marL="36576" marR="36576" marT="36576" marB="36576"/>
                </a:tc>
                <a:extLst>
                  <a:ext uri="{0D108BD9-81ED-4DB2-BD59-A6C34878D82A}">
                    <a16:rowId xmlns:a16="http://schemas.microsoft.com/office/drawing/2014/main" val="3212544497"/>
                  </a:ext>
                </a:extLst>
              </a:tr>
            </a:tbl>
          </a:graphicData>
        </a:graphic>
      </p:graphicFrame>
      <p:sp>
        <p:nvSpPr>
          <p:cNvPr id="7" name="TextBox 6"/>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5</a:t>
            </a:r>
          </a:p>
        </p:txBody>
      </p:sp>
      <p:sp>
        <p:nvSpPr>
          <p:cNvPr id="8" name="TextBox 7">
            <a:extLst>
              <a:ext uri="{FF2B5EF4-FFF2-40B4-BE49-F238E27FC236}">
                <a16:creationId xmlns:a16="http://schemas.microsoft.com/office/drawing/2014/main" id="{E9D7E942-8A0B-2063-8AD7-C98FD9A7235C}"/>
              </a:ext>
            </a:extLst>
          </p:cNvPr>
          <p:cNvSpPr txBox="1"/>
          <p:nvPr/>
        </p:nvSpPr>
        <p:spPr>
          <a:xfrm>
            <a:off x="152070" y="135641"/>
            <a:ext cx="1658975" cy="830997"/>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Yr 9 Spanish</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Tree>
    <p:extLst>
      <p:ext uri="{BB962C8B-B14F-4D97-AF65-F5344CB8AC3E}">
        <p14:creationId xmlns:p14="http://schemas.microsoft.com/office/powerpoint/2010/main" val="1565746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p:cNvGraphicFramePr>
          <p:nvPr>
            <p:extLst>
              <p:ext uri="{D42A27DB-BD31-4B8C-83A1-F6EECF244321}">
                <p14:modId xmlns:p14="http://schemas.microsoft.com/office/powerpoint/2010/main" val="3020536644"/>
              </p:ext>
            </p:extLst>
          </p:nvPr>
        </p:nvGraphicFramePr>
        <p:xfrm>
          <a:off x="5975928" y="667347"/>
          <a:ext cx="5894909" cy="6120000"/>
        </p:xfrm>
        <a:graphic>
          <a:graphicData uri="http://schemas.openxmlformats.org/drawingml/2006/table">
            <a:tbl>
              <a:tblPr firstRow="1" bandRow="1">
                <a:tableStyleId>{5940675A-B579-460E-94D1-54222C63F5DA}</a:tableStyleId>
              </a:tblPr>
              <a:tblGrid>
                <a:gridCol w="1422400">
                  <a:extLst>
                    <a:ext uri="{9D8B030D-6E8A-4147-A177-3AD203B41FA5}">
                      <a16:colId xmlns:a16="http://schemas.microsoft.com/office/drawing/2014/main" val="20000"/>
                    </a:ext>
                  </a:extLst>
                </a:gridCol>
                <a:gridCol w="4472509">
                  <a:extLst>
                    <a:ext uri="{9D8B030D-6E8A-4147-A177-3AD203B41FA5}">
                      <a16:colId xmlns:a16="http://schemas.microsoft.com/office/drawing/2014/main" val="20001"/>
                    </a:ext>
                  </a:extLst>
                </a:gridCol>
              </a:tblGrid>
              <a:tr h="360000">
                <a:tc gridSpan="2">
                  <a:txBody>
                    <a:bodyPr/>
                    <a:lstStyle/>
                    <a:p>
                      <a:pPr algn="ctr"/>
                      <a:r>
                        <a:rPr lang="en-US" sz="1200" b="1" dirty="0">
                          <a:latin typeface="Gill Sans MT" panose="020B0502020104020203" pitchFamily="34" charset="0"/>
                        </a:rPr>
                        <a:t>Key Events/ Individuals</a:t>
                      </a:r>
                    </a:p>
                  </a:txBody>
                  <a:tcPr anchor="ctr">
                    <a:solidFill>
                      <a:schemeClr val="accent1">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Gill Sans"/>
                      </a:endParaRPr>
                    </a:p>
                  </a:txBody>
                  <a:tcPr/>
                </a:tc>
                <a:extLst>
                  <a:ext uri="{0D108BD9-81ED-4DB2-BD59-A6C34878D82A}">
                    <a16:rowId xmlns:a16="http://schemas.microsoft.com/office/drawing/2014/main" val="10000"/>
                  </a:ext>
                </a:extLst>
              </a:tr>
              <a:tr h="504000">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GB" sz="1200" b="0" dirty="0">
                          <a:latin typeface="Gill Sans MT" panose="020B0502020104020203" pitchFamily="34" charset="0"/>
                        </a:rPr>
                        <a:t>Long and </a:t>
                      </a:r>
                      <a:r>
                        <a:rPr lang="en-GB" sz="1200" b="0" dirty="0" err="1">
                          <a:latin typeface="Gill Sans MT" panose="020B0502020104020203" pitchFamily="34" charset="0"/>
                        </a:rPr>
                        <a:t>Novikov</a:t>
                      </a:r>
                      <a:r>
                        <a:rPr lang="en-GB" sz="1200" b="0" dirty="0">
                          <a:latin typeface="Gill Sans MT" panose="020B0502020104020203" pitchFamily="34" charset="0"/>
                        </a:rPr>
                        <a:t> Telegrams 1946</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USA and USSR used ambassadors to secretly report on the other country.</a:t>
                      </a:r>
                      <a:r>
                        <a:rPr lang="en-GB" sz="1200" baseline="0" dirty="0">
                          <a:latin typeface="Gill Sans MT" panose="020B0502020104020203" pitchFamily="34" charset="0"/>
                        </a:rPr>
                        <a:t> </a:t>
                      </a:r>
                      <a:r>
                        <a:rPr lang="en-GB" sz="1200" dirty="0">
                          <a:latin typeface="Gill Sans MT" panose="020B0502020104020203" pitchFamily="34" charset="0"/>
                        </a:rPr>
                        <a:t>Both reported fears that they were building up their armies.</a:t>
                      </a:r>
                      <a:endParaRPr lang="en-US" sz="1200" dirty="0">
                        <a:latin typeface="Gill Sans MT" panose="020B0502020104020203" pitchFamily="34" charset="0"/>
                      </a:endParaRPr>
                    </a:p>
                  </a:txBody>
                  <a:tcPr anchor="ctr"/>
                </a:tc>
                <a:extLst>
                  <a:ext uri="{0D108BD9-81ED-4DB2-BD59-A6C34878D82A}">
                    <a16:rowId xmlns:a16="http://schemas.microsoft.com/office/drawing/2014/main" val="10001"/>
                  </a:ext>
                </a:extLst>
              </a:tr>
              <a:tr h="648000">
                <a:tc>
                  <a:txBody>
                    <a:bodyPr/>
                    <a:lstStyle/>
                    <a:p>
                      <a:pPr algn="l"/>
                      <a:r>
                        <a:rPr lang="en-US" sz="1200" b="0" dirty="0">
                          <a:latin typeface="Gill Sans MT" panose="020B0502020104020203" pitchFamily="34" charset="0"/>
                        </a:rPr>
                        <a:t>Truman Doctrine 1947</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President</a:t>
                      </a:r>
                      <a:r>
                        <a:rPr lang="en-GB" sz="1200" baseline="0" dirty="0">
                          <a:latin typeface="Gill Sans MT" panose="020B0502020104020203" pitchFamily="34" charset="0"/>
                        </a:rPr>
                        <a:t> </a:t>
                      </a:r>
                      <a:r>
                        <a:rPr lang="en-GB" sz="1200" dirty="0">
                          <a:latin typeface="Gill Sans MT" panose="020B0502020104020203" pitchFamily="34" charset="0"/>
                        </a:rPr>
                        <a:t>Truman said communism was a threat to freedom</a:t>
                      </a:r>
                      <a:r>
                        <a:rPr lang="en-GB" sz="1200" baseline="0" dirty="0">
                          <a:latin typeface="Gill Sans MT" panose="020B0502020104020203" pitchFamily="34" charset="0"/>
                        </a:rPr>
                        <a:t> </a:t>
                      </a:r>
                      <a:r>
                        <a:rPr lang="en-GB" sz="1200" dirty="0">
                          <a:latin typeface="Gill Sans MT" panose="020B0502020104020203" pitchFamily="34" charset="0"/>
                        </a:rPr>
                        <a:t>- the USA had the right to use its military and economy to</a:t>
                      </a:r>
                      <a:r>
                        <a:rPr lang="en-GB" sz="1200" baseline="0" dirty="0">
                          <a:latin typeface="Gill Sans MT" panose="020B0502020104020203" pitchFamily="34" charset="0"/>
                        </a:rPr>
                        <a:t> </a:t>
                      </a:r>
                      <a:r>
                        <a:rPr lang="en-GB" sz="1200" dirty="0">
                          <a:latin typeface="Gill Sans MT" panose="020B0502020104020203" pitchFamily="34" charset="0"/>
                        </a:rPr>
                        <a:t>fight the spread of communism.</a:t>
                      </a:r>
                      <a:endParaRPr lang="en-US" sz="1200" dirty="0">
                        <a:latin typeface="Gill Sans MT" panose="020B0502020104020203" pitchFamily="34" charset="0"/>
                      </a:endParaRPr>
                    </a:p>
                  </a:txBody>
                  <a:tcPr anchor="ctr"/>
                </a:tc>
                <a:extLst>
                  <a:ext uri="{0D108BD9-81ED-4DB2-BD59-A6C34878D82A}">
                    <a16:rowId xmlns:a16="http://schemas.microsoft.com/office/drawing/2014/main" val="10002"/>
                  </a:ext>
                </a:extLst>
              </a:tr>
              <a:tr h="648000">
                <a:tc>
                  <a:txBody>
                    <a:bodyPr/>
                    <a:lstStyle/>
                    <a:p>
                      <a:pPr algn="l"/>
                      <a:r>
                        <a:rPr lang="en-US" sz="1200" b="0" dirty="0">
                          <a:latin typeface="Gill Sans MT" panose="020B0502020104020203" pitchFamily="34" charset="0"/>
                        </a:rPr>
                        <a:t>Marshall Plan 1947</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USA offered $13 billion of aid to Europe to stop communism.</a:t>
                      </a:r>
                      <a:r>
                        <a:rPr lang="en-GB" sz="1200" baseline="0" dirty="0">
                          <a:latin typeface="Gill Sans MT" panose="020B0502020104020203" pitchFamily="34" charset="0"/>
                        </a:rPr>
                        <a:t> </a:t>
                      </a:r>
                      <a:r>
                        <a:rPr lang="en-GB" sz="1200" dirty="0">
                          <a:latin typeface="Gill Sans MT" panose="020B0502020104020203" pitchFamily="34" charset="0"/>
                        </a:rPr>
                        <a:t>This upset the USSR who thought USA was trying to bride its satellite states.</a:t>
                      </a:r>
                      <a:endParaRPr lang="en-US" sz="1200" dirty="0">
                        <a:latin typeface="Gill Sans MT" panose="020B0502020104020203" pitchFamily="34" charset="0"/>
                      </a:endParaRPr>
                    </a:p>
                  </a:txBody>
                  <a:tcPr anchor="ctr"/>
                </a:tc>
                <a:extLst>
                  <a:ext uri="{0D108BD9-81ED-4DB2-BD59-A6C34878D82A}">
                    <a16:rowId xmlns:a16="http://schemas.microsoft.com/office/drawing/2014/main" val="10003"/>
                  </a:ext>
                </a:extLst>
              </a:tr>
              <a:tr h="648000">
                <a:tc>
                  <a:txBody>
                    <a:bodyPr/>
                    <a:lstStyle/>
                    <a:p>
                      <a:pPr algn="l"/>
                      <a:r>
                        <a:rPr lang="en-US" sz="1200" b="0" dirty="0">
                          <a:latin typeface="Gill Sans MT" panose="020B0502020104020203" pitchFamily="34" charset="0"/>
                        </a:rPr>
                        <a:t>The Berlin Blockade (1947-1948)</a:t>
                      </a:r>
                    </a:p>
                  </a:txBody>
                  <a:tcPr anchor="ctr"/>
                </a:tc>
                <a:tc>
                  <a:txBody>
                    <a:bodyPr/>
                    <a:lstStyle/>
                    <a:p>
                      <a:pPr algn="l"/>
                      <a:r>
                        <a:rPr lang="en-GB" sz="1200" b="0" dirty="0">
                          <a:latin typeface="Gill Sans MT" panose="020B0502020104020203" pitchFamily="34" charset="0"/>
                        </a:rPr>
                        <a:t>USSR worried the Western allies were trying to unite West Germany into </a:t>
                      </a:r>
                      <a:r>
                        <a:rPr lang="en-GB" sz="1200" b="0" dirty="0" err="1">
                          <a:latin typeface="Gill Sans MT" panose="020B0502020104020203" pitchFamily="34" charset="0"/>
                        </a:rPr>
                        <a:t>Trizonia</a:t>
                      </a:r>
                      <a:r>
                        <a:rPr lang="en-GB" sz="1200" b="0" dirty="0">
                          <a:latin typeface="Gill Sans MT" panose="020B0502020104020203" pitchFamily="34" charset="0"/>
                        </a:rPr>
                        <a:t>.</a:t>
                      </a:r>
                      <a:r>
                        <a:rPr lang="en-GB" sz="1200" b="0" baseline="0" dirty="0">
                          <a:latin typeface="Gill Sans MT" panose="020B0502020104020203" pitchFamily="34" charset="0"/>
                        </a:rPr>
                        <a:t> </a:t>
                      </a:r>
                      <a:r>
                        <a:rPr lang="en-GB" sz="1200" b="0" dirty="0">
                          <a:latin typeface="Gill Sans MT" panose="020B0502020104020203" pitchFamily="34" charset="0"/>
                        </a:rPr>
                        <a:t>Blocked all road, rail and canal access to force them out of West Berlin.</a:t>
                      </a:r>
                      <a:r>
                        <a:rPr lang="en-GB" sz="1200" b="0" baseline="0" dirty="0">
                          <a:latin typeface="Gill Sans MT" panose="020B0502020104020203" pitchFamily="34" charset="0"/>
                        </a:rPr>
                        <a:t> </a:t>
                      </a:r>
                      <a:r>
                        <a:rPr lang="en-GB" sz="1200" b="0" dirty="0">
                          <a:latin typeface="Gill Sans MT" panose="020B0502020104020203" pitchFamily="34" charset="0"/>
                        </a:rPr>
                        <a:t>USA airlift supplies for 11 months.</a:t>
                      </a:r>
                      <a:endParaRPr lang="en-US" sz="1200" b="0" dirty="0">
                        <a:latin typeface="Gill Sans MT" panose="020B0502020104020203" pitchFamily="34" charset="0"/>
                      </a:endParaRPr>
                    </a:p>
                  </a:txBody>
                  <a:tcPr anchor="ctr"/>
                </a:tc>
                <a:extLst>
                  <a:ext uri="{0D108BD9-81ED-4DB2-BD59-A6C34878D82A}">
                    <a16:rowId xmlns:a16="http://schemas.microsoft.com/office/drawing/2014/main" val="10005"/>
                  </a:ext>
                </a:extLst>
              </a:tr>
              <a:tr h="648000">
                <a:tc>
                  <a:txBody>
                    <a:bodyPr/>
                    <a:lstStyle/>
                    <a:p>
                      <a:pPr algn="l"/>
                      <a:r>
                        <a:rPr lang="en-US" sz="1200" b="0" dirty="0">
                          <a:latin typeface="Gill Sans MT" panose="020B0502020104020203" pitchFamily="34" charset="0"/>
                        </a:rPr>
                        <a:t>The Berlin Wall</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12 August 1961 East German</a:t>
                      </a:r>
                      <a:r>
                        <a:rPr lang="en-GB" sz="1200" baseline="0" dirty="0">
                          <a:latin typeface="Gill Sans MT" panose="020B0502020104020203" pitchFamily="34" charset="0"/>
                        </a:rPr>
                        <a:t> </a:t>
                      </a:r>
                      <a:r>
                        <a:rPr lang="en-GB" sz="1200" dirty="0">
                          <a:latin typeface="Gill Sans MT" panose="020B0502020104020203" pitchFamily="34" charset="0"/>
                        </a:rPr>
                        <a:t>Leader Ulbricht ordered a barbed</a:t>
                      </a:r>
                      <a:r>
                        <a:rPr lang="en-GB" sz="1200" baseline="0" dirty="0">
                          <a:latin typeface="Gill Sans MT" panose="020B0502020104020203" pitchFamily="34" charset="0"/>
                        </a:rPr>
                        <a:t> </a:t>
                      </a:r>
                      <a:r>
                        <a:rPr lang="en-GB" sz="1200" dirty="0">
                          <a:latin typeface="Gill Sans MT" panose="020B0502020104020203" pitchFamily="34" charset="0"/>
                        </a:rPr>
                        <a:t>wire fence around West Berlin. Soon grew to 165km, cutting</a:t>
                      </a:r>
                      <a:r>
                        <a:rPr lang="en-GB" sz="1200" baseline="0" dirty="0">
                          <a:latin typeface="Gill Sans MT" panose="020B0502020104020203" pitchFamily="34" charset="0"/>
                        </a:rPr>
                        <a:t> </a:t>
                      </a:r>
                      <a:r>
                        <a:rPr lang="en-GB" sz="1200" dirty="0">
                          <a:latin typeface="Gill Sans MT" panose="020B0502020104020203" pitchFamily="34" charset="0"/>
                        </a:rPr>
                        <a:t>through streets and even buildings.</a:t>
                      </a:r>
                      <a:endParaRPr lang="en-US" sz="1200" dirty="0">
                        <a:latin typeface="Gill Sans MT" panose="020B0502020104020203" pitchFamily="34" charset="0"/>
                      </a:endParaRPr>
                    </a:p>
                  </a:txBody>
                  <a:tcPr anchor="ctr"/>
                </a:tc>
                <a:extLst>
                  <a:ext uri="{0D108BD9-81ED-4DB2-BD59-A6C34878D82A}">
                    <a16:rowId xmlns:a16="http://schemas.microsoft.com/office/drawing/2014/main" val="10006"/>
                  </a:ext>
                </a:extLst>
              </a:tr>
              <a:tr h="648000">
                <a:tc>
                  <a:txBody>
                    <a:bodyPr/>
                    <a:lstStyle/>
                    <a:p>
                      <a:pPr algn="l"/>
                      <a:r>
                        <a:rPr lang="en-GB" sz="1200" b="0" dirty="0">
                          <a:latin typeface="Gill Sans MT" panose="020B0502020104020203" pitchFamily="34" charset="0"/>
                        </a:rPr>
                        <a:t>The Cuban Missile Crisis 1962</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Khrushchev sent nuclear missiles to Cuba to help defend from future US attacks.</a:t>
                      </a:r>
                      <a:r>
                        <a:rPr lang="en-GB" sz="1200" baseline="0" dirty="0">
                          <a:latin typeface="Gill Sans MT" panose="020B0502020104020203" pitchFamily="34" charset="0"/>
                        </a:rPr>
                        <a:t> </a:t>
                      </a:r>
                      <a:r>
                        <a:rPr lang="en-GB" sz="1200" dirty="0">
                          <a:latin typeface="Gill Sans MT" panose="020B0502020104020203" pitchFamily="34" charset="0"/>
                        </a:rPr>
                        <a:t>USA discovers them in 1962</a:t>
                      </a:r>
                      <a:r>
                        <a:rPr lang="en-GB" sz="1200" baseline="0" dirty="0">
                          <a:latin typeface="Gill Sans MT" panose="020B0502020104020203" pitchFamily="34" charset="0"/>
                        </a:rPr>
                        <a:t> and </a:t>
                      </a:r>
                      <a:r>
                        <a:rPr lang="en-GB" sz="1200" dirty="0">
                          <a:latin typeface="Gill Sans MT" panose="020B0502020104020203" pitchFamily="34" charset="0"/>
                        </a:rPr>
                        <a:t>Kennedy decides to blockade Cuba to stop missiles arriving from USSR</a:t>
                      </a:r>
                      <a:endParaRPr lang="en-US" sz="1200" dirty="0">
                        <a:latin typeface="Gill Sans MT" panose="020B0502020104020203" pitchFamily="34" charset="0"/>
                      </a:endParaRPr>
                    </a:p>
                  </a:txBody>
                  <a:tcPr anchor="ctr"/>
                </a:tc>
                <a:extLst>
                  <a:ext uri="{0D108BD9-81ED-4DB2-BD59-A6C34878D82A}">
                    <a16:rowId xmlns:a16="http://schemas.microsoft.com/office/drawing/2014/main" val="535829074"/>
                  </a:ext>
                </a:extLst>
              </a:tr>
              <a:tr h="504000">
                <a:tc>
                  <a:txBody>
                    <a:bodyPr/>
                    <a:lstStyle/>
                    <a:p>
                      <a:pPr algn="l"/>
                      <a:r>
                        <a:rPr lang="en-US" sz="1200" b="0" dirty="0">
                          <a:latin typeface="Gill Sans MT" panose="020B0502020104020203" pitchFamily="34" charset="0"/>
                        </a:rPr>
                        <a:t>Joseph Stalin</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Leader of the Soviet Union from 1924 until 1953. He</a:t>
                      </a:r>
                      <a:r>
                        <a:rPr lang="en-GB" sz="1200" baseline="0" dirty="0">
                          <a:latin typeface="Gill Sans MT" panose="020B0502020104020203" pitchFamily="34" charset="0"/>
                        </a:rPr>
                        <a:t> </a:t>
                      </a:r>
                      <a:r>
                        <a:rPr lang="en-GB" sz="1200" dirty="0">
                          <a:latin typeface="Gill Sans MT" panose="020B0502020104020203" pitchFamily="34" charset="0"/>
                        </a:rPr>
                        <a:t>was instrumental in the Soviet Union’s becoming a superpower.</a:t>
                      </a:r>
                      <a:endParaRPr lang="en-US" sz="1200" dirty="0">
                        <a:latin typeface="Gill Sans MT" panose="020B0502020104020203" pitchFamily="34" charset="0"/>
                      </a:endParaRPr>
                    </a:p>
                  </a:txBody>
                  <a:tcPr anchor="ctr"/>
                </a:tc>
                <a:extLst>
                  <a:ext uri="{0D108BD9-81ED-4DB2-BD59-A6C34878D82A}">
                    <a16:rowId xmlns:a16="http://schemas.microsoft.com/office/drawing/2014/main" val="2432269375"/>
                  </a:ext>
                </a:extLst>
              </a:tr>
              <a:tr h="504000">
                <a:tc>
                  <a:txBody>
                    <a:bodyPr/>
                    <a:lstStyle/>
                    <a:p>
                      <a:pPr algn="l"/>
                      <a:r>
                        <a:rPr lang="en-US" sz="1200" b="0" dirty="0">
                          <a:latin typeface="Gill Sans MT" panose="020B0502020104020203" pitchFamily="34" charset="0"/>
                        </a:rPr>
                        <a:t>Harry Truman</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President of the USA and best known for establishing the policy of “containment” to prevent the spread of communism.</a:t>
                      </a:r>
                      <a:endParaRPr lang="en-US" sz="1200" dirty="0">
                        <a:latin typeface="Gill Sans MT" panose="020B0502020104020203" pitchFamily="34" charset="0"/>
                      </a:endParaRPr>
                    </a:p>
                  </a:txBody>
                  <a:tcPr anchor="ctr"/>
                </a:tc>
                <a:extLst>
                  <a:ext uri="{0D108BD9-81ED-4DB2-BD59-A6C34878D82A}">
                    <a16:rowId xmlns:a16="http://schemas.microsoft.com/office/drawing/2014/main" val="3395636020"/>
                  </a:ext>
                </a:extLst>
              </a:tr>
              <a:tr h="504000">
                <a:tc>
                  <a:txBody>
                    <a:bodyPr/>
                    <a:lstStyle/>
                    <a:p>
                      <a:pPr algn="l"/>
                      <a:r>
                        <a:rPr lang="en-US" sz="1200" b="0" dirty="0">
                          <a:latin typeface="Gill Sans MT" panose="020B0502020104020203" pitchFamily="34" charset="0"/>
                        </a:rPr>
                        <a:t>Nikita Khrushchev</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Gill Sans MT" panose="020B0502020104020203" pitchFamily="34" charset="0"/>
                        </a:rPr>
                        <a:t>Leader of the Soviet Union after Stalin who </a:t>
                      </a:r>
                      <a:r>
                        <a:rPr lang="en-GB" sz="1200" dirty="0">
                          <a:latin typeface="Gill Sans MT" panose="020B0502020104020203" pitchFamily="34" charset="0"/>
                        </a:rPr>
                        <a:t>wanted to improve relations with the West in order to avoid nuclear war.</a:t>
                      </a:r>
                      <a:endParaRPr lang="en-US" sz="1200" dirty="0">
                        <a:latin typeface="Gill Sans MT" panose="020B0502020104020203" pitchFamily="34" charset="0"/>
                      </a:endParaRPr>
                    </a:p>
                  </a:txBody>
                  <a:tcPr anchor="ctr"/>
                </a:tc>
                <a:extLst>
                  <a:ext uri="{0D108BD9-81ED-4DB2-BD59-A6C34878D82A}">
                    <a16:rowId xmlns:a16="http://schemas.microsoft.com/office/drawing/2014/main" val="2866731290"/>
                  </a:ext>
                </a:extLst>
              </a:tr>
              <a:tr h="504000">
                <a:tc>
                  <a:txBody>
                    <a:bodyPr/>
                    <a:lstStyle/>
                    <a:p>
                      <a:pPr algn="l"/>
                      <a:r>
                        <a:rPr lang="en-US" sz="1200" b="0" dirty="0">
                          <a:latin typeface="Gill Sans MT" panose="020B0502020104020203" pitchFamily="34" charset="0"/>
                        </a:rPr>
                        <a:t>John F Kennedy</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USA President remembered for his strong stance against Soviet expansionism, massive military build-up to counter Soviet aggression</a:t>
                      </a:r>
                      <a:endParaRPr lang="en-US" sz="1200" dirty="0">
                        <a:latin typeface="Gill Sans MT" panose="020B0502020104020203" pitchFamily="34" charset="0"/>
                      </a:endParaRPr>
                    </a:p>
                  </a:txBody>
                  <a:tcPr anchor="ctr"/>
                </a:tc>
                <a:extLst>
                  <a:ext uri="{0D108BD9-81ED-4DB2-BD59-A6C34878D82A}">
                    <a16:rowId xmlns:a16="http://schemas.microsoft.com/office/drawing/2014/main" val="1062414388"/>
                  </a:ext>
                </a:extLst>
              </a:tr>
            </a:tbl>
          </a:graphicData>
        </a:graphic>
      </p:graphicFrame>
      <p:graphicFrame>
        <p:nvGraphicFramePr>
          <p:cNvPr id="11" name="Content Placeholder 3"/>
          <p:cNvGraphicFramePr>
            <a:graphicFrameLocks/>
          </p:cNvGraphicFramePr>
          <p:nvPr>
            <p:extLst>
              <p:ext uri="{D42A27DB-BD31-4B8C-83A1-F6EECF244321}">
                <p14:modId xmlns:p14="http://schemas.microsoft.com/office/powerpoint/2010/main" val="2555621084"/>
              </p:ext>
            </p:extLst>
          </p:nvPr>
        </p:nvGraphicFramePr>
        <p:xfrm>
          <a:off x="140170" y="665942"/>
          <a:ext cx="5642321" cy="6048000"/>
        </p:xfrm>
        <a:graphic>
          <a:graphicData uri="http://schemas.openxmlformats.org/drawingml/2006/table">
            <a:tbl>
              <a:tblPr firstRow="1" bandRow="1">
                <a:tableStyleId>{5940675A-B579-460E-94D1-54222C63F5DA}</a:tableStyleId>
              </a:tblPr>
              <a:tblGrid>
                <a:gridCol w="1275788">
                  <a:extLst>
                    <a:ext uri="{9D8B030D-6E8A-4147-A177-3AD203B41FA5}">
                      <a16:colId xmlns:a16="http://schemas.microsoft.com/office/drawing/2014/main" val="20000"/>
                    </a:ext>
                  </a:extLst>
                </a:gridCol>
                <a:gridCol w="4366533">
                  <a:extLst>
                    <a:ext uri="{9D8B030D-6E8A-4147-A177-3AD203B41FA5}">
                      <a16:colId xmlns:a16="http://schemas.microsoft.com/office/drawing/2014/main" val="20001"/>
                    </a:ext>
                  </a:extLst>
                </a:gridCol>
              </a:tblGrid>
              <a:tr h="360000">
                <a:tc gridSpan="2">
                  <a:txBody>
                    <a:bodyPr/>
                    <a:lstStyle/>
                    <a:p>
                      <a:pPr algn="ctr"/>
                      <a:r>
                        <a:rPr lang="en-US" sz="1200" b="1" dirty="0">
                          <a:latin typeface="Gill Sans MT" panose="020B0502020104020203" pitchFamily="34" charset="0"/>
                        </a:rPr>
                        <a:t>Key Terms</a:t>
                      </a:r>
                    </a:p>
                  </a:txBody>
                  <a:tcPr anchor="ctr">
                    <a:solidFill>
                      <a:schemeClr val="accent6">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Gill Sans"/>
                      </a:endParaRPr>
                    </a:p>
                  </a:txBody>
                  <a:tcPr/>
                </a:tc>
                <a:extLst>
                  <a:ext uri="{0D108BD9-81ED-4DB2-BD59-A6C34878D82A}">
                    <a16:rowId xmlns:a16="http://schemas.microsoft.com/office/drawing/2014/main" val="10000"/>
                  </a:ext>
                </a:extLst>
              </a:tr>
              <a:tr h="50400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Ideology</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 set of shared beliefs. In 1941, the USA and the Soviet Union had different ideologies concerning government and society.</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1"/>
                  </a:ext>
                </a:extLst>
              </a:tr>
              <a:tr h="504000">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Capitalism</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Capitalists believe everyone should be free to own property and business and make money. The USA was capitalist.</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2"/>
                  </a:ext>
                </a:extLst>
              </a:tr>
              <a:tr h="504000">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Communism</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All property is owned by the community and each person contributes and receives according to their ability and needs. </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3"/>
                  </a:ext>
                </a:extLst>
              </a:tr>
              <a:tr h="504000">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Democracy</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 system of government by the whole population or all the eligible members of a state, typically through elected representatives.</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4"/>
                  </a:ext>
                </a:extLst>
              </a:tr>
              <a:tr h="504000">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Satellite State</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 nation that was once independent but is now under the control of another.</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5"/>
                  </a:ext>
                </a:extLst>
              </a:tr>
              <a:tr h="50400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Isolationism</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Staying apart, not getting involved in the affairs of others. The USA followed this policy following World War One.</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6"/>
                  </a:ext>
                </a:extLst>
              </a:tr>
              <a:tr h="504000">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Containment</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Limiting the spread of something. The USA used this policy to stop the spread of communism.</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535829074"/>
                  </a:ext>
                </a:extLst>
              </a:tr>
              <a:tr h="50400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Conventional Weapons</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Defined by the International Committee of the Red Cross as any weapons that are not nuclear, chemical or biological.</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2432269375"/>
                  </a:ext>
                </a:extLst>
              </a:tr>
              <a:tr h="50400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Nuclear Deterrent</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In the Cold War, many politicians believed countries would not use nuclear weapons if their enemy could do the same</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395636020"/>
                  </a:ext>
                </a:extLst>
              </a:tr>
              <a:tr h="288000">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Ultimatum</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 final demand, often backed up with a threat to take action.</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2508338395"/>
                  </a:ext>
                </a:extLst>
              </a:tr>
              <a:tr h="288000">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Free City</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 city with its own independent government. </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196092397"/>
                  </a:ext>
                </a:extLst>
              </a:tr>
              <a:tr h="288000">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Brinkmanship</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Pushing disagreements to the point where there is a risk of war.</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2234551141"/>
                  </a:ext>
                </a:extLst>
              </a:tr>
              <a:tr h="28800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Doctrine</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 belief or philosophy.</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2462896546"/>
                  </a:ext>
                </a:extLst>
              </a:tr>
            </a:tbl>
          </a:graphicData>
        </a:graphic>
      </p:graphicFrame>
      <p:sp>
        <p:nvSpPr>
          <p:cNvPr id="8" name="TextBox 7"/>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6</a:t>
            </a:r>
          </a:p>
        </p:txBody>
      </p:sp>
      <p:sp>
        <p:nvSpPr>
          <p:cNvPr id="7" name="TextBox 6">
            <a:extLst>
              <a:ext uri="{FF2B5EF4-FFF2-40B4-BE49-F238E27FC236}">
                <a16:creationId xmlns:a16="http://schemas.microsoft.com/office/drawing/2014/main" id="{C15E3DF4-285D-C721-DE0B-75C2E35DF35E}"/>
              </a:ext>
            </a:extLst>
          </p:cNvPr>
          <p:cNvSpPr txBox="1"/>
          <p:nvPr/>
        </p:nvSpPr>
        <p:spPr>
          <a:xfrm>
            <a:off x="152070" y="135641"/>
            <a:ext cx="1899120"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History</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Tree>
    <p:extLst>
      <p:ext uri="{BB962C8B-B14F-4D97-AF65-F5344CB8AC3E}">
        <p14:creationId xmlns:p14="http://schemas.microsoft.com/office/powerpoint/2010/main" val="2238225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551437471"/>
              </p:ext>
            </p:extLst>
          </p:nvPr>
        </p:nvGraphicFramePr>
        <p:xfrm>
          <a:off x="122703" y="663423"/>
          <a:ext cx="11677017" cy="6071638"/>
        </p:xfrm>
        <a:graphic>
          <a:graphicData uri="http://schemas.openxmlformats.org/drawingml/2006/table">
            <a:tbl>
              <a:tblPr firstRow="1" bandRow="1">
                <a:tableStyleId>{5940675A-B579-460E-94D1-54222C63F5DA}</a:tableStyleId>
              </a:tblPr>
              <a:tblGrid>
                <a:gridCol w="2257020">
                  <a:extLst>
                    <a:ext uri="{9D8B030D-6E8A-4147-A177-3AD203B41FA5}">
                      <a16:colId xmlns:a16="http://schemas.microsoft.com/office/drawing/2014/main" val="20000"/>
                    </a:ext>
                  </a:extLst>
                </a:gridCol>
                <a:gridCol w="9419997">
                  <a:extLst>
                    <a:ext uri="{9D8B030D-6E8A-4147-A177-3AD203B41FA5}">
                      <a16:colId xmlns:a16="http://schemas.microsoft.com/office/drawing/2014/main" val="20001"/>
                    </a:ext>
                  </a:extLst>
                </a:gridCol>
              </a:tblGrid>
              <a:tr h="258476">
                <a:tc>
                  <a:txBody>
                    <a:bodyPr/>
                    <a:lstStyle/>
                    <a:p>
                      <a:pPr algn="l"/>
                      <a:r>
                        <a:rPr lang="en-GB" sz="1200" b="0" dirty="0">
                          <a:latin typeface="Gill Sans MT" panose="020B0502020104020203" pitchFamily="34" charset="0"/>
                        </a:rPr>
                        <a:t>Key Word</a:t>
                      </a:r>
                    </a:p>
                  </a:txBody>
                  <a:tcPr anchor="ctr">
                    <a:solidFill>
                      <a:schemeClr val="accent5">
                        <a:lumMod val="20000"/>
                        <a:lumOff val="80000"/>
                      </a:schemeClr>
                    </a:solidFill>
                  </a:tcPr>
                </a:tc>
                <a:tc>
                  <a:txBody>
                    <a:bodyPr/>
                    <a:lstStyle/>
                    <a:p>
                      <a:pPr algn="l"/>
                      <a:r>
                        <a:rPr lang="en-GB" sz="1200" b="0" dirty="0">
                          <a:latin typeface="Gill Sans MT" panose="020B0502020104020203" pitchFamily="34" charset="0"/>
                        </a:rPr>
                        <a:t>Definition</a:t>
                      </a:r>
                    </a:p>
                  </a:txBody>
                  <a:tcPr anchor="ctr">
                    <a:solidFill>
                      <a:schemeClr val="accent5">
                        <a:lumMod val="20000"/>
                        <a:lumOff val="80000"/>
                      </a:schemeClr>
                    </a:solidFill>
                  </a:tcPr>
                </a:tc>
                <a:extLst>
                  <a:ext uri="{0D108BD9-81ED-4DB2-BD59-A6C34878D82A}">
                    <a16:rowId xmlns:a16="http://schemas.microsoft.com/office/drawing/2014/main" val="10000"/>
                  </a:ext>
                </a:extLst>
              </a:tr>
              <a:tr h="273974">
                <a:tc>
                  <a:txBody>
                    <a:bodyPr/>
                    <a:lstStyle/>
                    <a:p>
                      <a:pPr>
                        <a:lnSpc>
                          <a:spcPct val="120000"/>
                        </a:lnSpc>
                        <a:spcAft>
                          <a:spcPts val="0"/>
                        </a:spcAft>
                      </a:pPr>
                      <a:r>
                        <a:rPr lang="en-US" sz="1200" b="0" dirty="0">
                          <a:solidFill>
                            <a:srgbClr val="000000"/>
                          </a:solidFill>
                          <a:effectLst/>
                          <a:latin typeface="Gill Sans MT" panose="020B0502020104020203" pitchFamily="34" charset="0"/>
                          <a:ea typeface="Times New Roman" panose="02020603050405020304" pitchFamily="18" charset="0"/>
                        </a:rPr>
                        <a:t>Agribusiness</a:t>
                      </a:r>
                      <a:endParaRPr lang="en-GB" sz="1200" b="0" dirty="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tc>
                  <a:txBody>
                    <a:bodyPr/>
                    <a:lstStyle/>
                    <a:p>
                      <a:pPr marR="506730">
                        <a:lnSpc>
                          <a:spcPct val="120000"/>
                        </a:lnSpc>
                        <a:spcAft>
                          <a:spcPts val="0"/>
                        </a:spcAft>
                      </a:pPr>
                      <a:r>
                        <a:rPr lang="en-US" sz="1200" b="0">
                          <a:solidFill>
                            <a:srgbClr val="000000"/>
                          </a:solidFill>
                          <a:effectLst/>
                          <a:latin typeface="Gill Sans MT" panose="020B0502020104020203" pitchFamily="34" charset="0"/>
                          <a:ea typeface="Times New Roman" panose="02020603050405020304" pitchFamily="18" charset="0"/>
                        </a:rPr>
                        <a:t>intensive farming aimed at maximizing the amount of food produced</a:t>
                      </a:r>
                      <a:endParaRPr lang="en-GB" sz="1200" b="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extLst>
                  <a:ext uri="{0D108BD9-81ED-4DB2-BD59-A6C34878D82A}">
                    <a16:rowId xmlns:a16="http://schemas.microsoft.com/office/drawing/2014/main" val="10001"/>
                  </a:ext>
                </a:extLst>
              </a:tr>
              <a:tr h="273974">
                <a:tc>
                  <a:txBody>
                    <a:bodyPr/>
                    <a:lstStyle/>
                    <a:p>
                      <a:pPr>
                        <a:lnSpc>
                          <a:spcPct val="120000"/>
                        </a:lnSpc>
                        <a:spcAft>
                          <a:spcPts val="0"/>
                        </a:spcAft>
                      </a:pPr>
                      <a:r>
                        <a:rPr lang="en-US" sz="1200" b="0">
                          <a:solidFill>
                            <a:srgbClr val="000000"/>
                          </a:solidFill>
                          <a:effectLst/>
                          <a:latin typeface="Gill Sans MT" panose="020B0502020104020203" pitchFamily="34" charset="0"/>
                          <a:ea typeface="Times New Roman" panose="02020603050405020304" pitchFamily="18" charset="0"/>
                        </a:rPr>
                        <a:t>Carbon footprint</a:t>
                      </a:r>
                      <a:endParaRPr lang="en-GB" sz="1200" b="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tc>
                  <a:txBody>
                    <a:bodyPr/>
                    <a:lstStyle/>
                    <a:p>
                      <a:pPr marR="506730">
                        <a:lnSpc>
                          <a:spcPct val="120000"/>
                        </a:lnSpc>
                        <a:spcAft>
                          <a:spcPts val="0"/>
                        </a:spcAft>
                      </a:pPr>
                      <a:r>
                        <a:rPr lang="en-US" sz="1200" b="0">
                          <a:solidFill>
                            <a:srgbClr val="000000"/>
                          </a:solidFill>
                          <a:effectLst/>
                          <a:latin typeface="Gill Sans MT" panose="020B0502020104020203" pitchFamily="34" charset="0"/>
                          <a:ea typeface="Times New Roman" panose="02020603050405020304" pitchFamily="18" charset="0"/>
                        </a:rPr>
                        <a:t>measurement of the greenhouse gases individuals produce, through burning fossil fuels</a:t>
                      </a:r>
                      <a:endParaRPr lang="en-GB" sz="1200" b="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extLst>
                  <a:ext uri="{0D108BD9-81ED-4DB2-BD59-A6C34878D82A}">
                    <a16:rowId xmlns:a16="http://schemas.microsoft.com/office/drawing/2014/main" val="3157783359"/>
                  </a:ext>
                </a:extLst>
              </a:tr>
              <a:tr h="273974">
                <a:tc>
                  <a:txBody>
                    <a:bodyPr/>
                    <a:lstStyle/>
                    <a:p>
                      <a:pPr>
                        <a:lnSpc>
                          <a:spcPct val="120000"/>
                        </a:lnSpc>
                        <a:spcAft>
                          <a:spcPts val="0"/>
                        </a:spcAft>
                      </a:pPr>
                      <a:r>
                        <a:rPr lang="en-US" sz="1200" b="0" dirty="0">
                          <a:solidFill>
                            <a:srgbClr val="000000"/>
                          </a:solidFill>
                          <a:effectLst/>
                          <a:latin typeface="Gill Sans MT" panose="020B0502020104020203" pitchFamily="34" charset="0"/>
                          <a:ea typeface="Times New Roman" panose="02020603050405020304" pitchFamily="18" charset="0"/>
                        </a:rPr>
                        <a:t>Development</a:t>
                      </a:r>
                      <a:endParaRPr lang="en-GB" sz="1200" b="0" dirty="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tc>
                  <a:txBody>
                    <a:bodyPr/>
                    <a:lstStyle/>
                    <a:p>
                      <a:pPr marR="506730">
                        <a:lnSpc>
                          <a:spcPct val="120000"/>
                        </a:lnSpc>
                        <a:spcAft>
                          <a:spcPts val="0"/>
                        </a:spcAft>
                      </a:pPr>
                      <a:r>
                        <a:rPr lang="en-US" sz="1200" b="0">
                          <a:solidFill>
                            <a:srgbClr val="000000"/>
                          </a:solidFill>
                          <a:effectLst/>
                          <a:latin typeface="Gill Sans MT" panose="020B0502020104020203" pitchFamily="34" charset="0"/>
                          <a:ea typeface="Times New Roman" panose="02020603050405020304" pitchFamily="18" charset="0"/>
                        </a:rPr>
                        <a:t>the progress of a country in terms of economic growth, the use of technology and human welfare</a:t>
                      </a:r>
                      <a:endParaRPr lang="en-GB" sz="1200" b="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extLst>
                  <a:ext uri="{0D108BD9-81ED-4DB2-BD59-A6C34878D82A}">
                    <a16:rowId xmlns:a16="http://schemas.microsoft.com/office/drawing/2014/main" val="3358326006"/>
                  </a:ext>
                </a:extLst>
              </a:tr>
              <a:tr h="273974">
                <a:tc>
                  <a:txBody>
                    <a:bodyPr/>
                    <a:lstStyle/>
                    <a:p>
                      <a:pPr>
                        <a:lnSpc>
                          <a:spcPct val="120000"/>
                        </a:lnSpc>
                        <a:spcAft>
                          <a:spcPts val="0"/>
                        </a:spcAft>
                      </a:pPr>
                      <a:r>
                        <a:rPr lang="en-US" sz="1200" b="0">
                          <a:solidFill>
                            <a:srgbClr val="000000"/>
                          </a:solidFill>
                          <a:effectLst/>
                          <a:latin typeface="Gill Sans MT" panose="020B0502020104020203" pitchFamily="34" charset="0"/>
                          <a:ea typeface="Times New Roman" panose="02020603050405020304" pitchFamily="18" charset="0"/>
                        </a:rPr>
                        <a:t>Energy conservation</a:t>
                      </a:r>
                      <a:endParaRPr lang="en-GB" sz="1200" b="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tc>
                  <a:txBody>
                    <a:bodyPr/>
                    <a:lstStyle/>
                    <a:p>
                      <a:pPr marR="506730">
                        <a:lnSpc>
                          <a:spcPct val="120000"/>
                        </a:lnSpc>
                        <a:spcAft>
                          <a:spcPts val="0"/>
                        </a:spcAft>
                      </a:pPr>
                      <a:r>
                        <a:rPr lang="en-US" sz="1200" b="0">
                          <a:solidFill>
                            <a:srgbClr val="000000"/>
                          </a:solidFill>
                          <a:effectLst/>
                          <a:latin typeface="Gill Sans MT" panose="020B0502020104020203" pitchFamily="34" charset="0"/>
                          <a:ea typeface="Times New Roman" panose="02020603050405020304" pitchFamily="18" charset="0"/>
                        </a:rPr>
                        <a:t>reducing energy consumption by using less energy and existing sources more efficiently</a:t>
                      </a:r>
                      <a:endParaRPr lang="en-GB" sz="1200" b="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extLst>
                  <a:ext uri="{0D108BD9-81ED-4DB2-BD59-A6C34878D82A}">
                    <a16:rowId xmlns:a16="http://schemas.microsoft.com/office/drawing/2014/main" val="1298195780"/>
                  </a:ext>
                </a:extLst>
              </a:tr>
              <a:tr h="273974">
                <a:tc>
                  <a:txBody>
                    <a:bodyPr/>
                    <a:lstStyle/>
                    <a:p>
                      <a:pPr>
                        <a:lnSpc>
                          <a:spcPct val="120000"/>
                        </a:lnSpc>
                        <a:spcAft>
                          <a:spcPts val="0"/>
                        </a:spcAft>
                      </a:pPr>
                      <a:r>
                        <a:rPr lang="en-US" sz="1200" b="0">
                          <a:solidFill>
                            <a:srgbClr val="000000"/>
                          </a:solidFill>
                          <a:effectLst/>
                          <a:latin typeface="Gill Sans MT" panose="020B0502020104020203" pitchFamily="34" charset="0"/>
                          <a:ea typeface="Times New Roman" panose="02020603050405020304" pitchFamily="18" charset="0"/>
                        </a:rPr>
                        <a:t>Energy mix</a:t>
                      </a:r>
                      <a:endParaRPr lang="en-GB" sz="1200" b="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tc>
                  <a:txBody>
                    <a:bodyPr/>
                    <a:lstStyle/>
                    <a:p>
                      <a:pPr marR="506730">
                        <a:lnSpc>
                          <a:spcPct val="120000"/>
                        </a:lnSpc>
                        <a:spcAft>
                          <a:spcPts val="0"/>
                        </a:spcAft>
                      </a:pPr>
                      <a:r>
                        <a:rPr lang="en-US" sz="1200" b="0" dirty="0">
                          <a:solidFill>
                            <a:srgbClr val="000000"/>
                          </a:solidFill>
                          <a:effectLst/>
                          <a:latin typeface="Gill Sans MT" panose="020B0502020104020203" pitchFamily="34" charset="0"/>
                          <a:ea typeface="Times New Roman" panose="02020603050405020304" pitchFamily="18" charset="0"/>
                        </a:rPr>
                        <a:t>the range of energy sources of a region or country, both renewable and non-renewable</a:t>
                      </a:r>
                      <a:endParaRPr lang="en-GB" sz="1200" b="0" dirty="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extLst>
                  <a:ext uri="{0D108BD9-81ED-4DB2-BD59-A6C34878D82A}">
                    <a16:rowId xmlns:a16="http://schemas.microsoft.com/office/drawing/2014/main" val="2584063083"/>
                  </a:ext>
                </a:extLst>
              </a:tr>
              <a:tr h="273974">
                <a:tc>
                  <a:txBody>
                    <a:bodyPr/>
                    <a:lstStyle/>
                    <a:p>
                      <a:pPr>
                        <a:lnSpc>
                          <a:spcPct val="120000"/>
                        </a:lnSpc>
                        <a:spcAft>
                          <a:spcPts val="0"/>
                        </a:spcAft>
                      </a:pPr>
                      <a:r>
                        <a:rPr lang="en-US" sz="1200" b="0" dirty="0">
                          <a:solidFill>
                            <a:srgbClr val="000000"/>
                          </a:solidFill>
                          <a:effectLst/>
                          <a:latin typeface="Gill Sans MT" panose="020B0502020104020203" pitchFamily="34" charset="0"/>
                          <a:ea typeface="Times New Roman" panose="02020603050405020304" pitchFamily="18" charset="0"/>
                        </a:rPr>
                        <a:t>Energy security</a:t>
                      </a:r>
                      <a:endParaRPr lang="en-GB" sz="1200" b="0" dirty="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tc>
                  <a:txBody>
                    <a:bodyPr/>
                    <a:lstStyle/>
                    <a:p>
                      <a:pPr marR="506730">
                        <a:lnSpc>
                          <a:spcPct val="120000"/>
                        </a:lnSpc>
                        <a:spcAft>
                          <a:spcPts val="0"/>
                        </a:spcAft>
                      </a:pPr>
                      <a:r>
                        <a:rPr lang="en-US" sz="1200" b="0">
                          <a:solidFill>
                            <a:srgbClr val="000000"/>
                          </a:solidFill>
                          <a:effectLst/>
                          <a:latin typeface="Gill Sans MT" panose="020B0502020104020203" pitchFamily="34" charset="0"/>
                          <a:ea typeface="Times New Roman" panose="02020603050405020304" pitchFamily="18" charset="0"/>
                        </a:rPr>
                        <a:t>uninterrupted availability of energy sources at an affordable price</a:t>
                      </a:r>
                      <a:endParaRPr lang="en-GB" sz="1200" b="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extLst>
                  <a:ext uri="{0D108BD9-81ED-4DB2-BD59-A6C34878D82A}">
                    <a16:rowId xmlns:a16="http://schemas.microsoft.com/office/drawing/2014/main" val="2555449906"/>
                  </a:ext>
                </a:extLst>
              </a:tr>
              <a:tr h="273974">
                <a:tc>
                  <a:txBody>
                    <a:bodyPr/>
                    <a:lstStyle/>
                    <a:p>
                      <a:pPr>
                        <a:lnSpc>
                          <a:spcPct val="120000"/>
                        </a:lnSpc>
                        <a:spcAft>
                          <a:spcPts val="0"/>
                        </a:spcAft>
                      </a:pPr>
                      <a:r>
                        <a:rPr lang="en-US" sz="1200" b="0" dirty="0">
                          <a:solidFill>
                            <a:srgbClr val="000000"/>
                          </a:solidFill>
                          <a:effectLst/>
                          <a:latin typeface="Gill Sans MT" panose="020B0502020104020203" pitchFamily="34" charset="0"/>
                          <a:ea typeface="Times New Roman" panose="02020603050405020304" pitchFamily="18" charset="0"/>
                        </a:rPr>
                        <a:t>Food miles</a:t>
                      </a:r>
                      <a:endParaRPr lang="en-GB" sz="1200" b="0" dirty="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tc>
                  <a:txBody>
                    <a:bodyPr/>
                    <a:lstStyle/>
                    <a:p>
                      <a:pPr marR="506730">
                        <a:lnSpc>
                          <a:spcPct val="120000"/>
                        </a:lnSpc>
                        <a:spcAft>
                          <a:spcPts val="0"/>
                        </a:spcAft>
                      </a:pPr>
                      <a:r>
                        <a:rPr lang="en-US" sz="1200" b="0">
                          <a:solidFill>
                            <a:srgbClr val="000000"/>
                          </a:solidFill>
                          <a:effectLst/>
                          <a:latin typeface="Gill Sans MT" panose="020B0502020104020203" pitchFamily="34" charset="0"/>
                          <a:ea typeface="Times New Roman" panose="02020603050405020304" pitchFamily="18" charset="0"/>
                        </a:rPr>
                        <a:t>the distance covered supplying food to consumers</a:t>
                      </a:r>
                      <a:endParaRPr lang="en-GB" sz="1200" b="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extLst>
                  <a:ext uri="{0D108BD9-81ED-4DB2-BD59-A6C34878D82A}">
                    <a16:rowId xmlns:a16="http://schemas.microsoft.com/office/drawing/2014/main" val="2571515563"/>
                  </a:ext>
                </a:extLst>
              </a:tr>
              <a:tr h="273974">
                <a:tc>
                  <a:txBody>
                    <a:bodyPr/>
                    <a:lstStyle/>
                    <a:p>
                      <a:pPr>
                        <a:lnSpc>
                          <a:spcPct val="120000"/>
                        </a:lnSpc>
                        <a:spcAft>
                          <a:spcPts val="0"/>
                        </a:spcAft>
                      </a:pPr>
                      <a:r>
                        <a:rPr lang="en-US" sz="1200" b="0">
                          <a:solidFill>
                            <a:srgbClr val="000000"/>
                          </a:solidFill>
                          <a:effectLst/>
                          <a:latin typeface="Gill Sans MT" panose="020B0502020104020203" pitchFamily="34" charset="0"/>
                          <a:ea typeface="Times New Roman" panose="02020603050405020304" pitchFamily="18" charset="0"/>
                        </a:rPr>
                        <a:t>Fossil fuels</a:t>
                      </a:r>
                      <a:endParaRPr lang="en-GB" sz="1200" b="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tc>
                  <a:txBody>
                    <a:bodyPr/>
                    <a:lstStyle/>
                    <a:p>
                      <a:pPr marR="506730">
                        <a:lnSpc>
                          <a:spcPct val="120000"/>
                        </a:lnSpc>
                        <a:spcAft>
                          <a:spcPts val="0"/>
                        </a:spcAft>
                      </a:pPr>
                      <a:r>
                        <a:rPr lang="en-US" sz="1200" b="0" dirty="0">
                          <a:solidFill>
                            <a:srgbClr val="000000"/>
                          </a:solidFill>
                          <a:effectLst/>
                          <a:latin typeface="Gill Sans MT" panose="020B0502020104020203" pitchFamily="34" charset="0"/>
                          <a:ea typeface="Times New Roman" panose="02020603050405020304" pitchFamily="18" charset="0"/>
                        </a:rPr>
                        <a:t>a natural fuel such as coal or gas, formed in the geological past from the remains of living organisms</a:t>
                      </a:r>
                      <a:endParaRPr lang="en-GB" sz="1200" b="0" dirty="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extLst>
                  <a:ext uri="{0D108BD9-81ED-4DB2-BD59-A6C34878D82A}">
                    <a16:rowId xmlns:a16="http://schemas.microsoft.com/office/drawing/2014/main" val="565577198"/>
                  </a:ext>
                </a:extLst>
              </a:tr>
              <a:tr h="336327">
                <a:tc>
                  <a:txBody>
                    <a:bodyPr/>
                    <a:lstStyle/>
                    <a:p>
                      <a:pPr>
                        <a:lnSpc>
                          <a:spcPct val="120000"/>
                        </a:lnSpc>
                        <a:spcAft>
                          <a:spcPts val="0"/>
                        </a:spcAft>
                      </a:pPr>
                      <a:r>
                        <a:rPr lang="en-US" sz="1200" b="0">
                          <a:solidFill>
                            <a:srgbClr val="000000"/>
                          </a:solidFill>
                          <a:effectLst/>
                          <a:latin typeface="Gill Sans MT" panose="020B0502020104020203" pitchFamily="34" charset="0"/>
                          <a:ea typeface="Times New Roman" panose="02020603050405020304" pitchFamily="18" charset="0"/>
                        </a:rPr>
                        <a:t>Fracking</a:t>
                      </a:r>
                      <a:endParaRPr lang="en-GB" sz="1200" b="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tc>
                  <a:txBody>
                    <a:bodyPr/>
                    <a:lstStyle/>
                    <a:p>
                      <a:pPr marR="236855">
                        <a:lnSpc>
                          <a:spcPct val="120000"/>
                        </a:lnSpc>
                        <a:spcAft>
                          <a:spcPts val="0"/>
                        </a:spcAft>
                      </a:pPr>
                      <a:r>
                        <a:rPr lang="en-US" sz="1200" b="0" dirty="0">
                          <a:solidFill>
                            <a:srgbClr val="000000"/>
                          </a:solidFill>
                          <a:effectLst/>
                          <a:latin typeface="Gill Sans MT" panose="020B0502020104020203" pitchFamily="34" charset="0"/>
                          <a:ea typeface="Times New Roman" panose="02020603050405020304" pitchFamily="18" charset="0"/>
                        </a:rPr>
                        <a:t>the process of extracting gas from gas shale where fluids at high pressure are injected to fracture the shale rock, allowing the gas to escape</a:t>
                      </a:r>
                      <a:endParaRPr lang="en-GB" sz="1200" b="0" dirty="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extLst>
                  <a:ext uri="{0D108BD9-81ED-4DB2-BD59-A6C34878D82A}">
                    <a16:rowId xmlns:a16="http://schemas.microsoft.com/office/drawing/2014/main" val="10002"/>
                  </a:ext>
                </a:extLst>
              </a:tr>
              <a:tr h="273974">
                <a:tc>
                  <a:txBody>
                    <a:bodyPr/>
                    <a:lstStyle/>
                    <a:p>
                      <a:pPr>
                        <a:lnSpc>
                          <a:spcPct val="120000"/>
                        </a:lnSpc>
                        <a:spcAft>
                          <a:spcPts val="0"/>
                        </a:spcAft>
                      </a:pPr>
                      <a:r>
                        <a:rPr lang="en-US" sz="1200" b="0">
                          <a:solidFill>
                            <a:srgbClr val="000000"/>
                          </a:solidFill>
                          <a:effectLst/>
                          <a:latin typeface="Gill Sans MT" panose="020B0502020104020203" pitchFamily="34" charset="0"/>
                          <a:ea typeface="Times New Roman" panose="02020603050405020304" pitchFamily="18" charset="0"/>
                        </a:rPr>
                        <a:t>Grey water</a:t>
                      </a:r>
                      <a:endParaRPr lang="en-GB" sz="1200" b="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tc>
                  <a:txBody>
                    <a:bodyPr/>
                    <a:lstStyle/>
                    <a:p>
                      <a:pPr marR="506730">
                        <a:lnSpc>
                          <a:spcPct val="120000"/>
                        </a:lnSpc>
                        <a:spcAft>
                          <a:spcPts val="0"/>
                        </a:spcAft>
                      </a:pPr>
                      <a:r>
                        <a:rPr lang="en-US" sz="1200" b="0" dirty="0">
                          <a:solidFill>
                            <a:srgbClr val="000000"/>
                          </a:solidFill>
                          <a:effectLst/>
                          <a:latin typeface="Gill Sans MT" panose="020B0502020104020203" pitchFamily="34" charset="0"/>
                          <a:ea typeface="Times New Roman" panose="02020603050405020304" pitchFamily="18" charset="0"/>
                        </a:rPr>
                        <a:t>recycled domestic waste water</a:t>
                      </a:r>
                      <a:endParaRPr lang="en-GB" sz="1200" b="0" dirty="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extLst>
                  <a:ext uri="{0D108BD9-81ED-4DB2-BD59-A6C34878D82A}">
                    <a16:rowId xmlns:a16="http://schemas.microsoft.com/office/drawing/2014/main" val="10003"/>
                  </a:ext>
                </a:extLst>
              </a:tr>
              <a:tr h="255485">
                <a:tc>
                  <a:txBody>
                    <a:bodyPr/>
                    <a:lstStyle/>
                    <a:p>
                      <a:pPr>
                        <a:lnSpc>
                          <a:spcPct val="120000"/>
                        </a:lnSpc>
                        <a:spcAft>
                          <a:spcPts val="0"/>
                        </a:spcAft>
                      </a:pPr>
                      <a:r>
                        <a:rPr lang="en-US" sz="1200" b="0" dirty="0">
                          <a:solidFill>
                            <a:srgbClr val="000000"/>
                          </a:solidFill>
                          <a:effectLst/>
                          <a:latin typeface="Gill Sans MT" panose="020B0502020104020203" pitchFamily="34" charset="0"/>
                          <a:ea typeface="Times New Roman" panose="02020603050405020304" pitchFamily="18" charset="0"/>
                        </a:rPr>
                        <a:t>Organic produce</a:t>
                      </a:r>
                      <a:endParaRPr lang="en-GB" sz="1200" b="0" dirty="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tc>
                  <a:txBody>
                    <a:bodyPr/>
                    <a:lstStyle/>
                    <a:p>
                      <a:pPr marR="777240">
                        <a:lnSpc>
                          <a:spcPct val="120000"/>
                        </a:lnSpc>
                        <a:spcAft>
                          <a:spcPts val="0"/>
                        </a:spcAft>
                      </a:pPr>
                      <a:r>
                        <a:rPr lang="en-US" sz="1200" b="0" dirty="0">
                          <a:solidFill>
                            <a:srgbClr val="000000"/>
                          </a:solidFill>
                          <a:effectLst/>
                          <a:latin typeface="Gill Sans MT" panose="020B0502020104020203" pitchFamily="34" charset="0"/>
                          <a:ea typeface="Times New Roman" panose="02020603050405020304" pitchFamily="18" charset="0"/>
                        </a:rPr>
                        <a:t>food produced without the use of chemicals such as </a:t>
                      </a:r>
                      <a:r>
                        <a:rPr lang="en-US" sz="1200" b="0" dirty="0" err="1">
                          <a:solidFill>
                            <a:srgbClr val="000000"/>
                          </a:solidFill>
                          <a:effectLst/>
                          <a:latin typeface="Gill Sans MT" panose="020B0502020104020203" pitchFamily="34" charset="0"/>
                          <a:ea typeface="Times New Roman" panose="02020603050405020304" pitchFamily="18" charset="0"/>
                        </a:rPr>
                        <a:t>fertilisers</a:t>
                      </a:r>
                      <a:r>
                        <a:rPr lang="en-US" sz="1200" b="0" dirty="0">
                          <a:solidFill>
                            <a:srgbClr val="000000"/>
                          </a:solidFill>
                          <a:effectLst/>
                          <a:latin typeface="Gill Sans MT" panose="020B0502020104020203" pitchFamily="34" charset="0"/>
                          <a:ea typeface="Times New Roman" panose="02020603050405020304" pitchFamily="18" charset="0"/>
                        </a:rPr>
                        <a:t> and pesticides</a:t>
                      </a:r>
                      <a:endParaRPr lang="en-GB" sz="1200" b="0" dirty="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extLst>
                  <a:ext uri="{0D108BD9-81ED-4DB2-BD59-A6C34878D82A}">
                    <a16:rowId xmlns:a16="http://schemas.microsoft.com/office/drawing/2014/main" val="3925240874"/>
                  </a:ext>
                </a:extLst>
              </a:tr>
              <a:tr h="273974">
                <a:tc>
                  <a:txBody>
                    <a:bodyPr/>
                    <a:lstStyle/>
                    <a:p>
                      <a:pPr>
                        <a:lnSpc>
                          <a:spcPct val="120000"/>
                        </a:lnSpc>
                        <a:spcAft>
                          <a:spcPts val="0"/>
                        </a:spcAft>
                      </a:pPr>
                      <a:r>
                        <a:rPr lang="en-US" sz="1200" b="0" dirty="0">
                          <a:solidFill>
                            <a:srgbClr val="000000"/>
                          </a:solidFill>
                          <a:effectLst/>
                          <a:latin typeface="Gill Sans MT" panose="020B0502020104020203" pitchFamily="34" charset="0"/>
                          <a:ea typeface="Times New Roman" panose="02020603050405020304" pitchFamily="18" charset="0"/>
                        </a:rPr>
                        <a:t>Renewable energy</a:t>
                      </a:r>
                      <a:endParaRPr lang="en-GB" sz="1200" b="0" dirty="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tc>
                  <a:txBody>
                    <a:bodyPr/>
                    <a:lstStyle/>
                    <a:p>
                      <a:pPr marR="506730">
                        <a:lnSpc>
                          <a:spcPct val="120000"/>
                        </a:lnSpc>
                        <a:spcAft>
                          <a:spcPts val="0"/>
                        </a:spcAft>
                      </a:pPr>
                      <a:r>
                        <a:rPr lang="en-US" sz="1200" b="0">
                          <a:solidFill>
                            <a:srgbClr val="000000"/>
                          </a:solidFill>
                          <a:effectLst/>
                          <a:latin typeface="Gill Sans MT" panose="020B0502020104020203" pitchFamily="34" charset="0"/>
                          <a:ea typeface="Times New Roman" panose="02020603050405020304" pitchFamily="18" charset="0"/>
                        </a:rPr>
                        <a:t>a resource that cannot be exhausted, e.g. wind, solar and tidal energy</a:t>
                      </a:r>
                      <a:endParaRPr lang="en-GB" sz="1200" b="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extLst>
                  <a:ext uri="{0D108BD9-81ED-4DB2-BD59-A6C34878D82A}">
                    <a16:rowId xmlns:a16="http://schemas.microsoft.com/office/drawing/2014/main" val="3041935017"/>
                  </a:ext>
                </a:extLst>
              </a:tr>
              <a:tr h="273974">
                <a:tc>
                  <a:txBody>
                    <a:bodyPr/>
                    <a:lstStyle/>
                    <a:p>
                      <a:pPr>
                        <a:lnSpc>
                          <a:spcPct val="120000"/>
                        </a:lnSpc>
                        <a:spcAft>
                          <a:spcPts val="0"/>
                        </a:spcAft>
                      </a:pPr>
                      <a:r>
                        <a:rPr lang="en-US" sz="1200" b="0">
                          <a:solidFill>
                            <a:srgbClr val="000000"/>
                          </a:solidFill>
                          <a:effectLst/>
                          <a:latin typeface="Gill Sans MT" panose="020B0502020104020203" pitchFamily="34" charset="0"/>
                          <a:ea typeface="Times New Roman" panose="02020603050405020304" pitchFamily="18" charset="0"/>
                        </a:rPr>
                        <a:t>Resources</a:t>
                      </a:r>
                      <a:endParaRPr lang="en-GB" sz="1200" b="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tc>
                  <a:txBody>
                    <a:bodyPr/>
                    <a:lstStyle/>
                    <a:p>
                      <a:pPr marR="506730">
                        <a:lnSpc>
                          <a:spcPct val="120000"/>
                        </a:lnSpc>
                        <a:spcAft>
                          <a:spcPts val="0"/>
                        </a:spcAft>
                      </a:pPr>
                      <a:r>
                        <a:rPr lang="en-US" sz="1200" b="0">
                          <a:solidFill>
                            <a:srgbClr val="000000"/>
                          </a:solidFill>
                          <a:effectLst/>
                          <a:latin typeface="Gill Sans MT" panose="020B0502020104020203" pitchFamily="34" charset="0"/>
                          <a:ea typeface="Times New Roman" panose="02020603050405020304" pitchFamily="18" charset="0"/>
                        </a:rPr>
                        <a:t>a stock or supply of something that has value or a purpose</a:t>
                      </a:r>
                      <a:endParaRPr lang="en-GB" sz="1200" b="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extLst>
                  <a:ext uri="{0D108BD9-81ED-4DB2-BD59-A6C34878D82A}">
                    <a16:rowId xmlns:a16="http://schemas.microsoft.com/office/drawing/2014/main" val="689662382"/>
                  </a:ext>
                </a:extLst>
              </a:tr>
              <a:tr h="273974">
                <a:tc>
                  <a:txBody>
                    <a:bodyPr/>
                    <a:lstStyle/>
                    <a:p>
                      <a:pPr>
                        <a:lnSpc>
                          <a:spcPct val="120000"/>
                        </a:lnSpc>
                        <a:spcAft>
                          <a:spcPts val="0"/>
                        </a:spcAft>
                      </a:pPr>
                      <a:r>
                        <a:rPr lang="en-US" sz="1200" b="0">
                          <a:solidFill>
                            <a:srgbClr val="000000"/>
                          </a:solidFill>
                          <a:effectLst/>
                          <a:latin typeface="Gill Sans MT" panose="020B0502020104020203" pitchFamily="34" charset="0"/>
                          <a:ea typeface="Times New Roman" panose="02020603050405020304" pitchFamily="18" charset="0"/>
                        </a:rPr>
                        <a:t>Resource management</a:t>
                      </a:r>
                      <a:endParaRPr lang="en-GB" sz="1200" b="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tc>
                  <a:txBody>
                    <a:bodyPr/>
                    <a:lstStyle/>
                    <a:p>
                      <a:pPr marR="236855">
                        <a:lnSpc>
                          <a:spcPct val="120000"/>
                        </a:lnSpc>
                        <a:spcAft>
                          <a:spcPts val="0"/>
                        </a:spcAft>
                      </a:pPr>
                      <a:r>
                        <a:rPr lang="en-US" sz="1200" b="0">
                          <a:solidFill>
                            <a:srgbClr val="000000"/>
                          </a:solidFill>
                          <a:effectLst/>
                          <a:latin typeface="Gill Sans MT" panose="020B0502020104020203" pitchFamily="34" charset="0"/>
                          <a:ea typeface="Times New Roman" panose="02020603050405020304" pitchFamily="18" charset="0"/>
                        </a:rPr>
                        <a:t>control and monitoring of resources so that they do not become exhausted</a:t>
                      </a:r>
                      <a:endParaRPr lang="en-GB" sz="1200" b="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extLst>
                  <a:ext uri="{0D108BD9-81ED-4DB2-BD59-A6C34878D82A}">
                    <a16:rowId xmlns:a16="http://schemas.microsoft.com/office/drawing/2014/main" val="3898045413"/>
                  </a:ext>
                </a:extLst>
              </a:tr>
              <a:tr h="273974">
                <a:tc>
                  <a:txBody>
                    <a:bodyPr/>
                    <a:lstStyle/>
                    <a:p>
                      <a:pPr>
                        <a:lnSpc>
                          <a:spcPct val="120000"/>
                        </a:lnSpc>
                        <a:spcAft>
                          <a:spcPts val="0"/>
                        </a:spcAft>
                      </a:pPr>
                      <a:r>
                        <a:rPr lang="en-US" sz="1200" b="0">
                          <a:solidFill>
                            <a:srgbClr val="000000"/>
                          </a:solidFill>
                          <a:effectLst/>
                          <a:latin typeface="Gill Sans MT" panose="020B0502020104020203" pitchFamily="34" charset="0"/>
                          <a:ea typeface="Times New Roman" panose="02020603050405020304" pitchFamily="18" charset="0"/>
                        </a:rPr>
                        <a:t>Undernourishment</a:t>
                      </a:r>
                      <a:endParaRPr lang="en-GB" sz="1200" b="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tc>
                  <a:txBody>
                    <a:bodyPr/>
                    <a:lstStyle/>
                    <a:p>
                      <a:pPr marR="506730">
                        <a:lnSpc>
                          <a:spcPct val="120000"/>
                        </a:lnSpc>
                        <a:spcAft>
                          <a:spcPts val="0"/>
                        </a:spcAft>
                      </a:pPr>
                      <a:r>
                        <a:rPr lang="en-US" sz="1200" b="0">
                          <a:solidFill>
                            <a:srgbClr val="000000"/>
                          </a:solidFill>
                          <a:effectLst/>
                          <a:latin typeface="Gill Sans MT" panose="020B0502020104020203" pitchFamily="34" charset="0"/>
                          <a:ea typeface="Times New Roman" panose="02020603050405020304" pitchFamily="18" charset="0"/>
                        </a:rPr>
                        <a:t>a food intake below that needed to sustain a healthy life</a:t>
                      </a:r>
                      <a:endParaRPr lang="en-GB" sz="1200" b="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extLst>
                  <a:ext uri="{0D108BD9-81ED-4DB2-BD59-A6C34878D82A}">
                    <a16:rowId xmlns:a16="http://schemas.microsoft.com/office/drawing/2014/main" val="3722518779"/>
                  </a:ext>
                </a:extLst>
              </a:tr>
              <a:tr h="273974">
                <a:tc>
                  <a:txBody>
                    <a:bodyPr/>
                    <a:lstStyle/>
                    <a:p>
                      <a:pPr>
                        <a:lnSpc>
                          <a:spcPct val="120000"/>
                        </a:lnSpc>
                        <a:spcAft>
                          <a:spcPts val="0"/>
                        </a:spcAft>
                      </a:pPr>
                      <a:r>
                        <a:rPr lang="en-US" sz="1200" b="0">
                          <a:solidFill>
                            <a:srgbClr val="000000"/>
                          </a:solidFill>
                          <a:effectLst/>
                          <a:latin typeface="Gill Sans MT" panose="020B0502020104020203" pitchFamily="34" charset="0"/>
                          <a:ea typeface="Times New Roman" panose="02020603050405020304" pitchFamily="18" charset="0"/>
                        </a:rPr>
                        <a:t>Undernutrition</a:t>
                      </a:r>
                      <a:endParaRPr lang="en-GB" sz="1200" b="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tc>
                  <a:txBody>
                    <a:bodyPr/>
                    <a:lstStyle/>
                    <a:p>
                      <a:pPr marR="506730">
                        <a:lnSpc>
                          <a:spcPct val="120000"/>
                        </a:lnSpc>
                        <a:spcAft>
                          <a:spcPts val="0"/>
                        </a:spcAft>
                      </a:pPr>
                      <a:r>
                        <a:rPr lang="en-US" sz="1200" b="0">
                          <a:solidFill>
                            <a:srgbClr val="000000"/>
                          </a:solidFill>
                          <a:effectLst/>
                          <a:latin typeface="Gill Sans MT" panose="020B0502020104020203" pitchFamily="34" charset="0"/>
                          <a:ea typeface="Times New Roman" panose="02020603050405020304" pitchFamily="18" charset="0"/>
                        </a:rPr>
                        <a:t>when people do not eat enough nutrients to cover their needs for energy and growth, or to maintain a healthy immune system</a:t>
                      </a:r>
                      <a:endParaRPr lang="en-GB" sz="1200" b="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extLst>
                  <a:ext uri="{0D108BD9-81ED-4DB2-BD59-A6C34878D82A}">
                    <a16:rowId xmlns:a16="http://schemas.microsoft.com/office/drawing/2014/main" val="4149408354"/>
                  </a:ext>
                </a:extLst>
              </a:tr>
              <a:tr h="273974">
                <a:tc>
                  <a:txBody>
                    <a:bodyPr/>
                    <a:lstStyle/>
                    <a:p>
                      <a:pPr>
                        <a:lnSpc>
                          <a:spcPct val="120000"/>
                        </a:lnSpc>
                        <a:spcAft>
                          <a:spcPts val="0"/>
                        </a:spcAft>
                      </a:pPr>
                      <a:r>
                        <a:rPr lang="en-US" sz="1200" b="0">
                          <a:solidFill>
                            <a:srgbClr val="000000"/>
                          </a:solidFill>
                          <a:effectLst/>
                          <a:latin typeface="Gill Sans MT" panose="020B0502020104020203" pitchFamily="34" charset="0"/>
                          <a:ea typeface="Times New Roman" panose="02020603050405020304" pitchFamily="18" charset="0"/>
                        </a:rPr>
                        <a:t>Water deficit</a:t>
                      </a:r>
                      <a:endParaRPr lang="en-GB" sz="1200" b="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tc>
                  <a:txBody>
                    <a:bodyPr/>
                    <a:lstStyle/>
                    <a:p>
                      <a:pPr marR="506730">
                        <a:lnSpc>
                          <a:spcPct val="120000"/>
                        </a:lnSpc>
                        <a:spcAft>
                          <a:spcPts val="0"/>
                        </a:spcAft>
                      </a:pPr>
                      <a:r>
                        <a:rPr lang="en-US" sz="1200" b="0">
                          <a:solidFill>
                            <a:srgbClr val="000000"/>
                          </a:solidFill>
                          <a:effectLst/>
                          <a:latin typeface="Gill Sans MT" panose="020B0502020104020203" pitchFamily="34" charset="0"/>
                          <a:ea typeface="Times New Roman" panose="02020603050405020304" pitchFamily="18" charset="0"/>
                        </a:rPr>
                        <a:t>when demand for water is greater than supply</a:t>
                      </a:r>
                      <a:endParaRPr lang="en-GB" sz="1200" b="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extLst>
                  <a:ext uri="{0D108BD9-81ED-4DB2-BD59-A6C34878D82A}">
                    <a16:rowId xmlns:a16="http://schemas.microsoft.com/office/drawing/2014/main" val="1235971345"/>
                  </a:ext>
                </a:extLst>
              </a:tr>
              <a:tr h="273974">
                <a:tc>
                  <a:txBody>
                    <a:bodyPr/>
                    <a:lstStyle/>
                    <a:p>
                      <a:pPr>
                        <a:lnSpc>
                          <a:spcPct val="120000"/>
                        </a:lnSpc>
                        <a:spcAft>
                          <a:spcPts val="0"/>
                        </a:spcAft>
                      </a:pPr>
                      <a:r>
                        <a:rPr lang="en-US" sz="1200" b="0">
                          <a:solidFill>
                            <a:srgbClr val="000000"/>
                          </a:solidFill>
                          <a:effectLst/>
                          <a:latin typeface="Gill Sans MT" panose="020B0502020104020203" pitchFamily="34" charset="0"/>
                          <a:ea typeface="Times New Roman" panose="02020603050405020304" pitchFamily="18" charset="0"/>
                        </a:rPr>
                        <a:t>Water quality</a:t>
                      </a:r>
                      <a:endParaRPr lang="en-GB" sz="1200" b="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tc>
                  <a:txBody>
                    <a:bodyPr/>
                    <a:lstStyle/>
                    <a:p>
                      <a:pPr marR="506730">
                        <a:lnSpc>
                          <a:spcPct val="120000"/>
                        </a:lnSpc>
                        <a:spcAft>
                          <a:spcPts val="0"/>
                        </a:spcAft>
                      </a:pPr>
                      <a:r>
                        <a:rPr lang="en-US" sz="1200" b="0">
                          <a:solidFill>
                            <a:srgbClr val="000000"/>
                          </a:solidFill>
                          <a:effectLst/>
                          <a:latin typeface="Gill Sans MT" panose="020B0502020104020203" pitchFamily="34" charset="0"/>
                          <a:ea typeface="Times New Roman" panose="02020603050405020304" pitchFamily="18" charset="0"/>
                        </a:rPr>
                        <a:t>measured in terms of the chemical, physical and biological content of the water</a:t>
                      </a:r>
                      <a:endParaRPr lang="en-GB" sz="1200" b="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extLst>
                  <a:ext uri="{0D108BD9-81ED-4DB2-BD59-A6C34878D82A}">
                    <a16:rowId xmlns:a16="http://schemas.microsoft.com/office/drawing/2014/main" val="3189114812"/>
                  </a:ext>
                </a:extLst>
              </a:tr>
              <a:tr h="273974">
                <a:tc>
                  <a:txBody>
                    <a:bodyPr/>
                    <a:lstStyle/>
                    <a:p>
                      <a:pPr>
                        <a:lnSpc>
                          <a:spcPct val="120000"/>
                        </a:lnSpc>
                        <a:spcAft>
                          <a:spcPts val="0"/>
                        </a:spcAft>
                      </a:pPr>
                      <a:r>
                        <a:rPr lang="en-US" sz="1200" b="0">
                          <a:solidFill>
                            <a:srgbClr val="000000"/>
                          </a:solidFill>
                          <a:effectLst/>
                          <a:latin typeface="Gill Sans MT" panose="020B0502020104020203" pitchFamily="34" charset="0"/>
                          <a:ea typeface="Times New Roman" panose="02020603050405020304" pitchFamily="18" charset="0"/>
                        </a:rPr>
                        <a:t>Water stress</a:t>
                      </a:r>
                      <a:endParaRPr lang="en-GB" sz="1200" b="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tc>
                  <a:txBody>
                    <a:bodyPr/>
                    <a:lstStyle/>
                    <a:p>
                      <a:pPr marR="506730">
                        <a:lnSpc>
                          <a:spcPct val="120000"/>
                        </a:lnSpc>
                        <a:spcAft>
                          <a:spcPts val="0"/>
                        </a:spcAft>
                      </a:pPr>
                      <a:r>
                        <a:rPr lang="en-US" sz="1200" b="0">
                          <a:solidFill>
                            <a:srgbClr val="000000"/>
                          </a:solidFill>
                          <a:effectLst/>
                          <a:latin typeface="Gill Sans MT" panose="020B0502020104020203" pitchFamily="34" charset="0"/>
                          <a:ea typeface="Times New Roman" panose="02020603050405020304" pitchFamily="18" charset="0"/>
                        </a:rPr>
                        <a:t>when the demand for water exceeds supply in a certain period, or when poor quality restricts its use</a:t>
                      </a:r>
                      <a:endParaRPr lang="en-GB" sz="1200" b="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extLst>
                  <a:ext uri="{0D108BD9-81ED-4DB2-BD59-A6C34878D82A}">
                    <a16:rowId xmlns:a16="http://schemas.microsoft.com/office/drawing/2014/main" val="926076416"/>
                  </a:ext>
                </a:extLst>
              </a:tr>
              <a:tr h="273974">
                <a:tc>
                  <a:txBody>
                    <a:bodyPr/>
                    <a:lstStyle/>
                    <a:p>
                      <a:pPr>
                        <a:lnSpc>
                          <a:spcPct val="120000"/>
                        </a:lnSpc>
                        <a:spcAft>
                          <a:spcPts val="0"/>
                        </a:spcAft>
                      </a:pPr>
                      <a:r>
                        <a:rPr lang="en-US" sz="1200" b="0">
                          <a:solidFill>
                            <a:srgbClr val="000000"/>
                          </a:solidFill>
                          <a:effectLst/>
                          <a:latin typeface="Gill Sans MT" panose="020B0502020104020203" pitchFamily="34" charset="0"/>
                          <a:ea typeface="Times New Roman" panose="02020603050405020304" pitchFamily="18" charset="0"/>
                        </a:rPr>
                        <a:t>Water surplus</a:t>
                      </a:r>
                      <a:endParaRPr lang="en-GB" sz="1200" b="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tc>
                  <a:txBody>
                    <a:bodyPr/>
                    <a:lstStyle/>
                    <a:p>
                      <a:pPr marR="506730">
                        <a:lnSpc>
                          <a:spcPct val="120000"/>
                        </a:lnSpc>
                        <a:spcAft>
                          <a:spcPts val="0"/>
                        </a:spcAft>
                      </a:pPr>
                      <a:r>
                        <a:rPr lang="en-US" sz="1200" b="0">
                          <a:solidFill>
                            <a:srgbClr val="000000"/>
                          </a:solidFill>
                          <a:effectLst/>
                          <a:latin typeface="Gill Sans MT" panose="020B0502020104020203" pitchFamily="34" charset="0"/>
                          <a:ea typeface="Times New Roman" panose="02020603050405020304" pitchFamily="18" charset="0"/>
                        </a:rPr>
                        <a:t>when the supply of water is greater than demand for water</a:t>
                      </a:r>
                      <a:endParaRPr lang="en-GB" sz="1200" b="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extLst>
                  <a:ext uri="{0D108BD9-81ED-4DB2-BD59-A6C34878D82A}">
                    <a16:rowId xmlns:a16="http://schemas.microsoft.com/office/drawing/2014/main" val="1875491268"/>
                  </a:ext>
                </a:extLst>
              </a:tr>
              <a:tr h="273974">
                <a:tc>
                  <a:txBody>
                    <a:bodyPr/>
                    <a:lstStyle/>
                    <a:p>
                      <a:pPr>
                        <a:lnSpc>
                          <a:spcPct val="120000"/>
                        </a:lnSpc>
                        <a:spcAft>
                          <a:spcPts val="0"/>
                        </a:spcAft>
                      </a:pPr>
                      <a:r>
                        <a:rPr lang="en-US" sz="1200" b="0">
                          <a:solidFill>
                            <a:srgbClr val="000000"/>
                          </a:solidFill>
                          <a:effectLst/>
                          <a:latin typeface="Gill Sans MT" panose="020B0502020104020203" pitchFamily="34" charset="0"/>
                          <a:ea typeface="Times New Roman" panose="02020603050405020304" pitchFamily="18" charset="0"/>
                        </a:rPr>
                        <a:t>Water transfer</a:t>
                      </a:r>
                      <a:endParaRPr lang="en-GB" sz="1200" b="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tc>
                  <a:txBody>
                    <a:bodyPr/>
                    <a:lstStyle/>
                    <a:p>
                      <a:pPr marR="506730">
                        <a:lnSpc>
                          <a:spcPct val="120000"/>
                        </a:lnSpc>
                        <a:spcAft>
                          <a:spcPts val="0"/>
                        </a:spcAft>
                      </a:pPr>
                      <a:r>
                        <a:rPr lang="en-US" sz="1200" b="0" dirty="0">
                          <a:solidFill>
                            <a:srgbClr val="000000"/>
                          </a:solidFill>
                          <a:effectLst/>
                          <a:latin typeface="Gill Sans MT" panose="020B0502020104020203" pitchFamily="34" charset="0"/>
                          <a:ea typeface="Times New Roman" panose="02020603050405020304" pitchFamily="18" charset="0"/>
                        </a:rPr>
                        <a:t>matching supply with demand by moving water from an area with water surplus to another area with water deficit</a:t>
                      </a:r>
                      <a:endParaRPr lang="en-GB" sz="1200" b="0" dirty="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extLst>
                  <a:ext uri="{0D108BD9-81ED-4DB2-BD59-A6C34878D82A}">
                    <a16:rowId xmlns:a16="http://schemas.microsoft.com/office/drawing/2014/main" val="3961565093"/>
                  </a:ext>
                </a:extLst>
              </a:tr>
            </a:tbl>
          </a:graphicData>
        </a:graphic>
      </p:graphicFrame>
      <p:sp>
        <p:nvSpPr>
          <p:cNvPr id="4" name="TextBox 3"/>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7</a:t>
            </a:r>
          </a:p>
        </p:txBody>
      </p:sp>
      <p:sp>
        <p:nvSpPr>
          <p:cNvPr id="8" name="TextBox 7">
            <a:extLst>
              <a:ext uri="{FF2B5EF4-FFF2-40B4-BE49-F238E27FC236}">
                <a16:creationId xmlns:a16="http://schemas.microsoft.com/office/drawing/2014/main" id="{1B4F6F2C-EF79-99B2-A8E1-63BA3DE527B3}"/>
              </a:ext>
            </a:extLst>
          </p:cNvPr>
          <p:cNvSpPr txBox="1"/>
          <p:nvPr/>
        </p:nvSpPr>
        <p:spPr>
          <a:xfrm>
            <a:off x="152070" y="135641"/>
            <a:ext cx="1899120"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Geography</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Tree>
    <p:extLst>
      <p:ext uri="{BB962C8B-B14F-4D97-AF65-F5344CB8AC3E}">
        <p14:creationId xmlns:p14="http://schemas.microsoft.com/office/powerpoint/2010/main" val="2062274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TotalTime>
  <Words>5304</Words>
  <Application>Microsoft Office PowerPoint</Application>
  <PresentationFormat>Widescreen</PresentationFormat>
  <Paragraphs>861</Paragraphs>
  <Slides>35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Gill Sans MT</vt:lpstr>
      <vt:lpstr>Office Theme</vt:lpstr>
      <vt:lpstr>PowerPoint Presentation</vt:lpstr>
      <vt:lpstr>Contents Page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 Moore</dc:creator>
  <cp:lastModifiedBy>MAmin</cp:lastModifiedBy>
  <cp:revision>37</cp:revision>
  <cp:lastPrinted>2026-02-02T13:20:22Z</cp:lastPrinted>
  <dcterms:created xsi:type="dcterms:W3CDTF">2024-02-08T13:44:17Z</dcterms:created>
  <dcterms:modified xsi:type="dcterms:W3CDTF">2026-02-06T10:43:02Z</dcterms:modified>
</cp:coreProperties>
</file>