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7" r:id="rId3"/>
    <p:sldId id="258" r:id="rId4"/>
    <p:sldId id="317" r:id="rId5"/>
    <p:sldId id="316" r:id="rId6"/>
    <p:sldId id="261" r:id="rId7"/>
    <p:sldId id="262" r:id="rId8"/>
    <p:sldId id="263" r:id="rId9"/>
    <p:sldId id="264" r:id="rId10"/>
    <p:sldId id="265" r:id="rId11"/>
    <p:sldId id="295" r:id="rId12"/>
    <p:sldId id="296" r:id="rId13"/>
    <p:sldId id="297" r:id="rId14"/>
    <p:sldId id="266" r:id="rId15"/>
    <p:sldId id="320" r:id="rId16"/>
    <p:sldId id="271" r:id="rId17"/>
    <p:sldId id="294" r:id="rId18"/>
    <p:sldId id="273" r:id="rId19"/>
    <p:sldId id="274" r:id="rId20"/>
    <p:sldId id="319" r:id="rId21"/>
    <p:sldId id="318" r:id="rId22"/>
    <p:sldId id="298" r:id="rId23"/>
    <p:sldId id="299" r:id="rId24"/>
    <p:sldId id="300" r:id="rId25"/>
    <p:sldId id="301" r:id="rId26"/>
    <p:sldId id="305" r:id="rId27"/>
    <p:sldId id="280" r:id="rId28"/>
    <p:sldId id="281" r:id="rId29"/>
    <p:sldId id="282" r:id="rId30"/>
    <p:sldId id="283" r:id="rId31"/>
    <p:sldId id="291" r:id="rId32"/>
    <p:sldId id="306" r:id="rId33"/>
    <p:sldId id="310" r:id="rId34"/>
    <p:sldId id="311" r:id="rId35"/>
    <p:sldId id="312" r:id="rId36"/>
    <p:sldId id="313" r:id="rId37"/>
    <p:sldId id="314" r:id="rId38"/>
    <p:sldId id="315" r:id="rId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9130679-BD81-4950-A4A8-4441D125A6F4}" type="datetimeFigureOut">
              <a:rPr lang="en-GB" smtClean="0"/>
              <a:t>11/03/2026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3AD941A-F2EC-410A-86C7-81FC3DBBF9D3}" type="slidenum">
              <a:rPr lang="en-GB" smtClean="0"/>
              <a:t>‹#›</a:t>
            </a:fld>
            <a:endParaRPr lang="en-GB"/>
          </a:p>
        </p:txBody>
      </p:sp>
    </p:spTree>
    <p:extLst>
      <p:ext uri="{BB962C8B-B14F-4D97-AF65-F5344CB8AC3E}">
        <p14:creationId xmlns:p14="http://schemas.microsoft.com/office/powerpoint/2010/main" val="118920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243123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13233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8461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A437-22DB-CBBE-4488-06971A269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2EB20C-46BC-67FE-E0E5-93A2377B0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3FEB61-7D15-582E-848E-4A543184ACEE}"/>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5" name="Footer Placeholder 4">
            <a:extLst>
              <a:ext uri="{FF2B5EF4-FFF2-40B4-BE49-F238E27FC236}">
                <a16:creationId xmlns:a16="http://schemas.microsoft.com/office/drawing/2014/main" id="{24B2B416-0A22-1F6F-A2E8-7A02114328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96236-8052-C58C-C031-3E766092ABD8}"/>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175411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03F8-44DA-2BEF-DDF3-181420BA01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B1D7BE-9CEB-C41E-F12A-22EBFD1188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B1DFF1-16BE-8511-0A45-362CC54E7A36}"/>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5" name="Footer Placeholder 4">
            <a:extLst>
              <a:ext uri="{FF2B5EF4-FFF2-40B4-BE49-F238E27FC236}">
                <a16:creationId xmlns:a16="http://schemas.microsoft.com/office/drawing/2014/main" id="{41417DD0-5C5E-4C8B-1F36-781E30060C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2AFA7-5F7E-FD0E-2C2D-74AC7D3099FF}"/>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153356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52B3-3614-AD9E-ED4F-392FB9E89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7AED0C-BFAC-1156-46AC-2475654E34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419DE6-89AF-EF75-CAA9-48641E5CBB52}"/>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5" name="Footer Placeholder 4">
            <a:extLst>
              <a:ext uri="{FF2B5EF4-FFF2-40B4-BE49-F238E27FC236}">
                <a16:creationId xmlns:a16="http://schemas.microsoft.com/office/drawing/2014/main" id="{8D58274A-1251-C62E-DA3C-2500C98B41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FA6F02-20F9-DE61-C892-D49DB3B6A4E1}"/>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235108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FD1E-200D-FAAA-18E6-2E375B2B88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4D4EB8-9AED-C33E-2264-A959FD9B51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677405-F092-0BB4-ABC0-BFE4480A57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BA788-A9F0-8CEC-A0F8-5A16BD289C0A}"/>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6" name="Footer Placeholder 5">
            <a:extLst>
              <a:ext uri="{FF2B5EF4-FFF2-40B4-BE49-F238E27FC236}">
                <a16:creationId xmlns:a16="http://schemas.microsoft.com/office/drawing/2014/main" id="{2A6A2FAA-A8B2-E15F-5E69-3D2A214C9A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08E6E5-3AAC-5AAB-CEB4-99C5DFBFAC96}"/>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11767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CFB6-47EB-503D-D1C3-F9EFA18C6E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61138B-FD1C-496A-7F2D-309D30D79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BCF16-E20F-06FD-CB11-0A3C128CB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2FB9CE-6838-F5EC-0887-13B3B8C94B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A748D6-5D89-3831-860D-9CD8EC1F18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DA8996-B45D-5BF0-11F0-72F17AAA1927}"/>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8" name="Footer Placeholder 7">
            <a:extLst>
              <a:ext uri="{FF2B5EF4-FFF2-40B4-BE49-F238E27FC236}">
                <a16:creationId xmlns:a16="http://schemas.microsoft.com/office/drawing/2014/main" id="{32246B92-5F50-D757-372E-28D98EC05C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F6182C-9327-ABC6-C9BC-684E53961835}"/>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3918165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9BA1-5B3C-38E9-1F7E-7863611AE1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1FA7C8-9382-2C77-F35A-06B48106E69C}"/>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4" name="Footer Placeholder 3">
            <a:extLst>
              <a:ext uri="{FF2B5EF4-FFF2-40B4-BE49-F238E27FC236}">
                <a16:creationId xmlns:a16="http://schemas.microsoft.com/office/drawing/2014/main" id="{6F82D58D-E93A-6BC4-D08E-71AD0EAEC9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B7A8FD-FEBF-75F8-6A22-ED8D1CD55BF3}"/>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2971967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CE3F30-B85F-E5DA-0D39-898159BDE111}"/>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3" name="Footer Placeholder 2">
            <a:extLst>
              <a:ext uri="{FF2B5EF4-FFF2-40B4-BE49-F238E27FC236}">
                <a16:creationId xmlns:a16="http://schemas.microsoft.com/office/drawing/2014/main" id="{0F007C3B-76B3-B281-8391-F35C87DDF6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A36413-7DB9-88DF-EC9B-DF654CE1E9B4}"/>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280203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BDBB-69C7-E9F6-86FC-5D01CC92D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FD1377-C890-4DA3-859F-73A17E63B1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2BEC9D-AF0D-67CD-E473-EB4A29A9D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C188A-2325-2E38-2281-955F9087FCFA}"/>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6" name="Footer Placeholder 5">
            <a:extLst>
              <a:ext uri="{FF2B5EF4-FFF2-40B4-BE49-F238E27FC236}">
                <a16:creationId xmlns:a16="http://schemas.microsoft.com/office/drawing/2014/main" id="{FD7B3626-0B56-7F70-D8BF-1D42B1E702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35FDA9-B420-C3D3-4C31-AF93DA2CE198}"/>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157324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877012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A2DE-025D-7F7B-6C18-160811487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88B615-10E9-47CF-30C6-14C92E43B6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6BD87C-3DD2-2E80-7D67-E5AD6D2BD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50D8D-C281-8AE0-4C61-75D891709D1B}"/>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6" name="Footer Placeholder 5">
            <a:extLst>
              <a:ext uri="{FF2B5EF4-FFF2-40B4-BE49-F238E27FC236}">
                <a16:creationId xmlns:a16="http://schemas.microsoft.com/office/drawing/2014/main" id="{942951AD-24E5-E860-FE72-6F8EEC2BD8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9E78CC-DD57-2E35-7DE2-13146D5B0673}"/>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323272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269B-F491-35CE-64DE-B657363F0A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57A57-9DDF-CE1C-C6A3-383F3BD378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6D726A-36A9-74C4-BAAF-5DC1B34951C3}"/>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5" name="Footer Placeholder 4">
            <a:extLst>
              <a:ext uri="{FF2B5EF4-FFF2-40B4-BE49-F238E27FC236}">
                <a16:creationId xmlns:a16="http://schemas.microsoft.com/office/drawing/2014/main" id="{73D15B06-88A6-A35B-4BE8-D3E23ED384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9769D3-FEC4-A9DE-4EFE-09058FFF1EE5}"/>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470959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42B375-0CD0-E264-FFF4-DDFD982D8D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2BB4F3-E917-41BC-7E5A-14B99A929C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E7A3FA-569B-322A-90AA-BC111D60808F}"/>
              </a:ext>
            </a:extLst>
          </p:cNvPr>
          <p:cNvSpPr>
            <a:spLocks noGrp="1"/>
          </p:cNvSpPr>
          <p:nvPr>
            <p:ph type="dt" sz="half" idx="10"/>
          </p:nvPr>
        </p:nvSpPr>
        <p:spPr/>
        <p:txBody>
          <a:bodyPr/>
          <a:lstStyle/>
          <a:p>
            <a:fld id="{4B7B30EB-C419-48B9-BF5B-2AAF5175C074}" type="datetimeFigureOut">
              <a:rPr lang="en-GB" smtClean="0"/>
              <a:t>11/03/2026</a:t>
            </a:fld>
            <a:endParaRPr lang="en-GB"/>
          </a:p>
        </p:txBody>
      </p:sp>
      <p:sp>
        <p:nvSpPr>
          <p:cNvPr id="5" name="Footer Placeholder 4">
            <a:extLst>
              <a:ext uri="{FF2B5EF4-FFF2-40B4-BE49-F238E27FC236}">
                <a16:creationId xmlns:a16="http://schemas.microsoft.com/office/drawing/2014/main" id="{6B8A8FB1-1465-36D5-7B8C-4AD2E6887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135D2-BFF3-2C92-A90B-7F0A986E0700}"/>
              </a:ext>
            </a:extLst>
          </p:cNvPr>
          <p:cNvSpPr>
            <a:spLocks noGrp="1"/>
          </p:cNvSpPr>
          <p:nvPr>
            <p:ph type="sldNum" sz="quarter" idx="12"/>
          </p:nvPr>
        </p:nvSpPr>
        <p:spPr/>
        <p:txBody>
          <a:bodyPr/>
          <a:lstStyle/>
          <a:p>
            <a:fld id="{4BA4EBF1-CA79-4556-B5FE-ADB0E3A50446}" type="slidenum">
              <a:rPr lang="en-GB" smtClean="0"/>
              <a:t>‹#›</a:t>
            </a:fld>
            <a:endParaRPr lang="en-GB"/>
          </a:p>
        </p:txBody>
      </p:sp>
    </p:spTree>
    <p:extLst>
      <p:ext uri="{BB962C8B-B14F-4D97-AF65-F5344CB8AC3E}">
        <p14:creationId xmlns:p14="http://schemas.microsoft.com/office/powerpoint/2010/main" val="388597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EF8FBC-C6E1-431E-8AE0-1A2FEA8FC4E5}"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09910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F8FBC-C6E1-431E-8AE0-1A2FEA8FC4E5}"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37899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EF8FBC-C6E1-431E-8AE0-1A2FEA8FC4E5}" type="datetimeFigureOut">
              <a:rPr lang="en-GB" smtClean="0"/>
              <a:t>11/03/2026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262404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EF8FBC-C6E1-431E-8AE0-1A2FEA8FC4E5}" type="datetimeFigureOut">
              <a:rPr lang="en-GB" smtClean="0"/>
              <a:t>11/03/2026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319763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F8FBC-C6E1-431E-8AE0-1A2FEA8FC4E5}" type="datetimeFigureOut">
              <a:rPr lang="en-GB" smtClean="0"/>
              <a:t>11/03/2026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438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EF8FBC-C6E1-431E-8AE0-1A2FEA8FC4E5}"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5789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EF8FBC-C6E1-431E-8AE0-1A2FEA8FC4E5}"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3867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F8FBC-C6E1-431E-8AE0-1A2FEA8FC4E5}" type="datetimeFigureOut">
              <a:rPr lang="en-GB" smtClean="0"/>
              <a:t>11/03/2026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DE3EA-C05F-44BA-BB9B-4D312751C816}" type="slidenum">
              <a:rPr lang="en-GB" smtClean="0"/>
              <a:t>‹#›</a:t>
            </a:fld>
            <a:endParaRPr lang="en-GB"/>
          </a:p>
        </p:txBody>
      </p:sp>
    </p:spTree>
    <p:extLst>
      <p:ext uri="{BB962C8B-B14F-4D97-AF65-F5344CB8AC3E}">
        <p14:creationId xmlns:p14="http://schemas.microsoft.com/office/powerpoint/2010/main" val="27523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1E15-7A2E-FCF2-0B11-5AD3E60C5E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324D82-A22B-57F1-18E5-7B7C4BAAC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E95F18-C4A1-A260-5422-C45343C21C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7B30EB-C419-48B9-BF5B-2AAF5175C074}" type="datetimeFigureOut">
              <a:rPr lang="en-GB" smtClean="0"/>
              <a:t>11/03/2026</a:t>
            </a:fld>
            <a:endParaRPr lang="en-GB"/>
          </a:p>
        </p:txBody>
      </p:sp>
      <p:sp>
        <p:nvSpPr>
          <p:cNvPr id="5" name="Footer Placeholder 4">
            <a:extLst>
              <a:ext uri="{FF2B5EF4-FFF2-40B4-BE49-F238E27FC236}">
                <a16:creationId xmlns:a16="http://schemas.microsoft.com/office/drawing/2014/main" id="{CE778799-313E-35B8-A13E-F56C5F26B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C1E3E2E-84B0-061C-2D69-24A6212A1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A4EBF1-CA79-4556-B5FE-ADB0E3A50446}" type="slidenum">
              <a:rPr lang="en-GB" smtClean="0"/>
              <a:t>‹#›</a:t>
            </a:fld>
            <a:endParaRPr lang="en-GB"/>
          </a:p>
        </p:txBody>
      </p:sp>
    </p:spTree>
    <p:extLst>
      <p:ext uri="{BB962C8B-B14F-4D97-AF65-F5344CB8AC3E}">
        <p14:creationId xmlns:p14="http://schemas.microsoft.com/office/powerpoint/2010/main" val="1134857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9 Knowledge Organiser HT5</a:t>
            </a: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CC00FF"/>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388558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52384652"/>
              </p:ext>
            </p:extLst>
          </p:nvPr>
        </p:nvGraphicFramePr>
        <p:xfrm>
          <a:off x="173800" y="242414"/>
          <a:ext cx="11836409" cy="6303772"/>
        </p:xfrm>
        <a:graphic>
          <a:graphicData uri="http://schemas.openxmlformats.org/drawingml/2006/table">
            <a:tbl>
              <a:tblPr firstRow="1" bandRow="1">
                <a:tableStyleId>{5940675A-B579-460E-94D1-54222C63F5DA}</a:tableStyleId>
              </a:tblPr>
              <a:tblGrid>
                <a:gridCol w="2287828">
                  <a:extLst>
                    <a:ext uri="{9D8B030D-6E8A-4147-A177-3AD203B41FA5}">
                      <a16:colId xmlns:a16="http://schemas.microsoft.com/office/drawing/2014/main" val="20000"/>
                    </a:ext>
                  </a:extLst>
                </a:gridCol>
                <a:gridCol w="9548581">
                  <a:extLst>
                    <a:ext uri="{9D8B030D-6E8A-4147-A177-3AD203B41FA5}">
                      <a16:colId xmlns:a16="http://schemas.microsoft.com/office/drawing/2014/main" val="20001"/>
                    </a:ext>
                  </a:extLst>
                </a:gridCol>
              </a:tblGrid>
              <a:tr h="241214">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57295">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Levee</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raised bank found on either side of a river, formed naturally by regular flooding or built up by people to protect the area against flooding</a:t>
                      </a:r>
                    </a:p>
                  </a:txBody>
                  <a:tcPr marL="36576" marR="36576" marT="36576" marB="36576"/>
                </a:tc>
                <a:extLst>
                  <a:ext uri="{0D108BD9-81ED-4DB2-BD59-A6C34878D82A}">
                    <a16:rowId xmlns:a16="http://schemas.microsoft.com/office/drawing/2014/main" val="10001"/>
                  </a:ext>
                </a:extLst>
              </a:tr>
              <a:tr h="257295">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Load</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material transported by a river</a:t>
                      </a:r>
                    </a:p>
                  </a:txBody>
                  <a:tcPr marL="36576" marR="36576" marT="36576" marB="36576"/>
                </a:tc>
                <a:extLst>
                  <a:ext uri="{0D108BD9-81ED-4DB2-BD59-A6C34878D82A}">
                    <a16:rowId xmlns:a16="http://schemas.microsoft.com/office/drawing/2014/main" val="3157783359"/>
                  </a:ext>
                </a:extLst>
              </a:tr>
              <a:tr h="257295">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Long profile</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gradient of a river, from its source to its mouth</a:t>
                      </a:r>
                    </a:p>
                  </a:txBody>
                  <a:tcPr marL="36576" marR="36576" marT="36576" marB="36576"/>
                </a:tc>
                <a:extLst>
                  <a:ext uri="{0D108BD9-81ED-4DB2-BD59-A6C34878D82A}">
                    <a16:rowId xmlns:a16="http://schemas.microsoft.com/office/drawing/2014/main" val="3358326006"/>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Meander</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wide bend in a river</a:t>
                      </a:r>
                    </a:p>
                  </a:txBody>
                  <a:tcPr marL="36576" marR="36576" marT="36576" marB="36576"/>
                </a:tc>
                <a:extLst>
                  <a:ext uri="{0D108BD9-81ED-4DB2-BD59-A6C34878D82A}">
                    <a16:rowId xmlns:a16="http://schemas.microsoft.com/office/drawing/2014/main" val="1298195780"/>
                  </a:ext>
                </a:extLst>
              </a:tr>
              <a:tr h="257295">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Mudflats</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areas of fine sediment deposits which over time can develop in saltmarshes</a:t>
                      </a:r>
                    </a:p>
                  </a:txBody>
                  <a:tcPr marL="36576" marR="36576" marT="36576" marB="36576"/>
                </a:tc>
                <a:extLst>
                  <a:ext uri="{0D108BD9-81ED-4DB2-BD59-A6C34878D82A}">
                    <a16:rowId xmlns:a16="http://schemas.microsoft.com/office/drawing/2014/main" val="2584063083"/>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Ox-bow lake</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an arc-shaped lake on a floodplain formed by a cut-off meander</a:t>
                      </a:r>
                    </a:p>
                  </a:txBody>
                  <a:tcPr marL="36576" marR="36576" marT="36576" marB="36576"/>
                </a:tc>
                <a:extLst>
                  <a:ext uri="{0D108BD9-81ED-4DB2-BD59-A6C34878D82A}">
                    <a16:rowId xmlns:a16="http://schemas.microsoft.com/office/drawing/2014/main" val="2555449906"/>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Plunge pool</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deep and turbulent area of water where the river ‘plunges’ over a waterfall</a:t>
                      </a:r>
                    </a:p>
                  </a:txBody>
                  <a:tcPr marL="36576" marR="36576" marT="36576" marB="36576"/>
                </a:tc>
                <a:extLst>
                  <a:ext uri="{0D108BD9-81ED-4DB2-BD59-A6C34878D82A}">
                    <a16:rowId xmlns:a16="http://schemas.microsoft.com/office/drawing/2014/main" val="565577198"/>
                  </a:ext>
                </a:extLst>
              </a:tr>
              <a:tr h="257295">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Saltation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hopping movement of pebbles along a river or sea bed</a:t>
                      </a:r>
                    </a:p>
                  </a:txBody>
                  <a:tcPr marL="36576" marR="36576" marT="36576" marB="36576"/>
                </a:tc>
                <a:extLst>
                  <a:ext uri="{0D108BD9-81ED-4DB2-BD59-A6C34878D82A}">
                    <a16:rowId xmlns:a16="http://schemas.microsoft.com/office/drawing/2014/main" val="10003"/>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Saltmarshes</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important natural habitats often found in sheltered river estuaries behind spits where there is very little flow of water</a:t>
                      </a:r>
                    </a:p>
                  </a:txBody>
                  <a:tcPr marL="36576" marR="36576" marT="36576" marB="36576"/>
                </a:tc>
                <a:extLst>
                  <a:ext uri="{0D108BD9-81ED-4DB2-BD59-A6C34878D82A}">
                    <a16:rowId xmlns:a16="http://schemas.microsoft.com/office/drawing/2014/main" val="3925240874"/>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Solution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dissolved rocks and minerals often derived from limestone or chalk</a:t>
                      </a:r>
                    </a:p>
                  </a:txBody>
                  <a:tcPr marL="36576" marR="36576" marT="36576" marB="36576"/>
                </a:tc>
                <a:extLst>
                  <a:ext uri="{0D108BD9-81ED-4DB2-BD59-A6C34878D82A}">
                    <a16:rowId xmlns:a16="http://schemas.microsoft.com/office/drawing/2014/main" val="3041935017"/>
                  </a:ext>
                </a:extLst>
              </a:tr>
              <a:tr h="257295">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Suspension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small particles carried in river flow or sea water, i.e. sands, silts and clays</a:t>
                      </a:r>
                    </a:p>
                  </a:txBody>
                  <a:tcPr marL="36576" marR="36576" marT="36576" marB="36576"/>
                </a:tc>
                <a:extLst>
                  <a:ext uri="{0D108BD9-81ED-4DB2-BD59-A6C34878D82A}">
                    <a16:rowId xmlns:a16="http://schemas.microsoft.com/office/drawing/2014/main" val="689662382"/>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Thalweg</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course of the fastest flow (velocity) within a river</a:t>
                      </a:r>
                    </a:p>
                  </a:txBody>
                  <a:tcPr marL="36576" marR="36576" marT="36576" marB="36576"/>
                </a:tc>
                <a:extLst>
                  <a:ext uri="{0D108BD9-81ED-4DB2-BD59-A6C34878D82A}">
                    <a16:rowId xmlns:a16="http://schemas.microsoft.com/office/drawing/2014/main" val="3898045413"/>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Time lag</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time in hours between the highest rainfall and the highest (peak) discharge</a:t>
                      </a:r>
                    </a:p>
                  </a:txBody>
                  <a:tcPr marL="36576" marR="36576" marT="36576" marB="36576"/>
                </a:tc>
                <a:extLst>
                  <a:ext uri="{0D108BD9-81ED-4DB2-BD59-A6C34878D82A}">
                    <a16:rowId xmlns:a16="http://schemas.microsoft.com/office/drawing/2014/main" val="4149408354"/>
                  </a:ext>
                </a:extLst>
              </a:tr>
              <a:tr h="257295">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Traction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where material is rolled along a river bed or by waves</a:t>
                      </a:r>
                    </a:p>
                  </a:txBody>
                  <a:tcPr marL="36576" marR="36576" marT="36576" marB="36576"/>
                </a:tc>
                <a:extLst>
                  <a:ext uri="{0D108BD9-81ED-4DB2-BD59-A6C34878D82A}">
                    <a16:rowId xmlns:a16="http://schemas.microsoft.com/office/drawing/2014/main" val="1235971345"/>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Transportation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movement of eroded material</a:t>
                      </a:r>
                    </a:p>
                  </a:txBody>
                  <a:tcPr marL="36576" marR="36576" marT="36576" marB="36576"/>
                </a:tc>
                <a:extLst>
                  <a:ext uri="{0D108BD9-81ED-4DB2-BD59-A6C34878D82A}">
                    <a16:rowId xmlns:a16="http://schemas.microsoft.com/office/drawing/2014/main" val="926076416"/>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Tributary</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small stream that joins a larger river</a:t>
                      </a:r>
                    </a:p>
                  </a:txBody>
                  <a:tcPr marL="36576" marR="36576" marT="36576" marB="36576"/>
                </a:tc>
                <a:extLst>
                  <a:ext uri="{0D108BD9-81ED-4DB2-BD59-A6C34878D82A}">
                    <a16:rowId xmlns:a16="http://schemas.microsoft.com/office/drawing/2014/main" val="3972796075"/>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Velocity</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rate of the river flow</a:t>
                      </a:r>
                    </a:p>
                  </a:txBody>
                  <a:tcPr marL="36576" marR="36576" marT="36576" marB="36576"/>
                </a:tc>
                <a:extLst>
                  <a:ext uri="{0D108BD9-81ED-4DB2-BD59-A6C34878D82A}">
                    <a16:rowId xmlns:a16="http://schemas.microsoft.com/office/drawing/2014/main" val="1539621257"/>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Vertical erosion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downward erosion of the river bed</a:t>
                      </a:r>
                    </a:p>
                  </a:txBody>
                  <a:tcPr marL="36576" marR="36576" marT="36576" marB="36576"/>
                </a:tc>
                <a:extLst>
                  <a:ext uri="{0D108BD9-81ED-4DB2-BD59-A6C34878D82A}">
                    <a16:rowId xmlns:a16="http://schemas.microsoft.com/office/drawing/2014/main" val="857283915"/>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V-shaped valley</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US" sz="1200" kern="1400" dirty="0">
                          <a:ln>
                            <a:noFill/>
                          </a:ln>
                          <a:solidFill>
                            <a:srgbClr val="000000"/>
                          </a:solidFill>
                          <a:effectLst/>
                          <a:latin typeface="Gill Sans MT" panose="020B0502020104020203" pitchFamily="34" charset="0"/>
                        </a:rPr>
                        <a:t>steep-sided valley</a:t>
                      </a:r>
                    </a:p>
                  </a:txBody>
                  <a:tcPr marL="36576" marR="36576" marT="36576" marB="36576"/>
                </a:tc>
                <a:extLst>
                  <a:ext uri="{0D108BD9-81ED-4DB2-BD59-A6C34878D82A}">
                    <a16:rowId xmlns:a16="http://schemas.microsoft.com/office/drawing/2014/main" val="1624538840"/>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Waterfall</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step in the long profile of a river usually formed when a river crosses over a hard (resistant) band of rock</a:t>
                      </a:r>
                    </a:p>
                  </a:txBody>
                  <a:tcPr marL="36576" marR="36576" marT="36576" marB="36576"/>
                </a:tc>
                <a:extLst>
                  <a:ext uri="{0D108BD9-81ED-4DB2-BD59-A6C34878D82A}">
                    <a16:rowId xmlns:a16="http://schemas.microsoft.com/office/drawing/2014/main" val="158067409"/>
                  </a:ext>
                </a:extLst>
              </a:tr>
              <a:tr h="25729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Watershed</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the edge of the river basin</a:t>
                      </a:r>
                    </a:p>
                  </a:txBody>
                  <a:tcPr marL="36576" marR="36576" marT="36576" marB="36576"/>
                </a:tc>
                <a:extLst>
                  <a:ext uri="{0D108BD9-81ED-4DB2-BD59-A6C34878D82A}">
                    <a16:rowId xmlns:a16="http://schemas.microsoft.com/office/drawing/2014/main" val="425361808"/>
                  </a:ext>
                </a:extLst>
              </a:tr>
              <a:tr h="257295">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Wetlands</a:t>
                      </a:r>
                    </a:p>
                  </a:txBody>
                  <a:tcPr marL="36576" marR="36576" marT="36576" marB="36576"/>
                </a:tc>
                <a:tc>
                  <a:txBody>
                    <a:bodyPr/>
                    <a:lstStyle/>
                    <a:p>
                      <a:pPr marR="687070" indent="0" algn="l" rtl="0">
                        <a:lnSpc>
                          <a:spcPct val="120000"/>
                        </a:lnSpc>
                        <a:spcBef>
                          <a:spcPts val="0"/>
                        </a:spcBef>
                        <a:spcAft>
                          <a:spcPts val="0"/>
                        </a:spcAft>
                        <a:tabLst>
                          <a:tab pos="3731666" algn="l"/>
                        </a:tabLst>
                      </a:pPr>
                      <a:r>
                        <a:rPr lang="en-GB" sz="1200" kern="1400" dirty="0">
                          <a:ln>
                            <a:noFill/>
                          </a:ln>
                          <a:solidFill>
                            <a:srgbClr val="000000"/>
                          </a:solidFill>
                          <a:effectLst/>
                          <a:latin typeface="Gill Sans MT" panose="020B0502020104020203" pitchFamily="34" charset="0"/>
                        </a:rPr>
                        <a:t>saturated areas of land, often found on river floodplains</a:t>
                      </a:r>
                    </a:p>
                  </a:txBody>
                  <a:tcPr marL="36576" marR="36576" marT="36576" marB="36576"/>
                </a:tc>
                <a:extLst>
                  <a:ext uri="{0D108BD9-81ED-4DB2-BD59-A6C34878D82A}">
                    <a16:rowId xmlns:a16="http://schemas.microsoft.com/office/drawing/2014/main" val="3865445640"/>
                  </a:ext>
                </a:extLst>
              </a:tr>
            </a:tbl>
          </a:graphicData>
        </a:graphic>
      </p:graphicFrame>
      <p:sp>
        <p:nvSpPr>
          <p:cNvPr id="5" name="TextBox 4"/>
          <p:cNvSpPr txBox="1"/>
          <p:nvPr/>
        </p:nvSpPr>
        <p:spPr>
          <a:xfrm>
            <a:off x="10223901" y="23264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78887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62" b="3334"/>
          <a:stretch/>
        </p:blipFill>
        <p:spPr>
          <a:xfrm rot="10800000">
            <a:off x="220618" y="312382"/>
            <a:ext cx="11607800" cy="6177009"/>
          </a:xfrm>
          <a:prstGeom prst="rect">
            <a:avLst/>
          </a:prstGeom>
        </p:spPr>
      </p:pic>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spTree>
    <p:extLst>
      <p:ext uri="{BB962C8B-B14F-4D97-AF65-F5344CB8AC3E}">
        <p14:creationId xmlns:p14="http://schemas.microsoft.com/office/powerpoint/2010/main" val="17620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87690516"/>
              </p:ext>
            </p:extLst>
          </p:nvPr>
        </p:nvGraphicFramePr>
        <p:xfrm>
          <a:off x="278674" y="358790"/>
          <a:ext cx="11667030" cy="6162816"/>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dirty="0">
                          <a:latin typeface="Gill Sans"/>
                        </a:rPr>
                        <a:t>Health</a:t>
                      </a:r>
                      <a:r>
                        <a:rPr lang="en-GB" sz="1200" b="1" baseline="0" dirty="0">
                          <a:latin typeface="Gill Sans"/>
                        </a:rPr>
                        <a:t> and Fitness</a:t>
                      </a:r>
                      <a:endParaRPr lang="en-GB" sz="1200" b="1" dirty="0">
                        <a:latin typeface="Gill Sans"/>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Muscular Strength</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The amount of the force muscles can generate against a resistance</a:t>
                      </a:r>
                      <a:endParaRPr lang="en-GB" sz="10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Muscular Endurance</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The ability to use voluntary muscles, over long periods of time without getting tired</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Flexibility</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The range of movement at a joint</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Cardiovascular Fitness (Aerobic Endurance)</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The ability of the heart and circulatory system to meet the demands of the body for a long period of time</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a:rPr>
                        <a:t>Body composition</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The percentage of a body that is fat, muscle, bone and water</a:t>
                      </a:r>
                      <a:endParaRPr lang="en-GB" sz="10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Coordination</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The ability to move two or more body parts at the same time</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Reaction Time</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The time taken for a response to occur after a stimulus</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Agility</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The ability to change direction at speed</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Balance</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The ability to keep the body steady when in a static position or when moving</a:t>
                      </a:r>
                      <a:endParaRPr lang="en-GB" sz="10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Speed</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The time taken to cover a set distance/complete a movement</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Power</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The ability to combine speed and strength</a:t>
                      </a:r>
                      <a:endParaRPr lang="en-GB" sz="10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a:rPr>
                        <a:t>Principles of training</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Progressive Overload</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Working the body harder than normal/gradually increasing the amount of exercise you do</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Reversibility</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If training is not regular, adaptations will be reversed.  This can happen when suffering from illness, injury or after an off season</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Specificity</a:t>
                      </a:r>
                      <a:endParaRPr lang="en-GB" sz="1000" kern="140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a:rPr>
                        <a:t>Training showed be matched to the requirements of the sport or position the performer is in.</a:t>
                      </a:r>
                      <a:r>
                        <a:rPr lang="en-GB" sz="1200" kern="1400">
                          <a:ln>
                            <a:noFill/>
                          </a:ln>
                          <a:solidFill>
                            <a:srgbClr val="000000"/>
                          </a:solidFill>
                          <a:effectLst/>
                          <a:latin typeface="Gill Sans"/>
                        </a:rPr>
                        <a:t>  </a:t>
                      </a:r>
                      <a:r>
                        <a:rPr lang="en-GB" sz="1200" kern="1200">
                          <a:ln>
                            <a:noFill/>
                          </a:ln>
                          <a:solidFill>
                            <a:srgbClr val="000000"/>
                          </a:solidFill>
                          <a:effectLst/>
                          <a:latin typeface="Gill Sans"/>
                        </a:rPr>
                        <a:t>Training must be specifically  designed to develop the right muscles, type of fitness or skills</a:t>
                      </a:r>
                      <a:endParaRPr lang="en-GB" sz="1000" kern="140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Individual needs</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All PEP’s would differ depending on performers goals/target, strengths /weaknesses, age/gender and current health/fitness levels</a:t>
                      </a:r>
                      <a:endParaRPr lang="en-GB" sz="10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Overtraining</a:t>
                      </a:r>
                      <a:endParaRPr lang="en-GB" sz="1000" kern="1400" dirty="0">
                        <a:ln>
                          <a:noFill/>
                        </a:ln>
                        <a:solidFill>
                          <a:srgbClr val="000000"/>
                        </a:solidFill>
                        <a:effectLst/>
                        <a:latin typeface="Gill Sans"/>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a:rPr>
                        <a:t>Occurs when you train too hard and do not allow the body enough rest/recovery time Signs include extended muscle soreness, frequent illness &amp; increase injuries</a:t>
                      </a:r>
                      <a:endParaRPr lang="en-GB" sz="1000" kern="1400" dirty="0">
                        <a:ln>
                          <a:noFill/>
                        </a:ln>
                        <a:solidFill>
                          <a:srgbClr val="000000"/>
                        </a:solidFill>
                        <a:effectLst/>
                        <a:latin typeface="Gill Sans"/>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47500" y="6489391"/>
            <a:ext cx="444500"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spTree>
    <p:extLst>
      <p:ext uri="{BB962C8B-B14F-4D97-AF65-F5344CB8AC3E}">
        <p14:creationId xmlns:p14="http://schemas.microsoft.com/office/powerpoint/2010/main" val="106361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48700716"/>
              </p:ext>
            </p:extLst>
          </p:nvPr>
        </p:nvGraphicFramePr>
        <p:xfrm>
          <a:off x="367938" y="810986"/>
          <a:ext cx="11388634" cy="2360973"/>
        </p:xfrm>
        <a:graphic>
          <a:graphicData uri="http://schemas.openxmlformats.org/drawingml/2006/table">
            <a:tbl>
              <a:tblPr firstRow="1" bandRow="1">
                <a:tableStyleId>{5940675A-B579-460E-94D1-54222C63F5DA}</a:tableStyleId>
              </a:tblPr>
              <a:tblGrid>
                <a:gridCol w="2201280">
                  <a:extLst>
                    <a:ext uri="{9D8B030D-6E8A-4147-A177-3AD203B41FA5}">
                      <a16:colId xmlns:a16="http://schemas.microsoft.com/office/drawing/2014/main" val="20000"/>
                    </a:ext>
                  </a:extLst>
                </a:gridCol>
                <a:gridCol w="9187354">
                  <a:extLst>
                    <a:ext uri="{9D8B030D-6E8A-4147-A177-3AD203B41FA5}">
                      <a16:colId xmlns:a16="http://schemas.microsoft.com/office/drawing/2014/main" val="20001"/>
                    </a:ext>
                  </a:extLst>
                </a:gridCol>
              </a:tblGrid>
              <a:tr h="401512">
                <a:tc gridSpan="2">
                  <a:txBody>
                    <a:bodyPr/>
                    <a:lstStyle/>
                    <a:p>
                      <a:pPr algn="ctr"/>
                      <a:r>
                        <a:rPr lang="en-GB" sz="1200" b="0" dirty="0">
                          <a:latin typeface="Gill Sans MT" panose="020B0502020104020203" pitchFamily="34" charset="0"/>
                        </a:rPr>
                        <a:t>Cardiovascular system – Blood vessels</a:t>
                      </a:r>
                    </a:p>
                  </a:txBody>
                  <a:tcPr marL="36576" marR="36576" marT="36576" marB="36576" anchor="ctr">
                    <a:solidFill>
                      <a:schemeClr val="accent4">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492892">
                <a:tc gridSpan="2">
                  <a:txBody>
                    <a:bodyPr/>
                    <a:lstStyle/>
                    <a:p>
                      <a:pPr marR="0" indent="0" algn="l" rtl="0">
                        <a:lnSpc>
                          <a:spcPct val="119000"/>
                        </a:lnSpc>
                        <a:spcBef>
                          <a:spcPts val="0"/>
                        </a:spcBef>
                        <a:spcAft>
                          <a:spcPts val="600"/>
                        </a:spcAft>
                      </a:pPr>
                      <a:r>
                        <a:rPr lang="en-US" sz="1200" b="0" dirty="0">
                          <a:latin typeface="Gill Sans MT" panose="020B0502020104020203" pitchFamily="34" charset="0"/>
                        </a:rPr>
                        <a:t>There are three types of blood vessels found in the body: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hMerge="1">
                  <a:txBody>
                    <a:bodyPr/>
                    <a:lstStyle/>
                    <a:p>
                      <a:pPr marR="0" indent="0" algn="l" rtl="0">
                        <a:lnSpc>
                          <a:spcPct val="119000"/>
                        </a:lnSpc>
                        <a:spcBef>
                          <a:spcPts val="0"/>
                        </a:spcBef>
                        <a:spcAft>
                          <a:spcPts val="600"/>
                        </a:spcAft>
                      </a:pPr>
                      <a:endParaRPr lang="en-GB" sz="1200" kern="1400" dirty="0">
                        <a:ln>
                          <a:noFill/>
                        </a:ln>
                        <a:solidFill>
                          <a:srgbClr val="000000"/>
                        </a:solidFill>
                        <a:effectLst/>
                        <a:latin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45433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Artery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It’s structure is; thick, muscular elastic walls, small</a:t>
                      </a:r>
                      <a:r>
                        <a:rPr lang="en-GB" sz="1200" b="0" baseline="0" dirty="0">
                          <a:latin typeface="Gill Sans MT" panose="020B0502020104020203" pitchFamily="34" charset="0"/>
                          <a:cs typeface="Arial" panose="020B0604020202020204" pitchFamily="34" charset="0"/>
                        </a:rPr>
                        <a:t> lumen, high pressure. It’s function is to t</a:t>
                      </a:r>
                      <a:r>
                        <a:rPr lang="en-GB" sz="1200" b="0" dirty="0">
                          <a:latin typeface="Gill Sans MT" panose="020B0502020104020203" pitchFamily="34" charset="0"/>
                          <a:cs typeface="Arial" panose="020B0604020202020204" pitchFamily="34" charset="0"/>
                        </a:rPr>
                        <a:t>ake blood away from the heart</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05904">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Vein</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It’s structure is; Thin, little muscle in walls, non elastic, large</a:t>
                      </a:r>
                      <a:r>
                        <a:rPr lang="en-GB" sz="1200" b="0" baseline="0" dirty="0">
                          <a:latin typeface="Gill Sans MT" panose="020B0502020104020203" pitchFamily="34" charset="0"/>
                          <a:cs typeface="Arial" panose="020B0604020202020204" pitchFamily="34" charset="0"/>
                        </a:rPr>
                        <a:t> lumen, pocket valves, low pressure. . It’s function is to b</a:t>
                      </a:r>
                      <a:r>
                        <a:rPr lang="en-GB" sz="1200" b="0" dirty="0">
                          <a:latin typeface="Gill Sans MT" panose="020B0502020104020203" pitchFamily="34" charset="0"/>
                          <a:cs typeface="Arial" panose="020B0604020202020204" pitchFamily="34" charset="0"/>
                        </a:rPr>
                        <a:t>ring blood into the heart</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506329">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Capillary</a:t>
                      </a:r>
                      <a:endParaRPr lang="en-GB" sz="1200" b="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latin typeface="Gill Sans MT" panose="020B0502020104020203" pitchFamily="34" charset="0"/>
                          <a:cs typeface="Arial" panose="020B0604020202020204" pitchFamily="34" charset="0"/>
                        </a:rPr>
                        <a:t>It’s structure is; Very thin walls (1 cell), very small lumen</a:t>
                      </a:r>
                      <a:r>
                        <a:rPr lang="en-GB" sz="1200" b="0" kern="1400" dirty="0">
                          <a:ln>
                            <a:noFill/>
                          </a:ln>
                          <a:solidFill>
                            <a:srgbClr val="000000"/>
                          </a:solidFill>
                          <a:effectLst/>
                          <a:latin typeface="Gill Sans MT" panose="020B0502020104020203" pitchFamily="34" charset="0"/>
                          <a:cs typeface="+mn-cs"/>
                        </a:rPr>
                        <a:t>.</a:t>
                      </a:r>
                      <a:r>
                        <a:rPr lang="en-GB" sz="1200" b="0" kern="1400" baseline="0" dirty="0">
                          <a:ln>
                            <a:noFill/>
                          </a:ln>
                          <a:solidFill>
                            <a:srgbClr val="000000"/>
                          </a:solidFill>
                          <a:effectLst/>
                          <a:latin typeface="Gill Sans MT" panose="020B0502020104020203" pitchFamily="34" charset="0"/>
                          <a:cs typeface="+mn-cs"/>
                        </a:rPr>
                        <a:t> It’s function is to </a:t>
                      </a:r>
                      <a:r>
                        <a:rPr lang="en-GB" sz="1200" b="0" dirty="0">
                          <a:latin typeface="Gill Sans MT" panose="020B0502020104020203" pitchFamily="34" charset="0"/>
                          <a:cs typeface="Arial" panose="020B0604020202020204" pitchFamily="34" charset="0"/>
                        </a:rPr>
                        <a:t>Form networks around muscle and tissue and allow gaseous exchange</a:t>
                      </a:r>
                    </a:p>
                  </a:txBody>
                  <a:tcPr marL="36576" marR="36576" marT="36576" marB="36576" anchor="ctr"/>
                </a:tc>
                <a:extLst>
                  <a:ext uri="{0D108BD9-81ED-4DB2-BD59-A6C34878D82A}">
                    <a16:rowId xmlns:a16="http://schemas.microsoft.com/office/drawing/2014/main" val="3925240874"/>
                  </a:ext>
                </a:extLst>
              </a:tr>
            </a:tbl>
          </a:graphicData>
        </a:graphic>
      </p:graphicFrame>
      <p:pic>
        <p:nvPicPr>
          <p:cNvPr id="3" name="Picture 2" descr="Image result for veins, arteries and capillaries&quot;"/>
          <p:cNvPicPr>
            <a:picLocks noChangeAspect="1" noChangeArrowheads="1"/>
          </p:cNvPicPr>
          <p:nvPr/>
        </p:nvPicPr>
        <p:blipFill rotWithShape="1">
          <a:blip r:embed="rId2">
            <a:extLst>
              <a:ext uri="{28A0092B-C50C-407E-A947-70E740481C1C}">
                <a14:useLocalDpi xmlns:a14="http://schemas.microsoft.com/office/drawing/2010/main" val="0"/>
              </a:ext>
            </a:extLst>
          </a:blip>
          <a:srcRect l="10365" t="12685" r="7562" b="20023"/>
          <a:stretch/>
        </p:blipFill>
        <p:spPr bwMode="auto">
          <a:xfrm>
            <a:off x="3622309" y="3326216"/>
            <a:ext cx="4660521" cy="32966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5" name="TextBox 4"/>
          <p:cNvSpPr txBox="1"/>
          <p:nvPr/>
        </p:nvSpPr>
        <p:spPr>
          <a:xfrm>
            <a:off x="11756572" y="6489391"/>
            <a:ext cx="435428"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spTree>
    <p:extLst>
      <p:ext uri="{BB962C8B-B14F-4D97-AF65-F5344CB8AC3E}">
        <p14:creationId xmlns:p14="http://schemas.microsoft.com/office/powerpoint/2010/main" val="418628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Computing</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7" name="Table 6"/>
          <p:cNvGraphicFramePr>
            <a:graphicFrameLocks noGrp="1"/>
          </p:cNvGraphicFramePr>
          <p:nvPr/>
        </p:nvGraphicFramePr>
        <p:xfrm>
          <a:off x="335964" y="773330"/>
          <a:ext cx="5391736" cy="5585673"/>
        </p:xfrm>
        <a:graphic>
          <a:graphicData uri="http://schemas.openxmlformats.org/drawingml/2006/table">
            <a:tbl>
              <a:tblPr firstRow="1" bandRow="1">
                <a:tableStyleId>{5940675A-B579-460E-94D1-54222C63F5DA}</a:tableStyleId>
              </a:tblPr>
              <a:tblGrid>
                <a:gridCol w="1004472">
                  <a:extLst>
                    <a:ext uri="{9D8B030D-6E8A-4147-A177-3AD203B41FA5}">
                      <a16:colId xmlns:a16="http://schemas.microsoft.com/office/drawing/2014/main" val="20000"/>
                    </a:ext>
                  </a:extLst>
                </a:gridCol>
                <a:gridCol w="4387264">
                  <a:extLst>
                    <a:ext uri="{9D8B030D-6E8A-4147-A177-3AD203B41FA5}">
                      <a16:colId xmlns:a16="http://schemas.microsoft.com/office/drawing/2014/main" val="20001"/>
                    </a:ext>
                  </a:extLst>
                </a:gridCol>
              </a:tblGrid>
              <a:tr h="650299">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2-D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Flat, 2 dimensional images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8461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3-D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3 dimensional, rounded and defined image features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4-D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3-D but with movement and action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6892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5-D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Realistic view, flesh tone, full movement</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642772">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CAD</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Computer Aided Design.  To mock real life situations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68928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Model</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3 dimensional representation of an object</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68928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Technology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Devices or Apps used for a specific purpose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bl>
          </a:graphicData>
        </a:graphic>
      </p:graphicFrame>
      <p:graphicFrame>
        <p:nvGraphicFramePr>
          <p:cNvPr id="2" name="Table 1">
            <a:extLst>
              <a:ext uri="{FF2B5EF4-FFF2-40B4-BE49-F238E27FC236}">
                <a16:creationId xmlns:a16="http://schemas.microsoft.com/office/drawing/2014/main" id="{C5C00F3A-C863-7FB3-02DA-8857A91D8D15}"/>
              </a:ext>
            </a:extLst>
          </p:cNvPr>
          <p:cNvGraphicFramePr>
            <a:graphicFrameLocks noGrp="1"/>
          </p:cNvGraphicFramePr>
          <p:nvPr/>
        </p:nvGraphicFramePr>
        <p:xfrm>
          <a:off x="6096000" y="773330"/>
          <a:ext cx="5760036" cy="5585672"/>
        </p:xfrm>
        <a:graphic>
          <a:graphicData uri="http://schemas.openxmlformats.org/drawingml/2006/table">
            <a:tbl>
              <a:tblPr firstRow="1" bandRow="1">
                <a:tableStyleId>{5940675A-B579-460E-94D1-54222C63F5DA}</a:tableStyleId>
              </a:tblPr>
              <a:tblGrid>
                <a:gridCol w="930979">
                  <a:extLst>
                    <a:ext uri="{9D8B030D-6E8A-4147-A177-3AD203B41FA5}">
                      <a16:colId xmlns:a16="http://schemas.microsoft.com/office/drawing/2014/main" val="20000"/>
                    </a:ext>
                  </a:extLst>
                </a:gridCol>
                <a:gridCol w="4829057">
                  <a:extLst>
                    <a:ext uri="{9D8B030D-6E8A-4147-A177-3AD203B41FA5}">
                      <a16:colId xmlns:a16="http://schemas.microsoft.com/office/drawing/2014/main" val="20001"/>
                    </a:ext>
                  </a:extLst>
                </a:gridCol>
              </a:tblGrid>
              <a:tr h="458205">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48567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Spreadsheet</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This is software used for calculations or modelling</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48567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Formula</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Perform calculations within the spreadsheet.  Must start with =</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48567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Budget</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total amount of finance/money allocated to a project</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48567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Dimensions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Measurements of a specific room or object.  Height, width, depth</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48567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Interior</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Objects inside the house e.g. Table, bed, chair</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89114812"/>
                  </a:ext>
                </a:extLst>
              </a:tr>
              <a:tr h="48567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Exterior</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Objects outside the house e.g. Tree, car, patio furniture</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26076416"/>
                  </a:ext>
                </a:extLst>
              </a:tr>
              <a:tr h="48567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Rotate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90 degrees 180 degrees etc to fit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48567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Scale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Change the size of objects to fit real life expectations</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485677">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Objects</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Visual element.  In your project will be a tree or a door</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756374">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Brush tool</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Appears as a paint roller and allows you to change the colour of the objects or floor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8380894"/>
                  </a:ext>
                </a:extLst>
              </a:tr>
            </a:tbl>
          </a:graphicData>
        </a:graphic>
      </p:graphicFrame>
      <p:sp>
        <p:nvSpPr>
          <p:cNvPr id="3" name="TextBox 2">
            <a:extLst>
              <a:ext uri="{FF2B5EF4-FFF2-40B4-BE49-F238E27FC236}">
                <a16:creationId xmlns:a16="http://schemas.microsoft.com/office/drawing/2014/main" id="{C61380F2-55B5-992C-F5CF-7CC3B89BC9EE}"/>
              </a:ext>
            </a:extLst>
          </p:cNvPr>
          <p:cNvSpPr txBox="1"/>
          <p:nvPr/>
        </p:nvSpPr>
        <p:spPr>
          <a:xfrm>
            <a:off x="11756572" y="6489391"/>
            <a:ext cx="435428"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spTree>
    <p:extLst>
      <p:ext uri="{BB962C8B-B14F-4D97-AF65-F5344CB8AC3E}">
        <p14:creationId xmlns:p14="http://schemas.microsoft.com/office/powerpoint/2010/main" val="57410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91191" y="67732"/>
            <a:ext cx="10161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13</a:t>
            </a:r>
          </a:p>
        </p:txBody>
      </p:sp>
      <p:graphicFrame>
        <p:nvGraphicFramePr>
          <p:cNvPr id="2" name="Table 1">
            <a:extLst>
              <a:ext uri="{FF2B5EF4-FFF2-40B4-BE49-F238E27FC236}">
                <a16:creationId xmlns:a16="http://schemas.microsoft.com/office/drawing/2014/main" id="{28C7505D-13B6-76CD-C692-AEB9B2A7494B}"/>
              </a:ext>
            </a:extLst>
          </p:cNvPr>
          <p:cNvGraphicFramePr>
            <a:graphicFrameLocks noGrp="1"/>
          </p:cNvGraphicFramePr>
          <p:nvPr>
            <p:extLst>
              <p:ext uri="{D42A27DB-BD31-4B8C-83A1-F6EECF244321}">
                <p14:modId xmlns:p14="http://schemas.microsoft.com/office/powerpoint/2010/main" val="1134159718"/>
              </p:ext>
            </p:extLst>
          </p:nvPr>
        </p:nvGraphicFramePr>
        <p:xfrm>
          <a:off x="178368" y="631617"/>
          <a:ext cx="11835264" cy="3983591"/>
        </p:xfrm>
        <a:graphic>
          <a:graphicData uri="http://schemas.openxmlformats.org/drawingml/2006/table">
            <a:tbl>
              <a:tblPr firstRow="1" bandRow="1">
                <a:tableStyleId>{5940675A-B579-460E-94D1-54222C63F5DA}</a:tableStyleId>
              </a:tblPr>
              <a:tblGrid>
                <a:gridCol w="1702049">
                  <a:extLst>
                    <a:ext uri="{9D8B030D-6E8A-4147-A177-3AD203B41FA5}">
                      <a16:colId xmlns:a16="http://schemas.microsoft.com/office/drawing/2014/main" val="20000"/>
                    </a:ext>
                  </a:extLst>
                </a:gridCol>
                <a:gridCol w="10133215">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41629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Mark-making techniques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solidFill>
                            <a:srgbClr val="222222"/>
                          </a:solidFill>
                          <a:latin typeface="Gill Sans MT" panose="020B0502020104020203" pitchFamily="34" charset="0"/>
                        </a:rPr>
                        <a:t>describes the different lines, dots, marks, patterns and textures created in a drawing. It can apply to any drawing materials. It can be loose and expressive or controlled and neat. The results will depend on your choice of media, tools and techniques</a:t>
                      </a:r>
                      <a:endParaRPr lang="en-GB" sz="1200" b="0" i="0" dirty="0">
                        <a:solidFill>
                          <a:srgbClr val="222222"/>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511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Graduated</a:t>
                      </a:r>
                      <a:r>
                        <a:rPr lang="en-GB" sz="1200" kern="1400" baseline="0" dirty="0">
                          <a:ln>
                            <a:noFill/>
                          </a:ln>
                          <a:solidFill>
                            <a:srgbClr val="000000"/>
                          </a:solidFill>
                          <a:effectLst/>
                          <a:latin typeface="Gill Sans MT" panose="020B0502020104020203" pitchFamily="34" charset="0"/>
                        </a:rPr>
                        <a:t> Tone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b="0" kern="1200" dirty="0">
                          <a:solidFill>
                            <a:schemeClr val="tx1"/>
                          </a:solidFill>
                          <a:effectLst/>
                          <a:latin typeface="Gill Sans MT" panose="020B0502020104020203" pitchFamily="34" charset="0"/>
                          <a:ea typeface="+mn-ea"/>
                          <a:cs typeface="+mn-cs"/>
                        </a:rPr>
                        <a:t>is a tone that fades smoothly from one shade to another across an area. They are often made by varying the pressure on the tool used to make the tone, but can also be made by using overlapping layers of the medium used to make the tone. </a:t>
                      </a:r>
                    </a:p>
                  </a:txBody>
                  <a:tcPr marL="36576" marR="36576" marT="36576" marB="36576" anchor="ctr"/>
                </a:tc>
                <a:extLst>
                  <a:ext uri="{0D108BD9-81ED-4DB2-BD59-A6C34878D82A}">
                    <a16:rowId xmlns:a16="http://schemas.microsoft.com/office/drawing/2014/main" val="10003"/>
                  </a:ext>
                </a:extLst>
              </a:tr>
              <a:tr h="3148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Tonal contrast</a:t>
                      </a:r>
                    </a:p>
                  </a:txBody>
                  <a:tcPr marL="36576" marR="36576" marT="36576" marB="36576" anchor="ctr"/>
                </a:tc>
                <a:tc>
                  <a:txBody>
                    <a:bodyPr/>
                    <a:lstStyle/>
                    <a:p>
                      <a:r>
                        <a:rPr lang="en-GB" sz="1200" dirty="0">
                          <a:effectLst/>
                          <a:latin typeface="Gill Sans MT" panose="020B0502020104020203" pitchFamily="34" charset="0"/>
                        </a:rPr>
                        <a:t>the range of tones used in a drawing.</a:t>
                      </a:r>
                      <a:r>
                        <a:rPr lang="en-GB" sz="1200" baseline="0" dirty="0">
                          <a:effectLst/>
                          <a:latin typeface="Gill Sans MT" panose="020B0502020104020203" pitchFamily="34" charset="0"/>
                        </a:rPr>
                        <a:t> </a:t>
                      </a:r>
                      <a:r>
                        <a:rPr lang="en-GB" sz="1200" dirty="0">
                          <a:effectLst/>
                          <a:latin typeface="Gill Sans MT" panose="020B0502020104020203" pitchFamily="34" charset="0"/>
                        </a:rPr>
                        <a:t>A wider range means a greater contrast. You can manipulate the contrast depending on how much you want the object or specific part of the</a:t>
                      </a:r>
                      <a:r>
                        <a:rPr lang="en-GB" sz="1200" baseline="0" dirty="0">
                          <a:effectLst/>
                          <a:latin typeface="Gill Sans MT" panose="020B0502020104020203" pitchFamily="34" charset="0"/>
                        </a:rPr>
                        <a:t> art work</a:t>
                      </a:r>
                      <a:r>
                        <a:rPr lang="en-GB" sz="1200" dirty="0">
                          <a:effectLst/>
                          <a:latin typeface="Gill Sans MT" panose="020B0502020104020203" pitchFamily="34" charset="0"/>
                        </a:rPr>
                        <a:t> to</a:t>
                      </a:r>
                      <a:r>
                        <a:rPr lang="en-GB" sz="1200" baseline="0" dirty="0">
                          <a:effectLst/>
                          <a:latin typeface="Gill Sans MT" panose="020B0502020104020203" pitchFamily="34" charset="0"/>
                        </a:rPr>
                        <a:t> stand out. If you are drawing from observation, the contrast can depend on </a:t>
                      </a:r>
                      <a:r>
                        <a:rPr lang="en-GB" sz="1200" dirty="0">
                          <a:effectLst/>
                          <a:latin typeface="Gill Sans MT" panose="020B0502020104020203" pitchFamily="34" charset="0"/>
                        </a:rPr>
                        <a:t>how bright your light source.</a:t>
                      </a:r>
                    </a:p>
                  </a:txBody>
                  <a:tcPr marL="36576" marR="36576" marT="36576" marB="36576" anchor="ctr"/>
                </a:tc>
                <a:extLst>
                  <a:ext uri="{0D108BD9-81ED-4DB2-BD59-A6C34878D82A}">
                    <a16:rowId xmlns:a16="http://schemas.microsoft.com/office/drawing/2014/main" val="10004"/>
                  </a:ext>
                </a:extLst>
              </a:tr>
              <a:tr h="50144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Highlight</a:t>
                      </a:r>
                    </a:p>
                  </a:txBody>
                  <a:tcPr marL="36576" marR="36576" marT="36576" marB="36576" anchor="ctr"/>
                </a:tc>
                <a:tc>
                  <a:txBody>
                    <a:bodyPr/>
                    <a:lstStyle/>
                    <a:p>
                      <a:pPr marR="0" indent="0" algn="l" rtl="0">
                        <a:lnSpc>
                          <a:spcPct val="119000"/>
                        </a:lnSpc>
                        <a:spcBef>
                          <a:spcPts val="0"/>
                        </a:spcBef>
                        <a:spcAft>
                          <a:spcPts val="600"/>
                        </a:spcAft>
                      </a:pPr>
                      <a:r>
                        <a:rPr lang="en-GB" sz="1200" dirty="0">
                          <a:latin typeface="Gill Sans MT" panose="020B0502020104020203" pitchFamily="34" charset="0"/>
                        </a:rPr>
                        <a:t>the area of an object where the light effects is most intense. In painting the highlight of an object should not be pure white as it should contain some of the local colour of the object. White highlights refer to pure reflected light as for example occur on a metal object, but do not occur on or are reflected from coloured glass.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25505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Proportion</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refers to the relationship between the different sized components within one whole composition. Proportion can be used to make a composition appear more realistic or more stylised depending on the type of proportion used.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48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Texture</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concerns the surface quality of a piece of work. In three-dimensional artwork, the term refers to how the piece feels when it's touched. In</a:t>
                      </a:r>
                      <a:r>
                        <a:rPr lang="en-GB" sz="1200" baseline="0" dirty="0">
                          <a:effectLst/>
                          <a:latin typeface="Gill Sans MT" panose="020B0502020104020203" pitchFamily="34" charset="0"/>
                        </a:rPr>
                        <a:t> </a:t>
                      </a:r>
                      <a:r>
                        <a:rPr lang="en-GB" sz="1200" dirty="0">
                          <a:effectLst/>
                          <a:latin typeface="Gill Sans MT" panose="020B0502020104020203" pitchFamily="34" charset="0"/>
                        </a:rPr>
                        <a:t>two-dimensional artwork, texture invokes the visual 'feeling' the piece gives off.</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Outline</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Lines that are used to define the shape or form of an object or to show key details are called outlines.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Mixed-Media</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Gill Sans MT" panose="020B0502020104020203" pitchFamily="34" charset="0"/>
                        </a:rPr>
                        <a:t>refers to a visual art form that combines a variety of media in a single artwork.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bl>
          </a:graphicData>
        </a:graphic>
      </p:graphicFrame>
    </p:spTree>
    <p:extLst>
      <p:ext uri="{BB962C8B-B14F-4D97-AF65-F5344CB8AC3E}">
        <p14:creationId xmlns:p14="http://schemas.microsoft.com/office/powerpoint/2010/main" val="405897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nvGraphicFramePr>
        <p:xfrm>
          <a:off x="6208296" y="764890"/>
          <a:ext cx="5342020" cy="5797018"/>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9022">
                <a:tc gridSpan="2">
                  <a:txBody>
                    <a:bodyPr/>
                    <a:lstStyle/>
                    <a:p>
                      <a:pPr algn="ctr"/>
                      <a:r>
                        <a:rPr lang="en-US" sz="1200" b="1" dirty="0">
                          <a:latin typeface="Gill Sans MT" panose="020B0502020104020203" pitchFamily="34" charset="0"/>
                        </a:rPr>
                        <a:t>Drama Techniques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43231">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dirty="0">
                          <a:latin typeface="Gill Sans MT" panose="020B0502020104020203" pitchFamily="34" charset="0"/>
                        </a:rPr>
                        <a:t>Dramatic Irony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audience are aware throughout the entire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play that both Mickey and Edward are twins, but the</a:t>
                      </a:r>
                      <a:r>
                        <a:rPr lang="en-GB" sz="1200" baseline="0" dirty="0">
                          <a:latin typeface="Gill Sans MT" panose="020B0502020104020203" pitchFamily="34" charset="0"/>
                        </a:rPr>
                        <a:t> characters do not find out until the very last scene,</a:t>
                      </a:r>
                    </a:p>
                  </a:txBody>
                  <a:tcPr anchor="ctr"/>
                </a:tc>
                <a:extLst>
                  <a:ext uri="{0D108BD9-81ED-4DB2-BD59-A6C34878D82A}">
                    <a16:rowId xmlns:a16="http://schemas.microsoft.com/office/drawing/2014/main" val="10001"/>
                  </a:ext>
                </a:extLst>
              </a:tr>
              <a:tr h="605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cs typeface="Calibri Light" panose="020F0302020204030204" pitchFamily="34" charset="0"/>
                        </a:rPr>
                        <a:t>Monologue</a:t>
                      </a:r>
                    </a:p>
                  </a:txBody>
                  <a:tcPr anchor="ctr"/>
                </a:tc>
                <a:tc>
                  <a:txBody>
                    <a:bodyPr/>
                    <a:lstStyle/>
                    <a:p>
                      <a:pPr algn="l"/>
                      <a:r>
                        <a:rPr lang="en-GB" sz="1200" dirty="0">
                          <a:latin typeface="Gill Sans MT" panose="020B0502020104020203" pitchFamily="34" charset="0"/>
                          <a:cs typeface="Calibri Light" panose="020F0302020204030204" pitchFamily="34" charset="0"/>
                        </a:rPr>
                        <a:t>a speech presented by a single character, most often to express their mental thoughts aloud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2"/>
                  </a:ext>
                </a:extLst>
              </a:tr>
              <a:tr h="643231">
                <a:tc>
                  <a:txBody>
                    <a:bodyPr/>
                    <a:lstStyle/>
                    <a:p>
                      <a:pPr algn="ctr"/>
                      <a:r>
                        <a:rPr lang="en-GB" sz="1200" b="1" dirty="0">
                          <a:latin typeface="Gill Sans MT" panose="020B0502020104020203" pitchFamily="34" charset="0"/>
                          <a:cs typeface="Calibri Light" panose="020F0302020204030204" pitchFamily="34" charset="0"/>
                        </a:rPr>
                        <a:t>Split Scene </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the term is used to describe two or more scenes which are performed on stage at the same time</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3"/>
                  </a:ext>
                </a:extLst>
              </a:tr>
              <a:tr h="605390">
                <a:tc>
                  <a:txBody>
                    <a:bodyPr/>
                    <a:lstStyle/>
                    <a:p>
                      <a:pPr algn="ctr"/>
                      <a:r>
                        <a:rPr lang="en-GB" sz="1200" b="1" dirty="0">
                          <a:latin typeface="Gill Sans MT" panose="020B0502020104020203" pitchFamily="34" charset="0"/>
                          <a:cs typeface="Calibri Light" panose="020F0302020204030204" pitchFamily="34" charset="0"/>
                        </a:rPr>
                        <a:t>Improvisation</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something created spontaneously </a:t>
                      </a:r>
                    </a:p>
                  </a:txBody>
                  <a:tcPr anchor="ctr"/>
                </a:tc>
                <a:extLst>
                  <a:ext uri="{0D108BD9-81ED-4DB2-BD59-A6C34878D82A}">
                    <a16:rowId xmlns:a16="http://schemas.microsoft.com/office/drawing/2014/main" val="10004"/>
                  </a:ext>
                </a:extLst>
              </a:tr>
              <a:tr h="605390">
                <a:tc>
                  <a:txBody>
                    <a:bodyPr/>
                    <a:lstStyle/>
                    <a:p>
                      <a:pPr algn="ctr"/>
                      <a:r>
                        <a:rPr lang="en-GB" sz="1200" b="1" dirty="0">
                          <a:latin typeface="Gill Sans MT" panose="020B0502020104020203" pitchFamily="34" charset="0"/>
                          <a:cs typeface="Calibri Light" panose="020F0302020204030204" pitchFamily="34" charset="0"/>
                        </a:rPr>
                        <a:t>Foreshadowing</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be a warning or an indication of future events </a:t>
                      </a:r>
                      <a:endParaRPr lang="en-GB" sz="1200" dirty="0">
                        <a:latin typeface="Gill Sans MT" panose="020B0502020104020203" pitchFamily="34" charset="0"/>
                      </a:endParaRPr>
                    </a:p>
                  </a:txBody>
                  <a:tcPr anchor="ctr"/>
                </a:tc>
                <a:extLst>
                  <a:ext uri="{0D108BD9-81ED-4DB2-BD59-A6C34878D82A}">
                    <a16:rowId xmlns:a16="http://schemas.microsoft.com/office/drawing/2014/main" val="10005"/>
                  </a:ext>
                </a:extLst>
              </a:tr>
              <a:tr h="643231">
                <a:tc>
                  <a:txBody>
                    <a:bodyPr/>
                    <a:lstStyle/>
                    <a:p>
                      <a:pPr algn="ctr"/>
                      <a:r>
                        <a:rPr lang="en-US" sz="1200" b="1" dirty="0">
                          <a:latin typeface="Gill Sans MT" panose="020B0502020104020203" pitchFamily="34" charset="0"/>
                        </a:rPr>
                        <a:t>The fourth wall</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Narrator and Mrs Johnstone break the fourth wall when they speak to the audience directly.</a:t>
                      </a:r>
                    </a:p>
                  </a:txBody>
                  <a:tcPr anchor="ctr"/>
                </a:tc>
                <a:extLst>
                  <a:ext uri="{0D108BD9-81ED-4DB2-BD59-A6C34878D82A}">
                    <a16:rowId xmlns:a16="http://schemas.microsoft.com/office/drawing/2014/main" val="10006"/>
                  </a:ext>
                </a:extLst>
              </a:tr>
              <a:tr h="1562133">
                <a:tc>
                  <a:txBody>
                    <a:bodyPr/>
                    <a:lstStyle/>
                    <a:p>
                      <a:pPr algn="ctr"/>
                      <a:r>
                        <a:rPr lang="en-US" sz="1200" b="1" dirty="0">
                          <a:latin typeface="Gill Sans MT" panose="020B0502020104020203" pitchFamily="34" charset="0"/>
                        </a:rPr>
                        <a:t>The features</a:t>
                      </a:r>
                      <a:r>
                        <a:rPr lang="en-US" sz="1200" b="1" baseline="0" dirty="0">
                          <a:latin typeface="Gill Sans MT" panose="020B0502020104020203" pitchFamily="34" charset="0"/>
                        </a:rPr>
                        <a:t> of tragedy</a:t>
                      </a:r>
                      <a:endParaRPr lang="en-US" sz="1200" b="1" dirty="0">
                        <a:latin typeface="Gill Sans MT" panose="020B0502020104020203" pitchFamily="34" charset="0"/>
                      </a:endParaRPr>
                    </a:p>
                  </a:txBody>
                  <a:tcPr anchor="ct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Gill Sans MT" panose="020B0502020104020203"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The tragic</a:t>
                      </a:r>
                      <a:r>
                        <a:rPr lang="en-GB" sz="1200" baseline="0" dirty="0">
                          <a:latin typeface="Gill Sans MT" panose="020B0502020104020203" pitchFamily="34" charset="0"/>
                        </a:rPr>
                        <a:t> hero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Hamartia - The fatal character flaw of the tragic hero</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Catharsis - The release of the audience's emotions through empathy with the characters.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Gill Sans MT" panose="020B0502020104020203" pitchFamily="34" charset="0"/>
                        </a:rPr>
                        <a:t>Internal Conflict - The struggle characters engage with over incidents/flaws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dirty="0">
                        <a:latin typeface="Gill Sans MT" panose="020B0502020104020203" pitchFamily="34" charset="0"/>
                      </a:endParaRPr>
                    </a:p>
                  </a:txBody>
                  <a:tcPr anchor="ctr"/>
                </a:tc>
                <a:extLst>
                  <a:ext uri="{0D108BD9-81ED-4DB2-BD59-A6C34878D82A}">
                    <a16:rowId xmlns:a16="http://schemas.microsoft.com/office/drawing/2014/main" val="535829074"/>
                  </a:ext>
                </a:extLst>
              </a:tr>
            </a:tbl>
          </a:graphicData>
        </a:graphic>
      </p:graphicFrame>
      <p:graphicFrame>
        <p:nvGraphicFramePr>
          <p:cNvPr id="11" name="Content Placeholder 3"/>
          <p:cNvGraphicFramePr>
            <a:graphicFrameLocks/>
          </p:cNvGraphicFramePr>
          <p:nvPr/>
        </p:nvGraphicFramePr>
        <p:xfrm>
          <a:off x="406255" y="764892"/>
          <a:ext cx="5680219" cy="5797015"/>
        </p:xfrm>
        <a:graphic>
          <a:graphicData uri="http://schemas.openxmlformats.org/drawingml/2006/table">
            <a:tbl>
              <a:tblPr firstRow="1" bandRow="1">
                <a:tableStyleId>{5940675A-B579-460E-94D1-54222C63F5DA}</a:tableStyleId>
              </a:tblPr>
              <a:tblGrid>
                <a:gridCol w="952906">
                  <a:extLst>
                    <a:ext uri="{9D8B030D-6E8A-4147-A177-3AD203B41FA5}">
                      <a16:colId xmlns:a16="http://schemas.microsoft.com/office/drawing/2014/main" val="20000"/>
                    </a:ext>
                  </a:extLst>
                </a:gridCol>
                <a:gridCol w="4727313">
                  <a:extLst>
                    <a:ext uri="{9D8B030D-6E8A-4147-A177-3AD203B41FA5}">
                      <a16:colId xmlns:a16="http://schemas.microsoft.com/office/drawing/2014/main" val="1348711743"/>
                    </a:ext>
                  </a:extLst>
                </a:gridCol>
              </a:tblGrid>
              <a:tr h="440029">
                <a:tc gridSpan="2">
                  <a:txBody>
                    <a:bodyPr/>
                    <a:lstStyle/>
                    <a:p>
                      <a:pPr algn="ctr"/>
                      <a:r>
                        <a:rPr lang="en-US" sz="1200" b="1" dirty="0">
                          <a:latin typeface="Gill Sans MT" panose="020B0502020104020203" pitchFamily="34" charset="0"/>
                        </a:rPr>
                        <a:t>Themes</a:t>
                      </a: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59320">
                <a:tc>
                  <a:txBody>
                    <a:bodyPr/>
                    <a:lstStyle/>
                    <a:p>
                      <a:pPr algn="ctr"/>
                      <a:r>
                        <a:rPr lang="en-GB" sz="1200" b="1" dirty="0">
                          <a:solidFill>
                            <a:schemeClr val="tx1"/>
                          </a:solidFill>
                          <a:latin typeface="Gill Sans MT" panose="020B0502020104020203" pitchFamily="34" charset="0"/>
                        </a:rPr>
                        <a:t>Social Class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Family and friendship for characters from two different social classes form the heart of the play. </a:t>
                      </a:r>
                    </a:p>
                  </a:txBody>
                  <a:tcPr anchor="ctr"/>
                </a:tc>
                <a:extLst>
                  <a:ext uri="{0D108BD9-81ED-4DB2-BD59-A6C34878D82A}">
                    <a16:rowId xmlns:a16="http://schemas.microsoft.com/office/drawing/2014/main" val="10005"/>
                  </a:ext>
                </a:extLst>
              </a:tr>
              <a:tr h="659320">
                <a:tc>
                  <a:txBody>
                    <a:bodyPr/>
                    <a:lstStyle/>
                    <a:p>
                      <a:pPr algn="ctr"/>
                      <a:r>
                        <a:rPr lang="en-US" sz="1200" b="1" dirty="0">
                          <a:latin typeface="Gill Sans MT" panose="020B0502020104020203" pitchFamily="34" charset="0"/>
                        </a:rPr>
                        <a:t>Example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Russell shows how wealth brings privilege, even down to the way the Johnstone's and the Lyons are treated differently by the law. </a:t>
                      </a:r>
                    </a:p>
                  </a:txBody>
                  <a:tcPr anchor="ctr"/>
                </a:tc>
                <a:extLst>
                  <a:ext uri="{0D108BD9-81ED-4DB2-BD59-A6C34878D82A}">
                    <a16:rowId xmlns:a16="http://schemas.microsoft.com/office/drawing/2014/main" val="683178344"/>
                  </a:ext>
                </a:extLst>
              </a:tr>
              <a:tr h="700533">
                <a:tc>
                  <a:txBody>
                    <a:bodyPr/>
                    <a:lstStyle/>
                    <a:p>
                      <a:pPr algn="ctr"/>
                      <a:r>
                        <a:rPr lang="en-GB" sz="1200" b="1" dirty="0">
                          <a:latin typeface="Gill Sans MT" panose="020B0502020104020203" pitchFamily="34" charset="0"/>
                        </a:rPr>
                        <a:t>Nature vs Nurture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debate is about how much a life is determined by inherited genetics (their 'nature') and how much is determined by the environment</a:t>
                      </a:r>
                      <a:r>
                        <a:rPr lang="en-GB" sz="1200" baseline="0" dirty="0">
                          <a:latin typeface="Gill Sans MT" panose="020B0502020104020203" pitchFamily="34" charset="0"/>
                        </a:rPr>
                        <a:t> </a:t>
                      </a:r>
                      <a:r>
                        <a:rPr lang="en-GB" sz="1200" dirty="0">
                          <a:latin typeface="Gill Sans MT" panose="020B0502020104020203" pitchFamily="34" charset="0"/>
                        </a:rPr>
                        <a:t>('nurture'). </a:t>
                      </a:r>
                    </a:p>
                  </a:txBody>
                  <a:tcPr anchor="ctr"/>
                </a:tc>
                <a:extLst>
                  <a:ext uri="{0D108BD9-81ED-4DB2-BD59-A6C34878D82A}">
                    <a16:rowId xmlns:a16="http://schemas.microsoft.com/office/drawing/2014/main" val="10006"/>
                  </a:ext>
                </a:extLst>
              </a:tr>
              <a:tr h="659320">
                <a:tc>
                  <a:txBody>
                    <a:bodyPr/>
                    <a:lstStyle/>
                    <a:p>
                      <a:pPr algn="ctr"/>
                      <a:r>
                        <a:rPr lang="en-US" sz="1200" b="1" dirty="0">
                          <a:latin typeface="Gill Sans MT" panose="020B0502020104020203" pitchFamily="34" charset="0"/>
                        </a:rPr>
                        <a:t>Example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boys are identical twins and so the difference in the way their lives turn out must be a result of their </a:t>
                      </a:r>
                      <a:r>
                        <a:rPr lang="en-GB" sz="1200">
                          <a:latin typeface="Gill Sans MT" panose="020B0502020104020203" pitchFamily="34" charset="0"/>
                        </a:rPr>
                        <a:t>different upbringings/social </a:t>
                      </a:r>
                      <a:r>
                        <a:rPr lang="en-GB" sz="1200" dirty="0">
                          <a:latin typeface="Gill Sans MT" panose="020B0502020104020203" pitchFamily="34" charset="0"/>
                        </a:rPr>
                        <a:t>positions. </a:t>
                      </a:r>
                    </a:p>
                  </a:txBody>
                  <a:tcPr anchor="ctr"/>
                </a:tc>
                <a:extLst>
                  <a:ext uri="{0D108BD9-81ED-4DB2-BD59-A6C34878D82A}">
                    <a16:rowId xmlns:a16="http://schemas.microsoft.com/office/drawing/2014/main" val="1447375002"/>
                  </a:ext>
                </a:extLst>
              </a:tr>
              <a:tr h="659320">
                <a:tc>
                  <a:txBody>
                    <a:bodyPr/>
                    <a:lstStyle/>
                    <a:p>
                      <a:pPr algn="ctr"/>
                      <a:r>
                        <a:rPr lang="en-US" sz="1200" b="1" dirty="0">
                          <a:latin typeface="Gill Sans MT" panose="020B0502020104020203" pitchFamily="34" charset="0"/>
                        </a:rPr>
                        <a:t>Money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Materialism as a theme. Mrs. Johnstone’s life in debt leads to problems. Mrs Lyons’ wealthy existence fails to bring her contentment. </a:t>
                      </a:r>
                    </a:p>
                  </a:txBody>
                  <a:tcPr anchor="ctr"/>
                </a:tc>
                <a:extLst>
                  <a:ext uri="{0D108BD9-81ED-4DB2-BD59-A6C34878D82A}">
                    <a16:rowId xmlns:a16="http://schemas.microsoft.com/office/drawing/2014/main" val="535829074"/>
                  </a:ext>
                </a:extLst>
              </a:tr>
              <a:tr h="700533">
                <a:tc>
                  <a:txBody>
                    <a:bodyPr/>
                    <a:lstStyle/>
                    <a:p>
                      <a:pPr algn="ctr"/>
                      <a:r>
                        <a:rPr lang="en-US" sz="1200" b="1" dirty="0">
                          <a:latin typeface="Gill Sans MT" panose="020B0502020104020203" pitchFamily="34" charset="0"/>
                        </a:rPr>
                        <a:t>Example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Once Edward returns from university as a wealthy, he cannot appreciate Mickey's reaction to being jobless. And nor can Mickey's pride allow him to accept financial help from Edward. </a:t>
                      </a:r>
                    </a:p>
                  </a:txBody>
                  <a:tcPr anchor="ctr"/>
                </a:tc>
                <a:extLst>
                  <a:ext uri="{0D108BD9-81ED-4DB2-BD59-A6C34878D82A}">
                    <a16:rowId xmlns:a16="http://schemas.microsoft.com/office/drawing/2014/main" val="3275424797"/>
                  </a:ext>
                </a:extLst>
              </a:tr>
              <a:tr h="659320">
                <a:tc>
                  <a:txBody>
                    <a:bodyPr/>
                    <a:lstStyle/>
                    <a:p>
                      <a:pPr algn="ctr"/>
                      <a:r>
                        <a:rPr lang="en-GB" sz="1200" b="1" dirty="0">
                          <a:latin typeface="Gill Sans MT" panose="020B0502020104020203" pitchFamily="34" charset="0"/>
                        </a:rPr>
                        <a:t>Growing Up </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Life, for the children, is shown to be a carefree game in Act One. But the pressures of growing up</a:t>
                      </a:r>
                      <a:r>
                        <a:rPr lang="en-GB" sz="1200" baseline="0" dirty="0">
                          <a:latin typeface="Gill Sans MT" panose="020B0502020104020203" pitchFamily="34" charset="0"/>
                        </a:rPr>
                        <a:t> are evident in Act Two.</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659320">
                <a:tc>
                  <a:txBody>
                    <a:bodyPr/>
                    <a:lstStyle/>
                    <a:p>
                      <a:pPr algn="ctr"/>
                      <a:r>
                        <a:rPr lang="en-US" sz="1200" b="1" dirty="0">
                          <a:latin typeface="Gill Sans MT" panose="020B0502020104020203" pitchFamily="34" charset="0"/>
                        </a:rPr>
                        <a:t>Fate and Destiny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Mrs Lyons manipulates Mrs Johnstone’s superstitious character. Each of the leading characters are trapped by misfortune. </a:t>
                      </a:r>
                    </a:p>
                  </a:txBody>
                  <a:tcPr anchor="ctr"/>
                </a:tc>
                <a:extLst>
                  <a:ext uri="{0D108BD9-81ED-4DB2-BD59-A6C34878D82A}">
                    <a16:rowId xmlns:a16="http://schemas.microsoft.com/office/drawing/2014/main" val="3604064273"/>
                  </a:ext>
                </a:extLst>
              </a:tr>
            </a:tbl>
          </a:graphicData>
        </a:graphic>
      </p:graphicFrame>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6525734" y="265081"/>
            <a:ext cx="5024582" cy="369332"/>
          </a:xfrm>
          <a:prstGeom prst="rect">
            <a:avLst/>
          </a:prstGeom>
          <a:noFill/>
        </p:spPr>
        <p:txBody>
          <a:bodyPr wrap="square" rtlCol="0">
            <a:spAutoFit/>
          </a:bodyPr>
          <a:lstStyle/>
          <a:p>
            <a:pPr algn="r"/>
            <a:r>
              <a:rPr lang="en-GB" dirty="0">
                <a:latin typeface="Gill Sans MT" panose="020B0502020104020203" pitchFamily="34" charset="0"/>
              </a:rPr>
              <a:t>Blood Brothers</a:t>
            </a:r>
          </a:p>
        </p:txBody>
      </p:sp>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14</a:t>
            </a:r>
          </a:p>
        </p:txBody>
      </p:sp>
    </p:spTree>
    <p:extLst>
      <p:ext uri="{BB962C8B-B14F-4D97-AF65-F5344CB8AC3E}">
        <p14:creationId xmlns:p14="http://schemas.microsoft.com/office/powerpoint/2010/main" val="234524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graphicFrame>
        <p:nvGraphicFramePr>
          <p:cNvPr id="8" name="Table 7"/>
          <p:cNvGraphicFramePr>
            <a:graphicFrameLocks noGrp="1"/>
          </p:cNvGraphicFramePr>
          <p:nvPr>
            <p:extLst>
              <p:ext uri="{D42A27DB-BD31-4B8C-83A1-F6EECF244321}">
                <p14:modId xmlns:p14="http://schemas.microsoft.com/office/powerpoint/2010/main" val="2706249568"/>
              </p:ext>
            </p:extLst>
          </p:nvPr>
        </p:nvGraphicFramePr>
        <p:xfrm>
          <a:off x="176627" y="773330"/>
          <a:ext cx="11838910" cy="5563308"/>
        </p:xfrm>
        <a:graphic>
          <a:graphicData uri="http://schemas.openxmlformats.org/drawingml/2006/table">
            <a:tbl>
              <a:tblPr firstRow="1" bandRow="1">
                <a:tableStyleId>{5940675A-B579-460E-94D1-54222C63F5DA}</a:tableStyleId>
              </a:tblPr>
              <a:tblGrid>
                <a:gridCol w="1709378">
                  <a:extLst>
                    <a:ext uri="{9D8B030D-6E8A-4147-A177-3AD203B41FA5}">
                      <a16:colId xmlns:a16="http://schemas.microsoft.com/office/drawing/2014/main" val="20000"/>
                    </a:ext>
                  </a:extLst>
                </a:gridCol>
                <a:gridCol w="10129532">
                  <a:extLst>
                    <a:ext uri="{9D8B030D-6E8A-4147-A177-3AD203B41FA5}">
                      <a16:colId xmlns:a16="http://schemas.microsoft.com/office/drawing/2014/main" val="20001"/>
                    </a:ext>
                  </a:extLst>
                </a:gridCol>
              </a:tblGrid>
              <a:tr h="292509">
                <a:tc>
                  <a:txBody>
                    <a:bodyPr/>
                    <a:lstStyle/>
                    <a:p>
                      <a:pPr algn="l"/>
                      <a:r>
                        <a:rPr lang="en-GB" sz="1200" b="1"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310047">
                <a:tc>
                  <a:txBody>
                    <a:bodyPr/>
                    <a:lstStyle/>
                    <a:p>
                      <a:r>
                        <a:rPr lang="en-GB" sz="1200" kern="1200" dirty="0">
                          <a:solidFill>
                            <a:schemeClr val="tx1"/>
                          </a:solidFill>
                          <a:effectLst/>
                          <a:latin typeface="Gill Sans MT" panose="020B0502020104020203" pitchFamily="34" charset="0"/>
                          <a:ea typeface="+mn-ea"/>
                          <a:cs typeface="+mn-cs"/>
                        </a:rPr>
                        <a:t>Cholesterol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type of fatty substance made in the liver</a:t>
                      </a:r>
                    </a:p>
                  </a:txBody>
                  <a:tcPr marL="36576" marR="36576" marT="36576" marB="36576"/>
                </a:tc>
                <a:extLst>
                  <a:ext uri="{0D108BD9-81ED-4DB2-BD59-A6C34878D82A}">
                    <a16:rowId xmlns:a16="http://schemas.microsoft.com/office/drawing/2014/main" val="10001"/>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Coeliac disease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 A disease which develops from an intolerance to gluten</a:t>
                      </a:r>
                    </a:p>
                  </a:txBody>
                  <a:tcPr marL="36576" marR="36576" marT="36576" marB="36576" anchor="ctr"/>
                </a:tc>
                <a:extLst>
                  <a:ext uri="{0D108BD9-81ED-4DB2-BD59-A6C34878D82A}">
                    <a16:rowId xmlns:a16="http://schemas.microsoft.com/office/drawing/2014/main" val="10002"/>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Allergen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substance  that causes an allergic reaction</a:t>
                      </a:r>
                    </a:p>
                  </a:txBody>
                  <a:tcPr marL="36576" marR="36576" marT="36576" marB="36576" anchor="ctr"/>
                </a:tc>
                <a:extLst>
                  <a:ext uri="{0D108BD9-81ED-4DB2-BD59-A6C34878D82A}">
                    <a16:rowId xmlns:a16="http://schemas.microsoft.com/office/drawing/2014/main" val="10003"/>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Anaphylaxis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serious allergic reaction that is very rapid in onset and can cause death if the throat swells and the person cannot breathe</a:t>
                      </a:r>
                    </a:p>
                  </a:txBody>
                  <a:tcPr marL="36576" marR="36576" marT="36576" marB="36576" anchor="ctr"/>
                </a:tc>
                <a:extLst>
                  <a:ext uri="{0D108BD9-81ED-4DB2-BD59-A6C34878D82A}">
                    <a16:rowId xmlns:a16="http://schemas.microsoft.com/office/drawing/2014/main" val="10004"/>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Food Allergy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condition where the body’s immune system reacts unusually to specific foods and causes a range of mild to severe symptoms</a:t>
                      </a:r>
                    </a:p>
                  </a:txBody>
                  <a:tcPr marL="36576" marR="36576" marT="36576" marB="36576" anchor="ctr"/>
                </a:tc>
                <a:extLst>
                  <a:ext uri="{0D108BD9-81ED-4DB2-BD59-A6C34878D82A}">
                    <a16:rowId xmlns:a16="http://schemas.microsoft.com/office/drawing/2014/main" val="3925240874"/>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Food intolerance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long term condition where certain foods cause someone to feel unwell and have a range of symptoms:</a:t>
                      </a:r>
                      <a:r>
                        <a:rPr lang="en-GB" sz="1200" kern="1400" baseline="0" dirty="0">
                          <a:ln>
                            <a:noFill/>
                          </a:ln>
                          <a:solidFill>
                            <a:srgbClr val="000000"/>
                          </a:solidFill>
                          <a:effectLst/>
                          <a:latin typeface="Gill Sans MT" panose="020B0502020104020203" pitchFamily="34" charset="0"/>
                        </a:rPr>
                        <a:t> it is usually not life threatening</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Obesity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Abnormal or excessive fat accumulation that presents a health risk.</a:t>
                      </a:r>
                    </a:p>
                  </a:txBody>
                  <a:tcPr marL="36576" marR="36576" marT="36576" marB="36576" anchor="ctr"/>
                </a:tc>
                <a:extLst>
                  <a:ext uri="{0D108BD9-81ED-4DB2-BD59-A6C34878D82A}">
                    <a16:rowId xmlns:a16="http://schemas.microsoft.com/office/drawing/2014/main" val="4149408354"/>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Life stages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Stages of development that people through during their life </a:t>
                      </a:r>
                      <a:r>
                        <a:rPr lang="en-GB" sz="1200" kern="1400" dirty="0" err="1">
                          <a:ln>
                            <a:noFill/>
                          </a:ln>
                          <a:solidFill>
                            <a:srgbClr val="000000"/>
                          </a:solidFill>
                          <a:effectLst/>
                          <a:latin typeface="Gill Sans MT" panose="020B0502020104020203" pitchFamily="34" charset="0"/>
                        </a:rPr>
                        <a:t>i.e</a:t>
                      </a:r>
                      <a:r>
                        <a:rPr lang="en-GB" sz="1200" kern="1400" dirty="0">
                          <a:ln>
                            <a:noFill/>
                          </a:ln>
                          <a:solidFill>
                            <a:srgbClr val="000000"/>
                          </a:solidFill>
                          <a:effectLst/>
                          <a:latin typeface="Gill Sans MT" panose="020B0502020104020203" pitchFamily="34" charset="0"/>
                        </a:rPr>
                        <a:t> infancy, childhood, adolescence, adulthood and later adulthood</a:t>
                      </a:r>
                    </a:p>
                  </a:txBody>
                  <a:tcPr marL="36576" marR="36576" marT="36576" marB="36576" anchor="ctr"/>
                </a:tc>
                <a:extLst>
                  <a:ext uri="{0D108BD9-81ED-4DB2-BD59-A6C34878D82A}">
                    <a16:rowId xmlns:a16="http://schemas.microsoft.com/office/drawing/2014/main" val="1235971345"/>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Vegan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person who chooses to eat only plant foods and no animal foods</a:t>
                      </a:r>
                    </a:p>
                  </a:txBody>
                  <a:tcPr marL="36576" marR="36576" marT="36576" marB="36576" anchor="ctr"/>
                </a:tc>
                <a:extLst>
                  <a:ext uri="{0D108BD9-81ED-4DB2-BD59-A6C34878D82A}">
                    <a16:rowId xmlns:a16="http://schemas.microsoft.com/office/drawing/2014/main" val="3748769057"/>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Peak Bone Mass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 bones have the maximum amount of minerals and are at their strongest</a:t>
                      </a:r>
                    </a:p>
                  </a:txBody>
                  <a:tcPr marL="36576" marR="36576" marT="36576" marB="36576" anchor="ctr"/>
                </a:tc>
                <a:extLst>
                  <a:ext uri="{0D108BD9-81ED-4DB2-BD59-A6C34878D82A}">
                    <a16:rowId xmlns:a16="http://schemas.microsoft.com/office/drawing/2014/main" val="1543258229"/>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Yeast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A</a:t>
                      </a:r>
                      <a:r>
                        <a:rPr lang="en-GB" sz="1200" kern="1400" baseline="0" dirty="0">
                          <a:ln>
                            <a:noFill/>
                          </a:ln>
                          <a:solidFill>
                            <a:srgbClr val="000000"/>
                          </a:solidFill>
                          <a:effectLst/>
                          <a:latin typeface="Gill Sans MT" panose="020B0502020104020203" pitchFamily="34" charset="0"/>
                        </a:rPr>
                        <a:t> single-celled plant fungus and a raising agent which needs time, food, warmth and liquid to ferment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Fermentation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The process in which yeast produces the gas carbon dioxide</a:t>
                      </a:r>
                    </a:p>
                  </a:txBody>
                  <a:tcPr marL="36576" marR="36576" marT="36576" marB="36576" anchor="ctr"/>
                </a:tc>
                <a:extLst>
                  <a:ext uri="{0D108BD9-81ED-4DB2-BD59-A6C34878D82A}">
                    <a16:rowId xmlns:a16="http://schemas.microsoft.com/office/drawing/2014/main" val="3189114812"/>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Knead</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The process of working a dough mixture to make it smooth and elastic</a:t>
                      </a:r>
                    </a:p>
                  </a:txBody>
                  <a:tcPr marL="36576" marR="36576" marT="36576" marB="36576" anchor="ctr"/>
                </a:tc>
                <a:extLst>
                  <a:ext uri="{0D108BD9-81ED-4DB2-BD59-A6C34878D82A}">
                    <a16:rowId xmlns:a16="http://schemas.microsoft.com/office/drawing/2014/main" val="926076416"/>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gluten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The protein in flour that is </a:t>
                      </a:r>
                      <a:r>
                        <a:rPr lang="en-GB" sz="1200" kern="1400" baseline="0" dirty="0">
                          <a:ln>
                            <a:noFill/>
                          </a:ln>
                          <a:solidFill>
                            <a:srgbClr val="000000"/>
                          </a:solidFill>
                          <a:effectLst/>
                          <a:latin typeface="Gill Sans MT" panose="020B0502020104020203" pitchFamily="34" charset="0"/>
                        </a:rPr>
                        <a:t> developed when water is added to flour and mixed.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shortening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When</a:t>
                      </a:r>
                      <a:r>
                        <a:rPr lang="en-GB" sz="1200" kern="1400" baseline="0" dirty="0">
                          <a:ln>
                            <a:noFill/>
                          </a:ln>
                          <a:solidFill>
                            <a:srgbClr val="000000"/>
                          </a:solidFill>
                          <a:effectLst/>
                          <a:latin typeface="Gill Sans MT" panose="020B0502020104020203" pitchFamily="34" charset="0"/>
                        </a:rPr>
                        <a:t> fats or oils coat flour proteins and prevent gluten forming. This gives the product a crumbly texture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gelatinisation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rPr>
                        <a:t>This happens when starch granules are heated in a liquid, and they swell and burst when the liquid boils, absorbing</a:t>
                      </a:r>
                      <a:r>
                        <a:rPr lang="en-GB" sz="1200" kern="1400" baseline="0" dirty="0">
                          <a:ln>
                            <a:noFill/>
                          </a:ln>
                          <a:solidFill>
                            <a:srgbClr val="000000"/>
                          </a:solidFill>
                          <a:effectLst/>
                          <a:latin typeface="Gill Sans MT" panose="020B0502020104020203" pitchFamily="34" charset="0"/>
                        </a:rPr>
                        <a:t> the liquid and causing the liquid to thicken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r h="31004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roux</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mixture of fat and flour cooked together and used to thicken sauces</a:t>
                      </a:r>
                    </a:p>
                  </a:txBody>
                  <a:tcPr marL="36576" marR="36576" marT="36576" marB="36576" anchor="ctr"/>
                </a:tc>
                <a:extLst>
                  <a:ext uri="{0D108BD9-81ED-4DB2-BD59-A6C34878D82A}">
                    <a16:rowId xmlns:a16="http://schemas.microsoft.com/office/drawing/2014/main" val="1008380894"/>
                  </a:ext>
                </a:extLst>
              </a:tr>
            </a:tbl>
          </a:graphicData>
        </a:graphic>
      </p:graphicFrame>
    </p:spTree>
    <p:extLst>
      <p:ext uri="{BB962C8B-B14F-4D97-AF65-F5344CB8AC3E}">
        <p14:creationId xmlns:p14="http://schemas.microsoft.com/office/powerpoint/2010/main" val="2640552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7A637-191E-C666-5BBB-05DF027E26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DE9697-D2E6-EC5F-21B3-D6E12EF57913}"/>
              </a:ext>
            </a:extLst>
          </p:cNvPr>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latin typeface="Gill Sans MT" panose="020B0502020104020203" pitchFamily="34" charset="0"/>
                <a:cs typeface="Calibri"/>
              </a:rPr>
              <a:t>Music</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endParaRPr>
          </a:p>
        </p:txBody>
      </p:sp>
      <p:graphicFrame>
        <p:nvGraphicFramePr>
          <p:cNvPr id="3" name="Table 2">
            <a:extLst>
              <a:ext uri="{FF2B5EF4-FFF2-40B4-BE49-F238E27FC236}">
                <a16:creationId xmlns:a16="http://schemas.microsoft.com/office/drawing/2014/main" id="{CB3D1AB2-80E0-EFD6-739D-75E2C2B7056F}"/>
              </a:ext>
            </a:extLst>
          </p:cNvPr>
          <p:cNvGraphicFramePr>
            <a:graphicFrameLocks noGrp="1"/>
          </p:cNvGraphicFramePr>
          <p:nvPr>
            <p:extLst>
              <p:ext uri="{D42A27DB-BD31-4B8C-83A1-F6EECF244321}">
                <p14:modId xmlns:p14="http://schemas.microsoft.com/office/powerpoint/2010/main" val="866895216"/>
              </p:ext>
            </p:extLst>
          </p:nvPr>
        </p:nvGraphicFramePr>
        <p:xfrm>
          <a:off x="173935" y="653207"/>
          <a:ext cx="11658600" cy="379095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1468787449"/>
                    </a:ext>
                  </a:extLst>
                </a:gridCol>
                <a:gridCol w="9410700">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GB" sz="1200" b="0" i="0" u="none" strike="noStrike" noProof="0" dirty="0">
                          <a:solidFill>
                            <a:srgbClr val="000000"/>
                          </a:solidFill>
                          <a:effectLst/>
                          <a:latin typeface="Gill Sans MT" panose="020B0502020104020203" pitchFamily="34" charset="0"/>
                        </a:rPr>
                        <a:t>Texture</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noProof="0" dirty="0">
                          <a:solidFill>
                            <a:srgbClr val="000000"/>
                          </a:solidFill>
                          <a:effectLst/>
                          <a:latin typeface="Gill Sans MT" panose="020B0502020104020203" pitchFamily="34" charset="0"/>
                        </a:rPr>
                        <a:t>How many layers the piece has</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i="0" u="none" strike="noStrike" dirty="0">
                          <a:solidFill>
                            <a:srgbClr val="212121"/>
                          </a:solidFill>
                          <a:effectLst/>
                          <a:latin typeface="Gill Sans MT" panose="020B0502020104020203" pitchFamily="34" charset="0"/>
                        </a:rPr>
                        <a:t>Structure </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212121"/>
                          </a:solidFill>
                          <a:effectLst/>
                          <a:latin typeface="Gill Sans MT" panose="020B0502020104020203" pitchFamily="34" charset="0"/>
                        </a:rPr>
                        <a:t>the order the different sections of a song or piece of music are played in.</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Harmony</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F0F0F"/>
                          </a:solidFill>
                          <a:effectLst/>
                          <a:latin typeface="Gill Sans MT" panose="020B0502020104020203" pitchFamily="34" charset="0"/>
                        </a:rPr>
                        <a:t>is the combination of different musical notes played simultaneously.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Time signature</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It </a:t>
                      </a:r>
                      <a:r>
                        <a:rPr lang="en-US" sz="1200" b="0" i="0" u="none" strike="noStrike" dirty="0">
                          <a:solidFill>
                            <a:srgbClr val="0F0F0F"/>
                          </a:solidFill>
                          <a:effectLst/>
                          <a:latin typeface="Gill Sans MT" panose="020B0502020104020203" pitchFamily="34" charset="0"/>
                        </a:rPr>
                        <a:t>tells how many beats are in each measure and which note gets one beat, helping you keep track of the rhythm while playing or singing.</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l" fontAlgn="base"/>
                      <a:r>
                        <a:rPr lang="en-GB" sz="1200" b="0" i="0" dirty="0">
                          <a:solidFill>
                            <a:srgbClr val="000000"/>
                          </a:solidFill>
                          <a:effectLst/>
                          <a:latin typeface="Gill Sans MT" panose="020B0502020104020203" pitchFamily="34" charset="0"/>
                        </a:rPr>
                        <a:t>Dynamic</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The volume of a sound or piece of music – loud/soft</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algn="l" fontAlgn="base"/>
                      <a:r>
                        <a:rPr lang="en-GB" sz="1200" b="0" i="0" dirty="0">
                          <a:solidFill>
                            <a:srgbClr val="000000"/>
                          </a:solidFill>
                          <a:effectLst/>
                          <a:latin typeface="Gill Sans MT" panose="020B0502020104020203" pitchFamily="34" charset="0"/>
                        </a:rPr>
                        <a:t>Beat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000000"/>
                          </a:solidFill>
                          <a:effectLst/>
                          <a:latin typeface="Gill Sans MT" panose="020B0502020104020203" pitchFamily="34" charset="0"/>
                        </a:rPr>
                        <a:t>a regular, repeating pulse that underlies a musical pattern</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GB" sz="1200" b="0" i="0" u="none" strike="noStrike" noProof="0" dirty="0">
                          <a:solidFill>
                            <a:srgbClr val="000000"/>
                          </a:solidFill>
                          <a:effectLst/>
                          <a:latin typeface="Gill Sans MT" panose="020B0502020104020203" pitchFamily="34" charset="0"/>
                        </a:rPr>
                        <a:t>Rhythm</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noProof="0" dirty="0">
                          <a:solidFill>
                            <a:srgbClr val="000000"/>
                          </a:solidFill>
                          <a:effectLst/>
                          <a:latin typeface="Gill Sans MT" panose="020B0502020104020203" pitchFamily="34" charset="0"/>
                        </a:rPr>
                        <a:t>Rhythm is the pattern of sounds and beats in music that creates a sense of movement and flow.</a:t>
                      </a:r>
                      <a:endParaRPr lang="en-US" sz="1200" b="0" i="0" u="none" strike="noStrike" noProof="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lvl="0" algn="l">
                        <a:buNone/>
                      </a:pPr>
                      <a:r>
                        <a:rPr lang="en-GB" sz="1200" b="0" i="0" u="none" strike="noStrike" noProof="0" dirty="0">
                          <a:solidFill>
                            <a:srgbClr val="000000"/>
                          </a:solidFill>
                          <a:effectLst/>
                          <a:latin typeface="Gill Sans MT" panose="020B0502020104020203" pitchFamily="34" charset="0"/>
                        </a:rPr>
                        <a:t>Tempo</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GB" sz="1200" b="0" i="0" u="none" strike="noStrike" baseline="0" noProof="0" dirty="0">
                          <a:solidFill>
                            <a:srgbClr val="000000"/>
                          </a:solidFill>
                          <a:effectLst/>
                          <a:latin typeface="Gill Sans MT" panose="020B0502020104020203" pitchFamily="34" charset="0"/>
                        </a:rPr>
                        <a:t>Tempo refers to the speed of music. It's how fast or slow a song sounds.</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lvl="0" algn="l">
                        <a:buNone/>
                      </a:pPr>
                      <a:r>
                        <a:rPr lang="en-GB" sz="1200" b="0" i="0" u="none" strike="noStrike" noProof="0" dirty="0">
                          <a:solidFill>
                            <a:srgbClr val="000000"/>
                          </a:solidFill>
                          <a:effectLst/>
                          <a:latin typeface="Gill Sans MT" panose="020B0502020104020203" pitchFamily="34" charset="0"/>
                        </a:rPr>
                        <a:t>Timbre/Sonority</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noProof="0" dirty="0">
                          <a:solidFill>
                            <a:srgbClr val="000000"/>
                          </a:solidFill>
                          <a:effectLst/>
                          <a:latin typeface="Gill Sans MT" panose="020B0502020104020203" pitchFamily="34" charset="0"/>
                        </a:rPr>
                        <a:t>Each instrument own unique ‘tone quality’ and the voice as an instrument had different Timbre</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r h="314325">
                <a:tc>
                  <a:txBody>
                    <a:bodyPr/>
                    <a:lstStyle/>
                    <a:p>
                      <a:pPr algn="l" fontAlgn="base"/>
                      <a:r>
                        <a:rPr lang="en-GB" sz="1200" b="0" i="0" dirty="0">
                          <a:solidFill>
                            <a:srgbClr val="000000"/>
                          </a:solidFill>
                          <a:effectLst/>
                          <a:latin typeface="Gill Sans MT" panose="020B0502020104020203" pitchFamily="34" charset="0"/>
                        </a:rPr>
                        <a:t>duet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0" i="0" u="none" strike="noStrike" dirty="0">
                          <a:solidFill>
                            <a:srgbClr val="000000"/>
                          </a:solidFill>
                          <a:effectLst/>
                          <a:latin typeface="Gill Sans MT" panose="020B0502020104020203" pitchFamily="34" charset="0"/>
                        </a:rPr>
                        <a:t>A song for two singers or players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557168"/>
                  </a:ext>
                </a:extLst>
              </a:tr>
              <a:tr h="314325">
                <a:tc>
                  <a:txBody>
                    <a:bodyPr/>
                    <a:lstStyle/>
                    <a:p>
                      <a:pPr algn="l" fontAlgn="base"/>
                      <a:r>
                        <a:rPr lang="en-GB" sz="1200" b="0" i="0" dirty="0">
                          <a:solidFill>
                            <a:srgbClr val="000000"/>
                          </a:solidFill>
                          <a:effectLst/>
                          <a:latin typeface="Gill Sans MT" panose="020B0502020104020203" pitchFamily="34" charset="0"/>
                        </a:rPr>
                        <a:t>Ensemble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0" i="0" u="none" strike="noStrike" dirty="0">
                          <a:solidFill>
                            <a:srgbClr val="000000"/>
                          </a:solidFill>
                          <a:effectLst/>
                          <a:latin typeface="Gill Sans MT" panose="020B0502020104020203" pitchFamily="34" charset="0"/>
                        </a:rPr>
                        <a:t>A song sung or played by a small group.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563479"/>
                  </a:ext>
                </a:extLst>
              </a:tr>
            </a:tbl>
          </a:graphicData>
        </a:graphic>
      </p:graphicFrame>
      <p:pic>
        <p:nvPicPr>
          <p:cNvPr id="6" name="Picture 5" descr="A close-up of a music notation&#10;&#10;Description automatically generated">
            <a:extLst>
              <a:ext uri="{FF2B5EF4-FFF2-40B4-BE49-F238E27FC236}">
                <a16:creationId xmlns:a16="http://schemas.microsoft.com/office/drawing/2014/main" id="{B1EA9140-4379-3A13-2DD7-A0A7F2FE9464}"/>
              </a:ext>
            </a:extLst>
          </p:cNvPr>
          <p:cNvPicPr>
            <a:picLocks noChangeAspect="1"/>
          </p:cNvPicPr>
          <p:nvPr/>
        </p:nvPicPr>
        <p:blipFill rotWithShape="1">
          <a:blip r:embed="rId2"/>
          <a:srcRect l="1080" t="22554" r="1889" b="5978"/>
          <a:stretch/>
        </p:blipFill>
        <p:spPr>
          <a:xfrm>
            <a:off x="122938" y="4461429"/>
            <a:ext cx="6453652" cy="2399586"/>
          </a:xfrm>
          <a:prstGeom prst="rect">
            <a:avLst/>
          </a:prstGeom>
        </p:spPr>
      </p:pic>
      <p:pic>
        <p:nvPicPr>
          <p:cNvPr id="5" name="Picture 4" descr="A black line on a white background&#10;&#10;Description automatically generated">
            <a:extLst>
              <a:ext uri="{FF2B5EF4-FFF2-40B4-BE49-F238E27FC236}">
                <a16:creationId xmlns:a16="http://schemas.microsoft.com/office/drawing/2014/main" id="{34EE0C86-4522-EADB-160B-59C544299A4E}"/>
              </a:ext>
            </a:extLst>
          </p:cNvPr>
          <p:cNvPicPr>
            <a:picLocks noChangeAspect="1"/>
          </p:cNvPicPr>
          <p:nvPr/>
        </p:nvPicPr>
        <p:blipFill>
          <a:blip r:embed="rId3"/>
          <a:stretch>
            <a:fillRect/>
          </a:stretch>
        </p:blipFill>
        <p:spPr>
          <a:xfrm>
            <a:off x="6764008" y="5034591"/>
            <a:ext cx="4954079" cy="1245798"/>
          </a:xfrm>
          <a:prstGeom prst="rect">
            <a:avLst/>
          </a:prstGeom>
        </p:spPr>
      </p:pic>
      <p:sp>
        <p:nvSpPr>
          <p:cNvPr id="7" name="TextBox 6"/>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404572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rPr>
              <a:t>Design and Technology - RM</a:t>
            </a:r>
            <a:endParaRPr kumimoji="0" lang="en-US" sz="2000" b="0" i="0" u="none" strike="noStrike" kern="1200" cap="none" spc="0" normalizeH="0" baseline="0" noProof="0" dirty="0">
              <a:ln>
                <a:noFill/>
              </a:ln>
              <a:solidFill>
                <a:prstClr val="white"/>
              </a:solidFill>
              <a:effectLst/>
              <a:uLnTx/>
              <a:uFillTx/>
            </a:endParaRPr>
          </a:p>
        </p:txBody>
      </p:sp>
      <p:graphicFrame>
        <p:nvGraphicFramePr>
          <p:cNvPr id="7" name="Table 6"/>
          <p:cNvGraphicFramePr>
            <a:graphicFrameLocks noGrp="1"/>
          </p:cNvGraphicFramePr>
          <p:nvPr/>
        </p:nvGraphicFramePr>
        <p:xfrm>
          <a:off x="122702" y="725626"/>
          <a:ext cx="5888483" cy="4199958"/>
        </p:xfrm>
        <a:graphic>
          <a:graphicData uri="http://schemas.openxmlformats.org/drawingml/2006/table">
            <a:tbl>
              <a:tblPr firstRow="1" bandRow="1">
                <a:tableStyleId>{5940675A-B579-460E-94D1-54222C63F5DA}</a:tableStyleId>
              </a:tblPr>
              <a:tblGrid>
                <a:gridCol w="1450931">
                  <a:extLst>
                    <a:ext uri="{9D8B030D-6E8A-4147-A177-3AD203B41FA5}">
                      <a16:colId xmlns:a16="http://schemas.microsoft.com/office/drawing/2014/main" val="20000"/>
                    </a:ext>
                  </a:extLst>
                </a:gridCol>
                <a:gridCol w="4437552">
                  <a:extLst>
                    <a:ext uri="{9D8B030D-6E8A-4147-A177-3AD203B41FA5}">
                      <a16:colId xmlns:a16="http://schemas.microsoft.com/office/drawing/2014/main" val="20001"/>
                    </a:ext>
                  </a:extLst>
                </a:gridCol>
              </a:tblGrid>
              <a:tr h="181260">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4769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Alloys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mixture of two or more metals to create a new material with improved properties.</a:t>
                      </a:r>
                    </a:p>
                  </a:txBody>
                  <a:tcPr marL="36576" marR="36576" marT="36576" marB="36576" anchor="ctr"/>
                </a:tc>
                <a:extLst>
                  <a:ext uri="{0D108BD9-81ED-4DB2-BD59-A6C34878D82A}">
                    <a16:rowId xmlns:a16="http://schemas.microsoft.com/office/drawing/2014/main" val="2701959954"/>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Design Brief</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set of instructions given to a designer by a client.</a:t>
                      </a:r>
                    </a:p>
                  </a:txBody>
                  <a:tcPr marL="36576" marR="36576" marT="36576" marB="36576" anchor="ctr"/>
                </a:tc>
                <a:extLst>
                  <a:ext uri="{0D108BD9-81ED-4DB2-BD59-A6C34878D82A}">
                    <a16:rowId xmlns:a16="http://schemas.microsoft.com/office/drawing/2014/main" val="3841969309"/>
                  </a:ext>
                </a:extLst>
              </a:tr>
              <a:tr h="4769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Composite Materials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Made up of different materials which are combined to improve their properties.</a:t>
                      </a:r>
                    </a:p>
                  </a:txBody>
                  <a:tcPr marL="36576" marR="36576" marT="36576" marB="36576" anchor="ctr"/>
                </a:tc>
                <a:extLst>
                  <a:ext uri="{0D108BD9-81ED-4DB2-BD59-A6C34878D82A}">
                    <a16:rowId xmlns:a16="http://schemas.microsoft.com/office/drawing/2014/main" val="449678915"/>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Coniferous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Evergreen trees that bear cones.</a:t>
                      </a:r>
                    </a:p>
                  </a:txBody>
                  <a:tcPr marL="36576" marR="36576" marT="36576" marB="36576" anchor="ctr"/>
                </a:tc>
                <a:extLst>
                  <a:ext uri="{0D108BD9-81ED-4DB2-BD59-A6C34878D82A}">
                    <a16:rowId xmlns:a16="http://schemas.microsoft.com/office/drawing/2014/main" val="1673032041"/>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Deciduous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Trees and shrubs that loose their leaves in the autumn.</a:t>
                      </a:r>
                    </a:p>
                  </a:txBody>
                  <a:tcPr marL="36576" marR="36576" marT="36576" marB="36576" anchor="ctr"/>
                </a:tc>
                <a:extLst>
                  <a:ext uri="{0D108BD9-81ED-4DB2-BD59-A6C34878D82A}">
                    <a16:rowId xmlns:a16="http://schemas.microsoft.com/office/drawing/2014/main" val="10003"/>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Deforestation</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chopping down and removal of trees to clear an area of forest.</a:t>
                      </a:r>
                    </a:p>
                  </a:txBody>
                  <a:tcPr marL="36576" marR="36576" marT="36576" marB="36576" anchor="ctr"/>
                </a:tc>
                <a:extLst>
                  <a:ext uri="{0D108BD9-81ED-4DB2-BD59-A6C34878D82A}">
                    <a16:rowId xmlns:a16="http://schemas.microsoft.com/office/drawing/2014/main" val="10004"/>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Evergreen</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tree or plant that keeps its leaves all year round.</a:t>
                      </a:r>
                    </a:p>
                  </a:txBody>
                  <a:tcPr marL="36576" marR="36576" marT="36576" marB="36576" anchor="ctr"/>
                </a:tc>
                <a:extLst>
                  <a:ext uri="{0D108BD9-81ED-4DB2-BD59-A6C34878D82A}">
                    <a16:rowId xmlns:a16="http://schemas.microsoft.com/office/drawing/2014/main" val="3041935017"/>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Ferrous Metal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Metals that contain iron, are magnetic and rust.</a:t>
                      </a:r>
                    </a:p>
                  </a:txBody>
                  <a:tcPr marL="36576" marR="36576" marT="36576" marB="36576" anchor="ctr"/>
                </a:tc>
                <a:extLst>
                  <a:ext uri="{0D108BD9-81ED-4DB2-BD59-A6C34878D82A}">
                    <a16:rowId xmlns:a16="http://schemas.microsoft.com/office/drawing/2014/main" val="1189934853"/>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Hardwood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Mainly have large broad leaves, which usually produce a seed or fruit.</a:t>
                      </a:r>
                    </a:p>
                  </a:txBody>
                  <a:tcPr marL="36576" marR="36576" marT="36576" marB="36576" anchor="ctr"/>
                </a:tc>
                <a:extLst>
                  <a:ext uri="{0D108BD9-81ED-4DB2-BD59-A6C34878D82A}">
                    <a16:rowId xmlns:a16="http://schemas.microsoft.com/office/drawing/2014/main" val="4149408354"/>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Manufactured Boards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Man-made timber made from timber waste and adhesive.</a:t>
                      </a:r>
                    </a:p>
                  </a:txBody>
                  <a:tcPr marL="36576" marR="36576" marT="36576" marB="36576" anchor="ctr"/>
                </a:tc>
                <a:extLst>
                  <a:ext uri="{0D108BD9-81ED-4DB2-BD59-A6C34878D82A}">
                    <a16:rowId xmlns:a16="http://schemas.microsoft.com/office/drawing/2014/main" val="3393027389"/>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Modern Materials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Material that have been engineered to have improved properties.</a:t>
                      </a:r>
                    </a:p>
                  </a:txBody>
                  <a:tcPr marL="36576" marR="36576" marT="36576" marB="36576" anchor="ctr"/>
                </a:tc>
                <a:extLst>
                  <a:ext uri="{0D108BD9-81ED-4DB2-BD59-A6C34878D82A}">
                    <a16:rowId xmlns:a16="http://schemas.microsoft.com/office/drawing/2014/main" val="1173730184"/>
                  </a:ext>
                </a:extLst>
              </a:tr>
              <a:tr h="4769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Polymer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Large molecule formed from many identical smaller molecules (monomers), can be natural or synthetic.</a:t>
                      </a:r>
                    </a:p>
                  </a:txBody>
                  <a:tcPr marL="36576" marR="36576" marT="36576" marB="36576" anchor="ctr"/>
                </a:tc>
                <a:extLst>
                  <a:ext uri="{0D108BD9-81ED-4DB2-BD59-A6C34878D82A}">
                    <a16:rowId xmlns:a16="http://schemas.microsoft.com/office/drawing/2014/main" val="3748769057"/>
                  </a:ext>
                </a:extLst>
              </a:tr>
            </a:tbl>
          </a:graphicData>
        </a:graphic>
      </p:graphicFrame>
      <p:sp>
        <p:nvSpPr>
          <p:cNvPr id="5" name="TextBox 4"/>
          <p:cNvSpPr txBox="1"/>
          <p:nvPr/>
        </p:nvSpPr>
        <p:spPr>
          <a:xfrm>
            <a:off x="3924583" y="134605"/>
            <a:ext cx="1193479" cy="461665"/>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rPr>
              <a:t>Year 9</a:t>
            </a:r>
            <a:endParaRPr kumimoji="0" lang="en-US" sz="2000" b="0" i="0" u="none" strike="noStrike" kern="1200" cap="none" spc="0" normalizeH="0" baseline="0" noProof="0" dirty="0">
              <a:ln>
                <a:noFill/>
              </a:ln>
              <a:solidFill>
                <a:prstClr val="white"/>
              </a:solidFill>
              <a:effectLst/>
              <a:uLnTx/>
              <a:uFillTx/>
            </a:endParaRPr>
          </a:p>
        </p:txBody>
      </p:sp>
      <p:graphicFrame>
        <p:nvGraphicFramePr>
          <p:cNvPr id="2" name="Table 1">
            <a:extLst>
              <a:ext uri="{FF2B5EF4-FFF2-40B4-BE49-F238E27FC236}">
                <a16:creationId xmlns:a16="http://schemas.microsoft.com/office/drawing/2014/main" id="{1AD89D09-9E1B-4FAC-81BC-530B58C66153}"/>
              </a:ext>
            </a:extLst>
          </p:cNvPr>
          <p:cNvGraphicFramePr>
            <a:graphicFrameLocks noGrp="1"/>
          </p:cNvGraphicFramePr>
          <p:nvPr/>
        </p:nvGraphicFramePr>
        <p:xfrm>
          <a:off x="6180815" y="725624"/>
          <a:ext cx="5888481" cy="4199958"/>
        </p:xfrm>
        <a:graphic>
          <a:graphicData uri="http://schemas.openxmlformats.org/drawingml/2006/table">
            <a:tbl>
              <a:tblPr firstRow="1" bandRow="1">
                <a:tableStyleId>{5940675A-B579-460E-94D1-54222C63F5DA}</a:tableStyleId>
              </a:tblPr>
              <a:tblGrid>
                <a:gridCol w="1370286">
                  <a:extLst>
                    <a:ext uri="{9D8B030D-6E8A-4147-A177-3AD203B41FA5}">
                      <a16:colId xmlns:a16="http://schemas.microsoft.com/office/drawing/2014/main" val="4072980520"/>
                    </a:ext>
                  </a:extLst>
                </a:gridCol>
                <a:gridCol w="4518195">
                  <a:extLst>
                    <a:ext uri="{9D8B030D-6E8A-4147-A177-3AD203B41FA5}">
                      <a16:colId xmlns:a16="http://schemas.microsoft.com/office/drawing/2014/main" val="2606509716"/>
                    </a:ext>
                  </a:extLst>
                </a:gridCol>
              </a:tblGrid>
              <a:tr h="0">
                <a:tc>
                  <a:txBody>
                    <a:bodyPr/>
                    <a:lstStyle/>
                    <a:p>
                      <a:pPr algn="ctr"/>
                      <a:r>
                        <a:rPr lang="en-GB" sz="1200" b="1" dirty="0">
                          <a:latin typeface="Gill Sans MT" panose="020B0502020104020203" pitchFamily="34" charset="0"/>
                        </a:rPr>
                        <a:t>Key Words</a:t>
                      </a:r>
                    </a:p>
                  </a:txBody>
                  <a:tcPr anchor="ctr">
                    <a:solidFill>
                      <a:srgbClr val="E2F0D9"/>
                    </a:solidFill>
                  </a:tcPr>
                </a:tc>
                <a:tc>
                  <a:txBody>
                    <a:bodyPr/>
                    <a:lstStyle/>
                    <a:p>
                      <a:pPr algn="ctr"/>
                      <a:r>
                        <a:rPr lang="en-GB" sz="1200" b="1" dirty="0">
                          <a:latin typeface="Gill Sans MT" panose="020B0502020104020203" pitchFamily="34" charset="0"/>
                        </a:rPr>
                        <a:t>Definition</a:t>
                      </a:r>
                    </a:p>
                  </a:txBody>
                  <a:tcPr anchor="ctr">
                    <a:solidFill>
                      <a:srgbClr val="E2F0D9"/>
                    </a:solidFill>
                  </a:tcPr>
                </a:tc>
                <a:extLst>
                  <a:ext uri="{0D108BD9-81ED-4DB2-BD59-A6C34878D82A}">
                    <a16:rowId xmlns:a16="http://schemas.microsoft.com/office/drawing/2014/main" val="4218924200"/>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Physical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traits a material has before it is used</a:t>
                      </a:r>
                    </a:p>
                  </a:txBody>
                  <a:tcPr marL="36576" marR="36576" marT="36576" marB="36576" anchor="ctr"/>
                </a:tc>
                <a:extLst>
                  <a:ext uri="{0D108BD9-81ED-4DB2-BD59-A6C34878D82A}">
                    <a16:rowId xmlns:a16="http://schemas.microsoft.com/office/drawing/2014/main" val="2072696172"/>
                  </a:ext>
                </a:extLst>
              </a:tr>
              <a:tr h="459485">
                <a:tc>
                  <a:txBody>
                    <a:bodyPr/>
                    <a:lstStyle/>
                    <a:p>
                      <a:r>
                        <a:rPr lang="en-GB" sz="1200" kern="1400" dirty="0">
                          <a:ln>
                            <a:noFill/>
                          </a:ln>
                          <a:solidFill>
                            <a:srgbClr val="000000"/>
                          </a:solidFill>
                          <a:effectLst/>
                          <a:latin typeface="Gill Sans MT" panose="020B0502020104020203" pitchFamily="34" charset="0"/>
                          <a:ea typeface="+mn-ea"/>
                          <a:cs typeface="+mn-cs"/>
                        </a:rPr>
                        <a:t>Natural Fibres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Materials that come from animals or plants e.g. cotton - harvested from cotton plants.</a:t>
                      </a:r>
                    </a:p>
                  </a:txBody>
                  <a:tcPr marL="36576" marR="36576" marT="36576" marB="36576" anchor="ctr"/>
                </a:tc>
                <a:extLst>
                  <a:ext uri="{0D108BD9-81ED-4DB2-BD59-A6C34878D82A}">
                    <a16:rowId xmlns:a16="http://schemas.microsoft.com/office/drawing/2014/main" val="845490722"/>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Non-Ferrous Metal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Metals that do not contain iron, are not magnetic and do not rust.</a:t>
                      </a:r>
                    </a:p>
                  </a:txBody>
                  <a:tcPr marL="36576" marR="36576" marT="36576" marB="36576" anchor="ctr"/>
                </a:tc>
                <a:extLst>
                  <a:ext uri="{0D108BD9-81ED-4DB2-BD59-A6C34878D82A}">
                    <a16:rowId xmlns:a16="http://schemas.microsoft.com/office/drawing/2014/main" val="2091319975"/>
                  </a:ext>
                </a:extLst>
              </a:tr>
              <a:tr h="255567">
                <a:tc>
                  <a:txBody>
                    <a:bodyPr/>
                    <a:lstStyle/>
                    <a:p>
                      <a:r>
                        <a:rPr lang="en-GB" sz="1200" kern="1400" dirty="0">
                          <a:ln>
                            <a:noFill/>
                          </a:ln>
                          <a:solidFill>
                            <a:srgbClr val="000000"/>
                          </a:solidFill>
                          <a:effectLst/>
                          <a:latin typeface="Gill Sans MT" panose="020B0502020104020203" pitchFamily="34" charset="0"/>
                          <a:ea typeface="+mn-ea"/>
                          <a:cs typeface="+mn-cs"/>
                        </a:rPr>
                        <a:t>Smart Material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Exhibit a physical change in response to some external stimuli.</a:t>
                      </a:r>
                    </a:p>
                  </a:txBody>
                  <a:tcPr marL="36576" marR="36576" marT="36576" marB="36576" anchor="ctr"/>
                </a:tc>
                <a:extLst>
                  <a:ext uri="{0D108BD9-81ED-4DB2-BD59-A6C34878D82A}">
                    <a16:rowId xmlns:a16="http://schemas.microsoft.com/office/drawing/2014/main" val="3615378055"/>
                  </a:ext>
                </a:extLst>
              </a:tr>
              <a:tr h="459485">
                <a:tc>
                  <a:txBody>
                    <a:bodyPr/>
                    <a:lstStyle/>
                    <a:p>
                      <a:r>
                        <a:rPr lang="en-GB" sz="1200" kern="1400" dirty="0">
                          <a:ln>
                            <a:noFill/>
                          </a:ln>
                          <a:solidFill>
                            <a:srgbClr val="000000"/>
                          </a:solidFill>
                          <a:effectLst/>
                          <a:latin typeface="Gill Sans MT" panose="020B0502020104020203" pitchFamily="34" charset="0"/>
                          <a:ea typeface="+mn-ea"/>
                          <a:cs typeface="+mn-cs"/>
                        </a:rPr>
                        <a:t>Specifications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Document containing details of a product's required characteristics, processes, materials and other information needed to design product.</a:t>
                      </a:r>
                    </a:p>
                  </a:txBody>
                  <a:tcPr marL="36576" marR="36576" marT="36576" marB="36576" anchor="ctr"/>
                </a:tc>
                <a:extLst>
                  <a:ext uri="{0D108BD9-81ED-4DB2-BD59-A6C34878D82A}">
                    <a16:rowId xmlns:a16="http://schemas.microsoft.com/office/drawing/2014/main" val="3443192814"/>
                  </a:ext>
                </a:extLst>
              </a:tr>
              <a:tr h="255567">
                <a:tc>
                  <a:txBody>
                    <a:bodyPr/>
                    <a:lstStyle/>
                    <a:p>
                      <a:r>
                        <a:rPr lang="en-GB" sz="1200" kern="1400" dirty="0">
                          <a:ln>
                            <a:noFill/>
                          </a:ln>
                          <a:solidFill>
                            <a:srgbClr val="000000"/>
                          </a:solidFill>
                          <a:effectLst/>
                          <a:latin typeface="Gill Sans MT" panose="020B0502020104020203" pitchFamily="34" charset="0"/>
                          <a:ea typeface="+mn-ea"/>
                          <a:cs typeface="+mn-cs"/>
                        </a:rPr>
                        <a:t>Softwoods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Come from coniferous trees and often have pines or needles.</a:t>
                      </a:r>
                    </a:p>
                  </a:txBody>
                  <a:tcPr marL="36576" marR="36576" marT="36576" marB="36576" anchor="ctr"/>
                </a:tc>
                <a:extLst>
                  <a:ext uri="{0D108BD9-81ED-4DB2-BD59-A6C34878D82A}">
                    <a16:rowId xmlns:a16="http://schemas.microsoft.com/office/drawing/2014/main" val="509755903"/>
                  </a:ext>
                </a:extLst>
              </a:tr>
              <a:tr h="255567">
                <a:tc>
                  <a:txBody>
                    <a:bodyPr/>
                    <a:lstStyle/>
                    <a:p>
                      <a:r>
                        <a:rPr lang="en-GB" sz="1200" kern="1400" dirty="0">
                          <a:ln>
                            <a:noFill/>
                          </a:ln>
                          <a:solidFill>
                            <a:srgbClr val="000000"/>
                          </a:solidFill>
                          <a:effectLst/>
                          <a:latin typeface="Gill Sans MT" panose="020B0502020104020203" pitchFamily="34" charset="0"/>
                          <a:ea typeface="+mn-ea"/>
                          <a:cs typeface="+mn-cs"/>
                        </a:rPr>
                        <a:t>Stimuli</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thing or event that evokes a specific functional reaction.</a:t>
                      </a:r>
                    </a:p>
                  </a:txBody>
                  <a:tcPr marL="36576" marR="36576" marT="36576" marB="36576" anchor="ctr"/>
                </a:tc>
                <a:extLst>
                  <a:ext uri="{0D108BD9-81ED-4DB2-BD59-A6C34878D82A}">
                    <a16:rowId xmlns:a16="http://schemas.microsoft.com/office/drawing/2014/main" val="1564770512"/>
                  </a:ext>
                </a:extLst>
              </a:tr>
              <a:tr h="255567">
                <a:tc>
                  <a:txBody>
                    <a:bodyPr/>
                    <a:lstStyle/>
                    <a:p>
                      <a:r>
                        <a:rPr lang="en-GB" sz="1200" kern="1400" dirty="0">
                          <a:ln>
                            <a:noFill/>
                          </a:ln>
                          <a:solidFill>
                            <a:srgbClr val="000000"/>
                          </a:solidFill>
                          <a:effectLst/>
                          <a:latin typeface="Gill Sans MT" panose="020B0502020104020203" pitchFamily="34" charset="0"/>
                          <a:ea typeface="+mn-ea"/>
                          <a:cs typeface="+mn-cs"/>
                        </a:rPr>
                        <a:t>Synthetic Fibres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Man-made textile fibres created through chemical synthesis.</a:t>
                      </a:r>
                    </a:p>
                  </a:txBody>
                  <a:tcPr marL="36576" marR="36576" marT="36576" marB="36576" anchor="ctr"/>
                </a:tc>
                <a:extLst>
                  <a:ext uri="{0D108BD9-81ED-4DB2-BD59-A6C34878D82A}">
                    <a16:rowId xmlns:a16="http://schemas.microsoft.com/office/drawing/2014/main" val="2830335643"/>
                  </a:ext>
                </a:extLst>
              </a:tr>
              <a:tr h="45948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Technical textiles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Engineered materials designed for performance and functionality, rather than aesthetics, and are used across various industries.</a:t>
                      </a:r>
                    </a:p>
                  </a:txBody>
                  <a:tcPr marL="36576" marR="36576" marT="36576" marB="36576" anchor="ctr"/>
                </a:tc>
                <a:extLst>
                  <a:ext uri="{0D108BD9-81ED-4DB2-BD59-A6C34878D82A}">
                    <a16:rowId xmlns:a16="http://schemas.microsoft.com/office/drawing/2014/main" val="1335862109"/>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Thermoforming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Can be heated and shaped, then heated and shaped again.</a:t>
                      </a:r>
                    </a:p>
                  </a:txBody>
                  <a:tcPr marL="36576" marR="36576" marT="36576" marB="36576" anchor="ctr"/>
                </a:tc>
                <a:extLst>
                  <a:ext uri="{0D108BD9-81ED-4DB2-BD59-A6C34878D82A}">
                    <a16:rowId xmlns:a16="http://schemas.microsoft.com/office/drawing/2014/main" val="527630430"/>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Thermosetting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Can only be heated and shaped once.</a:t>
                      </a:r>
                    </a:p>
                  </a:txBody>
                  <a:tcPr marL="36576" marR="36576" marT="36576" marB="36576" anchor="ctr"/>
                </a:tc>
                <a:extLst>
                  <a:ext uri="{0D108BD9-81ED-4DB2-BD59-A6C34878D82A}">
                    <a16:rowId xmlns:a16="http://schemas.microsoft.com/office/drawing/2014/main" val="548924844"/>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Working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material behaves when it is manipulated. </a:t>
                      </a:r>
                    </a:p>
                  </a:txBody>
                  <a:tcPr marL="36576" marR="36576" marT="36576" marB="36576" anchor="ctr"/>
                </a:tc>
                <a:extLst>
                  <a:ext uri="{0D108BD9-81ED-4DB2-BD59-A6C34878D82A}">
                    <a16:rowId xmlns:a16="http://schemas.microsoft.com/office/drawing/2014/main" val="2651187929"/>
                  </a:ext>
                </a:extLst>
              </a:tr>
            </a:tbl>
          </a:graphicData>
        </a:graphic>
      </p:graphicFrame>
      <p:pic>
        <p:nvPicPr>
          <p:cNvPr id="3078" name="Picture 6" descr="A table showing the appearance of different hardwoods (ash, balsa, beech, mahogany and oak) and softwoods (larch, pine and spruce).">
            <a:extLst>
              <a:ext uri="{FF2B5EF4-FFF2-40B4-BE49-F238E27FC236}">
                <a16:creationId xmlns:a16="http://schemas.microsoft.com/office/drawing/2014/main" id="{16512E9B-BF9D-BA41-63F3-52B77A189C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30" r="33494" b="50806"/>
          <a:stretch/>
        </p:blipFill>
        <p:spPr bwMode="auto">
          <a:xfrm>
            <a:off x="122703" y="5190583"/>
            <a:ext cx="1018322" cy="15487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 table showing the appearance of different hardwoods (ash, balsa, beech, mahogany and oak) and softwoods (larch, pine and spruce).">
            <a:extLst>
              <a:ext uri="{FF2B5EF4-FFF2-40B4-BE49-F238E27FC236}">
                <a16:creationId xmlns:a16="http://schemas.microsoft.com/office/drawing/2014/main" id="{953362F0-C2E2-59EE-D2E7-52F78FADC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974" r="36911"/>
          <a:stretch/>
        </p:blipFill>
        <p:spPr bwMode="auto">
          <a:xfrm>
            <a:off x="1224173" y="5190584"/>
            <a:ext cx="1018323" cy="11704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9A1877-34A0-0B19-AB34-7994039B8DAE}"/>
              </a:ext>
            </a:extLst>
          </p:cNvPr>
          <p:cNvSpPr txBox="1"/>
          <p:nvPr/>
        </p:nvSpPr>
        <p:spPr>
          <a:xfrm>
            <a:off x="5087502" y="5950041"/>
            <a:ext cx="1512554"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Non-Ferrous Metals</a:t>
            </a:r>
          </a:p>
        </p:txBody>
      </p:sp>
      <p:pic>
        <p:nvPicPr>
          <p:cNvPr id="3088" name="Picture 16" descr="Common ferrous metals">
            <a:extLst>
              <a:ext uri="{FF2B5EF4-FFF2-40B4-BE49-F238E27FC236}">
                <a16:creationId xmlns:a16="http://schemas.microsoft.com/office/drawing/2014/main" id="{D5F1EC75-8AFE-2624-2827-B18F911CFB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88" t="43404" r="17383" b="9251"/>
          <a:stretch/>
        </p:blipFill>
        <p:spPr bwMode="auto">
          <a:xfrm>
            <a:off x="5047747" y="5250990"/>
            <a:ext cx="1614116" cy="6188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Non-ferrous metals">
            <a:extLst>
              <a:ext uri="{FF2B5EF4-FFF2-40B4-BE49-F238E27FC236}">
                <a16:creationId xmlns:a16="http://schemas.microsoft.com/office/drawing/2014/main" id="{2FDE8EA1-C961-00F8-7DF9-4EE2EF988C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80" t="43691" r="3797" b="8348"/>
          <a:stretch/>
        </p:blipFill>
        <p:spPr bwMode="auto">
          <a:xfrm>
            <a:off x="4757868" y="6195384"/>
            <a:ext cx="2178673" cy="5980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8EF62EC-1B39-59A6-987F-E00BFA22DD87}"/>
              </a:ext>
            </a:extLst>
          </p:cNvPr>
          <p:cNvSpPr txBox="1"/>
          <p:nvPr/>
        </p:nvSpPr>
        <p:spPr>
          <a:xfrm>
            <a:off x="5255511" y="4989893"/>
            <a:ext cx="1240148"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Ferrous Metals</a:t>
            </a:r>
          </a:p>
        </p:txBody>
      </p:sp>
      <p:pic>
        <p:nvPicPr>
          <p:cNvPr id="3092" name="Picture 20" descr="What is a Polymer? - GeeksforGeeks">
            <a:extLst>
              <a:ext uri="{FF2B5EF4-FFF2-40B4-BE49-F238E27FC236}">
                <a16:creationId xmlns:a16="http://schemas.microsoft.com/office/drawing/2014/main" id="{946F3AED-2629-A86E-1087-6D778731FE1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187" t="54911" b="6834"/>
          <a:stretch/>
        </p:blipFill>
        <p:spPr bwMode="auto">
          <a:xfrm>
            <a:off x="7044108" y="6114553"/>
            <a:ext cx="1828596" cy="66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What is a Polymer? - GeeksforGeeks">
            <a:extLst>
              <a:ext uri="{FF2B5EF4-FFF2-40B4-BE49-F238E27FC236}">
                <a16:creationId xmlns:a16="http://schemas.microsoft.com/office/drawing/2014/main" id="{07318C5B-DB0D-E92C-F9C2-19443A2F18A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187" t="11125" b="53248"/>
          <a:stretch/>
        </p:blipFill>
        <p:spPr bwMode="auto">
          <a:xfrm>
            <a:off x="7044108" y="5214437"/>
            <a:ext cx="1828595" cy="6188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CEF55E5-A659-4928-5152-640F0FF4BAF7}"/>
              </a:ext>
            </a:extLst>
          </p:cNvPr>
          <p:cNvSpPr txBox="1"/>
          <p:nvPr/>
        </p:nvSpPr>
        <p:spPr>
          <a:xfrm>
            <a:off x="204053" y="4919584"/>
            <a:ext cx="859640"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Hardwood</a:t>
            </a:r>
          </a:p>
        </p:txBody>
      </p:sp>
      <p:sp>
        <p:nvSpPr>
          <p:cNvPr id="13" name="TextBox 12">
            <a:extLst>
              <a:ext uri="{FF2B5EF4-FFF2-40B4-BE49-F238E27FC236}">
                <a16:creationId xmlns:a16="http://schemas.microsoft.com/office/drawing/2014/main" id="{E7EDD240-1ECE-89BF-EA77-6A499193C2B2}"/>
              </a:ext>
            </a:extLst>
          </p:cNvPr>
          <p:cNvSpPr txBox="1"/>
          <p:nvPr/>
        </p:nvSpPr>
        <p:spPr>
          <a:xfrm>
            <a:off x="1319017" y="4933869"/>
            <a:ext cx="859640"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Softwood</a:t>
            </a:r>
          </a:p>
        </p:txBody>
      </p:sp>
      <p:sp>
        <p:nvSpPr>
          <p:cNvPr id="14" name="TextBox 13">
            <a:extLst>
              <a:ext uri="{FF2B5EF4-FFF2-40B4-BE49-F238E27FC236}">
                <a16:creationId xmlns:a16="http://schemas.microsoft.com/office/drawing/2014/main" id="{11E106C4-1E5D-DF03-EC33-B184933C410D}"/>
              </a:ext>
            </a:extLst>
          </p:cNvPr>
          <p:cNvSpPr txBox="1"/>
          <p:nvPr/>
        </p:nvSpPr>
        <p:spPr>
          <a:xfrm>
            <a:off x="7314451" y="5909595"/>
            <a:ext cx="1267400"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Natural Polymer</a:t>
            </a:r>
          </a:p>
        </p:txBody>
      </p:sp>
      <p:sp>
        <p:nvSpPr>
          <p:cNvPr id="15" name="TextBox 14">
            <a:extLst>
              <a:ext uri="{FF2B5EF4-FFF2-40B4-BE49-F238E27FC236}">
                <a16:creationId xmlns:a16="http://schemas.microsoft.com/office/drawing/2014/main" id="{AC4BD360-2E8C-4932-0F3B-200FB9B04E33}"/>
              </a:ext>
            </a:extLst>
          </p:cNvPr>
          <p:cNvSpPr txBox="1"/>
          <p:nvPr/>
        </p:nvSpPr>
        <p:spPr>
          <a:xfrm>
            <a:off x="7272895" y="4998839"/>
            <a:ext cx="1324858"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Synthetic Polymer</a:t>
            </a:r>
          </a:p>
        </p:txBody>
      </p:sp>
      <p:pic>
        <p:nvPicPr>
          <p:cNvPr id="3094" name="Picture 22" descr="Manufactured Boards | PDF | Home &amp; Garden">
            <a:extLst>
              <a:ext uri="{FF2B5EF4-FFF2-40B4-BE49-F238E27FC236}">
                <a16:creationId xmlns:a16="http://schemas.microsoft.com/office/drawing/2014/main" id="{6522AACE-7BFE-6765-B39B-7BF22AD85D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100" t="16348" r="3881" b="48638"/>
          <a:stretch/>
        </p:blipFill>
        <p:spPr bwMode="auto">
          <a:xfrm>
            <a:off x="2271810" y="5145336"/>
            <a:ext cx="2401184" cy="16480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70D51C5-0918-C91E-6043-EA5D681F292E}"/>
              </a:ext>
            </a:extLst>
          </p:cNvPr>
          <p:cNvSpPr txBox="1"/>
          <p:nvPr/>
        </p:nvSpPr>
        <p:spPr>
          <a:xfrm>
            <a:off x="2640429" y="4950629"/>
            <a:ext cx="1614116"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Manufactured Boards</a:t>
            </a:r>
          </a:p>
        </p:txBody>
      </p:sp>
      <p:pic>
        <p:nvPicPr>
          <p:cNvPr id="3098" name="Picture 26" descr="Exploring the Timeless Appeal of Natural Fibers: A Comprehensive Guide –  MBA Fabricwala">
            <a:extLst>
              <a:ext uri="{FF2B5EF4-FFF2-40B4-BE49-F238E27FC236}">
                <a16:creationId xmlns:a16="http://schemas.microsoft.com/office/drawing/2014/main" id="{43506347-978C-7A06-DADB-8BD6DB3B597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217" t="63818" r="20598" b="1782"/>
          <a:stretch/>
        </p:blipFill>
        <p:spPr bwMode="auto">
          <a:xfrm>
            <a:off x="9214061" y="6126919"/>
            <a:ext cx="1257810" cy="7310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Exploring the Timeless Appeal of Natural Fibers: A Comprehensive Guide –  MBA Fabricwala">
            <a:extLst>
              <a:ext uri="{FF2B5EF4-FFF2-40B4-BE49-F238E27FC236}">
                <a16:creationId xmlns:a16="http://schemas.microsoft.com/office/drawing/2014/main" id="{31CE92F5-2E01-F9DF-3336-41052C5931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650" t="16204" r="9759" b="49239"/>
          <a:stretch/>
        </p:blipFill>
        <p:spPr bwMode="auto">
          <a:xfrm>
            <a:off x="8993012" y="5175169"/>
            <a:ext cx="1691463" cy="73442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3596FD-E447-63F5-7DBC-DF9211956073}"/>
              </a:ext>
            </a:extLst>
          </p:cNvPr>
          <p:cNvSpPr txBox="1"/>
          <p:nvPr/>
        </p:nvSpPr>
        <p:spPr>
          <a:xfrm>
            <a:off x="9112197" y="4989893"/>
            <a:ext cx="1519111"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Natural Plant Fibres</a:t>
            </a:r>
          </a:p>
        </p:txBody>
      </p:sp>
      <p:sp>
        <p:nvSpPr>
          <p:cNvPr id="19" name="TextBox 18">
            <a:extLst>
              <a:ext uri="{FF2B5EF4-FFF2-40B4-BE49-F238E27FC236}">
                <a16:creationId xmlns:a16="http://schemas.microsoft.com/office/drawing/2014/main" id="{35D7B90B-A9F7-9728-B6AE-9D10CC0F3223}"/>
              </a:ext>
            </a:extLst>
          </p:cNvPr>
          <p:cNvSpPr txBox="1"/>
          <p:nvPr/>
        </p:nvSpPr>
        <p:spPr>
          <a:xfrm>
            <a:off x="9056538" y="5984149"/>
            <a:ext cx="1590261" cy="276999"/>
          </a:xfrm>
          <a:prstGeom prst="rect">
            <a:avLst/>
          </a:prstGeom>
          <a:noFill/>
        </p:spPr>
        <p:txBody>
          <a:bodyPr wrap="square">
            <a:spAutoFit/>
          </a:bodyPr>
          <a:lstStyle/>
          <a:p>
            <a:pPr algn="ctr" fontAlgn="base"/>
            <a:r>
              <a:rPr lang="en-GB" sz="1200" kern="1400" dirty="0">
                <a:solidFill>
                  <a:srgbClr val="000000"/>
                </a:solidFill>
                <a:latin typeface="Gill Sans MT" panose="020B0502020104020203" pitchFamily="34" charset="0"/>
              </a:rPr>
              <a:t>Natural Animal Fibres</a:t>
            </a:r>
          </a:p>
        </p:txBody>
      </p:sp>
      <p:pic>
        <p:nvPicPr>
          <p:cNvPr id="3102" name="Picture 30" descr="Class 6 Fibre To Fabric - Key Concepts Explained">
            <a:extLst>
              <a:ext uri="{FF2B5EF4-FFF2-40B4-BE49-F238E27FC236}">
                <a16:creationId xmlns:a16="http://schemas.microsoft.com/office/drawing/2014/main" id="{58FD64BB-6C2D-155A-AB7D-ACAAC83635C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40" t="11673" r="2095" b="2934"/>
          <a:stretch/>
        </p:blipFill>
        <p:spPr bwMode="auto">
          <a:xfrm>
            <a:off x="10703776" y="5398211"/>
            <a:ext cx="1365521" cy="121256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84B8E96-03D4-7419-D73B-145AED5DEBE6}"/>
              </a:ext>
            </a:extLst>
          </p:cNvPr>
          <p:cNvSpPr txBox="1"/>
          <p:nvPr/>
        </p:nvSpPr>
        <p:spPr>
          <a:xfrm>
            <a:off x="10750493" y="5072368"/>
            <a:ext cx="1415419"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Man-Made Fibres</a:t>
            </a:r>
          </a:p>
        </p:txBody>
      </p:sp>
      <p:sp>
        <p:nvSpPr>
          <p:cNvPr id="3" name="TextBox 2">
            <a:extLst>
              <a:ext uri="{FF2B5EF4-FFF2-40B4-BE49-F238E27FC236}">
                <a16:creationId xmlns:a16="http://schemas.microsoft.com/office/drawing/2014/main" id="{129467C8-7950-9D7F-F223-90F7A0D51EDA}"/>
              </a:ext>
            </a:extLst>
          </p:cNvPr>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338635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4178489221"/>
              </p:ext>
            </p:extLst>
          </p:nvPr>
        </p:nvGraphicFramePr>
        <p:xfrm>
          <a:off x="4279207" y="1126349"/>
          <a:ext cx="3789972" cy="5181600"/>
        </p:xfrm>
        <a:graphic>
          <a:graphicData uri="http://schemas.openxmlformats.org/drawingml/2006/table">
            <a:tbl>
              <a:tblPr firstRow="1" bandRow="1">
                <a:tableStyleId>{5940675A-B579-460E-94D1-54222C63F5DA}</a:tableStyleId>
              </a:tblPr>
              <a:tblGrid>
                <a:gridCol w="2780515">
                  <a:extLst>
                    <a:ext uri="{9D8B030D-6E8A-4147-A177-3AD203B41FA5}">
                      <a16:colId xmlns:a16="http://schemas.microsoft.com/office/drawing/2014/main" val="90344715"/>
                    </a:ext>
                  </a:extLst>
                </a:gridCol>
                <a:gridCol w="1009457">
                  <a:extLst>
                    <a:ext uri="{9D8B030D-6E8A-4147-A177-3AD203B41FA5}">
                      <a16:colId xmlns:a16="http://schemas.microsoft.com/office/drawing/2014/main" val="3044920856"/>
                    </a:ext>
                  </a:extLst>
                </a:gridCol>
              </a:tblGrid>
              <a:tr h="281357">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1357">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1357">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1357">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281357">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822247649"/>
                  </a:ext>
                </a:extLst>
              </a:tr>
              <a:tr h="281357">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672402999"/>
                  </a:ext>
                </a:extLst>
              </a:tr>
              <a:tr h="281357">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3919237099"/>
                  </a:ext>
                </a:extLst>
              </a:tr>
              <a:tr h="281357">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725833876"/>
                  </a:ext>
                </a:extLst>
              </a:tr>
              <a:tr h="281357">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3887979266"/>
                  </a:ext>
                </a:extLst>
              </a:tr>
              <a:tr h="281357">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1093289009"/>
                  </a:ext>
                </a:extLst>
              </a:tr>
              <a:tr h="281357">
                <a:tc>
                  <a:txBody>
                    <a:bodyPr/>
                    <a:lstStyle/>
                    <a:p>
                      <a:r>
                        <a:rPr lang="en-GB" sz="1400" dirty="0">
                          <a:latin typeface="Gill Sans MT" panose="020B0502020104020203" pitchFamily="34" charset="0"/>
                        </a:rPr>
                        <a:t>Performing Arts</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2510733732"/>
                  </a:ext>
                </a:extLst>
              </a:tr>
              <a:tr h="281357">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3511824151"/>
                  </a:ext>
                </a:extLst>
              </a:tr>
              <a:tr h="281357">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16</a:t>
                      </a:r>
                    </a:p>
                  </a:txBody>
                  <a:tcPr/>
                </a:tc>
                <a:extLst>
                  <a:ext uri="{0D108BD9-81ED-4DB2-BD59-A6C34878D82A}">
                    <a16:rowId xmlns:a16="http://schemas.microsoft.com/office/drawing/2014/main" val="2666411844"/>
                  </a:ext>
                </a:extLst>
              </a:tr>
              <a:tr h="281357">
                <a:tc>
                  <a:txBody>
                    <a:bodyPr/>
                    <a:lstStyle/>
                    <a:p>
                      <a:r>
                        <a:rPr lang="en-GB" sz="1400" dirty="0">
                          <a:latin typeface="Gill Sans MT" panose="020B0502020104020203" pitchFamily="34" charset="0"/>
                        </a:rPr>
                        <a:t>DT</a:t>
                      </a:r>
                    </a:p>
                  </a:txBody>
                  <a:tcPr/>
                </a:tc>
                <a:tc>
                  <a:txBody>
                    <a:bodyPr/>
                    <a:lstStyle/>
                    <a:p>
                      <a:pPr algn="ctr"/>
                      <a:r>
                        <a:rPr lang="en-GB" sz="1400" dirty="0">
                          <a:latin typeface="Gill Sans MT" panose="020B0502020104020203" pitchFamily="34" charset="0"/>
                        </a:rPr>
                        <a:t>17</a:t>
                      </a:r>
                    </a:p>
                  </a:txBody>
                  <a:tcPr/>
                </a:tc>
                <a:extLst>
                  <a:ext uri="{0D108BD9-81ED-4DB2-BD59-A6C34878D82A}">
                    <a16:rowId xmlns:a16="http://schemas.microsoft.com/office/drawing/2014/main" val="2484185358"/>
                  </a:ext>
                </a:extLst>
              </a:tr>
              <a:tr h="281357">
                <a:tc>
                  <a:txBody>
                    <a:bodyPr/>
                    <a:lstStyle/>
                    <a:p>
                      <a:r>
                        <a:rPr lang="en-GB" sz="1400" dirty="0">
                          <a:latin typeface="Gill Sans MT" panose="020B0502020104020203" pitchFamily="34" charset="0"/>
                        </a:rPr>
                        <a:t>‘Resilience’ reflection log</a:t>
                      </a:r>
                    </a:p>
                  </a:txBody>
                  <a:tcPr>
                    <a:solidFill>
                      <a:schemeClr val="bg1"/>
                    </a:solidFill>
                  </a:tcPr>
                </a:tc>
                <a:tc>
                  <a:txBody>
                    <a:bodyPr/>
                    <a:lstStyle/>
                    <a:p>
                      <a:pPr algn="ctr"/>
                      <a:r>
                        <a:rPr lang="en-GB" sz="1400" dirty="0">
                          <a:latin typeface="Gill Sans MT" panose="020B0502020104020203" pitchFamily="34" charset="0"/>
                        </a:rPr>
                        <a:t>18</a:t>
                      </a:r>
                    </a:p>
                  </a:txBody>
                  <a:tcPr>
                    <a:solidFill>
                      <a:schemeClr val="bg1"/>
                    </a:solidFill>
                  </a:tcPr>
                </a:tc>
                <a:extLst>
                  <a:ext uri="{0D108BD9-81ED-4DB2-BD59-A6C34878D82A}">
                    <a16:rowId xmlns:a16="http://schemas.microsoft.com/office/drawing/2014/main" val="2259033852"/>
                  </a:ext>
                </a:extLst>
              </a:tr>
              <a:tr h="281357">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24</a:t>
                      </a:r>
                    </a:p>
                  </a:txBody>
                  <a:tcPr>
                    <a:solidFill>
                      <a:schemeClr val="bg1"/>
                    </a:solidFill>
                  </a:tcPr>
                </a:tc>
                <a:extLst>
                  <a:ext uri="{0D108BD9-81ED-4DB2-BD59-A6C34878D82A}">
                    <a16:rowId xmlns:a16="http://schemas.microsoft.com/office/drawing/2014/main" val="3660339744"/>
                  </a:ext>
                </a:extLst>
              </a:tr>
              <a:tr h="281357">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30</a:t>
                      </a:r>
                    </a:p>
                  </a:txBody>
                  <a:tcPr>
                    <a:solidFill>
                      <a:schemeClr val="bg1"/>
                    </a:solidFill>
                  </a:tcPr>
                </a:tc>
                <a:extLst>
                  <a:ext uri="{0D108BD9-81ED-4DB2-BD59-A6C34878D82A}">
                    <a16:rowId xmlns:a16="http://schemas.microsoft.com/office/drawing/2014/main" val="3985410515"/>
                  </a:ext>
                </a:extLst>
              </a:tr>
            </a:tbl>
          </a:graphicData>
        </a:graphic>
      </p:graphicFrame>
      <p:sp>
        <p:nvSpPr>
          <p:cNvPr id="5" name="Rounded Rectangle 4"/>
          <p:cNvSpPr/>
          <p:nvPr/>
        </p:nvSpPr>
        <p:spPr>
          <a:xfrm>
            <a:off x="296883" y="285008"/>
            <a:ext cx="11625943" cy="6246421"/>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8450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13th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3702262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75246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27</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335919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220136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11</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124522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1C96B-FBD3-037F-58B8-0D45CBE3CFB6}"/>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65F96DAD-DC5B-746A-BB1D-FCB98E5F16E6}"/>
              </a:ext>
            </a:extLst>
          </p:cNvPr>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a:extLst>
              <a:ext uri="{FF2B5EF4-FFF2-40B4-BE49-F238E27FC236}">
                <a16:creationId xmlns:a16="http://schemas.microsoft.com/office/drawing/2014/main" id="{5190ADD9-FED1-7AE4-0DC6-32D8EC099B3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3422772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13</a:t>
                      </a:r>
                      <a:r>
                        <a:rPr lang="en-GB" sz="1600" spc="10" baseline="30000" dirty="0">
                          <a:latin typeface="Gill Sans MT" panose="020B0502020104020203" pitchFamily="34" charset="0"/>
                        </a:rPr>
                        <a:t>th</a:t>
                      </a:r>
                      <a:r>
                        <a:rPr lang="en-GB" sz="1600" spc="10" dirty="0">
                          <a:latin typeface="Gill Sans MT" panose="020B0502020104020203" pitchFamily="34" charset="0"/>
                        </a:rPr>
                        <a:t> April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dirty="0">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231326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20</a:t>
                      </a:r>
                      <a:r>
                        <a:rPr lang="en-GB" sz="1600" spc="10" baseline="30000" dirty="0">
                          <a:latin typeface="Gill Sans MT" panose="020B0502020104020203" pitchFamily="34" charset="0"/>
                        </a:rPr>
                        <a:t>th</a:t>
                      </a:r>
                      <a:r>
                        <a:rPr lang="en-GB" sz="1600" spc="10" dirty="0">
                          <a:latin typeface="Gill Sans MT" panose="020B0502020104020203" pitchFamily="34" charset="0"/>
                        </a:rPr>
                        <a:t> April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216146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27</a:t>
                      </a:r>
                      <a:r>
                        <a:rPr lang="en-GB" sz="1600" spc="10" baseline="30000" dirty="0">
                          <a:latin typeface="Gill Sans MT" panose="020B0502020104020203" pitchFamily="34" charset="0"/>
                        </a:rPr>
                        <a:t>th</a:t>
                      </a:r>
                      <a:r>
                        <a:rPr lang="en-GB" sz="1600" spc="10" dirty="0">
                          <a:latin typeface="Gill Sans MT" panose="020B0502020104020203" pitchFamily="34" charset="0"/>
                        </a:rPr>
                        <a:t> May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579875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4</a:t>
                      </a:r>
                      <a:r>
                        <a:rPr lang="en-GB" sz="1600" spc="10" baseline="30000" dirty="0">
                          <a:latin typeface="Gill Sans MT" panose="020B0502020104020203" pitchFamily="34" charset="0"/>
                        </a:rPr>
                        <a:t>th</a:t>
                      </a:r>
                      <a:r>
                        <a:rPr lang="en-GB" sz="1600" spc="10" dirty="0">
                          <a:latin typeface="Gill Sans MT" panose="020B0502020104020203" pitchFamily="34" charset="0"/>
                        </a:rPr>
                        <a:t> May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424825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1400957836"/>
              </p:ext>
            </p:extLst>
          </p:nvPr>
        </p:nvGraphicFramePr>
        <p:xfrm>
          <a:off x="60048" y="572476"/>
          <a:ext cx="3787362" cy="2484907"/>
        </p:xfrm>
        <a:graphic>
          <a:graphicData uri="http://schemas.openxmlformats.org/drawingml/2006/table">
            <a:tbl>
              <a:tblPr firstRow="1" bandRow="1">
                <a:tableStyleId>{5940675A-B579-460E-94D1-54222C63F5DA}</a:tableStyleId>
              </a:tblPr>
              <a:tblGrid>
                <a:gridCol w="1090577">
                  <a:extLst>
                    <a:ext uri="{9D8B030D-6E8A-4147-A177-3AD203B41FA5}">
                      <a16:colId xmlns:a16="http://schemas.microsoft.com/office/drawing/2014/main" val="20000"/>
                    </a:ext>
                  </a:extLst>
                </a:gridCol>
                <a:gridCol w="2696785">
                  <a:extLst>
                    <a:ext uri="{9D8B030D-6E8A-4147-A177-3AD203B41FA5}">
                      <a16:colId xmlns:a16="http://schemas.microsoft.com/office/drawing/2014/main" val="20001"/>
                    </a:ext>
                  </a:extLst>
                </a:gridCol>
              </a:tblGrid>
              <a:tr h="259325">
                <a:tc gridSpan="2">
                  <a:txBody>
                    <a:bodyPr/>
                    <a:lstStyle/>
                    <a:p>
                      <a:pPr lvl="0" algn="ctr">
                        <a:buNone/>
                      </a:pPr>
                      <a:r>
                        <a:rPr lang="en-GB" sz="1200" b="0" dirty="0">
                          <a:latin typeface="Gill Sans"/>
                        </a:rPr>
                        <a:t>Week 1 – Freytag’s Pyramid</a:t>
                      </a:r>
                      <a:endParaRPr lang="en-US" b="0" dirty="0">
                        <a:latin typeface="Gill Sans"/>
                      </a:endParaRPr>
                    </a:p>
                  </a:txBody>
                  <a:tcPr anchor="ctr">
                    <a:solidFill>
                      <a:schemeClr val="accent1">
                        <a:lumMod val="20000"/>
                        <a:lumOff val="80000"/>
                      </a:schemeClr>
                    </a:solidFill>
                  </a:tcPr>
                </a:tc>
                <a:tc hMerge="1">
                  <a:txBody>
                    <a:bodyPr/>
                    <a:lstStyle/>
                    <a:p>
                      <a:endParaRPr lang="en-GB" sz="1200" b="0" i="0" kern="1200" dirty="0">
                        <a:solidFill>
                          <a:schemeClr val="tx1"/>
                        </a:solidFill>
                        <a:effectLst/>
                        <a:latin typeface="Gill Sans "/>
                        <a:ea typeface="+mn-ea"/>
                        <a:cs typeface="+mn-cs"/>
                      </a:endParaRPr>
                    </a:p>
                  </a:txBody>
                  <a:tcPr anchor="ctr"/>
                </a:tc>
                <a:extLst>
                  <a:ext uri="{0D108BD9-81ED-4DB2-BD59-A6C34878D82A}">
                    <a16:rowId xmlns:a16="http://schemas.microsoft.com/office/drawing/2014/main" val="10000"/>
                  </a:ext>
                </a:extLst>
              </a:tr>
              <a:tr h="349953">
                <a:tc>
                  <a:txBody>
                    <a:bodyPr/>
                    <a:lstStyle/>
                    <a:p>
                      <a:r>
                        <a:rPr lang="en-GB" sz="1200" b="0" dirty="0">
                          <a:latin typeface="Gill Sans"/>
                        </a:rPr>
                        <a:t>Exposition</a:t>
                      </a:r>
                    </a:p>
                  </a:txBody>
                  <a:tcPr anchor="ctr"/>
                </a:tc>
                <a:tc>
                  <a:txBody>
                    <a:bodyPr/>
                    <a:lstStyle/>
                    <a:p>
                      <a:r>
                        <a:rPr lang="en-GB" sz="1200" dirty="0">
                          <a:latin typeface="Gill Sans"/>
                        </a:rPr>
                        <a:t>Introduction</a:t>
                      </a:r>
                      <a:r>
                        <a:rPr lang="en-GB" sz="1200" baseline="0" dirty="0">
                          <a:latin typeface="Gill Sans"/>
                        </a:rPr>
                        <a:t> of setting and characters</a:t>
                      </a:r>
                      <a:endParaRPr lang="en-GB" sz="1200" dirty="0">
                        <a:latin typeface="Gill Sans"/>
                      </a:endParaRPr>
                    </a:p>
                  </a:txBody>
                  <a:tcPr anchor="ctr"/>
                </a:tc>
                <a:extLst>
                  <a:ext uri="{0D108BD9-81ED-4DB2-BD59-A6C34878D82A}">
                    <a16:rowId xmlns:a16="http://schemas.microsoft.com/office/drawing/2014/main" val="10001"/>
                  </a:ext>
                </a:extLst>
              </a:tr>
              <a:tr h="382423">
                <a:tc>
                  <a:txBody>
                    <a:bodyPr/>
                    <a:lstStyle/>
                    <a:p>
                      <a:r>
                        <a:rPr lang="en-GB" sz="1200" b="0" dirty="0">
                          <a:latin typeface="Gill Sans"/>
                        </a:rPr>
                        <a:t>Rising Action</a:t>
                      </a:r>
                    </a:p>
                  </a:txBody>
                  <a:tcPr anchor="ctr"/>
                </a:tc>
                <a:tc>
                  <a:txBody>
                    <a:bodyPr/>
                    <a:lstStyle/>
                    <a:p>
                      <a:r>
                        <a:rPr lang="en-GB" sz="1200" dirty="0">
                          <a:latin typeface="Gill Sans"/>
                        </a:rPr>
                        <a:t>Builds tension and conflict </a:t>
                      </a:r>
                    </a:p>
                  </a:txBody>
                  <a:tcPr anchor="ctr"/>
                </a:tc>
                <a:extLst>
                  <a:ext uri="{0D108BD9-81ED-4DB2-BD59-A6C34878D82A}">
                    <a16:rowId xmlns:a16="http://schemas.microsoft.com/office/drawing/2014/main" val="10002"/>
                  </a:ext>
                </a:extLst>
              </a:tr>
              <a:tr h="526175">
                <a:tc>
                  <a:txBody>
                    <a:bodyPr/>
                    <a:lstStyle/>
                    <a:p>
                      <a:r>
                        <a:rPr lang="en-GB" sz="1200" b="0" dirty="0">
                          <a:latin typeface="Gill Sans"/>
                        </a:rPr>
                        <a:t>Climax</a:t>
                      </a:r>
                    </a:p>
                  </a:txBody>
                  <a:tcPr anchor="ctr"/>
                </a:tc>
                <a:tc>
                  <a:txBody>
                    <a:bodyPr/>
                    <a:lstStyle/>
                    <a:p>
                      <a:r>
                        <a:rPr lang="en-GB" sz="1200" dirty="0">
                          <a:latin typeface="Gill Sans"/>
                        </a:rPr>
                        <a:t>Most intense</a:t>
                      </a:r>
                      <a:r>
                        <a:rPr lang="en-GB" sz="1200" baseline="0" dirty="0">
                          <a:latin typeface="Gill Sans"/>
                        </a:rPr>
                        <a:t> turning point, usually where the tension breaks.</a:t>
                      </a:r>
                      <a:endParaRPr lang="en-GB" sz="1200" dirty="0">
                        <a:latin typeface="Gill Sans"/>
                      </a:endParaRPr>
                    </a:p>
                  </a:txBody>
                  <a:tcPr anchor="ctr"/>
                </a:tc>
                <a:extLst>
                  <a:ext uri="{0D108BD9-81ED-4DB2-BD59-A6C34878D82A}">
                    <a16:rowId xmlns:a16="http://schemas.microsoft.com/office/drawing/2014/main" val="10003"/>
                  </a:ext>
                </a:extLst>
              </a:tr>
              <a:tr h="400935">
                <a:tc>
                  <a:txBody>
                    <a:bodyPr/>
                    <a:lstStyle/>
                    <a:p>
                      <a:r>
                        <a:rPr lang="en-GB" sz="1200" b="0" dirty="0">
                          <a:latin typeface="Gill Sans"/>
                        </a:rPr>
                        <a:t>Falling</a:t>
                      </a:r>
                      <a:r>
                        <a:rPr lang="en-GB" sz="1200" b="0" baseline="0" dirty="0">
                          <a:latin typeface="Gill Sans"/>
                        </a:rPr>
                        <a:t> action</a:t>
                      </a:r>
                      <a:endParaRPr lang="en-GB" sz="1200" b="0" dirty="0">
                        <a:latin typeface="Gill Sans"/>
                      </a:endParaRPr>
                    </a:p>
                  </a:txBody>
                  <a:tcPr anchor="ctr"/>
                </a:tc>
                <a:tc>
                  <a:txBody>
                    <a:bodyPr/>
                    <a:lstStyle/>
                    <a:p>
                      <a:r>
                        <a:rPr lang="en-GB" sz="1200" b="0" dirty="0">
                          <a:latin typeface="Gill Sans"/>
                        </a:rPr>
                        <a:t>Event’s leading to the resolution of the conflict.</a:t>
                      </a:r>
                      <a:r>
                        <a:rPr lang="en-GB" sz="1200" b="0" baseline="0" dirty="0">
                          <a:latin typeface="Gill Sans"/>
                        </a:rPr>
                        <a:t> </a:t>
                      </a:r>
                      <a:endParaRPr lang="en-GB" sz="1200" b="0" dirty="0">
                        <a:latin typeface="Gill Sans"/>
                      </a:endParaRPr>
                    </a:p>
                  </a:txBody>
                  <a:tcPr anchor="ctr"/>
                </a:tc>
                <a:extLst>
                  <a:ext uri="{0D108BD9-81ED-4DB2-BD59-A6C34878D82A}">
                    <a16:rowId xmlns:a16="http://schemas.microsoft.com/office/drawing/2014/main" val="758723933"/>
                  </a:ext>
                </a:extLst>
              </a:tr>
              <a:tr h="494836">
                <a:tc>
                  <a:txBody>
                    <a:bodyPr/>
                    <a:lstStyle/>
                    <a:p>
                      <a:r>
                        <a:rPr lang="en-GB" sz="1200" b="0" dirty="0">
                          <a:latin typeface="Gill Sans"/>
                        </a:rPr>
                        <a:t>Denouement</a:t>
                      </a:r>
                    </a:p>
                  </a:txBody>
                  <a:tcPr anchor="ctr"/>
                </a:tc>
                <a:tc>
                  <a:txBody>
                    <a:bodyPr/>
                    <a:lstStyle/>
                    <a:p>
                      <a:r>
                        <a:rPr lang="en-GB" sz="1200" b="0" dirty="0">
                          <a:latin typeface="Gill Sans"/>
                        </a:rPr>
                        <a:t>The end of</a:t>
                      </a:r>
                      <a:r>
                        <a:rPr lang="en-GB" sz="1200" b="0" baseline="0" dirty="0">
                          <a:latin typeface="Gill Sans"/>
                        </a:rPr>
                        <a:t> story that wraps up the loose ends of the story. </a:t>
                      </a:r>
                      <a:endParaRPr lang="en-GB" sz="1200" b="0" dirty="0">
                        <a:latin typeface="Gill Sans"/>
                      </a:endParaRPr>
                    </a:p>
                  </a:txBody>
                  <a:tcPr anchor="ctr"/>
                </a:tc>
                <a:extLst>
                  <a:ext uri="{0D108BD9-81ED-4DB2-BD59-A6C34878D82A}">
                    <a16:rowId xmlns:a16="http://schemas.microsoft.com/office/drawing/2014/main" val="173617133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98813103"/>
              </p:ext>
            </p:extLst>
          </p:nvPr>
        </p:nvGraphicFramePr>
        <p:xfrm>
          <a:off x="60048" y="3123220"/>
          <a:ext cx="3787362" cy="3610368"/>
        </p:xfrm>
        <a:graphic>
          <a:graphicData uri="http://schemas.openxmlformats.org/drawingml/2006/table">
            <a:tbl>
              <a:tblPr firstRow="1" bandRow="1">
                <a:tableStyleId>{5940675A-B579-460E-94D1-54222C63F5DA}</a:tableStyleId>
              </a:tblPr>
              <a:tblGrid>
                <a:gridCol w="1090577">
                  <a:extLst>
                    <a:ext uri="{9D8B030D-6E8A-4147-A177-3AD203B41FA5}">
                      <a16:colId xmlns:a16="http://schemas.microsoft.com/office/drawing/2014/main" val="20000"/>
                    </a:ext>
                  </a:extLst>
                </a:gridCol>
                <a:gridCol w="2696785">
                  <a:extLst>
                    <a:ext uri="{9D8B030D-6E8A-4147-A177-3AD203B41FA5}">
                      <a16:colId xmlns:a16="http://schemas.microsoft.com/office/drawing/2014/main" val="20001"/>
                    </a:ext>
                  </a:extLst>
                </a:gridCol>
              </a:tblGrid>
              <a:tr h="262769">
                <a:tc gridSpan="2">
                  <a:txBody>
                    <a:bodyPr/>
                    <a:lstStyle/>
                    <a:p>
                      <a:pPr lvl="0" algn="ctr">
                        <a:buNone/>
                      </a:pPr>
                      <a:r>
                        <a:rPr lang="en-GB" sz="1200" b="0" dirty="0">
                          <a:latin typeface="Gill Sans"/>
                        </a:rPr>
                        <a:t>Week 2 – Narrative Perspective</a:t>
                      </a:r>
                      <a:endParaRPr lang="en-US" b="0" dirty="0">
                        <a:latin typeface="Gill Sans"/>
                      </a:endParaRPr>
                    </a:p>
                  </a:txBody>
                  <a:tcPr anchor="ctr">
                    <a:solidFill>
                      <a:srgbClr val="FFFF00"/>
                    </a:solidFill>
                  </a:tcPr>
                </a:tc>
                <a:tc hMerge="1">
                  <a:txBody>
                    <a:bodyPr/>
                    <a:lstStyle/>
                    <a:p>
                      <a:endParaRPr lang="en-GB" sz="1200" b="0" i="0" kern="1200" dirty="0">
                        <a:solidFill>
                          <a:schemeClr val="tx1"/>
                        </a:solidFill>
                        <a:effectLst/>
                        <a:latin typeface="Gill Sans "/>
                        <a:ea typeface="+mn-ea"/>
                        <a:cs typeface="+mn-cs"/>
                      </a:endParaRPr>
                    </a:p>
                  </a:txBody>
                  <a:tcPr anchor="ctr"/>
                </a:tc>
                <a:extLst>
                  <a:ext uri="{0D108BD9-81ED-4DB2-BD59-A6C34878D82A}">
                    <a16:rowId xmlns:a16="http://schemas.microsoft.com/office/drawing/2014/main" val="10000"/>
                  </a:ext>
                </a:extLst>
              </a:tr>
              <a:tr h="434404">
                <a:tc>
                  <a:txBody>
                    <a:bodyPr/>
                    <a:lstStyle/>
                    <a:p>
                      <a:r>
                        <a:rPr lang="en-GB" sz="1200" dirty="0">
                          <a:latin typeface="Gill Sans"/>
                        </a:rPr>
                        <a:t>First Person</a:t>
                      </a:r>
                    </a:p>
                  </a:txBody>
                  <a:tcPr anchor="ctr"/>
                </a:tc>
                <a:tc>
                  <a:txBody>
                    <a:bodyPr/>
                    <a:lstStyle/>
                    <a:p>
                      <a:r>
                        <a:rPr lang="en-GB" sz="1200" dirty="0">
                          <a:latin typeface="Gill Sans"/>
                        </a:rPr>
                        <a:t>“I” Perspective where a character shares their thoughts and feelings directly. </a:t>
                      </a:r>
                    </a:p>
                  </a:txBody>
                  <a:tcPr anchor="ctr"/>
                </a:tc>
                <a:extLst>
                  <a:ext uri="{0D108BD9-81ED-4DB2-BD59-A6C34878D82A}">
                    <a16:rowId xmlns:a16="http://schemas.microsoft.com/office/drawing/2014/main" val="10001"/>
                  </a:ext>
                </a:extLst>
              </a:tr>
              <a:tr h="604253">
                <a:tc>
                  <a:txBody>
                    <a:bodyPr/>
                    <a:lstStyle/>
                    <a:p>
                      <a:r>
                        <a:rPr lang="en-GB" sz="1200" dirty="0">
                          <a:latin typeface="Gill Sans"/>
                        </a:rPr>
                        <a:t>Second Person</a:t>
                      </a:r>
                    </a:p>
                  </a:txBody>
                  <a:tcPr anchor="ctr"/>
                </a:tc>
                <a:tc>
                  <a:txBody>
                    <a:bodyPr/>
                    <a:lstStyle/>
                    <a:p>
                      <a:r>
                        <a:rPr lang="en-GB" sz="1200" dirty="0">
                          <a:latin typeface="Gill Sans"/>
                        </a:rPr>
                        <a:t>The narrator speaks directly to the reader using “you” making them feel like part of the story. </a:t>
                      </a:r>
                    </a:p>
                  </a:txBody>
                  <a:tcPr anchor="ctr"/>
                </a:tc>
                <a:extLst>
                  <a:ext uri="{0D108BD9-81ED-4DB2-BD59-A6C34878D82A}">
                    <a16:rowId xmlns:a16="http://schemas.microsoft.com/office/drawing/2014/main" val="10002"/>
                  </a:ext>
                </a:extLst>
              </a:tr>
              <a:tr h="604253">
                <a:tc>
                  <a:txBody>
                    <a:bodyPr/>
                    <a:lstStyle/>
                    <a:p>
                      <a:r>
                        <a:rPr lang="en-GB" sz="1200" dirty="0">
                          <a:latin typeface="Gill Sans"/>
                        </a:rPr>
                        <a:t>Third person</a:t>
                      </a:r>
                    </a:p>
                  </a:txBody>
                  <a:tcPr anchor="ctr"/>
                </a:tc>
                <a:tc>
                  <a:txBody>
                    <a:bodyPr/>
                    <a:lstStyle/>
                    <a:p>
                      <a:r>
                        <a:rPr lang="en-GB" sz="1200" dirty="0">
                          <a:latin typeface="Gill Sans"/>
                        </a:rPr>
                        <a:t>A narrator outside the story describes characters and events using “he,” “she,” or “they.”</a:t>
                      </a:r>
                    </a:p>
                  </a:txBody>
                  <a:tcPr anchor="ctr"/>
                </a:tc>
                <a:extLst>
                  <a:ext uri="{0D108BD9-81ED-4DB2-BD59-A6C34878D82A}">
                    <a16:rowId xmlns:a16="http://schemas.microsoft.com/office/drawing/2014/main" val="10003"/>
                  </a:ext>
                </a:extLst>
              </a:tr>
              <a:tr h="501408">
                <a:tc>
                  <a:txBody>
                    <a:bodyPr/>
                    <a:lstStyle/>
                    <a:p>
                      <a:r>
                        <a:rPr lang="en-GB" sz="1200" dirty="0">
                          <a:latin typeface="Gill Sans"/>
                        </a:rPr>
                        <a:t>Omniscient Narrator</a:t>
                      </a:r>
                      <a:r>
                        <a:rPr lang="en-GB" sz="1200" baseline="0" dirty="0">
                          <a:latin typeface="Gill Sans"/>
                        </a:rPr>
                        <a:t> </a:t>
                      </a:r>
                    </a:p>
                  </a:txBody>
                  <a:tcPr anchor="ctr"/>
                </a:tc>
                <a:tc>
                  <a:txBody>
                    <a:bodyPr/>
                    <a:lstStyle/>
                    <a:p>
                      <a:r>
                        <a:rPr lang="en-GB" sz="1200" dirty="0">
                          <a:latin typeface="Gill Sans"/>
                        </a:rPr>
                        <a:t>The narrator knows everything, including the thoughts and feelings of all characters.</a:t>
                      </a:r>
                    </a:p>
                  </a:txBody>
                  <a:tcPr anchor="ctr"/>
                </a:tc>
                <a:extLst>
                  <a:ext uri="{0D108BD9-81ED-4DB2-BD59-A6C34878D82A}">
                    <a16:rowId xmlns:a16="http://schemas.microsoft.com/office/drawing/2014/main" val="758723933"/>
                  </a:ext>
                </a:extLst>
              </a:tr>
              <a:tr h="431609">
                <a:tc>
                  <a:txBody>
                    <a:bodyPr/>
                    <a:lstStyle/>
                    <a:p>
                      <a:r>
                        <a:rPr lang="en-GB" sz="1200" dirty="0">
                          <a:latin typeface="Gill Sans"/>
                        </a:rPr>
                        <a:t>Limited Narrator </a:t>
                      </a:r>
                    </a:p>
                  </a:txBody>
                  <a:tcPr anchor="ctr"/>
                </a:tc>
                <a:tc>
                  <a:txBody>
                    <a:bodyPr/>
                    <a:lstStyle/>
                    <a:p>
                      <a:r>
                        <a:rPr lang="en-GB" sz="1200" dirty="0">
                          <a:latin typeface="Gill Sans"/>
                        </a:rPr>
                        <a:t>The narrator only knows the thoughts and feelings of one character.</a:t>
                      </a:r>
                    </a:p>
                  </a:txBody>
                  <a:tcPr anchor="ctr"/>
                </a:tc>
                <a:extLst>
                  <a:ext uri="{0D108BD9-81ED-4DB2-BD59-A6C34878D82A}">
                    <a16:rowId xmlns:a16="http://schemas.microsoft.com/office/drawing/2014/main" val="1736171338"/>
                  </a:ext>
                </a:extLst>
              </a:tr>
              <a:tr h="501408">
                <a:tc>
                  <a:txBody>
                    <a:bodyPr/>
                    <a:lstStyle/>
                    <a:p>
                      <a:r>
                        <a:rPr lang="en-GB" sz="1200" dirty="0">
                          <a:latin typeface="Gill Sans"/>
                        </a:rPr>
                        <a:t>Unreliable Narrator</a:t>
                      </a:r>
                    </a:p>
                  </a:txBody>
                  <a:tcPr anchor="ctr"/>
                </a:tc>
                <a:tc>
                  <a:txBody>
                    <a:bodyPr/>
                    <a:lstStyle/>
                    <a:p>
                      <a:r>
                        <a:rPr lang="en-GB" sz="1200" dirty="0">
                          <a:latin typeface="Gill Sans"/>
                        </a:rPr>
                        <a:t>A biased or deceptive narrator whose perspective may not be trustworthy.</a:t>
                      </a:r>
                    </a:p>
                  </a:txBody>
                  <a:tcPr anchor="ctr"/>
                </a:tc>
                <a:extLst>
                  <a:ext uri="{0D108BD9-81ED-4DB2-BD59-A6C34878D82A}">
                    <a16:rowId xmlns:a16="http://schemas.microsoft.com/office/drawing/2014/main" val="203013625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03191677"/>
              </p:ext>
            </p:extLst>
          </p:nvPr>
        </p:nvGraphicFramePr>
        <p:xfrm>
          <a:off x="3973350" y="572476"/>
          <a:ext cx="3901422" cy="2965387"/>
        </p:xfrm>
        <a:graphic>
          <a:graphicData uri="http://schemas.openxmlformats.org/drawingml/2006/table">
            <a:tbl>
              <a:tblPr firstRow="1" bandRow="1">
                <a:tableStyleId>{5940675A-B579-460E-94D1-54222C63F5DA}</a:tableStyleId>
              </a:tblPr>
              <a:tblGrid>
                <a:gridCol w="1190479">
                  <a:extLst>
                    <a:ext uri="{9D8B030D-6E8A-4147-A177-3AD203B41FA5}">
                      <a16:colId xmlns:a16="http://schemas.microsoft.com/office/drawing/2014/main" val="20000"/>
                    </a:ext>
                  </a:extLst>
                </a:gridCol>
                <a:gridCol w="2710943">
                  <a:extLst>
                    <a:ext uri="{9D8B030D-6E8A-4147-A177-3AD203B41FA5}">
                      <a16:colId xmlns:a16="http://schemas.microsoft.com/office/drawing/2014/main" val="20001"/>
                    </a:ext>
                  </a:extLst>
                </a:gridCol>
              </a:tblGrid>
              <a:tr h="256237">
                <a:tc gridSpan="2">
                  <a:txBody>
                    <a:bodyPr/>
                    <a:lstStyle/>
                    <a:p>
                      <a:pPr lvl="0" algn="ctr">
                        <a:buNone/>
                      </a:pPr>
                      <a:r>
                        <a:rPr lang="en-GB" sz="1200" b="0" dirty="0">
                          <a:latin typeface="Gill Sans"/>
                        </a:rPr>
                        <a:t>Week 3 – Structural</a:t>
                      </a:r>
                      <a:r>
                        <a:rPr lang="en-GB" sz="1200" b="0" baseline="0" dirty="0">
                          <a:latin typeface="Gill Sans"/>
                        </a:rPr>
                        <a:t> Features</a:t>
                      </a:r>
                      <a:endParaRPr lang="en-US" sz="1200" b="0" dirty="0">
                        <a:latin typeface="Gill Sans"/>
                      </a:endParaRPr>
                    </a:p>
                  </a:txBody>
                  <a:tcPr anchor="ctr">
                    <a:solidFill>
                      <a:schemeClr val="accent6">
                        <a:lumMod val="40000"/>
                        <a:lumOff val="60000"/>
                      </a:schemeClr>
                    </a:solidFill>
                  </a:tcPr>
                </a:tc>
                <a:tc hMerge="1">
                  <a:txBody>
                    <a:bodyPr/>
                    <a:lstStyle/>
                    <a:p>
                      <a:endParaRPr lang="en-GB" sz="1200" b="0" i="0" kern="1200" dirty="0">
                        <a:solidFill>
                          <a:schemeClr val="tx1"/>
                        </a:solidFill>
                        <a:effectLst/>
                        <a:latin typeface="Gill Sans "/>
                        <a:ea typeface="+mn-ea"/>
                        <a:cs typeface="+mn-cs"/>
                      </a:endParaRPr>
                    </a:p>
                  </a:txBody>
                  <a:tcPr anchor="ctr"/>
                </a:tc>
                <a:extLst>
                  <a:ext uri="{0D108BD9-81ED-4DB2-BD59-A6C34878D82A}">
                    <a16:rowId xmlns:a16="http://schemas.microsoft.com/office/drawing/2014/main" val="10000"/>
                  </a:ext>
                </a:extLst>
              </a:tr>
              <a:tr h="427061">
                <a:tc>
                  <a:txBody>
                    <a:bodyPr/>
                    <a:lstStyle/>
                    <a:p>
                      <a:r>
                        <a:rPr lang="en-GB" sz="1200" dirty="0">
                          <a:latin typeface="Gill Sans"/>
                        </a:rPr>
                        <a:t>Chronological</a:t>
                      </a:r>
                      <a:endParaRPr lang="en-GB" sz="1200" b="0" dirty="0">
                        <a:latin typeface="Gill Sans"/>
                      </a:endParaRPr>
                    </a:p>
                  </a:txBody>
                  <a:tcPr anchor="ctr"/>
                </a:tc>
                <a:tc>
                  <a:txBody>
                    <a:bodyPr/>
                    <a:lstStyle/>
                    <a:p>
                      <a:r>
                        <a:rPr lang="en-GB" sz="1200" dirty="0">
                          <a:latin typeface="Gill Sans"/>
                        </a:rPr>
                        <a:t>Events are told in the order they happened, from beginning to end.</a:t>
                      </a:r>
                    </a:p>
                  </a:txBody>
                  <a:tcPr anchor="ctr"/>
                </a:tc>
                <a:extLst>
                  <a:ext uri="{0D108BD9-81ED-4DB2-BD59-A6C34878D82A}">
                    <a16:rowId xmlns:a16="http://schemas.microsoft.com/office/drawing/2014/main" val="10001"/>
                  </a:ext>
                </a:extLst>
              </a:tr>
              <a:tr h="427061">
                <a:tc>
                  <a:txBody>
                    <a:bodyPr/>
                    <a:lstStyle/>
                    <a:p>
                      <a:r>
                        <a:rPr lang="en-GB" sz="1200" dirty="0">
                          <a:latin typeface="Gill Sans"/>
                        </a:rPr>
                        <a:t>Non-linear</a:t>
                      </a:r>
                      <a:endParaRPr lang="en-GB" sz="1200" b="0" dirty="0">
                        <a:latin typeface="Gill Sans"/>
                      </a:endParaRPr>
                    </a:p>
                  </a:txBody>
                  <a:tcPr anchor="ctr"/>
                </a:tc>
                <a:tc>
                  <a:txBody>
                    <a:bodyPr/>
                    <a:lstStyle/>
                    <a:p>
                      <a:r>
                        <a:rPr lang="en-GB" sz="1200" dirty="0">
                          <a:latin typeface="Gill Sans"/>
                        </a:rPr>
                        <a:t>The story jumps in time, using flashbacks or time shifts to reveal important details.</a:t>
                      </a:r>
                    </a:p>
                  </a:txBody>
                  <a:tcPr anchor="ctr"/>
                </a:tc>
                <a:extLst>
                  <a:ext uri="{0D108BD9-81ED-4DB2-BD59-A6C34878D82A}">
                    <a16:rowId xmlns:a16="http://schemas.microsoft.com/office/drawing/2014/main" val="10002"/>
                  </a:ext>
                </a:extLst>
              </a:tr>
              <a:tr h="491490">
                <a:tc>
                  <a:txBody>
                    <a:bodyPr/>
                    <a:lstStyle/>
                    <a:p>
                      <a:r>
                        <a:rPr lang="en-GB" sz="1200" dirty="0">
                          <a:latin typeface="Gill Sans"/>
                        </a:rPr>
                        <a:t>Foreshadowing</a:t>
                      </a:r>
                      <a:endParaRPr lang="en-GB" sz="1200" b="0" dirty="0">
                        <a:latin typeface="Gill Sans"/>
                      </a:endParaRPr>
                    </a:p>
                  </a:txBody>
                  <a:tcPr anchor="ctr"/>
                </a:tc>
                <a:tc>
                  <a:txBody>
                    <a:bodyPr/>
                    <a:lstStyle/>
                    <a:p>
                      <a:r>
                        <a:rPr lang="en-GB" sz="1200" dirty="0">
                          <a:latin typeface="Gill Sans"/>
                        </a:rPr>
                        <a:t>Hints or clues about future events create suspense or anticipation.</a:t>
                      </a:r>
                    </a:p>
                  </a:txBody>
                  <a:tcPr anchor="ctr"/>
                </a:tc>
                <a:extLst>
                  <a:ext uri="{0D108BD9-81ED-4DB2-BD59-A6C34878D82A}">
                    <a16:rowId xmlns:a16="http://schemas.microsoft.com/office/drawing/2014/main" val="10003"/>
                  </a:ext>
                </a:extLst>
              </a:tr>
              <a:tr h="597886">
                <a:tc>
                  <a:txBody>
                    <a:bodyPr/>
                    <a:lstStyle/>
                    <a:p>
                      <a:r>
                        <a:rPr lang="en-GB" sz="1200" dirty="0">
                          <a:latin typeface="Gill Sans"/>
                        </a:rPr>
                        <a:t>Zooming In</a:t>
                      </a:r>
                    </a:p>
                  </a:txBody>
                  <a:tcPr anchor="ctr"/>
                </a:tc>
                <a:tc>
                  <a:txBody>
                    <a:bodyPr/>
                    <a:lstStyle/>
                    <a:p>
                      <a:r>
                        <a:rPr lang="en-GB" sz="1200" dirty="0">
                          <a:latin typeface="Gill Sans"/>
                        </a:rPr>
                        <a:t>The narrative moves from a broad view to a close, detailed focus on a person, object, or scene.</a:t>
                      </a:r>
                    </a:p>
                  </a:txBody>
                  <a:tcPr anchor="ctr"/>
                </a:tc>
                <a:extLst>
                  <a:ext uri="{0D108BD9-81ED-4DB2-BD59-A6C34878D82A}">
                    <a16:rowId xmlns:a16="http://schemas.microsoft.com/office/drawing/2014/main" val="758723933"/>
                  </a:ext>
                </a:extLst>
              </a:tr>
              <a:tr h="462217">
                <a:tc>
                  <a:txBody>
                    <a:bodyPr/>
                    <a:lstStyle/>
                    <a:p>
                      <a:r>
                        <a:rPr lang="en-GB" sz="1200" dirty="0">
                          <a:latin typeface="Gill Sans"/>
                        </a:rPr>
                        <a:t>Cliff-hanger</a:t>
                      </a:r>
                    </a:p>
                  </a:txBody>
                  <a:tcPr anchor="ctr"/>
                </a:tc>
                <a:tc>
                  <a:txBody>
                    <a:bodyPr/>
                    <a:lstStyle/>
                    <a:p>
                      <a:r>
                        <a:rPr lang="en-GB" sz="1200" dirty="0">
                          <a:latin typeface="Gill Sans"/>
                        </a:rPr>
                        <a:t>The story ends suddenly or unresolved, leaving the reader wanting more.</a:t>
                      </a:r>
                    </a:p>
                  </a:txBody>
                  <a:tcPr anchor="ctr"/>
                </a:tc>
                <a:extLst>
                  <a:ext uri="{0D108BD9-81ED-4DB2-BD59-A6C34878D82A}">
                    <a16:rowId xmlns:a16="http://schemas.microsoft.com/office/drawing/2014/main" val="173617133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66213867"/>
              </p:ext>
            </p:extLst>
          </p:nvPr>
        </p:nvGraphicFramePr>
        <p:xfrm>
          <a:off x="3973351" y="3652350"/>
          <a:ext cx="3901421" cy="3081238"/>
        </p:xfrm>
        <a:graphic>
          <a:graphicData uri="http://schemas.openxmlformats.org/drawingml/2006/table">
            <a:tbl>
              <a:tblPr firstRow="1" bandRow="1">
                <a:tableStyleId>{5940675A-B579-460E-94D1-54222C63F5DA}</a:tableStyleId>
              </a:tblPr>
              <a:tblGrid>
                <a:gridCol w="1108072">
                  <a:extLst>
                    <a:ext uri="{9D8B030D-6E8A-4147-A177-3AD203B41FA5}">
                      <a16:colId xmlns:a16="http://schemas.microsoft.com/office/drawing/2014/main" val="20000"/>
                    </a:ext>
                  </a:extLst>
                </a:gridCol>
                <a:gridCol w="2793349">
                  <a:extLst>
                    <a:ext uri="{9D8B030D-6E8A-4147-A177-3AD203B41FA5}">
                      <a16:colId xmlns:a16="http://schemas.microsoft.com/office/drawing/2014/main" val="20001"/>
                    </a:ext>
                  </a:extLst>
                </a:gridCol>
              </a:tblGrid>
              <a:tr h="258522">
                <a:tc gridSpan="2">
                  <a:txBody>
                    <a:bodyPr/>
                    <a:lstStyle/>
                    <a:p>
                      <a:pPr lvl="0" algn="ctr">
                        <a:buNone/>
                      </a:pPr>
                      <a:r>
                        <a:rPr lang="en-GB" sz="1200" b="0" dirty="0">
                          <a:latin typeface="Gill Sans"/>
                        </a:rPr>
                        <a:t>Week 4 – Language</a:t>
                      </a:r>
                      <a:r>
                        <a:rPr lang="en-GB" sz="1200" b="0" baseline="0" dirty="0">
                          <a:latin typeface="Gill Sans"/>
                        </a:rPr>
                        <a:t> Devices 1</a:t>
                      </a:r>
                      <a:endParaRPr lang="en-US" sz="1200" b="0" dirty="0">
                        <a:latin typeface="Gill Sans"/>
                      </a:endParaRPr>
                    </a:p>
                  </a:txBody>
                  <a:tcPr anchor="ctr">
                    <a:solidFill>
                      <a:schemeClr val="accent2">
                        <a:lumMod val="60000"/>
                        <a:lumOff val="40000"/>
                      </a:schemeClr>
                    </a:solidFill>
                  </a:tcPr>
                </a:tc>
                <a:tc hMerge="1">
                  <a:txBody>
                    <a:bodyPr/>
                    <a:lstStyle/>
                    <a:p>
                      <a:endParaRPr lang="en-GB" sz="1200" b="0" i="0" kern="1200" dirty="0">
                        <a:solidFill>
                          <a:schemeClr val="tx1"/>
                        </a:solidFill>
                        <a:effectLst/>
                        <a:latin typeface="Gill Sans "/>
                        <a:ea typeface="+mn-ea"/>
                        <a:cs typeface="+mn-cs"/>
                      </a:endParaRPr>
                    </a:p>
                  </a:txBody>
                  <a:tcPr anchor="ctr"/>
                </a:tc>
                <a:extLst>
                  <a:ext uri="{0D108BD9-81ED-4DB2-BD59-A6C34878D82A}">
                    <a16:rowId xmlns:a16="http://schemas.microsoft.com/office/drawing/2014/main" val="10000"/>
                  </a:ext>
                </a:extLst>
              </a:tr>
              <a:tr h="603219">
                <a:tc>
                  <a:txBody>
                    <a:bodyPr/>
                    <a:lstStyle/>
                    <a:p>
                      <a:r>
                        <a:rPr lang="en-GB" sz="1200" b="0" dirty="0">
                          <a:latin typeface="Gill Sans"/>
                        </a:rPr>
                        <a:t>Metaphor</a:t>
                      </a:r>
                    </a:p>
                  </a:txBody>
                  <a:tcPr anchor="ctr"/>
                </a:tc>
                <a:tc>
                  <a:txBody>
                    <a:bodyPr/>
                    <a:lstStyle/>
                    <a:p>
                      <a:r>
                        <a:rPr lang="en-GB" sz="1200" b="0" dirty="0">
                          <a:latin typeface="Gill Sans"/>
                        </a:rPr>
                        <a:t>A direct comparison between two things (e.g., “The world is a stage”) to create deeper meaning.</a:t>
                      </a:r>
                    </a:p>
                  </a:txBody>
                  <a:tcPr anchor="ctr"/>
                </a:tc>
                <a:extLst>
                  <a:ext uri="{0D108BD9-81ED-4DB2-BD59-A6C34878D82A}">
                    <a16:rowId xmlns:a16="http://schemas.microsoft.com/office/drawing/2014/main" val="10001"/>
                  </a:ext>
                </a:extLst>
              </a:tr>
              <a:tr h="430870">
                <a:tc>
                  <a:txBody>
                    <a:bodyPr/>
                    <a:lstStyle/>
                    <a:p>
                      <a:r>
                        <a:rPr lang="en-GB" sz="1200" b="0" dirty="0">
                          <a:latin typeface="Gill Sans"/>
                        </a:rPr>
                        <a:t>Simile</a:t>
                      </a:r>
                    </a:p>
                  </a:txBody>
                  <a:tcPr anchor="ctr"/>
                </a:tc>
                <a:tc>
                  <a:txBody>
                    <a:bodyPr/>
                    <a:lstStyle/>
                    <a:p>
                      <a:r>
                        <a:rPr lang="en-GB" sz="1200" b="0" dirty="0">
                          <a:latin typeface="Gill Sans"/>
                        </a:rPr>
                        <a:t>A comparison using “like” or “as” (e.g., “Her smile was as bright as the sun”).</a:t>
                      </a:r>
                    </a:p>
                  </a:txBody>
                  <a:tcPr anchor="ctr"/>
                </a:tc>
                <a:extLst>
                  <a:ext uri="{0D108BD9-81ED-4DB2-BD59-A6C34878D82A}">
                    <a16:rowId xmlns:a16="http://schemas.microsoft.com/office/drawing/2014/main" val="10002"/>
                  </a:ext>
                </a:extLst>
              </a:tr>
              <a:tr h="603219">
                <a:tc>
                  <a:txBody>
                    <a:bodyPr/>
                    <a:lstStyle/>
                    <a:p>
                      <a:r>
                        <a:rPr lang="en-GB" sz="1200" b="0" dirty="0">
                          <a:latin typeface="Gill Sans"/>
                        </a:rPr>
                        <a:t>Personification </a:t>
                      </a:r>
                    </a:p>
                  </a:txBody>
                  <a:tcPr anchor="ctr"/>
                </a:tc>
                <a:tc>
                  <a:txBody>
                    <a:bodyPr/>
                    <a:lstStyle/>
                    <a:p>
                      <a:r>
                        <a:rPr lang="en-GB" sz="1200" b="0" dirty="0">
                          <a:latin typeface="Gill Sans"/>
                        </a:rPr>
                        <a:t>Giving human qualities to non-human things (e.g., “The wind whispered through the trees”).</a:t>
                      </a:r>
                    </a:p>
                  </a:txBody>
                  <a:tcPr anchor="ctr"/>
                </a:tc>
                <a:extLst>
                  <a:ext uri="{0D108BD9-81ED-4DB2-BD59-A6C34878D82A}">
                    <a16:rowId xmlns:a16="http://schemas.microsoft.com/office/drawing/2014/main" val="10003"/>
                  </a:ext>
                </a:extLst>
              </a:tr>
              <a:tr h="603219">
                <a:tc>
                  <a:txBody>
                    <a:bodyPr/>
                    <a:lstStyle/>
                    <a:p>
                      <a:r>
                        <a:rPr lang="en-GB" sz="1200" b="0" dirty="0">
                          <a:latin typeface="Gill Sans"/>
                        </a:rPr>
                        <a:t>Alliteration </a:t>
                      </a:r>
                    </a:p>
                  </a:txBody>
                  <a:tcPr anchor="ctr"/>
                </a:tc>
                <a:tc>
                  <a:txBody>
                    <a:bodyPr/>
                    <a:lstStyle/>
                    <a:p>
                      <a:r>
                        <a:rPr lang="en-GB" sz="1200" b="0" dirty="0">
                          <a:latin typeface="Gill Sans"/>
                        </a:rPr>
                        <a:t>The repetition of initial consonant sounds (e.g., “Dark, dreary, and desolate”).</a:t>
                      </a:r>
                    </a:p>
                  </a:txBody>
                  <a:tcPr anchor="ctr"/>
                </a:tc>
                <a:extLst>
                  <a:ext uri="{0D108BD9-81ED-4DB2-BD59-A6C34878D82A}">
                    <a16:rowId xmlns:a16="http://schemas.microsoft.com/office/drawing/2014/main" val="758723933"/>
                  </a:ext>
                </a:extLst>
              </a:tr>
              <a:tr h="466339">
                <a:tc>
                  <a:txBody>
                    <a:bodyPr/>
                    <a:lstStyle/>
                    <a:p>
                      <a:r>
                        <a:rPr lang="en-GB" sz="1200" b="0" dirty="0">
                          <a:latin typeface="Gill Sans"/>
                        </a:rPr>
                        <a:t>Hyperbole </a:t>
                      </a:r>
                    </a:p>
                  </a:txBody>
                  <a:tcPr anchor="ctr"/>
                </a:tc>
                <a:tc>
                  <a:txBody>
                    <a:bodyPr/>
                    <a:lstStyle/>
                    <a:p>
                      <a:r>
                        <a:rPr lang="en-GB" sz="1200" b="0" dirty="0">
                          <a:latin typeface="Gill Sans"/>
                        </a:rPr>
                        <a:t>Extreme exaggeration for effect (e.g., “I’ve told you a million times!”).</a:t>
                      </a:r>
                    </a:p>
                  </a:txBody>
                  <a:tcPr anchor="ctr"/>
                </a:tc>
                <a:extLst>
                  <a:ext uri="{0D108BD9-81ED-4DB2-BD59-A6C34878D82A}">
                    <a16:rowId xmlns:a16="http://schemas.microsoft.com/office/drawing/2014/main" val="1736171338"/>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26452342"/>
              </p:ext>
            </p:extLst>
          </p:nvPr>
        </p:nvGraphicFramePr>
        <p:xfrm>
          <a:off x="8000713" y="58055"/>
          <a:ext cx="4131239" cy="2981621"/>
        </p:xfrm>
        <a:graphic>
          <a:graphicData uri="http://schemas.openxmlformats.org/drawingml/2006/table">
            <a:tbl>
              <a:tblPr firstRow="1" bandRow="1">
                <a:tableStyleId>{5940675A-B579-460E-94D1-54222C63F5DA}</a:tableStyleId>
              </a:tblPr>
              <a:tblGrid>
                <a:gridCol w="1129840">
                  <a:extLst>
                    <a:ext uri="{9D8B030D-6E8A-4147-A177-3AD203B41FA5}">
                      <a16:colId xmlns:a16="http://schemas.microsoft.com/office/drawing/2014/main" val="20000"/>
                    </a:ext>
                  </a:extLst>
                </a:gridCol>
                <a:gridCol w="3001399">
                  <a:extLst>
                    <a:ext uri="{9D8B030D-6E8A-4147-A177-3AD203B41FA5}">
                      <a16:colId xmlns:a16="http://schemas.microsoft.com/office/drawing/2014/main" val="20001"/>
                    </a:ext>
                  </a:extLst>
                </a:gridCol>
              </a:tblGrid>
              <a:tr h="268232">
                <a:tc gridSpan="2">
                  <a:txBody>
                    <a:bodyPr/>
                    <a:lstStyle/>
                    <a:p>
                      <a:pPr lvl="0" algn="ctr">
                        <a:buNone/>
                      </a:pPr>
                      <a:r>
                        <a:rPr lang="en-GB" sz="1200" b="0" dirty="0">
                          <a:latin typeface="Gill Sans"/>
                        </a:rPr>
                        <a:t>Week 5 – Mood &amp; Atmosphere</a:t>
                      </a:r>
                      <a:endParaRPr lang="en-US" sz="1200" b="0" dirty="0">
                        <a:latin typeface="Gill Sans"/>
                      </a:endParaRPr>
                    </a:p>
                  </a:txBody>
                  <a:tcPr anchor="ctr">
                    <a:solidFill>
                      <a:schemeClr val="tx2">
                        <a:lumMod val="40000"/>
                        <a:lumOff val="60000"/>
                      </a:schemeClr>
                    </a:solidFill>
                  </a:tcPr>
                </a:tc>
                <a:tc hMerge="1">
                  <a:txBody>
                    <a:bodyPr/>
                    <a:lstStyle/>
                    <a:p>
                      <a:endParaRPr lang="en-GB" sz="1200" b="0" i="0" kern="1200" dirty="0">
                        <a:solidFill>
                          <a:schemeClr val="tx1"/>
                        </a:solidFill>
                        <a:effectLst/>
                        <a:latin typeface="Gill Sans "/>
                        <a:ea typeface="+mn-ea"/>
                        <a:cs typeface="+mn-cs"/>
                      </a:endParaRPr>
                    </a:p>
                  </a:txBody>
                  <a:tcPr anchor="ctr"/>
                </a:tc>
                <a:extLst>
                  <a:ext uri="{0D108BD9-81ED-4DB2-BD59-A6C34878D82A}">
                    <a16:rowId xmlns:a16="http://schemas.microsoft.com/office/drawing/2014/main" val="10000"/>
                  </a:ext>
                </a:extLst>
              </a:tr>
              <a:tr h="625875">
                <a:tc>
                  <a:txBody>
                    <a:bodyPr/>
                    <a:lstStyle/>
                    <a:p>
                      <a:r>
                        <a:rPr lang="en-GB" sz="1200" b="0" dirty="0">
                          <a:latin typeface="Gill Sans"/>
                        </a:rPr>
                        <a:t>Pathetic Fallacy</a:t>
                      </a:r>
                    </a:p>
                  </a:txBody>
                  <a:tcPr anchor="ctr"/>
                </a:tc>
                <a:tc>
                  <a:txBody>
                    <a:bodyPr/>
                    <a:lstStyle/>
                    <a:p>
                      <a:r>
                        <a:rPr lang="en-GB" sz="1200" b="0" dirty="0">
                          <a:latin typeface="Gill Sans"/>
                        </a:rPr>
                        <a:t>The weather reflects emotions (e.g., stormy skies indicating anger or sadness).</a:t>
                      </a:r>
                    </a:p>
                  </a:txBody>
                  <a:tcPr anchor="ctr"/>
                </a:tc>
                <a:extLst>
                  <a:ext uri="{0D108BD9-81ED-4DB2-BD59-A6C34878D82A}">
                    <a16:rowId xmlns:a16="http://schemas.microsoft.com/office/drawing/2014/main" val="10001"/>
                  </a:ext>
                </a:extLst>
              </a:tr>
              <a:tr h="625875">
                <a:tc>
                  <a:txBody>
                    <a:bodyPr/>
                    <a:lstStyle/>
                    <a:p>
                      <a:r>
                        <a:rPr lang="en-GB" sz="1200" b="0" dirty="0">
                          <a:latin typeface="Gill Sans"/>
                        </a:rPr>
                        <a:t>Symbolism </a:t>
                      </a:r>
                    </a:p>
                  </a:txBody>
                  <a:tcPr anchor="ctr"/>
                </a:tc>
                <a:tc>
                  <a:txBody>
                    <a:bodyPr/>
                    <a:lstStyle/>
                    <a:p>
                      <a:r>
                        <a:rPr lang="en-GB" sz="1200" b="0" dirty="0">
                          <a:latin typeface="Gill Sans"/>
                        </a:rPr>
                        <a:t>Objects, colours, or actions represent deeper meanings (e.g., a red rose symbolising love).</a:t>
                      </a:r>
                    </a:p>
                  </a:txBody>
                  <a:tcPr anchor="ctr"/>
                </a:tc>
                <a:extLst>
                  <a:ext uri="{0D108BD9-81ED-4DB2-BD59-A6C34878D82A}">
                    <a16:rowId xmlns:a16="http://schemas.microsoft.com/office/drawing/2014/main" val="10002"/>
                  </a:ext>
                </a:extLst>
              </a:tr>
              <a:tr h="514497">
                <a:tc>
                  <a:txBody>
                    <a:bodyPr/>
                    <a:lstStyle/>
                    <a:p>
                      <a:r>
                        <a:rPr lang="en-GB" sz="1200" b="0" dirty="0">
                          <a:latin typeface="Gill Sans"/>
                        </a:rPr>
                        <a:t>Juxtaposition </a:t>
                      </a:r>
                    </a:p>
                  </a:txBody>
                  <a:tcPr anchor="ctr"/>
                </a:tc>
                <a:tc>
                  <a:txBody>
                    <a:bodyPr/>
                    <a:lstStyle/>
                    <a:p>
                      <a:r>
                        <a:rPr lang="en-GB" sz="1200" b="0" dirty="0">
                          <a:latin typeface="Gill Sans"/>
                        </a:rPr>
                        <a:t>Placing contrasting ideas or descriptions close together to highlight differences.</a:t>
                      </a:r>
                    </a:p>
                  </a:txBody>
                  <a:tcPr anchor="ctr"/>
                </a:tc>
                <a:extLst>
                  <a:ext uri="{0D108BD9-81ED-4DB2-BD59-A6C34878D82A}">
                    <a16:rowId xmlns:a16="http://schemas.microsoft.com/office/drawing/2014/main" val="10003"/>
                  </a:ext>
                </a:extLst>
              </a:tr>
              <a:tr h="447053">
                <a:tc>
                  <a:txBody>
                    <a:bodyPr/>
                    <a:lstStyle/>
                    <a:p>
                      <a:r>
                        <a:rPr lang="en-GB" sz="1200" b="0" dirty="0">
                          <a:latin typeface="Gill Sans"/>
                        </a:rPr>
                        <a:t>Dissonance </a:t>
                      </a:r>
                    </a:p>
                  </a:txBody>
                  <a:tcPr anchor="ctr"/>
                </a:tc>
                <a:tc>
                  <a:txBody>
                    <a:bodyPr/>
                    <a:lstStyle/>
                    <a:p>
                      <a:r>
                        <a:rPr lang="en-GB" sz="1200" b="0" dirty="0">
                          <a:latin typeface="Gill Sans"/>
                        </a:rPr>
                        <a:t>Harsh, clashing sounds or ideas that create tension or discomfort.</a:t>
                      </a:r>
                    </a:p>
                  </a:txBody>
                  <a:tcPr anchor="ctr"/>
                </a:tc>
                <a:extLst>
                  <a:ext uri="{0D108BD9-81ED-4DB2-BD59-A6C34878D82A}">
                    <a16:rowId xmlns:a16="http://schemas.microsoft.com/office/drawing/2014/main" val="758723933"/>
                  </a:ext>
                </a:extLst>
              </a:tr>
              <a:tr h="483854">
                <a:tc>
                  <a:txBody>
                    <a:bodyPr/>
                    <a:lstStyle/>
                    <a:p>
                      <a:r>
                        <a:rPr lang="en-GB" sz="1200" b="0" dirty="0">
                          <a:latin typeface="Gill Sans"/>
                        </a:rPr>
                        <a:t>Sensory Imagery </a:t>
                      </a:r>
                    </a:p>
                  </a:txBody>
                  <a:tcPr anchor="ctr"/>
                </a:tc>
                <a:tc>
                  <a:txBody>
                    <a:bodyPr/>
                    <a:lstStyle/>
                    <a:p>
                      <a:r>
                        <a:rPr lang="en-GB" sz="1200" b="0" dirty="0">
                          <a:latin typeface="Gill Sans"/>
                        </a:rPr>
                        <a:t>Descriptive language appealing to the five senses to create vivid experiences.</a:t>
                      </a:r>
                    </a:p>
                  </a:txBody>
                  <a:tcPr anchor="ctr"/>
                </a:tc>
                <a:extLst>
                  <a:ext uri="{0D108BD9-81ED-4DB2-BD59-A6C34878D82A}">
                    <a16:rowId xmlns:a16="http://schemas.microsoft.com/office/drawing/2014/main" val="1736171338"/>
                  </a:ext>
                </a:extLst>
              </a:tr>
            </a:tbl>
          </a:graphicData>
        </a:graphic>
      </p:graphicFrame>
      <p:sp>
        <p:nvSpPr>
          <p:cNvPr id="2" name="TextBox 1">
            <a:extLst>
              <a:ext uri="{FF2B5EF4-FFF2-40B4-BE49-F238E27FC236}">
                <a16:creationId xmlns:a16="http://schemas.microsoft.com/office/drawing/2014/main" id="{231E932A-2C31-E33E-39B3-528291C91E75}"/>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1</a:t>
            </a:r>
          </a:p>
        </p:txBody>
      </p:sp>
      <p:graphicFrame>
        <p:nvGraphicFramePr>
          <p:cNvPr id="3" name="Table 2">
            <a:extLst>
              <a:ext uri="{FF2B5EF4-FFF2-40B4-BE49-F238E27FC236}">
                <a16:creationId xmlns:a16="http://schemas.microsoft.com/office/drawing/2014/main" id="{6C8236CA-0444-8C56-C043-2D1359584DF8}"/>
              </a:ext>
            </a:extLst>
          </p:cNvPr>
          <p:cNvGraphicFramePr>
            <a:graphicFrameLocks noGrp="1"/>
          </p:cNvGraphicFramePr>
          <p:nvPr>
            <p:extLst>
              <p:ext uri="{D42A27DB-BD31-4B8C-83A1-F6EECF244321}">
                <p14:modId xmlns:p14="http://schemas.microsoft.com/office/powerpoint/2010/main" val="2243815060"/>
              </p:ext>
            </p:extLst>
          </p:nvPr>
        </p:nvGraphicFramePr>
        <p:xfrm>
          <a:off x="8000713" y="3174516"/>
          <a:ext cx="4131239" cy="3247640"/>
        </p:xfrm>
        <a:graphic>
          <a:graphicData uri="http://schemas.openxmlformats.org/drawingml/2006/table">
            <a:tbl>
              <a:tblPr firstRow="1" bandRow="1">
                <a:tableStyleId>{5940675A-B579-460E-94D1-54222C63F5DA}</a:tableStyleId>
              </a:tblPr>
              <a:tblGrid>
                <a:gridCol w="1249109">
                  <a:extLst>
                    <a:ext uri="{9D8B030D-6E8A-4147-A177-3AD203B41FA5}">
                      <a16:colId xmlns:a16="http://schemas.microsoft.com/office/drawing/2014/main" val="20000"/>
                    </a:ext>
                  </a:extLst>
                </a:gridCol>
                <a:gridCol w="2882130">
                  <a:extLst>
                    <a:ext uri="{9D8B030D-6E8A-4147-A177-3AD203B41FA5}">
                      <a16:colId xmlns:a16="http://schemas.microsoft.com/office/drawing/2014/main" val="20001"/>
                    </a:ext>
                  </a:extLst>
                </a:gridCol>
              </a:tblGrid>
              <a:tr h="304917">
                <a:tc gridSpan="2">
                  <a:txBody>
                    <a:bodyPr/>
                    <a:lstStyle/>
                    <a:p>
                      <a:pPr lvl="0" algn="ctr">
                        <a:buNone/>
                      </a:pPr>
                      <a:r>
                        <a:rPr lang="en-GB" sz="1200" b="0" dirty="0">
                          <a:latin typeface="Gill Sans"/>
                        </a:rPr>
                        <a:t>Week 6 – Pace and Paragraphing</a:t>
                      </a:r>
                      <a:endParaRPr lang="en-US" sz="1200" b="0" dirty="0">
                        <a:latin typeface="Gill Sans"/>
                      </a:endParaRPr>
                    </a:p>
                  </a:txBody>
                  <a:tcPr anchor="ctr">
                    <a:solidFill>
                      <a:schemeClr val="accent5">
                        <a:lumMod val="40000"/>
                        <a:lumOff val="60000"/>
                      </a:schemeClr>
                    </a:solidFill>
                  </a:tcPr>
                </a:tc>
                <a:tc hMerge="1">
                  <a:txBody>
                    <a:bodyPr/>
                    <a:lstStyle/>
                    <a:p>
                      <a:endParaRPr lang="en-GB" sz="1200" b="0" i="0" kern="1200" dirty="0">
                        <a:solidFill>
                          <a:schemeClr val="tx1"/>
                        </a:solidFill>
                        <a:effectLst/>
                        <a:latin typeface="Gill Sans "/>
                        <a:ea typeface="+mn-ea"/>
                        <a:cs typeface="+mn-cs"/>
                      </a:endParaRPr>
                    </a:p>
                  </a:txBody>
                  <a:tcPr anchor="ctr"/>
                </a:tc>
                <a:extLst>
                  <a:ext uri="{0D108BD9-81ED-4DB2-BD59-A6C34878D82A}">
                    <a16:rowId xmlns:a16="http://schemas.microsoft.com/office/drawing/2014/main" val="10000"/>
                  </a:ext>
                </a:extLst>
              </a:tr>
              <a:tr h="588167">
                <a:tc>
                  <a:txBody>
                    <a:bodyPr/>
                    <a:lstStyle/>
                    <a:p>
                      <a:r>
                        <a:rPr lang="en-GB" sz="1200" b="0" dirty="0">
                          <a:latin typeface="Gill Sans"/>
                        </a:rPr>
                        <a:t>Imagery</a:t>
                      </a:r>
                    </a:p>
                  </a:txBody>
                  <a:tcPr anchor="ctr"/>
                </a:tc>
                <a:tc>
                  <a:txBody>
                    <a:bodyPr/>
                    <a:lstStyle/>
                    <a:p>
                      <a:r>
                        <a:rPr lang="en-GB" sz="1200" b="0" dirty="0">
                          <a:latin typeface="Gill Sans"/>
                        </a:rPr>
                        <a:t>Used to build tension and pace within a description. </a:t>
                      </a:r>
                    </a:p>
                  </a:txBody>
                  <a:tcPr anchor="ctr"/>
                </a:tc>
                <a:extLst>
                  <a:ext uri="{0D108BD9-81ED-4DB2-BD59-A6C34878D82A}">
                    <a16:rowId xmlns:a16="http://schemas.microsoft.com/office/drawing/2014/main" val="10001"/>
                  </a:ext>
                </a:extLst>
              </a:tr>
              <a:tr h="711472">
                <a:tc>
                  <a:txBody>
                    <a:bodyPr/>
                    <a:lstStyle/>
                    <a:p>
                      <a:r>
                        <a:rPr lang="en-GB" sz="1200" b="0" dirty="0">
                          <a:latin typeface="Gill Sans"/>
                        </a:rPr>
                        <a:t>Repetition</a:t>
                      </a:r>
                    </a:p>
                  </a:txBody>
                  <a:tcPr anchor="ctr"/>
                </a:tc>
                <a:tc>
                  <a:txBody>
                    <a:bodyPr/>
                    <a:lstStyle/>
                    <a:p>
                      <a:r>
                        <a:rPr lang="en-GB" sz="1200" b="0" dirty="0">
                          <a:latin typeface="Gill Sans"/>
                        </a:rPr>
                        <a:t>Used to establish a tone or create mystery or intrigue. Best used to break tension or at the start of a description. </a:t>
                      </a:r>
                    </a:p>
                  </a:txBody>
                  <a:tcPr anchor="ctr"/>
                </a:tc>
                <a:extLst>
                  <a:ext uri="{0D108BD9-81ED-4DB2-BD59-A6C34878D82A}">
                    <a16:rowId xmlns:a16="http://schemas.microsoft.com/office/drawing/2014/main" val="10002"/>
                  </a:ext>
                </a:extLst>
              </a:tr>
              <a:tr h="584862">
                <a:tc>
                  <a:txBody>
                    <a:bodyPr/>
                    <a:lstStyle/>
                    <a:p>
                      <a:r>
                        <a:rPr lang="en-GB" sz="1200" b="0" dirty="0">
                          <a:latin typeface="Gill Sans"/>
                        </a:rPr>
                        <a:t>Emotive Language </a:t>
                      </a:r>
                    </a:p>
                  </a:txBody>
                  <a:tcPr anchor="ctr"/>
                </a:tc>
                <a:tc>
                  <a:txBody>
                    <a:bodyPr/>
                    <a:lstStyle/>
                    <a:p>
                      <a:r>
                        <a:rPr lang="en-GB" sz="1200" b="0" dirty="0">
                          <a:latin typeface="Gill Sans"/>
                        </a:rPr>
                        <a:t>Placing contrasting ideas or descriptions close together to highlight differences.</a:t>
                      </a:r>
                    </a:p>
                  </a:txBody>
                  <a:tcPr anchor="ctr"/>
                </a:tc>
                <a:extLst>
                  <a:ext uri="{0D108BD9-81ED-4DB2-BD59-A6C34878D82A}">
                    <a16:rowId xmlns:a16="http://schemas.microsoft.com/office/drawing/2014/main" val="10003"/>
                  </a:ext>
                </a:extLst>
              </a:tr>
              <a:tr h="508194">
                <a:tc>
                  <a:txBody>
                    <a:bodyPr/>
                    <a:lstStyle/>
                    <a:p>
                      <a:r>
                        <a:rPr lang="en-GB" sz="1200" b="0" dirty="0">
                          <a:latin typeface="Gill Sans"/>
                        </a:rPr>
                        <a:t>Pathetic Fallacy</a:t>
                      </a:r>
                    </a:p>
                  </a:txBody>
                  <a:tcPr anchor="ctr"/>
                </a:tc>
                <a:tc>
                  <a:txBody>
                    <a:bodyPr/>
                    <a:lstStyle/>
                    <a:p>
                      <a:r>
                        <a:rPr lang="en-GB" sz="1200" b="0" dirty="0">
                          <a:latin typeface="Gill Sans"/>
                        </a:rPr>
                        <a:t>Giving weather or nature human emotions to reflect mood. </a:t>
                      </a:r>
                    </a:p>
                  </a:txBody>
                  <a:tcPr anchor="ctr"/>
                </a:tc>
                <a:extLst>
                  <a:ext uri="{0D108BD9-81ED-4DB2-BD59-A6C34878D82A}">
                    <a16:rowId xmlns:a16="http://schemas.microsoft.com/office/drawing/2014/main" val="758723933"/>
                  </a:ext>
                </a:extLst>
              </a:tr>
              <a:tr h="550028">
                <a:tc>
                  <a:txBody>
                    <a:bodyPr/>
                    <a:lstStyle/>
                    <a:p>
                      <a:r>
                        <a:rPr lang="en-GB" sz="1200" b="0" dirty="0">
                          <a:latin typeface="Gill Sans"/>
                        </a:rPr>
                        <a:t>Oxymoron</a:t>
                      </a:r>
                    </a:p>
                  </a:txBody>
                  <a:tcPr anchor="ctr"/>
                </a:tc>
                <a:tc>
                  <a:txBody>
                    <a:bodyPr/>
                    <a:lstStyle/>
                    <a:p>
                      <a:r>
                        <a:rPr lang="en-GB" sz="1200" b="0" dirty="0">
                          <a:latin typeface="Gill Sans"/>
                        </a:rPr>
                        <a:t>Two contrasting words placed together to create an interesting effect. </a:t>
                      </a:r>
                    </a:p>
                  </a:txBody>
                  <a:tcPr anchor="ctr"/>
                </a:tc>
                <a:extLst>
                  <a:ext uri="{0D108BD9-81ED-4DB2-BD59-A6C34878D82A}">
                    <a16:rowId xmlns:a16="http://schemas.microsoft.com/office/drawing/2014/main" val="1736171338"/>
                  </a:ext>
                </a:extLst>
              </a:tr>
            </a:tbl>
          </a:graphicData>
        </a:graphic>
      </p:graphicFrame>
    </p:spTree>
    <p:extLst>
      <p:ext uri="{BB962C8B-B14F-4D97-AF65-F5344CB8AC3E}">
        <p14:creationId xmlns:p14="http://schemas.microsoft.com/office/powerpoint/2010/main" val="2824234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11</a:t>
                      </a:r>
                      <a:r>
                        <a:rPr lang="en-GB" sz="1600" spc="10" baseline="30000" dirty="0">
                          <a:latin typeface="Gill Sans MT" panose="020B0502020104020203" pitchFamily="34" charset="0"/>
                        </a:rPr>
                        <a:t>th</a:t>
                      </a:r>
                      <a:r>
                        <a:rPr lang="en-GB" sz="1600" spc="10" dirty="0">
                          <a:latin typeface="Gill Sans MT" panose="020B0502020104020203" pitchFamily="34" charset="0"/>
                        </a:rPr>
                        <a:t> May</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44810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C1A0-E57C-CB7A-B9C7-3EF4493C13E1}"/>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B7585C97-32AE-22E4-F12C-0B1D16EE72B6}"/>
              </a:ext>
            </a:extLst>
          </p:cNvPr>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18</a:t>
                      </a:r>
                      <a:r>
                        <a:rPr lang="en-GB" sz="1600" spc="10" baseline="30000" dirty="0">
                          <a:latin typeface="Gill Sans MT" panose="020B0502020104020203" pitchFamily="34" charset="0"/>
                        </a:rPr>
                        <a:t>th</a:t>
                      </a:r>
                      <a:r>
                        <a:rPr lang="en-GB" sz="1600" spc="10" dirty="0">
                          <a:latin typeface="Gill Sans MT" panose="020B0502020104020203" pitchFamily="34" charset="0"/>
                        </a:rPr>
                        <a:t> May</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a:extLst>
              <a:ext uri="{FF2B5EF4-FFF2-40B4-BE49-F238E27FC236}">
                <a16:creationId xmlns:a16="http://schemas.microsoft.com/office/drawing/2014/main" id="{B1F6A2AC-B048-D9D9-8D1E-BF70A8160B74}"/>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a:extLst>
              <a:ext uri="{FF2B5EF4-FFF2-40B4-BE49-F238E27FC236}">
                <a16:creationId xmlns:a16="http://schemas.microsoft.com/office/drawing/2014/main" id="{8B10D3DC-4C0E-5771-ECCA-FD1346BF371C}"/>
              </a:ext>
            </a:extLst>
          </p:cNvPr>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a:extLst>
              <a:ext uri="{FF2B5EF4-FFF2-40B4-BE49-F238E27FC236}">
                <a16:creationId xmlns:a16="http://schemas.microsoft.com/office/drawing/2014/main" id="{71617692-5E48-05B6-B69C-32725AAB7FA8}"/>
              </a:ext>
            </a:extLst>
          </p:cNvPr>
          <p:cNvSpPr txBox="1"/>
          <p:nvPr/>
        </p:nvSpPr>
        <p:spPr>
          <a:xfrm>
            <a:off x="11747863" y="6472443"/>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1250282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pic>
        <p:nvPicPr>
          <p:cNvPr id="5" name="Picture 4"/>
          <p:cNvPicPr>
            <a:picLocks noChangeAspect="1"/>
          </p:cNvPicPr>
          <p:nvPr/>
        </p:nvPicPr>
        <p:blipFill rotWithShape="1">
          <a:blip r:embed="rId2"/>
          <a:srcRect l="33056" t="12222" r="33194" b="10000"/>
          <a:stretch/>
        </p:blipFill>
        <p:spPr>
          <a:xfrm rot="5400000">
            <a:off x="2468880" y="-995680"/>
            <a:ext cx="6720840" cy="8712200"/>
          </a:xfrm>
          <a:prstGeom prst="rect">
            <a:avLst/>
          </a:prstGeom>
        </p:spPr>
      </p:pic>
    </p:spTree>
    <p:extLst>
      <p:ext uri="{BB962C8B-B14F-4D97-AF65-F5344CB8AC3E}">
        <p14:creationId xmlns:p14="http://schemas.microsoft.com/office/powerpoint/2010/main" val="1556567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pic>
        <p:nvPicPr>
          <p:cNvPr id="2" name="Picture 1"/>
          <p:cNvPicPr>
            <a:picLocks noChangeAspect="1"/>
          </p:cNvPicPr>
          <p:nvPr/>
        </p:nvPicPr>
        <p:blipFill rotWithShape="1">
          <a:blip r:embed="rId2"/>
          <a:srcRect l="33195" t="13704" r="33055" b="8519"/>
          <a:stretch/>
        </p:blipFill>
        <p:spPr>
          <a:xfrm rot="5400000">
            <a:off x="2449285" y="-1001486"/>
            <a:ext cx="6760029" cy="8763000"/>
          </a:xfrm>
          <a:prstGeom prst="rect">
            <a:avLst/>
          </a:prstGeom>
        </p:spPr>
      </p:pic>
      <p:sp>
        <p:nvSpPr>
          <p:cNvPr id="3" name="Rectangle 2"/>
          <p:cNvSpPr/>
          <p:nvPr/>
        </p:nvSpPr>
        <p:spPr>
          <a:xfrm>
            <a:off x="1447799" y="3497179"/>
            <a:ext cx="733927" cy="3262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5388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pic>
        <p:nvPicPr>
          <p:cNvPr id="2" name="Picture 1"/>
          <p:cNvPicPr>
            <a:picLocks noChangeAspect="1"/>
          </p:cNvPicPr>
          <p:nvPr/>
        </p:nvPicPr>
        <p:blipFill rotWithShape="1">
          <a:blip r:embed="rId2"/>
          <a:srcRect l="31806" t="11234" r="31666" b="11976"/>
          <a:stretch/>
        </p:blipFill>
        <p:spPr>
          <a:xfrm rot="5400000">
            <a:off x="2768600" y="-558800"/>
            <a:ext cx="6680200" cy="7899400"/>
          </a:xfrm>
          <a:prstGeom prst="rect">
            <a:avLst/>
          </a:prstGeom>
        </p:spPr>
      </p:pic>
    </p:spTree>
    <p:extLst>
      <p:ext uri="{BB962C8B-B14F-4D97-AF65-F5344CB8AC3E}">
        <p14:creationId xmlns:p14="http://schemas.microsoft.com/office/powerpoint/2010/main" val="2569934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pic>
        <p:nvPicPr>
          <p:cNvPr id="3" name="Picture 2"/>
          <p:cNvPicPr>
            <a:picLocks noChangeAspect="1"/>
          </p:cNvPicPr>
          <p:nvPr/>
        </p:nvPicPr>
        <p:blipFill rotWithShape="1">
          <a:blip r:embed="rId2"/>
          <a:srcRect l="31528" t="12470" r="31666" b="10740"/>
          <a:stretch/>
        </p:blipFill>
        <p:spPr>
          <a:xfrm rot="5400000">
            <a:off x="2870200" y="-456477"/>
            <a:ext cx="6731000" cy="7899400"/>
          </a:xfrm>
          <a:prstGeom prst="rect">
            <a:avLst/>
          </a:prstGeom>
        </p:spPr>
      </p:pic>
    </p:spTree>
    <p:extLst>
      <p:ext uri="{BB962C8B-B14F-4D97-AF65-F5344CB8AC3E}">
        <p14:creationId xmlns:p14="http://schemas.microsoft.com/office/powerpoint/2010/main" val="1716636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pic>
        <p:nvPicPr>
          <p:cNvPr id="2" name="Picture 1"/>
          <p:cNvPicPr>
            <a:picLocks noChangeAspect="1"/>
          </p:cNvPicPr>
          <p:nvPr/>
        </p:nvPicPr>
        <p:blipFill rotWithShape="1">
          <a:blip r:embed="rId2"/>
          <a:srcRect l="31806" t="11728" r="31528" b="9136"/>
          <a:stretch/>
        </p:blipFill>
        <p:spPr>
          <a:xfrm rot="5400000">
            <a:off x="3435350" y="-717550"/>
            <a:ext cx="6705600" cy="8140700"/>
          </a:xfrm>
          <a:prstGeom prst="rect">
            <a:avLst/>
          </a:prstGeom>
        </p:spPr>
      </p:pic>
      <p:sp>
        <p:nvSpPr>
          <p:cNvPr id="4" name="Rectangle 3"/>
          <p:cNvSpPr/>
          <p:nvPr/>
        </p:nvSpPr>
        <p:spPr>
          <a:xfrm>
            <a:off x="3657600" y="2590800"/>
            <a:ext cx="787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4545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3"/>
          <a:srcRect l="31667" t="11975" r="31806" b="10987"/>
          <a:stretch/>
        </p:blipFill>
        <p:spPr>
          <a:xfrm rot="5400000">
            <a:off x="2197100" y="-495300"/>
            <a:ext cx="6680200" cy="7924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264902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41766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4" name="TextBox 1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12" name="Table 11"/>
          <p:cNvGraphicFramePr>
            <a:graphicFrameLocks noGrp="1"/>
          </p:cNvGraphicFramePr>
          <p:nvPr/>
        </p:nvGraphicFramePr>
        <p:xfrm>
          <a:off x="289218" y="910646"/>
          <a:ext cx="5881659" cy="2691537"/>
        </p:xfrm>
        <a:graphic>
          <a:graphicData uri="http://schemas.openxmlformats.org/drawingml/2006/table">
            <a:tbl>
              <a:tblPr firstRow="1" bandRow="1">
                <a:tableStyleId>{5940675A-B579-460E-94D1-54222C63F5DA}</a:tableStyleId>
              </a:tblPr>
              <a:tblGrid>
                <a:gridCol w="1844635">
                  <a:extLst>
                    <a:ext uri="{9D8B030D-6E8A-4147-A177-3AD203B41FA5}">
                      <a16:colId xmlns:a16="http://schemas.microsoft.com/office/drawing/2014/main" val="1154706149"/>
                    </a:ext>
                  </a:extLst>
                </a:gridCol>
                <a:gridCol w="2018512">
                  <a:extLst>
                    <a:ext uri="{9D8B030D-6E8A-4147-A177-3AD203B41FA5}">
                      <a16:colId xmlns:a16="http://schemas.microsoft.com/office/drawing/2014/main" val="788151659"/>
                    </a:ext>
                  </a:extLst>
                </a:gridCol>
                <a:gridCol w="2018512">
                  <a:extLst>
                    <a:ext uri="{9D8B030D-6E8A-4147-A177-3AD203B41FA5}">
                      <a16:colId xmlns:a16="http://schemas.microsoft.com/office/drawing/2014/main" val="2824870302"/>
                    </a:ext>
                  </a:extLst>
                </a:gridCol>
              </a:tblGrid>
              <a:tr h="396000">
                <a:tc gridSpan="3">
                  <a:txBody>
                    <a:bodyPr/>
                    <a:lstStyle/>
                    <a:p>
                      <a:pPr marR="0" indent="0" algn="l" rtl="0">
                        <a:lnSpc>
                          <a:spcPct val="119000"/>
                        </a:lnSpc>
                        <a:spcBef>
                          <a:spcPts val="0"/>
                        </a:spcBef>
                        <a:spcAft>
                          <a:spcPts val="0"/>
                        </a:spcAft>
                      </a:pPr>
                      <a:r>
                        <a:rPr lang="en-GB" sz="1400" b="1" kern="1400" dirty="0">
                          <a:ln>
                            <a:noFill/>
                          </a:ln>
                          <a:solidFill>
                            <a:srgbClr val="000000"/>
                          </a:solidFill>
                          <a:effectLst/>
                          <a:latin typeface="Gill Sans"/>
                        </a:rPr>
                        <a:t>Inequalities </a:t>
                      </a:r>
                      <a:endParaRPr lang="en-GB" sz="1400" kern="1400" dirty="0">
                        <a:ln>
                          <a:noFill/>
                        </a:ln>
                        <a:solidFill>
                          <a:srgbClr val="000000"/>
                        </a:solidFill>
                        <a:effectLst/>
                        <a:latin typeface="Gill Sans"/>
                      </a:endParaRPr>
                    </a:p>
                  </a:txBody>
                  <a:tcPr anchor="ctr">
                    <a:solidFill>
                      <a:srgbClr val="FFCC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30350761"/>
                  </a:ext>
                </a:extLst>
              </a:tr>
              <a:tr h="396000">
                <a:tc>
                  <a:txBody>
                    <a:bodyPr/>
                    <a:lstStyle/>
                    <a:p>
                      <a:pPr algn="l"/>
                      <a:r>
                        <a:rPr lang="en-GB" sz="1200" b="1" dirty="0">
                          <a:latin typeface="Gill Sans"/>
                        </a:rPr>
                        <a:t>Key Word</a:t>
                      </a:r>
                    </a:p>
                  </a:txBody>
                  <a:tcPr anchor="ctr">
                    <a:solidFill>
                      <a:srgbClr val="FFCCFF"/>
                    </a:solidFill>
                  </a:tcPr>
                </a:tc>
                <a:tc gridSpan="2">
                  <a:txBody>
                    <a:bodyPr/>
                    <a:lstStyle/>
                    <a:p>
                      <a:pPr algn="l"/>
                      <a:r>
                        <a:rPr lang="en-GB" sz="1200" b="1" dirty="0">
                          <a:latin typeface="Gill Sans"/>
                        </a:rPr>
                        <a:t>Definition</a:t>
                      </a:r>
                    </a:p>
                  </a:txBody>
                  <a:tcPr anchor="ctr">
                    <a:solidFill>
                      <a:srgbClr val="FFCCF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3846891121"/>
                  </a:ext>
                </a:extLst>
              </a:tr>
              <a:tr h="396000">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Inequalities</a:t>
                      </a:r>
                    </a:p>
                  </a:txBody>
                  <a:tcPr marL="9525" marR="9525" marT="9525" marB="0" anchor="ctr"/>
                </a:tc>
                <a:tc gridSpan="2">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Compare two values    </a:t>
                      </a:r>
                    </a:p>
                  </a:txBody>
                  <a:tcPr marL="9525" marR="9525" marT="9525" marB="0" anchor="ctr"/>
                </a:tc>
                <a:tc hMerge="1">
                  <a:txBody>
                    <a:bodyPr/>
                    <a:lstStyle/>
                    <a:p>
                      <a:endParaRPr lang="en-GB"/>
                    </a:p>
                  </a:txBody>
                  <a:tcPr/>
                </a:tc>
                <a:extLst>
                  <a:ext uri="{0D108BD9-81ED-4DB2-BD59-A6C34878D82A}">
                    <a16:rowId xmlns:a16="http://schemas.microsoft.com/office/drawing/2014/main" val="160928913"/>
                  </a:ext>
                </a:extLst>
              </a:tr>
              <a:tr h="501179">
                <a:tc rowSpan="3">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Inequality notation</a:t>
                      </a: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 is the same as</a:t>
                      </a: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 Is not the same as</a:t>
                      </a:r>
                    </a:p>
                  </a:txBody>
                  <a:tcPr marL="9525" marR="9525" marT="9525" marB="0" anchor="ctr"/>
                </a:tc>
                <a:extLst>
                  <a:ext uri="{0D108BD9-81ED-4DB2-BD59-A6C34878D82A}">
                    <a16:rowId xmlns:a16="http://schemas.microsoft.com/office/drawing/2014/main" val="1742490200"/>
                  </a:ext>
                </a:extLst>
              </a:tr>
              <a:tr h="501179">
                <a:tc vMerge="1">
                  <a:txBody>
                    <a:bodyPr/>
                    <a:lstStyle/>
                    <a:p>
                      <a:endParaRPr lang="en-GB"/>
                    </a:p>
                  </a:txBody>
                  <a:tcP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&lt; is less than</a:t>
                      </a: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&gt; is greater than</a:t>
                      </a:r>
                    </a:p>
                  </a:txBody>
                  <a:tcPr marL="9525" marR="9525" marT="9525" marB="0" anchor="ctr"/>
                </a:tc>
                <a:extLst>
                  <a:ext uri="{0D108BD9-81ED-4DB2-BD59-A6C34878D82A}">
                    <a16:rowId xmlns:a16="http://schemas.microsoft.com/office/drawing/2014/main" val="2102952371"/>
                  </a:ext>
                </a:extLst>
              </a:tr>
              <a:tr h="501179">
                <a:tc vMerge="1">
                  <a:txBody>
                    <a:bodyPr/>
                    <a:lstStyle/>
                    <a:p>
                      <a:pPr marR="0" indent="0" algn="l" rtl="0">
                        <a:lnSpc>
                          <a:spcPct val="119000"/>
                        </a:lnSpc>
                        <a:spcBef>
                          <a:spcPts val="0"/>
                        </a:spcBef>
                        <a:spcAft>
                          <a:spcPts val="0"/>
                        </a:spcAft>
                      </a:pPr>
                      <a:endParaRPr lang="en-GB" sz="1200" kern="1400" dirty="0">
                        <a:ln>
                          <a:noFill/>
                        </a:ln>
                        <a:solidFill>
                          <a:srgbClr val="000000"/>
                        </a:solidFill>
                        <a:effectLst/>
                        <a:latin typeface="Gill Sans"/>
                      </a:endParaRP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 is less than or equal to</a:t>
                      </a: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a:rPr>
                        <a:t>≥ is more than or equal to</a:t>
                      </a:r>
                    </a:p>
                  </a:txBody>
                  <a:tcPr marL="9525" marR="9525" marT="9525" marB="0" anchor="ctr"/>
                </a:tc>
                <a:extLst>
                  <a:ext uri="{0D108BD9-81ED-4DB2-BD59-A6C34878D82A}">
                    <a16:rowId xmlns:a16="http://schemas.microsoft.com/office/drawing/2014/main" val="1805225436"/>
                  </a:ext>
                </a:extLst>
              </a:tr>
            </a:tbl>
          </a:graphicData>
        </a:graphic>
      </p:graphicFrame>
      <p:graphicFrame>
        <p:nvGraphicFramePr>
          <p:cNvPr id="2" name="Table 1"/>
          <p:cNvGraphicFramePr>
            <a:graphicFrameLocks noGrp="1"/>
          </p:cNvGraphicFramePr>
          <p:nvPr/>
        </p:nvGraphicFramePr>
        <p:xfrm>
          <a:off x="289218" y="3733108"/>
          <a:ext cx="5881661" cy="2376000"/>
        </p:xfrm>
        <a:graphic>
          <a:graphicData uri="http://schemas.openxmlformats.org/drawingml/2006/table">
            <a:tbl>
              <a:tblPr firstRow="1" bandRow="1">
                <a:tableStyleId>{5940675A-B579-460E-94D1-54222C63F5DA}</a:tableStyleId>
              </a:tblPr>
              <a:tblGrid>
                <a:gridCol w="1361911">
                  <a:extLst>
                    <a:ext uri="{9D8B030D-6E8A-4147-A177-3AD203B41FA5}">
                      <a16:colId xmlns:a16="http://schemas.microsoft.com/office/drawing/2014/main" val="2016612123"/>
                    </a:ext>
                  </a:extLst>
                </a:gridCol>
                <a:gridCol w="4519750">
                  <a:extLst>
                    <a:ext uri="{9D8B030D-6E8A-4147-A177-3AD203B41FA5}">
                      <a16:colId xmlns:a16="http://schemas.microsoft.com/office/drawing/2014/main" val="22912861"/>
                    </a:ext>
                  </a:extLst>
                </a:gridCol>
              </a:tblGrid>
              <a:tr h="396000">
                <a:tc gridSpan="2">
                  <a:txBody>
                    <a:bodyPr/>
                    <a:lstStyle/>
                    <a:p>
                      <a:pPr marR="0" indent="0" algn="l" rtl="0">
                        <a:lnSpc>
                          <a:spcPct val="119000"/>
                        </a:lnSpc>
                        <a:spcBef>
                          <a:spcPts val="0"/>
                        </a:spcBef>
                        <a:spcAft>
                          <a:spcPts val="0"/>
                        </a:spcAft>
                      </a:pPr>
                      <a:r>
                        <a:rPr lang="en-GB" sz="1400" b="1" kern="1400" dirty="0">
                          <a:ln>
                            <a:noFill/>
                          </a:ln>
                          <a:solidFill>
                            <a:srgbClr val="000000"/>
                          </a:solidFill>
                          <a:effectLst/>
                          <a:latin typeface="Gill Sans MT" panose="020B0502020104020203" pitchFamily="34" charset="0"/>
                        </a:rPr>
                        <a:t>Compound Measures </a:t>
                      </a:r>
                      <a:endParaRPr lang="en-GB" sz="1050" kern="1400" dirty="0">
                        <a:ln>
                          <a:noFill/>
                        </a:ln>
                        <a:solidFill>
                          <a:srgbClr val="000000"/>
                        </a:solidFill>
                        <a:effectLst/>
                        <a:latin typeface="Gill Sans MT" panose="020B0502020104020203" pitchFamily="34" charset="0"/>
                      </a:endParaRPr>
                    </a:p>
                  </a:txBody>
                  <a:tcPr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517057644"/>
                  </a:ext>
                </a:extLst>
              </a:tr>
              <a:tr h="396000">
                <a:tc>
                  <a:txBody>
                    <a:bodyPr/>
                    <a:lstStyle/>
                    <a:p>
                      <a:pPr algn="l"/>
                      <a:r>
                        <a:rPr lang="en-GB" sz="1200" b="1" dirty="0">
                          <a:latin typeface="Gill Sans MT" panose="020B0502020104020203" pitchFamily="34" charset="0"/>
                        </a:rPr>
                        <a:t>Key Word</a:t>
                      </a:r>
                    </a:p>
                  </a:txBody>
                  <a:tcPr anchor="ctr">
                    <a:solidFill>
                      <a:schemeClr val="accent4">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4">
                        <a:lumMod val="20000"/>
                        <a:lumOff val="80000"/>
                      </a:schemeClr>
                    </a:solidFill>
                  </a:tcPr>
                </a:tc>
                <a:extLst>
                  <a:ext uri="{0D108BD9-81ED-4DB2-BD59-A6C34878D82A}">
                    <a16:rowId xmlns:a16="http://schemas.microsoft.com/office/drawing/2014/main" val="3211368518"/>
                  </a:ext>
                </a:extLst>
              </a:tr>
              <a:tr h="396000">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Compound Measures</a:t>
                      </a:r>
                      <a:endParaRPr lang="en-GB" sz="1000" kern="1400" dirty="0">
                        <a:ln>
                          <a:noFill/>
                        </a:ln>
                        <a:solidFill>
                          <a:srgbClr val="000000"/>
                        </a:solidFill>
                        <a:effectLst/>
                        <a:latin typeface="Gill Sans MT" panose="020B0502020104020203" pitchFamily="34" charset="0"/>
                      </a:endParaRPr>
                    </a:p>
                  </a:txBody>
                  <a:tcPr marL="9525" marR="9525" marT="9525" marB="0" anchor="ctr"/>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 Are types of measure that involve two or more different units.</a:t>
                      </a:r>
                      <a:endParaRPr lang="en-GB" sz="1000" kern="1400" dirty="0">
                        <a:ln>
                          <a:noFill/>
                        </a:ln>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1734140810"/>
                  </a:ext>
                </a:extLst>
              </a:tr>
              <a:tr h="396000">
                <a:tc>
                  <a:txBody>
                    <a:bodyPr/>
                    <a:lstStyle/>
                    <a:p>
                      <a:pPr algn="l" fontAlgn="ctr"/>
                      <a:r>
                        <a:rPr lang="en-GB" sz="1200" b="0" i="0" u="none" strike="noStrike" dirty="0">
                          <a:solidFill>
                            <a:srgbClr val="000000"/>
                          </a:solidFill>
                          <a:effectLst/>
                          <a:latin typeface="Gill Sans MT" panose="020B0502020104020203" pitchFamily="34" charset="0"/>
                        </a:rPr>
                        <a:t>Speed</a:t>
                      </a:r>
                    </a:p>
                  </a:txBody>
                  <a:tcPr marL="0" marR="0" marT="0" marB="0" anchor="ctr"/>
                </a:tc>
                <a:tc>
                  <a:txBody>
                    <a:bodyPr/>
                    <a:lstStyle/>
                    <a:p>
                      <a:pPr lvl="0" algn="l" fontAlgn="ctr"/>
                      <a:r>
                        <a:rPr lang="en-US" sz="1200" b="0" i="0" u="none" strike="noStrike" dirty="0">
                          <a:solidFill>
                            <a:srgbClr val="000000"/>
                          </a:solidFill>
                          <a:effectLst/>
                          <a:latin typeface="Gill Sans MT" panose="020B0502020104020203" pitchFamily="34" charset="0"/>
                        </a:rPr>
                        <a:t>Distance x time</a:t>
                      </a:r>
                    </a:p>
                  </a:txBody>
                  <a:tcPr marL="0" marR="0" marT="0" marB="0" anchor="ctr"/>
                </a:tc>
                <a:extLst>
                  <a:ext uri="{0D108BD9-81ED-4DB2-BD59-A6C34878D82A}">
                    <a16:rowId xmlns:a16="http://schemas.microsoft.com/office/drawing/2014/main" val="3078207386"/>
                  </a:ext>
                </a:extLst>
              </a:tr>
              <a:tr h="396000">
                <a:tc>
                  <a:txBody>
                    <a:bodyPr/>
                    <a:lstStyle/>
                    <a:p>
                      <a:pPr algn="l" fontAlgn="ctr"/>
                      <a:r>
                        <a:rPr lang="en-GB" sz="1200" b="0" i="0" u="none" strike="noStrike" dirty="0">
                          <a:solidFill>
                            <a:srgbClr val="000000"/>
                          </a:solidFill>
                          <a:effectLst/>
                          <a:latin typeface="Gill Sans MT" panose="020B0502020104020203" pitchFamily="34" charset="0"/>
                        </a:rPr>
                        <a:t>Pressure</a:t>
                      </a:r>
                    </a:p>
                  </a:txBody>
                  <a:tcPr marL="0" marR="0" marT="0" marB="0" anchor="ctr"/>
                </a:tc>
                <a:tc>
                  <a:txBody>
                    <a:bodyPr/>
                    <a:lstStyle/>
                    <a:p>
                      <a:pPr lvl="0" algn="l" fontAlgn="ctr"/>
                      <a:r>
                        <a:rPr lang="en-US" sz="1200" b="0" i="0" u="none" strike="noStrike" dirty="0">
                          <a:solidFill>
                            <a:srgbClr val="000000"/>
                          </a:solidFill>
                          <a:effectLst/>
                          <a:latin typeface="Gill Sans MT" panose="020B0502020104020203" pitchFamily="34" charset="0"/>
                        </a:rPr>
                        <a:t> Force ÷</a:t>
                      </a:r>
                      <a:r>
                        <a:rPr lang="en-US" sz="1200" b="0" i="0" u="none" strike="noStrike" baseline="0" dirty="0">
                          <a:solidFill>
                            <a:srgbClr val="000000"/>
                          </a:solidFill>
                          <a:effectLst/>
                          <a:latin typeface="Gill Sans MT" panose="020B0502020104020203" pitchFamily="34" charset="0"/>
                        </a:rPr>
                        <a:t> Area</a:t>
                      </a:r>
                      <a:endParaRPr lang="en-US" sz="1200" b="0" i="0" u="none" strike="noStrike" dirty="0">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665671606"/>
                  </a:ext>
                </a:extLst>
              </a:tr>
              <a:tr h="396000">
                <a:tc>
                  <a:txBody>
                    <a:bodyPr/>
                    <a:lstStyle/>
                    <a:p>
                      <a:pPr algn="l" fontAlgn="ctr"/>
                      <a:r>
                        <a:rPr lang="en-GB" sz="1200" b="0" i="0" u="none" strike="noStrike" dirty="0">
                          <a:solidFill>
                            <a:srgbClr val="000000"/>
                          </a:solidFill>
                          <a:effectLst/>
                          <a:latin typeface="Gill Sans MT" panose="020B0502020104020203" pitchFamily="34" charset="0"/>
                        </a:rPr>
                        <a:t>Density</a:t>
                      </a:r>
                    </a:p>
                  </a:txBody>
                  <a:tcPr marL="0" marR="0" marT="0" marB="0" anchor="ctr"/>
                </a:tc>
                <a:tc>
                  <a:txBody>
                    <a:bodyPr/>
                    <a:lstStyle/>
                    <a:p>
                      <a:pPr lvl="0" algn="l" fontAlgn="ctr"/>
                      <a:r>
                        <a:rPr lang="en-US" sz="1200" b="0" i="0" u="none" strike="noStrike" dirty="0">
                          <a:solidFill>
                            <a:srgbClr val="000000"/>
                          </a:solidFill>
                          <a:effectLst/>
                          <a:latin typeface="Gill Sans MT" panose="020B0502020104020203" pitchFamily="34" charset="0"/>
                        </a:rPr>
                        <a:t> Mass ÷</a:t>
                      </a:r>
                      <a:r>
                        <a:rPr lang="en-US" sz="1200" b="0" i="0" u="none" strike="noStrike" baseline="0" dirty="0">
                          <a:solidFill>
                            <a:srgbClr val="000000"/>
                          </a:solidFill>
                          <a:effectLst/>
                          <a:latin typeface="Gill Sans MT" panose="020B0502020104020203" pitchFamily="34" charset="0"/>
                        </a:rPr>
                        <a:t> Volume</a:t>
                      </a:r>
                      <a:endParaRPr lang="en-US" sz="1200" b="0" i="0" u="none" strike="noStrike" dirty="0">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724940057"/>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02577070"/>
              </p:ext>
            </p:extLst>
          </p:nvPr>
        </p:nvGraphicFramePr>
        <p:xfrm>
          <a:off x="6356643" y="910647"/>
          <a:ext cx="5567502" cy="2659041"/>
        </p:xfrm>
        <a:graphic>
          <a:graphicData uri="http://schemas.openxmlformats.org/drawingml/2006/table">
            <a:tbl>
              <a:tblPr firstRow="1" bandRow="1">
                <a:tableStyleId>{5940675A-B579-460E-94D1-54222C63F5DA}</a:tableStyleId>
              </a:tblPr>
              <a:tblGrid>
                <a:gridCol w="1531212">
                  <a:extLst>
                    <a:ext uri="{9D8B030D-6E8A-4147-A177-3AD203B41FA5}">
                      <a16:colId xmlns:a16="http://schemas.microsoft.com/office/drawing/2014/main" val="20000"/>
                    </a:ext>
                  </a:extLst>
                </a:gridCol>
                <a:gridCol w="4036290">
                  <a:extLst>
                    <a:ext uri="{9D8B030D-6E8A-4147-A177-3AD203B41FA5}">
                      <a16:colId xmlns:a16="http://schemas.microsoft.com/office/drawing/2014/main" val="20001"/>
                    </a:ext>
                  </a:extLst>
                </a:gridCol>
              </a:tblGrid>
              <a:tr h="396000">
                <a:tc gridSpan="2">
                  <a:txBody>
                    <a:bodyPr/>
                    <a:lstStyle/>
                    <a:p>
                      <a:pPr algn="l"/>
                      <a:r>
                        <a:rPr lang="en-GB" sz="1400" b="1" u="none" dirty="0">
                          <a:latin typeface="Gill Sans MT" panose="020B0502020104020203" pitchFamily="34" charset="77"/>
                        </a:rPr>
                        <a:t>Ratio</a:t>
                      </a:r>
                      <a:r>
                        <a:rPr lang="en-GB" sz="1200" b="1" u="none" dirty="0">
                          <a:latin typeface="Gill Sans MT" panose="020B0502020104020203" pitchFamily="34" charset="77"/>
                        </a:rPr>
                        <a:t> </a:t>
                      </a:r>
                    </a:p>
                  </a:txBody>
                  <a:tcPr anchor="ctr">
                    <a:solidFill>
                      <a:schemeClr val="accent5">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396000">
                <a:tc>
                  <a:txBody>
                    <a:bodyPr/>
                    <a:lstStyle/>
                    <a:p>
                      <a:pPr algn="l"/>
                      <a:r>
                        <a:rPr lang="en-GB" sz="1200" b="1" dirty="0">
                          <a:latin typeface="Gill Sans MT" panose="020B0502020104020203" pitchFamily="34" charset="0"/>
                        </a:rPr>
                        <a:t>Key Word</a:t>
                      </a:r>
                    </a:p>
                  </a:txBody>
                  <a:tcPr anchor="ctr">
                    <a:solidFill>
                      <a:schemeClr val="accent5">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5">
                        <a:lumMod val="20000"/>
                        <a:lumOff val="80000"/>
                      </a:schemeClr>
                    </a:solidFill>
                  </a:tcPr>
                </a:tc>
                <a:extLst>
                  <a:ext uri="{0D108BD9-81ED-4DB2-BD59-A6C34878D82A}">
                    <a16:rowId xmlns:a16="http://schemas.microsoft.com/office/drawing/2014/main" val="2473564936"/>
                  </a:ext>
                </a:extLst>
              </a:tr>
              <a:tr h="396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Ratio </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Ratio compares the size of one part to another part.  Written using the ‘:’ symbol.</a:t>
                      </a:r>
                    </a:p>
                  </a:txBody>
                  <a:tcPr marL="36576" marR="36576" marT="36576" marB="36576" anchor="ctr"/>
                </a:tc>
                <a:extLst>
                  <a:ext uri="{0D108BD9-81ED-4DB2-BD59-A6C34878D82A}">
                    <a16:rowId xmlns:a16="http://schemas.microsoft.com/office/drawing/2014/main" val="1283080463"/>
                  </a:ext>
                </a:extLst>
              </a:tr>
              <a:tr h="396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Simplifying Ratios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200"/>
                        </a:spcAft>
                        <a:buClrTx/>
                        <a:buSzTx/>
                        <a:buFontTx/>
                        <a:buNone/>
                        <a:tabLst/>
                        <a:defRPr/>
                      </a:pPr>
                      <a:r>
                        <a:rPr lang="en-GB" sz="1200" dirty="0">
                          <a:latin typeface="Gill Sans MT" panose="020B0502020104020203" pitchFamily="34" charset="77"/>
                        </a:rPr>
                        <a:t>To reduce a ratio to its lowest terms by dividing by a common factor</a:t>
                      </a:r>
                      <a:endParaRPr lang="en-GB" sz="1200" kern="1400" dirty="0">
                        <a:ln>
                          <a:noFill/>
                        </a:ln>
                        <a:solidFill>
                          <a:srgbClr val="000000"/>
                        </a:solidFill>
                        <a:effectLst/>
                        <a:latin typeface="Gill Sans MT" panose="020B0502020104020203" pitchFamily="34" charset="77"/>
                      </a:endParaRPr>
                    </a:p>
                  </a:txBody>
                  <a:tcPr marL="36576" marR="36576" marT="36576" marB="36576" anchor="ctr"/>
                </a:tc>
                <a:extLst>
                  <a:ext uri="{0D108BD9-81ED-4DB2-BD59-A6C34878D82A}">
                    <a16:rowId xmlns:a16="http://schemas.microsoft.com/office/drawing/2014/main" val="1897192422"/>
                  </a:ext>
                </a:extLst>
              </a:tr>
              <a:tr h="396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Ratios in the form 1:n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77"/>
                        </a:rPr>
                        <a:t>Divide both parts of the ratio by one of the numbers to make one part equal 1.</a:t>
                      </a:r>
                    </a:p>
                  </a:txBody>
                  <a:tcPr marL="36576" marR="36576" marT="36576" marB="36576" anchor="ctr"/>
                </a:tc>
                <a:extLst>
                  <a:ext uri="{0D108BD9-81ED-4DB2-BD59-A6C34878D82A}">
                    <a16:rowId xmlns:a16="http://schemas.microsoft.com/office/drawing/2014/main" val="591994769"/>
                  </a:ext>
                </a:extLst>
              </a:tr>
              <a:tr h="396000">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Sharing into a ratio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77"/>
                        </a:rPr>
                        <a:t>A method of sharing out an amount in a given ratio.</a:t>
                      </a:r>
                    </a:p>
                  </a:txBody>
                  <a:tcPr marL="36576" marR="36576" marT="36576" marB="36576" anchor="ctr"/>
                </a:tc>
                <a:extLst>
                  <a:ext uri="{0D108BD9-81ED-4DB2-BD59-A6C34878D82A}">
                    <a16:rowId xmlns:a16="http://schemas.microsoft.com/office/drawing/2014/main" val="559765039"/>
                  </a:ext>
                </a:extLst>
              </a:tr>
            </a:tbl>
          </a:graphicData>
        </a:graphic>
      </p:graphicFrame>
      <p:graphicFrame>
        <p:nvGraphicFramePr>
          <p:cNvPr id="22" name="Table 21">
            <a:extLst>
              <a:ext uri="{FF2B5EF4-FFF2-40B4-BE49-F238E27FC236}">
                <a16:creationId xmlns:a16="http://schemas.microsoft.com/office/drawing/2014/main" id="{A01DB211-145F-0302-1462-BB4FC53D7822}"/>
              </a:ext>
            </a:extLst>
          </p:cNvPr>
          <p:cNvGraphicFramePr>
            <a:graphicFrameLocks noGrp="1"/>
          </p:cNvGraphicFramePr>
          <p:nvPr/>
        </p:nvGraphicFramePr>
        <p:xfrm>
          <a:off x="6356644" y="3723063"/>
          <a:ext cx="5567502" cy="2382174"/>
        </p:xfrm>
        <a:graphic>
          <a:graphicData uri="http://schemas.openxmlformats.org/drawingml/2006/table">
            <a:tbl>
              <a:tblPr firstRow="1" bandRow="1">
                <a:tableStyleId>{5940675A-B579-460E-94D1-54222C63F5DA}</a:tableStyleId>
              </a:tblPr>
              <a:tblGrid>
                <a:gridCol w="1540447">
                  <a:extLst>
                    <a:ext uri="{9D8B030D-6E8A-4147-A177-3AD203B41FA5}">
                      <a16:colId xmlns:a16="http://schemas.microsoft.com/office/drawing/2014/main" val="20000"/>
                    </a:ext>
                  </a:extLst>
                </a:gridCol>
                <a:gridCol w="4027055">
                  <a:extLst>
                    <a:ext uri="{9D8B030D-6E8A-4147-A177-3AD203B41FA5}">
                      <a16:colId xmlns:a16="http://schemas.microsoft.com/office/drawing/2014/main" val="20001"/>
                    </a:ext>
                  </a:extLst>
                </a:gridCol>
              </a:tblGrid>
              <a:tr h="396000">
                <a:tc gridSpan="2">
                  <a:txBody>
                    <a:bodyPr/>
                    <a:lstStyle/>
                    <a:p>
                      <a:pPr algn="l"/>
                      <a:r>
                        <a:rPr lang="en-GB" sz="1400" b="1" u="none" dirty="0">
                          <a:latin typeface="Gill Sans MT" panose="020B0502020104020203" pitchFamily="34" charset="0"/>
                        </a:rPr>
                        <a:t>Proportion</a:t>
                      </a:r>
                    </a:p>
                  </a:txBody>
                  <a:tcPr anchor="ctr">
                    <a:solidFill>
                      <a:schemeClr val="accent6">
                        <a:lumMod val="20000"/>
                        <a:lumOff val="80000"/>
                      </a:schemeClr>
                    </a:solidFill>
                  </a:tcPr>
                </a:tc>
                <a:tc hMerge="1">
                  <a:txBody>
                    <a:bodyPr/>
                    <a:lstStyle/>
                    <a:p>
                      <a:pPr algn="l"/>
                      <a:endParaRPr lang="en-GB" sz="1200" b="1" dirty="0">
                        <a:latin typeface="+mn-lt"/>
                      </a:endParaRPr>
                    </a:p>
                  </a:txBody>
                  <a:tcPr anchor="ctr">
                    <a:solidFill>
                      <a:schemeClr val="accent4">
                        <a:lumMod val="20000"/>
                        <a:lumOff val="80000"/>
                      </a:schemeClr>
                    </a:solidFill>
                  </a:tcPr>
                </a:tc>
                <a:extLst>
                  <a:ext uri="{0D108BD9-81ED-4DB2-BD59-A6C34878D82A}">
                    <a16:rowId xmlns:a16="http://schemas.microsoft.com/office/drawing/2014/main" val="1184093998"/>
                  </a:ext>
                </a:extLst>
              </a:tr>
              <a:tr h="396000">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329986175"/>
                  </a:ext>
                </a:extLst>
              </a:tr>
              <a:tr h="5300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Proportion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77"/>
                        </a:rPr>
                        <a:t>A relationship between two quantities. </a:t>
                      </a:r>
                      <a:endParaRPr lang="en-GB" sz="1200" kern="1400" dirty="0">
                        <a:ln>
                          <a:noFill/>
                        </a:ln>
                        <a:solidFill>
                          <a:srgbClr val="000000"/>
                        </a:solidFill>
                        <a:effectLst/>
                        <a:latin typeface="Gill Sans MT" panose="020B0502020104020203" pitchFamily="34" charset="77"/>
                      </a:endParaRPr>
                    </a:p>
                  </a:txBody>
                  <a:tcPr marL="36576" marR="36576" marT="36576" marB="36576" anchor="ctr"/>
                </a:tc>
                <a:extLst>
                  <a:ext uri="{0D108BD9-81ED-4DB2-BD59-A6C34878D82A}">
                    <a16:rowId xmlns:a16="http://schemas.microsoft.com/office/drawing/2014/main" val="4241241184"/>
                  </a:ext>
                </a:extLst>
              </a:tr>
              <a:tr h="5300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Direct Proportion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77"/>
                        </a:rPr>
                        <a:t>A relationship between two variables where as one </a:t>
                      </a:r>
                      <a:r>
                        <a:rPr lang="en-GB" sz="1200" b="1" dirty="0">
                          <a:latin typeface="Gill Sans MT" panose="020B0502020104020203" pitchFamily="34" charset="77"/>
                        </a:rPr>
                        <a:t>increases</a:t>
                      </a:r>
                      <a:r>
                        <a:rPr lang="en-GB" sz="1200" dirty="0">
                          <a:latin typeface="Gill Sans MT" panose="020B0502020104020203" pitchFamily="34" charset="77"/>
                        </a:rPr>
                        <a:t>, the other also </a:t>
                      </a:r>
                      <a:r>
                        <a:rPr lang="en-GB" sz="1200" b="1" dirty="0">
                          <a:latin typeface="Gill Sans MT" panose="020B0502020104020203" pitchFamily="34" charset="77"/>
                        </a:rPr>
                        <a:t>increases.</a:t>
                      </a:r>
                      <a:endParaRPr lang="en-GB" sz="1200" b="1" kern="1400" dirty="0">
                        <a:ln>
                          <a:noFill/>
                        </a:ln>
                        <a:solidFill>
                          <a:srgbClr val="000000"/>
                        </a:solidFill>
                        <a:effectLst/>
                        <a:latin typeface="Gill Sans MT" panose="020B0502020104020203" pitchFamily="34" charset="77"/>
                      </a:endParaRPr>
                    </a:p>
                  </a:txBody>
                  <a:tcPr marL="36576" marR="36576" marT="36576" marB="36576" anchor="ctr"/>
                </a:tc>
                <a:extLst>
                  <a:ext uri="{0D108BD9-81ED-4DB2-BD59-A6C34878D82A}">
                    <a16:rowId xmlns:a16="http://schemas.microsoft.com/office/drawing/2014/main" val="3899930962"/>
                  </a:ext>
                </a:extLst>
              </a:tr>
              <a:tr h="5300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77"/>
                        </a:rPr>
                        <a:t>Indirect Proportion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dirty="0">
                          <a:latin typeface="Gill Sans MT" panose="020B0502020104020203" pitchFamily="34" charset="77"/>
                        </a:rPr>
                        <a:t>A relationship between two variables where as one </a:t>
                      </a:r>
                      <a:r>
                        <a:rPr lang="en-GB" sz="1200" b="1" dirty="0">
                          <a:latin typeface="Gill Sans MT" panose="020B0502020104020203" pitchFamily="34" charset="77"/>
                        </a:rPr>
                        <a:t>increases</a:t>
                      </a:r>
                      <a:r>
                        <a:rPr lang="en-GB" sz="1200" dirty="0">
                          <a:latin typeface="Gill Sans MT" panose="020B0502020104020203" pitchFamily="34" charset="77"/>
                        </a:rPr>
                        <a:t>, the other </a:t>
                      </a:r>
                      <a:r>
                        <a:rPr lang="en-GB" sz="1200" b="1" dirty="0">
                          <a:latin typeface="Gill Sans MT" panose="020B0502020104020203" pitchFamily="34" charset="77"/>
                        </a:rPr>
                        <a:t>decreases.</a:t>
                      </a:r>
                      <a:endParaRPr lang="en-GB" sz="1200" b="1" kern="1400" dirty="0">
                        <a:ln>
                          <a:noFill/>
                        </a:ln>
                        <a:solidFill>
                          <a:srgbClr val="000000"/>
                        </a:solidFill>
                        <a:effectLst/>
                        <a:latin typeface="Gill Sans MT" panose="020B0502020104020203" pitchFamily="34" charset="77"/>
                      </a:endParaRPr>
                    </a:p>
                  </a:txBody>
                  <a:tcPr marL="36576" marR="36576" marT="36576" marB="36576" anchor="ctr"/>
                </a:tc>
                <a:extLst>
                  <a:ext uri="{0D108BD9-81ED-4DB2-BD59-A6C34878D82A}">
                    <a16:rowId xmlns:a16="http://schemas.microsoft.com/office/drawing/2014/main" val="4123913821"/>
                  </a:ext>
                </a:extLst>
              </a:tr>
            </a:tbl>
          </a:graphicData>
        </a:graphic>
      </p:graphicFrame>
    </p:spTree>
    <p:extLst>
      <p:ext uri="{BB962C8B-B14F-4D97-AF65-F5344CB8AC3E}">
        <p14:creationId xmlns:p14="http://schemas.microsoft.com/office/powerpoint/2010/main" val="4053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48254458"/>
              </p:ext>
            </p:extLst>
          </p:nvPr>
        </p:nvGraphicFramePr>
        <p:xfrm>
          <a:off x="5169851" y="306082"/>
          <a:ext cx="6577213" cy="4211320"/>
        </p:xfrm>
        <a:graphic>
          <a:graphicData uri="http://schemas.openxmlformats.org/drawingml/2006/table">
            <a:tbl>
              <a:tblPr firstRow="1" bandRow="1">
                <a:tableStyleId>{5940675A-B579-460E-94D1-54222C63F5DA}</a:tableStyleId>
              </a:tblPr>
              <a:tblGrid>
                <a:gridCol w="1375388">
                  <a:extLst>
                    <a:ext uri="{9D8B030D-6E8A-4147-A177-3AD203B41FA5}">
                      <a16:colId xmlns:a16="http://schemas.microsoft.com/office/drawing/2014/main" val="141917360"/>
                    </a:ext>
                  </a:extLst>
                </a:gridCol>
                <a:gridCol w="2606785">
                  <a:extLst>
                    <a:ext uri="{9D8B030D-6E8A-4147-A177-3AD203B41FA5}">
                      <a16:colId xmlns:a16="http://schemas.microsoft.com/office/drawing/2014/main" val="387122587"/>
                    </a:ext>
                  </a:extLst>
                </a:gridCol>
                <a:gridCol w="2595040">
                  <a:extLst>
                    <a:ext uri="{9D8B030D-6E8A-4147-A177-3AD203B41FA5}">
                      <a16:colId xmlns:a16="http://schemas.microsoft.com/office/drawing/2014/main" val="2643381743"/>
                    </a:ext>
                  </a:extLst>
                </a:gridCol>
              </a:tblGrid>
              <a:tr h="370840">
                <a:tc gridSpan="3">
                  <a:txBody>
                    <a:bodyPr/>
                    <a:lstStyle/>
                    <a:p>
                      <a:pPr algn="ctr"/>
                      <a:r>
                        <a:rPr lang="en-GB" sz="1200" dirty="0">
                          <a:latin typeface="Gill Sans"/>
                        </a:rPr>
                        <a:t>Equations</a:t>
                      </a:r>
                      <a:r>
                        <a:rPr lang="en-GB" sz="1200" baseline="0" dirty="0">
                          <a:latin typeface="Gill Sans"/>
                        </a:rPr>
                        <a:t> to learn</a:t>
                      </a:r>
                      <a:endParaRPr lang="en-GB" sz="1200" dirty="0">
                        <a:latin typeface="Gill Sans"/>
                      </a:endParaRPr>
                    </a:p>
                  </a:txBody>
                  <a:tcPr anchor="ctr">
                    <a:solidFill>
                      <a:schemeClr val="accent2">
                        <a:lumMod val="20000"/>
                        <a:lumOff val="8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8437246"/>
                  </a:ext>
                </a:extLst>
              </a:tr>
              <a:tr h="370840">
                <a:tc>
                  <a:txBody>
                    <a:bodyPr/>
                    <a:lstStyle/>
                    <a:p>
                      <a:r>
                        <a:rPr lang="en-GB" sz="1200" dirty="0">
                          <a:latin typeface="Gill Sans"/>
                        </a:rPr>
                        <a:t>Q = I x t</a:t>
                      </a:r>
                    </a:p>
                  </a:txBody>
                  <a:tcPr anchor="ctr"/>
                </a:tc>
                <a:tc>
                  <a:txBody>
                    <a:bodyPr/>
                    <a:lstStyle/>
                    <a:p>
                      <a:r>
                        <a:rPr lang="en-GB" sz="1200" dirty="0">
                          <a:latin typeface="Gill Sans"/>
                        </a:rPr>
                        <a:t>Charge flow = current x time</a:t>
                      </a:r>
                    </a:p>
                  </a:txBody>
                  <a:tcPr anchor="ctr"/>
                </a:tc>
                <a:tc>
                  <a:txBody>
                    <a:bodyPr/>
                    <a:lstStyle/>
                    <a:p>
                      <a:r>
                        <a:rPr lang="en-GB" sz="1200" dirty="0">
                          <a:latin typeface="Gill Sans"/>
                        </a:rPr>
                        <a:t>Charge flow - coulomb (C)</a:t>
                      </a:r>
                    </a:p>
                    <a:p>
                      <a:r>
                        <a:rPr lang="en-GB" sz="1200" dirty="0">
                          <a:latin typeface="Gill Sans"/>
                        </a:rPr>
                        <a:t>Current – amperes (A)</a:t>
                      </a:r>
                    </a:p>
                    <a:p>
                      <a:r>
                        <a:rPr lang="en-GB" sz="1200" dirty="0">
                          <a:latin typeface="Gill Sans"/>
                        </a:rPr>
                        <a:t>Time – seconds (s)</a:t>
                      </a:r>
                    </a:p>
                  </a:txBody>
                  <a:tcPr anchor="ctr"/>
                </a:tc>
                <a:extLst>
                  <a:ext uri="{0D108BD9-81ED-4DB2-BD59-A6C34878D82A}">
                    <a16:rowId xmlns:a16="http://schemas.microsoft.com/office/drawing/2014/main" val="650544292"/>
                  </a:ext>
                </a:extLst>
              </a:tr>
              <a:tr h="370840">
                <a:tc>
                  <a:txBody>
                    <a:bodyPr/>
                    <a:lstStyle/>
                    <a:p>
                      <a:r>
                        <a:rPr lang="en-GB" sz="1200" dirty="0">
                          <a:latin typeface="Gill Sans"/>
                        </a:rPr>
                        <a:t>V = I x R</a:t>
                      </a:r>
                    </a:p>
                  </a:txBody>
                  <a:tcPr anchor="ctr"/>
                </a:tc>
                <a:tc>
                  <a:txBody>
                    <a:bodyPr/>
                    <a:lstStyle/>
                    <a:p>
                      <a:r>
                        <a:rPr lang="en-GB" sz="1200" dirty="0">
                          <a:latin typeface="Gill Sans"/>
                        </a:rPr>
                        <a:t>Potential difference = current x</a:t>
                      </a:r>
                    </a:p>
                    <a:p>
                      <a:r>
                        <a:rPr lang="en-GB" sz="1200" dirty="0">
                          <a:latin typeface="Gill Sans"/>
                        </a:rPr>
                        <a:t>resistance</a:t>
                      </a:r>
                    </a:p>
                  </a:txBody>
                  <a:tcPr anchor="ctr"/>
                </a:tc>
                <a:tc>
                  <a:txBody>
                    <a:bodyPr/>
                    <a:lstStyle/>
                    <a:p>
                      <a:r>
                        <a:rPr lang="en-GB" sz="1200" dirty="0">
                          <a:latin typeface="Gill Sans"/>
                        </a:rPr>
                        <a:t>Potential difference – volts (V)</a:t>
                      </a:r>
                    </a:p>
                    <a:p>
                      <a:r>
                        <a:rPr lang="en-GB" sz="1200" dirty="0">
                          <a:latin typeface="Gill Sans"/>
                        </a:rPr>
                        <a:t>Current – amperes (A)</a:t>
                      </a:r>
                    </a:p>
                    <a:p>
                      <a:r>
                        <a:rPr lang="en-GB" sz="1200" dirty="0">
                          <a:latin typeface="Gill Sans"/>
                        </a:rPr>
                        <a:t>Resistance – ohms (</a:t>
                      </a:r>
                      <a:r>
                        <a:rPr lang="el-GR" sz="1200" dirty="0">
                          <a:latin typeface="Gill Sans"/>
                        </a:rPr>
                        <a:t>Ω)</a:t>
                      </a:r>
                      <a:endParaRPr lang="en-GB" sz="1200" dirty="0">
                        <a:latin typeface="Gill Sans"/>
                      </a:endParaRPr>
                    </a:p>
                  </a:txBody>
                  <a:tcPr anchor="ctr"/>
                </a:tc>
                <a:extLst>
                  <a:ext uri="{0D108BD9-81ED-4DB2-BD59-A6C34878D82A}">
                    <a16:rowId xmlns:a16="http://schemas.microsoft.com/office/drawing/2014/main" val="1301300050"/>
                  </a:ext>
                </a:extLst>
              </a:tr>
              <a:tr h="370840">
                <a:tc>
                  <a:txBody>
                    <a:bodyPr/>
                    <a:lstStyle/>
                    <a:p>
                      <a:r>
                        <a:rPr lang="en-GB" sz="1200" dirty="0">
                          <a:latin typeface="Gill Sans"/>
                        </a:rPr>
                        <a:t>P = V x I</a:t>
                      </a:r>
                    </a:p>
                  </a:txBody>
                  <a:tcPr anchor="ctr"/>
                </a:tc>
                <a:tc>
                  <a:txBody>
                    <a:bodyPr/>
                    <a:lstStyle/>
                    <a:p>
                      <a:r>
                        <a:rPr lang="en-GB" sz="1200" dirty="0">
                          <a:latin typeface="Gill Sans"/>
                        </a:rPr>
                        <a:t>Power = potential difference x</a:t>
                      </a:r>
                    </a:p>
                    <a:p>
                      <a:r>
                        <a:rPr lang="en-GB" sz="1200" dirty="0">
                          <a:latin typeface="Gill Sans"/>
                        </a:rPr>
                        <a:t>current</a:t>
                      </a:r>
                    </a:p>
                  </a:txBody>
                  <a:tcPr anchor="ctr"/>
                </a:tc>
                <a:tc>
                  <a:txBody>
                    <a:bodyPr/>
                    <a:lstStyle/>
                    <a:p>
                      <a:r>
                        <a:rPr lang="en-GB" sz="1200" dirty="0">
                          <a:latin typeface="Gill Sans"/>
                        </a:rPr>
                        <a:t>Power – watt (W)</a:t>
                      </a:r>
                    </a:p>
                    <a:p>
                      <a:r>
                        <a:rPr lang="en-GB" sz="1200" dirty="0">
                          <a:latin typeface="Gill Sans"/>
                        </a:rPr>
                        <a:t>Potential difference – volts (V)</a:t>
                      </a:r>
                    </a:p>
                    <a:p>
                      <a:r>
                        <a:rPr lang="en-GB" sz="1200" dirty="0">
                          <a:latin typeface="Gill Sans"/>
                        </a:rPr>
                        <a:t>Current – amperes (A)</a:t>
                      </a:r>
                    </a:p>
                  </a:txBody>
                  <a:tcPr anchor="ctr"/>
                </a:tc>
                <a:extLst>
                  <a:ext uri="{0D108BD9-81ED-4DB2-BD59-A6C34878D82A}">
                    <a16:rowId xmlns:a16="http://schemas.microsoft.com/office/drawing/2014/main" val="4213782287"/>
                  </a:ext>
                </a:extLst>
              </a:tr>
              <a:tr h="370840">
                <a:tc>
                  <a:txBody>
                    <a:bodyPr/>
                    <a:lstStyle/>
                    <a:p>
                      <a:r>
                        <a:rPr lang="en-GB" sz="1200" dirty="0">
                          <a:latin typeface="Gill Sans"/>
                        </a:rPr>
                        <a:t>P = I</a:t>
                      </a:r>
                      <a:r>
                        <a:rPr lang="en-GB" sz="1200" baseline="30000" dirty="0">
                          <a:latin typeface="Gill Sans"/>
                        </a:rPr>
                        <a:t>2</a:t>
                      </a:r>
                      <a:r>
                        <a:rPr lang="en-GB" sz="1200" dirty="0">
                          <a:latin typeface="Gill Sans"/>
                        </a:rPr>
                        <a:t> x R</a:t>
                      </a:r>
                    </a:p>
                  </a:txBody>
                  <a:tcPr anchor="ctr"/>
                </a:tc>
                <a:tc>
                  <a:txBody>
                    <a:bodyPr/>
                    <a:lstStyle/>
                    <a:p>
                      <a:r>
                        <a:rPr lang="en-GB" sz="1200" dirty="0">
                          <a:latin typeface="Gill Sans"/>
                        </a:rPr>
                        <a:t>Power = current</a:t>
                      </a:r>
                      <a:r>
                        <a:rPr lang="en-GB" sz="1200" baseline="30000" dirty="0">
                          <a:latin typeface="Gill Sans"/>
                        </a:rPr>
                        <a:t>2</a:t>
                      </a:r>
                      <a:r>
                        <a:rPr lang="en-GB" sz="1200" dirty="0">
                          <a:latin typeface="Gill Sans"/>
                        </a:rPr>
                        <a:t> x resistance</a:t>
                      </a:r>
                    </a:p>
                  </a:txBody>
                  <a:tcPr anchor="ctr"/>
                </a:tc>
                <a:tc>
                  <a:txBody>
                    <a:bodyPr/>
                    <a:lstStyle/>
                    <a:p>
                      <a:r>
                        <a:rPr lang="en-GB" sz="1200" dirty="0">
                          <a:latin typeface="Gill Sans"/>
                        </a:rPr>
                        <a:t>Power – watt (W)</a:t>
                      </a:r>
                    </a:p>
                    <a:p>
                      <a:r>
                        <a:rPr lang="en-GB" sz="1200" dirty="0">
                          <a:latin typeface="Gill Sans"/>
                        </a:rPr>
                        <a:t>Current – amperes (A)</a:t>
                      </a:r>
                    </a:p>
                    <a:p>
                      <a:r>
                        <a:rPr lang="en-GB" sz="1200" dirty="0">
                          <a:latin typeface="Gill Sans"/>
                        </a:rPr>
                        <a:t>Resistance – ohms (Ω</a:t>
                      </a:r>
                    </a:p>
                  </a:txBody>
                  <a:tcPr anchor="ctr"/>
                </a:tc>
                <a:extLst>
                  <a:ext uri="{0D108BD9-81ED-4DB2-BD59-A6C34878D82A}">
                    <a16:rowId xmlns:a16="http://schemas.microsoft.com/office/drawing/2014/main" val="3659667356"/>
                  </a:ext>
                </a:extLst>
              </a:tr>
              <a:tr h="370840">
                <a:tc>
                  <a:txBody>
                    <a:bodyPr/>
                    <a:lstStyle/>
                    <a:p>
                      <a:r>
                        <a:rPr lang="en-GB" sz="1200" dirty="0">
                          <a:latin typeface="Gill Sans"/>
                        </a:rPr>
                        <a:t> E = P x t</a:t>
                      </a:r>
                    </a:p>
                  </a:txBody>
                  <a:tcPr anchor="ctr"/>
                </a:tc>
                <a:tc>
                  <a:txBody>
                    <a:bodyPr/>
                    <a:lstStyle/>
                    <a:p>
                      <a:r>
                        <a:rPr lang="en-GB" sz="1200" dirty="0">
                          <a:latin typeface="Gill Sans"/>
                        </a:rPr>
                        <a:t>Energy transferred = power x time </a:t>
                      </a:r>
                    </a:p>
                  </a:txBody>
                  <a:tcPr anchor="ctr"/>
                </a:tc>
                <a:tc>
                  <a:txBody>
                    <a:bodyPr/>
                    <a:lstStyle/>
                    <a:p>
                      <a:r>
                        <a:rPr lang="en-GB" sz="1200" dirty="0">
                          <a:latin typeface="Gill Sans"/>
                        </a:rPr>
                        <a:t>Energy = joules (J)</a:t>
                      </a:r>
                    </a:p>
                    <a:p>
                      <a:r>
                        <a:rPr lang="en-GB" sz="1200" dirty="0">
                          <a:latin typeface="Gill Sans"/>
                        </a:rPr>
                        <a:t>Power – watt (W)</a:t>
                      </a:r>
                    </a:p>
                    <a:p>
                      <a:r>
                        <a:rPr lang="en-GB" sz="1200" dirty="0">
                          <a:latin typeface="Gill Sans"/>
                        </a:rPr>
                        <a:t>Time – seconds (s)</a:t>
                      </a:r>
                    </a:p>
                  </a:txBody>
                  <a:tcPr anchor="ctr"/>
                </a:tc>
                <a:extLst>
                  <a:ext uri="{0D108BD9-81ED-4DB2-BD59-A6C34878D82A}">
                    <a16:rowId xmlns:a16="http://schemas.microsoft.com/office/drawing/2014/main" val="1690319629"/>
                  </a:ext>
                </a:extLst>
              </a:tr>
              <a:tr h="370840">
                <a:tc>
                  <a:txBody>
                    <a:bodyPr/>
                    <a:lstStyle/>
                    <a:p>
                      <a:r>
                        <a:rPr lang="en-GB" sz="1200" dirty="0">
                          <a:latin typeface="Gill Sans"/>
                        </a:rPr>
                        <a:t>E = Q x V</a:t>
                      </a:r>
                    </a:p>
                  </a:txBody>
                  <a:tcPr anchor="ctr"/>
                </a:tc>
                <a:tc>
                  <a:txBody>
                    <a:bodyPr/>
                    <a:lstStyle/>
                    <a:p>
                      <a:r>
                        <a:rPr lang="en-GB" sz="1200" dirty="0">
                          <a:latin typeface="Gill Sans"/>
                        </a:rPr>
                        <a:t>Energy transferred = charge flow x</a:t>
                      </a:r>
                    </a:p>
                    <a:p>
                      <a:r>
                        <a:rPr lang="en-GB" sz="1200" dirty="0">
                          <a:latin typeface="Gill Sans"/>
                        </a:rPr>
                        <a:t>potential difference</a:t>
                      </a:r>
                    </a:p>
                  </a:txBody>
                  <a:tcPr anchor="ctr"/>
                </a:tc>
                <a:tc>
                  <a:txBody>
                    <a:bodyPr/>
                    <a:lstStyle/>
                    <a:p>
                      <a:r>
                        <a:rPr lang="en-GB" sz="1200" dirty="0">
                          <a:latin typeface="Gill Sans"/>
                        </a:rPr>
                        <a:t>Energy = joules (J)</a:t>
                      </a:r>
                    </a:p>
                    <a:p>
                      <a:r>
                        <a:rPr lang="en-GB" sz="1200" dirty="0">
                          <a:latin typeface="Gill Sans"/>
                        </a:rPr>
                        <a:t>Charge flow - coulomb (C)</a:t>
                      </a:r>
                    </a:p>
                    <a:p>
                      <a:r>
                        <a:rPr lang="en-GB" sz="1200" dirty="0">
                          <a:latin typeface="Gill Sans"/>
                        </a:rPr>
                        <a:t>Potential difference – volts (V)</a:t>
                      </a:r>
                    </a:p>
                  </a:txBody>
                  <a:tcPr anchor="ctr"/>
                </a:tc>
                <a:extLst>
                  <a:ext uri="{0D108BD9-81ED-4DB2-BD59-A6C34878D82A}">
                    <a16:rowId xmlns:a16="http://schemas.microsoft.com/office/drawing/2014/main" val="357237091"/>
                  </a:ext>
                </a:extLst>
              </a:tr>
            </a:tbl>
          </a:graphicData>
        </a:graphic>
      </p:graphicFrame>
      <p:graphicFrame>
        <p:nvGraphicFramePr>
          <p:cNvPr id="10" name="Table 9"/>
          <p:cNvGraphicFramePr>
            <a:graphicFrameLocks noGrp="1"/>
          </p:cNvGraphicFramePr>
          <p:nvPr/>
        </p:nvGraphicFramePr>
        <p:xfrm>
          <a:off x="152070" y="711200"/>
          <a:ext cx="4851069" cy="5856362"/>
        </p:xfrm>
        <a:graphic>
          <a:graphicData uri="http://schemas.openxmlformats.org/drawingml/2006/table">
            <a:tbl>
              <a:tblPr firstRow="1" bandRow="1">
                <a:tableStyleId>{5940675A-B579-460E-94D1-54222C63F5DA}</a:tableStyleId>
              </a:tblPr>
              <a:tblGrid>
                <a:gridCol w="1067130">
                  <a:extLst>
                    <a:ext uri="{9D8B030D-6E8A-4147-A177-3AD203B41FA5}">
                      <a16:colId xmlns:a16="http://schemas.microsoft.com/office/drawing/2014/main" val="3013602688"/>
                    </a:ext>
                  </a:extLst>
                </a:gridCol>
                <a:gridCol w="3783939">
                  <a:extLst>
                    <a:ext uri="{9D8B030D-6E8A-4147-A177-3AD203B41FA5}">
                      <a16:colId xmlns:a16="http://schemas.microsoft.com/office/drawing/2014/main" val="1605593016"/>
                    </a:ext>
                  </a:extLst>
                </a:gridCol>
              </a:tblGrid>
              <a:tr h="355654">
                <a:tc gridSpan="2">
                  <a:txBody>
                    <a:bodyPr/>
                    <a:lstStyle/>
                    <a:p>
                      <a:pPr algn="ctr"/>
                      <a:r>
                        <a:rPr lang="en-GB" sz="1200" b="0" dirty="0">
                          <a:latin typeface="Gill Sans MT" panose="020B0502020104020203" pitchFamily="34" charset="0"/>
                        </a:rPr>
                        <a:t>Definitions</a:t>
                      </a:r>
                    </a:p>
                  </a:txBody>
                  <a:tcPr anchor="ctr">
                    <a:solidFill>
                      <a:schemeClr val="accent6">
                        <a:lumMod val="20000"/>
                        <a:lumOff val="80000"/>
                      </a:schemeClr>
                    </a:solidFill>
                  </a:tcPr>
                </a:tc>
                <a:tc hMerge="1">
                  <a:txBody>
                    <a:bodyPr/>
                    <a:lstStyle/>
                    <a:p>
                      <a:endParaRPr lang="en-GB" sz="1200" dirty="0"/>
                    </a:p>
                  </a:txBody>
                  <a:tcPr/>
                </a:tc>
                <a:extLst>
                  <a:ext uri="{0D108BD9-81ED-4DB2-BD59-A6C34878D82A}">
                    <a16:rowId xmlns:a16="http://schemas.microsoft.com/office/drawing/2014/main" val="2363983888"/>
                  </a:ext>
                </a:extLst>
              </a:tr>
              <a:tr h="997919">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Potential difference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potential difference between two points in an electric circuit is the work done when a coulomb of charge passes between the points. Potential difference causes charge to flow</a:t>
                      </a:r>
                    </a:p>
                  </a:txBody>
                  <a:tcPr marL="36576" marR="36576" marT="36576" marB="36576" anchor="ctr"/>
                </a:tc>
                <a:extLst>
                  <a:ext uri="{0D108BD9-81ED-4DB2-BD59-A6C34878D82A}">
                    <a16:rowId xmlns:a16="http://schemas.microsoft.com/office/drawing/2014/main" val="2937766954"/>
                  </a:ext>
                </a:extLst>
              </a:tr>
              <a:tr h="52867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Resistance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Resistance is caused by anything that opposes the flow of electric charge.</a:t>
                      </a:r>
                    </a:p>
                  </a:txBody>
                  <a:tcPr marL="36576" marR="36576" marT="36576" marB="36576" anchor="ctr"/>
                </a:tc>
                <a:extLst>
                  <a:ext uri="{0D108BD9-81ED-4DB2-BD59-A6C34878D82A}">
                    <a16:rowId xmlns:a16="http://schemas.microsoft.com/office/drawing/2014/main" val="1776205967"/>
                  </a:ext>
                </a:extLst>
              </a:tr>
              <a:tr h="528672">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Charge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Anything charged that is able to move within a circuit. Electrons or ions</a:t>
                      </a:r>
                    </a:p>
                  </a:txBody>
                  <a:tcPr marL="36576" marR="36576" marT="36576" marB="36576" anchor="ctr"/>
                </a:tc>
                <a:extLst>
                  <a:ext uri="{0D108BD9-81ED-4DB2-BD59-A6C34878D82A}">
                    <a16:rowId xmlns:a16="http://schemas.microsoft.com/office/drawing/2014/main" val="651018570"/>
                  </a:ext>
                </a:extLst>
              </a:tr>
              <a:tr h="528672">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Alternating current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current regularly changes direction e.g. mains electricity</a:t>
                      </a:r>
                    </a:p>
                  </a:txBody>
                  <a:tcPr marL="36576" marR="36576" marT="36576" marB="36576" anchor="ctr"/>
                </a:tc>
                <a:extLst>
                  <a:ext uri="{0D108BD9-81ED-4DB2-BD59-A6C34878D82A}">
                    <a16:rowId xmlns:a16="http://schemas.microsoft.com/office/drawing/2014/main" val="9188263"/>
                  </a:ext>
                </a:extLst>
              </a:tr>
              <a:tr h="315755">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Direct current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The current flows in one direction only e.g. batteries.</a:t>
                      </a:r>
                    </a:p>
                  </a:txBody>
                  <a:tcPr marL="36576" marR="36576" marT="36576" marB="36576" anchor="ctr"/>
                </a:tc>
                <a:extLst>
                  <a:ext uri="{0D108BD9-81ED-4DB2-BD59-A6C34878D82A}">
                    <a16:rowId xmlns:a16="http://schemas.microsoft.com/office/drawing/2014/main" val="236682449"/>
                  </a:ext>
                </a:extLst>
              </a:tr>
              <a:tr h="528672">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Mains electricity</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UK mains is an alternating current of 230V and at a frequency of 50Hz.</a:t>
                      </a:r>
                    </a:p>
                  </a:txBody>
                  <a:tcPr marL="36576" marR="36576" marT="36576" marB="36576" anchor="ctr"/>
                </a:tc>
                <a:extLst>
                  <a:ext uri="{0D108BD9-81ED-4DB2-BD59-A6C34878D82A}">
                    <a16:rowId xmlns:a16="http://schemas.microsoft.com/office/drawing/2014/main" val="942438911"/>
                  </a:ext>
                </a:extLst>
              </a:tr>
              <a:tr h="528672">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National grid</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A series of cables and transformers linking power stations to consumers.</a:t>
                      </a:r>
                    </a:p>
                  </a:txBody>
                  <a:tcPr marL="36576" marR="36576" marT="36576" marB="36576" anchor="ctr"/>
                </a:tc>
                <a:extLst>
                  <a:ext uri="{0D108BD9-81ED-4DB2-BD59-A6C34878D82A}">
                    <a16:rowId xmlns:a16="http://schemas.microsoft.com/office/drawing/2014/main" val="4004446201"/>
                  </a:ext>
                </a:extLst>
              </a:tr>
              <a:tr h="997919">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Step up transformer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Increases the potential difference for transmission across power cables. This reduces the current and therefore less heat is lost from the cables. This makes the National Grid efficient.</a:t>
                      </a:r>
                    </a:p>
                  </a:txBody>
                  <a:tcPr marL="36576" marR="36576" marT="36576" marB="36576" anchor="ctr"/>
                </a:tc>
                <a:extLst>
                  <a:ext uri="{0D108BD9-81ED-4DB2-BD59-A6C34878D82A}">
                    <a16:rowId xmlns:a16="http://schemas.microsoft.com/office/drawing/2014/main" val="3976756311"/>
                  </a:ext>
                </a:extLst>
              </a:tr>
              <a:tr h="545755">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Gill Sans MT" panose="020B0502020104020203" pitchFamily="34" charset="0"/>
                        </a:rPr>
                        <a:t>Step down transformer</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Reduces the potential difference from the cables to 230V for use by consumers.</a:t>
                      </a:r>
                    </a:p>
                  </a:txBody>
                  <a:tcPr marL="36576" marR="36576" marT="36576" marB="36576" anchor="ctr"/>
                </a:tc>
                <a:extLst>
                  <a:ext uri="{0D108BD9-81ED-4DB2-BD59-A6C34878D82A}">
                    <a16:rowId xmlns:a16="http://schemas.microsoft.com/office/drawing/2014/main" val="3404830113"/>
                  </a:ext>
                </a:extLst>
              </a:tr>
            </a:tbl>
          </a:graphicData>
        </a:graphic>
      </p:graphicFrame>
      <p:sp>
        <p:nvSpPr>
          <p:cNvPr id="15" name="Control 1"/>
          <p:cNvSpPr>
            <a:spLocks noChangeArrowheads="1" noChangeShapeType="1"/>
          </p:cNvSpPr>
          <p:nvPr/>
        </p:nvSpPr>
        <p:spPr bwMode="auto">
          <a:xfrm>
            <a:off x="1283624" y="5915405"/>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latin typeface="Gill Sans MT" panose="020B0502020104020203" pitchFamily="34" charset="0"/>
            </a:endParaRPr>
          </a:p>
        </p:txBody>
      </p:sp>
      <p:pic>
        <p:nvPicPr>
          <p:cNvPr id="9" name="Picture 8">
            <a:extLst>
              <a:ext uri="{FF2B5EF4-FFF2-40B4-BE49-F238E27FC236}">
                <a16:creationId xmlns:a16="http://schemas.microsoft.com/office/drawing/2014/main" id="{2D619D0E-2112-4C33-9904-30E1867BED22}"/>
              </a:ext>
            </a:extLst>
          </p:cNvPr>
          <p:cNvPicPr>
            <a:picLocks noChangeAspect="1"/>
          </p:cNvPicPr>
          <p:nvPr/>
        </p:nvPicPr>
        <p:blipFill>
          <a:blip r:embed="rId2"/>
          <a:stretch>
            <a:fillRect/>
          </a:stretch>
        </p:blipFill>
        <p:spPr>
          <a:xfrm>
            <a:off x="8976485" y="4924895"/>
            <a:ext cx="1628775" cy="1832372"/>
          </a:xfrm>
          <a:prstGeom prst="rect">
            <a:avLst/>
          </a:prstGeom>
        </p:spPr>
      </p:pic>
      <p:pic>
        <p:nvPicPr>
          <p:cNvPr id="11" name="Picture 10">
            <a:extLst>
              <a:ext uri="{FF2B5EF4-FFF2-40B4-BE49-F238E27FC236}">
                <a16:creationId xmlns:a16="http://schemas.microsoft.com/office/drawing/2014/main" id="{10CF7655-D05D-4E83-B565-79455AF49D05}"/>
              </a:ext>
            </a:extLst>
          </p:cNvPr>
          <p:cNvPicPr>
            <a:picLocks noChangeAspect="1"/>
          </p:cNvPicPr>
          <p:nvPr/>
        </p:nvPicPr>
        <p:blipFill>
          <a:blip r:embed="rId3"/>
          <a:stretch>
            <a:fillRect/>
          </a:stretch>
        </p:blipFill>
        <p:spPr>
          <a:xfrm>
            <a:off x="5003140" y="4811088"/>
            <a:ext cx="2027238" cy="1870368"/>
          </a:xfrm>
          <a:prstGeom prst="rect">
            <a:avLst/>
          </a:prstGeom>
        </p:spPr>
      </p:pic>
      <p:pic>
        <p:nvPicPr>
          <p:cNvPr id="12" name="Picture 11">
            <a:extLst>
              <a:ext uri="{FF2B5EF4-FFF2-40B4-BE49-F238E27FC236}">
                <a16:creationId xmlns:a16="http://schemas.microsoft.com/office/drawing/2014/main" id="{F39AE601-6D45-4C4E-9498-14A90DE704DC}"/>
              </a:ext>
            </a:extLst>
          </p:cNvPr>
          <p:cNvPicPr>
            <a:picLocks noChangeAspect="1"/>
          </p:cNvPicPr>
          <p:nvPr/>
        </p:nvPicPr>
        <p:blipFill>
          <a:blip r:embed="rId4"/>
          <a:stretch>
            <a:fillRect/>
          </a:stretch>
        </p:blipFill>
        <p:spPr>
          <a:xfrm>
            <a:off x="7008354" y="4905897"/>
            <a:ext cx="2073539" cy="1870368"/>
          </a:xfrm>
          <a:prstGeom prst="rect">
            <a:avLst/>
          </a:prstGeom>
        </p:spPr>
      </p:pic>
      <p:pic>
        <p:nvPicPr>
          <p:cNvPr id="13" name="Picture 12">
            <a:extLst>
              <a:ext uri="{FF2B5EF4-FFF2-40B4-BE49-F238E27FC236}">
                <a16:creationId xmlns:a16="http://schemas.microsoft.com/office/drawing/2014/main" id="{A63171D2-22C4-4A36-B3BB-DB2B857DE991}"/>
              </a:ext>
            </a:extLst>
          </p:cNvPr>
          <p:cNvPicPr>
            <a:picLocks noChangeAspect="1"/>
          </p:cNvPicPr>
          <p:nvPr/>
        </p:nvPicPr>
        <p:blipFill>
          <a:blip r:embed="rId5"/>
          <a:stretch>
            <a:fillRect/>
          </a:stretch>
        </p:blipFill>
        <p:spPr>
          <a:xfrm>
            <a:off x="10491256" y="4909335"/>
            <a:ext cx="1628775" cy="916531"/>
          </a:xfrm>
          <a:prstGeom prst="rect">
            <a:avLst/>
          </a:prstGeom>
        </p:spPr>
      </p:pic>
      <p:sp>
        <p:nvSpPr>
          <p:cNvPr id="16" name="TextBox 15">
            <a:extLst>
              <a:ext uri="{FF2B5EF4-FFF2-40B4-BE49-F238E27FC236}">
                <a16:creationId xmlns:a16="http://schemas.microsoft.com/office/drawing/2014/main" id="{5242A74D-7F25-41B4-AE73-29AF83B86A14}"/>
              </a:ext>
            </a:extLst>
          </p:cNvPr>
          <p:cNvSpPr txBox="1"/>
          <p:nvPr/>
        </p:nvSpPr>
        <p:spPr>
          <a:xfrm>
            <a:off x="5053279" y="4578888"/>
            <a:ext cx="7138721" cy="276999"/>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200" b="1" dirty="0">
                <a:latin typeface="Gill Sans MT" panose="020B0502020104020203" pitchFamily="34" charset="0"/>
              </a:rPr>
              <a:t>Circuit Symbols</a:t>
            </a:r>
            <a:endParaRPr lang="en-GB" sz="1200" dirty="0">
              <a:latin typeface="Gill Sans MT" panose="020B0502020104020203" pitchFamily="34" charset="0"/>
            </a:endParaRPr>
          </a:p>
        </p:txBody>
      </p:sp>
      <p:sp>
        <p:nvSpPr>
          <p:cNvPr id="14" name="TextBox 13"/>
          <p:cNvSpPr txBox="1"/>
          <p:nvPr/>
        </p:nvSpPr>
        <p:spPr>
          <a:xfrm>
            <a:off x="338983" y="189374"/>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7" name="TextBox 1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spTree>
    <p:extLst>
      <p:ext uri="{BB962C8B-B14F-4D97-AF65-F5344CB8AC3E}">
        <p14:creationId xmlns:p14="http://schemas.microsoft.com/office/powerpoint/2010/main" val="50765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361454" y="3958181"/>
          <a:ext cx="6577215" cy="2578101"/>
        </p:xfrm>
        <a:graphic>
          <a:graphicData uri="http://schemas.openxmlformats.org/drawingml/2006/table">
            <a:tbl>
              <a:tblPr firstRow="1" bandRow="1">
                <a:tableStyleId>{5940675A-B579-460E-94D1-54222C63F5DA}</a:tableStyleId>
              </a:tblPr>
              <a:tblGrid>
                <a:gridCol w="1375388">
                  <a:extLst>
                    <a:ext uri="{9D8B030D-6E8A-4147-A177-3AD203B41FA5}">
                      <a16:colId xmlns:a16="http://schemas.microsoft.com/office/drawing/2014/main" val="141917360"/>
                    </a:ext>
                  </a:extLst>
                </a:gridCol>
                <a:gridCol w="3292058">
                  <a:extLst>
                    <a:ext uri="{9D8B030D-6E8A-4147-A177-3AD203B41FA5}">
                      <a16:colId xmlns:a16="http://schemas.microsoft.com/office/drawing/2014/main" val="387122587"/>
                    </a:ext>
                  </a:extLst>
                </a:gridCol>
                <a:gridCol w="1909769">
                  <a:extLst>
                    <a:ext uri="{9D8B030D-6E8A-4147-A177-3AD203B41FA5}">
                      <a16:colId xmlns:a16="http://schemas.microsoft.com/office/drawing/2014/main" val="2643381743"/>
                    </a:ext>
                  </a:extLst>
                </a:gridCol>
              </a:tblGrid>
              <a:tr h="428217">
                <a:tc gridSpan="3">
                  <a:txBody>
                    <a:bodyPr/>
                    <a:lstStyle/>
                    <a:p>
                      <a:pPr algn="ctr"/>
                      <a:r>
                        <a:rPr lang="en-GB" sz="1200" b="0" dirty="0">
                          <a:latin typeface="Gill Sans MT" panose="020B0502020104020203" pitchFamily="34" charset="0"/>
                        </a:rPr>
                        <a:t>Chemical Tests</a:t>
                      </a:r>
                    </a:p>
                  </a:txBody>
                  <a:tcPr anchor="ctr">
                    <a:solidFill>
                      <a:srgbClr val="FFCCFF"/>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8437246"/>
                  </a:ext>
                </a:extLst>
              </a:tr>
              <a:tr h="428217">
                <a:tc>
                  <a:txBody>
                    <a:bodyPr/>
                    <a:lstStyle/>
                    <a:p>
                      <a:r>
                        <a:rPr lang="en-GB" sz="1200" b="0" dirty="0">
                          <a:latin typeface="Gill Sans MT" panose="020B0502020104020203" pitchFamily="34" charset="0"/>
                        </a:rPr>
                        <a:t>Biological molecule </a:t>
                      </a:r>
                    </a:p>
                  </a:txBody>
                  <a:tcPr>
                    <a:solidFill>
                      <a:schemeClr val="bg1"/>
                    </a:solidFill>
                  </a:tcPr>
                </a:tc>
                <a:tc>
                  <a:txBody>
                    <a:bodyPr/>
                    <a:lstStyle/>
                    <a:p>
                      <a:r>
                        <a:rPr lang="en-GB" sz="1200" b="0" dirty="0">
                          <a:latin typeface="Gill Sans MT" panose="020B0502020104020203" pitchFamily="34" charset="0"/>
                        </a:rPr>
                        <a:t>Chemical test that is carried out:</a:t>
                      </a:r>
                    </a:p>
                  </a:txBody>
                  <a:tcPr>
                    <a:solidFill>
                      <a:schemeClr val="bg1"/>
                    </a:solidFill>
                  </a:tcPr>
                </a:tc>
                <a:tc>
                  <a:txBody>
                    <a:bodyPr/>
                    <a:lstStyle/>
                    <a:p>
                      <a:r>
                        <a:rPr lang="en-GB" sz="1200" b="0" dirty="0">
                          <a:latin typeface="Gill Sans MT" panose="020B0502020104020203" pitchFamily="34" charset="0"/>
                        </a:rPr>
                        <a:t>Positive result will show:</a:t>
                      </a:r>
                    </a:p>
                  </a:txBody>
                  <a:tcPr>
                    <a:solidFill>
                      <a:schemeClr val="bg1"/>
                    </a:solidFill>
                  </a:tcPr>
                </a:tc>
                <a:extLst>
                  <a:ext uri="{0D108BD9-81ED-4DB2-BD59-A6C34878D82A}">
                    <a16:rowId xmlns:a16="http://schemas.microsoft.com/office/drawing/2014/main" val="650544292"/>
                  </a:ext>
                </a:extLst>
              </a:tr>
              <a:tr h="428217">
                <a:tc>
                  <a:txBody>
                    <a:bodyPr/>
                    <a:lstStyle/>
                    <a:p>
                      <a:r>
                        <a:rPr lang="en-GB" sz="1200" b="0" dirty="0">
                          <a:latin typeface="Gill Sans MT" panose="020B0502020104020203" pitchFamily="34" charset="0"/>
                        </a:rPr>
                        <a:t>Starch</a:t>
                      </a:r>
                    </a:p>
                  </a:txBody>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Add orange/brown iodine solution.</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Colour</a:t>
                      </a:r>
                      <a:r>
                        <a:rPr lang="en-GB" sz="1200" b="0" i="0" u="none" strike="noStrike" baseline="0" dirty="0">
                          <a:solidFill>
                            <a:srgbClr val="000000"/>
                          </a:solidFill>
                          <a:effectLst/>
                          <a:latin typeface="Gill Sans MT" panose="020B0502020104020203" pitchFamily="34" charset="0"/>
                          <a:cs typeface="Tahoma"/>
                        </a:rPr>
                        <a:t> turns to blue/black.</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1301300050"/>
                  </a:ext>
                </a:extLst>
              </a:tr>
              <a:tr h="437016">
                <a:tc>
                  <a:txBody>
                    <a:bodyPr/>
                    <a:lstStyle/>
                    <a:p>
                      <a:r>
                        <a:rPr lang="en-GB" sz="1200" b="0" dirty="0">
                          <a:latin typeface="Gill Sans MT" panose="020B0502020104020203" pitchFamily="34" charset="0"/>
                        </a:rPr>
                        <a:t>Sugar (glucose)</a:t>
                      </a:r>
                    </a:p>
                  </a:txBody>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Add blue Benedict’s solution.  Place</a:t>
                      </a:r>
                      <a:r>
                        <a:rPr lang="en-GB" sz="1200" b="0" i="0" u="none" strike="noStrike" baseline="0" dirty="0">
                          <a:solidFill>
                            <a:srgbClr val="000000"/>
                          </a:solidFill>
                          <a:effectLst/>
                          <a:latin typeface="Gill Sans MT" panose="020B0502020104020203" pitchFamily="34" charset="0"/>
                          <a:cs typeface="Tahoma"/>
                        </a:rPr>
                        <a:t> in a boiling water bath for 5 minutes.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Colour turns green/ yellow/ orange/</a:t>
                      </a:r>
                      <a:r>
                        <a:rPr lang="en-GB" sz="1200" b="0" i="0" u="none" strike="noStrike" baseline="0" dirty="0">
                          <a:solidFill>
                            <a:srgbClr val="000000"/>
                          </a:solidFill>
                          <a:effectLst/>
                          <a:latin typeface="Gill Sans MT" panose="020B0502020104020203" pitchFamily="34" charset="0"/>
                          <a:cs typeface="Tahoma"/>
                        </a:rPr>
                        <a:t> brick red.</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4213782287"/>
                  </a:ext>
                </a:extLst>
              </a:tr>
              <a:tr h="428217">
                <a:tc>
                  <a:txBody>
                    <a:bodyPr/>
                    <a:lstStyle/>
                    <a:p>
                      <a:r>
                        <a:rPr lang="en-GB" sz="1200" b="0" dirty="0">
                          <a:latin typeface="Gill Sans MT" panose="020B0502020104020203" pitchFamily="34" charset="0"/>
                        </a:rPr>
                        <a:t>Protein</a:t>
                      </a:r>
                    </a:p>
                  </a:txBody>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Add</a:t>
                      </a:r>
                      <a:r>
                        <a:rPr lang="en-GB" sz="1200" b="0" i="0" u="none" strike="noStrike" baseline="0" dirty="0">
                          <a:solidFill>
                            <a:srgbClr val="000000"/>
                          </a:solidFill>
                          <a:effectLst/>
                          <a:latin typeface="Gill Sans MT" panose="020B0502020104020203" pitchFamily="34" charset="0"/>
                          <a:cs typeface="Tahoma"/>
                        </a:rPr>
                        <a:t> blue Biuret solution.</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Colour</a:t>
                      </a:r>
                      <a:r>
                        <a:rPr lang="en-GB" sz="1200" b="0" i="0" u="none" strike="noStrike" baseline="0" dirty="0">
                          <a:solidFill>
                            <a:srgbClr val="000000"/>
                          </a:solidFill>
                          <a:effectLst/>
                          <a:latin typeface="Gill Sans MT" panose="020B0502020104020203" pitchFamily="34" charset="0"/>
                          <a:cs typeface="Tahoma"/>
                        </a:rPr>
                        <a:t> turns to lilac/ purple.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659667356"/>
                  </a:ext>
                </a:extLst>
              </a:tr>
              <a:tr h="428217">
                <a:tc>
                  <a:txBody>
                    <a:bodyPr/>
                    <a:lstStyle/>
                    <a:p>
                      <a:r>
                        <a:rPr lang="en-GB" sz="1200" b="0" dirty="0">
                          <a:latin typeface="Gill Sans MT" panose="020B0502020104020203" pitchFamily="34" charset="0"/>
                        </a:rPr>
                        <a:t>Lipid</a:t>
                      </a:r>
                    </a:p>
                  </a:txBody>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Add ethanol and decant into water.</a:t>
                      </a:r>
                    </a:p>
                  </a:txBody>
                  <a:tcPr marL="12700" marR="12700" marT="12700" marB="0"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Cloudy white emulsion.</a:t>
                      </a:r>
                    </a:p>
                  </a:txBody>
                  <a:tcPr marL="12700" marR="12700" marT="12700" marB="0" anchor="ctr"/>
                </a:tc>
                <a:extLst>
                  <a:ext uri="{0D108BD9-81ED-4DB2-BD59-A6C34878D82A}">
                    <a16:rowId xmlns:a16="http://schemas.microsoft.com/office/drawing/2014/main" val="169031962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41222801"/>
              </p:ext>
            </p:extLst>
          </p:nvPr>
        </p:nvGraphicFramePr>
        <p:xfrm>
          <a:off x="349889" y="833166"/>
          <a:ext cx="4826000" cy="5703115"/>
        </p:xfrm>
        <a:graphic>
          <a:graphicData uri="http://schemas.openxmlformats.org/drawingml/2006/table">
            <a:tbl>
              <a:tblPr firstRow="1" bandRow="1">
                <a:tableStyleId>{5940675A-B579-460E-94D1-54222C63F5DA}</a:tableStyleId>
              </a:tblPr>
              <a:tblGrid>
                <a:gridCol w="1426660">
                  <a:extLst>
                    <a:ext uri="{9D8B030D-6E8A-4147-A177-3AD203B41FA5}">
                      <a16:colId xmlns:a16="http://schemas.microsoft.com/office/drawing/2014/main" val="3013602688"/>
                    </a:ext>
                  </a:extLst>
                </a:gridCol>
                <a:gridCol w="3399340">
                  <a:extLst>
                    <a:ext uri="{9D8B030D-6E8A-4147-A177-3AD203B41FA5}">
                      <a16:colId xmlns:a16="http://schemas.microsoft.com/office/drawing/2014/main" val="1465622414"/>
                    </a:ext>
                  </a:extLst>
                </a:gridCol>
              </a:tblGrid>
              <a:tr h="323403">
                <a:tc gridSpan="2">
                  <a:txBody>
                    <a:bodyPr/>
                    <a:lstStyle/>
                    <a:p>
                      <a:pPr algn="l"/>
                      <a:r>
                        <a:rPr lang="en-GB" sz="1200" b="0" dirty="0">
                          <a:latin typeface="Gill Sans MT" panose="020B0502020104020203" pitchFamily="34" charset="0"/>
                        </a:rPr>
                        <a:t>Definitions</a:t>
                      </a:r>
                    </a:p>
                  </a:txBody>
                  <a:tcPr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2363983888"/>
                  </a:ext>
                </a:extLst>
              </a:tr>
              <a:tr h="443460">
                <a:tc>
                  <a:txBody>
                    <a:bodyPr/>
                    <a:lstStyle/>
                    <a:p>
                      <a:pPr algn="l"/>
                      <a:r>
                        <a:rPr lang="en-GB" sz="1200" b="0" dirty="0">
                          <a:latin typeface="Gill Sans MT" panose="020B0502020104020203" pitchFamily="34" charset="0"/>
                        </a:rPr>
                        <a:t>Tissue</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group of cells with a similar structure and function e.g. muscle tissue</a:t>
                      </a:r>
                    </a:p>
                  </a:txBody>
                  <a:tcPr marL="12700" marR="12700" marT="12700" marB="0" anchor="ctr"/>
                </a:tc>
                <a:extLst>
                  <a:ext uri="{0D108BD9-81ED-4DB2-BD59-A6C34878D82A}">
                    <a16:rowId xmlns:a16="http://schemas.microsoft.com/office/drawing/2014/main" val="2937766954"/>
                  </a:ext>
                </a:extLst>
              </a:tr>
              <a:tr h="443460">
                <a:tc>
                  <a:txBody>
                    <a:bodyPr/>
                    <a:lstStyle/>
                    <a:p>
                      <a:pPr algn="l"/>
                      <a:r>
                        <a:rPr lang="en-GB" sz="1200" b="0" dirty="0">
                          <a:latin typeface="Gill Sans MT" panose="020B0502020104020203" pitchFamily="34" charset="0"/>
                        </a:rPr>
                        <a:t>Organ</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group of tissues performing a specific function e.g. heart, leaf</a:t>
                      </a:r>
                    </a:p>
                  </a:txBody>
                  <a:tcPr marL="12700" marR="12700" marT="12700" marB="0" anchor="ctr"/>
                </a:tc>
                <a:extLst>
                  <a:ext uri="{0D108BD9-81ED-4DB2-BD59-A6C34878D82A}">
                    <a16:rowId xmlns:a16="http://schemas.microsoft.com/office/drawing/2014/main" val="1776205967"/>
                  </a:ext>
                </a:extLst>
              </a:tr>
              <a:tr h="329871">
                <a:tc>
                  <a:txBody>
                    <a:bodyPr/>
                    <a:lstStyle/>
                    <a:p>
                      <a:pPr algn="l"/>
                      <a:r>
                        <a:rPr lang="en-GB" sz="1200" b="0" dirty="0">
                          <a:latin typeface="Gill Sans MT" panose="020B0502020104020203" pitchFamily="34" charset="0"/>
                        </a:rPr>
                        <a:t>Organ system</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group of organs that perform a specific function e.g. digestive system.</a:t>
                      </a:r>
                    </a:p>
                  </a:txBody>
                  <a:tcPr marL="12700" marR="12700" marT="12700" marB="0" anchor="ctr"/>
                </a:tc>
                <a:extLst>
                  <a:ext uri="{0D108BD9-81ED-4DB2-BD59-A6C34878D82A}">
                    <a16:rowId xmlns:a16="http://schemas.microsoft.com/office/drawing/2014/main" val="651018570"/>
                  </a:ext>
                </a:extLst>
              </a:tr>
              <a:tr h="329871">
                <a:tc>
                  <a:txBody>
                    <a:bodyPr/>
                    <a:lstStyle/>
                    <a:p>
                      <a:pPr algn="l"/>
                      <a:r>
                        <a:rPr lang="en-GB" sz="1200" b="0" dirty="0">
                          <a:latin typeface="Gill Sans MT" panose="020B0502020104020203" pitchFamily="34" charset="0"/>
                        </a:rPr>
                        <a:t>Enzyme</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 biological catalyst</a:t>
                      </a:r>
                      <a:r>
                        <a:rPr lang="en-GB" sz="1200" b="0" i="0" u="none" strike="noStrike" baseline="0" dirty="0">
                          <a:solidFill>
                            <a:srgbClr val="000000"/>
                          </a:solidFill>
                          <a:effectLst/>
                          <a:latin typeface="Gill Sans MT" panose="020B0502020104020203" pitchFamily="34" charset="0"/>
                          <a:cs typeface="Tahoma"/>
                        </a:rPr>
                        <a:t> </a:t>
                      </a:r>
                      <a:r>
                        <a:rPr lang="en-GB" sz="1200" b="0" i="0" u="none" strike="noStrike" dirty="0">
                          <a:solidFill>
                            <a:srgbClr val="000000"/>
                          </a:solidFill>
                          <a:effectLst/>
                          <a:latin typeface="Gill Sans MT" panose="020B0502020104020203" pitchFamily="34" charset="0"/>
                          <a:cs typeface="Tahoma"/>
                        </a:rPr>
                        <a:t>that can speed up the rate of reaction without being used itself.  Made of</a:t>
                      </a:r>
                      <a:r>
                        <a:rPr lang="en-GB" sz="1200" b="0" i="0" u="none" strike="noStrike" baseline="0" dirty="0">
                          <a:solidFill>
                            <a:srgbClr val="000000"/>
                          </a:solidFill>
                          <a:effectLst/>
                          <a:latin typeface="Gill Sans MT" panose="020B0502020104020203" pitchFamily="34" charset="0"/>
                          <a:cs typeface="Tahoma"/>
                        </a:rPr>
                        <a:t> a large protein molecule.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9188263"/>
                  </a:ext>
                </a:extLst>
              </a:tr>
              <a:tr h="443460">
                <a:tc>
                  <a:txBody>
                    <a:bodyPr/>
                    <a:lstStyle/>
                    <a:p>
                      <a:pPr algn="l"/>
                      <a:r>
                        <a:rPr lang="en-GB" sz="1200" b="0" dirty="0">
                          <a:latin typeface="Gill Sans MT" panose="020B0502020104020203" pitchFamily="34" charset="0"/>
                        </a:rPr>
                        <a:t>Substrate</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The chemical</a:t>
                      </a:r>
                      <a:r>
                        <a:rPr lang="en-GB" sz="1200" b="0" i="0" u="none" strike="noStrike" baseline="0" dirty="0">
                          <a:solidFill>
                            <a:srgbClr val="000000"/>
                          </a:solidFill>
                          <a:effectLst/>
                          <a:latin typeface="Gill Sans MT" panose="020B0502020104020203" pitchFamily="34" charset="0"/>
                          <a:cs typeface="Tahoma"/>
                        </a:rPr>
                        <a:t> that fits into the active site of an enzyme.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236682449"/>
                  </a:ext>
                </a:extLst>
              </a:tr>
              <a:tr h="623587">
                <a:tc>
                  <a:txBody>
                    <a:bodyPr/>
                    <a:lstStyle/>
                    <a:p>
                      <a:pPr algn="l"/>
                      <a:r>
                        <a:rPr lang="en-GB" sz="1200" b="0" dirty="0">
                          <a:latin typeface="Gill Sans MT" panose="020B0502020104020203" pitchFamily="34" charset="0"/>
                        </a:rPr>
                        <a:t>Lock and key model</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Only</a:t>
                      </a:r>
                      <a:r>
                        <a:rPr lang="en-GB" sz="1200" b="0" i="0" u="none" strike="noStrike" baseline="0" dirty="0">
                          <a:solidFill>
                            <a:srgbClr val="000000"/>
                          </a:solidFill>
                          <a:effectLst/>
                          <a:latin typeface="Gill Sans MT" panose="020B0502020104020203" pitchFamily="34" charset="0"/>
                          <a:cs typeface="Tahoma"/>
                        </a:rPr>
                        <a:t> one type of substrate can fit into the active site of an enzyme, like a key fits into a lock.</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942438911"/>
                  </a:ext>
                </a:extLst>
              </a:tr>
              <a:tr h="443460">
                <a:tc>
                  <a:txBody>
                    <a:bodyPr/>
                    <a:lstStyle/>
                    <a:p>
                      <a:pPr algn="l"/>
                      <a:r>
                        <a:rPr lang="en-GB" sz="1200" b="0" dirty="0">
                          <a:latin typeface="Gill Sans MT" panose="020B0502020104020203" pitchFamily="34" charset="0"/>
                        </a:rPr>
                        <a:t>Denatured</a:t>
                      </a:r>
                    </a:p>
                  </a:txBody>
                  <a:tcPr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When the active site</a:t>
                      </a:r>
                      <a:r>
                        <a:rPr lang="en-GB" sz="1200" b="0" i="0" u="none" strike="noStrike" baseline="0" dirty="0">
                          <a:solidFill>
                            <a:srgbClr val="000000"/>
                          </a:solidFill>
                          <a:effectLst/>
                          <a:latin typeface="Gill Sans MT" panose="020B0502020104020203" pitchFamily="34" charset="0"/>
                          <a:cs typeface="Tahoma"/>
                        </a:rPr>
                        <a:t> of an enzyme changes shape and the substrate can no longer fit in.  Can be caused by pH or temperature.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4004446201"/>
                  </a:ext>
                </a:extLst>
              </a:tr>
              <a:tr h="451558">
                <a:tc gridSpan="2">
                  <a:txBody>
                    <a:bodyPr/>
                    <a:lstStyle/>
                    <a:p>
                      <a:pPr algn="l"/>
                      <a:r>
                        <a:rPr lang="en-GB" sz="1200" b="0" dirty="0">
                          <a:latin typeface="Gill Sans MT" panose="020B0502020104020203" pitchFamily="34" charset="0"/>
                        </a:rPr>
                        <a:t>Chemical involved in digestion you must learn:</a:t>
                      </a:r>
                    </a:p>
                  </a:txBody>
                  <a:tcPr anchor="ctr">
                    <a:solidFill>
                      <a:schemeClr val="accent5">
                        <a:lumMod val="20000"/>
                        <a:lumOff val="80000"/>
                      </a:schemeClr>
                    </a:solidFill>
                  </a:tcPr>
                </a:tc>
                <a:tc hMerge="1">
                  <a:txBody>
                    <a:bodyPr/>
                    <a:lstStyle/>
                    <a:p>
                      <a:endParaRPr lang="en-GB"/>
                    </a:p>
                  </a:txBody>
                  <a:tcPr/>
                </a:tc>
                <a:extLst>
                  <a:ext uri="{0D108BD9-81ED-4DB2-BD59-A6C34878D82A}">
                    <a16:rowId xmlns:a16="http://schemas.microsoft.com/office/drawing/2014/main" val="3976756311"/>
                  </a:ext>
                </a:extLst>
              </a:tr>
              <a:tr h="728827">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Gill Sans MT" panose="020B0502020104020203" pitchFamily="34" charset="0"/>
                        </a:rPr>
                        <a:t>Hydrochloric acid</a:t>
                      </a:r>
                    </a:p>
                  </a:txBody>
                  <a:tcPr marL="36576" marR="36576" marT="36576" marB="36576"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Acid</a:t>
                      </a:r>
                      <a:r>
                        <a:rPr lang="en-GB" sz="1200" b="0" i="0" u="none" strike="noStrike" baseline="0" dirty="0">
                          <a:solidFill>
                            <a:srgbClr val="000000"/>
                          </a:solidFill>
                          <a:effectLst/>
                          <a:latin typeface="Gill Sans MT" panose="020B0502020104020203" pitchFamily="34" charset="0"/>
                          <a:cs typeface="Tahoma"/>
                        </a:rPr>
                        <a:t> with pH of 2 produced by the stomach.  Unravels proteins.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404830113"/>
                  </a:ext>
                </a:extLst>
              </a:tr>
              <a:tr h="728827">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GB" sz="1200" b="0" i="0" u="none" strike="noStrike" kern="1400" cap="none" spc="0" normalizeH="0" baseline="0" noProof="0" dirty="0">
                          <a:ln>
                            <a:noFill/>
                          </a:ln>
                          <a:solidFill>
                            <a:srgbClr val="000000"/>
                          </a:solidFill>
                          <a:effectLst/>
                          <a:uLnTx/>
                          <a:uFillTx/>
                          <a:latin typeface="Gill Sans MT" panose="020B0502020104020203" pitchFamily="34" charset="0"/>
                          <a:ea typeface="+mn-ea"/>
                          <a:cs typeface="+mn-cs"/>
                        </a:rPr>
                        <a:t>Bile</a:t>
                      </a:r>
                    </a:p>
                  </a:txBody>
                  <a:tcPr marL="36576" marR="36576" marT="36576" marB="36576" anchor="ctr"/>
                </a:tc>
                <a:tc>
                  <a:txBody>
                    <a:bodyPr/>
                    <a:lstStyle/>
                    <a:p>
                      <a:pPr algn="l" fontAlgn="ctr"/>
                      <a:r>
                        <a:rPr lang="en-GB" sz="1200" b="0" i="0" u="none" strike="noStrike" dirty="0">
                          <a:solidFill>
                            <a:srgbClr val="000000"/>
                          </a:solidFill>
                          <a:effectLst/>
                          <a:latin typeface="Gill Sans MT" panose="020B0502020104020203" pitchFamily="34" charset="0"/>
                          <a:cs typeface="Tahoma"/>
                        </a:rPr>
                        <a:t>Emulsifies fats (turns them into droplets to give a greater surface area).</a:t>
                      </a:r>
                      <a:r>
                        <a:rPr lang="en-GB" sz="1200" b="0" i="0" u="none" strike="noStrike" baseline="0" dirty="0">
                          <a:solidFill>
                            <a:srgbClr val="000000"/>
                          </a:solidFill>
                          <a:effectLst/>
                          <a:latin typeface="Gill Sans MT" panose="020B0502020104020203" pitchFamily="34" charset="0"/>
                          <a:cs typeface="Tahoma"/>
                        </a:rPr>
                        <a:t>  It is alkaline so neutralises acid from the stomach.  Produced in liver, stored in gall bladder and is released into the small intestine.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tc>
                <a:extLst>
                  <a:ext uri="{0D108BD9-81ED-4DB2-BD59-A6C34878D82A}">
                    <a16:rowId xmlns:a16="http://schemas.microsoft.com/office/drawing/2014/main" val="3016140408"/>
                  </a:ext>
                </a:extLst>
              </a:tr>
            </a:tbl>
          </a:graphicData>
        </a:graphic>
      </p:graphicFrame>
      <p:graphicFrame>
        <p:nvGraphicFramePr>
          <p:cNvPr id="7" name="Table 6">
            <a:extLst>
              <a:ext uri="{FF2B5EF4-FFF2-40B4-BE49-F238E27FC236}">
                <a16:creationId xmlns:a16="http://schemas.microsoft.com/office/drawing/2014/main" id="{807FEAC3-B51F-4D47-81C2-C3B12EC510B6}"/>
              </a:ext>
            </a:extLst>
          </p:cNvPr>
          <p:cNvGraphicFramePr>
            <a:graphicFrameLocks noGrp="1"/>
          </p:cNvGraphicFramePr>
          <p:nvPr/>
        </p:nvGraphicFramePr>
        <p:xfrm>
          <a:off x="5361456" y="896524"/>
          <a:ext cx="6577213" cy="2405476"/>
        </p:xfrm>
        <a:graphic>
          <a:graphicData uri="http://schemas.openxmlformats.org/drawingml/2006/table">
            <a:tbl>
              <a:tblPr firstRow="1" bandRow="1">
                <a:tableStyleId>{5C22544A-7EE6-4342-B048-85BDC9FD1C3A}</a:tableStyleId>
              </a:tblPr>
              <a:tblGrid>
                <a:gridCol w="901811">
                  <a:extLst>
                    <a:ext uri="{9D8B030D-6E8A-4147-A177-3AD203B41FA5}">
                      <a16:colId xmlns:a16="http://schemas.microsoft.com/office/drawing/2014/main" val="20000"/>
                    </a:ext>
                  </a:extLst>
                </a:gridCol>
                <a:gridCol w="2741327">
                  <a:extLst>
                    <a:ext uri="{9D8B030D-6E8A-4147-A177-3AD203B41FA5}">
                      <a16:colId xmlns:a16="http://schemas.microsoft.com/office/drawing/2014/main" val="20001"/>
                    </a:ext>
                  </a:extLst>
                </a:gridCol>
                <a:gridCol w="1699317">
                  <a:extLst>
                    <a:ext uri="{9D8B030D-6E8A-4147-A177-3AD203B41FA5}">
                      <a16:colId xmlns:a16="http://schemas.microsoft.com/office/drawing/2014/main" val="1721451895"/>
                    </a:ext>
                  </a:extLst>
                </a:gridCol>
                <a:gridCol w="1234758">
                  <a:extLst>
                    <a:ext uri="{9D8B030D-6E8A-4147-A177-3AD203B41FA5}">
                      <a16:colId xmlns:a16="http://schemas.microsoft.com/office/drawing/2014/main" val="3392530391"/>
                    </a:ext>
                  </a:extLst>
                </a:gridCol>
              </a:tblGrid>
              <a:tr h="371576">
                <a:tc gridSpan="4">
                  <a:txBody>
                    <a:bodyPr/>
                    <a:lstStyle/>
                    <a:p>
                      <a:pPr algn="ctr" fontAlgn="ctr"/>
                      <a:r>
                        <a:rPr lang="en-GB" sz="1200" b="0" i="0" u="none" strike="noStrike" dirty="0">
                          <a:solidFill>
                            <a:schemeClr val="tx1"/>
                          </a:solidFill>
                          <a:effectLst/>
                          <a:latin typeface="Gill Sans MT" panose="020B0502020104020203" pitchFamily="34" charset="0"/>
                          <a:cs typeface="Tahoma"/>
                        </a:rPr>
                        <a:t>Human Digestive Enzymes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l" fontAlgn="b"/>
                      <a:endParaRPr lang="en-GB" sz="1000" b="0" i="0" u="none" strike="noStrike" dirty="0">
                        <a:solidFill>
                          <a:schemeClr val="bg1"/>
                        </a:solidFill>
                        <a:effectLst/>
                        <a:latin typeface="Tahoma"/>
                        <a:cs typeface="Tahoma"/>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l" fontAlgn="ctr"/>
                      <a:endParaRPr lang="en-GB" sz="1000" b="1" i="0" u="none" strike="noStrike" dirty="0">
                        <a:solidFill>
                          <a:schemeClr val="bg1"/>
                        </a:solidFill>
                        <a:effectLst/>
                        <a:latin typeface="Tahoma"/>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34447">
                <a:tc>
                  <a:txBody>
                    <a:bodyPr/>
                    <a:lstStyle/>
                    <a:p>
                      <a:pPr algn="l" fontAlgn="ctr"/>
                      <a:r>
                        <a:rPr lang="en-GB" sz="1200" b="0" i="0" u="none" strike="noStrike" dirty="0">
                          <a:solidFill>
                            <a:schemeClr val="tx1"/>
                          </a:solidFill>
                          <a:effectLst/>
                          <a:latin typeface="Gill Sans MT" panose="020B0502020104020203" pitchFamily="34" charset="0"/>
                          <a:cs typeface="Tahoma"/>
                        </a:rPr>
                        <a:t>Enzyme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200" b="0" i="0" u="none" strike="noStrike" dirty="0">
                          <a:solidFill>
                            <a:schemeClr val="tx1"/>
                          </a:solidFill>
                          <a:effectLst/>
                          <a:latin typeface="Gill Sans MT" panose="020B0502020104020203" pitchFamily="34" charset="0"/>
                          <a:cs typeface="Tahoma"/>
                        </a:rPr>
                        <a:t>Function</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200" b="0" i="0" u="none" strike="noStrike" dirty="0">
                          <a:solidFill>
                            <a:schemeClr val="tx1"/>
                          </a:solidFill>
                          <a:effectLst/>
                          <a:latin typeface="Gill Sans MT" panose="020B0502020104020203" pitchFamily="34" charset="0"/>
                          <a:cs typeface="Tahoma"/>
                        </a:rPr>
                        <a:t>Sites of production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1200" b="0" i="0" u="none" strike="noStrike" dirty="0">
                          <a:solidFill>
                            <a:schemeClr val="tx1"/>
                          </a:solidFill>
                          <a:effectLst/>
                          <a:latin typeface="Gill Sans MT" panose="020B0502020104020203" pitchFamily="34" charset="0"/>
                          <a:cs typeface="Tahoma"/>
                        </a:rPr>
                        <a:t>Sites of action</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7289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Gill Sans MT" panose="020B0502020104020203" pitchFamily="34" charset="0"/>
                          <a:cs typeface="Tahoma"/>
                        </a:rPr>
                        <a:t> Amylase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Break</a:t>
                      </a:r>
                      <a:r>
                        <a:rPr lang="en-GB" sz="1200" b="0" i="0" u="none" strike="noStrike" baseline="0" dirty="0">
                          <a:solidFill>
                            <a:srgbClr val="000000"/>
                          </a:solidFill>
                          <a:effectLst/>
                          <a:latin typeface="Gill Sans MT" panose="020B0502020104020203" pitchFamily="34" charset="0"/>
                          <a:cs typeface="Tahoma"/>
                        </a:rPr>
                        <a:t>s starch into sugars.</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Salivary glands</a:t>
                      </a:r>
                    </a:p>
                    <a:p>
                      <a:pPr algn="l" fontAlgn="ctr"/>
                      <a:r>
                        <a:rPr lang="en-GB" sz="1200" b="0" i="0" u="none" strike="noStrike" dirty="0">
                          <a:solidFill>
                            <a:srgbClr val="000000"/>
                          </a:solidFill>
                          <a:effectLst/>
                          <a:latin typeface="Gill Sans MT" panose="020B0502020104020203" pitchFamily="34" charset="0"/>
                          <a:cs typeface="Tahoma"/>
                        </a:rPr>
                        <a:t>Pancreas</a:t>
                      </a:r>
                    </a:p>
                    <a:p>
                      <a:pPr algn="l" fontAlgn="ctr"/>
                      <a:r>
                        <a:rPr lang="en-GB" sz="1200" b="0" i="0" u="none" strike="noStrike" dirty="0">
                          <a:solidFill>
                            <a:srgbClr val="000000"/>
                          </a:solidFill>
                          <a:effectLst/>
                          <a:latin typeface="Gill Sans MT" panose="020B0502020104020203" pitchFamily="34" charset="0"/>
                          <a:cs typeface="Tahoma"/>
                        </a:rPr>
                        <a:t>Small intestine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Mouth</a:t>
                      </a:r>
                    </a:p>
                    <a:p>
                      <a:pPr algn="l" fontAlgn="ctr"/>
                      <a:r>
                        <a:rPr lang="en-GB" sz="1200" b="0" i="0" u="none" strike="noStrike" dirty="0">
                          <a:solidFill>
                            <a:srgbClr val="000000"/>
                          </a:solidFill>
                          <a:effectLst/>
                          <a:latin typeface="Gill Sans MT" panose="020B0502020104020203" pitchFamily="34" charset="0"/>
                          <a:cs typeface="Tahoma"/>
                        </a:rPr>
                        <a:t>Small intestine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4880605"/>
                  </a:ext>
                </a:extLst>
              </a:tr>
              <a:tr h="672892">
                <a:tc>
                  <a:txBody>
                    <a:bodyPr/>
                    <a:lstStyle/>
                    <a:p>
                      <a:pPr algn="l" fontAlgn="ctr"/>
                      <a:r>
                        <a:rPr lang="en-GB" sz="1200" b="0" i="0" u="none" strike="noStrike" dirty="0">
                          <a:solidFill>
                            <a:srgbClr val="000000"/>
                          </a:solidFill>
                          <a:effectLst/>
                          <a:latin typeface="Gill Sans MT" panose="020B0502020104020203" pitchFamily="34" charset="0"/>
                          <a:cs typeface="Tahoma"/>
                        </a:rPr>
                        <a:t> Protease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Breaks proteins into amino acids.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Stomach</a:t>
                      </a:r>
                    </a:p>
                    <a:p>
                      <a:pPr algn="l" fontAlgn="ctr"/>
                      <a:r>
                        <a:rPr lang="en-GB" sz="1200" b="0" i="0" u="none" strike="noStrike" dirty="0">
                          <a:solidFill>
                            <a:srgbClr val="000000"/>
                          </a:solidFill>
                          <a:effectLst/>
                          <a:latin typeface="Gill Sans MT" panose="020B0502020104020203" pitchFamily="34" charset="0"/>
                          <a:cs typeface="Tahoma"/>
                        </a:rPr>
                        <a:t>Pancreas</a:t>
                      </a:r>
                    </a:p>
                    <a:p>
                      <a:pPr algn="l" fontAlgn="ctr"/>
                      <a:r>
                        <a:rPr lang="en-GB" sz="1200" b="0" i="0" u="none" strike="noStrike" dirty="0">
                          <a:solidFill>
                            <a:srgbClr val="000000"/>
                          </a:solidFill>
                          <a:effectLst/>
                          <a:latin typeface="Gill Sans MT" panose="020B0502020104020203" pitchFamily="34" charset="0"/>
                          <a:cs typeface="Tahoma"/>
                        </a:rPr>
                        <a:t>Small</a:t>
                      </a:r>
                      <a:r>
                        <a:rPr lang="en-GB" sz="1200" b="0" i="0" u="none" strike="noStrike" baseline="0" dirty="0">
                          <a:solidFill>
                            <a:srgbClr val="000000"/>
                          </a:solidFill>
                          <a:effectLst/>
                          <a:latin typeface="Gill Sans MT" panose="020B0502020104020203" pitchFamily="34" charset="0"/>
                          <a:cs typeface="Tahoma"/>
                        </a:rPr>
                        <a:t> intestine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Stomach</a:t>
                      </a:r>
                    </a:p>
                    <a:p>
                      <a:pPr algn="l" fontAlgn="ctr"/>
                      <a:r>
                        <a:rPr lang="en-GB" sz="1200" b="0" i="0" u="none" strike="noStrike" dirty="0">
                          <a:solidFill>
                            <a:srgbClr val="000000"/>
                          </a:solidFill>
                          <a:effectLst/>
                          <a:latin typeface="Gill Sans MT" panose="020B0502020104020203" pitchFamily="34" charset="0"/>
                          <a:cs typeface="Tahoma"/>
                        </a:rPr>
                        <a:t>Small intestine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3669">
                <a:tc>
                  <a:txBody>
                    <a:bodyPr/>
                    <a:lstStyle/>
                    <a:p>
                      <a:pPr algn="l" fontAlgn="ctr"/>
                      <a:r>
                        <a:rPr lang="en-GB" sz="1200" b="0" i="0" u="none" strike="noStrike" dirty="0">
                          <a:solidFill>
                            <a:srgbClr val="000000"/>
                          </a:solidFill>
                          <a:effectLst/>
                          <a:latin typeface="Gill Sans MT" panose="020B0502020104020203" pitchFamily="34" charset="0"/>
                          <a:cs typeface="Tahoma"/>
                        </a:rPr>
                        <a:t> Lipase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Breaks lipids (fats) into fatty acids and glycerol. </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Pancreas</a:t>
                      </a:r>
                    </a:p>
                    <a:p>
                      <a:pPr algn="l" fontAlgn="ctr"/>
                      <a:r>
                        <a:rPr lang="en-GB" sz="1200" b="0" i="0" u="none" strike="noStrike" dirty="0">
                          <a:solidFill>
                            <a:srgbClr val="000000"/>
                          </a:solidFill>
                          <a:effectLst/>
                          <a:latin typeface="Gill Sans MT" panose="020B0502020104020203" pitchFamily="34" charset="0"/>
                          <a:cs typeface="Tahoma"/>
                        </a:rPr>
                        <a:t>Small</a:t>
                      </a:r>
                      <a:r>
                        <a:rPr lang="en-GB" sz="1200" b="0" i="0" u="none" strike="noStrike" baseline="0" dirty="0">
                          <a:solidFill>
                            <a:srgbClr val="000000"/>
                          </a:solidFill>
                          <a:effectLst/>
                          <a:latin typeface="Gill Sans MT" panose="020B0502020104020203" pitchFamily="34" charset="0"/>
                          <a:cs typeface="Tahoma"/>
                        </a:rPr>
                        <a:t> intestine</a:t>
                      </a:r>
                      <a:endParaRPr lang="en-GB" sz="1200" b="0" i="0" u="none" strike="noStrike" dirty="0">
                        <a:solidFill>
                          <a:srgbClr val="000000"/>
                        </a:solidFill>
                        <a:effectLst/>
                        <a:latin typeface="Gill Sans MT" panose="020B0502020104020203" pitchFamily="34" charset="0"/>
                        <a:cs typeface="Tahoma"/>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GB" sz="1200" b="0" i="0" u="none" strike="noStrike" dirty="0">
                          <a:solidFill>
                            <a:srgbClr val="000000"/>
                          </a:solidFill>
                          <a:effectLst/>
                          <a:latin typeface="Gill Sans MT" panose="020B0502020104020203" pitchFamily="34" charset="0"/>
                          <a:cs typeface="Tahoma"/>
                        </a:rPr>
                        <a:t>Small intestine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9" name="TextBox 8"/>
          <p:cNvSpPr txBox="1"/>
          <p:nvPr/>
        </p:nvSpPr>
        <p:spPr>
          <a:xfrm>
            <a:off x="338983" y="189374"/>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Tree>
    <p:extLst>
      <p:ext uri="{BB962C8B-B14F-4D97-AF65-F5344CB8AC3E}">
        <p14:creationId xmlns:p14="http://schemas.microsoft.com/office/powerpoint/2010/main" val="348662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50860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6" name="Table 5"/>
          <p:cNvGraphicFramePr>
            <a:graphicFrameLocks noGrp="1"/>
          </p:cNvGraphicFramePr>
          <p:nvPr>
            <p:extLst>
              <p:ext uri="{D42A27DB-BD31-4B8C-83A1-F6EECF244321}">
                <p14:modId xmlns:p14="http://schemas.microsoft.com/office/powerpoint/2010/main" val="259800271"/>
              </p:ext>
            </p:extLst>
          </p:nvPr>
        </p:nvGraphicFramePr>
        <p:xfrm>
          <a:off x="2362770" y="134605"/>
          <a:ext cx="4719009" cy="6551219"/>
        </p:xfrm>
        <a:graphic>
          <a:graphicData uri="http://schemas.openxmlformats.org/drawingml/2006/table">
            <a:tbl>
              <a:tblPr firstRow="1" bandRow="1">
                <a:tableStyleId>{5940675A-B579-460E-94D1-54222C63F5DA}</a:tableStyleId>
              </a:tblPr>
              <a:tblGrid>
                <a:gridCol w="2336814">
                  <a:extLst>
                    <a:ext uri="{9D8B030D-6E8A-4147-A177-3AD203B41FA5}">
                      <a16:colId xmlns:a16="http://schemas.microsoft.com/office/drawing/2014/main" val="20000"/>
                    </a:ext>
                  </a:extLst>
                </a:gridCol>
                <a:gridCol w="2382195">
                  <a:extLst>
                    <a:ext uri="{9D8B030D-6E8A-4147-A177-3AD203B41FA5}">
                      <a16:colId xmlns:a16="http://schemas.microsoft.com/office/drawing/2014/main" val="20001"/>
                    </a:ext>
                  </a:extLst>
                </a:gridCol>
              </a:tblGrid>
              <a:tr h="309909">
                <a:tc>
                  <a:txBody>
                    <a:bodyPr/>
                    <a:lstStyle/>
                    <a:p>
                      <a:pPr algn="ctr"/>
                      <a:r>
                        <a:rPr lang="en-GB" sz="1200" b="1" dirty="0">
                          <a:latin typeface="Gill Sans MT" panose="020B0502020104020203" pitchFamily="34" charset="0"/>
                        </a:rPr>
                        <a:t>Spanish</a:t>
                      </a:r>
                    </a:p>
                  </a:txBody>
                  <a:tcPr anchor="ctr">
                    <a:solidFill>
                      <a:srgbClr val="FFCCFF"/>
                    </a:solidFill>
                  </a:tcPr>
                </a:tc>
                <a:tc>
                  <a:txBody>
                    <a:bodyPr/>
                    <a:lstStyle/>
                    <a:p>
                      <a:pPr algn="ctr"/>
                      <a:r>
                        <a:rPr lang="en-GB" sz="1200" b="1" dirty="0">
                          <a:latin typeface="Gill Sans MT" panose="020B0502020104020203" pitchFamily="34" charset="0"/>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los</a:t>
                      </a:r>
                      <a:r>
                        <a:rPr lang="en-GB" sz="1200" dirty="0">
                          <a:latin typeface="Gill Sans MT" panose="020B0502020104020203" pitchFamily="34" charset="0"/>
                        </a:rPr>
                        <a:t> </a:t>
                      </a:r>
                      <a:r>
                        <a:rPr lang="en-GB" sz="1200" dirty="0" err="1">
                          <a:latin typeface="Gill Sans MT" panose="020B0502020104020203" pitchFamily="34" charset="0"/>
                        </a:rPr>
                        <a:t>alimentos</a:t>
                      </a:r>
                      <a:r>
                        <a:rPr lang="en-GB" sz="1200" dirty="0">
                          <a:latin typeface="Gill Sans MT" panose="020B0502020104020203" pitchFamily="34" charset="0"/>
                        </a:rPr>
                        <a:t> /. </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foods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lácteos</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milk products </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28490">
                <a:tc>
                  <a:txBody>
                    <a:bodyPr/>
                    <a:lstStyle/>
                    <a:p>
                      <a:pPr marR="0" indent="0" algn="l" rtl="0">
                        <a:lnSpc>
                          <a:spcPct val="119000"/>
                        </a:lnSpc>
                        <a:spcBef>
                          <a:spcPts val="0"/>
                        </a:spcBef>
                        <a:spcAft>
                          <a:spcPts val="600"/>
                        </a:spcAft>
                      </a:pPr>
                      <a:r>
                        <a:rPr lang="en-GB" sz="1200" dirty="0">
                          <a:latin typeface="Gill Sans MT" panose="020B0502020104020203" pitchFamily="34" charset="0"/>
                        </a:rPr>
                        <a:t>carne</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Meat</a:t>
                      </a:r>
                    </a:p>
                  </a:txBody>
                  <a:tcPr marL="36576" marR="36576" marT="36576" marB="36576" anchor="ctr"/>
                </a:tc>
                <a:extLst>
                  <a:ext uri="{0D108BD9-81ED-4DB2-BD59-A6C34878D82A}">
                    <a16:rowId xmlns:a16="http://schemas.microsoft.com/office/drawing/2014/main" val="10003"/>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pescados</a:t>
                      </a:r>
                      <a:r>
                        <a:rPr lang="en-GB" sz="1200" dirty="0">
                          <a:latin typeface="Gill Sans MT" panose="020B0502020104020203" pitchFamily="34" charset="0"/>
                        </a:rPr>
                        <a:t> </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Fish</a:t>
                      </a:r>
                    </a:p>
                  </a:txBody>
                  <a:tcPr marL="36576" marR="36576" marT="36576" marB="36576" anchor="ctr"/>
                </a:tc>
                <a:extLst>
                  <a:ext uri="{0D108BD9-81ED-4DB2-BD59-A6C34878D82A}">
                    <a16:rowId xmlns:a16="http://schemas.microsoft.com/office/drawing/2014/main" val="10004"/>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huevos</a:t>
                      </a:r>
                      <a:r>
                        <a:rPr lang="en-GB" sz="1200" dirty="0">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eggs</a:t>
                      </a:r>
                    </a:p>
                  </a:txBody>
                  <a:tcPr marL="36576" marR="36576" marT="36576" marB="36576" anchor="ctr"/>
                </a:tc>
                <a:extLst>
                  <a:ext uri="{0D108BD9-81ED-4DB2-BD59-A6C34878D82A}">
                    <a16:rowId xmlns:a16="http://schemas.microsoft.com/office/drawing/2014/main" val="3925240874"/>
                  </a:ext>
                </a:extLst>
              </a:tr>
              <a:tr h="328490">
                <a:tc>
                  <a:txBody>
                    <a:bodyPr/>
                    <a:lstStyle/>
                    <a:p>
                      <a:pPr marR="0" indent="0" algn="l" rtl="0">
                        <a:lnSpc>
                          <a:spcPct val="119000"/>
                        </a:lnSpc>
                        <a:spcBef>
                          <a:spcPts val="0"/>
                        </a:spcBef>
                        <a:spcAft>
                          <a:spcPts val="600"/>
                        </a:spcAft>
                        <a:tabLst>
                          <a:tab pos="2879446" algn="l"/>
                          <a:tab pos="2766974" algn="l"/>
                        </a:tabLst>
                      </a:pPr>
                      <a:r>
                        <a:rPr lang="en-GB" sz="1200" dirty="0" err="1">
                          <a:latin typeface="Gill Sans MT" panose="020B0502020104020203" pitchFamily="34" charset="0"/>
                        </a:rPr>
                        <a:t>frutas</a:t>
                      </a:r>
                      <a:r>
                        <a:rPr lang="en-GB" sz="1200" dirty="0">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fruit</a:t>
                      </a:r>
                    </a:p>
                  </a:txBody>
                  <a:tcPr marL="36576" marR="36576" marT="36576" marB="36576" anchor="ctr"/>
                </a:tc>
                <a:extLst>
                  <a:ext uri="{0D108BD9-81ED-4DB2-BD59-A6C34878D82A}">
                    <a16:rowId xmlns:a16="http://schemas.microsoft.com/office/drawing/2014/main" val="3041935017"/>
                  </a:ext>
                </a:extLst>
              </a:tr>
              <a:tr h="328490">
                <a:tc>
                  <a:txBody>
                    <a:bodyPr/>
                    <a:lstStyle/>
                    <a:p>
                      <a:pPr marR="0" indent="0" algn="l" rtl="0">
                        <a:lnSpc>
                          <a:spcPct val="119000"/>
                        </a:lnSpc>
                        <a:spcBef>
                          <a:spcPts val="0"/>
                        </a:spcBef>
                        <a:spcAft>
                          <a:spcPts val="600"/>
                        </a:spcAft>
                        <a:tabLst>
                          <a:tab pos="2879446" algn="l"/>
                          <a:tab pos="2766974" algn="l"/>
                        </a:tabLst>
                      </a:pPr>
                      <a:r>
                        <a:rPr lang="en-GB" sz="1200" dirty="0" err="1">
                          <a:latin typeface="Gill Sans MT" panose="020B0502020104020203" pitchFamily="34" charset="0"/>
                        </a:rPr>
                        <a:t>verduras</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vegetables</a:t>
                      </a:r>
                    </a:p>
                  </a:txBody>
                  <a:tcPr marL="36576" marR="36576" marT="36576" marB="36576" anchor="ctr"/>
                </a:tc>
                <a:extLst>
                  <a:ext uri="{0D108BD9-81ED-4DB2-BD59-A6C34878D82A}">
                    <a16:rowId xmlns:a16="http://schemas.microsoft.com/office/drawing/2014/main" val="4149408354"/>
                  </a:ext>
                </a:extLst>
              </a:tr>
              <a:tr h="328490">
                <a:tc>
                  <a:txBody>
                    <a:bodyPr/>
                    <a:lstStyle/>
                    <a:p>
                      <a:pPr marR="0" indent="0" algn="l" rtl="0">
                        <a:lnSpc>
                          <a:spcPct val="119000"/>
                        </a:lnSpc>
                        <a:spcBef>
                          <a:spcPts val="0"/>
                        </a:spcBef>
                        <a:spcAft>
                          <a:spcPts val="600"/>
                        </a:spcAft>
                        <a:tabLst>
                          <a:tab pos="2879446" algn="l"/>
                          <a:tab pos="2766974" algn="l"/>
                        </a:tabLst>
                      </a:pPr>
                      <a:r>
                        <a:rPr lang="en-GB" sz="1200" dirty="0" err="1">
                          <a:latin typeface="Gill Sans MT" panose="020B0502020104020203" pitchFamily="34" charset="0"/>
                        </a:rPr>
                        <a:t>cereales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cereals</a:t>
                      </a:r>
                    </a:p>
                  </a:txBody>
                  <a:tcPr marL="36576" marR="36576" marT="36576" marB="36576" anchor="ctr"/>
                </a:tc>
                <a:extLst>
                  <a:ext uri="{0D108BD9-81ED-4DB2-BD59-A6C34878D82A}">
                    <a16:rowId xmlns:a16="http://schemas.microsoft.com/office/drawing/2014/main" val="1235971345"/>
                  </a:ext>
                </a:extLst>
              </a:tr>
              <a:tr h="328490">
                <a:tc>
                  <a:txBody>
                    <a:bodyPr/>
                    <a:lstStyle/>
                    <a:p>
                      <a:pPr marR="0" indent="0" algn="l" rtl="0">
                        <a:lnSpc>
                          <a:spcPct val="119000"/>
                        </a:lnSpc>
                        <a:spcBef>
                          <a:spcPts val="0"/>
                        </a:spcBef>
                        <a:spcAft>
                          <a:spcPts val="600"/>
                        </a:spcAft>
                        <a:tabLst>
                          <a:tab pos="2879446" algn="l"/>
                          <a:tab pos="2766974" algn="l"/>
                        </a:tabLst>
                      </a:pPr>
                      <a:r>
                        <a:rPr lang="en-GB" sz="1200" dirty="0" err="1">
                          <a:latin typeface="Gill Sans MT" panose="020B0502020104020203" pitchFamily="34" charset="0"/>
                        </a:rPr>
                        <a:t>grasas</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fats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48769057"/>
                  </a:ext>
                </a:extLst>
              </a:tr>
              <a:tr h="328490">
                <a:tc>
                  <a:txBody>
                    <a:bodyPr/>
                    <a:lstStyle/>
                    <a:p>
                      <a:pPr marR="0" indent="0" algn="l" rtl="0">
                        <a:lnSpc>
                          <a:spcPct val="119000"/>
                        </a:lnSpc>
                        <a:spcBef>
                          <a:spcPts val="0"/>
                        </a:spcBef>
                        <a:spcAft>
                          <a:spcPts val="600"/>
                        </a:spcAft>
                        <a:tabLst>
                          <a:tab pos="2879446" algn="l"/>
                          <a:tab pos="2766974" algn="l"/>
                        </a:tabLst>
                      </a:pPr>
                      <a:r>
                        <a:rPr lang="en-GB" sz="1200" dirty="0" err="1">
                          <a:latin typeface="Gill Sans MT" panose="020B0502020104020203" pitchFamily="34" charset="0"/>
                        </a:rPr>
                        <a:t>dulces</a:t>
                      </a:r>
                      <a:r>
                        <a:rPr lang="en-GB" sz="1200" dirty="0">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sugars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nutrientes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err="1">
                          <a:latin typeface="Gill Sans MT" panose="020B0502020104020203" pitchFamily="34" charset="0"/>
                        </a:rPr>
                        <a:t>los</a:t>
                      </a:r>
                      <a:r>
                        <a:rPr lang="en-GB" sz="1200" dirty="0">
                          <a:latin typeface="Gill Sans MT" panose="020B0502020104020203" pitchFamily="34" charset="0"/>
                        </a:rPr>
                        <a:t> nutrients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proteínas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proteins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minerales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minerals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sal</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salt </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vitaminas</a:t>
                      </a:r>
                      <a:r>
                        <a:rPr lang="en-GB" sz="1200" dirty="0">
                          <a:latin typeface="Gill Sans MT" panose="020B0502020104020203" pitchFamily="34" charset="0"/>
                        </a:rPr>
                        <a:t> </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vitamins </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azúcar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sugar</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773897719"/>
                  </a:ext>
                </a:extLst>
              </a:tr>
              <a:tr h="32849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Llevo</a:t>
                      </a:r>
                      <a:r>
                        <a:rPr lang="en-GB" sz="1200" dirty="0">
                          <a:latin typeface="Gill Sans MT" panose="020B0502020104020203" pitchFamily="34" charset="0"/>
                        </a:rPr>
                        <a:t> </a:t>
                      </a:r>
                      <a:r>
                        <a:rPr lang="en-GB" sz="1200" dirty="0" err="1">
                          <a:latin typeface="Gill Sans MT" panose="020B0502020104020203" pitchFamily="34" charset="0"/>
                        </a:rPr>
                        <a:t>una</a:t>
                      </a:r>
                      <a:r>
                        <a:rPr lang="en-GB" sz="1200" dirty="0">
                          <a:latin typeface="Gill Sans MT" panose="020B0502020104020203" pitchFamily="34" charset="0"/>
                        </a:rPr>
                        <a:t> </a:t>
                      </a:r>
                      <a:r>
                        <a:rPr lang="en-GB" sz="1200" dirty="0" err="1">
                          <a:latin typeface="Gill Sans MT" panose="020B0502020104020203" pitchFamily="34" charset="0"/>
                        </a:rPr>
                        <a:t>dieta</a:t>
                      </a:r>
                      <a:r>
                        <a:rPr lang="en-GB" sz="1200" dirty="0">
                          <a:latin typeface="Gill Sans MT" panose="020B0502020104020203" pitchFamily="34" charset="0"/>
                        </a:rPr>
                        <a:t> </a:t>
                      </a:r>
                      <a:r>
                        <a:rPr lang="en-GB" sz="1200" dirty="0" err="1">
                          <a:latin typeface="Gill Sans MT" panose="020B0502020104020203" pitchFamily="34" charset="0"/>
                        </a:rPr>
                        <a:t>sana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I have a healthy diet</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7442006"/>
                  </a:ext>
                </a:extLst>
              </a:tr>
              <a:tr h="32849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err="1">
                          <a:latin typeface="Gill Sans MT" panose="020B0502020104020203" pitchFamily="34" charset="0"/>
                        </a:rPr>
                        <a:t>Mi</a:t>
                      </a:r>
                      <a:r>
                        <a:rPr lang="en-GB" sz="1200" dirty="0">
                          <a:latin typeface="Gill Sans MT" panose="020B0502020104020203" pitchFamily="34" charset="0"/>
                        </a:rPr>
                        <a:t> </a:t>
                      </a:r>
                      <a:r>
                        <a:rPr lang="en-GB" sz="1200" dirty="0" err="1">
                          <a:latin typeface="Gill Sans MT" panose="020B0502020104020203" pitchFamily="34" charset="0"/>
                        </a:rPr>
                        <a:t>dieta</a:t>
                      </a:r>
                      <a:r>
                        <a:rPr lang="en-GB" sz="1200" dirty="0">
                          <a:latin typeface="Gill Sans MT" panose="020B0502020104020203" pitchFamily="34" charset="0"/>
                        </a:rPr>
                        <a:t> </a:t>
                      </a:r>
                      <a:r>
                        <a:rPr lang="en-GB" sz="1200" dirty="0" err="1">
                          <a:latin typeface="Gill Sans MT" panose="020B0502020104020203" pitchFamily="34" charset="0"/>
                        </a:rPr>
                        <a:t>es</a:t>
                      </a:r>
                      <a:r>
                        <a:rPr lang="en-GB" sz="1200" dirty="0">
                          <a:latin typeface="Gill Sans MT" panose="020B0502020104020203" pitchFamily="34" charset="0"/>
                        </a:rPr>
                        <a:t> </a:t>
                      </a:r>
                      <a:r>
                        <a:rPr lang="en-GB" sz="1200" dirty="0" err="1">
                          <a:latin typeface="Gill Sans MT" panose="020B0502020104020203" pitchFamily="34" charset="0"/>
                        </a:rPr>
                        <a:t>variada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tab pos="2879446" algn="l"/>
                          <a:tab pos="2766974" algn="l"/>
                        </a:tabLst>
                        <a:defRPr/>
                      </a:pPr>
                      <a:r>
                        <a:rPr lang="en-GB" sz="1200" dirty="0">
                          <a:latin typeface="Gill Sans MT" panose="020B0502020104020203" pitchFamily="34" charset="0"/>
                        </a:rPr>
                        <a:t>My diet is varied.</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345346014"/>
                  </a:ext>
                </a:extLst>
              </a:tr>
              <a:tr h="32849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err="1">
                          <a:latin typeface="Gill Sans MT" panose="020B0502020104020203" pitchFamily="34" charset="0"/>
                        </a:rPr>
                        <a:t>Es</a:t>
                      </a:r>
                      <a:r>
                        <a:rPr lang="en-GB" sz="1200" dirty="0">
                          <a:latin typeface="Gill Sans MT" panose="020B0502020104020203" pitchFamily="34" charset="0"/>
                        </a:rPr>
                        <a:t> </a:t>
                      </a:r>
                      <a:r>
                        <a:rPr lang="en-GB" sz="1200" dirty="0" err="1">
                          <a:latin typeface="Gill Sans MT" panose="020B0502020104020203" pitchFamily="34" charset="0"/>
                        </a:rPr>
                        <a:t>fácil</a:t>
                      </a:r>
                      <a:r>
                        <a:rPr lang="en-GB" sz="1200" dirty="0">
                          <a:latin typeface="Gill Sans MT" panose="020B0502020104020203" pitchFamily="34" charset="0"/>
                        </a:rPr>
                        <a:t> </a:t>
                      </a:r>
                      <a:r>
                        <a:rPr lang="en-GB" sz="1200" dirty="0" err="1">
                          <a:latin typeface="Gill Sans MT" panose="020B0502020104020203" pitchFamily="34" charset="0"/>
                        </a:rPr>
                        <a:t>engancharse</a:t>
                      </a:r>
                      <a:r>
                        <a:rPr lang="en-GB" sz="1200" dirty="0">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tab pos="2879446" algn="l"/>
                          <a:tab pos="2766974" algn="l"/>
                        </a:tabLst>
                        <a:defRPr/>
                      </a:pPr>
                      <a:r>
                        <a:rPr lang="es-ES_tradnl" sz="1200" kern="1400" dirty="0" err="1">
                          <a:ln>
                            <a:noFill/>
                          </a:ln>
                          <a:solidFill>
                            <a:srgbClr val="000000"/>
                          </a:solidFill>
                          <a:effectLst/>
                          <a:latin typeface="Gill Sans MT" panose="020B0502020104020203" pitchFamily="34" charset="0"/>
                        </a:rPr>
                        <a:t>It’s</a:t>
                      </a:r>
                      <a:r>
                        <a:rPr lang="es-ES_tradnl" sz="1200" kern="1400" dirty="0">
                          <a:ln>
                            <a:noFill/>
                          </a:ln>
                          <a:solidFill>
                            <a:srgbClr val="000000"/>
                          </a:solidFill>
                          <a:effectLst/>
                          <a:latin typeface="Gill Sans MT" panose="020B0502020104020203" pitchFamily="34" charset="0"/>
                        </a:rPr>
                        <a:t> </a:t>
                      </a:r>
                      <a:r>
                        <a:rPr lang="es-ES_tradnl" sz="1200" kern="1400" dirty="0" err="1">
                          <a:ln>
                            <a:noFill/>
                          </a:ln>
                          <a:solidFill>
                            <a:srgbClr val="000000"/>
                          </a:solidFill>
                          <a:effectLst/>
                          <a:latin typeface="Gill Sans MT" panose="020B0502020104020203" pitchFamily="34" charset="0"/>
                        </a:rPr>
                        <a:t>easy</a:t>
                      </a:r>
                      <a:r>
                        <a:rPr lang="es-ES_tradnl" sz="1200" kern="1400" dirty="0">
                          <a:ln>
                            <a:noFill/>
                          </a:ln>
                          <a:solidFill>
                            <a:srgbClr val="000000"/>
                          </a:solidFill>
                          <a:effectLst/>
                          <a:latin typeface="Gill Sans MT" panose="020B0502020104020203" pitchFamily="34" charset="0"/>
                        </a:rPr>
                        <a:t> to </a:t>
                      </a:r>
                      <a:r>
                        <a:rPr lang="es-ES_tradnl" sz="1200" kern="1400" dirty="0" err="1">
                          <a:ln>
                            <a:noFill/>
                          </a:ln>
                          <a:solidFill>
                            <a:srgbClr val="000000"/>
                          </a:solidFill>
                          <a:effectLst/>
                          <a:latin typeface="Gill Sans MT" panose="020B0502020104020203" pitchFamily="34" charset="0"/>
                        </a:rPr>
                        <a:t>get</a:t>
                      </a:r>
                      <a:r>
                        <a:rPr lang="es-ES_tradnl" sz="1200" kern="1400" baseline="0" dirty="0">
                          <a:ln>
                            <a:noFill/>
                          </a:ln>
                          <a:solidFill>
                            <a:srgbClr val="000000"/>
                          </a:solidFill>
                          <a:effectLst/>
                          <a:latin typeface="Gill Sans MT" panose="020B0502020104020203" pitchFamily="34" charset="0"/>
                        </a:rPr>
                        <a:t> </a:t>
                      </a:r>
                      <a:r>
                        <a:rPr lang="es-ES_tradnl" sz="1200" kern="1400" baseline="0" dirty="0" err="1">
                          <a:ln>
                            <a:noFill/>
                          </a:ln>
                          <a:solidFill>
                            <a:srgbClr val="000000"/>
                          </a:solidFill>
                          <a:effectLst/>
                          <a:latin typeface="Gill Sans MT" panose="020B0502020104020203" pitchFamily="34" charset="0"/>
                        </a:rPr>
                        <a:t>hooked</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56132526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7291055"/>
              </p:ext>
            </p:extLst>
          </p:nvPr>
        </p:nvGraphicFramePr>
        <p:xfrm>
          <a:off x="7322411" y="134611"/>
          <a:ext cx="4628957" cy="6551209"/>
        </p:xfrm>
        <a:graphic>
          <a:graphicData uri="http://schemas.openxmlformats.org/drawingml/2006/table">
            <a:tbl>
              <a:tblPr firstRow="1" bandRow="1">
                <a:tableStyleId>{5940675A-B579-460E-94D1-54222C63F5DA}</a:tableStyleId>
              </a:tblPr>
              <a:tblGrid>
                <a:gridCol w="2212287">
                  <a:extLst>
                    <a:ext uri="{9D8B030D-6E8A-4147-A177-3AD203B41FA5}">
                      <a16:colId xmlns:a16="http://schemas.microsoft.com/office/drawing/2014/main" val="20000"/>
                    </a:ext>
                  </a:extLst>
                </a:gridCol>
                <a:gridCol w="2416670">
                  <a:extLst>
                    <a:ext uri="{9D8B030D-6E8A-4147-A177-3AD203B41FA5}">
                      <a16:colId xmlns:a16="http://schemas.microsoft.com/office/drawing/2014/main" val="20001"/>
                    </a:ext>
                  </a:extLst>
                </a:gridCol>
              </a:tblGrid>
              <a:tr h="326269">
                <a:tc>
                  <a:txBody>
                    <a:bodyPr/>
                    <a:lstStyle/>
                    <a:p>
                      <a:pPr algn="ctr"/>
                      <a:r>
                        <a:rPr lang="en-GB" sz="1200" b="1" dirty="0">
                          <a:latin typeface="Gill Sans MT" panose="020B0502020104020203" pitchFamily="34" charset="0"/>
                        </a:rPr>
                        <a:t>Spanish</a:t>
                      </a:r>
                    </a:p>
                  </a:txBody>
                  <a:tcPr anchor="ctr">
                    <a:solidFill>
                      <a:srgbClr val="FFCCFF"/>
                    </a:solidFill>
                  </a:tcPr>
                </a:tc>
                <a:tc>
                  <a:txBody>
                    <a:bodyPr/>
                    <a:lstStyle/>
                    <a:p>
                      <a:pPr algn="ctr"/>
                      <a:r>
                        <a:rPr lang="en-GB" sz="1200" b="1" dirty="0">
                          <a:latin typeface="Gill Sans MT" panose="020B0502020104020203" pitchFamily="34" charset="0"/>
                        </a:rPr>
                        <a:t>English</a:t>
                      </a:r>
                    </a:p>
                  </a:txBody>
                  <a:tcPr anchor="ctr">
                    <a:solidFill>
                      <a:schemeClr val="accent1">
                        <a:lumMod val="20000"/>
                        <a:lumOff val="80000"/>
                      </a:schemeClr>
                    </a:solidFill>
                  </a:tcPr>
                </a:tc>
                <a:extLst>
                  <a:ext uri="{0D108BD9-81ED-4DB2-BD59-A6C34878D82A}">
                    <a16:rowId xmlns:a16="http://schemas.microsoft.com/office/drawing/2014/main" val="10000"/>
                  </a:ext>
                </a:extLst>
              </a:tr>
              <a:tr h="34583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Suelo</a:t>
                      </a:r>
                      <a:r>
                        <a:rPr lang="en-GB" sz="1200" dirty="0">
                          <a:latin typeface="Gill Sans MT" panose="020B0502020104020203" pitchFamily="34" charset="0"/>
                        </a:rPr>
                        <a:t> comer / </a:t>
                      </a:r>
                      <a:r>
                        <a:rPr lang="en-GB" sz="1200" dirty="0" err="1">
                          <a:latin typeface="Gill Sans MT" panose="020B0502020104020203" pitchFamily="34" charset="0"/>
                        </a:rPr>
                        <a:t>beber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tend to eat/drink</a:t>
                      </a:r>
                    </a:p>
                  </a:txBody>
                  <a:tcPr marL="36576" marR="36576" marT="36576" marB="36576" anchor="ctr"/>
                </a:tc>
                <a:extLst>
                  <a:ext uri="{0D108BD9-81ED-4DB2-BD59-A6C34878D82A}">
                    <a16:rowId xmlns:a16="http://schemas.microsoft.com/office/drawing/2014/main" val="10001"/>
                  </a:ext>
                </a:extLst>
              </a:tr>
              <a:tr h="345830">
                <a:tc>
                  <a:txBody>
                    <a:bodyPr/>
                    <a:lstStyle/>
                    <a:p>
                      <a:pPr marR="0" indent="0" algn="l" rtl="0">
                        <a:lnSpc>
                          <a:spcPct val="119000"/>
                        </a:lnSpc>
                        <a:spcBef>
                          <a:spcPts val="0"/>
                        </a:spcBef>
                        <a:spcAft>
                          <a:spcPts val="600"/>
                        </a:spcAft>
                      </a:pPr>
                      <a:r>
                        <a:rPr lang="es-ES" sz="1200" dirty="0">
                          <a:latin typeface="Gill Sans MT" panose="020B0502020104020203" pitchFamily="34" charset="0"/>
                        </a:rPr>
                        <a:t>el sabor</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dirty="0">
                          <a:latin typeface="Gill Sans MT" panose="020B0502020104020203" pitchFamily="34" charset="0"/>
                        </a:rPr>
                        <a:t>taste </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4583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dirty="0">
                          <a:latin typeface="Gill Sans MT" panose="020B0502020104020203" pitchFamily="34" charset="0"/>
                        </a:rPr>
                        <a:t>sano / malsano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Healthy/unhealthy</a:t>
                      </a:r>
                    </a:p>
                  </a:txBody>
                  <a:tcPr marL="36576" marR="36576" marT="36576" marB="36576" anchor="ctr"/>
                </a:tc>
                <a:extLst>
                  <a:ext uri="{0D108BD9-81ED-4DB2-BD59-A6C34878D82A}">
                    <a16:rowId xmlns:a16="http://schemas.microsoft.com/office/drawing/2014/main" val="10003"/>
                  </a:ext>
                </a:extLst>
              </a:tr>
              <a:tr h="34583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llevo</a:t>
                      </a:r>
                      <a:r>
                        <a:rPr lang="en-GB" sz="1200" dirty="0">
                          <a:latin typeface="Gill Sans MT" panose="020B0502020104020203" pitchFamily="34" charset="0"/>
                        </a:rPr>
                        <a:t> </a:t>
                      </a:r>
                      <a:r>
                        <a:rPr lang="en-GB" sz="1200" dirty="0" err="1">
                          <a:latin typeface="Gill Sans MT" panose="020B0502020104020203" pitchFamily="34" charset="0"/>
                        </a:rPr>
                        <a:t>una</a:t>
                      </a:r>
                      <a:r>
                        <a:rPr lang="en-GB" sz="1200" dirty="0">
                          <a:latin typeface="Gill Sans MT" panose="020B0502020104020203" pitchFamily="34" charset="0"/>
                        </a:rPr>
                        <a:t> </a:t>
                      </a:r>
                      <a:r>
                        <a:rPr lang="en-GB" sz="1200" dirty="0" err="1">
                          <a:latin typeface="Gill Sans MT" panose="020B0502020104020203" pitchFamily="34" charset="0"/>
                        </a:rPr>
                        <a:t>dieta</a:t>
                      </a:r>
                      <a:r>
                        <a:rPr lang="en-GB" sz="1200" dirty="0">
                          <a:latin typeface="Gill Sans MT" panose="020B0502020104020203" pitchFamily="34" charset="0"/>
                        </a:rPr>
                        <a:t> </a:t>
                      </a:r>
                      <a:r>
                        <a:rPr lang="en-GB" sz="1200" dirty="0" err="1">
                          <a:latin typeface="Gill Sans MT" panose="020B0502020104020203" pitchFamily="34" charset="0"/>
                        </a:rPr>
                        <a:t>sana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I have a healthy diet</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4583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err="1">
                          <a:latin typeface="Gill Sans MT" panose="020B0502020104020203" pitchFamily="34" charset="0"/>
                        </a:rPr>
                        <a:t>evito</a:t>
                      </a:r>
                      <a:r>
                        <a:rPr lang="en-GB" sz="1200" dirty="0">
                          <a:latin typeface="Gill Sans MT" panose="020B0502020104020203" pitchFamily="34" charset="0"/>
                        </a:rPr>
                        <a:t> la comida </a:t>
                      </a:r>
                      <a:r>
                        <a:rPr lang="en-GB" sz="1200" dirty="0" err="1">
                          <a:latin typeface="Gill Sans MT" panose="020B0502020104020203" pitchFamily="34" charset="0"/>
                        </a:rPr>
                        <a:t>basura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avoid junk food</a:t>
                      </a:r>
                    </a:p>
                  </a:txBody>
                  <a:tcPr marL="36576" marR="36576" marT="36576" marB="36576" anchor="ctr"/>
                </a:tc>
                <a:extLst>
                  <a:ext uri="{0D108BD9-81ED-4DB2-BD59-A6C34878D82A}">
                    <a16:rowId xmlns:a16="http://schemas.microsoft.com/office/drawing/2014/main" val="3925240874"/>
                  </a:ext>
                </a:extLst>
              </a:tr>
              <a:tr h="345830">
                <a:tc>
                  <a:txBody>
                    <a:bodyPr/>
                    <a:lstStyle/>
                    <a:p>
                      <a:pPr marR="0" indent="0" algn="l" rtl="0">
                        <a:lnSpc>
                          <a:spcPct val="119000"/>
                        </a:lnSpc>
                        <a:spcBef>
                          <a:spcPts val="0"/>
                        </a:spcBef>
                        <a:spcAft>
                          <a:spcPts val="600"/>
                        </a:spcAft>
                      </a:pPr>
                      <a:r>
                        <a:rPr lang="es-ES" sz="1200" dirty="0">
                          <a:latin typeface="Gill Sans MT" panose="020B0502020104020203" pitchFamily="34" charset="0"/>
                        </a:rPr>
                        <a:t>soy adicto/a </a:t>
                      </a:r>
                      <a:r>
                        <a:rPr lang="es-ES" sz="1200" dirty="0" err="1">
                          <a:latin typeface="Gill Sans MT" panose="020B0502020104020203" pitchFamily="34" charset="0"/>
                        </a:rPr>
                        <a:t>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s-ES" sz="1200" dirty="0" err="1">
                          <a:latin typeface="Gill Sans MT" panose="020B0502020104020203" pitchFamily="34" charset="0"/>
                        </a:rPr>
                        <a:t>I’m</a:t>
                      </a:r>
                      <a:r>
                        <a:rPr lang="es-ES" sz="1200" dirty="0">
                          <a:latin typeface="Gill Sans MT" panose="020B0502020104020203" pitchFamily="34" charset="0"/>
                        </a:rPr>
                        <a:t> </a:t>
                      </a:r>
                      <a:r>
                        <a:rPr lang="es-ES" sz="1200" dirty="0" err="1">
                          <a:latin typeface="Gill Sans MT" panose="020B0502020104020203" pitchFamily="34" charset="0"/>
                        </a:rPr>
                        <a:t>addicted</a:t>
                      </a:r>
                      <a:r>
                        <a:rPr lang="es-ES" sz="1200" dirty="0">
                          <a:latin typeface="Gill Sans MT" panose="020B0502020104020203" pitchFamily="34" charset="0"/>
                        </a:rPr>
                        <a:t> to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4583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dirty="0">
                          <a:latin typeface="Gill Sans MT" panose="020B0502020104020203" pitchFamily="34" charset="0"/>
                        </a:rPr>
                        <a:t>soy alérgico/a </a:t>
                      </a:r>
                      <a:r>
                        <a:rPr lang="es-ES" sz="1200" dirty="0" err="1">
                          <a:latin typeface="Gill Sans MT" panose="020B0502020104020203" pitchFamily="34" charset="0"/>
                        </a:rPr>
                        <a:t>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I’m allergic to</a:t>
                      </a:r>
                    </a:p>
                  </a:txBody>
                  <a:tcPr marL="36576" marR="36576" marT="36576" marB="36576" anchor="ctr"/>
                </a:tc>
                <a:extLst>
                  <a:ext uri="{0D108BD9-81ED-4DB2-BD59-A6C34878D82A}">
                    <a16:rowId xmlns:a16="http://schemas.microsoft.com/office/drawing/2014/main" val="4149408354"/>
                  </a:ext>
                </a:extLst>
              </a:tr>
              <a:tr h="34583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cambiar</a:t>
                      </a:r>
                      <a:r>
                        <a:rPr lang="en-GB" sz="1200" dirty="0">
                          <a:latin typeface="Gill Sans MT" panose="020B0502020104020203" pitchFamily="34" charset="0"/>
                        </a:rPr>
                        <a:t> mi </a:t>
                      </a:r>
                      <a:r>
                        <a:rPr lang="en-GB" sz="1200" dirty="0" err="1">
                          <a:latin typeface="Gill Sans MT" panose="020B0502020104020203" pitchFamily="34" charset="0"/>
                        </a:rPr>
                        <a:t>dieta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change my diet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35971345"/>
                  </a:ext>
                </a:extLst>
              </a:tr>
              <a:tr h="34583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mejorar</a:t>
                      </a:r>
                      <a:r>
                        <a:rPr lang="en-GB" sz="1200" dirty="0">
                          <a:latin typeface="Gill Sans MT" panose="020B0502020104020203" pitchFamily="34" charset="0"/>
                        </a:rPr>
                        <a:t> mi </a:t>
                      </a:r>
                      <a:r>
                        <a:rPr lang="en-GB" sz="1200" dirty="0" err="1">
                          <a:latin typeface="Gill Sans MT" panose="020B0502020104020203" pitchFamily="34" charset="0"/>
                        </a:rPr>
                        <a:t>dieta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Improve my diet</a:t>
                      </a:r>
                    </a:p>
                  </a:txBody>
                  <a:tcPr marL="36576" marR="36576" marT="36576" marB="36576" anchor="ctr"/>
                </a:tc>
                <a:extLst>
                  <a:ext uri="{0D108BD9-81ED-4DB2-BD59-A6C34878D82A}">
                    <a16:rowId xmlns:a16="http://schemas.microsoft.com/office/drawing/2014/main" val="3748769057"/>
                  </a:ext>
                </a:extLst>
              </a:tr>
              <a:tr h="34583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Beber</a:t>
                      </a:r>
                      <a:r>
                        <a:rPr lang="en-GB" sz="1200" dirty="0">
                          <a:latin typeface="Gill Sans MT" panose="020B0502020104020203" pitchFamily="34" charset="0"/>
                        </a:rPr>
                        <a:t> alcohol</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Drinking alcohol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43258229"/>
                  </a:ext>
                </a:extLst>
              </a:tr>
              <a:tr h="34583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Fumar</a:t>
                      </a:r>
                      <a:r>
                        <a:rPr lang="en-GB" sz="1200" dirty="0">
                          <a:latin typeface="Gill Sans MT" panose="020B0502020104020203" pitchFamily="34" charset="0"/>
                        </a:rPr>
                        <a:t> </a:t>
                      </a:r>
                      <a:r>
                        <a:rPr lang="en-GB" sz="1200" dirty="0" err="1">
                          <a:latin typeface="Gill Sans MT" panose="020B0502020104020203" pitchFamily="34" charset="0"/>
                        </a:rPr>
                        <a:t>cigarrillos</a:t>
                      </a:r>
                      <a:r>
                        <a:rPr lang="en-GB" sz="1200" dirty="0">
                          <a:latin typeface="Gill Sans MT" panose="020B0502020104020203" pitchFamily="34" charset="0"/>
                        </a:rPr>
                        <a:t> / </a:t>
                      </a:r>
                      <a:r>
                        <a:rPr lang="en-GB" sz="1200" dirty="0" err="1">
                          <a:latin typeface="Gill Sans MT" panose="020B0502020104020203" pitchFamily="34" charset="0"/>
                        </a:rPr>
                        <a:t>porros</a:t>
                      </a:r>
                      <a:r>
                        <a:rPr lang="en-GB" sz="1200" dirty="0">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dirty="0">
                          <a:latin typeface="Gill Sans MT" panose="020B0502020104020203" pitchFamily="34" charset="0"/>
                        </a:rPr>
                        <a:t>Smoking cigarettes / joints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45830">
                <a:tc>
                  <a:txBody>
                    <a:bodyPr/>
                    <a:lstStyle/>
                    <a:p>
                      <a:pPr marR="0" indent="0" algn="l" rtl="0">
                        <a:lnSpc>
                          <a:spcPct val="119000"/>
                        </a:lnSpc>
                        <a:spcBef>
                          <a:spcPts val="0"/>
                        </a:spcBef>
                        <a:spcAft>
                          <a:spcPts val="600"/>
                        </a:spcAft>
                      </a:pPr>
                      <a:r>
                        <a:rPr lang="en-GB" sz="1200" dirty="0" err="1">
                          <a:latin typeface="Gill Sans MT" panose="020B0502020104020203" pitchFamily="34" charset="0"/>
                        </a:rPr>
                        <a:t>Tomar</a:t>
                      </a:r>
                      <a:r>
                        <a:rPr lang="en-GB" sz="1200" dirty="0">
                          <a:latin typeface="Gill Sans MT" panose="020B0502020104020203" pitchFamily="34" charset="0"/>
                        </a:rPr>
                        <a:t> </a:t>
                      </a:r>
                      <a:r>
                        <a:rPr lang="en-GB" sz="1200" dirty="0" err="1">
                          <a:latin typeface="Gill Sans MT" panose="020B0502020104020203" pitchFamily="34" charset="0"/>
                        </a:rPr>
                        <a:t>drogas</a:t>
                      </a:r>
                      <a:r>
                        <a:rPr lang="en-GB" sz="1200" dirty="0">
                          <a:latin typeface="Gill Sans MT" panose="020B0502020104020203" pitchFamily="34" charset="0"/>
                        </a:rPr>
                        <a:t> </a:t>
                      </a:r>
                      <a:r>
                        <a:rPr lang="en-GB" sz="1200" dirty="0" err="1">
                          <a:latin typeface="Gill Sans MT" panose="020B0502020104020203" pitchFamily="34" charset="0"/>
                        </a:rPr>
                        <a:t>blandas</a:t>
                      </a:r>
                      <a:r>
                        <a:rPr lang="en-GB" sz="1200" dirty="0">
                          <a:latin typeface="Gill Sans MT" panose="020B0502020104020203" pitchFamily="34" charset="0"/>
                        </a:rPr>
                        <a:t> / </a:t>
                      </a:r>
                      <a:r>
                        <a:rPr lang="en-GB" sz="1200" dirty="0" err="1">
                          <a:latin typeface="Gill Sans MT" panose="020B0502020104020203" pitchFamily="34" charset="0"/>
                        </a:rPr>
                        <a:t>duras</a:t>
                      </a:r>
                      <a:r>
                        <a:rPr lang="en-GB" sz="1200" dirty="0">
                          <a:latin typeface="Gill Sans MT" panose="020B0502020104020203" pitchFamily="34" charset="0"/>
                        </a:rPr>
                        <a:t>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Taking soft / hard drugs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4583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err="1">
                          <a:latin typeface="Gill Sans MT" panose="020B0502020104020203" pitchFamily="34" charset="0"/>
                        </a:rPr>
                        <a:t>Emborracharse</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Get drunk</a:t>
                      </a:r>
                    </a:p>
                  </a:txBody>
                  <a:tcPr marL="36576" marR="36576" marT="36576" marB="36576" anchor="ctr"/>
                </a:tc>
                <a:extLst>
                  <a:ext uri="{0D108BD9-81ED-4DB2-BD59-A6C34878D82A}">
                    <a16:rowId xmlns:a16="http://schemas.microsoft.com/office/drawing/2014/main" val="2139219470"/>
                  </a:ext>
                </a:extLst>
              </a:tr>
              <a:tr h="345830">
                <a:tc>
                  <a:txBody>
                    <a:bodyPr/>
                    <a:lstStyle/>
                    <a:p>
                      <a:pPr marR="0" indent="0" algn="l" rtl="0">
                        <a:lnSpc>
                          <a:spcPct val="119000"/>
                        </a:lnSpc>
                        <a:spcBef>
                          <a:spcPts val="0"/>
                        </a:spcBef>
                        <a:spcAft>
                          <a:spcPts val="0"/>
                        </a:spcAft>
                      </a:pPr>
                      <a:r>
                        <a:rPr lang="en-GB" sz="1200" dirty="0" err="1">
                          <a:latin typeface="Gill Sans MT" panose="020B0502020104020203" pitchFamily="34" charset="0"/>
                        </a:rPr>
                        <a:t>te</a:t>
                      </a:r>
                      <a:r>
                        <a:rPr lang="en-GB" sz="1200" dirty="0">
                          <a:latin typeface="Gill Sans MT" panose="020B0502020104020203" pitchFamily="34" charset="0"/>
                        </a:rPr>
                        <a:t> </a:t>
                      </a:r>
                      <a:r>
                        <a:rPr lang="en-GB" sz="1200" dirty="0" err="1">
                          <a:latin typeface="Gill Sans MT" panose="020B0502020104020203" pitchFamily="34" charset="0"/>
                        </a:rPr>
                        <a:t>relaja</a:t>
                      </a:r>
                      <a:r>
                        <a:rPr lang="en-GB" sz="1200" dirty="0">
                          <a:latin typeface="Gill Sans MT" panose="020B0502020104020203" pitchFamily="34" charset="0"/>
                        </a:rPr>
                        <a:t> </a:t>
                      </a:r>
                      <a:r>
                        <a:rPr lang="en-GB" sz="1200" dirty="0" err="1">
                          <a:latin typeface="Gill Sans MT" panose="020B0502020104020203" pitchFamily="34" charset="0"/>
                        </a:rPr>
                        <a:t>bien</a:t>
                      </a:r>
                      <a:r>
                        <a:rPr lang="en-GB" sz="1200" dirty="0">
                          <a:latin typeface="Gill Sans MT" panose="020B0502020104020203" pitchFamily="34" charset="0"/>
                        </a:rPr>
                        <a:t> /</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0"/>
                        </a:spcAft>
                      </a:pPr>
                      <a:r>
                        <a:rPr lang="en-GB" sz="1200" dirty="0">
                          <a:latin typeface="Gill Sans MT" panose="020B0502020104020203" pitchFamily="34" charset="0"/>
                        </a:rPr>
                        <a:t>it relaxes you </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45830">
                <a:tc>
                  <a:txBody>
                    <a:bodyPr/>
                    <a:lstStyle/>
                    <a:p>
                      <a:pPr marR="0" indent="0" algn="l" rtl="0">
                        <a:lnSpc>
                          <a:spcPct val="119000"/>
                        </a:lnSpc>
                        <a:spcBef>
                          <a:spcPts val="0"/>
                        </a:spcBef>
                        <a:spcAft>
                          <a:spcPts val="0"/>
                        </a:spcAft>
                      </a:pPr>
                      <a:r>
                        <a:rPr lang="en-GB" sz="1200" dirty="0">
                          <a:latin typeface="Gill Sans MT" panose="020B0502020104020203" pitchFamily="34" charset="0"/>
                        </a:rPr>
                        <a:t>causa el </a:t>
                      </a:r>
                      <a:r>
                        <a:rPr lang="en-GB" sz="1200" dirty="0" err="1">
                          <a:latin typeface="Gill Sans MT" panose="020B0502020104020203" pitchFamily="34" charset="0"/>
                        </a:rPr>
                        <a:t>fracaso</a:t>
                      </a:r>
                      <a:r>
                        <a:rPr lang="en-GB" sz="1200" dirty="0">
                          <a:latin typeface="Gill Sans MT" panose="020B0502020104020203" pitchFamily="34" charset="0"/>
                        </a:rPr>
                        <a:t> escolar </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dirty="0">
                          <a:latin typeface="Gill Sans MT" panose="020B0502020104020203" pitchFamily="34" charset="0"/>
                        </a:rPr>
                        <a:t>it causes failure at school </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45830">
                <a:tc>
                  <a:txBody>
                    <a:bodyPr/>
                    <a:lstStyle/>
                    <a:p>
                      <a:pPr marR="0" indent="0" algn="l" rtl="0">
                        <a:lnSpc>
                          <a:spcPct val="119000"/>
                        </a:lnSpc>
                        <a:spcBef>
                          <a:spcPts val="0"/>
                        </a:spcBef>
                        <a:spcAft>
                          <a:spcPts val="0"/>
                        </a:spcAft>
                      </a:pPr>
                      <a:r>
                        <a:rPr lang="en-GB" sz="1200" dirty="0" err="1">
                          <a:latin typeface="Gill Sans MT" panose="020B0502020104020203" pitchFamily="34" charset="0"/>
                        </a:rPr>
                        <a:t>te</a:t>
                      </a:r>
                      <a:r>
                        <a:rPr lang="en-GB" sz="1200" dirty="0">
                          <a:latin typeface="Gill Sans MT" panose="020B0502020104020203" pitchFamily="34" charset="0"/>
                        </a:rPr>
                        <a:t> </a:t>
                      </a:r>
                      <a:r>
                        <a:rPr lang="en-GB" sz="1200" dirty="0" err="1">
                          <a:latin typeface="Gill Sans MT" panose="020B0502020104020203" pitchFamily="34" charset="0"/>
                        </a:rPr>
                        <a:t>hace</a:t>
                      </a:r>
                      <a:r>
                        <a:rPr lang="en-GB" sz="1200" dirty="0">
                          <a:latin typeface="Gill Sans MT" panose="020B0502020104020203" pitchFamily="34" charset="0"/>
                        </a:rPr>
                        <a:t> </a:t>
                      </a:r>
                      <a:r>
                        <a:rPr lang="en-GB" sz="1200" dirty="0" err="1">
                          <a:latin typeface="Gill Sans MT" panose="020B0502020104020203" pitchFamily="34" charset="0"/>
                        </a:rPr>
                        <a:t>sentir</a:t>
                      </a:r>
                      <a:r>
                        <a:rPr lang="en-GB" sz="1200" dirty="0">
                          <a:latin typeface="Gill Sans MT" panose="020B0502020104020203" pitchFamily="34" charset="0"/>
                        </a:rPr>
                        <a:t>… </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dirty="0">
                          <a:latin typeface="Gill Sans MT" panose="020B0502020104020203" pitchFamily="34" charset="0"/>
                        </a:rPr>
                        <a:t>it makes you feel… </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773897719"/>
                  </a:ext>
                </a:extLst>
              </a:tr>
              <a:tr h="34583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err="1">
                          <a:latin typeface="Gill Sans MT" panose="020B0502020104020203" pitchFamily="34" charset="0"/>
                        </a:rPr>
                        <a:t>más</a:t>
                      </a:r>
                      <a:r>
                        <a:rPr lang="en-GB" sz="1200" dirty="0">
                          <a:latin typeface="Gill Sans MT" panose="020B0502020104020203" pitchFamily="34" charset="0"/>
                        </a:rPr>
                        <a:t> </a:t>
                      </a:r>
                      <a:r>
                        <a:rPr lang="en-GB" sz="1200" dirty="0" err="1">
                          <a:latin typeface="Gill Sans MT" panose="020B0502020104020203" pitchFamily="34" charset="0"/>
                        </a:rPr>
                        <a:t>adulto</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More adult</a:t>
                      </a:r>
                    </a:p>
                  </a:txBody>
                  <a:tcPr marL="36576" marR="36576" marT="36576" marB="36576" anchor="ctr"/>
                </a:tc>
                <a:extLst>
                  <a:ext uri="{0D108BD9-81ED-4DB2-BD59-A6C34878D82A}">
                    <a16:rowId xmlns:a16="http://schemas.microsoft.com/office/drawing/2014/main" val="3487442006"/>
                  </a:ext>
                </a:extLst>
              </a:tr>
              <a:tr h="34583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dirty="0">
                          <a:latin typeface="Gill Sans MT" panose="020B0502020104020203" pitchFamily="34" charset="0"/>
                        </a:rPr>
                        <a:t>A </a:t>
                      </a:r>
                      <a:r>
                        <a:rPr lang="en-GB" sz="1200" dirty="0" err="1">
                          <a:latin typeface="Gill Sans MT" panose="020B0502020104020203" pitchFamily="34" charset="0"/>
                        </a:rPr>
                        <a:t>partir</a:t>
                      </a:r>
                      <a:r>
                        <a:rPr lang="en-GB" sz="1200" dirty="0">
                          <a:latin typeface="Gill Sans MT" panose="020B0502020104020203" pitchFamily="34" charset="0"/>
                        </a:rPr>
                        <a:t> de </a:t>
                      </a:r>
                      <a:r>
                        <a:rPr lang="en-GB" sz="1200" dirty="0" err="1">
                          <a:latin typeface="Gill Sans MT" panose="020B0502020104020203" pitchFamily="34" charset="0"/>
                        </a:rPr>
                        <a:t>ahora</a:t>
                      </a:r>
                      <a:endParaRPr lang="es-ES_tradnl"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From now on</a:t>
                      </a:r>
                    </a:p>
                  </a:txBody>
                  <a:tcPr marL="36576" marR="36576" marT="36576" marB="36576" anchor="ctr"/>
                </a:tc>
                <a:extLst>
                  <a:ext uri="{0D108BD9-81ED-4DB2-BD59-A6C34878D82A}">
                    <a16:rowId xmlns:a16="http://schemas.microsoft.com/office/drawing/2014/main" val="2755801767"/>
                  </a:ext>
                </a:extLst>
              </a:tr>
            </a:tbl>
          </a:graphicData>
        </a:graphic>
      </p:graphicFrame>
    </p:spTree>
    <p:extLst>
      <p:ext uri="{BB962C8B-B14F-4D97-AF65-F5344CB8AC3E}">
        <p14:creationId xmlns:p14="http://schemas.microsoft.com/office/powerpoint/2010/main" val="120410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en-US" sz="2400" dirty="0">
                <a:solidFill>
                  <a:prstClr val="white"/>
                </a:solidFill>
                <a:latin typeface="Gill Sans MT" panose="020B0502020104020203" pitchFamily="34" charset="0"/>
              </a:rPr>
              <a:t>History</a:t>
            </a:r>
            <a:endParaRPr lang="en-US" sz="2000" dirty="0">
              <a:solidFill>
                <a:prstClr val="white"/>
              </a:solidFill>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7" name="Content Placeholder 3"/>
          <p:cNvGraphicFramePr>
            <a:graphicFrameLocks/>
          </p:cNvGraphicFramePr>
          <p:nvPr/>
        </p:nvGraphicFramePr>
        <p:xfrm>
          <a:off x="6208296" y="764892"/>
          <a:ext cx="5602704" cy="5958626"/>
        </p:xfrm>
        <a:graphic>
          <a:graphicData uri="http://schemas.openxmlformats.org/drawingml/2006/table">
            <a:tbl>
              <a:tblPr firstRow="1" bandRow="1">
                <a:tableStyleId>{5940675A-B579-460E-94D1-54222C63F5DA}</a:tableStyleId>
              </a:tblPr>
              <a:tblGrid>
                <a:gridCol w="1302997">
                  <a:extLst>
                    <a:ext uri="{9D8B030D-6E8A-4147-A177-3AD203B41FA5}">
                      <a16:colId xmlns:a16="http://schemas.microsoft.com/office/drawing/2014/main" val="20000"/>
                    </a:ext>
                  </a:extLst>
                </a:gridCol>
                <a:gridCol w="4299707">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Terms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Inherit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gain possessions after someone has died.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Treason</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attempt to kill or overthrow the Monarch or betray the country; punishable by death.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Royal Court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nobles, advisors and others who surrounded the Monarch.</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Nobility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most respected members of society; they were given special rights and privileges and owned most of the land.</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Secretary of State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leader of the Privy Council; a very powerful position.</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5"/>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Militia</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non-professional army raised to defeat a rebellion or fight a war.</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6"/>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Privy Council</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Monarch’s private councillors.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535829074"/>
                  </a:ext>
                </a:extLst>
              </a:tr>
              <a:tr h="504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Gentry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High social class ranked below the nobility; they might be local JPs or hold similar office.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32269375"/>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Patronage</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Land, titles or power given to ensure an individual’s support.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95636020"/>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Mass</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Catholic church service.</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4706061"/>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Monopoly</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exclusive right to trade in a particular product.</a:t>
                      </a:r>
                      <a:endParaRPr lang="en-GB" sz="10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892874673"/>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Ruff</a:t>
                      </a:r>
                      <a:endParaRPr lang="en-GB" sz="10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item of clothing worn around the neck.</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976318874"/>
                  </a:ext>
                </a:extLst>
              </a:tr>
              <a:tr h="36000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Succeed</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take over the throne.</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72794632"/>
                  </a:ext>
                </a:extLst>
              </a:tr>
              <a:tr h="360000">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Exile</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Being sent to live in another country that is not your own.</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56321896"/>
                  </a:ext>
                </a:extLst>
              </a:tr>
            </a:tbl>
          </a:graphicData>
        </a:graphic>
      </p:graphicFrame>
      <p:graphicFrame>
        <p:nvGraphicFramePr>
          <p:cNvPr id="9" name="Content Placeholder 3"/>
          <p:cNvGraphicFramePr>
            <a:graphicFrameLocks/>
          </p:cNvGraphicFramePr>
          <p:nvPr/>
        </p:nvGraphicFramePr>
        <p:xfrm>
          <a:off x="338667" y="764892"/>
          <a:ext cx="5562599" cy="5579474"/>
        </p:xfrm>
        <a:graphic>
          <a:graphicData uri="http://schemas.openxmlformats.org/drawingml/2006/table">
            <a:tbl>
              <a:tblPr firstRow="1" bandRow="1">
                <a:tableStyleId>{5940675A-B579-460E-94D1-54222C63F5DA}</a:tableStyleId>
              </a:tblPr>
              <a:tblGrid>
                <a:gridCol w="1664226">
                  <a:extLst>
                    <a:ext uri="{9D8B030D-6E8A-4147-A177-3AD203B41FA5}">
                      <a16:colId xmlns:a16="http://schemas.microsoft.com/office/drawing/2014/main" val="20000"/>
                    </a:ext>
                  </a:extLst>
                </a:gridCol>
                <a:gridCol w="3898373">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Individuals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Elizabeth I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Last Tudor Queen of England 1558-1603. Protestant.</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rPr>
                        <a:t>Henry VIII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Elizabeth’s father. He changed the religion of the country from Catholic to Protestant during the English Reformation in 1533.</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3327587"/>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rPr>
                        <a:t>Anne Boleyn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Elizabeth’s mother and Henry’s second wife. She was beheaded by Henry.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2715404"/>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rPr>
                        <a:t>Mary I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Elizabeth’s Catholic sister. She was the ruler before Elizabeth and had been unpopular.</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7242691"/>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Sir William Cecil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Secretary of State and person in government closest to Elizabeth.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3153197"/>
                  </a:ext>
                </a:extLst>
              </a:tr>
              <a:tr h="504000">
                <a:tc>
                  <a:txBody>
                    <a:bodyPr/>
                    <a:lstStyle/>
                    <a:p>
                      <a:pPr algn="l"/>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Robert Dudley, Earl of Leicester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One of Elizabeth’s favorites at Court. Possible suitor.</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04000">
                <a:tc>
                  <a:txBody>
                    <a:bodyPr/>
                    <a:lstStyle/>
                    <a:p>
                      <a:pPr algn="l"/>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Thomas Howard Duke of Norfolk </a:t>
                      </a:r>
                      <a:endParaRPr lang="en-US" sz="1200" b="1"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ea typeface="Calibri" panose="020F0502020204030204" pitchFamily="34" charset="0"/>
                          <a:cs typeface="Times New Roman" panose="02020603050405020304" pitchFamily="18" charset="0"/>
                        </a:rPr>
                        <a:t>England’s most senior protestant nobleman. Close links to northern Catholic families. Disliked Cecil and Dudley.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4000">
                <a:tc>
                  <a:txBody>
                    <a:bodyPr/>
                    <a:lstStyle/>
                    <a:p>
                      <a:pPr algn="l"/>
                      <a:r>
                        <a:rPr lang="en-US" sz="1200" b="0" dirty="0">
                          <a:latin typeface="Gill Sans MT" panose="020B0502020104020203" pitchFamily="34" charset="0"/>
                        </a:rPr>
                        <a:t>Robert Devereux, Earl of Essex</a:t>
                      </a:r>
                    </a:p>
                  </a:txBody>
                  <a:tcPr anchor="ctr"/>
                </a:tc>
                <a:tc>
                  <a:txBody>
                    <a:bodyPr/>
                    <a:lstStyle/>
                    <a:p>
                      <a:pPr algn="l">
                        <a:lnSpc>
                          <a:spcPct val="107000"/>
                        </a:lnSpc>
                        <a:spcAft>
                          <a:spcPts val="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Courtier and royal favourite in the court of Elizabeth I. Led rebellion</a:t>
                      </a:r>
                      <a:r>
                        <a:rPr lang="en-GB" sz="1200" b="0" u="none" baseline="0" dirty="0">
                          <a:effectLst/>
                          <a:latin typeface="Gill Sans MT" panose="020B0502020104020203" pitchFamily="34" charset="0"/>
                          <a:ea typeface="Calibri" panose="020F0502020204030204" pitchFamily="34" charset="0"/>
                          <a:cs typeface="Times New Roman" panose="02020603050405020304" pitchFamily="18" charset="0"/>
                        </a:rPr>
                        <a:t> against Elizabeth in 1601 and was executed.</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024253"/>
                  </a:ext>
                </a:extLst>
              </a:tr>
              <a:tr h="504000">
                <a:tc>
                  <a:txBody>
                    <a:bodyPr/>
                    <a:lstStyle/>
                    <a:p>
                      <a:pPr algn="l"/>
                      <a:r>
                        <a:rPr lang="en-US" sz="1200" b="0" u="none" dirty="0">
                          <a:effectLst/>
                          <a:latin typeface="Gill Sans MT" panose="020B0502020104020203" pitchFamily="34" charset="0"/>
                        </a:rPr>
                        <a:t>Phillip II of Spain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u="none" dirty="0">
                          <a:effectLst/>
                          <a:latin typeface="Gill Sans MT" panose="020B0502020104020203" pitchFamily="34" charset="0"/>
                        </a:rPr>
                        <a:t>King of Spain. Was married to Queen Mary I until her death. He proposed marriage to Elizabeth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02424">
                <a:tc>
                  <a:txBody>
                    <a:bodyPr/>
                    <a:lstStyle/>
                    <a:p>
                      <a:pPr algn="l"/>
                      <a:r>
                        <a:rPr lang="en-US" sz="1200" b="0" u="none" dirty="0">
                          <a:effectLst/>
                          <a:latin typeface="Gill Sans MT" panose="020B0502020104020203" pitchFamily="34" charset="0"/>
                        </a:rPr>
                        <a:t>Mary, Queen of Scots </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u="none" dirty="0">
                          <a:effectLst/>
                          <a:latin typeface="Gill Sans MT" panose="020B0502020104020203" pitchFamily="34" charset="0"/>
                        </a:rPr>
                        <a:t>Elizabeth’s second cousin. Catholic with a strong claim to the English throne. </a:t>
                      </a:r>
                      <a:endParaRPr lang="en-GB" sz="1200" b="0" u="none"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3822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88509324"/>
              </p:ext>
            </p:extLst>
          </p:nvPr>
        </p:nvGraphicFramePr>
        <p:xfrm>
          <a:off x="173800" y="242414"/>
          <a:ext cx="11836409" cy="6283903"/>
        </p:xfrm>
        <a:graphic>
          <a:graphicData uri="http://schemas.openxmlformats.org/drawingml/2006/table">
            <a:tbl>
              <a:tblPr firstRow="1" bandRow="1">
                <a:tableStyleId>{5940675A-B579-460E-94D1-54222C63F5DA}</a:tableStyleId>
              </a:tblPr>
              <a:tblGrid>
                <a:gridCol w="1895632">
                  <a:extLst>
                    <a:ext uri="{9D8B030D-6E8A-4147-A177-3AD203B41FA5}">
                      <a16:colId xmlns:a16="http://schemas.microsoft.com/office/drawing/2014/main" val="20000"/>
                    </a:ext>
                  </a:extLst>
                </a:gridCol>
                <a:gridCol w="9940777">
                  <a:extLst>
                    <a:ext uri="{9D8B030D-6E8A-4147-A177-3AD203B41FA5}">
                      <a16:colId xmlns:a16="http://schemas.microsoft.com/office/drawing/2014/main" val="20001"/>
                    </a:ext>
                  </a:extLst>
                </a:gridCol>
              </a:tblGrid>
              <a:tr h="258476">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Abrasion</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rocks carried along a river wear down the river bed and banks</a:t>
                      </a:r>
                    </a:p>
                  </a:txBody>
                  <a:tcPr marL="68580" marR="68580" marT="36195" marB="17780" anchor="ctr"/>
                </a:tc>
                <a:extLst>
                  <a:ext uri="{0D108BD9-81ED-4DB2-BD59-A6C34878D82A}">
                    <a16:rowId xmlns:a16="http://schemas.microsoft.com/office/drawing/2014/main" val="10001"/>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Alluvium</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a sediment deposited by a river when it floods</a:t>
                      </a:r>
                    </a:p>
                  </a:txBody>
                  <a:tcPr marL="68580" marR="68580" marT="36195" marB="17780" anchor="ctr"/>
                </a:tc>
                <a:extLst>
                  <a:ext uri="{0D108BD9-81ED-4DB2-BD59-A6C34878D82A}">
                    <a16:rowId xmlns:a16="http://schemas.microsoft.com/office/drawing/2014/main" val="3157783359"/>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Attrition</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rocks being carried by the river smash together and break into smaller, smoother and rounder particles</a:t>
                      </a:r>
                    </a:p>
                  </a:txBody>
                  <a:tcPr marL="68580" marR="68580" marT="36195" marB="17780" anchor="ctr"/>
                </a:tc>
                <a:extLst>
                  <a:ext uri="{0D108BD9-81ED-4DB2-BD59-A6C34878D82A}">
                    <a16:rowId xmlns:a16="http://schemas.microsoft.com/office/drawing/2014/main" val="3358326006"/>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Channel</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US" sz="1200" kern="1400">
                          <a:ln>
                            <a:noFill/>
                          </a:ln>
                          <a:solidFill>
                            <a:srgbClr val="000000"/>
                          </a:solidFill>
                          <a:effectLst/>
                          <a:latin typeface="Gill Sans MT" panose="020B0502020104020203" pitchFamily="34" charset="0"/>
                        </a:rPr>
                        <a:t>the main water course</a:t>
                      </a:r>
                    </a:p>
                  </a:txBody>
                  <a:tcPr marL="68580" marR="68580" marT="36195" marB="17780" anchor="ctr"/>
                </a:tc>
                <a:extLst>
                  <a:ext uri="{0D108BD9-81ED-4DB2-BD59-A6C34878D82A}">
                    <a16:rowId xmlns:a16="http://schemas.microsoft.com/office/drawing/2014/main" val="1298195780"/>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Channel straightening</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removing meanders from a river to make it straighter</a:t>
                      </a:r>
                    </a:p>
                  </a:txBody>
                  <a:tcPr marL="68580" marR="68580" marT="36195" marB="17780" anchor="ctr"/>
                </a:tc>
                <a:extLst>
                  <a:ext uri="{0D108BD9-81ED-4DB2-BD59-A6C34878D82A}">
                    <a16:rowId xmlns:a16="http://schemas.microsoft.com/office/drawing/2014/main" val="2584063083"/>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Confluence</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where a tributary joins a larger river</a:t>
                      </a:r>
                    </a:p>
                  </a:txBody>
                  <a:tcPr marL="68580" marR="68580" marT="36195" marB="17780" anchor="ctr"/>
                </a:tc>
                <a:extLst>
                  <a:ext uri="{0D108BD9-81ED-4DB2-BD59-A6C34878D82A}">
                    <a16:rowId xmlns:a16="http://schemas.microsoft.com/office/drawing/2014/main" val="2555449906"/>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Cross profile</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a cross section of a river channel or its valley</a:t>
                      </a:r>
                    </a:p>
                  </a:txBody>
                  <a:tcPr marL="68580" marR="68580" marT="36195" marB="17780" anchor="ctr"/>
                </a:tc>
                <a:extLst>
                  <a:ext uri="{0D108BD9-81ED-4DB2-BD59-A6C34878D82A}">
                    <a16:rowId xmlns:a16="http://schemas.microsoft.com/office/drawing/2014/main" val="565577198"/>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Deposition</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occurs when material being transported by the sea is dropped due to the sea losing energy</a:t>
                      </a:r>
                    </a:p>
                  </a:txBody>
                  <a:tcPr marL="68580" marR="68580" marT="36195" marB="17780" anchor="ctr"/>
                </a:tc>
                <a:extLst>
                  <a:ext uri="{0D108BD9-81ED-4DB2-BD59-A6C34878D82A}">
                    <a16:rowId xmlns:a16="http://schemas.microsoft.com/office/drawing/2014/main" val="10003"/>
                  </a:ext>
                </a:extLst>
              </a:tr>
              <a:tr h="255485">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Discharge</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quantity of water that passes a given point on a stream or riverbank within a given period of time</a:t>
                      </a:r>
                    </a:p>
                  </a:txBody>
                  <a:tcPr marL="68580" marR="68580" marT="36195" marB="17780" anchor="ctr"/>
                </a:tc>
                <a:extLst>
                  <a:ext uri="{0D108BD9-81ED-4DB2-BD59-A6C34878D82A}">
                    <a16:rowId xmlns:a16="http://schemas.microsoft.com/office/drawing/2014/main" val="3925240874"/>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Drainage basin</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an area of land drained by a river and its tributaries</a:t>
                      </a:r>
                    </a:p>
                  </a:txBody>
                  <a:tcPr marL="68580" marR="68580" marT="36195" marB="17780" anchor="ctr"/>
                </a:tc>
                <a:extLst>
                  <a:ext uri="{0D108BD9-81ED-4DB2-BD59-A6C34878D82A}">
                    <a16:rowId xmlns:a16="http://schemas.microsoft.com/office/drawing/2014/main" val="3041935017"/>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Embankment</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artificially raised river banks often using concrete walls</a:t>
                      </a:r>
                    </a:p>
                  </a:txBody>
                  <a:tcPr marL="68580" marR="68580" marT="36195" marB="17780" anchor="ctr"/>
                </a:tc>
                <a:extLst>
                  <a:ext uri="{0D108BD9-81ED-4DB2-BD59-A6C34878D82A}">
                    <a16:rowId xmlns:a16="http://schemas.microsoft.com/office/drawing/2014/main" val="689662382"/>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Estuary</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tidal mouth of a river where it meets the sea – wide banks of deposited mud are exposed at low tide</a:t>
                      </a:r>
                    </a:p>
                  </a:txBody>
                  <a:tcPr marL="68580" marR="68580" marT="36195" marB="17780" anchor="ctr"/>
                </a:tc>
                <a:extLst>
                  <a:ext uri="{0D108BD9-81ED-4DB2-BD59-A6C34878D82A}">
                    <a16:rowId xmlns:a16="http://schemas.microsoft.com/office/drawing/2014/main" val="3898045413"/>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Flood</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where river discharge exceeds river channel capacity and water spills onto the floodplain</a:t>
                      </a:r>
                    </a:p>
                  </a:txBody>
                  <a:tcPr marL="68580" marR="68580" marT="36195" marB="17780" anchor="ctr"/>
                </a:tc>
                <a:extLst>
                  <a:ext uri="{0D108BD9-81ED-4DB2-BD59-A6C34878D82A}">
                    <a16:rowId xmlns:a16="http://schemas.microsoft.com/office/drawing/2014/main" val="4149408354"/>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Flood relief channel</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a:ln>
                            <a:noFill/>
                          </a:ln>
                          <a:solidFill>
                            <a:srgbClr val="000000"/>
                          </a:solidFill>
                          <a:effectLst/>
                          <a:latin typeface="Gill Sans MT" panose="020B0502020104020203" pitchFamily="34" charset="0"/>
                        </a:rPr>
                        <a:t>artificial channels that are used when a river is close to maximum discharge; they take the pressure off the main channels when floods are likely</a:t>
                      </a:r>
                    </a:p>
                  </a:txBody>
                  <a:tcPr marL="68580" marR="68580" marT="36195" marB="17780" anchor="ctr"/>
                </a:tc>
                <a:extLst>
                  <a:ext uri="{0D108BD9-81ED-4DB2-BD59-A6C34878D82A}">
                    <a16:rowId xmlns:a16="http://schemas.microsoft.com/office/drawing/2014/main" val="1235971345"/>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Flood storage areas</a:t>
                      </a:r>
                    </a:p>
                  </a:txBody>
                  <a:tcPr marL="68580" marR="68580" marT="36195" marB="17780" anchor="ctr"/>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water is deliberately allowed to flood wetlands to reduce the risk of flooding further downstream</a:t>
                      </a:r>
                    </a:p>
                  </a:txBody>
                  <a:tcPr marL="68580" marR="68580" marT="36195" marB="17780" anchor="ctr"/>
                </a:tc>
                <a:extLst>
                  <a:ext uri="{0D108BD9-81ED-4DB2-BD59-A6C34878D82A}">
                    <a16:rowId xmlns:a16="http://schemas.microsoft.com/office/drawing/2014/main" val="926076416"/>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Floodplain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relatively flat area forming the valley floor either side of a river channel that is sometimes flooded</a:t>
                      </a:r>
                    </a:p>
                  </a:txBody>
                  <a:tcPr marL="36576" marR="36576" marT="36576" marB="36576"/>
                </a:tc>
                <a:extLst>
                  <a:ext uri="{0D108BD9-81ED-4DB2-BD59-A6C34878D82A}">
                    <a16:rowId xmlns:a16="http://schemas.microsoft.com/office/drawing/2014/main" val="3972796075"/>
                  </a:ext>
                </a:extLst>
              </a:tr>
              <a:tr h="273974">
                <a:tc>
                  <a:txBody>
                    <a:bodyPr/>
                    <a:lstStyle/>
                    <a:p>
                      <a:pPr marR="0" indent="0" algn="l" rtl="0">
                        <a:lnSpc>
                          <a:spcPct val="120000"/>
                        </a:lnSpc>
                        <a:spcBef>
                          <a:spcPts val="0"/>
                        </a:spcBef>
                        <a:spcAft>
                          <a:spcPts val="600"/>
                        </a:spcAft>
                      </a:pPr>
                      <a:r>
                        <a:rPr lang="en-US" sz="1200" kern="1400">
                          <a:ln>
                            <a:noFill/>
                          </a:ln>
                          <a:solidFill>
                            <a:srgbClr val="000000"/>
                          </a:solidFill>
                          <a:effectLst/>
                          <a:latin typeface="Gill Sans MT" panose="020B0502020104020203" pitchFamily="34" charset="0"/>
                        </a:rPr>
                        <a:t>Floodplain zoning</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identifying how a floodplain can be developed for human uses</a:t>
                      </a:r>
                    </a:p>
                  </a:txBody>
                  <a:tcPr marL="36576" marR="36576" marT="36576" marB="36576"/>
                </a:tc>
                <a:extLst>
                  <a:ext uri="{0D108BD9-81ED-4DB2-BD59-A6C34878D82A}">
                    <a16:rowId xmlns:a16="http://schemas.microsoft.com/office/drawing/2014/main" val="1539621257"/>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Gorge</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narrow steep-sided valley – often formed as a waterfall retreats upstream</a:t>
                      </a:r>
                    </a:p>
                  </a:txBody>
                  <a:tcPr marL="36576" marR="36576" marT="36576" marB="36576"/>
                </a:tc>
                <a:extLst>
                  <a:ext uri="{0D108BD9-81ED-4DB2-BD59-A6C34878D82A}">
                    <a16:rowId xmlns:a16="http://schemas.microsoft.com/office/drawing/2014/main" val="857283915"/>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Hydraulic action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power of the water eroding the bed and banks of a river</a:t>
                      </a:r>
                    </a:p>
                  </a:txBody>
                  <a:tcPr marL="36576" marR="36576" marT="36576" marB="36576"/>
                </a:tc>
                <a:extLst>
                  <a:ext uri="{0D108BD9-81ED-4DB2-BD59-A6C34878D82A}">
                    <a16:rowId xmlns:a16="http://schemas.microsoft.com/office/drawing/2014/main" val="1624538840"/>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Hydrograph</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a graph which shows the discharge of a river, related to rainfall, over a period of time</a:t>
                      </a:r>
                    </a:p>
                  </a:txBody>
                  <a:tcPr marL="36576" marR="36576" marT="36576" marB="36576"/>
                </a:tc>
                <a:extLst>
                  <a:ext uri="{0D108BD9-81ED-4DB2-BD59-A6C34878D82A}">
                    <a16:rowId xmlns:a16="http://schemas.microsoft.com/office/drawing/2014/main" val="158067409"/>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Interlocking spurs</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outcrops of land along the river course in a valley</a:t>
                      </a:r>
                    </a:p>
                  </a:txBody>
                  <a:tcPr marL="36576" marR="36576" marT="36576" marB="36576"/>
                </a:tc>
                <a:extLst>
                  <a:ext uri="{0D108BD9-81ED-4DB2-BD59-A6C34878D82A}">
                    <a16:rowId xmlns:a16="http://schemas.microsoft.com/office/drawing/2014/main" val="425361808"/>
                  </a:ext>
                </a:extLst>
              </a:tr>
              <a:tr h="273974">
                <a:tc>
                  <a:txBody>
                    <a:bodyPr/>
                    <a:lstStyle/>
                    <a:p>
                      <a:pPr marR="0" indent="0" algn="l" rtl="0">
                        <a:lnSpc>
                          <a:spcPct val="120000"/>
                        </a:lnSpc>
                        <a:spcBef>
                          <a:spcPts val="0"/>
                        </a:spcBef>
                        <a:spcAft>
                          <a:spcPts val="600"/>
                        </a:spcAft>
                      </a:pPr>
                      <a:r>
                        <a:rPr lang="en-US" sz="1200" kern="1400" dirty="0">
                          <a:ln>
                            <a:noFill/>
                          </a:ln>
                          <a:solidFill>
                            <a:srgbClr val="000000"/>
                          </a:solidFill>
                          <a:effectLst/>
                          <a:latin typeface="Gill Sans MT" panose="020B0502020104020203" pitchFamily="34" charset="0"/>
                        </a:rPr>
                        <a:t>Lateral erosion</a:t>
                      </a:r>
                    </a:p>
                  </a:txBody>
                  <a:tcPr marL="36576" marR="36576" marT="36576" marB="36576"/>
                </a:tc>
                <a:tc>
                  <a:txBody>
                    <a:bodyPr/>
                    <a:lstStyle/>
                    <a:p>
                      <a:pPr marR="687070" indent="0" algn="l" rtl="0">
                        <a:lnSpc>
                          <a:spcPct val="120000"/>
                        </a:lnSpc>
                        <a:spcBef>
                          <a:spcPts val="0"/>
                        </a:spcBef>
                        <a:spcAft>
                          <a:spcPts val="600"/>
                        </a:spcAft>
                        <a:tabLst>
                          <a:tab pos="3731666" algn="l"/>
                        </a:tabLst>
                      </a:pPr>
                      <a:r>
                        <a:rPr lang="en-GB" sz="1200" kern="1400" dirty="0">
                          <a:ln>
                            <a:noFill/>
                          </a:ln>
                          <a:solidFill>
                            <a:srgbClr val="000000"/>
                          </a:solidFill>
                          <a:effectLst/>
                          <a:latin typeface="Gill Sans MT" panose="020B0502020104020203" pitchFamily="34" charset="0"/>
                        </a:rPr>
                        <a:t>erosion of river banks rather than the bed – helps to form the floodplain</a:t>
                      </a:r>
                    </a:p>
                  </a:txBody>
                  <a:tcPr marL="36576" marR="36576" marT="36576" marB="36576"/>
                </a:tc>
                <a:extLst>
                  <a:ext uri="{0D108BD9-81ED-4DB2-BD59-A6C34878D82A}">
                    <a16:rowId xmlns:a16="http://schemas.microsoft.com/office/drawing/2014/main" val="3865445640"/>
                  </a:ext>
                </a:extLst>
              </a:tr>
            </a:tbl>
          </a:graphicData>
        </a:graphic>
      </p:graphicFrame>
      <p:sp>
        <p:nvSpPr>
          <p:cNvPr id="5" name="TextBox 4"/>
          <p:cNvSpPr txBox="1"/>
          <p:nvPr/>
        </p:nvSpPr>
        <p:spPr>
          <a:xfrm>
            <a:off x="10223901" y="23264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spTree>
    <p:extLst>
      <p:ext uri="{BB962C8B-B14F-4D97-AF65-F5344CB8AC3E}">
        <p14:creationId xmlns:p14="http://schemas.microsoft.com/office/powerpoint/2010/main" val="20622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5819</Words>
  <Application>Microsoft Office PowerPoint</Application>
  <PresentationFormat>Widescreen</PresentationFormat>
  <Paragraphs>999</Paragraphs>
  <Slides>37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Aptos</vt:lpstr>
      <vt:lpstr>Aptos Display</vt:lpstr>
      <vt:lpstr>Arial</vt:lpstr>
      <vt:lpstr>Calibri</vt:lpstr>
      <vt:lpstr>Calibri Light</vt:lpstr>
      <vt:lpstr>Gill Sans</vt:lpstr>
      <vt:lpstr>Gill Sans MT</vt:lpstr>
      <vt:lpstr>Office Theme</vt:lpstr>
      <vt:lpstr>1_Office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A Smith</cp:lastModifiedBy>
  <cp:revision>51</cp:revision>
  <cp:lastPrinted>2026-03-11T15:03:07Z</cp:lastPrinted>
  <dcterms:created xsi:type="dcterms:W3CDTF">2024-02-08T13:44:17Z</dcterms:created>
  <dcterms:modified xsi:type="dcterms:W3CDTF">2026-03-11T15:11:19Z</dcterms:modified>
</cp:coreProperties>
</file>