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7"/>
  </p:notesMasterIdLst>
  <p:sldIdLst>
    <p:sldId id="257" r:id="rId3"/>
    <p:sldId id="258" r:id="rId4"/>
    <p:sldId id="323" r:id="rId5"/>
    <p:sldId id="260" r:id="rId6"/>
    <p:sldId id="261" r:id="rId7"/>
    <p:sldId id="262" r:id="rId8"/>
    <p:sldId id="322" r:id="rId9"/>
    <p:sldId id="263" r:id="rId10"/>
    <p:sldId id="264" r:id="rId11"/>
    <p:sldId id="265" r:id="rId12"/>
    <p:sldId id="295" r:id="rId13"/>
    <p:sldId id="296" r:id="rId14"/>
    <p:sldId id="297" r:id="rId15"/>
    <p:sldId id="266" r:id="rId16"/>
    <p:sldId id="270" r:id="rId17"/>
    <p:sldId id="271" r:id="rId18"/>
    <p:sldId id="272" r:id="rId19"/>
    <p:sldId id="273" r:id="rId20"/>
    <p:sldId id="274" r:id="rId21"/>
    <p:sldId id="324" r:id="rId22"/>
    <p:sldId id="275" r:id="rId23"/>
    <p:sldId id="325" r:id="rId24"/>
    <p:sldId id="326" r:id="rId25"/>
    <p:sldId id="327" r:id="rId26"/>
    <p:sldId id="328" r:id="rId27"/>
    <p:sldId id="329" r:id="rId28"/>
    <p:sldId id="330" r:id="rId29"/>
    <p:sldId id="279" r:id="rId30"/>
    <p:sldId id="280" r:id="rId31"/>
    <p:sldId id="281" r:id="rId32"/>
    <p:sldId id="282" r:id="rId33"/>
    <p:sldId id="283" r:id="rId34"/>
    <p:sldId id="291" r:id="rId35"/>
    <p:sldId id="33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3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9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30679-BD81-4950-A4A8-4441D125A6F4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D941A-F2EC-410A-86C7-81FC3DBBF9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202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Year 8 HT2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450BA-14A9-46CA-B2A5-052EF74C666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851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8FBC-C6E1-431E-8AE0-1A2FEA8FC4E5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E3EA-C05F-44BA-BB9B-4D312751C8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239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8FBC-C6E1-431E-8AE0-1A2FEA8FC4E5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E3EA-C05F-44BA-BB9B-4D312751C8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336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8FBC-C6E1-431E-8AE0-1A2FEA8FC4E5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E3EA-C05F-44BA-BB9B-4D312751C8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618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FC04F-F4B5-DB56-6E92-975199E2B7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0A054-079D-8E9C-FBD1-A5913B89A7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C8A02-540D-A6AD-CE15-30A76A063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12E7-7513-462B-B415-E43F9447CE02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CB8A5-9130-4E3D-4776-B363BDD89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78E32-0538-98DB-1D5A-839A77034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90BC-9654-41CA-9CDE-564045352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091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48F94-5FAD-7C80-A5DC-CC44CEA19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7CFCB-2152-C752-12BE-3AFC92A37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3B6DD-7ABF-D2B8-133A-AD42C1B46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12E7-7513-462B-B415-E43F9447CE02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7B51A-638C-2E02-69FD-CBB5A170B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F479-318F-48E8-3A16-B05764B26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90BC-9654-41CA-9CDE-564045352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685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54B76-73C9-669F-D70B-F32E929EE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FDBA8-6EA8-60D1-D5D9-70C1EFBCC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4739E-C9D6-2576-5EBE-79583758F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12E7-7513-462B-B415-E43F9447CE02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10E1B-C123-3E20-EB1C-75A8796CA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E754A-EB19-012C-2759-71FB8F662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90BC-9654-41CA-9CDE-564045352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886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3F5AD-E993-4CB7-CB38-0254A2F39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3DF3E-F2C3-196B-AB40-BEACAABE29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BE27A-73CE-9CFD-E4DC-BFE02FBE8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3D1C1-6B65-3564-7BA1-A9BCF0B7E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12E7-7513-462B-B415-E43F9447CE02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EDF75C-C7AA-A680-B8A1-8EC84F966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2C1BA6-FC39-068F-DD37-DFB12E41D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90BC-9654-41CA-9CDE-564045352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008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0898A-F851-690E-A715-75661D95C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A5DC3-D4D4-8DF6-F357-F7EC2508A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8CAD72-C246-44C1-9C59-9C8DBCCB3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97C8BF-0262-113C-95A5-9D7D396005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42A17C-7F84-F093-ABA8-80D5137FB4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B6C34B-F27C-8BC0-1B1C-4E005611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12E7-7513-462B-B415-E43F9447CE02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5823C5-6C01-445C-3049-142D6EB78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4CADEA-F5AB-36C4-8C39-D5E2ABDDA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90BC-9654-41CA-9CDE-564045352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930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5E73C-8B08-7E9A-9C16-98CE0CC43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EBD19C-0B89-119F-3705-E4B0CB1E9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12E7-7513-462B-B415-E43F9447CE02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AE3499-28AD-AD69-9FAE-22405BF97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7F7E0-70D7-BAFE-4EEA-1AE64033C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90BC-9654-41CA-9CDE-564045352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959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FA203B-0F90-9642-86C8-B1CB82B4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12E7-7513-462B-B415-E43F9447CE02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023743-81CC-F857-C37B-07DC71A11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A0BC6-C100-8861-9746-BFB9E435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90BC-9654-41CA-9CDE-564045352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790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3E5C9-6D5B-D29A-053B-DFAA989F5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0D9EA-E6DC-5C54-9B39-DC77C6186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EA781F-B94D-BCEE-F423-3B4EE7736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8C23A8-7815-0B3A-40B4-0A83F1BD8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12E7-7513-462B-B415-E43F9447CE02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53838-2593-F60F-5D5C-CC924CF84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7F7521-85B0-0824-9377-B37A6BAC7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90BC-9654-41CA-9CDE-564045352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008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8FBC-C6E1-431E-8AE0-1A2FEA8FC4E5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E3EA-C05F-44BA-BB9B-4D312751C8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0122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4314B-1053-46A8-C433-07C3E4E78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3AAF51-2045-D98A-7C16-A2378423A1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9DD5C1-5B60-0FA1-8E68-D0C70A327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55BA1-60F1-F3AD-EA2E-F13675751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12E7-7513-462B-B415-E43F9447CE02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5BDF4-3B92-13D5-9AC7-7B29160C9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A4B3C3-A658-1D3C-FFC7-C574A0F69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90BC-9654-41CA-9CDE-564045352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087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3872D-616F-DC9D-9E7F-61C1CF45D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867C85-F7F7-5DB8-3B7A-DFFEE286B7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4F436-02A7-C8E6-E01F-6B8E18926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12E7-7513-462B-B415-E43F9447CE02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8910A-0E6C-88C6-33AF-171611B07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F1D14-3DB9-EDC1-98BB-B8DAEB35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90BC-9654-41CA-9CDE-564045352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029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263AFA-BFA4-0F68-B38D-9C30A18B0D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8B444A-F23A-BF88-0B86-752458644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10C8A-D101-A9F2-8454-03296AF73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12E7-7513-462B-B415-E43F9447CE02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7A2C6-5EAF-5215-FA6A-2CCEF7498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2FD47-93DE-255C-6F00-97DFFC2C0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90BC-9654-41CA-9CDE-564045352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909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8FBC-C6E1-431E-8AE0-1A2FEA8FC4E5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E3EA-C05F-44BA-BB9B-4D312751C8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10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8FBC-C6E1-431E-8AE0-1A2FEA8FC4E5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E3EA-C05F-44BA-BB9B-4D312751C8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991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8FBC-C6E1-431E-8AE0-1A2FEA8FC4E5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E3EA-C05F-44BA-BB9B-4D312751C8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048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8FBC-C6E1-431E-8AE0-1A2FEA8FC4E5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E3EA-C05F-44BA-BB9B-4D312751C8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63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8FBC-C6E1-431E-8AE0-1A2FEA8FC4E5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E3EA-C05F-44BA-BB9B-4D312751C8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8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8FBC-C6E1-431E-8AE0-1A2FEA8FC4E5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E3EA-C05F-44BA-BB9B-4D312751C8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899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8FBC-C6E1-431E-8AE0-1A2FEA8FC4E5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E3EA-C05F-44BA-BB9B-4D312751C8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4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F8FBC-C6E1-431E-8AE0-1A2FEA8FC4E5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DE3EA-C05F-44BA-BB9B-4D312751C8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3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22696-EFFA-D0FD-D32B-DD97B7D1B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7B22E-ACC1-0F29-06DD-DC86E551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FD080-D4EE-EFE7-5A9D-8BDF9F7ADE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6512E7-7513-462B-B415-E43F9447CE02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F4343-710D-A3E6-D0FF-27DB421C5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9F9AB-699C-41A5-3857-5649A1478F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F490BC-9654-41CA-9CDE-564045352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11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6883" y="285008"/>
            <a:ext cx="11625943" cy="6246421"/>
          </a:xfrm>
          <a:prstGeom prst="roundRect">
            <a:avLst/>
          </a:prstGeom>
          <a:noFill/>
          <a:ln w="5715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90090" y="326266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Gill Sans MT" panose="020B0502020104020203" pitchFamily="34" charset="0"/>
              </a:rPr>
              <a:t>Year 9 Knowledge Organiser HT6</a:t>
            </a:r>
          </a:p>
        </p:txBody>
      </p:sp>
      <p:pic>
        <p:nvPicPr>
          <p:cNvPr id="7" name="Picture 6" descr="Hornchurch High (@HornchurchHigh) / Twitt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18" y="488114"/>
            <a:ext cx="3475145" cy="28733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671241" y="4326620"/>
            <a:ext cx="487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CC00FF"/>
                </a:solidFill>
                <a:latin typeface="Gill Sans MT" panose="020B0502020104020203" pitchFamily="34" charset="0"/>
              </a:rPr>
              <a:t>Knowledge is Power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97421" y="5600405"/>
            <a:ext cx="5424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Gill Sans MT" panose="020B0502020104020203" pitchFamily="34" charset="0"/>
              </a:rPr>
              <a:t>Name: ______________________________</a:t>
            </a:r>
          </a:p>
          <a:p>
            <a:r>
              <a:rPr lang="en-GB" sz="2000" dirty="0">
                <a:latin typeface="Gill Sans MT" panose="020B0502020104020203" pitchFamily="34" charset="0"/>
              </a:rPr>
              <a:t>Form:  _______</a:t>
            </a:r>
          </a:p>
        </p:txBody>
      </p:sp>
    </p:spTree>
    <p:extLst>
      <p:ext uri="{BB962C8B-B14F-4D97-AF65-F5344CB8AC3E}">
        <p14:creationId xmlns:p14="http://schemas.microsoft.com/office/powerpoint/2010/main" val="3885589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88127"/>
              </p:ext>
            </p:extLst>
          </p:nvPr>
        </p:nvGraphicFramePr>
        <p:xfrm>
          <a:off x="181792" y="373365"/>
          <a:ext cx="11480820" cy="60974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24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4836"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Key Word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Definition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91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Aid</a:t>
                      </a:r>
                    </a:p>
                  </a:txBody>
                  <a:tcPr marL="68580" marR="68580" marT="36195" marB="17780" anchor="ctr"/>
                </a:tc>
                <a:tc>
                  <a:txBody>
                    <a:bodyPr/>
                    <a:lstStyle/>
                    <a:p>
                      <a:pPr marR="50673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when a country or non-governmental organization (NGO) donates resources to another country to help it develop or improve people’s lives</a:t>
                      </a:r>
                    </a:p>
                  </a:txBody>
                  <a:tcPr marL="68580" marR="68580" marT="36195" marB="177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91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Birth rate</a:t>
                      </a:r>
                    </a:p>
                  </a:txBody>
                  <a:tcPr marL="68580" marR="68580" marT="36195" marB="17780" anchor="ctr"/>
                </a:tc>
                <a:tc>
                  <a:txBody>
                    <a:bodyPr/>
                    <a:lstStyle/>
                    <a:p>
                      <a:pPr marR="50673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the number of births a year per 1000 of the total population</a:t>
                      </a:r>
                    </a:p>
                  </a:txBody>
                  <a:tcPr marL="68580" marR="68580" marT="36195" marB="17780" anchor="ctr"/>
                </a:tc>
                <a:extLst>
                  <a:ext uri="{0D108BD9-81ED-4DB2-BD59-A6C34878D82A}">
                    <a16:rowId xmlns:a16="http://schemas.microsoft.com/office/drawing/2014/main" val="3157783359"/>
                  </a:ext>
                </a:extLst>
              </a:tr>
              <a:tr h="28391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Death rate</a:t>
                      </a:r>
                    </a:p>
                  </a:txBody>
                  <a:tcPr marL="68580" marR="68580" marT="36195" marB="17780" anchor="ctr"/>
                </a:tc>
                <a:tc>
                  <a:txBody>
                    <a:bodyPr/>
                    <a:lstStyle/>
                    <a:p>
                      <a:pPr marR="50673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the number of deaths in a year per 1000 of the total population</a:t>
                      </a:r>
                    </a:p>
                  </a:txBody>
                  <a:tcPr marL="68580" marR="68580" marT="36195" marB="17780" anchor="ctr"/>
                </a:tc>
                <a:extLst>
                  <a:ext uri="{0D108BD9-81ED-4DB2-BD59-A6C34878D82A}">
                    <a16:rowId xmlns:a16="http://schemas.microsoft.com/office/drawing/2014/main" val="3358326006"/>
                  </a:ext>
                </a:extLst>
              </a:tr>
              <a:tr h="28391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Debt crisis</a:t>
                      </a:r>
                    </a:p>
                  </a:txBody>
                  <a:tcPr marL="68580" marR="68580" marT="36195" marB="17780" anchor="ctr"/>
                </a:tc>
                <a:tc>
                  <a:txBody>
                    <a:bodyPr/>
                    <a:lstStyle/>
                    <a:p>
                      <a:pPr marR="50673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when a country cannot pay its debts, often leading to calls to other countries for assistance</a:t>
                      </a:r>
                    </a:p>
                  </a:txBody>
                  <a:tcPr marL="68580" marR="68580" marT="36195" marB="17780" anchor="ctr"/>
                </a:tc>
                <a:extLst>
                  <a:ext uri="{0D108BD9-81ED-4DB2-BD59-A6C34878D82A}">
                    <a16:rowId xmlns:a16="http://schemas.microsoft.com/office/drawing/2014/main" val="1298195780"/>
                  </a:ext>
                </a:extLst>
              </a:tr>
              <a:tr h="28391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Debt relief</a:t>
                      </a:r>
                    </a:p>
                  </a:txBody>
                  <a:tcPr marL="68580" marR="68580" marT="36195" marB="17780" anchor="ctr"/>
                </a:tc>
                <a:tc>
                  <a:txBody>
                    <a:bodyPr/>
                    <a:lstStyle/>
                    <a:p>
                      <a:pPr marR="50673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cancellation of debts to a country by a global organisation such as the World Bank</a:t>
                      </a:r>
                    </a:p>
                  </a:txBody>
                  <a:tcPr marL="68580" marR="68580" marT="36195" marB="17780" anchor="ctr"/>
                </a:tc>
                <a:extLst>
                  <a:ext uri="{0D108BD9-81ED-4DB2-BD59-A6C34878D82A}">
                    <a16:rowId xmlns:a16="http://schemas.microsoft.com/office/drawing/2014/main" val="2584063083"/>
                  </a:ext>
                </a:extLst>
              </a:tr>
              <a:tr h="28391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Dependency ratio</a:t>
                      </a:r>
                    </a:p>
                  </a:txBody>
                  <a:tcPr marL="68580" marR="68580" marT="36195" marB="17780" anchor="ctr"/>
                </a:tc>
                <a:tc>
                  <a:txBody>
                    <a:bodyPr/>
                    <a:lstStyle/>
                    <a:p>
                      <a:pPr marR="50673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the proportion of people below (aged 0-14) and above (over 65) normal working age</a:t>
                      </a:r>
                    </a:p>
                  </a:txBody>
                  <a:tcPr marL="68580" marR="68580" marT="36195" marB="17780" anchor="ctr"/>
                </a:tc>
                <a:extLst>
                  <a:ext uri="{0D108BD9-81ED-4DB2-BD59-A6C34878D82A}">
                    <a16:rowId xmlns:a16="http://schemas.microsoft.com/office/drawing/2014/main" val="2555449906"/>
                  </a:ext>
                </a:extLst>
              </a:tr>
              <a:tr h="28391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Development</a:t>
                      </a:r>
                    </a:p>
                  </a:txBody>
                  <a:tcPr marL="68580" marR="68580" marT="36195" marB="17780" anchor="ctr"/>
                </a:tc>
                <a:tc>
                  <a:txBody>
                    <a:bodyPr/>
                    <a:lstStyle/>
                    <a:p>
                      <a:pPr marR="50673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the progress of a country in terms of economic growth, the use of technology and human welfare</a:t>
                      </a:r>
                    </a:p>
                  </a:txBody>
                  <a:tcPr marL="68580" marR="68580" marT="36195" marB="17780" anchor="ctr"/>
                </a:tc>
                <a:extLst>
                  <a:ext uri="{0D108BD9-81ED-4DB2-BD59-A6C34878D82A}">
                    <a16:rowId xmlns:a16="http://schemas.microsoft.com/office/drawing/2014/main" val="565577198"/>
                  </a:ext>
                </a:extLst>
              </a:tr>
              <a:tr h="28391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Development gap</a:t>
                      </a:r>
                    </a:p>
                  </a:txBody>
                  <a:tcPr marL="68580" marR="68580" marT="36195" marB="17780" anchor="ctr"/>
                </a:tc>
                <a:tc>
                  <a:txBody>
                    <a:bodyPr/>
                    <a:lstStyle/>
                    <a:p>
                      <a:pPr marR="50673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difference in standards of living and wellbeing between the world’s richest and poorest countries</a:t>
                      </a:r>
                    </a:p>
                  </a:txBody>
                  <a:tcPr marL="68580" marR="68580" marT="36195" marB="177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91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Displaced person</a:t>
                      </a:r>
                    </a:p>
                  </a:txBody>
                  <a:tcPr marL="68580" marR="68580" marT="36195" marB="17780" anchor="ctr"/>
                </a:tc>
                <a:tc>
                  <a:txBody>
                    <a:bodyPr/>
                    <a:lstStyle/>
                    <a:p>
                      <a:pPr marR="50673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 person who is forced to move from home but stays in his/her country of origin</a:t>
                      </a:r>
                    </a:p>
                  </a:txBody>
                  <a:tcPr marL="68580" marR="68580" marT="36195" marB="17780" anchor="ctr"/>
                </a:tc>
                <a:extLst>
                  <a:ext uri="{0D108BD9-81ED-4DB2-BD59-A6C34878D82A}">
                    <a16:rowId xmlns:a16="http://schemas.microsoft.com/office/drawing/2014/main" val="3925240874"/>
                  </a:ext>
                </a:extLst>
              </a:tr>
              <a:tr h="28391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Economic migrant</a:t>
                      </a:r>
                    </a:p>
                  </a:txBody>
                  <a:tcPr marL="68580" marR="68580" marT="36195" marB="17780" anchor="ctr"/>
                </a:tc>
                <a:tc>
                  <a:txBody>
                    <a:bodyPr/>
                    <a:lstStyle/>
                    <a:p>
                      <a:pPr marR="50673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 person who moves voluntarily to seek a better life, such as a better-paid job or benefits like education and health care</a:t>
                      </a:r>
                    </a:p>
                  </a:txBody>
                  <a:tcPr marL="68580" marR="68580" marT="36195" marB="17780" anchor="ctr"/>
                </a:tc>
                <a:extLst>
                  <a:ext uri="{0D108BD9-81ED-4DB2-BD59-A6C34878D82A}">
                    <a16:rowId xmlns:a16="http://schemas.microsoft.com/office/drawing/2014/main" val="3041935017"/>
                  </a:ext>
                </a:extLst>
              </a:tr>
              <a:tr h="28391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Ecotourism</a:t>
                      </a:r>
                    </a:p>
                  </a:txBody>
                  <a:tcPr marL="68580" marR="68580" marT="36195" marB="17780" anchor="ctr"/>
                </a:tc>
                <a:tc>
                  <a:txBody>
                    <a:bodyPr/>
                    <a:lstStyle/>
                    <a:p>
                      <a:pPr marR="50673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nature tourism usually involving small groups with minimal impact on the environment</a:t>
                      </a:r>
                    </a:p>
                  </a:txBody>
                  <a:tcPr marL="68580" marR="68580" marT="36195" marB="17780" anchor="ctr"/>
                </a:tc>
                <a:extLst>
                  <a:ext uri="{0D108BD9-81ED-4DB2-BD59-A6C34878D82A}">
                    <a16:rowId xmlns:a16="http://schemas.microsoft.com/office/drawing/2014/main" val="689662382"/>
                  </a:ext>
                </a:extLst>
              </a:tr>
              <a:tr h="28391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Fairtrade</a:t>
                      </a:r>
                    </a:p>
                  </a:txBody>
                  <a:tcPr marL="68580" marR="68580" marT="36195" marB="17780" anchor="ctr"/>
                </a:tc>
                <a:tc>
                  <a:txBody>
                    <a:bodyPr/>
                    <a:lstStyle/>
                    <a:p>
                      <a:pPr marR="50673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producers in LICs given a better price for their goods such as cocoa, coffee and cotton</a:t>
                      </a:r>
                    </a:p>
                  </a:txBody>
                  <a:tcPr marL="68580" marR="68580" marT="36195" marB="17780" anchor="ctr"/>
                </a:tc>
                <a:extLst>
                  <a:ext uri="{0D108BD9-81ED-4DB2-BD59-A6C34878D82A}">
                    <a16:rowId xmlns:a16="http://schemas.microsoft.com/office/drawing/2014/main" val="3898045413"/>
                  </a:ext>
                </a:extLst>
              </a:tr>
              <a:tr h="28391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Free trade</a:t>
                      </a:r>
                    </a:p>
                  </a:txBody>
                  <a:tcPr marL="68580" marR="68580" marT="36195" marB="17780" anchor="ctr"/>
                </a:tc>
                <a:tc>
                  <a:txBody>
                    <a:bodyPr/>
                    <a:lstStyle/>
                    <a:p>
                      <a:pPr marR="50673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when countries do not use tariffs or quotas to restrict trade</a:t>
                      </a:r>
                    </a:p>
                  </a:txBody>
                  <a:tcPr marL="68580" marR="68580" marT="36195" marB="17780" anchor="ctr"/>
                </a:tc>
                <a:extLst>
                  <a:ext uri="{0D108BD9-81ED-4DB2-BD59-A6C34878D82A}">
                    <a16:rowId xmlns:a16="http://schemas.microsoft.com/office/drawing/2014/main" val="4149408354"/>
                  </a:ext>
                </a:extLst>
              </a:tr>
              <a:tr h="28391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Gross National Income (GNI)</a:t>
                      </a:r>
                    </a:p>
                  </a:txBody>
                  <a:tcPr marL="68580" marR="68580" marT="36195" marB="17780" anchor="ctr"/>
                </a:tc>
                <a:tc>
                  <a:txBody>
                    <a:bodyPr/>
                    <a:lstStyle/>
                    <a:p>
                      <a:pPr marR="50673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measurement of economic activity calculated by dividing the gross (total) national income by the size of the population</a:t>
                      </a:r>
                    </a:p>
                  </a:txBody>
                  <a:tcPr marL="68580" marR="68580" marT="36195" marB="17780" anchor="ctr"/>
                </a:tc>
                <a:extLst>
                  <a:ext uri="{0D108BD9-81ED-4DB2-BD59-A6C34878D82A}">
                    <a16:rowId xmlns:a16="http://schemas.microsoft.com/office/drawing/2014/main" val="1235971345"/>
                  </a:ext>
                </a:extLst>
              </a:tr>
              <a:tr h="28391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Human Development Index (HDI)</a:t>
                      </a:r>
                    </a:p>
                  </a:txBody>
                  <a:tcPr marL="68580" marR="68580" marT="36195" marB="17780" anchor="ctr"/>
                </a:tc>
                <a:tc>
                  <a:txBody>
                    <a:bodyPr/>
                    <a:lstStyle/>
                    <a:p>
                      <a:pPr marR="50673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 method of measuring development where GDP per capita, life expectancy and adult literacy are combined to give an overview</a:t>
                      </a:r>
                    </a:p>
                  </a:txBody>
                  <a:tcPr marL="68580" marR="68580" marT="36195" marB="17780" anchor="ctr"/>
                </a:tc>
                <a:extLst>
                  <a:ext uri="{0D108BD9-81ED-4DB2-BD59-A6C34878D82A}">
                    <a16:rowId xmlns:a16="http://schemas.microsoft.com/office/drawing/2014/main" val="926076416"/>
                  </a:ext>
                </a:extLst>
              </a:tr>
              <a:tr h="28391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Immigration</a:t>
                      </a:r>
                    </a:p>
                  </a:txBody>
                  <a:tcPr marL="68580" marR="68580" marT="36195" marB="17780" anchor="ctr"/>
                </a:tc>
                <a:tc>
                  <a:txBody>
                    <a:bodyPr/>
                    <a:lstStyle/>
                    <a:p>
                      <a:pPr marR="50673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the migration of people in to a country</a:t>
                      </a:r>
                    </a:p>
                  </a:txBody>
                  <a:tcPr marL="68580" marR="68580" marT="36195" marB="17780" anchor="ctr"/>
                </a:tc>
                <a:extLst>
                  <a:ext uri="{0D108BD9-81ED-4DB2-BD59-A6C34878D82A}">
                    <a16:rowId xmlns:a16="http://schemas.microsoft.com/office/drawing/2014/main" val="3972796075"/>
                  </a:ext>
                </a:extLst>
              </a:tr>
              <a:tr h="28391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Infant mortality rate</a:t>
                      </a:r>
                    </a:p>
                  </a:txBody>
                  <a:tcPr marL="68580" marR="68580" marT="36195" marB="17780" anchor="ctr"/>
                </a:tc>
                <a:tc>
                  <a:txBody>
                    <a:bodyPr/>
                    <a:lstStyle/>
                    <a:p>
                      <a:pPr marR="50673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the number of babies that die under a year of age, per 1000 live births</a:t>
                      </a:r>
                    </a:p>
                  </a:txBody>
                  <a:tcPr marL="68580" marR="68580" marT="36195" marB="17780" anchor="ctr"/>
                </a:tc>
                <a:extLst>
                  <a:ext uri="{0D108BD9-81ED-4DB2-BD59-A6C34878D82A}">
                    <a16:rowId xmlns:a16="http://schemas.microsoft.com/office/drawing/2014/main" val="1539621257"/>
                  </a:ext>
                </a:extLst>
              </a:tr>
              <a:tr h="51178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Infrastructure</a:t>
                      </a:r>
                    </a:p>
                  </a:txBody>
                  <a:tcPr marL="68580" marR="68580" marT="36195" marB="17780" anchor="ctr"/>
                </a:tc>
                <a:tc>
                  <a:txBody>
                    <a:bodyPr/>
                    <a:lstStyle/>
                    <a:p>
                      <a:pPr marR="50673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the basic equipment and structures (such as roads, utilities, water supply and sewage) that are needed for a country or region to function properly</a:t>
                      </a:r>
                    </a:p>
                  </a:txBody>
                  <a:tcPr marL="68580" marR="68580" marT="36195" marB="17780" anchor="ctr"/>
                </a:tc>
                <a:extLst>
                  <a:ext uri="{0D108BD9-81ED-4DB2-BD59-A6C34878D82A}">
                    <a16:rowId xmlns:a16="http://schemas.microsoft.com/office/drawing/2014/main" val="857283915"/>
                  </a:ext>
                </a:extLst>
              </a:tr>
              <a:tr h="28391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Intermediate technology</a:t>
                      </a:r>
                    </a:p>
                  </a:txBody>
                  <a:tcPr marL="68580" marR="68580" marT="36195" marB="17780" anchor="ctr"/>
                </a:tc>
                <a:tc>
                  <a:txBody>
                    <a:bodyPr/>
                    <a:lstStyle/>
                    <a:p>
                      <a:pPr marR="50673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simple, easily learned and maintained technology used in LICs for a range of economic activities</a:t>
                      </a:r>
                    </a:p>
                  </a:txBody>
                  <a:tcPr marL="68580" marR="68580" marT="36195" marB="17780" anchor="ctr"/>
                </a:tc>
                <a:extLst>
                  <a:ext uri="{0D108BD9-81ED-4DB2-BD59-A6C34878D82A}">
                    <a16:rowId xmlns:a16="http://schemas.microsoft.com/office/drawing/2014/main" val="162453884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223901" y="232640"/>
            <a:ext cx="1786308" cy="461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Geography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28418" y="6489391"/>
            <a:ext cx="363582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06227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23901" y="232640"/>
            <a:ext cx="1786308" cy="461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Geography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28418" y="6489391"/>
            <a:ext cx="363582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9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851630"/>
              </p:ext>
            </p:extLst>
          </p:nvPr>
        </p:nvGraphicFramePr>
        <p:xfrm>
          <a:off x="161823" y="868409"/>
          <a:ext cx="11848386" cy="40427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0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58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385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Life expectancy</a:t>
                      </a:r>
                    </a:p>
                  </a:txBody>
                  <a:tcPr marL="68580" marR="68580" marT="36195" marB="17780" anchor="ctr"/>
                </a:tc>
                <a:tc>
                  <a:txBody>
                    <a:bodyPr/>
                    <a:lstStyle/>
                    <a:p>
                      <a:pPr marR="50673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the average number of years a person is expected to live.</a:t>
                      </a:r>
                    </a:p>
                  </a:txBody>
                  <a:tcPr marL="68580" marR="68580" marT="36195" marB="17780" anchor="ctr"/>
                </a:tc>
                <a:extLst>
                  <a:ext uri="{0D108BD9-81ED-4DB2-BD59-A6C34878D82A}">
                    <a16:rowId xmlns:a16="http://schemas.microsoft.com/office/drawing/2014/main" val="342741541"/>
                  </a:ext>
                </a:extLst>
              </a:tr>
              <a:tr h="23385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Microfinance loans</a:t>
                      </a:r>
                    </a:p>
                  </a:txBody>
                  <a:tcPr marL="68580" marR="68580" marT="36195" marB="17780" anchor="ctr"/>
                </a:tc>
                <a:tc>
                  <a:txBody>
                    <a:bodyPr/>
                    <a:lstStyle/>
                    <a:p>
                      <a:pPr marR="50673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very small loans which are given to people in the LICs to help them start a small business</a:t>
                      </a:r>
                    </a:p>
                  </a:txBody>
                  <a:tcPr marL="68580" marR="68580" marT="36195" marB="17780" anchor="ctr"/>
                </a:tc>
                <a:extLst>
                  <a:ext uri="{0D108BD9-81ED-4DB2-BD59-A6C34878D82A}">
                    <a16:rowId xmlns:a16="http://schemas.microsoft.com/office/drawing/2014/main" val="313394838"/>
                  </a:ext>
                </a:extLst>
              </a:tr>
              <a:tr h="23385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Migration</a:t>
                      </a:r>
                    </a:p>
                  </a:txBody>
                  <a:tcPr marL="68580" marR="68580" marT="36195" marB="17780" anchor="ctr"/>
                </a:tc>
                <a:tc>
                  <a:txBody>
                    <a:bodyPr/>
                    <a:lstStyle/>
                    <a:p>
                      <a:pPr marR="50673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when people move from one area to another; in many LICS people move from rural to urban areas (rural–urban migration)</a:t>
                      </a:r>
                    </a:p>
                  </a:txBody>
                  <a:tcPr marL="68580" marR="68580" marT="36195" marB="17780" anchor="ctr"/>
                </a:tc>
                <a:extLst>
                  <a:ext uri="{0D108BD9-81ED-4DB2-BD59-A6C34878D82A}">
                    <a16:rowId xmlns:a16="http://schemas.microsoft.com/office/drawing/2014/main" val="3580358577"/>
                  </a:ext>
                </a:extLst>
              </a:tr>
              <a:tr h="23385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Multiplier effect</a:t>
                      </a:r>
                    </a:p>
                  </a:txBody>
                  <a:tcPr marL="68580" marR="68580" marT="36195" marB="17780" anchor="ctr"/>
                </a:tc>
                <a:tc>
                  <a:txBody>
                    <a:bodyPr/>
                    <a:lstStyle/>
                    <a:p>
                      <a:pPr marR="50673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 series of consequences where one development makes another one possible, such as an increase in money available</a:t>
                      </a:r>
                    </a:p>
                  </a:txBody>
                  <a:tcPr marL="68580" marR="68580" marT="36195" marB="17780" anchor="ctr"/>
                </a:tc>
                <a:extLst>
                  <a:ext uri="{0D108BD9-81ED-4DB2-BD59-A6C34878D82A}">
                    <a16:rowId xmlns:a16="http://schemas.microsoft.com/office/drawing/2014/main" val="2945311345"/>
                  </a:ext>
                </a:extLst>
              </a:tr>
              <a:tr h="23385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Newly-Emerging Economies (NEE)</a:t>
                      </a:r>
                    </a:p>
                  </a:txBody>
                  <a:tcPr marL="68580" marR="68580" marT="36195" marB="17780" anchor="ctr"/>
                </a:tc>
                <a:tc>
                  <a:txBody>
                    <a:bodyPr/>
                    <a:lstStyle/>
                    <a:p>
                      <a:pPr marR="50673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countries that have begun to experience high rates of economic development, usually along with rapid industrialisation</a:t>
                      </a:r>
                    </a:p>
                  </a:txBody>
                  <a:tcPr marL="68580" marR="68580" marT="36195" marB="17780" anchor="ctr"/>
                </a:tc>
                <a:extLst>
                  <a:ext uri="{0D108BD9-81ED-4DB2-BD59-A6C34878D82A}">
                    <a16:rowId xmlns:a16="http://schemas.microsoft.com/office/drawing/2014/main" val="3673785556"/>
                  </a:ext>
                </a:extLst>
              </a:tr>
              <a:tr h="23385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Population pyramid</a:t>
                      </a:r>
                    </a:p>
                  </a:txBody>
                  <a:tcPr marL="68580" marR="68580" marT="36195" marB="17780" anchor="ctr"/>
                </a:tc>
                <a:tc>
                  <a:txBody>
                    <a:bodyPr/>
                    <a:lstStyle/>
                    <a:p>
                      <a:pPr marR="50673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 graph showing the age and sex of a population</a:t>
                      </a:r>
                    </a:p>
                  </a:txBody>
                  <a:tcPr marL="68580" marR="68580" marT="36195" marB="17780" anchor="ctr"/>
                </a:tc>
                <a:extLst>
                  <a:ext uri="{0D108BD9-81ED-4DB2-BD59-A6C34878D82A}">
                    <a16:rowId xmlns:a16="http://schemas.microsoft.com/office/drawing/2014/main" val="3157783359"/>
                  </a:ext>
                </a:extLst>
              </a:tr>
              <a:tr h="23385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Population structure</a:t>
                      </a:r>
                    </a:p>
                  </a:txBody>
                  <a:tcPr marL="68580" marR="68580" marT="36195" marB="17780" anchor="ctr"/>
                </a:tc>
                <a:tc>
                  <a:txBody>
                    <a:bodyPr/>
                    <a:lstStyle/>
                    <a:p>
                      <a:pPr marR="50673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the number of each sex in each age group, usually displayed in a population pyramid diagram</a:t>
                      </a:r>
                    </a:p>
                  </a:txBody>
                  <a:tcPr marL="68580" marR="68580" marT="36195" marB="17780" anchor="ctr"/>
                </a:tc>
                <a:extLst>
                  <a:ext uri="{0D108BD9-81ED-4DB2-BD59-A6C34878D82A}">
                    <a16:rowId xmlns:a16="http://schemas.microsoft.com/office/drawing/2014/main" val="3358326006"/>
                  </a:ext>
                </a:extLst>
              </a:tr>
              <a:tr h="23385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Primary products</a:t>
                      </a:r>
                    </a:p>
                  </a:txBody>
                  <a:tcPr marL="68580" marR="68580" marT="36195" marB="17780" anchor="ctr"/>
                </a:tc>
                <a:tc>
                  <a:txBody>
                    <a:bodyPr/>
                    <a:lstStyle/>
                    <a:p>
                      <a:pPr marR="50673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unprocessed raw materials extracted from the earth or agricultural products</a:t>
                      </a:r>
                    </a:p>
                  </a:txBody>
                  <a:tcPr marL="68580" marR="68580" marT="36195" marB="177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Quality of life</a:t>
                      </a:r>
                    </a:p>
                  </a:txBody>
                  <a:tcPr marL="68580" marR="68580" marT="36195" marB="17780" anchor="ctr"/>
                </a:tc>
                <a:tc>
                  <a:txBody>
                    <a:bodyPr/>
                    <a:lstStyle/>
                    <a:p>
                      <a:pPr marR="50673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how good a person’s life measured by such things of housing and environment, access to education, healthcare, how secure people feel and how happy they are with their lifestyle</a:t>
                      </a:r>
                    </a:p>
                  </a:txBody>
                  <a:tcPr marL="68580" marR="68580" marT="36195" marB="17780" anchor="ctr"/>
                </a:tc>
                <a:extLst>
                  <a:ext uri="{0D108BD9-81ED-4DB2-BD59-A6C34878D82A}">
                    <a16:rowId xmlns:a16="http://schemas.microsoft.com/office/drawing/2014/main" val="3925240874"/>
                  </a:ext>
                </a:extLst>
              </a:tr>
              <a:tr h="14114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Sustainability</a:t>
                      </a:r>
                    </a:p>
                  </a:txBody>
                  <a:tcPr marL="68580" marR="68580" marT="36195" marB="17780" anchor="ctr"/>
                </a:tc>
                <a:tc>
                  <a:txBody>
                    <a:bodyPr/>
                    <a:lstStyle/>
                    <a:p>
                      <a:pPr marR="50673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actions that meet the needs of the present without reducing the ability of future generations to meet their needs</a:t>
                      </a:r>
                    </a:p>
                  </a:txBody>
                  <a:tcPr marL="68580" marR="68580" marT="36195" marB="17780" anchor="ctr"/>
                </a:tc>
                <a:extLst>
                  <a:ext uri="{0D108BD9-81ED-4DB2-BD59-A6C34878D82A}">
                    <a16:rowId xmlns:a16="http://schemas.microsoft.com/office/drawing/2014/main" val="3041935017"/>
                  </a:ext>
                </a:extLst>
              </a:tr>
              <a:tr h="23385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Standard of living </a:t>
                      </a:r>
                    </a:p>
                  </a:txBody>
                  <a:tcPr marL="68580" marR="68580" marT="36195" marB="17780" anchor="ctr"/>
                </a:tc>
                <a:tc>
                  <a:txBody>
                    <a:bodyPr/>
                    <a:lstStyle/>
                    <a:p>
                      <a:pPr marR="50673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the level of wealth, comfort, material goods and necessities available to a certain group of people in a certain geographic area </a:t>
                      </a:r>
                    </a:p>
                  </a:txBody>
                  <a:tcPr marL="68580" marR="68580" marT="36195" marB="17780" anchor="ctr"/>
                </a:tc>
                <a:extLst>
                  <a:ext uri="{0D108BD9-81ED-4DB2-BD59-A6C34878D82A}">
                    <a16:rowId xmlns:a16="http://schemas.microsoft.com/office/drawing/2014/main" val="3448436564"/>
                  </a:ext>
                </a:extLst>
              </a:tr>
              <a:tr h="23385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Tariff</a:t>
                      </a:r>
                    </a:p>
                  </a:txBody>
                  <a:tcPr marL="68580" marR="68580" marT="36195" marB="17780" anchor="ctr"/>
                </a:tc>
                <a:tc>
                  <a:txBody>
                    <a:bodyPr/>
                    <a:lstStyle/>
                    <a:p>
                      <a:pPr marR="50673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taxes or customs dues paid on imports</a:t>
                      </a:r>
                    </a:p>
                  </a:txBody>
                  <a:tcPr marL="68580" marR="68580" marT="36195" marB="17780" anchor="ctr"/>
                </a:tc>
                <a:extLst>
                  <a:ext uri="{0D108BD9-81ED-4DB2-BD59-A6C34878D82A}">
                    <a16:rowId xmlns:a16="http://schemas.microsoft.com/office/drawing/2014/main" val="3898045413"/>
                  </a:ext>
                </a:extLst>
              </a:tr>
              <a:tr h="23385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Tourism</a:t>
                      </a:r>
                    </a:p>
                  </a:txBody>
                  <a:tcPr marL="68580" marR="68580" marT="36195" marB="17780" anchor="ctr"/>
                </a:tc>
                <a:tc>
                  <a:txBody>
                    <a:bodyPr/>
                    <a:lstStyle/>
                    <a:p>
                      <a:pPr marR="50673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the commercial organisation of attracting non-resident people to areas of interest</a:t>
                      </a:r>
                    </a:p>
                  </a:txBody>
                  <a:tcPr marL="68580" marR="68580" marT="36195" marB="17780" anchor="ctr"/>
                </a:tc>
                <a:extLst>
                  <a:ext uri="{0D108BD9-81ED-4DB2-BD59-A6C34878D82A}">
                    <a16:rowId xmlns:a16="http://schemas.microsoft.com/office/drawing/2014/main" val="3722518779"/>
                  </a:ext>
                </a:extLst>
              </a:tr>
              <a:tr h="23385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Trade</a:t>
                      </a:r>
                    </a:p>
                  </a:txBody>
                  <a:tcPr marL="68580" marR="68580" marT="36195" marB="17780" anchor="ctr"/>
                </a:tc>
                <a:tc>
                  <a:txBody>
                    <a:bodyPr/>
                    <a:lstStyle/>
                    <a:p>
                      <a:pPr marR="50673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buying and selling of goods and services between countries</a:t>
                      </a:r>
                    </a:p>
                  </a:txBody>
                  <a:tcPr marL="68580" marR="68580" marT="36195" marB="17780" anchor="ctr"/>
                </a:tc>
                <a:extLst>
                  <a:ext uri="{0D108BD9-81ED-4DB2-BD59-A6C34878D82A}">
                    <a16:rowId xmlns:a16="http://schemas.microsoft.com/office/drawing/2014/main" val="41494083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Trading group</a:t>
                      </a:r>
                    </a:p>
                  </a:txBody>
                  <a:tcPr marL="68580" marR="68580" marT="36195" marB="17780" anchor="ctr"/>
                </a:tc>
                <a:tc>
                  <a:txBody>
                    <a:bodyPr/>
                    <a:lstStyle/>
                    <a:p>
                      <a:pPr marR="50673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countries which have grouped together to increase trade between them by cutting tariffs to discourage trade with non-members</a:t>
                      </a:r>
                    </a:p>
                  </a:txBody>
                  <a:tcPr marL="68580" marR="68580" marT="36195" marB="17780" anchor="ctr"/>
                </a:tc>
                <a:extLst>
                  <a:ext uri="{0D108BD9-81ED-4DB2-BD59-A6C34878D82A}">
                    <a16:rowId xmlns:a16="http://schemas.microsoft.com/office/drawing/2014/main" val="1235971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877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24086"/>
              </p:ext>
            </p:extLst>
          </p:nvPr>
        </p:nvGraphicFramePr>
        <p:xfrm>
          <a:off x="87086" y="245065"/>
          <a:ext cx="11667030" cy="65859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0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6496">
                  <a:extLst>
                    <a:ext uri="{9D8B030D-6E8A-4147-A177-3AD203B41FA5}">
                      <a16:colId xmlns:a16="http://schemas.microsoft.com/office/drawing/2014/main" val="436465618"/>
                    </a:ext>
                  </a:extLst>
                </a:gridCol>
              </a:tblGrid>
              <a:tr h="314858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Methods</a:t>
                      </a:r>
                      <a:r>
                        <a:rPr lang="en-GB" sz="1200" b="0" baseline="0" dirty="0">
                          <a:latin typeface="Gill Sans MT" panose="020B0502020104020203" pitchFamily="34" charset="0"/>
                        </a:rPr>
                        <a:t> of training</a:t>
                      </a:r>
                      <a:endParaRPr lang="en-GB" sz="1200" b="0" dirty="0"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51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Continuous training -</a:t>
                      </a:r>
                      <a:r>
                        <a:rPr lang="en-GB" sz="1200" b="0" baseline="0" dirty="0">
                          <a:latin typeface="Gill Sans MT" panose="020B0502020104020203" pitchFamily="34" charset="0"/>
                        </a:rPr>
                        <a:t> </a:t>
                      </a:r>
                      <a:endParaRPr lang="en-GB" sz="12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200" b="0" dirty="0">
                          <a:latin typeface="Gill Sans MT" panose="020B0502020104020203" pitchFamily="34" charset="0"/>
                        </a:rPr>
                        <a:t>Involves a steady but regular pace at a moderate intensity (aerobic) which should last for at least 20 minutes. </a:t>
                      </a:r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i.e. running, walking, swimming, rowing or cycling.</a:t>
                      </a:r>
                      <a:r>
                        <a:rPr lang="en-GB" sz="1200" b="0" baseline="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Used by</a:t>
                      </a:r>
                      <a:r>
                        <a:rPr lang="en-GB" sz="1200" b="0" baseline="0" dirty="0">
                          <a:latin typeface="Gill Sans MT" panose="020B0502020104020203" pitchFamily="34" charset="0"/>
                        </a:rPr>
                        <a:t> a marathon runner.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GB" sz="1200" b="0" baseline="0" dirty="0">
                        <a:latin typeface="Gill Sans MT" panose="020B0502020104020203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GB" sz="1200" b="0" baseline="0" dirty="0">
                        <a:latin typeface="Gill Sans MT" panose="020B0502020104020203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baseline="0" dirty="0"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635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Fartlek training </a:t>
                      </a:r>
                      <a:endParaRPr lang="en-GB" sz="12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Referred to as ‘speed play’</a:t>
                      </a:r>
                      <a:r>
                        <a:rPr lang="en-GB" sz="1200" b="0" baseline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GB" sz="1200" b="0" baseline="0" dirty="0">
                          <a:latin typeface="Gill Sans MT" panose="020B0502020104020203" pitchFamily="34" charset="0"/>
                        </a:rPr>
                        <a:t>This is a form interval training but without rest. Involves a variety of changing intensities over different distances and terrains. </a:t>
                      </a:r>
                      <a:r>
                        <a:rPr lang="en-GB" altLang="en-US" sz="1200" b="0" i="1" dirty="0">
                          <a:latin typeface="Gill Sans MT" panose="020B0502020104020203" pitchFamily="34" charset="0"/>
                        </a:rPr>
                        <a:t>i.e. 1 lap at 50% max, 1 lap walking, 1 lap at 80%</a:t>
                      </a:r>
                      <a:r>
                        <a:rPr lang="en-GB" altLang="en-US" sz="1200" b="0" i="1" baseline="0" dirty="0">
                          <a:latin typeface="Gill Sans MT" panose="020B0502020104020203" pitchFamily="34" charset="0"/>
                        </a:rPr>
                        <a:t> (aerobic and anaerobic used) </a:t>
                      </a:r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Used by games players – Hockey players</a:t>
                      </a:r>
                      <a:endParaRPr lang="en-GB" sz="12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2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2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Weight/Resistance training</a:t>
                      </a:r>
                      <a:endParaRPr lang="en-GB" sz="12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baseline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A </a:t>
                      </a:r>
                      <a:r>
                        <a:rPr lang="en-GB" altLang="en-US" sz="1200" b="0" dirty="0">
                          <a:latin typeface="Gill Sans MT" panose="020B0502020104020203" pitchFamily="34" charset="0"/>
                        </a:rPr>
                        <a:t>form of training that uses progressive resistance against a muscle group. Used by cyclists. Muscular strength: High</a:t>
                      </a:r>
                      <a:r>
                        <a:rPr lang="en-GB" altLang="en-US" sz="1200" b="0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 weight x low repetitions.</a:t>
                      </a:r>
                      <a:r>
                        <a:rPr lang="en-GB" altLang="en-US" sz="1200" b="0" baseline="0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GB" altLang="en-US" sz="1200" b="0" dirty="0">
                          <a:latin typeface="Gill Sans MT" panose="020B0502020104020203" pitchFamily="34" charset="0"/>
                        </a:rPr>
                        <a:t>Muscular endurance:</a:t>
                      </a:r>
                      <a:r>
                        <a:rPr lang="en-GB" altLang="en-US" sz="1200" b="0" baseline="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GB" altLang="en-US" sz="1200" b="0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Low weight x high repetitions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1200" b="0" dirty="0">
                        <a:solidFill>
                          <a:srgbClr val="FF0000"/>
                        </a:solidFill>
                        <a:latin typeface="Gill Sans MT" panose="020B0502020104020203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1200" b="0" dirty="0">
                        <a:solidFill>
                          <a:srgbClr val="FF0000"/>
                        </a:solidFill>
                        <a:latin typeface="Gill Sans MT" panose="020B0502020104020203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1200" b="0" dirty="0">
                        <a:solidFill>
                          <a:srgbClr val="FF0000"/>
                        </a:solidFill>
                        <a:latin typeface="Gill Sans MT" panose="020B0502020104020203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1200" b="0" dirty="0">
                        <a:solidFill>
                          <a:srgbClr val="FF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37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Interval training</a:t>
                      </a:r>
                      <a:endParaRPr lang="en-GB" sz="12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baseline="0" dirty="0">
                          <a:latin typeface="Gill Sans MT" panose="020B0502020104020203" pitchFamily="34" charset="0"/>
                        </a:rPr>
                        <a:t>I</a:t>
                      </a:r>
                      <a:r>
                        <a:rPr lang="en-GB" altLang="en-US" sz="1200" b="0" i="0" dirty="0">
                          <a:latin typeface="Gill Sans MT" panose="020B0502020104020203" pitchFamily="34" charset="0"/>
                        </a:rPr>
                        <a:t>nvolves periods of work followed by periods of rest. </a:t>
                      </a:r>
                      <a:r>
                        <a:rPr lang="en-GB" altLang="en-US" sz="1200" b="0" i="1" dirty="0">
                          <a:latin typeface="Gill Sans MT" panose="020B0502020104020203" pitchFamily="34" charset="0"/>
                        </a:rPr>
                        <a:t>i.e. Sprint for 20 metre + walk back to start.</a:t>
                      </a:r>
                      <a:r>
                        <a:rPr lang="en-GB" altLang="en-US" sz="1200" b="0" i="1" baseline="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GB" altLang="en-US" sz="1200" b="0" i="0" dirty="0">
                          <a:latin typeface="Gill Sans MT" panose="020B0502020104020203" pitchFamily="34" charset="0"/>
                        </a:rPr>
                        <a:t>Used by a 200m sprinter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1200" b="0" i="0" dirty="0">
                        <a:latin typeface="Gill Sans MT" panose="020B0502020104020203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1200" b="0" i="0" dirty="0">
                        <a:latin typeface="Gill Sans MT" panose="020B0502020104020203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1200" b="0" i="0" dirty="0">
                        <a:latin typeface="Gill Sans MT" panose="020B0502020104020203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1200" b="0" i="0" dirty="0"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3925240874"/>
                  </a:ext>
                </a:extLst>
              </a:tr>
              <a:tr h="125403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Plyometric</a:t>
                      </a:r>
                      <a:r>
                        <a:rPr lang="en-GB" sz="1200" b="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training</a:t>
                      </a:r>
                      <a:endParaRPr lang="en-GB" sz="12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baseline="0" dirty="0">
                          <a:latin typeface="Gill Sans MT" panose="020B0502020104020203" pitchFamily="34" charset="0"/>
                        </a:rPr>
                        <a:t>Involves high-impact exercises that develop power. </a:t>
                      </a:r>
                      <a:r>
                        <a:rPr lang="en-GB" sz="1200" b="0" i="1" baseline="0" dirty="0">
                          <a:latin typeface="Gill Sans MT" panose="020B0502020104020203" pitchFamily="34" charset="0"/>
                        </a:rPr>
                        <a:t>i.e. bounding/hopping, squat jumps. </a:t>
                      </a:r>
                      <a:r>
                        <a:rPr lang="en-GB" sz="1200" b="0" i="0" baseline="0" dirty="0">
                          <a:latin typeface="Gill Sans MT" panose="020B0502020104020203" pitchFamily="34" charset="0"/>
                        </a:rPr>
                        <a:t>Used by</a:t>
                      </a:r>
                      <a:r>
                        <a:rPr lang="en-GB" altLang="en-US" sz="1200" b="0" i="0" dirty="0">
                          <a:latin typeface="Gill Sans MT" panose="020B0502020104020203" pitchFamily="34" charset="0"/>
                        </a:rPr>
                        <a:t> long jumpers, 100 m sprinters or basketball players.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1200" b="0" i="0" dirty="0">
                        <a:latin typeface="Gill Sans MT" panose="020B0502020104020203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1200" b="0" i="0" dirty="0">
                        <a:latin typeface="Gill Sans MT" panose="020B0502020104020203" pitchFamily="34" charset="0"/>
                      </a:endParaRPr>
                    </a:p>
                    <a:p>
                      <a:endParaRPr lang="en-GB" sz="1200" b="0" dirty="0"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3041935017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Circuit training</a:t>
                      </a:r>
                      <a:endParaRPr lang="en-GB" sz="12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baseline="0" dirty="0">
                          <a:latin typeface="Gill Sans MT" panose="020B0502020104020203" pitchFamily="34" charset="0"/>
                        </a:rPr>
                        <a:t>A</a:t>
                      </a:r>
                      <a:r>
                        <a:rPr lang="en-GB" altLang="en-US" sz="1200" b="0" dirty="0">
                          <a:latin typeface="Gill Sans MT" panose="020B0502020104020203" pitchFamily="34" charset="0"/>
                        </a:rPr>
                        <a:t> series of exercises completed one after another. Each exercise is called a station. Each station should work a different area of the body to avoid fatigue. </a:t>
                      </a:r>
                      <a:r>
                        <a:rPr lang="en-GB" altLang="en-US" sz="1200" b="0" i="1" dirty="0">
                          <a:latin typeface="Gill Sans MT" panose="020B0502020104020203" pitchFamily="34" charset="0"/>
                        </a:rPr>
                        <a:t>i.e. press ups, sit ups, squats, shuttle runs. 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414940835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223901" y="245065"/>
            <a:ext cx="1786308" cy="461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PE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54116" y="6489391"/>
            <a:ext cx="437884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10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7658029" y="835250"/>
            <a:ext cx="3944836" cy="556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7612309" y="1816530"/>
            <a:ext cx="4036276" cy="967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7502581" y="3155164"/>
            <a:ext cx="4100284" cy="8165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7545253" y="4301599"/>
            <a:ext cx="4014939" cy="7983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7513248" y="5429887"/>
            <a:ext cx="4078947" cy="86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3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78674" y="358790"/>
          <a:ext cx="11667030" cy="61628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5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1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858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j-lt"/>
                        </a:rPr>
                        <a:t>Health</a:t>
                      </a:r>
                      <a:r>
                        <a:rPr lang="en-GB" sz="1200" b="1" baseline="0" dirty="0">
                          <a:latin typeface="+mj-lt"/>
                        </a:rPr>
                        <a:t> and Fitness</a:t>
                      </a:r>
                      <a:endParaRPr lang="en-GB" sz="1200" b="1" dirty="0">
                        <a:latin typeface="+mj-lt"/>
                      </a:endParaRPr>
                    </a:p>
                  </a:txBody>
                  <a:tcPr marL="36576" marR="36576" marT="36576" marB="3657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51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Muscular Strength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 amount of the force muscles can generate against a resistance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60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Muscular Endurance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 ability to use voluntary muscles, over long periods of time without getting tired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Flexibility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 range of movement at a joint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61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Cardiovascular Fitness (Aerobic Endurance)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 ability of the heart and circulatory system to meet the demands of the body for a long period of time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925240874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Body composition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 percentage of a body that is fat, muscle, bone and water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041935017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Coordination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 ability to move two or more body parts at the same time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4149408354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Reaction Time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 time taken for a response to occur after a stimulus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235971345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Agility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 ability to change direction at speed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7487690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Balance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 ability to keep the body steady when in a static position or when moving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543258229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Speed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 time taken to cover a set distance/complete a movement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146237369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Power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 ability to combine speed and strength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189114812"/>
                  </a:ext>
                </a:extLst>
              </a:tr>
              <a:tr h="168371">
                <a:tc gridSpan="2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Principles of training</a:t>
                      </a:r>
                    </a:p>
                  </a:txBody>
                  <a:tcPr marL="36576" marR="36576" marT="36576" marB="3657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926076416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Progressive Overload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Working the body harder than normal/gradually increasing the amount of exercise you do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875491268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Reversibility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If training is not regular, adaptations will be reversed.  This can happen when suffering from illness, injury or after an off season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961565093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Specificity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Training showed be matched to the requirements of the sport or position the performer is in.</a:t>
                      </a: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</a:t>
                      </a:r>
                      <a:r>
                        <a:rPr lang="en-GB" sz="1200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Training must be specifically  designed to develop the right muscles, type of fitness or skills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2060469029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Individual needs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All PEP’s would differ depending on performers goals/target, strengths /weaknesses, age/gender and current health/fitness levels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8380894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Overtraining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Occurs when you train too hard and do not allow the body enough rest/recovery time Signs include extended muscle soreness, frequent illness &amp; increase injuries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4250498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8674" y="160731"/>
            <a:ext cx="1786308" cy="461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PE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47500" y="6489391"/>
            <a:ext cx="4445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063619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970159"/>
              </p:ext>
            </p:extLst>
          </p:nvPr>
        </p:nvGraphicFramePr>
        <p:xfrm>
          <a:off x="278674" y="793566"/>
          <a:ext cx="11658600" cy="552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3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05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04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Muscular system - Antagonistic pairs</a:t>
                      </a:r>
                    </a:p>
                  </a:txBody>
                  <a:tcPr marL="36576" marR="36576" marT="36576" marB="3657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403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200" b="0" u="none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/>
                        </a:rPr>
                        <a:t>Tendons connect muscle to bone and ligaments connect bone to bone. Voluntary muscles allow for movement as they produce a force which causes the attached bones to move in a specific direction. Muscles which are attached via tendons work together to create this.   </a:t>
                      </a:r>
                      <a:endParaRPr lang="en-GB" sz="1200" b="0" u="none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 hMerge="1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56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0" u="none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/>
                        </a:rPr>
                        <a:t>Antagonistic pairs</a:t>
                      </a:r>
                      <a:endParaRPr lang="en-GB" sz="1200" b="0" u="none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0" u="none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/>
                        </a:rPr>
                        <a:t>Is where two muscles work together to create movement. There are two main categories that outline how these muscles work together; agonist and the antagonist. </a:t>
                      </a:r>
                      <a:endParaRPr lang="en-GB" sz="1200" b="0" u="none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0" u="none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/>
                        </a:rPr>
                        <a:t>Agonist</a:t>
                      </a:r>
                      <a:endParaRPr lang="en-GB" sz="1200" b="0" u="none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0" u="none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/>
                        </a:rPr>
                        <a:t>Is the also known as the prime mover.  This is the muscle that contracts and causes the movement. </a:t>
                      </a:r>
                      <a:endParaRPr lang="en-GB" sz="1200" b="0" u="none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0" u="none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/>
                        </a:rPr>
                        <a:t>Antagonist</a:t>
                      </a:r>
                      <a:endParaRPr lang="en-GB" sz="1200" b="0" u="none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0" u="none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/>
                        </a:rPr>
                        <a:t>This is the opposite muscle that relaxes and in most cases lengthens as the movement occurs. </a:t>
                      </a:r>
                      <a:endParaRPr lang="en-GB" sz="1200" b="0" u="none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925240874"/>
                  </a:ext>
                </a:extLst>
              </a:tr>
              <a:tr h="374974">
                <a:tc gridSpan="2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u="none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Muscular system – Muscle fibre types</a:t>
                      </a:r>
                    </a:p>
                  </a:txBody>
                  <a:tcPr marL="36576" marR="36576" marT="36576" marB="3657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926076416"/>
                  </a:ext>
                </a:extLst>
              </a:tr>
              <a:tr h="40604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200" b="0" u="none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All skeletal muscle contains a mixture of Slow Twitch and Fast Twitch muscle fibres- this is based on their speed of contraction. </a:t>
                      </a:r>
                      <a:r>
                        <a:rPr lang="en-US" altLang="en-US" sz="1200" b="0" u="none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There are 3 types of muscle fibre. </a:t>
                      </a:r>
                    </a:p>
                  </a:txBody>
                  <a:tcPr marL="36576" marR="36576" marT="36576" marB="36576" anchor="ctr"/>
                </a:tc>
                <a:tc hMerge="1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875491268"/>
                  </a:ext>
                </a:extLst>
              </a:tr>
              <a:tr h="406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0" u="none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Fast Twitch </a:t>
                      </a:r>
                      <a:endParaRPr lang="en-GB" sz="1200" b="0" u="none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0" u="none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Is broken down into two types; Type 2 x &amp; Type 2 b. </a:t>
                      </a:r>
                      <a:endParaRPr lang="en-GB" sz="1200" b="0" u="none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961565093"/>
                  </a:ext>
                </a:extLst>
              </a:tr>
              <a:tr h="406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Fast twitch - </a:t>
                      </a:r>
                      <a:r>
                        <a:rPr lang="en-US" altLang="en-US" sz="1200" b="0" u="none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Type 2 x/2b</a:t>
                      </a:r>
                      <a:endParaRPr lang="en-GB" sz="1200" b="0" u="none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0" u="none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Produces highest force, fast contracting, Low endurance, good for short distances – Sprint start</a:t>
                      </a:r>
                      <a:endParaRPr lang="en-GB" sz="1200" b="0" u="none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2060469029"/>
                  </a:ext>
                </a:extLst>
              </a:tr>
              <a:tr h="406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0" u="none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Type 2a</a:t>
                      </a:r>
                      <a:endParaRPr lang="en-GB" sz="1200" b="0" u="none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0" u="none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Produce high force, moderate speed of contraction, medium endurance, more resistant to fatigue, Sprinting over longer distances. </a:t>
                      </a:r>
                      <a:endParaRPr lang="en-GB" sz="1200" b="0" u="none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8380894"/>
                  </a:ext>
                </a:extLst>
              </a:tr>
              <a:tr h="9362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0" u="none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Slow Twitch</a:t>
                      </a:r>
                      <a:endParaRPr lang="en-GB" sz="1200" b="0" u="none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200" b="0" u="none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They contract slowly and with less force. Provide a low speed of contraction, high endurance, can keep going, don’t produce much power. These fibres have a rich blood (and oxygen) supply.  This makes them red in colour. They are slower to fatigue, and so are used for more endurance events e.g. long distance swimming/ running. </a:t>
                      </a:r>
                      <a:endParaRPr lang="en-GB" sz="1200" b="0" u="none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4250498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8674" y="160731"/>
            <a:ext cx="1786308" cy="461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PE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56572" y="6489391"/>
            <a:ext cx="435428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186281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703" y="134605"/>
            <a:ext cx="1786308" cy="461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Computing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30446" y="6489391"/>
            <a:ext cx="461554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13</a:t>
            </a: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8819823"/>
              </p:ext>
            </p:extLst>
          </p:nvPr>
        </p:nvGraphicFramePr>
        <p:xfrm>
          <a:off x="6208296" y="764893"/>
          <a:ext cx="5365139" cy="48990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0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4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059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Graphics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Gill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704">
                <a:tc>
                  <a:txBody>
                    <a:bodyPr/>
                    <a:lstStyle/>
                    <a:p>
                      <a:pPr marL="50800"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Vector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L="50800" marR="3810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is the use of polygons to represent images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2224134061"/>
                  </a:ext>
                </a:extLst>
              </a:tr>
              <a:tr h="276217">
                <a:tc>
                  <a:txBody>
                    <a:bodyPr/>
                    <a:lstStyle/>
                    <a:p>
                      <a:pPr marL="50800"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Bitmap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L="50800"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is the use of pixels to represent images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941">
                <a:tc>
                  <a:txBody>
                    <a:bodyPr/>
                    <a:lstStyle/>
                    <a:p>
                      <a:pPr marL="50800"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Coordinates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L="50800"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is the group of numbers used to indicate the position of a point or line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916103497"/>
                  </a:ext>
                </a:extLst>
              </a:tr>
              <a:tr h="307096">
                <a:tc>
                  <a:txBody>
                    <a:bodyPr/>
                    <a:lstStyle/>
                    <a:p>
                      <a:pPr marL="50800"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Pixel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L="50800"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is the smallest unit of programmable color in a bitmap image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201524892"/>
                  </a:ext>
                </a:extLst>
              </a:tr>
              <a:tr h="315870">
                <a:tc>
                  <a:txBody>
                    <a:bodyPr/>
                    <a:lstStyle/>
                    <a:p>
                      <a:pPr marL="50800"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Resolution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L="50800"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is the amount of pixels per inch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348665160"/>
                  </a:ext>
                </a:extLst>
              </a:tr>
              <a:tr h="352634">
                <a:tc>
                  <a:txBody>
                    <a:bodyPr/>
                    <a:lstStyle/>
                    <a:p>
                      <a:pPr marL="50800"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Scalable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L="50800"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able to be changed in size without losing quality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46532490"/>
                  </a:ext>
                </a:extLst>
              </a:tr>
              <a:tr h="349624">
                <a:tc>
                  <a:txBody>
                    <a:bodyPr/>
                    <a:lstStyle/>
                    <a:p>
                      <a:pPr marL="50800"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DPI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L="50800"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dots per inch- a measure of printing resolution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2858239264"/>
                  </a:ext>
                </a:extLst>
              </a:tr>
              <a:tr h="340659">
                <a:tc>
                  <a:txBody>
                    <a:bodyPr/>
                    <a:lstStyle/>
                    <a:p>
                      <a:pPr marL="50800"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Gradient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L="50800"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is a gradual change from one colour to another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78640674"/>
                  </a:ext>
                </a:extLst>
              </a:tr>
              <a:tr h="388491">
                <a:tc>
                  <a:txBody>
                    <a:bodyPr/>
                    <a:lstStyle/>
                    <a:p>
                      <a:pPr marL="50800"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Saturation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L="50800" marR="5715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is the intensity of colour in a bitmap image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331813745"/>
                  </a:ext>
                </a:extLst>
              </a:tr>
              <a:tr h="516943">
                <a:tc>
                  <a:txBody>
                    <a:bodyPr/>
                    <a:lstStyle/>
                    <a:p>
                      <a:pPr marL="50800"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Brightness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L="50800"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is the brightness of light in a bitmap</a:t>
                      </a:r>
                    </a:p>
                    <a:p>
                      <a:pPr marL="50800"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image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214250280"/>
                  </a:ext>
                </a:extLst>
              </a:tr>
              <a:tr h="313765">
                <a:tc>
                  <a:txBody>
                    <a:bodyPr/>
                    <a:lstStyle/>
                    <a:p>
                      <a:pPr marL="50800"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Contrast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L="50800"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is the amount of difference between light and dark tones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9958600"/>
                  </a:ext>
                </a:extLst>
              </a:tr>
              <a:tr h="576392">
                <a:tc>
                  <a:txBody>
                    <a:bodyPr/>
                    <a:lstStyle/>
                    <a:p>
                      <a:pPr marL="50800"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Layer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L="50800"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Images or effects overlaid on top of one another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585450161"/>
                  </a:ext>
                </a:extLst>
              </a:tr>
            </a:tbl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5576165"/>
              </p:ext>
            </p:extLst>
          </p:nvPr>
        </p:nvGraphicFramePr>
        <p:xfrm>
          <a:off x="406255" y="764892"/>
          <a:ext cx="5510451" cy="56135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2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8370">
                  <a:extLst>
                    <a:ext uri="{9D8B030D-6E8A-4147-A177-3AD203B41FA5}">
                      <a16:colId xmlns:a16="http://schemas.microsoft.com/office/drawing/2014/main" val="1348711743"/>
                    </a:ext>
                  </a:extLst>
                </a:gridCol>
              </a:tblGrid>
              <a:tr h="3345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effectLst/>
                          <a:latin typeface="Gill Sans MT" panose="020B0502020104020203" pitchFamily="34" charset="0"/>
                        </a:rPr>
                        <a:t>Programming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11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Algorithm</a:t>
                      </a:r>
                      <a:endParaRPr lang="en-GB" sz="105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 set of instructions or code used to solve a problem. </a:t>
                      </a:r>
                      <a:endParaRPr lang="en-GB" sz="105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92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Syntax</a:t>
                      </a:r>
                      <a:endParaRPr lang="en-GB" sz="105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The rules of the programming language that need to be followed in order for it to work. </a:t>
                      </a:r>
                      <a:endParaRPr lang="en-GB" sz="105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217572651"/>
                  </a:ext>
                </a:extLst>
              </a:tr>
              <a:tr h="41411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Variables</a:t>
                      </a:r>
                      <a:endParaRPr lang="en-GB" sz="1050" b="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Data that is stored in memory that is likely to change. </a:t>
                      </a:r>
                      <a:endParaRPr lang="en-GB" sz="1050" b="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2904908826"/>
                  </a:ext>
                </a:extLst>
              </a:tr>
              <a:tr h="41411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Program</a:t>
                      </a:r>
                      <a:endParaRPr lang="en-GB" sz="1050" b="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Code compiled together to perform a specific function. </a:t>
                      </a:r>
                      <a:endParaRPr lang="en-GB" sz="1050" b="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4169635827"/>
                  </a:ext>
                </a:extLst>
              </a:tr>
              <a:tr h="41411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Print</a:t>
                      </a:r>
                      <a:endParaRPr lang="en-GB" sz="105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 function</a:t>
                      </a:r>
                      <a:r>
                        <a:rPr lang="en-GB" sz="1200" b="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used to 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print the desired message on a device's screen</a:t>
                      </a:r>
                      <a:r>
                        <a:rPr lang="en-GB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in a string format</a:t>
                      </a:r>
                      <a:endParaRPr lang="en-GB" sz="8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292936313"/>
                  </a:ext>
                </a:extLst>
              </a:tr>
              <a:tr h="41411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Input</a:t>
                      </a:r>
                      <a:endParaRPr lang="en-GB" sz="105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The information entered into a computer system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92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Output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What is produced by a computer after it has processed information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Gill Sans MT" panose="020B0502020104020203" pitchFamily="34" charset="0"/>
                        </a:rPr>
                        <a:t>Data</a:t>
                      </a:r>
                      <a:r>
                        <a:rPr lang="en-US" sz="1200" b="0" baseline="0" dirty="0">
                          <a:latin typeface="Gill Sans MT" panose="020B0502020104020203" pitchFamily="34" charset="0"/>
                        </a:rPr>
                        <a:t> types</a:t>
                      </a:r>
                      <a:endParaRPr lang="en-US" sz="1200" b="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Gill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829074"/>
                  </a:ext>
                </a:extLst>
              </a:tr>
              <a:tr h="49192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String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 Variable data type that can store a combination of letters, characters and numbers. 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520391898"/>
                  </a:ext>
                </a:extLst>
              </a:tr>
              <a:tr h="41411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Integer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 Variable data type that can store whole numbers. 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2003102808"/>
                  </a:ext>
                </a:extLst>
              </a:tr>
              <a:tr h="41411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Float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 Variable data type that can store decimal numbers. 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529124225"/>
                  </a:ext>
                </a:extLst>
              </a:tr>
              <a:tr h="41411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Boolean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 Variable data type that stores either TRUE or FALSE. 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2432269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3060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91191" y="67732"/>
            <a:ext cx="1016144" cy="461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dirty="0">
                <a:solidFill>
                  <a:prstClr val="white"/>
                </a:solidFill>
                <a:latin typeface="Gill Sans MT" panose="020B0502020104020203" pitchFamily="34" charset="0"/>
              </a:rPr>
              <a:t>Art</a:t>
            </a:r>
            <a:endParaRPr lang="en-US" sz="2000" dirty="0">
              <a:solidFill>
                <a:prstClr val="white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55120" y="6488668"/>
            <a:ext cx="43688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14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252497"/>
              </p:ext>
            </p:extLst>
          </p:nvPr>
        </p:nvGraphicFramePr>
        <p:xfrm>
          <a:off x="122703" y="867203"/>
          <a:ext cx="11667030" cy="2360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3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048"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Key Word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Definition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516">
                <a:tc>
                  <a:txBody>
                    <a:bodyPr/>
                    <a:lstStyle/>
                    <a:p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Balance</a:t>
                      </a:r>
                      <a:endParaRPr lang="en-GB" sz="12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The arrangement of the elements in a work of art which create a sense of equilibrium. Balance is a principle of art</a:t>
                      </a:r>
                      <a:endParaRPr lang="en-GB" sz="12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Collage</a:t>
                      </a:r>
                      <a:endParaRPr lang="en-GB" sz="12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An artwork made of paper, picture, fabric or other materials that have been glued to a flat surface </a:t>
                      </a:r>
                      <a:endParaRPr lang="en-GB" sz="12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Continuous Line Drawing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is a type of line drawing where the drawing implement is not taking off the page until the drawing is complete.  It is often a fast paced way of working resulting in fluid mark making.</a:t>
                      </a:r>
                      <a:endParaRPr lang="en-GB" sz="12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610">
                <a:tc>
                  <a:txBody>
                    <a:bodyPr/>
                    <a:lstStyle/>
                    <a:p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Cross Hatching </a:t>
                      </a:r>
                      <a:endParaRPr lang="en-GB" sz="12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is a drawing technique where sets of parallel lines are placed over each other to create different tones/values. </a:t>
                      </a:r>
                      <a:endParaRPr lang="en-GB" sz="12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925240874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Frottage </a:t>
                      </a:r>
                      <a:endParaRPr lang="en-GB" sz="12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is the technique of taking a rubbing from a textured surface to create an artwork or parts of an artwork. </a:t>
                      </a:r>
                      <a:endParaRPr lang="en-GB" sz="12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041935017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Media</a:t>
                      </a:r>
                      <a:endParaRPr lang="en-GB" sz="12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 type of art material e.g. watercolour, charcoal, pastels. </a:t>
                      </a:r>
                      <a:endParaRPr lang="en-GB" sz="12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4149408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8973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6256" y="218915"/>
            <a:ext cx="2617313" cy="461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Performing Arts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30446" y="6489391"/>
            <a:ext cx="461554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15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7253177"/>
              </p:ext>
            </p:extLst>
          </p:nvPr>
        </p:nvGraphicFramePr>
        <p:xfrm>
          <a:off x="6208296" y="764892"/>
          <a:ext cx="5342020" cy="59460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4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7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626">
                <a:tc gridSpan="2">
                  <a:txBody>
                    <a:bodyPr/>
                    <a:lstStyle/>
                    <a:p>
                      <a:pPr algn="ctr"/>
                      <a:endParaRPr lang="en-US" sz="1200" b="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Gill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424">
                <a:tc>
                  <a:txBody>
                    <a:bodyPr/>
                    <a:lstStyle/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Gill Sans MT" panose="020B0502020104020203" pitchFamily="34" charset="0"/>
                        </a:rPr>
                        <a:t>Improvisation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To perform quickly in response to something, without previous planning.</a:t>
                      </a:r>
                      <a:endParaRPr lang="en-GB" sz="1200" b="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4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Gill Sans MT" panose="020B0502020104020203" pitchFamily="34" charset="0"/>
                          <a:cs typeface="Calibri Light" panose="020F0302020204030204" pitchFamily="34" charset="0"/>
                        </a:rPr>
                        <a:t>Off Stage</a:t>
                      </a:r>
                      <a:endParaRPr lang="en-GB" sz="1200" b="0" dirty="0">
                        <a:latin typeface="Gill Sans MT" panose="020B0502020104020203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The area ‘back stage’ where the audience can’t see the actors</a:t>
                      </a:r>
                      <a:endParaRPr lang="en-GB" sz="1200" b="0" baseline="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424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latin typeface="Gill Sans MT" panose="020B0502020104020203" pitchFamily="34" charset="0"/>
                        </a:rPr>
                        <a:t>Multi-role</a:t>
                      </a:r>
                      <a:endParaRPr lang="en-GB" sz="1200" b="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/>
                        <a:t>When an actor plays more than one role</a:t>
                      </a:r>
                      <a:endParaRPr lang="en-GB" sz="1200" b="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424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latin typeface="Gill Sans MT" panose="020B0502020104020203" pitchFamily="34" charset="0"/>
                        </a:rPr>
                        <a:t>Plot</a:t>
                      </a:r>
                      <a:endParaRPr lang="en-GB" sz="1200" b="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/>
                        <a:t>The storyline of a piece of drama. </a:t>
                      </a:r>
                      <a:endParaRPr lang="en-GB" sz="1200" b="0" dirty="0">
                        <a:latin typeface="Gill Sans MT" panose="020B0502020104020203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2424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latin typeface="Gill Sans MT" panose="020B0502020104020203" pitchFamily="34" charset="0"/>
                        </a:rPr>
                        <a:t>Tableaux</a:t>
                      </a:r>
                      <a:endParaRPr lang="en-GB" sz="1200" b="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/>
                        <a:t>A ‘frozen picture’ that tells a story. Costume and props are needed, and physicality used to show emotion.</a:t>
                      </a:r>
                      <a:endParaRPr lang="en-GB" sz="1200" b="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2424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latin typeface="Gill Sans MT" panose="020B0502020104020203" pitchFamily="34" charset="0"/>
                        </a:rPr>
                        <a:t>Language Register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Gill Sans MT" panose="020B0502020104020203" pitchFamily="34" charset="0"/>
                        </a:rPr>
                        <a:t>The level of formality with which you speak. Different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Gill Sans MT" panose="020B0502020104020203" pitchFamily="34" charset="0"/>
                        </a:rPr>
                        <a:t>people and situations call for different registers. For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Gill Sans MT" panose="020B0502020104020203" pitchFamily="34" charset="0"/>
                        </a:rPr>
                        <a:t>example talking to a teacher and your friends.</a:t>
                      </a:r>
                      <a:endParaRPr lang="en-GB" sz="1200" b="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2424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latin typeface="Gill Sans MT" panose="020B0502020104020203" pitchFamily="34" charset="0"/>
                        </a:rPr>
                        <a:t>Listening and Responding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0" dirty="0"/>
                        <a:t>Vital skills when improvising. You listen to your group members, respond and work together with them. </a:t>
                      </a:r>
                      <a:endParaRPr lang="en-GB" sz="1200" b="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5829074"/>
                  </a:ext>
                </a:extLst>
              </a:tr>
              <a:tr h="602424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err="1">
                          <a:latin typeface="Gill Sans MT" panose="020B0502020104020203" pitchFamily="34" charset="0"/>
                        </a:rPr>
                        <a:t>Corpsing</a:t>
                      </a:r>
                      <a:endParaRPr lang="en-US" sz="1200" b="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0" dirty="0"/>
                        <a:t>Laughing due to embarrassment, or becoming distracted, whilst playing a role. The biggest “CRIME” in acting.</a:t>
                      </a:r>
                      <a:endParaRPr lang="en-GB" sz="1200" b="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5937302"/>
                  </a:ext>
                </a:extLst>
              </a:tr>
              <a:tr h="602424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latin typeface="Gill Sans MT" panose="020B0502020104020203" pitchFamily="34" charset="0"/>
                        </a:rPr>
                        <a:t>Action Narration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0" dirty="0"/>
                        <a:t>Actors respond to a narrator, by acting out what they are describing to their audience. </a:t>
                      </a:r>
                      <a:endParaRPr lang="en-GB" sz="1200" b="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2550033"/>
                  </a:ext>
                </a:extLst>
              </a:tr>
            </a:tbl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9642243"/>
              </p:ext>
            </p:extLst>
          </p:nvPr>
        </p:nvGraphicFramePr>
        <p:xfrm>
          <a:off x="406256" y="764892"/>
          <a:ext cx="5676492" cy="59285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5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0682">
                  <a:extLst>
                    <a:ext uri="{9D8B030D-6E8A-4147-A177-3AD203B41FA5}">
                      <a16:colId xmlns:a16="http://schemas.microsoft.com/office/drawing/2014/main" val="1348711743"/>
                    </a:ext>
                  </a:extLst>
                </a:gridCol>
              </a:tblGrid>
              <a:tr h="46910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Gill Sans MT" panose="020B0502020104020203" pitchFamily="34" charset="0"/>
                        </a:rPr>
                        <a:t>Acting Skills</a:t>
                      </a:r>
                    </a:p>
                  </a:txBody>
                  <a:tcPr anchor="ctr">
                    <a:solidFill>
                      <a:srgbClr val="E2F0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2424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latin typeface="Gill Sans MT" panose="020B0502020104020203" pitchFamily="34" charset="0"/>
                        </a:rPr>
                        <a:t>Accepting Ideas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Gill Sans MT" panose="020B0502020104020203" pitchFamily="34" charset="0"/>
                        </a:rPr>
                        <a:t>Responding positively to another performer’s suggestion for a line of dialogue or action within the drama. Allowing the drama to flow. 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2424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latin typeface="Gill Sans MT" panose="020B0502020104020203" pitchFamily="34" charset="0"/>
                        </a:rPr>
                        <a:t>Body Language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Gill Sans MT" panose="020B0502020104020203" pitchFamily="34" charset="0"/>
                        </a:rPr>
                        <a:t>How a performer uses their posture and positioning to display how a character behaves or feels. </a:t>
                      </a:r>
                      <a:endParaRPr lang="en-GB" sz="1200" b="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2424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err="1">
                          <a:latin typeface="Gill Sans MT" panose="020B0502020104020203" pitchFamily="34" charset="0"/>
                        </a:rPr>
                        <a:t>Characterisation</a:t>
                      </a:r>
                      <a:endParaRPr lang="en-US" sz="1200" b="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Gill Sans MT" panose="020B0502020104020203" pitchFamily="34" charset="0"/>
                        </a:rPr>
                        <a:t>Physical and vocal skills that are used to portray a role 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5829074"/>
                  </a:ext>
                </a:extLst>
              </a:tr>
              <a:tr h="602424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latin typeface="Gill Sans MT" panose="020B0502020104020203" pitchFamily="34" charset="0"/>
                        </a:rPr>
                        <a:t>Blocking Ideas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Gill Sans MT" panose="020B0502020104020203" pitchFamily="34" charset="0"/>
                        </a:rPr>
                        <a:t>Not allowing the drama to flow or be added to.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2269375"/>
                  </a:ext>
                </a:extLst>
              </a:tr>
              <a:tr h="602424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latin typeface="Gill Sans MT" panose="020B0502020104020203" pitchFamily="34" charset="0"/>
                        </a:rPr>
                        <a:t>Stimulus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Gill Sans MT" panose="020B0502020104020203" pitchFamily="34" charset="0"/>
                        </a:rPr>
                        <a:t>A thing that acts as a starting point. In drama it could be a word, phrase, music or script.</a:t>
                      </a:r>
                      <a:endParaRPr lang="en-GB" sz="1200" b="0" kern="1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4064273"/>
                  </a:ext>
                </a:extLst>
              </a:tr>
              <a:tr h="602424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latin typeface="Gill Sans MT" panose="020B0502020104020203" pitchFamily="34" charset="0"/>
                        </a:rPr>
                        <a:t>Style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Gill Sans MT" panose="020B0502020104020203" pitchFamily="34" charset="0"/>
                        </a:rPr>
                        <a:t>The genre or type of improvisation that is being created.</a:t>
                      </a:r>
                      <a:endParaRPr lang="en-GB" sz="1200" b="0" kern="1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4096724"/>
                  </a:ext>
                </a:extLst>
              </a:tr>
              <a:tr h="602424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latin typeface="Gill Sans MT" panose="020B0502020104020203" pitchFamily="34" charset="0"/>
                        </a:rPr>
                        <a:t>Facial Expressions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Gill Sans MT" panose="020B0502020104020203" pitchFamily="34" charset="0"/>
                        </a:rPr>
                        <a:t>The different moods and emotions of a character shown facially </a:t>
                      </a:r>
                      <a:endParaRPr lang="en-GB" sz="1200" b="0" kern="1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4898877"/>
                  </a:ext>
                </a:extLst>
              </a:tr>
              <a:tr h="602424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latin typeface="Gill Sans MT" panose="020B0502020104020203" pitchFamily="34" charset="0"/>
                        </a:rPr>
                        <a:t>Gesture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Gill Sans MT" panose="020B0502020104020203" pitchFamily="34" charset="0"/>
                        </a:rPr>
                        <a:t>The hand movements made by the actor to accompany emotions or language. </a:t>
                      </a:r>
                      <a:endParaRPr lang="en-GB" sz="1200" b="0" kern="1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1946624"/>
                  </a:ext>
                </a:extLst>
              </a:tr>
              <a:tr h="602424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latin typeface="Gill Sans MT" panose="020B0502020104020203" pitchFamily="34" charset="0"/>
                        </a:rPr>
                        <a:t>Dialogue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Gill Sans MT" panose="020B0502020104020203" pitchFamily="34" charset="0"/>
                        </a:rPr>
                        <a:t>The words or speech that a character says</a:t>
                      </a:r>
                      <a:endParaRPr lang="en-GB" sz="1200" b="0" kern="1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557007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25734" y="265081"/>
            <a:ext cx="5024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Gill Sans MT" panose="020B0502020104020203" pitchFamily="34" charset="0"/>
              </a:rPr>
              <a:t>Improvisation and Live Theatre Evaluation</a:t>
            </a:r>
          </a:p>
        </p:txBody>
      </p:sp>
    </p:spTree>
    <p:extLst>
      <p:ext uri="{BB962C8B-B14F-4D97-AF65-F5344CB8AC3E}">
        <p14:creationId xmlns:p14="http://schemas.microsoft.com/office/powerpoint/2010/main" val="17581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922" y="227183"/>
            <a:ext cx="3592974" cy="461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Cooking and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 Nutrition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30446" y="6489391"/>
            <a:ext cx="461554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16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001681"/>
              </p:ext>
            </p:extLst>
          </p:nvPr>
        </p:nvGraphicFramePr>
        <p:xfrm>
          <a:off x="176922" y="868056"/>
          <a:ext cx="11646110" cy="53319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3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42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650"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Key Word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Definition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7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Sauce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 well flavoured liquid which has been thickened</a:t>
                      </a:r>
                      <a:endParaRPr lang="en-GB" sz="12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7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Reduction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Simmering a liquid over heat until it thickens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7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Simmer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cook food in a liquid that is just below boiling point, where the water is bubbling gently but not boiling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7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Cross contamination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Transfer of bacteria from one person, object or place to another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5971345"/>
                  </a:ext>
                </a:extLst>
              </a:tr>
              <a:tr h="3507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 err="1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Eatwell</a:t>
                      </a:r>
                      <a:r>
                        <a:rPr lang="en-GB" sz="1200" b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Guide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pictorial food guide showing the amounts  and types of foods that are needed to make up a healthy balanced diet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8769057"/>
                  </a:ext>
                </a:extLst>
              </a:tr>
              <a:tr h="3507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Claw grip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method of cutting food that ensures that the finger tips are tucked out of the way and will not get caught by the knife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3258229"/>
                  </a:ext>
                </a:extLst>
              </a:tr>
              <a:tr h="3507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Food</a:t>
                      </a:r>
                      <a:r>
                        <a:rPr lang="en-GB" sz="1200" b="0" baseline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poisoning</a:t>
                      </a:r>
                      <a:endParaRPr lang="en-GB" sz="12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</a:t>
                      </a:r>
                      <a:r>
                        <a:rPr lang="en-GB" sz="1200" b="0" baseline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illness caused by eating contaminated food</a:t>
                      </a:r>
                      <a:endParaRPr lang="en-GB" sz="12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6237369"/>
                  </a:ext>
                </a:extLst>
              </a:tr>
              <a:tr h="3507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En</a:t>
                      </a:r>
                      <a:r>
                        <a:rPr lang="en-GB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GB" sz="1200" b="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papillote</a:t>
                      </a:r>
                      <a:endParaRPr lang="en-GB" sz="12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When food is placed in a paper bag made with greaseproof or baking paper and baked in the oven</a:t>
                      </a:r>
                      <a:endParaRPr lang="en-GB" sz="12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9747007"/>
                  </a:ext>
                </a:extLst>
              </a:tr>
              <a:tr h="3507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Recipe Amendment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Changing</a:t>
                      </a:r>
                      <a:r>
                        <a:rPr lang="en-GB" sz="1200" b="0" baseline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or altering a recipe e.g. changing some ingredients and/ or cooking methods</a:t>
                      </a:r>
                      <a:endParaRPr lang="en-GB" sz="12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3195746"/>
                  </a:ext>
                </a:extLst>
              </a:tr>
              <a:tr h="3507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Seasonality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Foods that grow at certain times of the year and are dependent on the seasons for the correct weather and temperature required for growth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5360269"/>
                  </a:ext>
                </a:extLst>
              </a:tr>
              <a:tr h="2804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Ramadan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month of fasting that is set by the Muslim calendar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45137837"/>
                  </a:ext>
                </a:extLst>
              </a:tr>
              <a:tr h="3507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Diwali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Hindu feast that takes place in October or November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9429037"/>
                  </a:ext>
                </a:extLst>
              </a:tr>
              <a:tr h="3507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Kosher</a:t>
                      </a:r>
                      <a:r>
                        <a:rPr lang="en-GB" sz="1200" b="0" baseline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food</a:t>
                      </a:r>
                      <a:endParaRPr lang="en-GB" sz="12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Food</a:t>
                      </a:r>
                      <a:r>
                        <a:rPr lang="en-GB" sz="1200" b="0" baseline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that is specified for a Jewish Diet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1007674"/>
                  </a:ext>
                </a:extLst>
              </a:tr>
              <a:tr h="3507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Vegan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Someone</a:t>
                      </a:r>
                      <a:r>
                        <a:rPr lang="en-GB" sz="1200" b="0" baseline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who does not eat meat or fish, or any animal products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1162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0552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7A637-191E-C666-5BBB-05DF027E2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DE9697-D2E6-EC5F-21B3-D6E12EF57913}"/>
              </a:ext>
            </a:extLst>
          </p:cNvPr>
          <p:cNvSpPr txBox="1"/>
          <p:nvPr/>
        </p:nvSpPr>
        <p:spPr>
          <a:xfrm>
            <a:off x="122703" y="134605"/>
            <a:ext cx="1786308" cy="461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prstClr val="white"/>
                </a:solidFill>
                <a:latin typeface="Gill Sans MT" panose="020B0502020104020203" pitchFamily="34" charset="0"/>
                <a:cs typeface="Calibri"/>
              </a:rPr>
              <a:t>Music</a:t>
            </a:r>
            <a:endParaRPr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cs typeface="Calibri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B3D1AB2-80E0-EFD6-739D-75E2C2B705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168295"/>
              </p:ext>
            </p:extLst>
          </p:nvPr>
        </p:nvGraphicFramePr>
        <p:xfrm>
          <a:off x="173935" y="653207"/>
          <a:ext cx="11658600" cy="3790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900">
                  <a:extLst>
                    <a:ext uri="{9D8B030D-6E8A-4147-A177-3AD203B41FA5}">
                      <a16:colId xmlns:a16="http://schemas.microsoft.com/office/drawing/2014/main" val="1468787449"/>
                    </a:ext>
                  </a:extLst>
                </a:gridCol>
                <a:gridCol w="9410700">
                  <a:extLst>
                    <a:ext uri="{9D8B030D-6E8A-4147-A177-3AD203B41FA5}">
                      <a16:colId xmlns:a16="http://schemas.microsoft.com/office/drawing/2014/main" val="715456450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Key Word</a:t>
                      </a:r>
                      <a:endParaRPr lang="en-GB" b="0" i="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Definition</a:t>
                      </a:r>
                      <a:endParaRPr lang="en-GB" b="0" i="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039211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Call and response</a:t>
                      </a:r>
                      <a:endParaRPr lang="en-US" b="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one phrase in sung/played and an answering phrase completes the musical idea.</a:t>
                      </a:r>
                      <a:endParaRPr lang="en-US" b="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432518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0" i="0" u="none" strike="noStrike" noProof="0" dirty="0">
                          <a:solidFill>
                            <a:srgbClr val="212121"/>
                          </a:solidFill>
                          <a:effectLst/>
                          <a:latin typeface="Gill Sans MT" panose="020B0502020104020203" pitchFamily="34" charset="0"/>
                        </a:rPr>
                        <a:t>Verse and chorus</a:t>
                      </a:r>
                      <a:endParaRPr lang="en-US" b="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baseline="0" noProof="0" dirty="0">
                          <a:solidFill>
                            <a:srgbClr val="212121"/>
                          </a:solidFill>
                          <a:effectLst/>
                          <a:latin typeface="Gill Sans MT" panose="020B0502020104020203" pitchFamily="34" charset="0"/>
                        </a:rPr>
                        <a:t>Also called verse and refrain, this is a musical vocal form in which a number of verses are each followed by the same chorus.</a:t>
                      </a:r>
                      <a:endParaRPr lang="en-US" b="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5386989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0" i="0" u="none" strike="noStrike" noProof="0" dirty="0">
                          <a:solidFill>
                            <a:srgbClr val="0F0F0F"/>
                          </a:solidFill>
                          <a:effectLst/>
                          <a:latin typeface="Gill Sans MT" panose="020B0502020104020203" pitchFamily="34" charset="0"/>
                        </a:rPr>
                        <a:t>Hook</a:t>
                      </a:r>
                      <a:endParaRPr lang="en-US" b="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 dirty="0">
                          <a:solidFill>
                            <a:srgbClr val="0F0F0F"/>
                          </a:solidFill>
                          <a:effectLst/>
                          <a:latin typeface="Gill Sans MT" panose="020B0502020104020203" pitchFamily="34" charset="0"/>
                        </a:rPr>
                        <a:t>The memorable, “catchy” part of the song, usually in the chorus and often containing the title of the song.</a:t>
                      </a:r>
                      <a:endParaRPr lang="en-US" b="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652015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0" i="0" u="none" strike="noStrike" noProof="0" dirty="0">
                          <a:solidFill>
                            <a:srgbClr val="0F0F0F"/>
                          </a:solidFill>
                          <a:effectLst/>
                          <a:latin typeface="Gill Sans MT" panose="020B0502020104020203" pitchFamily="34" charset="0"/>
                        </a:rPr>
                        <a:t>Modulation</a:t>
                      </a:r>
                      <a:endParaRPr lang="en-US" b="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 dirty="0">
                          <a:solidFill>
                            <a:srgbClr val="0F0F0F"/>
                          </a:solidFill>
                          <a:effectLst/>
                          <a:latin typeface="Gill Sans MT" panose="020B0502020104020203" pitchFamily="34" charset="0"/>
                        </a:rPr>
                        <a:t>A change of key</a:t>
                      </a:r>
                      <a:endParaRPr lang="en-US" b="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707638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Metre</a:t>
                      </a:r>
                      <a:endParaRPr lang="en-US" b="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the way the beat is </a:t>
                      </a:r>
                      <a:r>
                        <a:rPr lang="en-US" sz="12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organised</a:t>
                      </a:r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, often into two, three or four beats per bar.</a:t>
                      </a:r>
                      <a:endParaRPr lang="en-US" b="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7212228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Beat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The regular, underlying pulse in the music.</a:t>
                      </a:r>
                      <a:endParaRPr lang="en-US" b="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66294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Rhythm</a:t>
                      </a:r>
                      <a:endParaRPr lang="en-US" b="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Patterns of long and short note durations.</a:t>
                      </a:r>
                      <a:endParaRPr lang="en-US" b="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11066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Harmony</a:t>
                      </a:r>
                      <a:endParaRPr lang="en-US" b="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The combination of two or more notes heard together, usually in chords.</a:t>
                      </a:r>
                      <a:endParaRPr lang="en-US" b="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025947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Major triad</a:t>
                      </a:r>
                      <a:endParaRPr lang="en-US" b="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 three-note chord using the 1st, 3rd and 5th notes of the major scale.</a:t>
                      </a:r>
                      <a:endParaRPr lang="en-US" b="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111863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0" i="0" u="none" strike="noStrike" noProof="0" dirty="0">
                          <a:solidFill>
                            <a:srgbClr val="212121"/>
                          </a:solidFill>
                          <a:effectLst/>
                          <a:latin typeface="Gill Sans MT" panose="020B0502020104020203" pitchFamily="34" charset="0"/>
                        </a:rPr>
                        <a:t>Minor triad</a:t>
                      </a:r>
                      <a:endParaRPr lang="en-US" b="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 dirty="0">
                          <a:solidFill>
                            <a:srgbClr val="212121"/>
                          </a:solidFill>
                          <a:effectLst/>
                          <a:latin typeface="Gill Sans MT" panose="020B0502020104020203" pitchFamily="34" charset="0"/>
                        </a:rPr>
                        <a:t> A three-note chord using the 1st, 3rd and 5th note of the minor scale.</a:t>
                      </a:r>
                      <a:endParaRPr lang="en-US" b="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1557168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Chord</a:t>
                      </a:r>
                      <a:endParaRPr lang="en-US" b="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Two or more notes, heard simultaneously or close together, that create the harmonic basis of a piece or song, often built on triads.</a:t>
                      </a:r>
                      <a:endParaRPr lang="en-US" b="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8563479"/>
                  </a:ext>
                </a:extLst>
              </a:tr>
            </a:tbl>
          </a:graphicData>
        </a:graphic>
      </p:graphicFrame>
      <p:pic>
        <p:nvPicPr>
          <p:cNvPr id="6" name="Picture 5" descr="A close-up of a music notation&#10;&#10;Description automatically generated">
            <a:extLst>
              <a:ext uri="{FF2B5EF4-FFF2-40B4-BE49-F238E27FC236}">
                <a16:creationId xmlns:a16="http://schemas.microsoft.com/office/drawing/2014/main" id="{B1EA9140-4379-3A13-2DD7-A0A7F2FE94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0" t="22554" r="1889" b="5978"/>
          <a:stretch/>
        </p:blipFill>
        <p:spPr>
          <a:xfrm>
            <a:off x="122938" y="4461429"/>
            <a:ext cx="6453652" cy="2399586"/>
          </a:xfrm>
          <a:prstGeom prst="rect">
            <a:avLst/>
          </a:prstGeom>
        </p:spPr>
      </p:pic>
      <p:pic>
        <p:nvPicPr>
          <p:cNvPr id="5" name="Picture 4" descr="A black line on a white background&#10;&#10;Description automatically generated">
            <a:extLst>
              <a:ext uri="{FF2B5EF4-FFF2-40B4-BE49-F238E27FC236}">
                <a16:creationId xmlns:a16="http://schemas.microsoft.com/office/drawing/2014/main" id="{34EE0C86-4522-EADB-160B-59C544299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008" y="5034591"/>
            <a:ext cx="4954079" cy="12457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30446" y="6489391"/>
            <a:ext cx="461554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4045728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053" y="285008"/>
            <a:ext cx="10515600" cy="1046440"/>
          </a:xfrm>
        </p:spPr>
        <p:txBody>
          <a:bodyPr/>
          <a:lstStyle/>
          <a:p>
            <a:pPr algn="ctr"/>
            <a:r>
              <a:rPr lang="en-GB" dirty="0">
                <a:latin typeface="Gill Sans MT" panose="020B0502020104020203" pitchFamily="34" charset="0"/>
              </a:rPr>
              <a:t>Contents Page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112120"/>
              </p:ext>
            </p:extLst>
          </p:nvPr>
        </p:nvGraphicFramePr>
        <p:xfrm>
          <a:off x="4287753" y="1092166"/>
          <a:ext cx="3789972" cy="518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0515">
                  <a:extLst>
                    <a:ext uri="{9D8B030D-6E8A-4147-A177-3AD203B41FA5}">
                      <a16:colId xmlns:a16="http://schemas.microsoft.com/office/drawing/2014/main" val="90344715"/>
                    </a:ext>
                  </a:extLst>
                </a:gridCol>
                <a:gridCol w="1009457">
                  <a:extLst>
                    <a:ext uri="{9D8B030D-6E8A-4147-A177-3AD203B41FA5}">
                      <a16:colId xmlns:a16="http://schemas.microsoft.com/office/drawing/2014/main" val="3044920856"/>
                    </a:ext>
                  </a:extLst>
                </a:gridCol>
              </a:tblGrid>
              <a:tr h="28135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Gill Sans MT" panose="020B0502020104020203" pitchFamily="34" charset="0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Gill Sans MT" panose="020B0502020104020203" pitchFamily="34" charset="0"/>
                        </a:rPr>
                        <a:t>Page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685889"/>
                  </a:ext>
                </a:extLst>
              </a:tr>
              <a:tr h="28135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644405"/>
                  </a:ext>
                </a:extLst>
              </a:tr>
              <a:tr h="28135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Maths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786320"/>
                  </a:ext>
                </a:extLst>
              </a:tr>
              <a:tr h="28135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103291"/>
                  </a:ext>
                </a:extLst>
              </a:tr>
              <a:tr h="28135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Spanish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247649"/>
                  </a:ext>
                </a:extLst>
              </a:tr>
              <a:tr h="28135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402999"/>
                  </a:ext>
                </a:extLst>
              </a:tr>
              <a:tr h="28135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Geography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237099"/>
                  </a:ext>
                </a:extLst>
              </a:tr>
              <a:tr h="28135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833876"/>
                  </a:ext>
                </a:extLst>
              </a:tr>
              <a:tr h="28135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Computing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979266"/>
                  </a:ext>
                </a:extLst>
              </a:tr>
              <a:tr h="28135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289009"/>
                  </a:ext>
                </a:extLst>
              </a:tr>
              <a:tr h="28135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Performing 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733732"/>
                  </a:ext>
                </a:extLst>
              </a:tr>
              <a:tr h="28135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Cooking and Nutrition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824151"/>
                  </a:ext>
                </a:extLst>
              </a:tr>
              <a:tr h="28135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Music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411844"/>
                  </a:ext>
                </a:extLst>
              </a:tr>
              <a:tr h="28135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509498"/>
                  </a:ext>
                </a:extLst>
              </a:tr>
              <a:tr h="28135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‘Resilience’ reflection log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19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033852"/>
                  </a:ext>
                </a:extLst>
              </a:tr>
              <a:tr h="28135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Reading log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26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339744"/>
                  </a:ext>
                </a:extLst>
              </a:tr>
              <a:tr h="28135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Cursive Handwriting Practice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33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410515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96883" y="285008"/>
            <a:ext cx="11625943" cy="6246421"/>
          </a:xfrm>
          <a:prstGeom prst="roundRect">
            <a:avLst/>
          </a:prstGeom>
          <a:noFill/>
          <a:ln w="5715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4509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703" y="134605"/>
            <a:ext cx="3698800" cy="461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Design and Technology - RM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2699" y="725627"/>
          <a:ext cx="6562185" cy="32752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8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5489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Gill Sans MT" panose="020B0502020104020203" pitchFamily="34" charset="0"/>
                        </a:rPr>
                        <a:t>Key Words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Gill Sans MT" panose="020B0502020104020203" pitchFamily="34" charset="0"/>
                        </a:rPr>
                        <a:t>Definition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64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Elevations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The different sides of an item you can see on the drawing.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8419693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Isometric Drawing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 3D representation of a design with horizontal edges drawn at 30 degrees, vertical edges drawn as vertical lines and parallel edges appear as parallel lines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673032041"/>
                  </a:ext>
                </a:extLst>
              </a:tr>
              <a:tr h="23964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Marking Out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Marks made on an item before cutting or forming.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Perspective Drawing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Shows an object from the front in a realistic way as it gets smaller going into the distance.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041935017"/>
                  </a:ext>
                </a:extLst>
              </a:tr>
              <a:tr h="23964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Prototyping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The first working model of a design used for testing, development and evaluation.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1899348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Orthographic projection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Working drawings in either a first or third angle projection and to show an object from every angle to help manufacturers plan production.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41494083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Vanishing Point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The point at which parallel lines meet in the distance.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393027389"/>
                  </a:ext>
                </a:extLst>
              </a:tr>
              <a:tr h="43085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Working Drawings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An accurate line drawing to show the back and front views of a product, used on a manufacturing specification sheet.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17373018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24583" y="134605"/>
            <a:ext cx="1193479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Year 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EF55E5-A659-4928-5152-640F0FF4BAF7}"/>
              </a:ext>
            </a:extLst>
          </p:cNvPr>
          <p:cNvSpPr txBox="1"/>
          <p:nvPr/>
        </p:nvSpPr>
        <p:spPr>
          <a:xfrm>
            <a:off x="550739" y="4090217"/>
            <a:ext cx="16686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GB" sz="1200" b="1" kern="1400" dirty="0">
                <a:solidFill>
                  <a:srgbClr val="000000"/>
                </a:solidFill>
                <a:latin typeface="Gill Sans MT" panose="020B0502020104020203" pitchFamily="34" charset="0"/>
              </a:rPr>
              <a:t>Perspective Drawing</a:t>
            </a:r>
          </a:p>
        </p:txBody>
      </p:sp>
      <p:pic>
        <p:nvPicPr>
          <p:cNvPr id="3074" name="Picture 2" descr="An isometric representation of a hollowed out cube alongside a simple smartphone. Their outlines are black and they have no colour.">
            <a:extLst>
              <a:ext uri="{FF2B5EF4-FFF2-40B4-BE49-F238E27FC236}">
                <a16:creationId xmlns:a16="http://schemas.microsoft.com/office/drawing/2014/main" id="{EB6E6555-A95D-3EEA-941A-32F09F67D9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7" t="-705" r="16786" b="50000"/>
          <a:stretch/>
        </p:blipFill>
        <p:spPr bwMode="auto">
          <a:xfrm>
            <a:off x="3159939" y="4382435"/>
            <a:ext cx="2038495" cy="233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 single-point perspective drawing of a simple 3D 'L' shape - the corners of the shape trace back to one vanishing point behind it.">
            <a:extLst>
              <a:ext uri="{FF2B5EF4-FFF2-40B4-BE49-F238E27FC236}">
                <a16:creationId xmlns:a16="http://schemas.microsoft.com/office/drawing/2014/main" id="{02A3A9D1-A0EF-01EB-D5D5-78CD5F4D7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1" y="4367216"/>
            <a:ext cx="2394980" cy="239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 car drawn in first and third angle projections. Includes top and bottom, left and right side and front views.">
            <a:extLst>
              <a:ext uri="{FF2B5EF4-FFF2-40B4-BE49-F238E27FC236}">
                <a16:creationId xmlns:a16="http://schemas.microsoft.com/office/drawing/2014/main" id="{DB3D9DCD-86F8-6FC1-BB4A-50D64E6FA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05"/>
          <a:stretch/>
        </p:blipFill>
        <p:spPr bwMode="auto">
          <a:xfrm>
            <a:off x="9280295" y="596270"/>
            <a:ext cx="2756072" cy="251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77661E-7FDF-AB10-3500-CACE8EE138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8283" y="4332303"/>
            <a:ext cx="3300160" cy="24907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E580A5-50A5-CF0C-8E97-3201B6CC0C96}"/>
              </a:ext>
            </a:extLst>
          </p:cNvPr>
          <p:cNvSpPr txBox="1"/>
          <p:nvPr/>
        </p:nvSpPr>
        <p:spPr>
          <a:xfrm>
            <a:off x="3498218" y="4045263"/>
            <a:ext cx="16686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GB" sz="1200" b="1" kern="1400" dirty="0">
                <a:solidFill>
                  <a:srgbClr val="000000"/>
                </a:solidFill>
                <a:latin typeface="Gill Sans MT" panose="020B0502020104020203" pitchFamily="34" charset="0"/>
              </a:rPr>
              <a:t>Isometric Drawing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F49947-5D52-34E2-443D-4C95B57768BF}"/>
              </a:ext>
            </a:extLst>
          </p:cNvPr>
          <p:cNvSpPr txBox="1"/>
          <p:nvPr/>
        </p:nvSpPr>
        <p:spPr>
          <a:xfrm>
            <a:off x="6783616" y="4045263"/>
            <a:ext cx="225799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GB" sz="1200" b="1" kern="1400" dirty="0">
                <a:solidFill>
                  <a:srgbClr val="000000"/>
                </a:solidFill>
                <a:latin typeface="Gill Sans MT" panose="020B0502020104020203" pitchFamily="34" charset="0"/>
              </a:rPr>
              <a:t>Orthographic Projection</a:t>
            </a:r>
          </a:p>
        </p:txBody>
      </p:sp>
      <p:pic>
        <p:nvPicPr>
          <p:cNvPr id="1030" name="Picture 6" descr="Isometric drawing showing the plan, side and front elevations.">
            <a:extLst>
              <a:ext uri="{FF2B5EF4-FFF2-40B4-BE49-F238E27FC236}">
                <a16:creationId xmlns:a16="http://schemas.microsoft.com/office/drawing/2014/main" id="{3398B48B-027C-9421-C5FB-4A8218671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140" y="1048916"/>
            <a:ext cx="2131174" cy="284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934E740-DCB2-F136-EC3C-19EFED9DC4B7}"/>
              </a:ext>
            </a:extLst>
          </p:cNvPr>
          <p:cNvSpPr txBox="1"/>
          <p:nvPr/>
        </p:nvSpPr>
        <p:spPr>
          <a:xfrm>
            <a:off x="7312520" y="696863"/>
            <a:ext cx="10408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GB" sz="1200" b="1" kern="1400" dirty="0">
                <a:solidFill>
                  <a:srgbClr val="000000"/>
                </a:solidFill>
                <a:latin typeface="Gill Sans MT" panose="020B0502020104020203" pitchFamily="34" charset="0"/>
              </a:rPr>
              <a:t>Elevations</a:t>
            </a:r>
          </a:p>
        </p:txBody>
      </p:sp>
      <p:pic>
        <p:nvPicPr>
          <p:cNvPr id="15" name="Picture 2" descr="A car drawn in first and third angle projections. Includes top and bottom, left and right side and front views.">
            <a:extLst>
              <a:ext uri="{FF2B5EF4-FFF2-40B4-BE49-F238E27FC236}">
                <a16:creationId xmlns:a16="http://schemas.microsoft.com/office/drawing/2014/main" id="{555B52E2-D399-7BBC-0CA2-E6DF2E37A2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10"/>
          <a:stretch/>
        </p:blipFill>
        <p:spPr bwMode="auto">
          <a:xfrm>
            <a:off x="9280295" y="3715424"/>
            <a:ext cx="2756072" cy="258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6BD5519-FA62-3EB0-B3EF-74470F5D8009}"/>
              </a:ext>
            </a:extLst>
          </p:cNvPr>
          <p:cNvSpPr txBox="1"/>
          <p:nvPr/>
        </p:nvSpPr>
        <p:spPr>
          <a:xfrm>
            <a:off x="9313226" y="6300531"/>
            <a:ext cx="27560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kern="1400" dirty="0">
                <a:solidFill>
                  <a:srgbClr val="000000"/>
                </a:solidFill>
                <a:latin typeface="Gill Sans MT" panose="020B0502020104020203" pitchFamily="34" charset="0"/>
              </a:rPr>
              <a:t>In third angle, what you see from the right would be drawn on the right.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A23B94-7D5B-680B-E658-72E71750F4C4}"/>
              </a:ext>
            </a:extLst>
          </p:cNvPr>
          <p:cNvSpPr txBox="1"/>
          <p:nvPr/>
        </p:nvSpPr>
        <p:spPr>
          <a:xfrm>
            <a:off x="9280295" y="3071486"/>
            <a:ext cx="27560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kern="1400" dirty="0">
                <a:solidFill>
                  <a:srgbClr val="000000"/>
                </a:solidFill>
                <a:latin typeface="Gill Sans MT" panose="020B0502020104020203" pitchFamily="34" charset="0"/>
              </a:rPr>
              <a:t>In first angle, the view from the right would be projected through and drawn on the left.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64B3E8-8328-048A-104C-73DF5DE2510E}"/>
              </a:ext>
            </a:extLst>
          </p:cNvPr>
          <p:cNvSpPr txBox="1"/>
          <p:nvPr/>
        </p:nvSpPr>
        <p:spPr>
          <a:xfrm>
            <a:off x="11730446" y="6489391"/>
            <a:ext cx="461554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386352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15074" y="179960"/>
          <a:ext cx="11604210" cy="64646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9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8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2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2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149">
                <a:tc gridSpan="4">
                  <a:txBody>
                    <a:bodyPr/>
                    <a:lstStyle/>
                    <a:p>
                      <a:pPr marL="48260" marR="0" indent="0" algn="l" defTabSz="914400" eaLnBrk="1" fontAlgn="auto" latinLnBrk="0" hangingPunct="1">
                        <a:lnSpc>
                          <a:spcPts val="2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10" dirty="0">
                          <a:latin typeface="+mj-lt"/>
                          <a:cs typeface="Calibri"/>
                        </a:rPr>
                        <a:t>W/c</a:t>
                      </a:r>
                      <a:r>
                        <a:rPr lang="en-GB" sz="1800" b="1" spc="-10" baseline="0" dirty="0">
                          <a:latin typeface="+mj-lt"/>
                          <a:cs typeface="Calibri"/>
                        </a:rPr>
                        <a:t> 1</a:t>
                      </a:r>
                      <a:r>
                        <a:rPr lang="en-GB" sz="1800" b="1" spc="-10" baseline="30000" dirty="0">
                          <a:latin typeface="+mj-lt"/>
                          <a:cs typeface="Calibri"/>
                        </a:rPr>
                        <a:t>st</a:t>
                      </a:r>
                      <a:r>
                        <a:rPr lang="en-GB" sz="1800" b="1" spc="-10" baseline="0" dirty="0">
                          <a:latin typeface="+mj-lt"/>
                          <a:cs typeface="Calibri"/>
                        </a:rPr>
                        <a:t> June </a:t>
                      </a:r>
                      <a:endParaRPr lang="en-GB" sz="1800" b="1" spc="-10" dirty="0">
                        <a:latin typeface="+mj-lt"/>
                        <a:cs typeface="Calibri"/>
                      </a:endParaRPr>
                    </a:p>
                    <a:p>
                      <a:pPr marL="48260" marR="0" indent="0" algn="l" defTabSz="914400" eaLnBrk="1" fontAlgn="auto" latinLnBrk="0" hangingPunct="1">
                        <a:lnSpc>
                          <a:spcPts val="2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10" dirty="0">
                          <a:latin typeface="+mj-lt"/>
                          <a:cs typeface="Calibri"/>
                        </a:rPr>
                        <a:t>Thinking</a:t>
                      </a:r>
                      <a:r>
                        <a:rPr lang="en-GB" sz="1800" b="1" spc="-35" dirty="0">
                          <a:latin typeface="+mj-lt"/>
                          <a:cs typeface="Calibri"/>
                        </a:rPr>
                        <a:t> </a:t>
                      </a:r>
                      <a:r>
                        <a:rPr lang="en-GB" sz="1800" b="1" spc="-10" dirty="0">
                          <a:latin typeface="+mj-lt"/>
                          <a:cs typeface="Calibri"/>
                        </a:rPr>
                        <a:t>definition:</a:t>
                      </a:r>
                      <a:r>
                        <a:rPr lang="en-GB" sz="1800" b="1" spc="-15" dirty="0">
                          <a:latin typeface="+mj-lt"/>
                          <a:cs typeface="Calibri"/>
                        </a:rPr>
                        <a:t> </a:t>
                      </a:r>
                      <a:r>
                        <a:rPr lang="en-GB" sz="1800" i="1" dirty="0">
                          <a:latin typeface="+mj-lt"/>
                        </a:rPr>
                        <a:t>Thinking is making connections, reasoning and asking questions to make the learning stick</a:t>
                      </a:r>
                      <a:endParaRPr lang="en-GB" sz="1800" dirty="0">
                        <a:latin typeface="+mj-lt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70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latin typeface="+mj-lt"/>
                          <a:cs typeface="Calibri"/>
                        </a:rPr>
                        <a:t>Reflecting</a:t>
                      </a:r>
                      <a:r>
                        <a:rPr lang="en-GB" sz="1600" baseline="0" dirty="0">
                          <a:solidFill>
                            <a:srgbClr val="FF0000"/>
                          </a:solidFill>
                          <a:latin typeface="+mj-lt"/>
                          <a:cs typeface="Calibri"/>
                        </a:rPr>
                        <a:t> on learning behaviours for resilience…..</a:t>
                      </a:r>
                      <a:endParaRPr sz="1600" dirty="0">
                        <a:solidFill>
                          <a:srgbClr val="FF0000"/>
                        </a:solidFill>
                        <a:latin typeface="+mj-lt"/>
                        <a:cs typeface="Calibri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+mj-lt"/>
                          <a:cs typeface="Calibri"/>
                        </a:rPr>
                        <a:t>Experience</a:t>
                      </a:r>
                      <a:r>
                        <a:rPr sz="1200" b="1" spc="-35" dirty="0">
                          <a:latin typeface="+mj-lt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+mj-lt"/>
                          <a:cs typeface="Calibri"/>
                        </a:rPr>
                        <a:t>log</a:t>
                      </a:r>
                      <a:endParaRPr sz="1200" dirty="0">
                        <a:latin typeface="+mj-lt"/>
                        <a:cs typeface="Calibri"/>
                      </a:endParaRPr>
                    </a:p>
                  </a:txBody>
                  <a:tcPr marL="0" marR="0" marT="63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8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395"/>
                        </a:lnSpc>
                      </a:pPr>
                      <a:r>
                        <a:rPr sz="1200" spc="-5" dirty="0">
                          <a:latin typeface="+mj-lt"/>
                          <a:cs typeface="Calibri"/>
                        </a:rPr>
                        <a:t>Successful</a:t>
                      </a:r>
                      <a:r>
                        <a:rPr sz="1200" spc="-30" dirty="0">
                          <a:latin typeface="+mj-lt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+mj-lt"/>
                          <a:cs typeface="Calibri"/>
                        </a:rPr>
                        <a:t>moment…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395"/>
                        </a:lnSpc>
                      </a:pPr>
                      <a:r>
                        <a:rPr sz="1200" dirty="0">
                          <a:latin typeface="+mj-lt"/>
                          <a:cs typeface="Calibri"/>
                        </a:rPr>
                        <a:t>In</a:t>
                      </a:r>
                      <a:r>
                        <a:rPr sz="1200" spc="-40" dirty="0">
                          <a:latin typeface="+mj-lt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Calibri"/>
                        </a:rPr>
                        <a:t>hindsight…</a:t>
                      </a:r>
                      <a:endParaRPr lang="en-GB" sz="1200" spc="-5" dirty="0">
                        <a:latin typeface="+mj-lt"/>
                        <a:cs typeface="Calibri"/>
                      </a:endParaRPr>
                    </a:p>
                    <a:p>
                      <a:pPr marL="48895">
                        <a:lnSpc>
                          <a:spcPts val="1395"/>
                        </a:lnSpc>
                      </a:pPr>
                      <a:r>
                        <a:rPr lang="en-GB" sz="1050" i="1" spc="-5" dirty="0">
                          <a:latin typeface="+mj-lt"/>
                          <a:cs typeface="Calibri"/>
                        </a:rPr>
                        <a:t>Where you could have done better on reflection?</a:t>
                      </a:r>
                      <a:endParaRPr sz="1050" i="1" dirty="0">
                        <a:latin typeface="+mj-lt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395"/>
                        </a:lnSpc>
                      </a:pPr>
                      <a:r>
                        <a:rPr sz="1200" spc="-20" dirty="0">
                          <a:latin typeface="+mj-lt"/>
                          <a:cs typeface="Calibri"/>
                        </a:rPr>
                        <a:t>At</a:t>
                      </a:r>
                      <a:r>
                        <a:rPr sz="1200" spc="-30" dirty="0">
                          <a:latin typeface="+mj-lt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Calibri"/>
                        </a:rPr>
                        <a:t>home…</a:t>
                      </a:r>
                      <a:endParaRPr sz="1200">
                        <a:latin typeface="+mj-lt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3748">
                <a:tc>
                  <a:txBody>
                    <a:bodyPr/>
                    <a:lstStyle/>
                    <a:p>
                      <a:pPr marL="48260">
                        <a:lnSpc>
                          <a:spcPts val="1860"/>
                        </a:lnSpc>
                      </a:pPr>
                      <a:r>
                        <a:rPr sz="1200" b="0" spc="-5" dirty="0">
                          <a:latin typeface="+mj-lt"/>
                          <a:cs typeface="Calibri"/>
                        </a:rPr>
                        <a:t>I </a:t>
                      </a:r>
                      <a:r>
                        <a:rPr lang="en-GB" sz="1200" b="0" spc="-5" dirty="0">
                          <a:latin typeface="+mj-lt"/>
                          <a:cs typeface="Calibri"/>
                        </a:rPr>
                        <a:t>gave an idea and reasoned/justified.</a:t>
                      </a:r>
                      <a:endParaRPr sz="1200" b="0" dirty="0">
                        <a:latin typeface="+mj-lt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3749">
                <a:tc>
                  <a:txBody>
                    <a:bodyPr/>
                    <a:lstStyle/>
                    <a:p>
                      <a:pPr marL="48260">
                        <a:lnSpc>
                          <a:spcPts val="1400"/>
                        </a:lnSpc>
                      </a:pPr>
                      <a:r>
                        <a:rPr lang="en-GB" sz="1200" dirty="0">
                          <a:latin typeface="+mj-lt"/>
                          <a:cs typeface="Calibri"/>
                        </a:rPr>
                        <a:t>I reflected on</a:t>
                      </a:r>
                      <a:r>
                        <a:rPr lang="en-GB" sz="1200" baseline="0" dirty="0">
                          <a:latin typeface="+mj-lt"/>
                          <a:cs typeface="Calibri"/>
                        </a:rPr>
                        <a:t> my idea and made it better after discussing with others</a:t>
                      </a:r>
                      <a:endParaRPr sz="1200" dirty="0">
                        <a:latin typeface="+mj-lt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3749">
                <a:tc>
                  <a:txBody>
                    <a:bodyPr/>
                    <a:lstStyle/>
                    <a:p>
                      <a:pPr marL="48260" marR="0" indent="0" defTabSz="91440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+mj-lt"/>
                          <a:cs typeface="Calibri"/>
                        </a:rPr>
                        <a:t>I</a:t>
                      </a:r>
                      <a:r>
                        <a:rPr lang="en-GB" sz="1200" spc="-5" dirty="0">
                          <a:latin typeface="+mj-lt"/>
                          <a:cs typeface="Calibri"/>
                        </a:rPr>
                        <a:t> </a:t>
                      </a:r>
                      <a:r>
                        <a:rPr lang="en-GB" sz="1200" spc="-10" dirty="0">
                          <a:latin typeface="+mj-lt"/>
                          <a:cs typeface="Calibri"/>
                        </a:rPr>
                        <a:t>used a revision strategy to help make</a:t>
                      </a:r>
                      <a:r>
                        <a:rPr lang="en-GB" sz="1200" spc="-10" baseline="0" dirty="0">
                          <a:latin typeface="+mj-lt"/>
                          <a:cs typeface="Calibri"/>
                        </a:rPr>
                        <a:t> the learning stick.</a:t>
                      </a:r>
                      <a:endParaRPr lang="en-GB" sz="1200" dirty="0">
                        <a:latin typeface="+mj-lt"/>
                        <a:cs typeface="Calibri"/>
                      </a:endParaRPr>
                    </a:p>
                    <a:p>
                      <a:pPr marL="48260">
                        <a:lnSpc>
                          <a:spcPts val="1400"/>
                        </a:lnSpc>
                      </a:pPr>
                      <a:endParaRPr sz="1200" dirty="0">
                        <a:latin typeface="+mj-lt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3728">
                <a:tc>
                  <a:txBody>
                    <a:bodyPr/>
                    <a:lstStyle/>
                    <a:p>
                      <a:pPr marL="48260">
                        <a:lnSpc>
                          <a:spcPts val="1405"/>
                        </a:lnSpc>
                      </a:pPr>
                      <a:r>
                        <a:rPr sz="1200" dirty="0">
                          <a:latin typeface="+mj-lt"/>
                          <a:cs typeface="Calibri"/>
                        </a:rPr>
                        <a:t>I</a:t>
                      </a:r>
                      <a:r>
                        <a:rPr sz="1200" spc="-5" dirty="0">
                          <a:latin typeface="+mj-lt"/>
                          <a:cs typeface="Calibri"/>
                        </a:rPr>
                        <a:t> </a:t>
                      </a:r>
                      <a:r>
                        <a:rPr lang="en-GB" sz="1200" spc="-5" dirty="0">
                          <a:latin typeface="+mj-lt"/>
                          <a:cs typeface="Calibri"/>
                        </a:rPr>
                        <a:t>made connections between</a:t>
                      </a:r>
                      <a:r>
                        <a:rPr lang="en-GB" sz="1200" spc="-5" baseline="0" dirty="0">
                          <a:latin typeface="+mj-lt"/>
                          <a:cs typeface="Calibri"/>
                        </a:rPr>
                        <a:t> what I am learning and the outside world. </a:t>
                      </a:r>
                      <a:endParaRPr sz="1200" dirty="0">
                        <a:latin typeface="+mj-lt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53728">
                <a:tc>
                  <a:txBody>
                    <a:bodyPr/>
                    <a:lstStyle/>
                    <a:p>
                      <a:pPr marL="48260">
                        <a:lnSpc>
                          <a:spcPts val="1405"/>
                        </a:lnSpc>
                      </a:pPr>
                      <a:r>
                        <a:rPr lang="en-GB" sz="1200" dirty="0">
                          <a:latin typeface="+mj-lt"/>
                          <a:cs typeface="Calibri"/>
                        </a:rPr>
                        <a:t>I asked questions to deepen my understanding.</a:t>
                      </a:r>
                      <a:endParaRPr sz="1200" dirty="0">
                        <a:latin typeface="+mj-lt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062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34433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15074" y="179960"/>
          <a:ext cx="11604210" cy="64646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9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8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2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2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149">
                <a:tc gridSpan="4">
                  <a:txBody>
                    <a:bodyPr/>
                    <a:lstStyle/>
                    <a:p>
                      <a:pPr marL="48260" marR="0" indent="0" algn="l" defTabSz="914400" eaLnBrk="1" fontAlgn="auto" latinLnBrk="0" hangingPunct="1">
                        <a:lnSpc>
                          <a:spcPts val="2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W/c</a:t>
                      </a:r>
                      <a:r>
                        <a:rPr lang="en-GB" sz="1800" b="1" spc="-10" baseline="0" dirty="0">
                          <a:latin typeface="Gill Sans MT" panose="020B0502020104020203" pitchFamily="34" charset="0"/>
                          <a:cs typeface="Calibri"/>
                        </a:rPr>
                        <a:t> 8</a:t>
                      </a:r>
                      <a:r>
                        <a:rPr lang="en-GB" sz="1800" b="1" spc="-10" baseline="30000" dirty="0">
                          <a:latin typeface="Gill Sans MT" panose="020B0502020104020203" pitchFamily="34" charset="0"/>
                          <a:cs typeface="Calibri"/>
                        </a:rPr>
                        <a:t>th</a:t>
                      </a:r>
                      <a:r>
                        <a:rPr lang="en-GB" sz="1800" b="1" spc="-10" baseline="0" dirty="0">
                          <a:latin typeface="Gill Sans MT" panose="020B0502020104020203" pitchFamily="34" charset="0"/>
                          <a:cs typeface="Calibri"/>
                        </a:rPr>
                        <a:t> June</a:t>
                      </a:r>
                      <a:endParaRPr lang="en-GB" sz="1800" b="1" spc="-10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260" marR="0" indent="0" algn="l" defTabSz="914400" eaLnBrk="1" fontAlgn="auto" latinLnBrk="0" hangingPunct="1">
                        <a:lnSpc>
                          <a:spcPts val="2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Thinking</a:t>
                      </a:r>
                      <a:r>
                        <a:rPr lang="en-GB" sz="1800" b="1" spc="-3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definition:</a:t>
                      </a:r>
                      <a:r>
                        <a:rPr lang="en-GB" sz="1800" b="1" spc="-1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800" i="1" dirty="0">
                          <a:latin typeface="Gill Sans MT" panose="020B0502020104020203" pitchFamily="34" charset="0"/>
                        </a:rPr>
                        <a:t>Thinking is making connections, reasoning and asking questions to make the learning stick</a:t>
                      </a:r>
                      <a:endParaRPr lang="en-GB" sz="18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70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en-GB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Calibri"/>
                        </a:rPr>
                        <a:t>Reflecting</a:t>
                      </a:r>
                      <a:r>
                        <a:rPr lang="en-GB" sz="16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Calibri"/>
                        </a:rPr>
                        <a:t> on learning behaviours for resilience…..</a:t>
                      </a:r>
                      <a:endParaRPr lang="en-GB" sz="16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Gill Sans MT" panose="020B0502020104020203" pitchFamily="34" charset="0"/>
                          <a:cs typeface="Calibri"/>
                        </a:rPr>
                        <a:t>Experience</a:t>
                      </a:r>
                      <a:r>
                        <a:rPr sz="1200" b="1" spc="-3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Gill Sans MT" panose="020B0502020104020203" pitchFamily="34" charset="0"/>
                          <a:cs typeface="Calibri"/>
                        </a:rPr>
                        <a:t>log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63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8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395"/>
                        </a:lnSpc>
                      </a:pP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Successful</a:t>
                      </a:r>
                      <a:r>
                        <a:rPr sz="1200" spc="-3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moment…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395"/>
                        </a:lnSpc>
                      </a:pP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In</a:t>
                      </a:r>
                      <a:r>
                        <a:rPr sz="1200" spc="-4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hindsight…</a:t>
                      </a:r>
                      <a:endParaRPr lang="en-GB" sz="1200" spc="-5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895">
                        <a:lnSpc>
                          <a:spcPts val="1395"/>
                        </a:lnSpc>
                      </a:pPr>
                      <a:r>
                        <a:rPr lang="en-GB" sz="1050" i="1" spc="-5" dirty="0">
                          <a:latin typeface="Gill Sans MT" panose="020B0502020104020203" pitchFamily="34" charset="0"/>
                          <a:cs typeface="Calibri"/>
                        </a:rPr>
                        <a:t>Where you could have done better on reflection?</a:t>
                      </a:r>
                      <a:endParaRPr sz="1050" i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395"/>
                        </a:lnSpc>
                      </a:pPr>
                      <a:r>
                        <a:rPr sz="1200" spc="-20" dirty="0">
                          <a:latin typeface="Gill Sans MT" panose="020B0502020104020203" pitchFamily="34" charset="0"/>
                          <a:cs typeface="Calibri"/>
                        </a:rPr>
                        <a:t>At</a:t>
                      </a:r>
                      <a:r>
                        <a:rPr sz="1200" spc="-3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home…</a:t>
                      </a:r>
                      <a:endParaRPr sz="120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3748">
                <a:tc>
                  <a:txBody>
                    <a:bodyPr/>
                    <a:lstStyle/>
                    <a:p>
                      <a:pPr marL="48260">
                        <a:lnSpc>
                          <a:spcPts val="1860"/>
                        </a:lnSpc>
                      </a:pPr>
                      <a:r>
                        <a:rPr sz="1200" b="0" spc="-5" dirty="0">
                          <a:latin typeface="Gill Sans MT" panose="020B0502020104020203" pitchFamily="34" charset="0"/>
                          <a:cs typeface="Calibri"/>
                        </a:rPr>
                        <a:t>I </a:t>
                      </a:r>
                      <a:r>
                        <a:rPr lang="en-GB" sz="1200" b="0" spc="-5" dirty="0">
                          <a:latin typeface="Gill Sans MT" panose="020B0502020104020203" pitchFamily="34" charset="0"/>
                          <a:cs typeface="Calibri"/>
                        </a:rPr>
                        <a:t>gave an idea and reasoned/justified.</a:t>
                      </a:r>
                      <a:endParaRPr sz="1200" b="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3749">
                <a:tc>
                  <a:txBody>
                    <a:bodyPr/>
                    <a:lstStyle/>
                    <a:p>
                      <a:pPr marL="48260">
                        <a:lnSpc>
                          <a:spcPts val="1400"/>
                        </a:lnSpc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 reflected on</a:t>
                      </a:r>
                      <a:r>
                        <a:rPr lang="en-GB" sz="1200" baseline="0" dirty="0">
                          <a:latin typeface="Gill Sans MT" panose="020B0502020104020203" pitchFamily="34" charset="0"/>
                          <a:cs typeface="Calibri"/>
                        </a:rPr>
                        <a:t> my idea and made it better after discussing with others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3749">
                <a:tc>
                  <a:txBody>
                    <a:bodyPr/>
                    <a:lstStyle/>
                    <a:p>
                      <a:pPr marL="48260" marR="0" indent="0" defTabSz="91440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</a:t>
                      </a:r>
                      <a:r>
                        <a:rPr lang="en-GB" sz="1200" spc="-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200" spc="-10" dirty="0">
                          <a:latin typeface="Gill Sans MT" panose="020B0502020104020203" pitchFamily="34" charset="0"/>
                          <a:cs typeface="Calibri"/>
                        </a:rPr>
                        <a:t>used a revision strategy to help make</a:t>
                      </a:r>
                      <a:r>
                        <a:rPr lang="en-GB" sz="1200" spc="-10" baseline="0" dirty="0">
                          <a:latin typeface="Gill Sans MT" panose="020B0502020104020203" pitchFamily="34" charset="0"/>
                          <a:cs typeface="Calibri"/>
                        </a:rPr>
                        <a:t> the learning stick.</a:t>
                      </a:r>
                      <a:endParaRPr lang="en-GB" sz="1200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260">
                        <a:lnSpc>
                          <a:spcPts val="1400"/>
                        </a:lnSpc>
                      </a:pP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3728">
                <a:tc>
                  <a:txBody>
                    <a:bodyPr/>
                    <a:lstStyle/>
                    <a:p>
                      <a:pPr marL="48260">
                        <a:lnSpc>
                          <a:spcPts val="1405"/>
                        </a:lnSpc>
                      </a:pP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I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200" spc="-5" dirty="0">
                          <a:latin typeface="Gill Sans MT" panose="020B0502020104020203" pitchFamily="34" charset="0"/>
                          <a:cs typeface="Calibri"/>
                        </a:rPr>
                        <a:t>made connections between</a:t>
                      </a:r>
                      <a:r>
                        <a:rPr lang="en-GB" sz="1200" spc="-5" baseline="0" dirty="0">
                          <a:latin typeface="Gill Sans MT" panose="020B0502020104020203" pitchFamily="34" charset="0"/>
                          <a:cs typeface="Calibri"/>
                        </a:rPr>
                        <a:t> what I am learning and the outside world. 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53728">
                <a:tc>
                  <a:txBody>
                    <a:bodyPr/>
                    <a:lstStyle/>
                    <a:p>
                      <a:pPr marL="48260">
                        <a:lnSpc>
                          <a:spcPts val="1405"/>
                        </a:lnSpc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 asked questions to deepen my understanding.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062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702262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15074" y="179960"/>
          <a:ext cx="11604210" cy="64646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9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8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2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2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149">
                <a:tc gridSpan="4">
                  <a:txBody>
                    <a:bodyPr/>
                    <a:lstStyle/>
                    <a:p>
                      <a:pPr marL="48260" marR="0" indent="0" algn="l" defTabSz="914400" eaLnBrk="1" fontAlgn="auto" latinLnBrk="0" hangingPunct="1">
                        <a:lnSpc>
                          <a:spcPts val="2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W/c</a:t>
                      </a:r>
                      <a:r>
                        <a:rPr lang="en-GB" sz="1800" b="1" spc="-10" baseline="0" dirty="0">
                          <a:latin typeface="Gill Sans MT" panose="020B0502020104020203" pitchFamily="34" charset="0"/>
                          <a:cs typeface="Calibri"/>
                        </a:rPr>
                        <a:t> 15</a:t>
                      </a:r>
                      <a:r>
                        <a:rPr lang="en-GB" sz="1800" b="1" spc="-10" baseline="30000" dirty="0">
                          <a:latin typeface="Gill Sans MT" panose="020B0502020104020203" pitchFamily="34" charset="0"/>
                          <a:cs typeface="Calibri"/>
                        </a:rPr>
                        <a:t>th</a:t>
                      </a:r>
                      <a:r>
                        <a:rPr lang="en-GB" sz="1800" b="1" spc="-10" baseline="0" dirty="0">
                          <a:latin typeface="Gill Sans MT" panose="020B0502020104020203" pitchFamily="34" charset="0"/>
                          <a:cs typeface="Calibri"/>
                        </a:rPr>
                        <a:t> June</a:t>
                      </a:r>
                      <a:endParaRPr lang="en-GB" sz="1800" b="1" spc="-10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260" marR="0" indent="0" algn="l" defTabSz="914400" eaLnBrk="1" fontAlgn="auto" latinLnBrk="0" hangingPunct="1">
                        <a:lnSpc>
                          <a:spcPts val="2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Thinking</a:t>
                      </a:r>
                      <a:r>
                        <a:rPr lang="en-GB" sz="1800" b="1" spc="-3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definition:</a:t>
                      </a:r>
                      <a:r>
                        <a:rPr lang="en-GB" sz="1800" b="1" spc="-1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800" i="1" dirty="0">
                          <a:latin typeface="Gill Sans MT" panose="020B0502020104020203" pitchFamily="34" charset="0"/>
                        </a:rPr>
                        <a:t>Thinking is making connections, reasoning and asking questions to make the learning stick</a:t>
                      </a:r>
                      <a:endParaRPr lang="en-GB" sz="18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70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en-GB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Calibri"/>
                        </a:rPr>
                        <a:t>Reflecting</a:t>
                      </a:r>
                      <a:r>
                        <a:rPr lang="en-GB" sz="16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Calibri"/>
                        </a:rPr>
                        <a:t> on learning behaviours for resilience…..</a:t>
                      </a:r>
                      <a:endParaRPr lang="en-GB" sz="16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Gill Sans MT" panose="020B0502020104020203" pitchFamily="34" charset="0"/>
                          <a:cs typeface="Calibri"/>
                        </a:rPr>
                        <a:t>Experience</a:t>
                      </a:r>
                      <a:r>
                        <a:rPr sz="1200" b="1" spc="-3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Gill Sans MT" panose="020B0502020104020203" pitchFamily="34" charset="0"/>
                          <a:cs typeface="Calibri"/>
                        </a:rPr>
                        <a:t>log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63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8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395"/>
                        </a:lnSpc>
                      </a:pP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Successful</a:t>
                      </a:r>
                      <a:r>
                        <a:rPr sz="1200" spc="-3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moment…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395"/>
                        </a:lnSpc>
                      </a:pP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In</a:t>
                      </a:r>
                      <a:r>
                        <a:rPr sz="1200" spc="-4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hindsight…</a:t>
                      </a:r>
                      <a:endParaRPr lang="en-GB" sz="1200" spc="-5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895">
                        <a:lnSpc>
                          <a:spcPts val="1395"/>
                        </a:lnSpc>
                      </a:pPr>
                      <a:r>
                        <a:rPr lang="en-GB" sz="1050" i="1" spc="-5" dirty="0">
                          <a:latin typeface="Gill Sans MT" panose="020B0502020104020203" pitchFamily="34" charset="0"/>
                          <a:cs typeface="Calibri"/>
                        </a:rPr>
                        <a:t>Where you could have done better on reflection?</a:t>
                      </a:r>
                      <a:endParaRPr sz="1050" i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395"/>
                        </a:lnSpc>
                      </a:pPr>
                      <a:r>
                        <a:rPr sz="1200" spc="-20" dirty="0">
                          <a:latin typeface="Gill Sans MT" panose="020B0502020104020203" pitchFamily="34" charset="0"/>
                          <a:cs typeface="Calibri"/>
                        </a:rPr>
                        <a:t>At</a:t>
                      </a:r>
                      <a:r>
                        <a:rPr sz="1200" spc="-3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home…</a:t>
                      </a:r>
                      <a:endParaRPr sz="120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3748">
                <a:tc>
                  <a:txBody>
                    <a:bodyPr/>
                    <a:lstStyle/>
                    <a:p>
                      <a:pPr marL="48260">
                        <a:lnSpc>
                          <a:spcPts val="1860"/>
                        </a:lnSpc>
                      </a:pPr>
                      <a:r>
                        <a:rPr sz="1200" b="0" spc="-5" dirty="0">
                          <a:latin typeface="Gill Sans MT" panose="020B0502020104020203" pitchFamily="34" charset="0"/>
                          <a:cs typeface="Calibri"/>
                        </a:rPr>
                        <a:t>I </a:t>
                      </a:r>
                      <a:r>
                        <a:rPr lang="en-GB" sz="1200" b="0" spc="-5" dirty="0">
                          <a:latin typeface="Gill Sans MT" panose="020B0502020104020203" pitchFamily="34" charset="0"/>
                          <a:cs typeface="Calibri"/>
                        </a:rPr>
                        <a:t>gave an idea and reasoned/justified.</a:t>
                      </a:r>
                      <a:endParaRPr sz="1200" b="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3749">
                <a:tc>
                  <a:txBody>
                    <a:bodyPr/>
                    <a:lstStyle/>
                    <a:p>
                      <a:pPr marL="48260">
                        <a:lnSpc>
                          <a:spcPts val="1400"/>
                        </a:lnSpc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 reflected on</a:t>
                      </a:r>
                      <a:r>
                        <a:rPr lang="en-GB" sz="1200" baseline="0" dirty="0">
                          <a:latin typeface="Gill Sans MT" panose="020B0502020104020203" pitchFamily="34" charset="0"/>
                          <a:cs typeface="Calibri"/>
                        </a:rPr>
                        <a:t> my idea and made it better after discussing with others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3749">
                <a:tc>
                  <a:txBody>
                    <a:bodyPr/>
                    <a:lstStyle/>
                    <a:p>
                      <a:pPr marL="48260" marR="0" indent="0" defTabSz="91440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</a:t>
                      </a:r>
                      <a:r>
                        <a:rPr lang="en-GB" sz="1200" spc="-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200" spc="-10" dirty="0">
                          <a:latin typeface="Gill Sans MT" panose="020B0502020104020203" pitchFamily="34" charset="0"/>
                          <a:cs typeface="Calibri"/>
                        </a:rPr>
                        <a:t>used a revision strategy to help make</a:t>
                      </a:r>
                      <a:r>
                        <a:rPr lang="en-GB" sz="1200" spc="-10" baseline="0" dirty="0">
                          <a:latin typeface="Gill Sans MT" panose="020B0502020104020203" pitchFamily="34" charset="0"/>
                          <a:cs typeface="Calibri"/>
                        </a:rPr>
                        <a:t> the learning stick.</a:t>
                      </a:r>
                      <a:endParaRPr lang="en-GB" sz="1200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260">
                        <a:lnSpc>
                          <a:spcPts val="1400"/>
                        </a:lnSpc>
                      </a:pP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3728">
                <a:tc>
                  <a:txBody>
                    <a:bodyPr/>
                    <a:lstStyle/>
                    <a:p>
                      <a:pPr marL="48260">
                        <a:lnSpc>
                          <a:spcPts val="1405"/>
                        </a:lnSpc>
                      </a:pP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I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200" spc="-5" dirty="0">
                          <a:latin typeface="Gill Sans MT" panose="020B0502020104020203" pitchFamily="34" charset="0"/>
                          <a:cs typeface="Calibri"/>
                        </a:rPr>
                        <a:t>made connections between</a:t>
                      </a:r>
                      <a:r>
                        <a:rPr lang="en-GB" sz="1200" spc="-5" baseline="0" dirty="0">
                          <a:latin typeface="Gill Sans MT" panose="020B0502020104020203" pitchFamily="34" charset="0"/>
                          <a:cs typeface="Calibri"/>
                        </a:rPr>
                        <a:t> what I am learning and the outside world. 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53728">
                <a:tc>
                  <a:txBody>
                    <a:bodyPr/>
                    <a:lstStyle/>
                    <a:p>
                      <a:pPr marL="48260">
                        <a:lnSpc>
                          <a:spcPts val="1405"/>
                        </a:lnSpc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 asked questions to deepen my understanding.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062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752464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15074" y="179960"/>
          <a:ext cx="11604210" cy="64646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9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8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2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2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149">
                <a:tc gridSpan="4">
                  <a:txBody>
                    <a:bodyPr/>
                    <a:lstStyle/>
                    <a:p>
                      <a:pPr marL="48260" marR="0" indent="0" algn="l" defTabSz="914400" eaLnBrk="1" fontAlgn="auto" latinLnBrk="0" hangingPunct="1">
                        <a:lnSpc>
                          <a:spcPts val="2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W/c</a:t>
                      </a:r>
                      <a:r>
                        <a:rPr lang="en-GB" sz="1800" b="1" spc="-10" baseline="0" dirty="0">
                          <a:latin typeface="Gill Sans MT" panose="020B0502020104020203" pitchFamily="34" charset="0"/>
                          <a:cs typeface="Calibri"/>
                        </a:rPr>
                        <a:t> 22</a:t>
                      </a:r>
                      <a:r>
                        <a:rPr lang="en-GB" sz="1800" b="1" spc="-10" baseline="30000" dirty="0">
                          <a:latin typeface="Gill Sans MT" panose="020B0502020104020203" pitchFamily="34" charset="0"/>
                          <a:cs typeface="Calibri"/>
                        </a:rPr>
                        <a:t>nd</a:t>
                      </a:r>
                      <a:r>
                        <a:rPr lang="en-GB" sz="1800" b="1" spc="-10" baseline="0" dirty="0">
                          <a:latin typeface="Gill Sans MT" panose="020B0502020104020203" pitchFamily="34" charset="0"/>
                          <a:cs typeface="Calibri"/>
                        </a:rPr>
                        <a:t>  June</a:t>
                      </a:r>
                      <a:endParaRPr lang="en-GB" sz="1800" b="1" spc="-10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260" marR="0" indent="0" algn="l" defTabSz="914400" eaLnBrk="1" fontAlgn="auto" latinLnBrk="0" hangingPunct="1">
                        <a:lnSpc>
                          <a:spcPts val="2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Thinking</a:t>
                      </a:r>
                      <a:r>
                        <a:rPr lang="en-GB" sz="1800" b="1" spc="-3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definition:</a:t>
                      </a:r>
                      <a:r>
                        <a:rPr lang="en-GB" sz="1800" b="1" spc="-1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800" i="1" dirty="0">
                          <a:latin typeface="Gill Sans MT" panose="020B0502020104020203" pitchFamily="34" charset="0"/>
                        </a:rPr>
                        <a:t>Thinking is making connections, reasoning and asking questions to make the learning stick</a:t>
                      </a:r>
                      <a:endParaRPr lang="en-GB" sz="18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70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en-GB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Calibri"/>
                        </a:rPr>
                        <a:t>Reflecting</a:t>
                      </a:r>
                      <a:r>
                        <a:rPr lang="en-GB" sz="16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Calibri"/>
                        </a:rPr>
                        <a:t> on learning behaviours for resilience…..</a:t>
                      </a:r>
                      <a:endParaRPr lang="en-GB" sz="16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Gill Sans MT" panose="020B0502020104020203" pitchFamily="34" charset="0"/>
                          <a:cs typeface="Calibri"/>
                        </a:rPr>
                        <a:t>Experience</a:t>
                      </a:r>
                      <a:r>
                        <a:rPr sz="1200" b="1" spc="-3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Gill Sans MT" panose="020B0502020104020203" pitchFamily="34" charset="0"/>
                          <a:cs typeface="Calibri"/>
                        </a:rPr>
                        <a:t>log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63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8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395"/>
                        </a:lnSpc>
                      </a:pP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Successful</a:t>
                      </a:r>
                      <a:r>
                        <a:rPr sz="1200" spc="-3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moment…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395"/>
                        </a:lnSpc>
                      </a:pP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In</a:t>
                      </a:r>
                      <a:r>
                        <a:rPr sz="1200" spc="-4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hindsight…</a:t>
                      </a:r>
                      <a:endParaRPr lang="en-GB" sz="1200" spc="-5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895">
                        <a:lnSpc>
                          <a:spcPts val="1395"/>
                        </a:lnSpc>
                      </a:pPr>
                      <a:r>
                        <a:rPr lang="en-GB" sz="1050" i="1" spc="-5" dirty="0">
                          <a:latin typeface="Gill Sans MT" panose="020B0502020104020203" pitchFamily="34" charset="0"/>
                          <a:cs typeface="Calibri"/>
                        </a:rPr>
                        <a:t>Where you could have done better on reflection?</a:t>
                      </a:r>
                      <a:endParaRPr sz="1050" i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395"/>
                        </a:lnSpc>
                      </a:pPr>
                      <a:r>
                        <a:rPr sz="1200" spc="-20" dirty="0">
                          <a:latin typeface="Gill Sans MT" panose="020B0502020104020203" pitchFamily="34" charset="0"/>
                          <a:cs typeface="Calibri"/>
                        </a:rPr>
                        <a:t>At</a:t>
                      </a:r>
                      <a:r>
                        <a:rPr sz="1200" spc="-3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home…</a:t>
                      </a:r>
                      <a:endParaRPr sz="120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3748">
                <a:tc>
                  <a:txBody>
                    <a:bodyPr/>
                    <a:lstStyle/>
                    <a:p>
                      <a:pPr marL="48260">
                        <a:lnSpc>
                          <a:spcPts val="1860"/>
                        </a:lnSpc>
                      </a:pPr>
                      <a:r>
                        <a:rPr sz="1200" b="0" spc="-5" dirty="0">
                          <a:latin typeface="Gill Sans MT" panose="020B0502020104020203" pitchFamily="34" charset="0"/>
                          <a:cs typeface="Calibri"/>
                        </a:rPr>
                        <a:t>I </a:t>
                      </a:r>
                      <a:r>
                        <a:rPr lang="en-GB" sz="1200" b="0" spc="-5" dirty="0">
                          <a:latin typeface="Gill Sans MT" panose="020B0502020104020203" pitchFamily="34" charset="0"/>
                          <a:cs typeface="Calibri"/>
                        </a:rPr>
                        <a:t>gave an idea and reasoned/justified.</a:t>
                      </a:r>
                      <a:endParaRPr sz="1200" b="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3749">
                <a:tc>
                  <a:txBody>
                    <a:bodyPr/>
                    <a:lstStyle/>
                    <a:p>
                      <a:pPr marL="48260">
                        <a:lnSpc>
                          <a:spcPts val="1400"/>
                        </a:lnSpc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 reflected on</a:t>
                      </a:r>
                      <a:r>
                        <a:rPr lang="en-GB" sz="1200" baseline="0" dirty="0">
                          <a:latin typeface="Gill Sans MT" panose="020B0502020104020203" pitchFamily="34" charset="0"/>
                          <a:cs typeface="Calibri"/>
                        </a:rPr>
                        <a:t> my idea and made it better after discussing with others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3749">
                <a:tc>
                  <a:txBody>
                    <a:bodyPr/>
                    <a:lstStyle/>
                    <a:p>
                      <a:pPr marL="48260" marR="0" indent="0" defTabSz="91440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</a:t>
                      </a:r>
                      <a:r>
                        <a:rPr lang="en-GB" sz="1200" spc="-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200" spc="-10" dirty="0">
                          <a:latin typeface="Gill Sans MT" panose="020B0502020104020203" pitchFamily="34" charset="0"/>
                          <a:cs typeface="Calibri"/>
                        </a:rPr>
                        <a:t>used a revision strategy to help make</a:t>
                      </a:r>
                      <a:r>
                        <a:rPr lang="en-GB" sz="1200" spc="-10" baseline="0" dirty="0">
                          <a:latin typeface="Gill Sans MT" panose="020B0502020104020203" pitchFamily="34" charset="0"/>
                          <a:cs typeface="Calibri"/>
                        </a:rPr>
                        <a:t> the learning stick.</a:t>
                      </a:r>
                      <a:endParaRPr lang="en-GB" sz="1200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260">
                        <a:lnSpc>
                          <a:spcPts val="1400"/>
                        </a:lnSpc>
                      </a:pP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3728">
                <a:tc>
                  <a:txBody>
                    <a:bodyPr/>
                    <a:lstStyle/>
                    <a:p>
                      <a:pPr marL="48260">
                        <a:lnSpc>
                          <a:spcPts val="1405"/>
                        </a:lnSpc>
                      </a:pP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I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200" spc="-5" dirty="0">
                          <a:latin typeface="Gill Sans MT" panose="020B0502020104020203" pitchFamily="34" charset="0"/>
                          <a:cs typeface="Calibri"/>
                        </a:rPr>
                        <a:t>made connections between</a:t>
                      </a:r>
                      <a:r>
                        <a:rPr lang="en-GB" sz="1200" spc="-5" baseline="0" dirty="0">
                          <a:latin typeface="Gill Sans MT" panose="020B0502020104020203" pitchFamily="34" charset="0"/>
                          <a:cs typeface="Calibri"/>
                        </a:rPr>
                        <a:t> what I am learning and the outside world. 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53728">
                <a:tc>
                  <a:txBody>
                    <a:bodyPr/>
                    <a:lstStyle/>
                    <a:p>
                      <a:pPr marL="48260">
                        <a:lnSpc>
                          <a:spcPts val="1405"/>
                        </a:lnSpc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 asked questions to deepen my understanding.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062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359197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15074" y="179960"/>
          <a:ext cx="11604210" cy="64646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9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8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2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2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149">
                <a:tc gridSpan="4">
                  <a:txBody>
                    <a:bodyPr/>
                    <a:lstStyle/>
                    <a:p>
                      <a:pPr marL="48260" marR="0" indent="0" algn="l" defTabSz="914400" eaLnBrk="1" fontAlgn="auto" latinLnBrk="0" hangingPunct="1">
                        <a:lnSpc>
                          <a:spcPts val="2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W/c</a:t>
                      </a:r>
                      <a:r>
                        <a:rPr lang="en-GB" sz="1800" b="1" spc="-10" baseline="0" dirty="0">
                          <a:latin typeface="Gill Sans MT" panose="020B0502020104020203" pitchFamily="34" charset="0"/>
                          <a:cs typeface="Calibri"/>
                        </a:rPr>
                        <a:t> 29</a:t>
                      </a:r>
                      <a:r>
                        <a:rPr lang="en-GB" sz="1800" b="1" spc="-10" baseline="30000" dirty="0">
                          <a:latin typeface="Gill Sans MT" panose="020B0502020104020203" pitchFamily="34" charset="0"/>
                          <a:cs typeface="Calibri"/>
                        </a:rPr>
                        <a:t>th</a:t>
                      </a:r>
                      <a:r>
                        <a:rPr lang="en-GB" sz="1800" b="1" spc="-10" baseline="0" dirty="0">
                          <a:latin typeface="Gill Sans MT" panose="020B0502020104020203" pitchFamily="34" charset="0"/>
                          <a:cs typeface="Calibri"/>
                        </a:rPr>
                        <a:t> June</a:t>
                      </a:r>
                      <a:endParaRPr lang="en-GB" sz="1800" b="1" spc="-10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260" marR="0" indent="0" algn="l" defTabSz="914400" eaLnBrk="1" fontAlgn="auto" latinLnBrk="0" hangingPunct="1">
                        <a:lnSpc>
                          <a:spcPts val="2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Thinking</a:t>
                      </a:r>
                      <a:r>
                        <a:rPr lang="en-GB" sz="1800" b="1" spc="-3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definition:</a:t>
                      </a:r>
                      <a:r>
                        <a:rPr lang="en-GB" sz="1800" b="1" spc="-1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800" i="1" dirty="0">
                          <a:latin typeface="Gill Sans MT" panose="020B0502020104020203" pitchFamily="34" charset="0"/>
                        </a:rPr>
                        <a:t>Thinking is making connections, reasoning and asking questions to make the learning stick</a:t>
                      </a:r>
                      <a:endParaRPr lang="en-GB" sz="18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70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en-GB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Calibri"/>
                        </a:rPr>
                        <a:t>Reflecting</a:t>
                      </a:r>
                      <a:r>
                        <a:rPr lang="en-GB" sz="16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Calibri"/>
                        </a:rPr>
                        <a:t> on learning behaviours for resilience…..</a:t>
                      </a:r>
                      <a:endParaRPr lang="en-GB" sz="16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Gill Sans MT" panose="020B0502020104020203" pitchFamily="34" charset="0"/>
                          <a:cs typeface="Calibri"/>
                        </a:rPr>
                        <a:t>Experience</a:t>
                      </a:r>
                      <a:r>
                        <a:rPr sz="1200" b="1" spc="-3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Gill Sans MT" panose="020B0502020104020203" pitchFamily="34" charset="0"/>
                          <a:cs typeface="Calibri"/>
                        </a:rPr>
                        <a:t>log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63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8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395"/>
                        </a:lnSpc>
                      </a:pP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Successful</a:t>
                      </a:r>
                      <a:r>
                        <a:rPr sz="1200" spc="-3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moment…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395"/>
                        </a:lnSpc>
                      </a:pP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In</a:t>
                      </a:r>
                      <a:r>
                        <a:rPr sz="1200" spc="-4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hindsight…</a:t>
                      </a:r>
                      <a:endParaRPr lang="en-GB" sz="1200" spc="-5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895">
                        <a:lnSpc>
                          <a:spcPts val="1395"/>
                        </a:lnSpc>
                      </a:pPr>
                      <a:r>
                        <a:rPr lang="en-GB" sz="1050" i="1" spc="-5" dirty="0">
                          <a:latin typeface="Gill Sans MT" panose="020B0502020104020203" pitchFamily="34" charset="0"/>
                          <a:cs typeface="Calibri"/>
                        </a:rPr>
                        <a:t>Where you could have done better on reflection?</a:t>
                      </a:r>
                      <a:endParaRPr sz="1050" i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395"/>
                        </a:lnSpc>
                      </a:pPr>
                      <a:r>
                        <a:rPr sz="1200" spc="-20" dirty="0">
                          <a:latin typeface="Gill Sans MT" panose="020B0502020104020203" pitchFamily="34" charset="0"/>
                          <a:cs typeface="Calibri"/>
                        </a:rPr>
                        <a:t>At</a:t>
                      </a:r>
                      <a:r>
                        <a:rPr sz="1200" spc="-3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home…</a:t>
                      </a:r>
                      <a:endParaRPr sz="120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3748">
                <a:tc>
                  <a:txBody>
                    <a:bodyPr/>
                    <a:lstStyle/>
                    <a:p>
                      <a:pPr marL="48260">
                        <a:lnSpc>
                          <a:spcPts val="1860"/>
                        </a:lnSpc>
                      </a:pPr>
                      <a:r>
                        <a:rPr sz="1200" b="0" spc="-5" dirty="0">
                          <a:latin typeface="Gill Sans MT" panose="020B0502020104020203" pitchFamily="34" charset="0"/>
                          <a:cs typeface="Calibri"/>
                        </a:rPr>
                        <a:t>I </a:t>
                      </a:r>
                      <a:r>
                        <a:rPr lang="en-GB" sz="1200" b="0" spc="-5" dirty="0">
                          <a:latin typeface="Gill Sans MT" panose="020B0502020104020203" pitchFamily="34" charset="0"/>
                          <a:cs typeface="Calibri"/>
                        </a:rPr>
                        <a:t>gave an idea and reasoned/justified.</a:t>
                      </a:r>
                      <a:endParaRPr sz="1200" b="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3749">
                <a:tc>
                  <a:txBody>
                    <a:bodyPr/>
                    <a:lstStyle/>
                    <a:p>
                      <a:pPr marL="48260">
                        <a:lnSpc>
                          <a:spcPts val="1400"/>
                        </a:lnSpc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 reflected on</a:t>
                      </a:r>
                      <a:r>
                        <a:rPr lang="en-GB" sz="1200" baseline="0" dirty="0">
                          <a:latin typeface="Gill Sans MT" panose="020B0502020104020203" pitchFamily="34" charset="0"/>
                          <a:cs typeface="Calibri"/>
                        </a:rPr>
                        <a:t> my idea and made it better after discussing with others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3749">
                <a:tc>
                  <a:txBody>
                    <a:bodyPr/>
                    <a:lstStyle/>
                    <a:p>
                      <a:pPr marL="48260" marR="0" indent="0" defTabSz="91440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</a:t>
                      </a:r>
                      <a:r>
                        <a:rPr lang="en-GB" sz="1200" spc="-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200" spc="-10" dirty="0">
                          <a:latin typeface="Gill Sans MT" panose="020B0502020104020203" pitchFamily="34" charset="0"/>
                          <a:cs typeface="Calibri"/>
                        </a:rPr>
                        <a:t>used a revision strategy to help make</a:t>
                      </a:r>
                      <a:r>
                        <a:rPr lang="en-GB" sz="1200" spc="-10" baseline="0" dirty="0">
                          <a:latin typeface="Gill Sans MT" panose="020B0502020104020203" pitchFamily="34" charset="0"/>
                          <a:cs typeface="Calibri"/>
                        </a:rPr>
                        <a:t> the learning stick.</a:t>
                      </a:r>
                      <a:endParaRPr lang="en-GB" sz="1200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260">
                        <a:lnSpc>
                          <a:spcPts val="1400"/>
                        </a:lnSpc>
                      </a:pP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3728">
                <a:tc>
                  <a:txBody>
                    <a:bodyPr/>
                    <a:lstStyle/>
                    <a:p>
                      <a:pPr marL="48260">
                        <a:lnSpc>
                          <a:spcPts val="1405"/>
                        </a:lnSpc>
                      </a:pP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I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200" spc="-5" dirty="0">
                          <a:latin typeface="Gill Sans MT" panose="020B0502020104020203" pitchFamily="34" charset="0"/>
                          <a:cs typeface="Calibri"/>
                        </a:rPr>
                        <a:t>made connections between</a:t>
                      </a:r>
                      <a:r>
                        <a:rPr lang="en-GB" sz="1200" spc="-5" baseline="0" dirty="0">
                          <a:latin typeface="Gill Sans MT" panose="020B0502020104020203" pitchFamily="34" charset="0"/>
                          <a:cs typeface="Calibri"/>
                        </a:rPr>
                        <a:t> what I am learning and the outside world. 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53728">
                <a:tc>
                  <a:txBody>
                    <a:bodyPr/>
                    <a:lstStyle/>
                    <a:p>
                      <a:pPr marL="48260">
                        <a:lnSpc>
                          <a:spcPts val="1405"/>
                        </a:lnSpc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 asked questions to deepen my understanding.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062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2201362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15074" y="179960"/>
          <a:ext cx="11604210" cy="64646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9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8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2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2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149">
                <a:tc gridSpan="4">
                  <a:txBody>
                    <a:bodyPr/>
                    <a:lstStyle/>
                    <a:p>
                      <a:pPr marL="48260" marR="0" indent="0" algn="l" defTabSz="914400" eaLnBrk="1" fontAlgn="auto" latinLnBrk="0" hangingPunct="1">
                        <a:lnSpc>
                          <a:spcPts val="2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W/c</a:t>
                      </a:r>
                      <a:r>
                        <a:rPr lang="en-GB" sz="1800" b="1" spc="-10" baseline="0" dirty="0">
                          <a:latin typeface="Gill Sans MT" panose="020B0502020104020203" pitchFamily="34" charset="0"/>
                          <a:cs typeface="Calibri"/>
                        </a:rPr>
                        <a:t> 6</a:t>
                      </a:r>
                      <a:r>
                        <a:rPr lang="en-GB" sz="1800" b="1" spc="-10" baseline="30000" dirty="0">
                          <a:latin typeface="Gill Sans MT" panose="020B0502020104020203" pitchFamily="34" charset="0"/>
                          <a:cs typeface="Calibri"/>
                        </a:rPr>
                        <a:t>th</a:t>
                      </a:r>
                      <a:r>
                        <a:rPr lang="en-GB" sz="1800" b="1" spc="-10" baseline="0" dirty="0">
                          <a:latin typeface="Gill Sans MT" panose="020B0502020104020203" pitchFamily="34" charset="0"/>
                          <a:cs typeface="Calibri"/>
                        </a:rPr>
                        <a:t> July</a:t>
                      </a:r>
                      <a:endParaRPr lang="en-GB" sz="1800" b="1" spc="-10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260" marR="0" indent="0" algn="l" defTabSz="914400" eaLnBrk="1" fontAlgn="auto" latinLnBrk="0" hangingPunct="1">
                        <a:lnSpc>
                          <a:spcPts val="2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Thinking</a:t>
                      </a:r>
                      <a:r>
                        <a:rPr lang="en-GB" sz="1800" b="1" spc="-3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definition:</a:t>
                      </a:r>
                      <a:r>
                        <a:rPr lang="en-GB" sz="1800" b="1" spc="-1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800" i="1" dirty="0">
                          <a:latin typeface="Gill Sans MT" panose="020B0502020104020203" pitchFamily="34" charset="0"/>
                        </a:rPr>
                        <a:t>Thinking is making connections, reasoning and asking questions to make the learning stick</a:t>
                      </a:r>
                      <a:endParaRPr lang="en-GB" sz="18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70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en-GB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Calibri"/>
                        </a:rPr>
                        <a:t>Reflecting</a:t>
                      </a:r>
                      <a:r>
                        <a:rPr lang="en-GB" sz="16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Calibri"/>
                        </a:rPr>
                        <a:t> on learning behaviours for resilience…..</a:t>
                      </a:r>
                      <a:endParaRPr lang="en-GB" sz="16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Gill Sans MT" panose="020B0502020104020203" pitchFamily="34" charset="0"/>
                          <a:cs typeface="Calibri"/>
                        </a:rPr>
                        <a:t>Experience</a:t>
                      </a:r>
                      <a:r>
                        <a:rPr sz="1200" b="1" spc="-3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Gill Sans MT" panose="020B0502020104020203" pitchFamily="34" charset="0"/>
                          <a:cs typeface="Calibri"/>
                        </a:rPr>
                        <a:t>log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63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8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395"/>
                        </a:lnSpc>
                      </a:pP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Successful</a:t>
                      </a:r>
                      <a:r>
                        <a:rPr sz="1200" spc="-3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moment…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395"/>
                        </a:lnSpc>
                      </a:pP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In</a:t>
                      </a:r>
                      <a:r>
                        <a:rPr sz="1200" spc="-4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hindsight…</a:t>
                      </a:r>
                      <a:endParaRPr lang="en-GB" sz="1200" spc="-5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895">
                        <a:lnSpc>
                          <a:spcPts val="1395"/>
                        </a:lnSpc>
                      </a:pPr>
                      <a:r>
                        <a:rPr lang="en-GB" sz="1050" i="1" spc="-5" dirty="0">
                          <a:latin typeface="Gill Sans MT" panose="020B0502020104020203" pitchFamily="34" charset="0"/>
                          <a:cs typeface="Calibri"/>
                        </a:rPr>
                        <a:t>Where you could have done better on reflection?</a:t>
                      </a:r>
                      <a:endParaRPr sz="1050" i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395"/>
                        </a:lnSpc>
                      </a:pPr>
                      <a:r>
                        <a:rPr sz="1200" spc="-20" dirty="0">
                          <a:latin typeface="Gill Sans MT" panose="020B0502020104020203" pitchFamily="34" charset="0"/>
                          <a:cs typeface="Calibri"/>
                        </a:rPr>
                        <a:t>At</a:t>
                      </a:r>
                      <a:r>
                        <a:rPr sz="1200" spc="-3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home…</a:t>
                      </a:r>
                      <a:endParaRPr sz="120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3748">
                <a:tc>
                  <a:txBody>
                    <a:bodyPr/>
                    <a:lstStyle/>
                    <a:p>
                      <a:pPr marL="48260">
                        <a:lnSpc>
                          <a:spcPts val="1860"/>
                        </a:lnSpc>
                      </a:pPr>
                      <a:r>
                        <a:rPr sz="1200" b="0" spc="-5" dirty="0">
                          <a:latin typeface="Gill Sans MT" panose="020B0502020104020203" pitchFamily="34" charset="0"/>
                          <a:cs typeface="Calibri"/>
                        </a:rPr>
                        <a:t>I </a:t>
                      </a:r>
                      <a:r>
                        <a:rPr lang="en-GB" sz="1200" b="0" spc="-5" dirty="0">
                          <a:latin typeface="Gill Sans MT" panose="020B0502020104020203" pitchFamily="34" charset="0"/>
                          <a:cs typeface="Calibri"/>
                        </a:rPr>
                        <a:t>gave an idea and reasoned/justified.</a:t>
                      </a:r>
                      <a:endParaRPr sz="1200" b="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3749">
                <a:tc>
                  <a:txBody>
                    <a:bodyPr/>
                    <a:lstStyle/>
                    <a:p>
                      <a:pPr marL="48260">
                        <a:lnSpc>
                          <a:spcPts val="1400"/>
                        </a:lnSpc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 reflected on</a:t>
                      </a:r>
                      <a:r>
                        <a:rPr lang="en-GB" sz="1200" baseline="0" dirty="0">
                          <a:latin typeface="Gill Sans MT" panose="020B0502020104020203" pitchFamily="34" charset="0"/>
                          <a:cs typeface="Calibri"/>
                        </a:rPr>
                        <a:t> my idea and made it better after discussing with others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3749">
                <a:tc>
                  <a:txBody>
                    <a:bodyPr/>
                    <a:lstStyle/>
                    <a:p>
                      <a:pPr marL="48260" marR="0" indent="0" defTabSz="91440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</a:t>
                      </a:r>
                      <a:r>
                        <a:rPr lang="en-GB" sz="1200" spc="-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200" spc="-10" dirty="0">
                          <a:latin typeface="Gill Sans MT" panose="020B0502020104020203" pitchFamily="34" charset="0"/>
                          <a:cs typeface="Calibri"/>
                        </a:rPr>
                        <a:t>used a revision strategy to help make</a:t>
                      </a:r>
                      <a:r>
                        <a:rPr lang="en-GB" sz="1200" spc="-10" baseline="0" dirty="0">
                          <a:latin typeface="Gill Sans MT" panose="020B0502020104020203" pitchFamily="34" charset="0"/>
                          <a:cs typeface="Calibri"/>
                        </a:rPr>
                        <a:t> the learning stick.</a:t>
                      </a:r>
                      <a:endParaRPr lang="en-GB" sz="1200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260">
                        <a:lnSpc>
                          <a:spcPts val="1400"/>
                        </a:lnSpc>
                      </a:pP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3728">
                <a:tc>
                  <a:txBody>
                    <a:bodyPr/>
                    <a:lstStyle/>
                    <a:p>
                      <a:pPr marL="48260">
                        <a:lnSpc>
                          <a:spcPts val="1405"/>
                        </a:lnSpc>
                      </a:pP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I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200" spc="-5" dirty="0">
                          <a:latin typeface="Gill Sans MT" panose="020B0502020104020203" pitchFamily="34" charset="0"/>
                          <a:cs typeface="Calibri"/>
                        </a:rPr>
                        <a:t>made connections between</a:t>
                      </a:r>
                      <a:r>
                        <a:rPr lang="en-GB" sz="1200" spc="-5" baseline="0" dirty="0">
                          <a:latin typeface="Gill Sans MT" panose="020B0502020104020203" pitchFamily="34" charset="0"/>
                          <a:cs typeface="Calibri"/>
                        </a:rPr>
                        <a:t> what I am learning and the outside world. 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53728">
                <a:tc>
                  <a:txBody>
                    <a:bodyPr/>
                    <a:lstStyle/>
                    <a:p>
                      <a:pPr marL="48260">
                        <a:lnSpc>
                          <a:spcPts val="1405"/>
                        </a:lnSpc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 asked questions to deepen my understanding.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062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2452201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15074" y="179960"/>
          <a:ext cx="11604210" cy="64646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9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8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2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2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149">
                <a:tc gridSpan="4">
                  <a:txBody>
                    <a:bodyPr/>
                    <a:lstStyle/>
                    <a:p>
                      <a:pPr marL="48260" marR="0" indent="0" algn="l" defTabSz="914400" eaLnBrk="1" fontAlgn="auto" latinLnBrk="0" hangingPunct="1">
                        <a:lnSpc>
                          <a:spcPts val="2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W/c</a:t>
                      </a:r>
                      <a:r>
                        <a:rPr lang="en-GB" sz="1800" b="1" spc="-10" baseline="0" dirty="0">
                          <a:latin typeface="Gill Sans MT" panose="020B0502020104020203" pitchFamily="34" charset="0"/>
                          <a:cs typeface="Calibri"/>
                        </a:rPr>
                        <a:t> 13</a:t>
                      </a:r>
                      <a:r>
                        <a:rPr lang="en-GB" sz="1800" b="1" spc="-10" baseline="30000" dirty="0">
                          <a:latin typeface="Gill Sans MT" panose="020B0502020104020203" pitchFamily="34" charset="0"/>
                          <a:cs typeface="Calibri"/>
                        </a:rPr>
                        <a:t>th</a:t>
                      </a:r>
                      <a:r>
                        <a:rPr lang="en-GB" sz="1800" b="1" spc="-10" baseline="0" dirty="0">
                          <a:latin typeface="Gill Sans MT" panose="020B0502020104020203" pitchFamily="34" charset="0"/>
                          <a:cs typeface="Calibri"/>
                        </a:rPr>
                        <a:t> July</a:t>
                      </a:r>
                      <a:endParaRPr lang="en-GB" sz="1800" b="1" spc="-10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260" marR="0" indent="0" algn="l" defTabSz="914400" eaLnBrk="1" fontAlgn="auto" latinLnBrk="0" hangingPunct="1">
                        <a:lnSpc>
                          <a:spcPts val="2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Thinking</a:t>
                      </a:r>
                      <a:r>
                        <a:rPr lang="en-GB" sz="1800" b="1" spc="-3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definition:</a:t>
                      </a:r>
                      <a:r>
                        <a:rPr lang="en-GB" sz="1800" b="1" spc="-1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800" i="1" dirty="0">
                          <a:latin typeface="Gill Sans MT" panose="020B0502020104020203" pitchFamily="34" charset="0"/>
                        </a:rPr>
                        <a:t>Thinking is making connections, reasoning and asking questions to make the learning stick</a:t>
                      </a:r>
                      <a:endParaRPr lang="en-GB" sz="18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70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en-GB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Calibri"/>
                        </a:rPr>
                        <a:t>Reflecting</a:t>
                      </a:r>
                      <a:r>
                        <a:rPr lang="en-GB" sz="16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Calibri"/>
                        </a:rPr>
                        <a:t> on learning behaviours for resilience…..</a:t>
                      </a:r>
                      <a:endParaRPr lang="en-GB" sz="16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Gill Sans MT" panose="020B0502020104020203" pitchFamily="34" charset="0"/>
                          <a:cs typeface="Calibri"/>
                        </a:rPr>
                        <a:t>Experience</a:t>
                      </a:r>
                      <a:r>
                        <a:rPr sz="1200" b="1" spc="-3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Gill Sans MT" panose="020B0502020104020203" pitchFamily="34" charset="0"/>
                          <a:cs typeface="Calibri"/>
                        </a:rPr>
                        <a:t>log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63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8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395"/>
                        </a:lnSpc>
                      </a:pP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Successful</a:t>
                      </a:r>
                      <a:r>
                        <a:rPr sz="1200" spc="-3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moment…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395"/>
                        </a:lnSpc>
                      </a:pP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In</a:t>
                      </a:r>
                      <a:r>
                        <a:rPr sz="1200" spc="-4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hindsight…</a:t>
                      </a:r>
                      <a:endParaRPr lang="en-GB" sz="1200" spc="-5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895">
                        <a:lnSpc>
                          <a:spcPts val="1395"/>
                        </a:lnSpc>
                      </a:pPr>
                      <a:r>
                        <a:rPr lang="en-GB" sz="1050" i="1" spc="-5" dirty="0">
                          <a:latin typeface="Gill Sans MT" panose="020B0502020104020203" pitchFamily="34" charset="0"/>
                          <a:cs typeface="Calibri"/>
                        </a:rPr>
                        <a:t>Where you could have done better on reflection?</a:t>
                      </a:r>
                      <a:endParaRPr sz="1050" i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395"/>
                        </a:lnSpc>
                      </a:pPr>
                      <a:r>
                        <a:rPr sz="1200" spc="-20" dirty="0">
                          <a:latin typeface="Gill Sans MT" panose="020B0502020104020203" pitchFamily="34" charset="0"/>
                          <a:cs typeface="Calibri"/>
                        </a:rPr>
                        <a:t>At</a:t>
                      </a:r>
                      <a:r>
                        <a:rPr sz="1200" spc="-3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home…</a:t>
                      </a:r>
                      <a:endParaRPr sz="120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3748">
                <a:tc>
                  <a:txBody>
                    <a:bodyPr/>
                    <a:lstStyle/>
                    <a:p>
                      <a:pPr marL="48260">
                        <a:lnSpc>
                          <a:spcPts val="1860"/>
                        </a:lnSpc>
                      </a:pPr>
                      <a:r>
                        <a:rPr sz="1200" b="0" spc="-5" dirty="0">
                          <a:latin typeface="Gill Sans MT" panose="020B0502020104020203" pitchFamily="34" charset="0"/>
                          <a:cs typeface="Calibri"/>
                        </a:rPr>
                        <a:t>I </a:t>
                      </a:r>
                      <a:r>
                        <a:rPr lang="en-GB" sz="1200" b="0" spc="-5" dirty="0">
                          <a:latin typeface="Gill Sans MT" panose="020B0502020104020203" pitchFamily="34" charset="0"/>
                          <a:cs typeface="Calibri"/>
                        </a:rPr>
                        <a:t>gave an idea and reasoned/justified.</a:t>
                      </a:r>
                      <a:endParaRPr sz="1200" b="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3749">
                <a:tc>
                  <a:txBody>
                    <a:bodyPr/>
                    <a:lstStyle/>
                    <a:p>
                      <a:pPr marL="48260">
                        <a:lnSpc>
                          <a:spcPts val="1400"/>
                        </a:lnSpc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 reflected on</a:t>
                      </a:r>
                      <a:r>
                        <a:rPr lang="en-GB" sz="1200" baseline="0" dirty="0">
                          <a:latin typeface="Gill Sans MT" panose="020B0502020104020203" pitchFamily="34" charset="0"/>
                          <a:cs typeface="Calibri"/>
                        </a:rPr>
                        <a:t> my idea and made it better after discussing with others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3749">
                <a:tc>
                  <a:txBody>
                    <a:bodyPr/>
                    <a:lstStyle/>
                    <a:p>
                      <a:pPr marL="48260" marR="0" indent="0" defTabSz="91440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</a:t>
                      </a:r>
                      <a:r>
                        <a:rPr lang="en-GB" sz="1200" spc="-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200" spc="-10" dirty="0">
                          <a:latin typeface="Gill Sans MT" panose="020B0502020104020203" pitchFamily="34" charset="0"/>
                          <a:cs typeface="Calibri"/>
                        </a:rPr>
                        <a:t>used a revision strategy to help make</a:t>
                      </a:r>
                      <a:r>
                        <a:rPr lang="en-GB" sz="1200" spc="-10" baseline="0" dirty="0">
                          <a:latin typeface="Gill Sans MT" panose="020B0502020104020203" pitchFamily="34" charset="0"/>
                          <a:cs typeface="Calibri"/>
                        </a:rPr>
                        <a:t> the learning stick.</a:t>
                      </a:r>
                      <a:endParaRPr lang="en-GB" sz="1200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260">
                        <a:lnSpc>
                          <a:spcPts val="1400"/>
                        </a:lnSpc>
                      </a:pP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3728">
                <a:tc>
                  <a:txBody>
                    <a:bodyPr/>
                    <a:lstStyle/>
                    <a:p>
                      <a:pPr marL="48260">
                        <a:lnSpc>
                          <a:spcPts val="1405"/>
                        </a:lnSpc>
                      </a:pP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I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200" spc="-5" dirty="0">
                          <a:latin typeface="Gill Sans MT" panose="020B0502020104020203" pitchFamily="34" charset="0"/>
                          <a:cs typeface="Calibri"/>
                        </a:rPr>
                        <a:t>made connections between</a:t>
                      </a:r>
                      <a:r>
                        <a:rPr lang="en-GB" sz="1200" spc="-5" baseline="0" dirty="0">
                          <a:latin typeface="Gill Sans MT" panose="020B0502020104020203" pitchFamily="34" charset="0"/>
                          <a:cs typeface="Calibri"/>
                        </a:rPr>
                        <a:t> what I am learning and the outside world. 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53728">
                <a:tc>
                  <a:txBody>
                    <a:bodyPr/>
                    <a:lstStyle/>
                    <a:p>
                      <a:pPr marL="48260">
                        <a:lnSpc>
                          <a:spcPts val="1405"/>
                        </a:lnSpc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 asked questions to deepen my understanding.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062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361854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07458" y="200891"/>
          <a:ext cx="11571032" cy="5198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5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0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9900">
                <a:tc gridSpan="4"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spc="-10" dirty="0">
                          <a:latin typeface="Gill Sans MT" panose="020B0502020104020203" pitchFamily="34" charset="0"/>
                        </a:rPr>
                        <a:t>Reading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Log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20" dirty="0">
                          <a:latin typeface="Gill Sans MT" panose="020B0502020104020203" pitchFamily="34" charset="0"/>
                        </a:rPr>
                        <a:t>w/c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GB" sz="1600" spc="10" dirty="0">
                          <a:latin typeface="Gill Sans MT" panose="020B0502020104020203" pitchFamily="34" charset="0"/>
                        </a:rPr>
                        <a:t>1st June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(20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mins 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reading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per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15" dirty="0">
                          <a:latin typeface="Gill Sans MT" panose="020B0502020104020203" pitchFamily="34" charset="0"/>
                        </a:rPr>
                        <a:t>day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–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all 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five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logs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MUST</a:t>
                      </a:r>
                      <a:r>
                        <a:rPr sz="1600" spc="-1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be</a:t>
                      </a:r>
                      <a:r>
                        <a:rPr sz="1600" spc="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completed)</a:t>
                      </a:r>
                      <a:endParaRPr sz="16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292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078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Date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Title</a:t>
                      </a:r>
                      <a:r>
                        <a:rPr sz="1600" b="1" spc="-3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of</a:t>
                      </a:r>
                      <a:r>
                        <a:rPr sz="1600" b="1" spc="-3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novel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2075" marR="27368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Number</a:t>
                      </a:r>
                      <a:r>
                        <a:rPr sz="1600" b="1" spc="-7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of </a:t>
                      </a:r>
                      <a:r>
                        <a:rPr sz="1600" b="1" spc="-3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p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a</a:t>
                      </a:r>
                      <a:r>
                        <a:rPr sz="1600" b="1" spc="-15" dirty="0">
                          <a:latin typeface="Gill Sans MT" panose="020B0502020104020203" pitchFamily="34" charset="0"/>
                        </a:rPr>
                        <a:t>g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es</a:t>
                      </a:r>
                      <a:r>
                        <a:rPr sz="1600" b="1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25" dirty="0">
                          <a:latin typeface="Gill Sans MT" panose="020B0502020104020203" pitchFamily="34" charset="0"/>
                        </a:rPr>
                        <a:t>r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ead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Summary</a:t>
                      </a:r>
                      <a:r>
                        <a:rPr sz="1600" b="1" spc="-2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about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what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I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15" dirty="0">
                          <a:latin typeface="Gill Sans MT" panose="020B0502020104020203" pitchFamily="34" charset="0"/>
                        </a:rPr>
                        <a:t>have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 read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63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048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4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11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60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11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11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10763796" y="5742546"/>
            <a:ext cx="984067" cy="403860"/>
          </a:xfrm>
          <a:custGeom>
            <a:avLst/>
            <a:gdLst/>
            <a:ahLst/>
            <a:cxnLst/>
            <a:rect l="l" t="t" r="r" b="b"/>
            <a:pathLst>
              <a:path w="660400" h="403859">
                <a:moveTo>
                  <a:pt x="0" y="403860"/>
                </a:moveTo>
                <a:lnTo>
                  <a:pt x="659892" y="403860"/>
                </a:lnTo>
                <a:lnTo>
                  <a:pt x="659892" y="0"/>
                </a:lnTo>
                <a:lnTo>
                  <a:pt x="0" y="0"/>
                </a:lnTo>
                <a:lnTo>
                  <a:pt x="0" y="403860"/>
                </a:lnTo>
                <a:close/>
              </a:path>
            </a:pathLst>
          </a:custGeom>
          <a:ln w="1219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562013" y="5661065"/>
            <a:ext cx="142611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Gill Sans MT" panose="020B0502020104020203" pitchFamily="34" charset="0"/>
                <a:cs typeface="Calibri"/>
              </a:rPr>
              <a:t>Checked</a:t>
            </a:r>
            <a:r>
              <a:rPr sz="1800" spc="-5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5" dirty="0">
                <a:latin typeface="Gill Sans MT" panose="020B0502020104020203" pitchFamily="34" charset="0"/>
                <a:cs typeface="Calibri"/>
              </a:rPr>
              <a:t>by </a:t>
            </a:r>
            <a:r>
              <a:rPr sz="1800" spc="-39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15" dirty="0">
                <a:latin typeface="Gill Sans MT" panose="020B0502020104020203" pitchFamily="34" charset="0"/>
                <a:cs typeface="Calibri"/>
              </a:rPr>
              <a:t>form</a:t>
            </a:r>
            <a:r>
              <a:rPr sz="1800" spc="-4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10" dirty="0">
                <a:latin typeface="Gill Sans MT" panose="020B0502020104020203" pitchFamily="34" charset="0"/>
                <a:cs typeface="Calibri"/>
              </a:rPr>
              <a:t>tutor:</a:t>
            </a:r>
            <a:endParaRPr sz="1800" dirty="0">
              <a:latin typeface="Gill Sans MT" panose="020B0502020104020203" pitchFamily="34" charset="0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38463928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07458" y="200891"/>
          <a:ext cx="11571032" cy="5198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5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0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9900">
                <a:tc gridSpan="4"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spc="-10" dirty="0">
                          <a:latin typeface="Gill Sans MT" panose="020B0502020104020203" pitchFamily="34" charset="0"/>
                        </a:rPr>
                        <a:t>Reading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Log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20" dirty="0">
                          <a:latin typeface="Gill Sans MT" panose="020B0502020104020203" pitchFamily="34" charset="0"/>
                        </a:rPr>
                        <a:t>w/c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GB" sz="1600" dirty="0">
                          <a:latin typeface="Gill Sans MT" panose="020B0502020104020203" pitchFamily="34" charset="0"/>
                        </a:rPr>
                        <a:t>8</a:t>
                      </a:r>
                      <a:r>
                        <a:rPr lang="en-GB" sz="1600" spc="10" baseline="30000" dirty="0">
                          <a:latin typeface="Gill Sans MT" panose="020B0502020104020203" pitchFamily="34" charset="0"/>
                        </a:rPr>
                        <a:t>th</a:t>
                      </a:r>
                      <a:r>
                        <a:rPr lang="en-GB" sz="1600" spc="10" dirty="0">
                          <a:latin typeface="Gill Sans MT" panose="020B0502020104020203" pitchFamily="34" charset="0"/>
                        </a:rPr>
                        <a:t> June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(20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mins 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reading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per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15" dirty="0">
                          <a:latin typeface="Gill Sans MT" panose="020B0502020104020203" pitchFamily="34" charset="0"/>
                        </a:rPr>
                        <a:t>day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–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all 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five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logs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MUST</a:t>
                      </a:r>
                      <a:r>
                        <a:rPr sz="1600" spc="-1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be</a:t>
                      </a:r>
                      <a:r>
                        <a:rPr sz="1600" spc="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completed)</a:t>
                      </a:r>
                      <a:endParaRPr sz="16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292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078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Date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Title</a:t>
                      </a:r>
                      <a:r>
                        <a:rPr sz="1600" b="1" spc="-3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of</a:t>
                      </a:r>
                      <a:r>
                        <a:rPr sz="1600" b="1" spc="-3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novel</a:t>
                      </a:r>
                      <a:endParaRPr sz="1600" b="1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2075" marR="27368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Number</a:t>
                      </a:r>
                      <a:r>
                        <a:rPr sz="1600" b="1" spc="-7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of </a:t>
                      </a:r>
                      <a:r>
                        <a:rPr sz="1600" b="1" spc="-3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p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a</a:t>
                      </a:r>
                      <a:r>
                        <a:rPr sz="1600" b="1" spc="-15" dirty="0">
                          <a:latin typeface="Gill Sans MT" panose="020B0502020104020203" pitchFamily="34" charset="0"/>
                        </a:rPr>
                        <a:t>g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es</a:t>
                      </a:r>
                      <a:r>
                        <a:rPr sz="1600" b="1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25" dirty="0">
                          <a:latin typeface="Gill Sans MT" panose="020B0502020104020203" pitchFamily="34" charset="0"/>
                        </a:rPr>
                        <a:t>r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ead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Summary</a:t>
                      </a:r>
                      <a:r>
                        <a:rPr sz="1600" b="1" spc="-2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about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what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I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15" dirty="0">
                          <a:latin typeface="Gill Sans MT" panose="020B0502020104020203" pitchFamily="34" charset="0"/>
                        </a:rPr>
                        <a:t>have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 read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63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048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4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11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60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11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11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ject 3"/>
          <p:cNvSpPr/>
          <p:nvPr/>
        </p:nvSpPr>
        <p:spPr>
          <a:xfrm>
            <a:off x="10763796" y="5742546"/>
            <a:ext cx="984067" cy="403860"/>
          </a:xfrm>
          <a:custGeom>
            <a:avLst/>
            <a:gdLst/>
            <a:ahLst/>
            <a:cxnLst/>
            <a:rect l="l" t="t" r="r" b="b"/>
            <a:pathLst>
              <a:path w="660400" h="403859">
                <a:moveTo>
                  <a:pt x="0" y="403860"/>
                </a:moveTo>
                <a:lnTo>
                  <a:pt x="659892" y="403860"/>
                </a:lnTo>
                <a:lnTo>
                  <a:pt x="659892" y="0"/>
                </a:lnTo>
                <a:lnTo>
                  <a:pt x="0" y="0"/>
                </a:lnTo>
                <a:lnTo>
                  <a:pt x="0" y="403860"/>
                </a:lnTo>
                <a:close/>
              </a:path>
            </a:pathLst>
          </a:custGeom>
          <a:ln w="1219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 txBox="1"/>
          <p:nvPr/>
        </p:nvSpPr>
        <p:spPr>
          <a:xfrm>
            <a:off x="9562013" y="5661065"/>
            <a:ext cx="142611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Gill Sans MT" panose="020B0502020104020203" pitchFamily="34" charset="0"/>
                <a:cs typeface="Calibri"/>
              </a:rPr>
              <a:t>Checked</a:t>
            </a:r>
            <a:r>
              <a:rPr sz="1800" spc="-5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5" dirty="0">
                <a:latin typeface="Gill Sans MT" panose="020B0502020104020203" pitchFamily="34" charset="0"/>
                <a:cs typeface="Calibri"/>
              </a:rPr>
              <a:t>by </a:t>
            </a:r>
            <a:r>
              <a:rPr sz="1800" spc="-39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15" dirty="0">
                <a:latin typeface="Gill Sans MT" panose="020B0502020104020203" pitchFamily="34" charset="0"/>
                <a:cs typeface="Calibri"/>
              </a:rPr>
              <a:t>form</a:t>
            </a:r>
            <a:r>
              <a:rPr sz="1800" spc="-4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10" dirty="0">
                <a:latin typeface="Gill Sans MT" panose="020B0502020104020203" pitchFamily="34" charset="0"/>
                <a:cs typeface="Calibri"/>
              </a:rPr>
              <a:t>tutor:</a:t>
            </a:r>
            <a:endParaRPr sz="1800" dirty="0">
              <a:latin typeface="Gill Sans MT" panose="020B0502020104020203" pitchFamily="34" charset="0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2313262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046" y="28218"/>
            <a:ext cx="1305046" cy="461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English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28418" y="6489391"/>
            <a:ext cx="363582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1</a:t>
            </a:r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/>
        </p:nvGraphicFramePr>
        <p:xfrm>
          <a:off x="3934308" y="130755"/>
          <a:ext cx="3281982" cy="31588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0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1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38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latin typeface="Gill Sans"/>
                        </a:rPr>
                        <a:t>Week</a:t>
                      </a:r>
                      <a:r>
                        <a:rPr lang="en-US" sz="1000" b="0" baseline="0" dirty="0">
                          <a:latin typeface="Gill Sans"/>
                        </a:rPr>
                        <a:t> 3 – Emotive Language &amp; Tone</a:t>
                      </a:r>
                      <a:endParaRPr lang="en-US" sz="1000" b="0" dirty="0">
                        <a:latin typeface="Gill San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Gill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555">
                <a:tc>
                  <a:txBody>
                    <a:bodyPr/>
                    <a:lstStyle/>
                    <a:p>
                      <a:r>
                        <a:rPr lang="en-US" sz="1000" b="0" dirty="0">
                          <a:latin typeface="Gill Sans"/>
                        </a:rPr>
                        <a:t>Emotive Language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latin typeface="Gill Sans"/>
                        </a:rPr>
                        <a:t>Words or phrases used to evoke an emotional response.</a:t>
                      </a:r>
                      <a:endParaRPr lang="en-US" sz="1000" b="0" dirty="0">
                        <a:latin typeface="Gill San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555">
                <a:tc>
                  <a:txBody>
                    <a:bodyPr/>
                    <a:lstStyle/>
                    <a:p>
                      <a:r>
                        <a:rPr lang="en-US" sz="1000" b="0" dirty="0">
                          <a:latin typeface="Gill Sans"/>
                        </a:rPr>
                        <a:t>Tone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latin typeface="Gill Sans"/>
                        </a:rPr>
                        <a:t>The writer's attitude toward the subject (e.g. joyful, bitter, melancholic).</a:t>
                      </a:r>
                      <a:endParaRPr lang="en-US" sz="1000" b="0" dirty="0">
                        <a:latin typeface="Gill San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555">
                <a:tc>
                  <a:txBody>
                    <a:bodyPr/>
                    <a:lstStyle/>
                    <a:p>
                      <a:r>
                        <a:rPr lang="en-US" sz="1000" b="0" dirty="0">
                          <a:latin typeface="Gill Sans"/>
                        </a:rPr>
                        <a:t>Mood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latin typeface="Gill Sans"/>
                        </a:rPr>
                        <a:t>The atmosphere or feeling created for the reader.</a:t>
                      </a:r>
                      <a:endParaRPr lang="en-US" sz="1000" b="0" dirty="0">
                        <a:latin typeface="Gill San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637">
                <a:tc>
                  <a:txBody>
                    <a:bodyPr/>
                    <a:lstStyle/>
                    <a:p>
                      <a:r>
                        <a:rPr lang="en-US" sz="1000" b="0" dirty="0">
                          <a:latin typeface="Gill Sans"/>
                        </a:rPr>
                        <a:t>Hyperbole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b="0" dirty="0">
                          <a:latin typeface="Gill Sans"/>
                        </a:rPr>
                        <a:t>Exaggeration for effect (e.g. I would die for you).</a:t>
                      </a:r>
                      <a:endParaRPr lang="en-US" sz="1000" b="0" dirty="0">
                        <a:latin typeface="Gill San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8031">
                <a:tc>
                  <a:txBody>
                    <a:bodyPr/>
                    <a:lstStyle/>
                    <a:p>
                      <a:r>
                        <a:rPr lang="en-US" sz="1000" b="0" dirty="0">
                          <a:latin typeface="Gill Sans"/>
                        </a:rPr>
                        <a:t>Euphemism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latin typeface="Gill Sans"/>
                        </a:rPr>
                        <a:t>A mild or indirect way of expressing something harsh (e.g. passed away for died).</a:t>
                      </a:r>
                      <a:endParaRPr lang="en-US" sz="1000" b="0" dirty="0">
                        <a:latin typeface="Gill San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7390733" y="64482"/>
          <a:ext cx="4496467" cy="18353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9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6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5471">
                <a:tc gridSpan="2"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Gill Sans"/>
                        </a:rPr>
                        <a:t>Week 5 –  Poetic Structures &amp; Forms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>
                        <a:latin typeface="Gill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491">
                <a:tc>
                  <a:txBody>
                    <a:bodyPr/>
                    <a:lstStyle/>
                    <a:p>
                      <a:r>
                        <a:rPr lang="en-GB" sz="1000" b="0" dirty="0">
                          <a:latin typeface="Gill Sans"/>
                        </a:rPr>
                        <a:t>Sonnet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A 14-line poem often about love, traditionally in iambic pentameter.</a:t>
                      </a:r>
                      <a:endParaRPr lang="en-GB" sz="1000" b="0" dirty="0">
                        <a:latin typeface="Gill San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097">
                <a:tc>
                  <a:txBody>
                    <a:bodyPr/>
                    <a:lstStyle/>
                    <a:p>
                      <a:r>
                        <a:rPr lang="en-GB" sz="1000" b="0" dirty="0">
                          <a:latin typeface="Gill Sans"/>
                        </a:rPr>
                        <a:t>Quatrain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A four-line stanza, often with a rhyme scheme.</a:t>
                      </a:r>
                      <a:endParaRPr lang="en-GB" sz="1000" b="0" dirty="0">
                        <a:latin typeface="Gill San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159">
                <a:tc>
                  <a:txBody>
                    <a:bodyPr/>
                    <a:lstStyle/>
                    <a:p>
                      <a:r>
                        <a:rPr lang="en-GB" sz="1000" b="0" baseline="0" dirty="0">
                          <a:latin typeface="Gill Sans"/>
                        </a:rPr>
                        <a:t>Couplet</a:t>
                      </a:r>
                      <a:endParaRPr lang="en-GB" sz="1000" b="0" dirty="0">
                        <a:latin typeface="Gill San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Two lines of poetry that usually rhyme</a:t>
                      </a:r>
                      <a:r>
                        <a:rPr lang="en-GB" sz="1000" b="0" dirty="0">
                          <a:latin typeface="Gill Sans"/>
                        </a:rPr>
                        <a:t>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120">
                <a:tc>
                  <a:txBody>
                    <a:bodyPr/>
                    <a:lstStyle/>
                    <a:p>
                      <a:r>
                        <a:rPr lang="en-GB" sz="1000" b="0" dirty="0">
                          <a:latin typeface="Gill Sans"/>
                        </a:rPr>
                        <a:t>Iambic Pentameter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A line with ten syllables, alternating unstressed and stressed.</a:t>
                      </a:r>
                      <a:endParaRPr lang="en-GB" sz="1000" b="0" dirty="0">
                        <a:latin typeface="Gill San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034201"/>
              </p:ext>
            </p:extLst>
          </p:nvPr>
        </p:nvGraphicFramePr>
        <p:xfrm>
          <a:off x="130332" y="620850"/>
          <a:ext cx="3656107" cy="31724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7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8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221">
                <a:tc gridSpan="2"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Gill Sans "/>
                        </a:rPr>
                        <a:t>Week 1</a:t>
                      </a:r>
                      <a:r>
                        <a:rPr lang="en-GB" sz="1000" b="0" baseline="0" dirty="0">
                          <a:latin typeface="Gill Sans "/>
                        </a:rPr>
                        <a:t> – Key Poetic Techniques</a:t>
                      </a:r>
                      <a:endParaRPr lang="en-GB" sz="1000" b="0" dirty="0">
                        <a:latin typeface="Gill Sans "/>
                      </a:endParaRPr>
                    </a:p>
                  </a:txBody>
                  <a:tcPr anchor="ctr">
                    <a:solidFill>
                      <a:srgbClr val="FCE4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954">
                <a:tc>
                  <a:txBody>
                    <a:bodyPr/>
                    <a:lstStyle/>
                    <a:p>
                      <a:r>
                        <a:rPr lang="en-GB" sz="1000" b="0" dirty="0">
                          <a:latin typeface="Gill Sans "/>
                        </a:rPr>
                        <a:t>Simile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A comparison using "like" or "as" (e.g. </a:t>
                      </a:r>
                      <a:r>
                        <a:rPr lang="en-GB" sz="1000" i="1" dirty="0"/>
                        <a:t>love is like a rose</a:t>
                      </a:r>
                      <a:r>
                        <a:rPr lang="en-GB" sz="1000" dirty="0"/>
                        <a:t>).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954">
                <a:tc>
                  <a:txBody>
                    <a:bodyPr/>
                    <a:lstStyle/>
                    <a:p>
                      <a:r>
                        <a:rPr lang="en-GB" sz="1000" b="0" dirty="0">
                          <a:latin typeface="Gill Sans "/>
                        </a:rPr>
                        <a:t>Metaphor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A direct comparison without using "like" or "as" (e.g. </a:t>
                      </a:r>
                      <a:r>
                        <a:rPr lang="en-GB" sz="1000" i="1" dirty="0"/>
                        <a:t>love is a battlefield</a:t>
                      </a:r>
                      <a:r>
                        <a:rPr lang="en-GB" sz="1000" dirty="0"/>
                        <a:t>).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170">
                <a:tc>
                  <a:txBody>
                    <a:bodyPr/>
                    <a:lstStyle/>
                    <a:p>
                      <a:r>
                        <a:rPr lang="en-GB" sz="1000" b="0" dirty="0">
                          <a:latin typeface="Gill Sans "/>
                        </a:rPr>
                        <a:t>Personification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Giving human qualities to something non-human (e.g. </a:t>
                      </a:r>
                      <a:r>
                        <a:rPr lang="en-GB" sz="1000" i="1" dirty="0"/>
                        <a:t>love whispered in my ear</a:t>
                      </a:r>
                      <a:r>
                        <a:rPr lang="en-GB" sz="1000" dirty="0"/>
                        <a:t>).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1259067"/>
                  </a:ext>
                </a:extLst>
              </a:tr>
              <a:tr h="337954">
                <a:tc>
                  <a:txBody>
                    <a:bodyPr/>
                    <a:lstStyle/>
                    <a:p>
                      <a:r>
                        <a:rPr lang="en-GB" sz="1000" b="0" baseline="0" dirty="0">
                          <a:latin typeface="Gill Sans "/>
                        </a:rPr>
                        <a:t>Alliteration</a:t>
                      </a:r>
                      <a:endParaRPr lang="en-GB" sz="1000" b="0" dirty="0">
                        <a:latin typeface="Gill Sans 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b="0" dirty="0">
                          <a:latin typeface="Gill Sans "/>
                        </a:rPr>
                        <a:t>Repetition of the same sound at the start of words (e.g. silent, soft, sweet).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7133035"/>
                  </a:ext>
                </a:extLst>
              </a:tr>
              <a:tr h="337954">
                <a:tc>
                  <a:txBody>
                    <a:bodyPr/>
                    <a:lstStyle/>
                    <a:p>
                      <a:r>
                        <a:rPr lang="en-GB" sz="1000" b="0" dirty="0">
                          <a:latin typeface="Gill Sans"/>
                        </a:rPr>
                        <a:t>Enjambment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b="0" dirty="0">
                          <a:latin typeface="Gill Sans"/>
                        </a:rPr>
                        <a:t>A line of poetry that continues without pause onto the next line.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8617121"/>
                  </a:ext>
                </a:extLst>
              </a:tr>
              <a:tr h="397521">
                <a:tc>
                  <a:txBody>
                    <a:bodyPr/>
                    <a:lstStyle/>
                    <a:p>
                      <a:r>
                        <a:rPr lang="en-GB" sz="1000" b="0" dirty="0">
                          <a:latin typeface="Gill Sans"/>
                        </a:rPr>
                        <a:t>Stanza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b="0" dirty="0">
                          <a:latin typeface="Gill Sans"/>
                        </a:rPr>
                        <a:t>A grouped set of lines in a poem, like a paragraph.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1602415"/>
                  </a:ext>
                </a:extLst>
              </a:tr>
              <a:tr h="397521">
                <a:tc>
                  <a:txBody>
                    <a:bodyPr/>
                    <a:lstStyle/>
                    <a:p>
                      <a:r>
                        <a:rPr lang="en-GB" sz="1000" b="0" dirty="0">
                          <a:latin typeface="Gill Sans"/>
                        </a:rPr>
                        <a:t>Rhyme Scheme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b="0" dirty="0">
                          <a:latin typeface="Gill Sans"/>
                        </a:rPr>
                        <a:t>The pattern of rhyme at the end of each line (e.g. ABAB).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73848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390732" y="4382215"/>
          <a:ext cx="4496467" cy="23385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8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7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548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latin typeface="Gill Sans"/>
                          <a:cs typeface="Gill Sans"/>
                        </a:rPr>
                        <a:t>Week 7</a:t>
                      </a:r>
                      <a:r>
                        <a:rPr lang="en-US" sz="1000" b="0" baseline="0" dirty="0">
                          <a:latin typeface="Gill Sans"/>
                          <a:cs typeface="Gill Sans"/>
                        </a:rPr>
                        <a:t> – Porphyria’s Lover</a:t>
                      </a:r>
                      <a:endParaRPr lang="en-US" sz="1000" b="0" dirty="0">
                        <a:latin typeface="Gill Sans"/>
                        <a:cs typeface="Gill San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133">
                <a:tc>
                  <a:txBody>
                    <a:bodyPr/>
                    <a:lstStyle/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>
                          <a:latin typeface="Gill Sans"/>
                        </a:rPr>
                        <a:t>Genre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A category of literature; love poetry focuses on emotions, relationships, and affection.</a:t>
                      </a:r>
                      <a:r>
                        <a:rPr lang="en-GB" sz="1000" b="0" dirty="0">
                          <a:latin typeface="Gill Sans"/>
                        </a:rPr>
                        <a:t>.</a:t>
                      </a:r>
                      <a:endParaRPr lang="en-US" sz="1000" b="0" dirty="0">
                        <a:latin typeface="Gill San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9530424"/>
                  </a:ext>
                </a:extLst>
              </a:tr>
              <a:tr h="651133">
                <a:tc>
                  <a:txBody>
                    <a:bodyPr/>
                    <a:lstStyle/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>
                          <a:latin typeface="Gill Sans"/>
                        </a:rPr>
                        <a:t>Poetic Voice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The distinct style or personality that comes through the poem’s language and tone.</a:t>
                      </a:r>
                      <a:endParaRPr lang="en-US" sz="1000" b="0" dirty="0">
                        <a:latin typeface="Gill San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075250"/>
                  </a:ext>
                </a:extLst>
              </a:tr>
              <a:tr h="393304">
                <a:tc>
                  <a:txBody>
                    <a:bodyPr/>
                    <a:lstStyle/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>
                          <a:latin typeface="Gill Sans"/>
                        </a:rPr>
                        <a:t>Speaker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The narrative voice in the poem—not always the poet themselves.</a:t>
                      </a:r>
                      <a:endParaRPr lang="en-US" sz="1000" b="0" dirty="0">
                        <a:latin typeface="Gill San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804">
                <a:tc>
                  <a:txBody>
                    <a:bodyPr/>
                    <a:lstStyle/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>
                          <a:latin typeface="Gill Sans"/>
                        </a:rPr>
                        <a:t>Purpose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The reason the poem was written (e.g. </a:t>
                      </a:r>
                      <a:r>
                        <a:rPr lang="en-GB" sz="1000"/>
                        <a:t>to express love, to mourn, to persuade).</a:t>
                      </a:r>
                      <a:endParaRPr lang="en-US" sz="1000" b="0" dirty="0">
                        <a:latin typeface="Gill Sans"/>
                        <a:cs typeface="Gill San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DB517651-48AD-9F76-38A5-1AAD9F1577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9444870"/>
              </p:ext>
            </p:extLst>
          </p:nvPr>
        </p:nvGraphicFramePr>
        <p:xfrm>
          <a:off x="117046" y="3924300"/>
          <a:ext cx="3656106" cy="2823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0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5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757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latin typeface="Gill Sans"/>
                        </a:rPr>
                        <a:t>Week</a:t>
                      </a:r>
                      <a:r>
                        <a:rPr lang="en-US" sz="1000" b="0" baseline="0" dirty="0">
                          <a:latin typeface="Gill Sans"/>
                        </a:rPr>
                        <a:t> 2 – Themes of Love</a:t>
                      </a:r>
                      <a:endParaRPr lang="en-US" sz="1000" b="0" dirty="0">
                        <a:latin typeface="Gill Sans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Gill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194">
                <a:tc>
                  <a:txBody>
                    <a:bodyPr/>
                    <a:lstStyle/>
                    <a:p>
                      <a:r>
                        <a:rPr lang="en-US" sz="1000" b="0" dirty="0">
                          <a:latin typeface="Gill Sans"/>
                        </a:rPr>
                        <a:t>Romantic Love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latin typeface="Gill Sans"/>
                        </a:rPr>
                        <a:t>Love based on passion, attraction, and deep emotional connection.</a:t>
                      </a:r>
                      <a:endParaRPr lang="en-US" sz="1000" b="0" dirty="0">
                        <a:latin typeface="Gill San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194">
                <a:tc>
                  <a:txBody>
                    <a:bodyPr/>
                    <a:lstStyle/>
                    <a:p>
                      <a:r>
                        <a:rPr lang="en-US" sz="1000" b="0" dirty="0">
                          <a:latin typeface="Gill Sans"/>
                        </a:rPr>
                        <a:t>Unrequited Love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latin typeface="Gill Sans"/>
                        </a:rPr>
                        <a:t>Love that is not returned or acknowledged.</a:t>
                      </a:r>
                      <a:endParaRPr lang="en-US" sz="1000" b="0" dirty="0">
                        <a:latin typeface="Gill San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194">
                <a:tc>
                  <a:txBody>
                    <a:bodyPr/>
                    <a:lstStyle/>
                    <a:p>
                      <a:r>
                        <a:rPr lang="en-US" sz="1000" b="0" dirty="0">
                          <a:latin typeface="Gill Sans"/>
                        </a:rPr>
                        <a:t>Forbidden Love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latin typeface="Gill Sans"/>
                        </a:rPr>
                        <a:t>Love that is disapproved of by society or family.</a:t>
                      </a:r>
                      <a:endParaRPr lang="en-US" sz="1000" b="0" dirty="0">
                        <a:latin typeface="Gill San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3189">
                <a:tc>
                  <a:txBody>
                    <a:bodyPr/>
                    <a:lstStyle/>
                    <a:p>
                      <a:r>
                        <a:rPr lang="en-US" sz="1000" b="0" dirty="0">
                          <a:latin typeface="Gill Sans"/>
                        </a:rPr>
                        <a:t>Familial Love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latin typeface="Gill Sans"/>
                        </a:rPr>
                        <a:t>Love between family members.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3189">
                <a:tc>
                  <a:txBody>
                    <a:bodyPr/>
                    <a:lstStyle/>
                    <a:p>
                      <a:r>
                        <a:rPr lang="en-US" sz="1000" b="0" dirty="0">
                          <a:latin typeface="Gill Sans"/>
                        </a:rPr>
                        <a:t>Obsessive Love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latin typeface="Gill Sans"/>
                        </a:rPr>
                        <a:t>Overpowering love that can become unhealthy or controlling.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2670610"/>
                  </a:ext>
                </a:extLst>
              </a:tr>
            </a:tbl>
          </a:graphicData>
        </a:graphic>
      </p:graphicFrame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259C2B05-AF07-37FE-BDE5-6AC55BE69E39}"/>
              </a:ext>
            </a:extLst>
          </p:cNvPr>
          <p:cNvGraphicFramePr>
            <a:graphicFrameLocks/>
          </p:cNvGraphicFramePr>
          <p:nvPr/>
        </p:nvGraphicFramePr>
        <p:xfrm>
          <a:off x="3947595" y="3410314"/>
          <a:ext cx="3281982" cy="3216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0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1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38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latin typeface="Gill Sans"/>
                        </a:rPr>
                        <a:t>Week</a:t>
                      </a:r>
                      <a:r>
                        <a:rPr lang="en-US" sz="1000" b="0" baseline="0" dirty="0">
                          <a:latin typeface="Gill Sans"/>
                        </a:rPr>
                        <a:t> 4 – Context &amp; Historical Influences</a:t>
                      </a:r>
                      <a:endParaRPr lang="en-US" sz="1000" b="0" dirty="0">
                        <a:latin typeface="Gill Sans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Gill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555">
                <a:tc>
                  <a:txBody>
                    <a:bodyPr/>
                    <a:lstStyle/>
                    <a:p>
                      <a:r>
                        <a:rPr lang="en-US" sz="1000" b="0" dirty="0">
                          <a:latin typeface="Gill Sans"/>
                        </a:rPr>
                        <a:t>Courtly Love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latin typeface="Gill Sans"/>
                        </a:rPr>
                        <a:t>A medieval tradition of expressing admiration and devotion, often from afar.</a:t>
                      </a:r>
                      <a:endParaRPr lang="en-US" sz="1000" b="0" dirty="0">
                        <a:latin typeface="Gill San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555">
                <a:tc>
                  <a:txBody>
                    <a:bodyPr/>
                    <a:lstStyle/>
                    <a:p>
                      <a:r>
                        <a:rPr lang="en-US" sz="1000" b="0" dirty="0">
                          <a:latin typeface="Gill Sans"/>
                        </a:rPr>
                        <a:t>Patriarchy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latin typeface="Gill Sans"/>
                        </a:rPr>
                        <a:t>A social system where men hold power over women, often seen in older poetry.</a:t>
                      </a:r>
                      <a:endParaRPr lang="en-US" sz="1000" b="0" dirty="0">
                        <a:latin typeface="Gill San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555">
                <a:tc>
                  <a:txBody>
                    <a:bodyPr/>
                    <a:lstStyle/>
                    <a:p>
                      <a:r>
                        <a:rPr lang="en-US" sz="1000" b="0" dirty="0">
                          <a:latin typeface="Gill Sans"/>
                        </a:rPr>
                        <a:t>Chivalry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latin typeface="Gill Sans"/>
                        </a:rPr>
                        <a:t>The code of conduct for knights, linked with respectful and noble love.</a:t>
                      </a:r>
                      <a:endParaRPr lang="en-US" sz="1000" b="0" dirty="0">
                        <a:latin typeface="Gill San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637">
                <a:tc>
                  <a:txBody>
                    <a:bodyPr/>
                    <a:lstStyle/>
                    <a:p>
                      <a:r>
                        <a:rPr lang="en-US" sz="1000" b="0" dirty="0">
                          <a:latin typeface="Gill Sans"/>
                        </a:rPr>
                        <a:t>Romanticism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b="0" dirty="0">
                          <a:latin typeface="Gill Sans"/>
                        </a:rPr>
                        <a:t>A literary movement valuing emotion, nature, and individualism (18th-19th century).</a:t>
                      </a:r>
                      <a:endParaRPr lang="en-US" sz="1000" b="0" dirty="0">
                        <a:latin typeface="Gill San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8031">
                <a:tc>
                  <a:txBody>
                    <a:bodyPr/>
                    <a:lstStyle/>
                    <a:p>
                      <a:r>
                        <a:rPr lang="en-US" sz="1000" b="0" dirty="0">
                          <a:latin typeface="Gill Sans"/>
                        </a:rPr>
                        <a:t>Victorian Era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latin typeface="Gill Sans"/>
                        </a:rPr>
                        <a:t>Time of Queen Victoria's reign (1837–1901), known for strict social rules and repressed emotions.</a:t>
                      </a:r>
                      <a:endParaRPr lang="en-US" sz="1000" b="0" dirty="0">
                        <a:latin typeface="Gill San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CD34622-58D8-D859-D6D0-625EBA8A2918}"/>
              </a:ext>
            </a:extLst>
          </p:cNvPr>
          <p:cNvGraphicFramePr>
            <a:graphicFrameLocks noGrp="1"/>
          </p:cNvGraphicFramePr>
          <p:nvPr/>
        </p:nvGraphicFramePr>
        <p:xfrm>
          <a:off x="7390733" y="1990615"/>
          <a:ext cx="4496467" cy="22866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9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6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5471">
                <a:tc gridSpan="2"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Gill Sans"/>
                        </a:rPr>
                        <a:t>Week 6 –  Comparative/Analytical Vocabulary</a:t>
                      </a: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>
                        <a:latin typeface="Gill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491">
                <a:tc>
                  <a:txBody>
                    <a:bodyPr/>
                    <a:lstStyle/>
                    <a:p>
                      <a:r>
                        <a:rPr lang="en-GB" sz="1000" b="0" dirty="0">
                          <a:latin typeface="Gill Sans"/>
                        </a:rPr>
                        <a:t>Similarity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A feature or quality shared between two poems or texts.</a:t>
                      </a:r>
                      <a:endParaRPr lang="en-GB" sz="1000" b="0" dirty="0">
                        <a:latin typeface="Gill San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097">
                <a:tc>
                  <a:txBody>
                    <a:bodyPr/>
                    <a:lstStyle/>
                    <a:p>
                      <a:r>
                        <a:rPr lang="en-GB" sz="1000" b="0" dirty="0">
                          <a:latin typeface="Gill Sans"/>
                        </a:rPr>
                        <a:t>Contrast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A difference that is noticeable between two poems or ideas.</a:t>
                      </a:r>
                      <a:endParaRPr lang="en-GB" sz="1000" b="0" dirty="0">
                        <a:latin typeface="Gill San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159">
                <a:tc>
                  <a:txBody>
                    <a:bodyPr/>
                    <a:lstStyle/>
                    <a:p>
                      <a:r>
                        <a:rPr lang="en-GB" sz="1000" b="0" dirty="0">
                          <a:latin typeface="Gill Sans"/>
                        </a:rPr>
                        <a:t>Juxtaposition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Placing two contrasting ideas close together for effect.</a:t>
                      </a:r>
                      <a:endParaRPr lang="en-GB" sz="1000" b="0" dirty="0">
                        <a:latin typeface="Gill San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120">
                <a:tc>
                  <a:txBody>
                    <a:bodyPr/>
                    <a:lstStyle/>
                    <a:p>
                      <a:r>
                        <a:rPr lang="en-GB" sz="1000" b="0" dirty="0">
                          <a:latin typeface="Gill Sans"/>
                        </a:rPr>
                        <a:t>Symbolism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When an object or idea stands for something beyond its literal meaning (e.g. a rose = love).</a:t>
                      </a:r>
                      <a:endParaRPr lang="en-GB" sz="1000" b="0" dirty="0">
                        <a:latin typeface="Gill San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120">
                <a:tc>
                  <a:txBody>
                    <a:bodyPr/>
                    <a:lstStyle/>
                    <a:p>
                      <a:r>
                        <a:rPr lang="en-GB" sz="1000" b="0" dirty="0">
                          <a:latin typeface="Gill Sans"/>
                        </a:rPr>
                        <a:t>Connotation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The implied meaning or feeling of a word (e.g. “red” = passion/danger).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3728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1460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07458" y="200891"/>
          <a:ext cx="11571032" cy="5198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5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0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9900">
                <a:tc gridSpan="4"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spc="-10" dirty="0">
                          <a:latin typeface="Gill Sans MT" panose="020B0502020104020203" pitchFamily="34" charset="0"/>
                        </a:rPr>
                        <a:t>Reading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Log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20" dirty="0">
                          <a:latin typeface="Gill Sans MT" panose="020B0502020104020203" pitchFamily="34" charset="0"/>
                        </a:rPr>
                        <a:t>w/c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GB" sz="1600" spc="10" dirty="0">
                          <a:latin typeface="Gill Sans MT" panose="020B0502020104020203" pitchFamily="34" charset="0"/>
                        </a:rPr>
                        <a:t>15</a:t>
                      </a:r>
                      <a:r>
                        <a:rPr lang="en-GB" sz="1600" spc="10" baseline="30000" dirty="0">
                          <a:latin typeface="Gill Sans MT" panose="020B0502020104020203" pitchFamily="34" charset="0"/>
                        </a:rPr>
                        <a:t>th</a:t>
                      </a:r>
                      <a:r>
                        <a:rPr lang="en-GB" sz="1600" spc="10" dirty="0">
                          <a:latin typeface="Gill Sans MT" panose="020B0502020104020203" pitchFamily="34" charset="0"/>
                        </a:rPr>
                        <a:t> June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(20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mins 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reading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per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15" dirty="0">
                          <a:latin typeface="Gill Sans MT" panose="020B0502020104020203" pitchFamily="34" charset="0"/>
                        </a:rPr>
                        <a:t>day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–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all 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five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logs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MUST</a:t>
                      </a:r>
                      <a:r>
                        <a:rPr sz="1600" spc="-1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be</a:t>
                      </a:r>
                      <a:r>
                        <a:rPr sz="1600" spc="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completed)</a:t>
                      </a:r>
                      <a:endParaRPr sz="16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292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078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Date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Title</a:t>
                      </a:r>
                      <a:r>
                        <a:rPr sz="1600" b="1" spc="-3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of</a:t>
                      </a:r>
                      <a:r>
                        <a:rPr sz="1600" b="1" spc="-3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novel</a:t>
                      </a:r>
                      <a:endParaRPr sz="1600" b="1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2075" marR="27368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Number</a:t>
                      </a:r>
                      <a:r>
                        <a:rPr sz="1600" b="1" spc="-7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of </a:t>
                      </a:r>
                      <a:r>
                        <a:rPr sz="1600" b="1" spc="-3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p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a</a:t>
                      </a:r>
                      <a:r>
                        <a:rPr sz="1600" b="1" spc="-15" dirty="0">
                          <a:latin typeface="Gill Sans MT" panose="020B0502020104020203" pitchFamily="34" charset="0"/>
                        </a:rPr>
                        <a:t>g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es</a:t>
                      </a:r>
                      <a:r>
                        <a:rPr sz="1600" b="1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25" dirty="0">
                          <a:latin typeface="Gill Sans MT" panose="020B0502020104020203" pitchFamily="34" charset="0"/>
                        </a:rPr>
                        <a:t>r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ead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Summary</a:t>
                      </a:r>
                      <a:r>
                        <a:rPr sz="1600" b="1" spc="-2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about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what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I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15" dirty="0">
                          <a:latin typeface="Gill Sans MT" panose="020B0502020104020203" pitchFamily="34" charset="0"/>
                        </a:rPr>
                        <a:t>have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 read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63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048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4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11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60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11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11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ject 3"/>
          <p:cNvSpPr/>
          <p:nvPr/>
        </p:nvSpPr>
        <p:spPr>
          <a:xfrm>
            <a:off x="10763796" y="5742546"/>
            <a:ext cx="984067" cy="403860"/>
          </a:xfrm>
          <a:custGeom>
            <a:avLst/>
            <a:gdLst/>
            <a:ahLst/>
            <a:cxnLst/>
            <a:rect l="l" t="t" r="r" b="b"/>
            <a:pathLst>
              <a:path w="660400" h="403859">
                <a:moveTo>
                  <a:pt x="0" y="403860"/>
                </a:moveTo>
                <a:lnTo>
                  <a:pt x="659892" y="403860"/>
                </a:lnTo>
                <a:lnTo>
                  <a:pt x="659892" y="0"/>
                </a:lnTo>
                <a:lnTo>
                  <a:pt x="0" y="0"/>
                </a:lnTo>
                <a:lnTo>
                  <a:pt x="0" y="403860"/>
                </a:lnTo>
                <a:close/>
              </a:path>
            </a:pathLst>
          </a:custGeom>
          <a:ln w="1219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 txBox="1"/>
          <p:nvPr/>
        </p:nvSpPr>
        <p:spPr>
          <a:xfrm>
            <a:off x="9562013" y="5661065"/>
            <a:ext cx="142611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Gill Sans MT" panose="020B0502020104020203" pitchFamily="34" charset="0"/>
                <a:cs typeface="Calibri"/>
              </a:rPr>
              <a:t>Checked</a:t>
            </a:r>
            <a:r>
              <a:rPr sz="1800" spc="-5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5" dirty="0">
                <a:latin typeface="Gill Sans MT" panose="020B0502020104020203" pitchFamily="34" charset="0"/>
                <a:cs typeface="Calibri"/>
              </a:rPr>
              <a:t>by </a:t>
            </a:r>
            <a:r>
              <a:rPr sz="1800" spc="-39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15" dirty="0">
                <a:latin typeface="Gill Sans MT" panose="020B0502020104020203" pitchFamily="34" charset="0"/>
                <a:cs typeface="Calibri"/>
              </a:rPr>
              <a:t>form</a:t>
            </a:r>
            <a:r>
              <a:rPr sz="1800" spc="-4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10" dirty="0">
                <a:latin typeface="Gill Sans MT" panose="020B0502020104020203" pitchFamily="34" charset="0"/>
                <a:cs typeface="Calibri"/>
              </a:rPr>
              <a:t>tutor:</a:t>
            </a:r>
            <a:endParaRPr sz="1800" dirty="0">
              <a:latin typeface="Gill Sans MT" panose="020B0502020104020203" pitchFamily="34" charset="0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21614638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07458" y="200891"/>
          <a:ext cx="11571032" cy="5198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5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0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9900">
                <a:tc gridSpan="4"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spc="-10" dirty="0">
                          <a:latin typeface="Gill Sans MT" panose="020B0502020104020203" pitchFamily="34" charset="0"/>
                        </a:rPr>
                        <a:t>Reading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Log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20" dirty="0">
                          <a:latin typeface="Gill Sans MT" panose="020B0502020104020203" pitchFamily="34" charset="0"/>
                        </a:rPr>
                        <a:t>w/c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GB" sz="1600" spc="10" dirty="0">
                          <a:latin typeface="Gill Sans MT" panose="020B0502020104020203" pitchFamily="34" charset="0"/>
                        </a:rPr>
                        <a:t>22</a:t>
                      </a:r>
                      <a:r>
                        <a:rPr lang="en-GB" sz="1600" spc="10" baseline="30000" dirty="0">
                          <a:latin typeface="Gill Sans MT" panose="020B0502020104020203" pitchFamily="34" charset="0"/>
                        </a:rPr>
                        <a:t>rd</a:t>
                      </a:r>
                      <a:r>
                        <a:rPr lang="en-GB" sz="1600" spc="10" dirty="0">
                          <a:latin typeface="Gill Sans MT" panose="020B0502020104020203" pitchFamily="34" charset="0"/>
                        </a:rPr>
                        <a:t> June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(20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mins 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reading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per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15" dirty="0">
                          <a:latin typeface="Gill Sans MT" panose="020B0502020104020203" pitchFamily="34" charset="0"/>
                        </a:rPr>
                        <a:t>day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–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all 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five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logs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MUST</a:t>
                      </a:r>
                      <a:r>
                        <a:rPr sz="1600" spc="-1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be</a:t>
                      </a:r>
                      <a:r>
                        <a:rPr sz="1600" spc="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completed)</a:t>
                      </a:r>
                      <a:endParaRPr sz="16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292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078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Date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Title</a:t>
                      </a:r>
                      <a:r>
                        <a:rPr sz="1600" b="1" spc="-3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of</a:t>
                      </a:r>
                      <a:r>
                        <a:rPr sz="1600" b="1" spc="-3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novel</a:t>
                      </a:r>
                      <a:endParaRPr sz="1600" b="1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2075" marR="27368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Number</a:t>
                      </a:r>
                      <a:r>
                        <a:rPr sz="1600" b="1" spc="-7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of </a:t>
                      </a:r>
                      <a:r>
                        <a:rPr sz="1600" b="1" spc="-3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p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a</a:t>
                      </a:r>
                      <a:r>
                        <a:rPr sz="1600" b="1" spc="-15" dirty="0">
                          <a:latin typeface="Gill Sans MT" panose="020B0502020104020203" pitchFamily="34" charset="0"/>
                        </a:rPr>
                        <a:t>g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es</a:t>
                      </a:r>
                      <a:r>
                        <a:rPr sz="1600" b="1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25" dirty="0">
                          <a:latin typeface="Gill Sans MT" panose="020B0502020104020203" pitchFamily="34" charset="0"/>
                        </a:rPr>
                        <a:t>r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ead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Summary</a:t>
                      </a:r>
                      <a:r>
                        <a:rPr sz="1600" b="1" spc="-2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about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what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I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15" dirty="0">
                          <a:latin typeface="Gill Sans MT" panose="020B0502020104020203" pitchFamily="34" charset="0"/>
                        </a:rPr>
                        <a:t>have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 read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63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048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4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11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60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11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11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ject 3"/>
          <p:cNvSpPr/>
          <p:nvPr/>
        </p:nvSpPr>
        <p:spPr>
          <a:xfrm>
            <a:off x="10763796" y="5742546"/>
            <a:ext cx="984067" cy="403860"/>
          </a:xfrm>
          <a:custGeom>
            <a:avLst/>
            <a:gdLst/>
            <a:ahLst/>
            <a:cxnLst/>
            <a:rect l="l" t="t" r="r" b="b"/>
            <a:pathLst>
              <a:path w="660400" h="403859">
                <a:moveTo>
                  <a:pt x="0" y="403860"/>
                </a:moveTo>
                <a:lnTo>
                  <a:pt x="659892" y="403860"/>
                </a:lnTo>
                <a:lnTo>
                  <a:pt x="659892" y="0"/>
                </a:lnTo>
                <a:lnTo>
                  <a:pt x="0" y="0"/>
                </a:lnTo>
                <a:lnTo>
                  <a:pt x="0" y="403860"/>
                </a:lnTo>
                <a:close/>
              </a:path>
            </a:pathLst>
          </a:custGeom>
          <a:ln w="1219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 txBox="1"/>
          <p:nvPr/>
        </p:nvSpPr>
        <p:spPr>
          <a:xfrm>
            <a:off x="9562013" y="5661065"/>
            <a:ext cx="142611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Gill Sans MT" panose="020B0502020104020203" pitchFamily="34" charset="0"/>
                <a:cs typeface="Calibri"/>
              </a:rPr>
              <a:t>Checked</a:t>
            </a:r>
            <a:r>
              <a:rPr sz="1800" spc="-5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5" dirty="0">
                <a:latin typeface="Gill Sans MT" panose="020B0502020104020203" pitchFamily="34" charset="0"/>
                <a:cs typeface="Calibri"/>
              </a:rPr>
              <a:t>by </a:t>
            </a:r>
            <a:r>
              <a:rPr sz="1800" spc="-39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15" dirty="0">
                <a:latin typeface="Gill Sans MT" panose="020B0502020104020203" pitchFamily="34" charset="0"/>
                <a:cs typeface="Calibri"/>
              </a:rPr>
              <a:t>form</a:t>
            </a:r>
            <a:r>
              <a:rPr sz="1800" spc="-4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10" dirty="0">
                <a:latin typeface="Gill Sans MT" panose="020B0502020104020203" pitchFamily="34" charset="0"/>
                <a:cs typeface="Calibri"/>
              </a:rPr>
              <a:t>tutor:</a:t>
            </a:r>
            <a:endParaRPr sz="1800" dirty="0">
              <a:latin typeface="Gill Sans MT" panose="020B0502020104020203" pitchFamily="34" charset="0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5798759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07458" y="200891"/>
          <a:ext cx="11571032" cy="5198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5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0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9900">
                <a:tc gridSpan="4"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spc="-10" dirty="0">
                          <a:latin typeface="Gill Sans MT" panose="020B0502020104020203" pitchFamily="34" charset="0"/>
                        </a:rPr>
                        <a:t>Reading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Log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20" dirty="0">
                          <a:latin typeface="Gill Sans MT" panose="020B0502020104020203" pitchFamily="34" charset="0"/>
                        </a:rPr>
                        <a:t>w/c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GB" sz="1600" dirty="0">
                          <a:latin typeface="Gill Sans MT" panose="020B0502020104020203" pitchFamily="34" charset="0"/>
                        </a:rPr>
                        <a:t>29</a:t>
                      </a:r>
                      <a:r>
                        <a:rPr lang="en-GB" sz="1600" baseline="30000" dirty="0">
                          <a:latin typeface="Gill Sans MT" panose="020B0502020104020203" pitchFamily="34" charset="0"/>
                        </a:rPr>
                        <a:t>th</a:t>
                      </a:r>
                      <a:r>
                        <a:rPr lang="en-GB" sz="16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GB" sz="1600" spc="10" dirty="0">
                          <a:latin typeface="Gill Sans MT" panose="020B0502020104020203" pitchFamily="34" charset="0"/>
                        </a:rPr>
                        <a:t>June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(20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mins 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reading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per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15" dirty="0">
                          <a:latin typeface="Gill Sans MT" panose="020B0502020104020203" pitchFamily="34" charset="0"/>
                        </a:rPr>
                        <a:t>day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–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all 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five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logs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MUST</a:t>
                      </a:r>
                      <a:r>
                        <a:rPr sz="1600" spc="-1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be</a:t>
                      </a:r>
                      <a:r>
                        <a:rPr sz="1600" spc="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completed)</a:t>
                      </a:r>
                      <a:endParaRPr sz="16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292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078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Date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Title</a:t>
                      </a:r>
                      <a:r>
                        <a:rPr sz="1600" b="1" spc="-3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of</a:t>
                      </a:r>
                      <a:r>
                        <a:rPr sz="1600" b="1" spc="-3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novel</a:t>
                      </a:r>
                      <a:endParaRPr sz="1600" b="1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2075" marR="27368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Number</a:t>
                      </a:r>
                      <a:r>
                        <a:rPr sz="1600" b="1" spc="-7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of </a:t>
                      </a:r>
                      <a:r>
                        <a:rPr sz="1600" b="1" spc="-3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p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a</a:t>
                      </a:r>
                      <a:r>
                        <a:rPr sz="1600" b="1" spc="-15" dirty="0">
                          <a:latin typeface="Gill Sans MT" panose="020B0502020104020203" pitchFamily="34" charset="0"/>
                        </a:rPr>
                        <a:t>g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es</a:t>
                      </a:r>
                      <a:r>
                        <a:rPr sz="1600" b="1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25" dirty="0">
                          <a:latin typeface="Gill Sans MT" panose="020B0502020104020203" pitchFamily="34" charset="0"/>
                        </a:rPr>
                        <a:t>r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ead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Summary</a:t>
                      </a:r>
                      <a:r>
                        <a:rPr sz="1600" b="1" spc="-2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about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what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I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15" dirty="0">
                          <a:latin typeface="Gill Sans MT" panose="020B0502020104020203" pitchFamily="34" charset="0"/>
                        </a:rPr>
                        <a:t>have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 read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63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048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4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11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60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11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11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ject 3"/>
          <p:cNvSpPr/>
          <p:nvPr/>
        </p:nvSpPr>
        <p:spPr>
          <a:xfrm>
            <a:off x="10763796" y="5742546"/>
            <a:ext cx="984067" cy="403860"/>
          </a:xfrm>
          <a:custGeom>
            <a:avLst/>
            <a:gdLst/>
            <a:ahLst/>
            <a:cxnLst/>
            <a:rect l="l" t="t" r="r" b="b"/>
            <a:pathLst>
              <a:path w="660400" h="403859">
                <a:moveTo>
                  <a:pt x="0" y="403860"/>
                </a:moveTo>
                <a:lnTo>
                  <a:pt x="659892" y="403860"/>
                </a:lnTo>
                <a:lnTo>
                  <a:pt x="659892" y="0"/>
                </a:lnTo>
                <a:lnTo>
                  <a:pt x="0" y="0"/>
                </a:lnTo>
                <a:lnTo>
                  <a:pt x="0" y="403860"/>
                </a:lnTo>
                <a:close/>
              </a:path>
            </a:pathLst>
          </a:custGeom>
          <a:ln w="1219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 txBox="1"/>
          <p:nvPr/>
        </p:nvSpPr>
        <p:spPr>
          <a:xfrm>
            <a:off x="9562013" y="5661065"/>
            <a:ext cx="142611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Gill Sans MT" panose="020B0502020104020203" pitchFamily="34" charset="0"/>
                <a:cs typeface="Calibri"/>
              </a:rPr>
              <a:t>Checked</a:t>
            </a:r>
            <a:r>
              <a:rPr sz="1800" spc="-5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5" dirty="0">
                <a:latin typeface="Gill Sans MT" panose="020B0502020104020203" pitchFamily="34" charset="0"/>
                <a:cs typeface="Calibri"/>
              </a:rPr>
              <a:t>by </a:t>
            </a:r>
            <a:r>
              <a:rPr sz="1800" spc="-39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15" dirty="0">
                <a:latin typeface="Gill Sans MT" panose="020B0502020104020203" pitchFamily="34" charset="0"/>
                <a:cs typeface="Calibri"/>
              </a:rPr>
              <a:t>form</a:t>
            </a:r>
            <a:r>
              <a:rPr sz="1800" spc="-4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10" dirty="0">
                <a:latin typeface="Gill Sans MT" panose="020B0502020104020203" pitchFamily="34" charset="0"/>
                <a:cs typeface="Calibri"/>
              </a:rPr>
              <a:t>tutor:</a:t>
            </a:r>
            <a:endParaRPr sz="1800" dirty="0">
              <a:latin typeface="Gill Sans MT" panose="020B0502020104020203" pitchFamily="34" charset="0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42482528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07458" y="200891"/>
          <a:ext cx="11571032" cy="5198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5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0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9900">
                <a:tc gridSpan="4"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spc="-10" dirty="0">
                          <a:latin typeface="Gill Sans MT" panose="020B0502020104020203" pitchFamily="34" charset="0"/>
                        </a:rPr>
                        <a:t>Reading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Log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20" dirty="0">
                          <a:latin typeface="Gill Sans MT" panose="020B0502020104020203" pitchFamily="34" charset="0"/>
                        </a:rPr>
                        <a:t>w/c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GB" sz="1600" dirty="0">
                          <a:latin typeface="Gill Sans MT" panose="020B0502020104020203" pitchFamily="34" charset="0"/>
                        </a:rPr>
                        <a:t>6</a:t>
                      </a:r>
                      <a:r>
                        <a:rPr lang="en-GB" sz="1600" spc="10" baseline="30000" dirty="0">
                          <a:latin typeface="Gill Sans MT" panose="020B0502020104020203" pitchFamily="34" charset="0"/>
                        </a:rPr>
                        <a:t>th</a:t>
                      </a:r>
                      <a:r>
                        <a:rPr lang="en-GB" sz="1600" spc="10" dirty="0">
                          <a:latin typeface="Gill Sans MT" panose="020B0502020104020203" pitchFamily="34" charset="0"/>
                        </a:rPr>
                        <a:t> July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(20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mins 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reading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per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15" dirty="0">
                          <a:latin typeface="Gill Sans MT" panose="020B0502020104020203" pitchFamily="34" charset="0"/>
                        </a:rPr>
                        <a:t>day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–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all 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five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logs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MUST</a:t>
                      </a:r>
                      <a:r>
                        <a:rPr sz="1600" spc="-1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be</a:t>
                      </a:r>
                      <a:r>
                        <a:rPr sz="1600" spc="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completed)</a:t>
                      </a:r>
                      <a:endParaRPr sz="16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292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078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Date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Title</a:t>
                      </a:r>
                      <a:r>
                        <a:rPr sz="1600" b="1" spc="-3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of</a:t>
                      </a:r>
                      <a:r>
                        <a:rPr sz="1600" b="1" spc="-3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novel</a:t>
                      </a:r>
                      <a:endParaRPr sz="1600" b="1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2075" marR="27368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Number</a:t>
                      </a:r>
                      <a:r>
                        <a:rPr sz="1600" b="1" spc="-7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of </a:t>
                      </a:r>
                      <a:r>
                        <a:rPr sz="1600" b="1" spc="-3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p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a</a:t>
                      </a:r>
                      <a:r>
                        <a:rPr sz="1600" b="1" spc="-15" dirty="0">
                          <a:latin typeface="Gill Sans MT" panose="020B0502020104020203" pitchFamily="34" charset="0"/>
                        </a:rPr>
                        <a:t>g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es</a:t>
                      </a:r>
                      <a:r>
                        <a:rPr sz="1600" b="1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25" dirty="0">
                          <a:latin typeface="Gill Sans MT" panose="020B0502020104020203" pitchFamily="34" charset="0"/>
                        </a:rPr>
                        <a:t>r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ead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Summary</a:t>
                      </a:r>
                      <a:r>
                        <a:rPr sz="1600" b="1" spc="-2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about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what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I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15" dirty="0">
                          <a:latin typeface="Gill Sans MT" panose="020B0502020104020203" pitchFamily="34" charset="0"/>
                        </a:rPr>
                        <a:t>have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 read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63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048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4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11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60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11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11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ject 3"/>
          <p:cNvSpPr/>
          <p:nvPr/>
        </p:nvSpPr>
        <p:spPr>
          <a:xfrm>
            <a:off x="10763796" y="5742546"/>
            <a:ext cx="984067" cy="403860"/>
          </a:xfrm>
          <a:custGeom>
            <a:avLst/>
            <a:gdLst/>
            <a:ahLst/>
            <a:cxnLst/>
            <a:rect l="l" t="t" r="r" b="b"/>
            <a:pathLst>
              <a:path w="660400" h="403859">
                <a:moveTo>
                  <a:pt x="0" y="403860"/>
                </a:moveTo>
                <a:lnTo>
                  <a:pt x="659892" y="403860"/>
                </a:lnTo>
                <a:lnTo>
                  <a:pt x="659892" y="0"/>
                </a:lnTo>
                <a:lnTo>
                  <a:pt x="0" y="0"/>
                </a:lnTo>
                <a:lnTo>
                  <a:pt x="0" y="403860"/>
                </a:lnTo>
                <a:close/>
              </a:path>
            </a:pathLst>
          </a:custGeom>
          <a:ln w="1219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 txBox="1"/>
          <p:nvPr/>
        </p:nvSpPr>
        <p:spPr>
          <a:xfrm>
            <a:off x="9562013" y="5661065"/>
            <a:ext cx="142611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Gill Sans MT" panose="020B0502020104020203" pitchFamily="34" charset="0"/>
                <a:cs typeface="Calibri"/>
              </a:rPr>
              <a:t>Checked</a:t>
            </a:r>
            <a:r>
              <a:rPr sz="1800" spc="-5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5" dirty="0">
                <a:latin typeface="Gill Sans MT" panose="020B0502020104020203" pitchFamily="34" charset="0"/>
                <a:cs typeface="Calibri"/>
              </a:rPr>
              <a:t>by </a:t>
            </a:r>
            <a:r>
              <a:rPr sz="1800" spc="-39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15" dirty="0">
                <a:latin typeface="Gill Sans MT" panose="020B0502020104020203" pitchFamily="34" charset="0"/>
                <a:cs typeface="Calibri"/>
              </a:rPr>
              <a:t>form</a:t>
            </a:r>
            <a:r>
              <a:rPr sz="1800" spc="-4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10" dirty="0">
                <a:latin typeface="Gill Sans MT" panose="020B0502020104020203" pitchFamily="34" charset="0"/>
                <a:cs typeface="Calibri"/>
              </a:rPr>
              <a:t>tutor:</a:t>
            </a:r>
            <a:endParaRPr sz="1800" dirty="0">
              <a:latin typeface="Gill Sans MT" panose="020B0502020104020203" pitchFamily="34" charset="0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4481027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07458" y="200891"/>
          <a:ext cx="11571032" cy="5198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5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0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9900">
                <a:tc gridSpan="4"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spc="-10" dirty="0">
                          <a:latin typeface="Gill Sans MT" panose="020B0502020104020203" pitchFamily="34" charset="0"/>
                        </a:rPr>
                        <a:t>Reading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Log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20" dirty="0">
                          <a:latin typeface="Gill Sans MT" panose="020B0502020104020203" pitchFamily="34" charset="0"/>
                        </a:rPr>
                        <a:t>w/c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GB" sz="1600" spc="10" dirty="0">
                          <a:latin typeface="Gill Sans MT" panose="020B0502020104020203" pitchFamily="34" charset="0"/>
                        </a:rPr>
                        <a:t>13</a:t>
                      </a:r>
                      <a:r>
                        <a:rPr lang="en-GB" sz="1600" spc="10" baseline="30000" dirty="0">
                          <a:latin typeface="Gill Sans MT" panose="020B0502020104020203" pitchFamily="34" charset="0"/>
                        </a:rPr>
                        <a:t>th</a:t>
                      </a:r>
                      <a:r>
                        <a:rPr lang="en-GB" sz="1600" spc="10" dirty="0">
                          <a:latin typeface="Gill Sans MT" panose="020B0502020104020203" pitchFamily="34" charset="0"/>
                        </a:rPr>
                        <a:t> July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(20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mins 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reading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per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15" dirty="0">
                          <a:latin typeface="Gill Sans MT" panose="020B0502020104020203" pitchFamily="34" charset="0"/>
                        </a:rPr>
                        <a:t>day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–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all 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five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logs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MUST</a:t>
                      </a:r>
                      <a:r>
                        <a:rPr sz="1600" spc="-1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be</a:t>
                      </a:r>
                      <a:r>
                        <a:rPr sz="1600" spc="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completed)</a:t>
                      </a:r>
                      <a:endParaRPr sz="16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292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078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Date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Title</a:t>
                      </a:r>
                      <a:r>
                        <a:rPr sz="1600" b="1" spc="-3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of</a:t>
                      </a:r>
                      <a:r>
                        <a:rPr sz="1600" b="1" spc="-3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novel</a:t>
                      </a:r>
                      <a:endParaRPr sz="1600" b="1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2075" marR="27368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Number</a:t>
                      </a:r>
                      <a:r>
                        <a:rPr sz="1600" b="1" spc="-7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of </a:t>
                      </a:r>
                      <a:r>
                        <a:rPr sz="1600" b="1" spc="-3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p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a</a:t>
                      </a:r>
                      <a:r>
                        <a:rPr sz="1600" b="1" spc="-15" dirty="0">
                          <a:latin typeface="Gill Sans MT" panose="020B0502020104020203" pitchFamily="34" charset="0"/>
                        </a:rPr>
                        <a:t>g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es</a:t>
                      </a:r>
                      <a:r>
                        <a:rPr sz="1600" b="1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25" dirty="0">
                          <a:latin typeface="Gill Sans MT" panose="020B0502020104020203" pitchFamily="34" charset="0"/>
                        </a:rPr>
                        <a:t>r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ead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Summary</a:t>
                      </a:r>
                      <a:r>
                        <a:rPr sz="1600" b="1" spc="-2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about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what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I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15" dirty="0">
                          <a:latin typeface="Gill Sans MT" panose="020B0502020104020203" pitchFamily="34" charset="0"/>
                        </a:rPr>
                        <a:t>have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 read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63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048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4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11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60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11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11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ject 3"/>
          <p:cNvSpPr/>
          <p:nvPr/>
        </p:nvSpPr>
        <p:spPr>
          <a:xfrm>
            <a:off x="10763796" y="5742546"/>
            <a:ext cx="984067" cy="403860"/>
          </a:xfrm>
          <a:custGeom>
            <a:avLst/>
            <a:gdLst/>
            <a:ahLst/>
            <a:cxnLst/>
            <a:rect l="l" t="t" r="r" b="b"/>
            <a:pathLst>
              <a:path w="660400" h="403859">
                <a:moveTo>
                  <a:pt x="0" y="403860"/>
                </a:moveTo>
                <a:lnTo>
                  <a:pt x="659892" y="403860"/>
                </a:lnTo>
                <a:lnTo>
                  <a:pt x="659892" y="0"/>
                </a:lnTo>
                <a:lnTo>
                  <a:pt x="0" y="0"/>
                </a:lnTo>
                <a:lnTo>
                  <a:pt x="0" y="403860"/>
                </a:lnTo>
                <a:close/>
              </a:path>
            </a:pathLst>
          </a:custGeom>
          <a:ln w="1219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 txBox="1"/>
          <p:nvPr/>
        </p:nvSpPr>
        <p:spPr>
          <a:xfrm>
            <a:off x="9562013" y="5661065"/>
            <a:ext cx="142611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Gill Sans MT" panose="020B0502020104020203" pitchFamily="34" charset="0"/>
                <a:cs typeface="Calibri"/>
              </a:rPr>
              <a:t>Checked</a:t>
            </a:r>
            <a:r>
              <a:rPr sz="1800" spc="-5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5" dirty="0">
                <a:latin typeface="Gill Sans MT" panose="020B0502020104020203" pitchFamily="34" charset="0"/>
                <a:cs typeface="Calibri"/>
              </a:rPr>
              <a:t>by </a:t>
            </a:r>
            <a:r>
              <a:rPr sz="1800" spc="-39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15" dirty="0">
                <a:latin typeface="Gill Sans MT" panose="020B0502020104020203" pitchFamily="34" charset="0"/>
                <a:cs typeface="Calibri"/>
              </a:rPr>
              <a:t>form</a:t>
            </a:r>
            <a:r>
              <a:rPr sz="1800" spc="-4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10" dirty="0">
                <a:latin typeface="Gill Sans MT" panose="020B0502020104020203" pitchFamily="34" charset="0"/>
                <a:cs typeface="Calibri"/>
              </a:rPr>
              <a:t>tutor:</a:t>
            </a:r>
            <a:endParaRPr sz="1800" dirty="0">
              <a:latin typeface="Gill Sans MT" panose="020B0502020104020203" pitchFamily="34" charset="0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33194846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833" t="12469" r="30903" b="10617"/>
          <a:stretch/>
        </p:blipFill>
        <p:spPr>
          <a:xfrm rot="5400000">
            <a:off x="2707082" y="-448714"/>
            <a:ext cx="6867821" cy="77652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38509706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542" t="13333" r="33542" b="9629"/>
          <a:stretch/>
        </p:blipFill>
        <p:spPr>
          <a:xfrm rot="5400000">
            <a:off x="2442674" y="-1083774"/>
            <a:ext cx="6849452" cy="901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39613635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611" t="12963" r="33472" b="9753"/>
          <a:stretch/>
        </p:blipFill>
        <p:spPr>
          <a:xfrm rot="5400000">
            <a:off x="2501332" y="-1091632"/>
            <a:ext cx="6808339" cy="89916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7084573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403" t="11975" r="33472" b="11111"/>
          <a:stretch/>
        </p:blipFill>
        <p:spPr>
          <a:xfrm rot="5400000">
            <a:off x="2482738" y="-1035162"/>
            <a:ext cx="6845524" cy="894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33263670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333" t="11358" r="33541" b="9876"/>
          <a:stretch/>
        </p:blipFill>
        <p:spPr>
          <a:xfrm rot="5400000">
            <a:off x="2491195" y="-1151346"/>
            <a:ext cx="6822259" cy="9124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913722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218" y="243225"/>
            <a:ext cx="1417662" cy="461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Maths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07210"/>
              </p:ext>
            </p:extLst>
          </p:nvPr>
        </p:nvGraphicFramePr>
        <p:xfrm>
          <a:off x="289219" y="873704"/>
          <a:ext cx="11392882" cy="52629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4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0111">
                  <a:extLst>
                    <a:ext uri="{9D8B030D-6E8A-4147-A177-3AD203B41FA5}">
                      <a16:colId xmlns:a16="http://schemas.microsoft.com/office/drawing/2014/main" val="622480958"/>
                    </a:ext>
                  </a:extLst>
                </a:gridCol>
                <a:gridCol w="8537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576">
                <a:tc gridSpan="3">
                  <a:txBody>
                    <a:bodyPr/>
                    <a:lstStyle/>
                    <a:p>
                      <a:pPr algn="l"/>
                      <a:r>
                        <a:rPr lang="en-GB" sz="1400" b="1" u="none" dirty="0">
                          <a:latin typeface="Gill Sans"/>
                        </a:rPr>
                        <a:t>Constructions and Loci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GB" sz="1200" b="1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093998"/>
                  </a:ext>
                </a:extLst>
              </a:tr>
              <a:tr h="438576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latin typeface="Gill Sans"/>
                        </a:rPr>
                        <a:t>Key Word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sz="1200" b="1">
                          <a:latin typeface="Gill Sans"/>
                        </a:rPr>
                        <a:t>Definition</a:t>
                      </a:r>
                      <a:endParaRPr lang="en-GB" sz="1200" b="1" dirty="0">
                        <a:latin typeface="Gill San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latin typeface="Gill Sans MT" panose="020B0502020104020203" pitchFamily="34" charset="0"/>
                        </a:rPr>
                        <a:t>Definition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57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Construction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Means to draw shapes, angles or lines accurately. Using only compass, ruler and a pencil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Means to draw shapes, angles or lines accurately. Using only compass, ruler and a pencil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07274477"/>
                  </a:ext>
                </a:extLst>
              </a:tr>
              <a:tr h="43857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Bisector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To divide into two equal parts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 divide into two equal parts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19940337"/>
                  </a:ext>
                </a:extLst>
              </a:tr>
              <a:tr h="43857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Perpendicular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Lines that intersect at right angles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Lines that intersect at right angles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6364708"/>
                  </a:ext>
                </a:extLst>
              </a:tr>
              <a:tr h="43857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Loci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The path that an object follows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path that an object follows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4142328"/>
                  </a:ext>
                </a:extLst>
              </a:tr>
              <a:tr h="438576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dirty="0">
                          <a:latin typeface="Gill Sans"/>
                        </a:rPr>
                        <a:t>Similarity</a:t>
                      </a:r>
                      <a:r>
                        <a:rPr lang="en-GB" sz="1400" b="1" u="none" baseline="0" dirty="0">
                          <a:latin typeface="Gill Sans"/>
                        </a:rPr>
                        <a:t> and congruence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3080463"/>
                  </a:ext>
                </a:extLst>
              </a:tr>
              <a:tr h="438576">
                <a:tc gridSpan="2"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latin typeface="Gill Sans"/>
                        </a:rPr>
                        <a:t>Key Word</a:t>
                      </a: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1200" b="1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latin typeface="Gill Sans"/>
                        </a:rPr>
                        <a:t>Definition</a:t>
                      </a: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151843"/>
                  </a:ext>
                </a:extLst>
              </a:tr>
              <a:tr h="43857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Congruent shapes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Exactly the </a:t>
                      </a: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same shapes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9667051"/>
                  </a:ext>
                </a:extLst>
              </a:tr>
              <a:tr h="43857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Similar shapes 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One shape is an enlargement of the other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94589613"/>
                  </a:ext>
                </a:extLst>
              </a:tr>
              <a:tr h="438576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Proving Similarity</a:t>
                      </a:r>
                    </a:p>
                  </a:txBody>
                  <a:tcPr marL="9525" marR="9525" marT="9525" marB="0" anchor="ctr"/>
                </a:tc>
                <a:tc rowSpan="2" hMerge="1">
                  <a:txBody>
                    <a:bodyPr/>
                    <a:lstStyle/>
                    <a:p>
                      <a:pPr algn="l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Either - The corresponding angles are equal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5145520"/>
                  </a:ext>
                </a:extLst>
              </a:tr>
              <a:tr h="438576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or - The corresponding sides are enlarged by the same scale factor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41504771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1828418" y="6489391"/>
            <a:ext cx="363582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566189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611" t="12098" r="33541" b="9630"/>
          <a:stretch/>
        </p:blipFill>
        <p:spPr>
          <a:xfrm rot="5400000">
            <a:off x="2507015" y="-1167165"/>
            <a:ext cx="6858000" cy="91923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41627978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667" t="18148" r="31527" b="66297"/>
          <a:stretch/>
        </p:blipFill>
        <p:spPr>
          <a:xfrm rot="5400000">
            <a:off x="6934200" y="2628900"/>
            <a:ext cx="6731000" cy="16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1667" t="11975" r="31806" b="10987"/>
          <a:stretch/>
        </p:blipFill>
        <p:spPr>
          <a:xfrm rot="5400000">
            <a:off x="2197100" y="-495300"/>
            <a:ext cx="6680200" cy="792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3440221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667" t="18148" r="31806" b="11729"/>
          <a:stretch/>
        </p:blipFill>
        <p:spPr>
          <a:xfrm rot="5400000">
            <a:off x="4470400" y="-266700"/>
            <a:ext cx="6680200" cy="721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31734735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3194" t="11728" r="33333" b="10988"/>
          <a:stretch/>
        </p:blipFill>
        <p:spPr>
          <a:xfrm rot="5400000">
            <a:off x="3144406" y="-1010807"/>
            <a:ext cx="6766790" cy="87884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41</a:t>
            </a:r>
          </a:p>
        </p:txBody>
      </p:sp>
    </p:spTree>
    <p:extLst>
      <p:ext uri="{BB962C8B-B14F-4D97-AF65-F5344CB8AC3E}">
        <p14:creationId xmlns:p14="http://schemas.microsoft.com/office/powerpoint/2010/main" val="2441252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41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3471" t="21358" r="33334" b="21852"/>
          <a:stretch/>
        </p:blipFill>
        <p:spPr>
          <a:xfrm rot="5400000">
            <a:off x="4087936" y="128463"/>
            <a:ext cx="6822827" cy="65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70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38983" y="189374"/>
            <a:ext cx="1899120" cy="461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Science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28418" y="6489391"/>
            <a:ext cx="363582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3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0F30969-6663-D9B2-1446-FC8E58FD4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694115"/>
              </p:ext>
            </p:extLst>
          </p:nvPr>
        </p:nvGraphicFramePr>
        <p:xfrm>
          <a:off x="154387" y="704848"/>
          <a:ext cx="5725160" cy="2651887"/>
        </p:xfrm>
        <a:graphic>
          <a:graphicData uri="http://schemas.openxmlformats.org/drawingml/2006/table">
            <a:tbl>
              <a:tblPr firstRow="1" firstCol="1" bandRow="1"/>
              <a:tblGrid>
                <a:gridCol w="1617345">
                  <a:extLst>
                    <a:ext uri="{9D8B030D-6E8A-4147-A177-3AD203B41FA5}">
                      <a16:colId xmlns:a16="http://schemas.microsoft.com/office/drawing/2014/main" val="2434982269"/>
                    </a:ext>
                  </a:extLst>
                </a:gridCol>
                <a:gridCol w="4107815">
                  <a:extLst>
                    <a:ext uri="{9D8B030D-6E8A-4147-A177-3AD203B41FA5}">
                      <a16:colId xmlns:a16="http://schemas.microsoft.com/office/drawing/2014/main" val="2930819199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terms Mains Electricity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627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Alternating Current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GB" sz="1200" b="1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</a:t>
                      </a:r>
                      <a:r>
                        <a:rPr lang="en-GB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regularly </a:t>
                      </a:r>
                      <a:r>
                        <a:rPr lang="en-GB" sz="1200" b="1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changes direction</a:t>
                      </a:r>
                      <a:r>
                        <a:rPr lang="en-GB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e.g. </a:t>
                      </a:r>
                      <a:r>
                        <a:rPr lang="en-GB" sz="1200" b="1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mains electricity</a:t>
                      </a:r>
                      <a:r>
                        <a:rPr lang="en-GB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7069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 Current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GB" sz="1200" b="1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</a:t>
                      </a:r>
                      <a:r>
                        <a:rPr lang="en-GB" sz="12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flows in </a:t>
                      </a:r>
                      <a:r>
                        <a:rPr lang="en-GB" sz="1200" b="1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 direction</a:t>
                      </a:r>
                      <a:r>
                        <a:rPr lang="en-GB" sz="12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only e.g. </a:t>
                      </a:r>
                      <a:r>
                        <a:rPr lang="en-GB" sz="1200" b="1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batteries</a:t>
                      </a:r>
                      <a:r>
                        <a:rPr lang="en-GB" sz="12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53992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Mains Electricity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 mains is an </a:t>
                      </a:r>
                      <a:r>
                        <a:rPr lang="en-GB" sz="1200" b="1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alternating current</a:t>
                      </a:r>
                      <a:r>
                        <a:rPr lang="en-GB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en-GB" sz="1200" b="1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230V</a:t>
                      </a:r>
                      <a:r>
                        <a:rPr lang="en-GB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at a </a:t>
                      </a:r>
                      <a:r>
                        <a:rPr lang="en-GB" sz="1200" b="1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frequency</a:t>
                      </a:r>
                      <a:r>
                        <a:rPr lang="en-GB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en-GB" sz="1200" b="1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50Hz</a:t>
                      </a:r>
                      <a:r>
                        <a:rPr lang="en-GB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42110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National Grid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series of </a:t>
                      </a:r>
                      <a:r>
                        <a:rPr lang="en-GB" sz="1200" b="1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cables</a:t>
                      </a:r>
                      <a:r>
                        <a:rPr lang="en-GB" sz="12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en-GB" sz="1200" b="1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transformers</a:t>
                      </a:r>
                      <a:r>
                        <a:rPr lang="en-GB" sz="12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linking power stations to consumers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83926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Step-up Transformer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Increases the potential difference for transmission</a:t>
                      </a:r>
                      <a:r>
                        <a:rPr lang="en-GB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across power cables. This </a:t>
                      </a:r>
                      <a:r>
                        <a:rPr lang="en-GB" sz="1200" b="1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reduces the current</a:t>
                      </a:r>
                      <a:r>
                        <a:rPr lang="en-GB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en-GB" sz="1200" b="1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therefore less heat</a:t>
                      </a:r>
                      <a:r>
                        <a:rPr lang="en-GB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is lost from the cables. This makes the National Grid </a:t>
                      </a:r>
                      <a:r>
                        <a:rPr lang="en-GB" sz="1200" b="1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efficient</a:t>
                      </a:r>
                      <a:r>
                        <a:rPr lang="en-GB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6763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Step-down Transformer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Reduces the potential difference</a:t>
                      </a:r>
                      <a:r>
                        <a:rPr lang="en-GB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from the cables to </a:t>
                      </a:r>
                      <a:r>
                        <a:rPr lang="en-GB" sz="1200" b="1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230V</a:t>
                      </a:r>
                      <a:r>
                        <a:rPr lang="en-GB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for use by consumers.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104984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F450BF3-1DF6-6060-3569-7A3D426070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872091"/>
              </p:ext>
            </p:extLst>
          </p:nvPr>
        </p:nvGraphicFramePr>
        <p:xfrm>
          <a:off x="6269655" y="786381"/>
          <a:ext cx="5725160" cy="2488819"/>
        </p:xfrm>
        <a:graphic>
          <a:graphicData uri="http://schemas.openxmlformats.org/drawingml/2006/table">
            <a:tbl>
              <a:tblPr firstRow="1" firstCol="1" bandRow="1"/>
              <a:tblGrid>
                <a:gridCol w="1431290">
                  <a:extLst>
                    <a:ext uri="{9D8B030D-6E8A-4147-A177-3AD203B41FA5}">
                      <a16:colId xmlns:a16="http://schemas.microsoft.com/office/drawing/2014/main" val="3992632591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val="3357536399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val="942729490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val="3800856021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3 pin plug</a:t>
                      </a:r>
                      <a:endParaRPr lang="en-GB" sz="12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817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Colour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Potential Difference (V)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2901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Brown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Carries alternating potential difference from the supply.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5879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Neutral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Blue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Completes the circuit.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371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Earth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Green and yellow stripes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safety wire to stop the appliance becoming live.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1300342"/>
                  </a:ext>
                </a:extLst>
              </a:tr>
            </a:tbl>
          </a:graphicData>
        </a:graphic>
      </p:graphicFrame>
      <p:pic>
        <p:nvPicPr>
          <p:cNvPr id="5" name="Picture 2" descr="Image result for wiring a plug">
            <a:extLst>
              <a:ext uri="{FF2B5EF4-FFF2-40B4-BE49-F238E27FC236}">
                <a16:creationId xmlns:a16="http://schemas.microsoft.com/office/drawing/2014/main" id="{58F6DAD3-B8CF-7C8D-FED5-AC394DB89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161" y="3531211"/>
            <a:ext cx="2651263" cy="29797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AC8882-5B50-C08C-62FF-4A67959B7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26" y="3854389"/>
            <a:ext cx="1666595" cy="520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0CF104-CBD2-284D-3BE6-C9D9FC683957}"/>
              </a:ext>
            </a:extLst>
          </p:cNvPr>
          <p:cNvSpPr txBox="1"/>
          <p:nvPr/>
        </p:nvSpPr>
        <p:spPr>
          <a:xfrm>
            <a:off x="449526" y="3531211"/>
            <a:ext cx="61007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Gill Sans MT" panose="020B0502020104020203" pitchFamily="34" charset="0"/>
                <a:cs typeface="Comic Sans MS"/>
              </a:rPr>
              <a:t>Fuses are safety devices.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39F32-6B57-A56E-9583-B9117129EE5B}"/>
              </a:ext>
            </a:extLst>
          </p:cNvPr>
          <p:cNvSpPr txBox="1"/>
          <p:nvPr/>
        </p:nvSpPr>
        <p:spPr>
          <a:xfrm>
            <a:off x="2508717" y="3556389"/>
            <a:ext cx="6102848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>
                <a:latin typeface="Gill Sans MT" panose="020B0502020104020203" pitchFamily="34" charset="0"/>
                <a:cs typeface="Comic Sans MS"/>
              </a:rPr>
              <a:t>If current is dangerously </a:t>
            </a:r>
            <a:r>
              <a:rPr lang="en-US" sz="1200" dirty="0">
                <a:solidFill>
                  <a:srgbClr val="FF0000"/>
                </a:solidFill>
                <a:latin typeface="Gill Sans MT" panose="020B0502020104020203" pitchFamily="34" charset="0"/>
                <a:cs typeface="Comic Sans MS"/>
              </a:rPr>
              <a:t>high</a:t>
            </a:r>
            <a:r>
              <a:rPr lang="en-US" sz="1200" dirty="0">
                <a:latin typeface="Gill Sans MT" panose="020B0502020104020203" pitchFamily="34" charset="0"/>
                <a:cs typeface="Comic Sans MS"/>
              </a:rPr>
              <a:t>, the wire in the fuse </a:t>
            </a:r>
            <a:r>
              <a:rPr lang="en-US" sz="1200" dirty="0">
                <a:solidFill>
                  <a:srgbClr val="FF0000"/>
                </a:solidFill>
                <a:latin typeface="Gill Sans MT" panose="020B0502020104020203" pitchFamily="34" charset="0"/>
                <a:cs typeface="Comic Sans MS"/>
              </a:rPr>
              <a:t>melts</a:t>
            </a:r>
            <a:r>
              <a:rPr lang="en-US" sz="1200" dirty="0">
                <a:latin typeface="Gill Sans MT" panose="020B0502020104020203" pitchFamily="34" charset="0"/>
                <a:cs typeface="Comic Sans MS"/>
              </a:rPr>
              <a:t>. </a:t>
            </a:r>
          </a:p>
          <a:p>
            <a:endParaRPr lang="en-US" sz="1200" dirty="0">
              <a:solidFill>
                <a:srgbClr val="FF0000"/>
              </a:solidFill>
              <a:latin typeface="Gill Sans MT" panose="020B0502020104020203" pitchFamily="34" charset="0"/>
              <a:cs typeface="Comic Sans MS"/>
            </a:endParaRPr>
          </a:p>
          <a:p>
            <a:r>
              <a:rPr lang="en-US" sz="1200" dirty="0">
                <a:solidFill>
                  <a:srgbClr val="000000"/>
                </a:solidFill>
                <a:latin typeface="Gill Sans MT" panose="020B0502020104020203" pitchFamily="34" charset="0"/>
                <a:cs typeface="Comic Sans MS"/>
              </a:rPr>
              <a:t>This </a:t>
            </a:r>
            <a:r>
              <a:rPr lang="en-US" sz="1200" dirty="0">
                <a:solidFill>
                  <a:srgbClr val="FF0000"/>
                </a:solidFill>
                <a:latin typeface="Gill Sans MT" panose="020B0502020104020203" pitchFamily="34" charset="0"/>
                <a:cs typeface="Comic Sans MS"/>
              </a:rPr>
              <a:t>breaks</a:t>
            </a:r>
            <a:r>
              <a:rPr lang="en-US" sz="1200" dirty="0">
                <a:solidFill>
                  <a:srgbClr val="000000"/>
                </a:solidFill>
                <a:latin typeface="Gill Sans MT" panose="020B0502020104020203" pitchFamily="34" charset="0"/>
                <a:cs typeface="Comic Sans MS"/>
              </a:rPr>
              <a:t> the circuit and current is </a:t>
            </a:r>
            <a:r>
              <a:rPr lang="en-US" sz="1200" dirty="0">
                <a:solidFill>
                  <a:srgbClr val="FF0000"/>
                </a:solidFill>
                <a:latin typeface="Gill Sans MT" panose="020B0502020104020203" pitchFamily="34" charset="0"/>
                <a:cs typeface="Comic Sans MS"/>
              </a:rPr>
              <a:t>cut</a:t>
            </a:r>
            <a:r>
              <a:rPr lang="en-US" sz="1200" dirty="0">
                <a:solidFill>
                  <a:srgbClr val="000000"/>
                </a:solidFill>
                <a:latin typeface="Gill Sans MT" panose="020B0502020104020203" pitchFamily="34" charset="0"/>
                <a:cs typeface="Comic Sans MS"/>
              </a:rPr>
              <a:t> so it is unable to flow through the appliance.</a:t>
            </a:r>
          </a:p>
          <a:p>
            <a:endParaRPr lang="en-US" sz="1200" dirty="0">
              <a:solidFill>
                <a:srgbClr val="000000"/>
              </a:solidFill>
              <a:latin typeface="Gill Sans MT" panose="020B0502020104020203" pitchFamily="34" charset="0"/>
              <a:cs typeface="Comic Sans MS"/>
            </a:endParaRPr>
          </a:p>
          <a:p>
            <a:r>
              <a:rPr lang="en-US" sz="1200" dirty="0">
                <a:solidFill>
                  <a:srgbClr val="000000"/>
                </a:solidFill>
                <a:latin typeface="Gill Sans MT" panose="020B0502020104020203" pitchFamily="34" charset="0"/>
                <a:cs typeface="Comic Sans MS"/>
              </a:rPr>
              <a:t>This prevents electrocution and prevents appliances from damage.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24DF53-FE1C-464D-39FA-33496523E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5478" y="4795958"/>
            <a:ext cx="4093474" cy="1980384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6BE1BEF-56D2-56A5-5326-0A090B4EC2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762479"/>
              </p:ext>
            </p:extLst>
          </p:nvPr>
        </p:nvGraphicFramePr>
        <p:xfrm>
          <a:off x="289128" y="4853241"/>
          <a:ext cx="2781975" cy="1636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7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4189">
                  <a:extLst>
                    <a:ext uri="{9D8B030D-6E8A-4147-A177-3AD203B41FA5}">
                      <a16:colId xmlns:a16="http://schemas.microsoft.com/office/drawing/2014/main" val="2912048913"/>
                    </a:ext>
                  </a:extLst>
                </a:gridCol>
              </a:tblGrid>
              <a:tr h="33960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Energy sources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747914"/>
                  </a:ext>
                </a:extLst>
              </a:tr>
              <a:tr h="782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Non-renewable</a:t>
                      </a:r>
                    </a:p>
                  </a:txBody>
                  <a:tcPr marL="32619" marR="32619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resource that cannot be replaced after it has been used</a:t>
                      </a:r>
                    </a:p>
                  </a:txBody>
                  <a:tcPr marL="32619" marR="32619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046206"/>
                  </a:ext>
                </a:extLst>
              </a:tr>
              <a:tr h="514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renewable</a:t>
                      </a:r>
                    </a:p>
                  </a:txBody>
                  <a:tcPr marL="32619" marR="32619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Resources that can replenish themselves</a:t>
                      </a:r>
                    </a:p>
                  </a:txBody>
                  <a:tcPr marL="32619" marR="32619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157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7652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8983" y="189374"/>
            <a:ext cx="1899120" cy="461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Science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28418" y="6489391"/>
            <a:ext cx="363582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AEA603-1554-603B-3710-BB03EDD255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762" r="12418" b="6821"/>
          <a:stretch/>
        </p:blipFill>
        <p:spPr>
          <a:xfrm>
            <a:off x="5295823" y="436821"/>
            <a:ext cx="2476326" cy="2714236"/>
          </a:xfrm>
          <a:prstGeom prst="rect">
            <a:avLst/>
          </a:prstGeom>
        </p:spPr>
      </p:pic>
      <p:pic>
        <p:nvPicPr>
          <p:cNvPr id="3" name="Picture 2" descr="Image result for heart diagram gcse">
            <a:extLst>
              <a:ext uri="{FF2B5EF4-FFF2-40B4-BE49-F238E27FC236}">
                <a16:creationId xmlns:a16="http://schemas.microsoft.com/office/drawing/2014/main" id="{EF9CC40C-6C8E-2623-C18E-5F804CD951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3"/>
          <a:stretch/>
        </p:blipFill>
        <p:spPr bwMode="auto">
          <a:xfrm>
            <a:off x="77650" y="816012"/>
            <a:ext cx="4447880" cy="251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1C2F3B4-A2C7-F446-C192-B3394A5A4A31}"/>
              </a:ext>
            </a:extLst>
          </p:cNvPr>
          <p:cNvSpPr/>
          <p:nvPr/>
        </p:nvSpPr>
        <p:spPr>
          <a:xfrm>
            <a:off x="77649" y="2227006"/>
            <a:ext cx="894804" cy="3958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ill Sans MT" panose="020B0502020104020203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400DC3C-E3CE-6B78-938F-1CE7FEEFB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112366"/>
              </p:ext>
            </p:extLst>
          </p:nvPr>
        </p:nvGraphicFramePr>
        <p:xfrm>
          <a:off x="77649" y="3511487"/>
          <a:ext cx="4991849" cy="1713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1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78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  <a:cs typeface="Tahoma"/>
                        </a:rPr>
                        <a:t>Structures in the Heart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0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Pacemaker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Group</a:t>
                      </a:r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 of cells in the </a:t>
                      </a:r>
                      <a:r>
                        <a:rPr lang="en-GB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right atrium</a:t>
                      </a:r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 that controls </a:t>
                      </a:r>
                      <a:r>
                        <a:rPr lang="en-GB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resting heart rate</a:t>
                      </a:r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.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Tahom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283256"/>
                  </a:ext>
                </a:extLst>
              </a:tr>
              <a:tr h="3880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Right</a:t>
                      </a:r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 ventricle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Tahom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Pumps 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deoxygenated</a:t>
                      </a:r>
                      <a:r>
                        <a:rPr lang="en-GB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 blood</a:t>
                      </a:r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 to the </a:t>
                      </a:r>
                      <a:r>
                        <a:rPr lang="en-GB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lungs</a:t>
                      </a:r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 for </a:t>
                      </a:r>
                      <a:r>
                        <a:rPr lang="en-GB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gas exchange</a:t>
                      </a:r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.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Tahom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191159"/>
                  </a:ext>
                </a:extLst>
              </a:tr>
              <a:tr h="3880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Left ventricle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Pumps 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oxygenated</a:t>
                      </a:r>
                      <a:r>
                        <a:rPr lang="en-GB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 blood</a:t>
                      </a:r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 to the</a:t>
                      </a:r>
                      <a:r>
                        <a:rPr lang="en-GB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 body</a:t>
                      </a:r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.  </a:t>
                      </a:r>
                      <a:r>
                        <a:rPr lang="en-GB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Thick, muscular </a:t>
                      </a:r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wall.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Tahom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770623"/>
                  </a:ext>
                </a:extLst>
              </a:tr>
              <a:tr h="27478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Valve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Stops</a:t>
                      </a:r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 blood flowing the </a:t>
                      </a:r>
                      <a:r>
                        <a:rPr lang="en-GB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wrong way</a:t>
                      </a:r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 / leaking.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Tahom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84357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CF28D9-86E7-B7B4-AC5C-BAC913FB6A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626018"/>
              </p:ext>
            </p:extLst>
          </p:nvPr>
        </p:nvGraphicFramePr>
        <p:xfrm>
          <a:off x="5305238" y="3437793"/>
          <a:ext cx="3310593" cy="2750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6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16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 </a:t>
                      </a:r>
                      <a:r>
                        <a:rPr lang="en-GB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Structures in the Lungs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cs typeface="Tahom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242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 Alveoli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Small sacs where 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gas</a:t>
                      </a:r>
                      <a:r>
                        <a:rPr lang="en-GB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 exchange </a:t>
                      </a:r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occurs.  </a:t>
                      </a:r>
                      <a:r>
                        <a:rPr lang="en-GB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Surrounded by capillaries</a:t>
                      </a:r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.  </a:t>
                      </a:r>
                      <a:r>
                        <a:rPr lang="en-GB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Oxygen moves from the alveoli into the capillaries</a:t>
                      </a:r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, carbon dioxide moves from the capillaries into the alveoli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Tahom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283256"/>
                  </a:ext>
                </a:extLst>
              </a:tr>
              <a:tr h="76158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Trachea and Bronchi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Tubes through which gases</a:t>
                      </a:r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 move.  </a:t>
                      </a:r>
                      <a:r>
                        <a:rPr lang="en-GB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Lined with cartilage </a:t>
                      </a:r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so they don’t collapse. 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Tahom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191159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268EF5B9-E36E-6B1A-043B-BE2E47B2E47E}"/>
              </a:ext>
            </a:extLst>
          </p:cNvPr>
          <p:cNvSpPr/>
          <p:nvPr/>
        </p:nvSpPr>
        <p:spPr>
          <a:xfrm>
            <a:off x="13296" y="280660"/>
            <a:ext cx="12101054" cy="30658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ill Sans MT" panose="020B0502020104020203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4040A09-6B0B-A5A7-03C0-4B360D1A3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961910"/>
              </p:ext>
            </p:extLst>
          </p:nvPr>
        </p:nvGraphicFramePr>
        <p:xfrm>
          <a:off x="8803757" y="3446586"/>
          <a:ext cx="3310593" cy="2806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8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17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Components</a:t>
                      </a:r>
                      <a:r>
                        <a:rPr lang="en-GB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  <a:cs typeface="Tahoma"/>
                        </a:rPr>
                        <a:t> of the Blood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72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Plasma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Liquid</a:t>
                      </a:r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 part of the blood.  Transports blood cells as well as </a:t>
                      </a:r>
                      <a:r>
                        <a:rPr lang="en-GB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carbon dioxide</a:t>
                      </a:r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, </a:t>
                      </a:r>
                      <a:r>
                        <a:rPr lang="en-GB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proteins</a:t>
                      </a:r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, </a:t>
                      </a:r>
                      <a:r>
                        <a:rPr lang="en-GB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glucose</a:t>
                      </a:r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, </a:t>
                      </a:r>
                      <a:r>
                        <a:rPr lang="en-GB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hormones</a:t>
                      </a:r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 and </a:t>
                      </a:r>
                      <a:r>
                        <a:rPr lang="en-GB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urea</a:t>
                      </a:r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.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283256"/>
                  </a:ext>
                </a:extLst>
              </a:tr>
              <a:tr h="50427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Red Blood Cells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Carries oxygen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.</a:t>
                      </a:r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 Packed with </a:t>
                      </a:r>
                      <a:r>
                        <a:rPr lang="en-GB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haemoglobin</a:t>
                      </a:r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, a protein that binds to oxygen.  </a:t>
                      </a:r>
                      <a:r>
                        <a:rPr lang="en-GB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No nucleus </a:t>
                      </a:r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to create extra space for haemoglobin.  </a:t>
                      </a:r>
                      <a:r>
                        <a:rPr lang="en-GB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Biconcave shape </a:t>
                      </a:r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to give a </a:t>
                      </a:r>
                      <a:r>
                        <a:rPr lang="en-GB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large surface area</a:t>
                      </a:r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.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191159"/>
                  </a:ext>
                </a:extLst>
              </a:tr>
              <a:tr h="17717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White Blood Cells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Destroy</a:t>
                      </a:r>
                      <a:r>
                        <a:rPr lang="en-GB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 pathogens</a:t>
                      </a:r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.  Some can produce </a:t>
                      </a:r>
                      <a:r>
                        <a:rPr lang="en-GB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antibodies</a:t>
                      </a:r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.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770623"/>
                  </a:ext>
                </a:extLst>
              </a:tr>
              <a:tr h="17717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Platelets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Cell fragments that help to 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clot wounds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843572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BB9CDDE4-3CD8-5D87-F7EC-34F56B126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7049" y="758372"/>
            <a:ext cx="3611369" cy="207113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9A6CDE5-5A22-97AC-5A18-AF461EAACF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09670"/>
              </p:ext>
            </p:extLst>
          </p:nvPr>
        </p:nvGraphicFramePr>
        <p:xfrm>
          <a:off x="77648" y="5317625"/>
          <a:ext cx="4991850" cy="1165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7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4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2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Heart Disease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8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Coronary Heart Disease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Build up of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fatty material in coronary</a:t>
                      </a:r>
                      <a:r>
                        <a:rPr lang="en-GB" sz="1200" b="1" baseline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arteries</a:t>
                      </a:r>
                      <a:r>
                        <a:rPr lang="en-GB" sz="1200" b="0" baseline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 Can lead to a </a:t>
                      </a:r>
                      <a:r>
                        <a:rPr lang="en-GB" sz="1200" b="1" baseline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blood clot </a:t>
                      </a:r>
                      <a:r>
                        <a:rPr lang="en-GB" sz="1200" b="0" baseline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and a </a:t>
                      </a:r>
                      <a:r>
                        <a:rPr lang="en-GB" sz="1200" b="1" baseline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heart attack</a:t>
                      </a:r>
                      <a:r>
                        <a:rPr lang="en-GB" sz="1200" b="0" baseline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810435"/>
                  </a:ext>
                </a:extLst>
              </a:tr>
              <a:tr h="23626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Stent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Wire mesh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that 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opens up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a 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blocked artery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984131"/>
                  </a:ext>
                </a:extLst>
              </a:tr>
              <a:tr h="23626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Statin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Drug that 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reduces cholesterol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314561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7AB826FC-6C26-1CEE-2836-BE0C7DA6EAD3}"/>
              </a:ext>
            </a:extLst>
          </p:cNvPr>
          <p:cNvSpPr/>
          <p:nvPr/>
        </p:nvSpPr>
        <p:spPr>
          <a:xfrm>
            <a:off x="3324269" y="2227005"/>
            <a:ext cx="894804" cy="3958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620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heart diagram gcse">
            <a:extLst>
              <a:ext uri="{FF2B5EF4-FFF2-40B4-BE49-F238E27FC236}">
                <a16:creationId xmlns:a16="http://schemas.microsoft.com/office/drawing/2014/main" id="{B794B6B9-02D6-4234-9FBC-A67FCAAA23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3"/>
          <a:stretch/>
        </p:blipFill>
        <p:spPr bwMode="auto">
          <a:xfrm>
            <a:off x="7055659" y="410754"/>
            <a:ext cx="4939430" cy="279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8983" y="189374"/>
            <a:ext cx="1899120" cy="461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Science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28418" y="6489391"/>
            <a:ext cx="363582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9B7899-DBE3-44D1-801F-A4C76D9205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762" r="12418" b="6821"/>
          <a:stretch/>
        </p:blipFill>
        <p:spPr>
          <a:xfrm>
            <a:off x="4126815" y="189374"/>
            <a:ext cx="2754419" cy="30190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89CC28-9EC5-4DFC-8342-457BAA8AB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983" y="855628"/>
            <a:ext cx="3611369" cy="2071133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865FD4A-3833-433F-9C2B-31F445A92A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489265"/>
              </p:ext>
            </p:extLst>
          </p:nvPr>
        </p:nvGraphicFramePr>
        <p:xfrm>
          <a:off x="338983" y="3265349"/>
          <a:ext cx="5724934" cy="1214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1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288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Structures in the Heart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cs typeface="Tahom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88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Pacemaker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Group</a:t>
                      </a:r>
                      <a:r>
                        <a:rPr lang="en-GB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 of cells in the right atrium that controls resting heart rate.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cs typeface="Tahom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283256"/>
                  </a:ext>
                </a:extLst>
              </a:tr>
              <a:tr h="24288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Right</a:t>
                      </a:r>
                      <a:r>
                        <a:rPr lang="en-GB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 ventricle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cs typeface="Tahom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Pumps deoxygenated</a:t>
                      </a:r>
                      <a:r>
                        <a:rPr lang="en-GB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 blood to the lungs for gas exchange.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cs typeface="Tahom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191159"/>
                  </a:ext>
                </a:extLst>
              </a:tr>
              <a:tr h="24288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Left ventricle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Pumps oxygenated</a:t>
                      </a:r>
                      <a:r>
                        <a:rPr lang="en-GB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 blood to the body.  Thick, muscular wall.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cs typeface="Tahom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770623"/>
                  </a:ext>
                </a:extLst>
              </a:tr>
              <a:tr h="24288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Valve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Stops</a:t>
                      </a:r>
                      <a:r>
                        <a:rPr lang="en-GB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 blood flowing the wrong way / leaking.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cs typeface="Tahom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84357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4C5F046-BBA7-400A-B4E7-E126586465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140248"/>
              </p:ext>
            </p:extLst>
          </p:nvPr>
        </p:nvGraphicFramePr>
        <p:xfrm>
          <a:off x="6196216" y="3265349"/>
          <a:ext cx="5632202" cy="1233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3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41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 Structures in the Lungs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cs typeface="Tahom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77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 Alveoli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Small sacs where gas</a:t>
                      </a:r>
                      <a:r>
                        <a:rPr lang="en-GB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 exchange occurs.  Surrounded by capillaries.  Oxygen moves from the alveoli into the capillaries, carbon dioxide moves from the capillaries into the alveoli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cs typeface="Tahom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283256"/>
                  </a:ext>
                </a:extLst>
              </a:tr>
              <a:tr h="39830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Trachea and Bronchi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Tubes through which gases</a:t>
                      </a:r>
                      <a:r>
                        <a:rPr lang="en-GB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 move.  Lined with cartilage so they don’t collapse.  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cs typeface="Tahom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191159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00146A73-03FE-4EC1-8E68-CE41C957AA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349805"/>
              </p:ext>
            </p:extLst>
          </p:nvPr>
        </p:nvGraphicFramePr>
        <p:xfrm>
          <a:off x="6196216" y="4645241"/>
          <a:ext cx="5632202" cy="1599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817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Components of the Blood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cs typeface="Tahom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72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Plasma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Liquid</a:t>
                      </a:r>
                      <a:r>
                        <a:rPr lang="en-GB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 part of the blood.  Transports blood cells as well as carbon dioxide, proteins, glucose, hormones and urea.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cs typeface="Tahom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283256"/>
                  </a:ext>
                </a:extLst>
              </a:tr>
              <a:tr h="50427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Red Blood Cells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Carries oxygen.</a:t>
                      </a:r>
                      <a:r>
                        <a:rPr lang="en-GB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 Packed with haemoglobin, a protein that binds to oxygen.  No nucleus to create extra space for haemoglobin.  Biconcave shape to give a large surface area.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cs typeface="Tahom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191159"/>
                  </a:ext>
                </a:extLst>
              </a:tr>
              <a:tr h="17717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White Blood Cells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Destroy</a:t>
                      </a:r>
                      <a:r>
                        <a:rPr lang="en-GB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 pathogens.  Some can produce antibodies.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cs typeface="Tahom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770623"/>
                  </a:ext>
                </a:extLst>
              </a:tr>
              <a:tr h="17717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Platelets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Cell fragments that help to clot wounds.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843572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08EE56B-91A3-4D51-B614-8E8E3D733A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739260"/>
              </p:ext>
            </p:extLst>
          </p:nvPr>
        </p:nvGraphicFramePr>
        <p:xfrm>
          <a:off x="338982" y="4656747"/>
          <a:ext cx="5724935" cy="1165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4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9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2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Heart Disease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8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Coronary Heart Disease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Build up of fatty material in coronary</a:t>
                      </a:r>
                      <a:r>
                        <a:rPr lang="en-GB" sz="1200" b="0" baseline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arteries.  Can lead to a blood clot and a heart attack.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810435"/>
                  </a:ext>
                </a:extLst>
              </a:tr>
              <a:tr h="23626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Stent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Wire mesh that opens up a blocked artery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984131"/>
                  </a:ext>
                </a:extLst>
              </a:tr>
              <a:tr h="23626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Statin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ahoma"/>
                        </a:rPr>
                        <a:t>Drug that reduces cholesterol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314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7650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980611"/>
              </p:ext>
            </p:extLst>
          </p:nvPr>
        </p:nvGraphicFramePr>
        <p:xfrm>
          <a:off x="8158604" y="93590"/>
          <a:ext cx="3932605" cy="65490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7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4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6636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Gill Sans MT" panose="020B0502020104020203" pitchFamily="34" charset="0"/>
                        </a:rPr>
                        <a:t>Spanish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n-lt"/>
                        </a:rPr>
                        <a:t>English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2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Día</a:t>
                      </a: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de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Muertos</a:t>
                      </a: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Day of the Dead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3878123954"/>
                  </a:ext>
                </a:extLst>
              </a:tr>
              <a:tr h="34292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Día</a:t>
                      </a: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de Reyes 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Day of the Kings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2694975769"/>
                  </a:ext>
                </a:extLst>
              </a:tr>
              <a:tr h="34292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Nochebuena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Christmas Eve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202742343"/>
                  </a:ext>
                </a:extLst>
              </a:tr>
              <a:tr h="34292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Semana</a:t>
                      </a: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Santa </a:t>
                      </a:r>
                      <a:endParaRPr lang="es-E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Easter week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61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Tomatina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Tomato festival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3925240874"/>
                  </a:ext>
                </a:extLst>
              </a:tr>
              <a:tr h="3429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Las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Fallas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Las </a:t>
                      </a:r>
                      <a:r>
                        <a:rPr lang="en-GB" sz="1200" dirty="0" err="1"/>
                        <a:t>fallas</a:t>
                      </a:r>
                      <a:r>
                        <a:rPr lang="en-GB" sz="1200" dirty="0"/>
                        <a:t> day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3041935017"/>
                  </a:ext>
                </a:extLst>
              </a:tr>
              <a:tr h="3429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San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Fermines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Saint </a:t>
                      </a:r>
                      <a:r>
                        <a:rPr lang="en-GB" sz="1200" dirty="0" err="1"/>
                        <a:t>Fermines</a:t>
                      </a:r>
                      <a:r>
                        <a:rPr lang="en-GB" sz="1200" baseline="0" dirty="0"/>
                        <a:t> day</a:t>
                      </a:r>
                      <a:endParaRPr lang="en-GB" sz="1200" dirty="0"/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4149408354"/>
                  </a:ext>
                </a:extLst>
              </a:tr>
              <a:tr h="34292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católico</a:t>
                      </a:r>
                      <a:endParaRPr lang="es-E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Catholic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3748769057"/>
                  </a:ext>
                </a:extLst>
              </a:tr>
              <a:tr h="34292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cristiano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Christian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543258229"/>
                  </a:ext>
                </a:extLst>
              </a:tr>
              <a:tr h="34292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judío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r>
                        <a:rPr lang="en-GB" sz="1200" dirty="0" err="1"/>
                        <a:t>jewish</a:t>
                      </a:r>
                      <a:endParaRPr lang="en-GB" sz="1200" dirty="0"/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3146237369"/>
                  </a:ext>
                </a:extLst>
              </a:tr>
              <a:tr h="34292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musulmán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r>
                        <a:rPr lang="en-GB" sz="1200" dirty="0" err="1"/>
                        <a:t>muslim</a:t>
                      </a:r>
                      <a:endParaRPr lang="en-GB" sz="1200" dirty="0"/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2139219470"/>
                  </a:ext>
                </a:extLst>
              </a:tr>
              <a:tr h="34292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religioso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religious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3212544497"/>
                  </a:ext>
                </a:extLst>
              </a:tr>
              <a:tr h="34292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¿qué?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What?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202810902"/>
                  </a:ext>
                </a:extLst>
              </a:tr>
              <a:tr h="3429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¿quién?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Who?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624982291"/>
                  </a:ext>
                </a:extLst>
              </a:tr>
              <a:tr h="3429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¿cuándo? 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When?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3632473851"/>
                  </a:ext>
                </a:extLst>
              </a:tr>
              <a:tr h="3429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¿A qué hora?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At what time?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415192948"/>
                  </a:ext>
                </a:extLst>
              </a:tr>
              <a:tr h="34292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¿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por</a:t>
                      </a: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qué</a:t>
                      </a: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?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Why?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773897719"/>
                  </a:ext>
                </a:extLst>
              </a:tr>
              <a:tr h="34292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¿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cómo</a:t>
                      </a: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?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How?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3487442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8710" y="224590"/>
            <a:ext cx="1508609" cy="461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Spanish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28418" y="6489391"/>
            <a:ext cx="363582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6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006633"/>
              </p:ext>
            </p:extLst>
          </p:nvPr>
        </p:nvGraphicFramePr>
        <p:xfrm>
          <a:off x="106331" y="621354"/>
          <a:ext cx="3933652" cy="60352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6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6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011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n-lt"/>
                        </a:rPr>
                        <a:t>Spanish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n-lt"/>
                        </a:rPr>
                        <a:t>English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01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Celebrar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To celebrate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01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Navidad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Christmas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01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cumpleaños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Birthday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01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celebración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Celebration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01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boda</a:t>
                      </a:r>
                      <a:r>
                        <a:rPr lang="en-GB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Wedding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3925240874"/>
                  </a:ext>
                </a:extLst>
              </a:tr>
              <a:tr h="33501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matrimonio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Matimony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3041935017"/>
                  </a:ext>
                </a:extLst>
              </a:tr>
              <a:tr h="33501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fiesta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Party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4149408354"/>
                  </a:ext>
                </a:extLst>
              </a:tr>
              <a:tr h="33501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aniversario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Anniversary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235971345"/>
                  </a:ext>
                </a:extLst>
              </a:tr>
              <a:tr h="33501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asistir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To attend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3748769057"/>
                  </a:ext>
                </a:extLst>
              </a:tr>
              <a:tr h="33501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Bailar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To dance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543258229"/>
                  </a:ext>
                </a:extLst>
              </a:tr>
              <a:tr h="33501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Cantar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To sing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3146237369"/>
                  </a:ext>
                </a:extLst>
              </a:tr>
              <a:tr h="33501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Invitar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To invite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3212544497"/>
                  </a:ext>
                </a:extLst>
              </a:tr>
              <a:tr h="33501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Recibir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To receive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202810902"/>
                  </a:ext>
                </a:extLst>
              </a:tr>
              <a:tr h="33501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Vestirse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To dress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773897719"/>
                  </a:ext>
                </a:extLst>
              </a:tr>
              <a:tr h="33501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Regalos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Gifts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3487442006"/>
                  </a:ext>
                </a:extLst>
              </a:tr>
              <a:tr h="33501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Un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traje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 suit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4134501911"/>
                  </a:ext>
                </a:extLst>
              </a:tr>
              <a:tr h="33501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Un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vestido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 dress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56345796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280272"/>
              </p:ext>
            </p:extLst>
          </p:nvPr>
        </p:nvGraphicFramePr>
        <p:xfrm>
          <a:off x="4132468" y="93591"/>
          <a:ext cx="3933652" cy="65630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6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6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7155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n-lt"/>
                        </a:rPr>
                        <a:t>Spanish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n-lt"/>
                        </a:rPr>
                        <a:t>English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17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Enhorabuena</a:t>
                      </a:r>
                      <a:r>
                        <a:rPr lang="en-GB" sz="1200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! 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Congratulations!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39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especial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Special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39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calle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Street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66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decoran</a:t>
                      </a:r>
                      <a:endParaRPr lang="en-GB" sz="1200" kern="12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They decorate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3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preparan</a:t>
                      </a:r>
                      <a:endParaRPr lang="en-GB" sz="1200" kern="12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They prepare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3925240874"/>
                  </a:ext>
                </a:extLst>
              </a:tr>
              <a:tr h="31239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globo</a:t>
                      </a:r>
                      <a:endParaRPr lang="es-E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Balloon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3041935017"/>
                  </a:ext>
                </a:extLst>
              </a:tr>
              <a:tr h="31239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pastel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Cake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4149408354"/>
                  </a:ext>
                </a:extLst>
              </a:tr>
              <a:tr h="31239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vela 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Candle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235971345"/>
                  </a:ext>
                </a:extLst>
              </a:tr>
              <a:tr h="31076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banda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Music group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3559737902"/>
                  </a:ext>
                </a:extLst>
              </a:tr>
              <a:tr h="31239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canción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Song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543258229"/>
                  </a:ext>
                </a:extLst>
              </a:tr>
              <a:tr h="31239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comida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Food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3146237369"/>
                  </a:ext>
                </a:extLst>
              </a:tr>
              <a:tr h="31239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invitado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Invite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3264998185"/>
                  </a:ext>
                </a:extLst>
              </a:tr>
              <a:tr h="31239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música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Music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2139219470"/>
                  </a:ext>
                </a:extLst>
              </a:tr>
              <a:tr h="3123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desfile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Parade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3212544497"/>
                  </a:ext>
                </a:extLst>
              </a:tr>
              <a:tr h="31239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animado</a:t>
                      </a: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lively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202810902"/>
                  </a:ext>
                </a:extLst>
              </a:tr>
              <a:tr h="31239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Cultural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Cultural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773897719"/>
                  </a:ext>
                </a:extLst>
              </a:tr>
              <a:tr h="31239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histórico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historic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4134501911"/>
                  </a:ext>
                </a:extLst>
              </a:tr>
              <a:tr h="31239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nacional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National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56345796"/>
                  </a:ext>
                </a:extLst>
              </a:tr>
              <a:tr h="31239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Se</a:t>
                      </a:r>
                      <a:r>
                        <a:rPr lang="en-GB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GB" sz="1200" kern="140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celebra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It</a:t>
                      </a:r>
                      <a:r>
                        <a:rPr lang="en-GB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is celebrated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2406058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108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2703" y="134605"/>
            <a:ext cx="1786308" cy="461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prstClr val="white"/>
                </a:solidFill>
                <a:latin typeface="Gill Sans MT" panose="020B0502020104020203" pitchFamily="34" charset="0"/>
              </a:rPr>
              <a:t>History</a:t>
            </a:r>
            <a:endParaRPr lang="en-US" sz="2000" dirty="0">
              <a:solidFill>
                <a:prstClr val="white"/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28418" y="6489391"/>
            <a:ext cx="363582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7</a:t>
            </a:r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/>
        </p:nvGraphicFramePr>
        <p:xfrm>
          <a:off x="6208296" y="764892"/>
          <a:ext cx="5602704" cy="59586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2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9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62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Gill Sans MT" panose="020B0502020104020203" pitchFamily="34" charset="0"/>
                        </a:rPr>
                        <a:t>Key Terms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Gill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Inherit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To gain possessions after someone has died.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Treason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An attempt to kill or overthrow the Monarch or betray the country; punishable by death.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Royal Court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The nobles, advisors and others who surrounded the Monarch.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Nobility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The most respected members of society; they were given special rights and privileges and owned most of the land.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Secretary of State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The leader of the Privy Council; a very powerful position.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Militia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 non-professional army raised to defeat a rebellion or fight a war.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Privy Council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 Monarch’s private councillors.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53582907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Gentry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High social class ranked below the nobility; they might be local JPs or hold similar office.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243226937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Patronage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Land, titles or power given to ensure an individual’s support.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39563602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Mass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 Catholic church service.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92470606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Monopoly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The exclusive right to trade in a particular product.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8928746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Ruff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An item of clothing worn around the neck.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97631887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Succeed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To take over the throne.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57279463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Exile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Being sent to live in another country that is not your own.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2156321896"/>
                  </a:ext>
                </a:extLst>
              </a:tr>
            </a:tbl>
          </a:graphicData>
        </a:graphic>
      </p:graphicFrame>
      <p:graphicFrame>
        <p:nvGraphicFramePr>
          <p:cNvPr id="12" name="Content Placeholder 3"/>
          <p:cNvGraphicFramePr>
            <a:graphicFrameLocks/>
          </p:cNvGraphicFramePr>
          <p:nvPr/>
        </p:nvGraphicFramePr>
        <p:xfrm>
          <a:off x="338667" y="764892"/>
          <a:ext cx="5562599" cy="55794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4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8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62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Gill Sans MT" panose="020B0502020104020203" pitchFamily="34" charset="0"/>
                        </a:rPr>
                        <a:t>Key Individuals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Gill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Elizabeth I </a:t>
                      </a:r>
                      <a:endParaRPr lang="en-US" sz="1200" b="1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u="none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Last Tudor Queen of England 1558-1603. Protestant.</a:t>
                      </a:r>
                      <a:endParaRPr lang="en-GB" sz="1200" b="0" u="none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424">
                <a:tc>
                  <a:txBody>
                    <a:bodyPr/>
                    <a:lstStyle/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dirty="0">
                          <a:effectLst/>
                          <a:latin typeface="Gill Sans MT" panose="020B0502020104020203" pitchFamily="34" charset="0"/>
                        </a:rPr>
                        <a:t>Henry VIII </a:t>
                      </a:r>
                      <a:endParaRPr lang="en-US" sz="1200" b="1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u="none" dirty="0">
                          <a:effectLst/>
                          <a:latin typeface="Gill Sans MT" panose="020B0502020104020203" pitchFamily="34" charset="0"/>
                        </a:rPr>
                        <a:t>Elizabeth’s father. He changed the religion of the country from Catholic to Protestant during the English Reformation in 1533.</a:t>
                      </a:r>
                      <a:endParaRPr lang="en-GB" sz="1200" b="0" u="none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8332758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dirty="0">
                          <a:effectLst/>
                          <a:latin typeface="Gill Sans MT" panose="020B0502020104020203" pitchFamily="34" charset="0"/>
                        </a:rPr>
                        <a:t>Anne Boleyn </a:t>
                      </a:r>
                      <a:endParaRPr lang="en-US" sz="1200" b="1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u="none" dirty="0">
                          <a:effectLst/>
                          <a:latin typeface="Gill Sans MT" panose="020B0502020104020203" pitchFamily="34" charset="0"/>
                        </a:rPr>
                        <a:t>Elizabeth’s mother and Henry’s second wife. She was beheaded by Henry. </a:t>
                      </a:r>
                      <a:endParaRPr lang="en-GB" sz="1200" b="0" u="none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27154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dirty="0">
                          <a:effectLst/>
                          <a:latin typeface="Gill Sans MT" panose="020B0502020104020203" pitchFamily="34" charset="0"/>
                        </a:rPr>
                        <a:t>Mary I </a:t>
                      </a:r>
                      <a:endParaRPr lang="en-US" sz="1200" b="1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u="none" dirty="0">
                          <a:effectLst/>
                          <a:latin typeface="Gill Sans MT" panose="020B0502020104020203" pitchFamily="34" charset="0"/>
                        </a:rPr>
                        <a:t>Elizabeth’s Catholic sister. She was the ruler before Elizabeth and had been unpopular.</a:t>
                      </a:r>
                      <a:endParaRPr lang="en-GB" sz="1200" b="0" u="none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724269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Sir William Cecil </a:t>
                      </a:r>
                      <a:endParaRPr lang="en-US" sz="1200" b="1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u="none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Secretary of State and person in government closest to Elizabeth. </a:t>
                      </a:r>
                      <a:endParaRPr lang="en-GB" sz="1200" b="0" u="none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315319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en-US" sz="1200" b="0" u="none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Robert Dudley, Earl of Leicester </a:t>
                      </a:r>
                      <a:endParaRPr lang="en-US" sz="1200" b="1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u="none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 of Elizabeth’s favorites at Court. Possible suitor.</a:t>
                      </a:r>
                      <a:endParaRPr lang="en-GB" sz="1200" b="0" u="none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en-US" sz="1200" b="0" u="none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Thomas Howard Duke of Norfolk </a:t>
                      </a:r>
                      <a:endParaRPr lang="en-US" sz="1200" b="1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u="none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England’s most senior protestant nobleman. Close links to northern Catholic families. Disliked Cecil and Dudley. </a:t>
                      </a:r>
                      <a:endParaRPr lang="en-GB" sz="1200" b="0" u="none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latin typeface="Gill Sans MT" panose="020B0502020104020203" pitchFamily="34" charset="0"/>
                        </a:rPr>
                        <a:t>Robert Devereux, Earl of Essex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u="none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Courtier and royal favourite in the court of Elizabeth I. Led rebellion</a:t>
                      </a:r>
                      <a:r>
                        <a:rPr lang="en-GB" sz="1200" b="0" u="none" baseline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against Elizabeth in 1601 and was executed.</a:t>
                      </a:r>
                      <a:endParaRPr lang="en-GB" sz="1200" b="0" u="none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02425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en-US" sz="1200" b="0" u="none" dirty="0">
                          <a:effectLst/>
                          <a:latin typeface="Gill Sans MT" panose="020B0502020104020203" pitchFamily="34" charset="0"/>
                        </a:rPr>
                        <a:t>Phillip II of Spain </a:t>
                      </a:r>
                      <a:endParaRPr lang="en-US" sz="1200" b="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u="none" dirty="0">
                          <a:effectLst/>
                          <a:latin typeface="Gill Sans MT" panose="020B0502020104020203" pitchFamily="34" charset="0"/>
                        </a:rPr>
                        <a:t>King of Spain. Was married to Queen Mary I until her death. He proposed marriage to Elizabeth </a:t>
                      </a:r>
                      <a:endParaRPr lang="en-GB" sz="1200" b="0" u="none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2424">
                <a:tc>
                  <a:txBody>
                    <a:bodyPr/>
                    <a:lstStyle/>
                    <a:p>
                      <a:pPr algn="l"/>
                      <a:r>
                        <a:rPr lang="en-US" sz="1200" b="0" u="none" dirty="0">
                          <a:effectLst/>
                          <a:latin typeface="Gill Sans MT" panose="020B0502020104020203" pitchFamily="34" charset="0"/>
                        </a:rPr>
                        <a:t>Mary, Queen of Scots </a:t>
                      </a:r>
                      <a:endParaRPr lang="en-US" sz="1200" b="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dirty="0">
                          <a:effectLst/>
                          <a:latin typeface="Gill Sans MT" panose="020B0502020104020203" pitchFamily="34" charset="0"/>
                        </a:rPr>
                        <a:t>Elizabeth’s second cousin. Catholic with a strong claim to the English throne. </a:t>
                      </a:r>
                      <a:endParaRPr lang="en-GB" sz="1200" b="0" u="none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225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5997</Words>
  <Application>Microsoft Office PowerPoint</Application>
  <PresentationFormat>Widescreen</PresentationFormat>
  <Paragraphs>1033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Aptos</vt:lpstr>
      <vt:lpstr>Aptos Display</vt:lpstr>
      <vt:lpstr>Arial</vt:lpstr>
      <vt:lpstr>Calibri</vt:lpstr>
      <vt:lpstr>Calibri Light</vt:lpstr>
      <vt:lpstr>Gill Sans</vt:lpstr>
      <vt:lpstr>Gill Sans </vt:lpstr>
      <vt:lpstr>Gill Sans MT</vt:lpstr>
      <vt:lpstr>Tahoma</vt:lpstr>
      <vt:lpstr>Office Theme</vt:lpstr>
      <vt:lpstr>1_Office Theme</vt:lpstr>
      <vt:lpstr>PowerPoint Presentation</vt:lpstr>
      <vt:lpstr>Contents Page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Moore</dc:creator>
  <cp:lastModifiedBy>A Smith</cp:lastModifiedBy>
  <cp:revision>81</cp:revision>
  <cp:lastPrinted>2026-04-29T12:22:29Z</cp:lastPrinted>
  <dcterms:created xsi:type="dcterms:W3CDTF">2024-02-08T13:44:17Z</dcterms:created>
  <dcterms:modified xsi:type="dcterms:W3CDTF">2026-04-29T12:56:37Z</dcterms:modified>
</cp:coreProperties>
</file>