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66" r:id="rId3"/>
    <p:sldId id="259" r:id="rId4"/>
    <p:sldId id="328" r:id="rId5"/>
    <p:sldId id="329" r:id="rId6"/>
    <p:sldId id="262" r:id="rId7"/>
    <p:sldId id="263" r:id="rId8"/>
    <p:sldId id="264" r:id="rId9"/>
    <p:sldId id="303" r:id="rId10"/>
    <p:sldId id="280" r:id="rId11"/>
    <p:sldId id="299" r:id="rId12"/>
    <p:sldId id="300" r:id="rId13"/>
    <p:sldId id="304" r:id="rId14"/>
    <p:sldId id="305" r:id="rId15"/>
    <p:sldId id="306" r:id="rId16"/>
    <p:sldId id="271" r:id="rId17"/>
    <p:sldId id="307" r:id="rId18"/>
    <p:sldId id="275" r:id="rId19"/>
    <p:sldId id="276" r:id="rId20"/>
    <p:sldId id="277" r:id="rId21"/>
    <p:sldId id="283" r:id="rId22"/>
    <p:sldId id="281"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31" r:id="rId38"/>
    <p:sldId id="267" r:id="rId39"/>
    <p:sldId id="332" r:id="rId40"/>
    <p:sldId id="269" r:id="rId41"/>
    <p:sldId id="270" r:id="rId42"/>
    <p:sldId id="274" r:id="rId43"/>
    <p:sldId id="333" r:id="rId44"/>
    <p:sldId id="273" r:id="rId45"/>
    <p:sldId id="272" r:id="rId46"/>
    <p:sldId id="322" r:id="rId47"/>
    <p:sldId id="323" r:id="rId48"/>
    <p:sldId id="324" r:id="rId49"/>
    <p:sldId id="325" r:id="rId50"/>
    <p:sldId id="326" r:id="rId51"/>
    <p:sldId id="327" r:id="rId5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9" autoAdjust="0"/>
    <p:restoredTop sz="94660"/>
  </p:normalViewPr>
  <p:slideViewPr>
    <p:cSldViewPr snapToGrid="0">
      <p:cViewPr varScale="1">
        <p:scale>
          <a:sx n="112" d="100"/>
          <a:sy n="112" d="100"/>
        </p:scale>
        <p:origin x="8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862A581-40DB-40B4-AB6F-C50A42442859}" type="datetimeFigureOut">
              <a:rPr lang="en-GB" smtClean="0"/>
              <a:t>24/06/2025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9BEEF40-C1A4-44E2-9594-86A28B2854A6}" type="slidenum">
              <a:rPr lang="en-GB" smtClean="0"/>
              <a:t>‹#›</a:t>
            </a:fld>
            <a:endParaRPr lang="en-GB"/>
          </a:p>
        </p:txBody>
      </p:sp>
    </p:spTree>
    <p:extLst>
      <p:ext uri="{BB962C8B-B14F-4D97-AF65-F5344CB8AC3E}">
        <p14:creationId xmlns:p14="http://schemas.microsoft.com/office/powerpoint/2010/main" val="148780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and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BAC29-FD65-4208-81E4-2FCA07B041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542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6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6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24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53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0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7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79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19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81520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30984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57366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403491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A33D3F-2200-4FF5-9B42-82ECE42CA21E}"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68983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A33D3F-2200-4FF5-9B42-82ECE42CA21E}" type="datetimeFigureOut">
              <a:rPr lang="en-GB" smtClean="0"/>
              <a:t>24/06/2025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219269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A33D3F-2200-4FF5-9B42-82ECE42CA21E}" type="datetimeFigureOut">
              <a:rPr lang="en-GB" smtClean="0"/>
              <a:t>24/06/2025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179125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A33D3F-2200-4FF5-9B42-82ECE42CA21E}" type="datetimeFigureOut">
              <a:rPr lang="en-GB" smtClean="0"/>
              <a:t>24/06/2025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229232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33D3F-2200-4FF5-9B42-82ECE42CA21E}" type="datetimeFigureOut">
              <a:rPr lang="en-GB" smtClean="0"/>
              <a:t>24/06/2025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147593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A33D3F-2200-4FF5-9B42-82ECE42CA21E}" type="datetimeFigureOut">
              <a:rPr lang="en-GB" smtClean="0"/>
              <a:t>24/06/2025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52102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A33D3F-2200-4FF5-9B42-82ECE42CA21E}" type="datetimeFigureOut">
              <a:rPr lang="en-GB" smtClean="0"/>
              <a:t>24/06/2025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416200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33D3F-2200-4FF5-9B42-82ECE42CA21E}" type="datetimeFigureOut">
              <a:rPr lang="en-GB" smtClean="0"/>
              <a:t>24/06/2025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AABA3-C6F1-49AB-ACEE-FC21AC38CFD5}" type="slidenum">
              <a:rPr lang="en-GB" smtClean="0"/>
              <a:t>‹#›</a:t>
            </a:fld>
            <a:endParaRPr lang="en-GB"/>
          </a:p>
        </p:txBody>
      </p:sp>
    </p:spTree>
    <p:extLst>
      <p:ext uri="{BB962C8B-B14F-4D97-AF65-F5344CB8AC3E}">
        <p14:creationId xmlns:p14="http://schemas.microsoft.com/office/powerpoint/2010/main" val="205630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10 Knowledge Organiser HT1</a:t>
            </a: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FF6699"/>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2339788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graphicFrame>
        <p:nvGraphicFramePr>
          <p:cNvPr id="4" name="Content Placeholder 3"/>
          <p:cNvGraphicFramePr>
            <a:graphicFrameLocks/>
          </p:cNvGraphicFramePr>
          <p:nvPr>
            <p:extLst>
              <p:ext uri="{D42A27DB-BD31-4B8C-83A1-F6EECF244321}">
                <p14:modId xmlns:p14="http://schemas.microsoft.com/office/powerpoint/2010/main" val="954212215"/>
              </p:ext>
            </p:extLst>
          </p:nvPr>
        </p:nvGraphicFramePr>
        <p:xfrm>
          <a:off x="5968537" y="764892"/>
          <a:ext cx="5843847" cy="5653252"/>
        </p:xfrm>
        <a:graphic>
          <a:graphicData uri="http://schemas.openxmlformats.org/drawingml/2006/table">
            <a:tbl>
              <a:tblPr firstRow="1" bandRow="1">
                <a:tableStyleId>{5940675A-B579-460E-94D1-54222C63F5DA}</a:tableStyleId>
              </a:tblPr>
              <a:tblGrid>
                <a:gridCol w="1347291">
                  <a:extLst>
                    <a:ext uri="{9D8B030D-6E8A-4147-A177-3AD203B41FA5}">
                      <a16:colId xmlns:a16="http://schemas.microsoft.com/office/drawing/2014/main" val="20000"/>
                    </a:ext>
                  </a:extLst>
                </a:gridCol>
                <a:gridCol w="4496556">
                  <a:extLst>
                    <a:ext uri="{9D8B030D-6E8A-4147-A177-3AD203B41FA5}">
                      <a16:colId xmlns:a16="http://schemas.microsoft.com/office/drawing/2014/main" val="20001"/>
                    </a:ext>
                  </a:extLst>
                </a:gridCol>
              </a:tblGrid>
              <a:tr h="468000">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extLst>
                  <a:ext uri="{0D108BD9-81ED-4DB2-BD59-A6C34878D82A}">
                    <a16:rowId xmlns:a16="http://schemas.microsoft.com/office/drawing/2014/main" val="10000"/>
                  </a:ext>
                </a:extLst>
              </a:tr>
              <a:tr h="468000">
                <a:tc>
                  <a:txBody>
                    <a:bodyPr/>
                    <a:lstStyle/>
                    <a:p>
                      <a:pPr marR="0" indent="0" algn="l" rtl="0">
                        <a:lnSpc>
                          <a:spcPct val="119000"/>
                        </a:lnSpc>
                        <a:spcBef>
                          <a:spcPts val="0"/>
                        </a:spcBef>
                        <a:spcAft>
                          <a:spcPts val="600"/>
                        </a:spcAft>
                      </a:pPr>
                      <a:r>
                        <a:rPr lang="en-GB" sz="1100" kern="1400" dirty="0" err="1">
                          <a:ln>
                            <a:noFill/>
                          </a:ln>
                          <a:solidFill>
                            <a:srgbClr val="000000"/>
                          </a:solidFill>
                          <a:effectLst/>
                          <a:latin typeface="Gill Sans MT" panose="020B0502020104020203" pitchFamily="34" charset="0"/>
                        </a:rPr>
                        <a:t>Almshouse</a:t>
                      </a:r>
                      <a:endParaRPr lang="en-GB" sz="1100" kern="1400" dirty="0">
                        <a:ln>
                          <a:noFill/>
                        </a:ln>
                        <a:solidFill>
                          <a:srgbClr val="000000"/>
                        </a:solidFill>
                        <a:effectLst/>
                        <a:latin typeface="Gill Sans MT" panose="020B0502020104020203" pitchFamily="34" charset="0"/>
                      </a:endParaRP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Charity building set up to provide food and rest for the poor.</a:t>
                      </a:r>
                    </a:p>
                  </a:txBody>
                  <a:tcPr marL="36576" marR="36576" marT="36576" marB="36576" anchor="ctr"/>
                </a:tc>
                <a:extLst>
                  <a:ext uri="{0D108BD9-81ED-4DB2-BD59-A6C34878D82A}">
                    <a16:rowId xmlns:a16="http://schemas.microsoft.com/office/drawing/2014/main" val="1301325900"/>
                  </a:ext>
                </a:extLst>
              </a:tr>
              <a:tr h="48662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Undeserving Poor</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Dishonest poor people who tried to trick others out of their money.</a:t>
                      </a:r>
                    </a:p>
                  </a:txBody>
                  <a:tcPr marL="36576" marR="36576" marT="36576" marB="36576" anchor="ctr"/>
                </a:tc>
                <a:extLst>
                  <a:ext uri="{0D108BD9-81ED-4DB2-BD59-A6C34878D82A}">
                    <a16:rowId xmlns:a16="http://schemas.microsoft.com/office/drawing/2014/main" val="2738194332"/>
                  </a:ext>
                </a:extLst>
              </a:tr>
              <a:tr h="48662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Stocks</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Punishment for begging; criminals would be held by the hands and feet while people threw things at them.</a:t>
                      </a:r>
                    </a:p>
                  </a:txBody>
                  <a:tcPr marL="36576" marR="36576" marT="36576" marB="36576" anchor="ctr"/>
                </a:tc>
                <a:extLst>
                  <a:ext uri="{0D108BD9-81ED-4DB2-BD59-A6C34878D82A}">
                    <a16:rowId xmlns:a16="http://schemas.microsoft.com/office/drawing/2014/main" val="1146927675"/>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House of Correction</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Where beggars would be forced to spend the night as punishment.</a:t>
                      </a:r>
                    </a:p>
                  </a:txBody>
                  <a:tcPr marL="36576" marR="36576" marT="36576" marB="36576" anchor="ctr"/>
                </a:tc>
                <a:extLst>
                  <a:ext uri="{0D108BD9-81ED-4DB2-BD59-A6C34878D82A}">
                    <a16:rowId xmlns:a16="http://schemas.microsoft.com/office/drawing/2014/main" val="3184161610"/>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Flogged</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To be whipped, a punishment used for begging and other crimes.</a:t>
                      </a:r>
                    </a:p>
                  </a:txBody>
                  <a:tcPr marL="36576" marR="36576" marT="36576" marB="36576" anchor="ctr"/>
                </a:tc>
                <a:extLst>
                  <a:ext uri="{0D108BD9-81ED-4DB2-BD59-A6C34878D82A}">
                    <a16:rowId xmlns:a16="http://schemas.microsoft.com/office/drawing/2014/main" val="961726959"/>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Vagrant</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 person without a settled home or work who wanders and lives by begging.</a:t>
                      </a:r>
                    </a:p>
                  </a:txBody>
                  <a:tcPr marL="36576" marR="36576" marT="36576" marB="36576" anchor="ctr"/>
                </a:tc>
                <a:extLst>
                  <a:ext uri="{0D108BD9-81ED-4DB2-BD59-A6C34878D82A}">
                    <a16:rowId xmlns:a16="http://schemas.microsoft.com/office/drawing/2014/main" val="4249974033"/>
                  </a:ext>
                </a:extLst>
              </a:tr>
              <a:tr h="468000">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Privateer</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 ship’s captain with royal permission to attack foreign ships.</a:t>
                      </a:r>
                    </a:p>
                  </a:txBody>
                  <a:tcPr marL="36576" marR="36576" marT="36576" marB="36576" anchor="ctr"/>
                </a:tc>
                <a:extLst>
                  <a:ext uri="{0D108BD9-81ED-4DB2-BD59-A6C34878D82A}">
                    <a16:rowId xmlns:a16="http://schemas.microsoft.com/office/drawing/2014/main" val="481491202"/>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Armada</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The fleet of Spanish ships sent to attack England in 1588.</a:t>
                      </a:r>
                    </a:p>
                  </a:txBody>
                  <a:tcPr marL="36576" marR="36576" marT="36576" marB="36576" anchor="ctr"/>
                </a:tc>
                <a:extLst>
                  <a:ext uri="{0D108BD9-81ED-4DB2-BD59-A6C34878D82A}">
                    <a16:rowId xmlns:a16="http://schemas.microsoft.com/office/drawing/2014/main" val="3618799147"/>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Lateen</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 triangular sail that allowed ships to move much quicker.</a:t>
                      </a:r>
                    </a:p>
                  </a:txBody>
                  <a:tcPr marL="36576" marR="36576" marT="36576" marB="36576" anchor="ctr"/>
                </a:tc>
                <a:extLst>
                  <a:ext uri="{0D108BD9-81ED-4DB2-BD59-A6C34878D82A}">
                    <a16:rowId xmlns:a16="http://schemas.microsoft.com/office/drawing/2014/main" val="350477123"/>
                  </a:ext>
                </a:extLst>
              </a:tr>
              <a:tr h="468000">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Astrolabe</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 navigation tool that allowed for much more accuracy at sea.</a:t>
                      </a:r>
                    </a:p>
                  </a:txBody>
                  <a:tcPr marL="36576" marR="36576" marT="36576" marB="36576" anchor="ctr"/>
                </a:tc>
                <a:extLst>
                  <a:ext uri="{0D108BD9-81ED-4DB2-BD59-A6C34878D82A}">
                    <a16:rowId xmlns:a16="http://schemas.microsoft.com/office/drawing/2014/main" val="3044866335"/>
                  </a:ext>
                </a:extLst>
              </a:tr>
              <a:tr h="468000">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Colony</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Land controlled by another country.</a:t>
                      </a:r>
                    </a:p>
                  </a:txBody>
                  <a:tcPr marL="36576" marR="36576" marT="36576" marB="36576" anchor="ctr"/>
                </a:tc>
                <a:extLst>
                  <a:ext uri="{0D108BD9-81ED-4DB2-BD59-A6C34878D82A}">
                    <a16:rowId xmlns:a16="http://schemas.microsoft.com/office/drawing/2014/main" val="3989469536"/>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986345830"/>
              </p:ext>
            </p:extLst>
          </p:nvPr>
        </p:nvGraphicFramePr>
        <p:xfrm>
          <a:off x="406256" y="764892"/>
          <a:ext cx="5320775" cy="5616000"/>
        </p:xfrm>
        <a:graphic>
          <a:graphicData uri="http://schemas.openxmlformats.org/drawingml/2006/table">
            <a:tbl>
              <a:tblPr firstRow="1" bandRow="1">
                <a:tableStyleId>{5940675A-B579-460E-94D1-54222C63F5DA}</a:tableStyleId>
              </a:tblPr>
              <a:tblGrid>
                <a:gridCol w="1081722">
                  <a:extLst>
                    <a:ext uri="{9D8B030D-6E8A-4147-A177-3AD203B41FA5}">
                      <a16:colId xmlns:a16="http://schemas.microsoft.com/office/drawing/2014/main" val="20000"/>
                    </a:ext>
                  </a:extLst>
                </a:gridCol>
                <a:gridCol w="4239053">
                  <a:extLst>
                    <a:ext uri="{9D8B030D-6E8A-4147-A177-3AD203B41FA5}">
                      <a16:colId xmlns:a16="http://schemas.microsoft.com/office/drawing/2014/main" val="20001"/>
                    </a:ext>
                  </a:extLst>
                </a:gridCol>
              </a:tblGrid>
              <a:tr h="468000">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extLst>
                  <a:ext uri="{0D108BD9-81ED-4DB2-BD59-A6C34878D82A}">
                    <a16:rowId xmlns:a16="http://schemas.microsoft.com/office/drawing/2014/main" val="10000"/>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Militia</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 non-professional army raised to fight for a particular cause, e.g. to defeat a rebellion or fight a war.</a:t>
                      </a:r>
                    </a:p>
                  </a:txBody>
                  <a:tcPr marL="36576" marR="36576" marT="36576" marB="36576" anchor="ctr"/>
                </a:tc>
                <a:extLst>
                  <a:ext uri="{0D108BD9-81ED-4DB2-BD59-A6C34878D82A}">
                    <a16:rowId xmlns:a16="http://schemas.microsoft.com/office/drawing/2014/main" val="1541677347"/>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Gentry</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High social class ranked below the nobility; they might be local JPs or hold similar office.</a:t>
                      </a:r>
                    </a:p>
                  </a:txBody>
                  <a:tcPr marL="36576" marR="36576" marT="36576" marB="36576" anchor="ctr"/>
                </a:tc>
                <a:extLst>
                  <a:ext uri="{0D108BD9-81ED-4DB2-BD59-A6C34878D82A}">
                    <a16:rowId xmlns:a16="http://schemas.microsoft.com/office/drawing/2014/main" val="10001"/>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Poor Laws</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Laws introduced from 1601 to deal with the growing problem of poverty.</a:t>
                      </a:r>
                    </a:p>
                  </a:txBody>
                  <a:tcPr marL="36576" marR="36576" marT="36576" marB="36576" anchor="ctr"/>
                </a:tc>
                <a:extLst>
                  <a:ext uri="{0D108BD9-81ED-4DB2-BD59-A6C34878D82A}">
                    <a16:rowId xmlns:a16="http://schemas.microsoft.com/office/drawing/2014/main" val="10002"/>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Monopoly</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The exclusive right to trade in a particular product.</a:t>
                      </a:r>
                    </a:p>
                  </a:txBody>
                  <a:tcPr marL="36576" marR="36576" marT="36576" marB="36576" anchor="ctr"/>
                </a:tc>
                <a:extLst>
                  <a:ext uri="{0D108BD9-81ED-4DB2-BD59-A6C34878D82A}">
                    <a16:rowId xmlns:a16="http://schemas.microsoft.com/office/drawing/2014/main" val="10003"/>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Ruff</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An item of clothing worn around the neck.</a:t>
                      </a:r>
                    </a:p>
                  </a:txBody>
                  <a:tcPr marL="36576" marR="36576" marT="36576" marB="36576" anchor="ctr"/>
                </a:tc>
                <a:extLst>
                  <a:ext uri="{0D108BD9-81ED-4DB2-BD59-A6C34878D82A}">
                    <a16:rowId xmlns:a16="http://schemas.microsoft.com/office/drawing/2014/main" val="10004"/>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Monastery</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 building occupied by Monks.</a:t>
                      </a:r>
                    </a:p>
                  </a:txBody>
                  <a:tcPr marL="36576" marR="36576" marT="36576" marB="36576" anchor="ctr"/>
                </a:tc>
                <a:extLst>
                  <a:ext uri="{0D108BD9-81ED-4DB2-BD59-A6C34878D82A}">
                    <a16:rowId xmlns:a16="http://schemas.microsoft.com/office/drawing/2014/main" val="10005"/>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Enclosure</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An area surrounded by a barrier.</a:t>
                      </a:r>
                    </a:p>
                  </a:txBody>
                  <a:tcPr marL="36576" marR="36576" marT="36576" marB="36576" anchor="ctr"/>
                </a:tc>
                <a:extLst>
                  <a:ext uri="{0D108BD9-81ED-4DB2-BD59-A6C34878D82A}">
                    <a16:rowId xmlns:a16="http://schemas.microsoft.com/office/drawing/2014/main" val="10006"/>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Rack Renting</a:t>
                      </a:r>
                    </a:p>
                  </a:txBody>
                  <a:tcPr marL="36576" marR="36576" marT="36576" marB="36576" anchor="ct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Demanding an excessive or extortionate rent from a tenant or for a property.</a:t>
                      </a:r>
                    </a:p>
                  </a:txBody>
                  <a:tcPr marL="36576" marR="36576" marT="36576" marB="36576" anchor="ctr"/>
                </a:tc>
                <a:extLst>
                  <a:ext uri="{0D108BD9-81ED-4DB2-BD59-A6C34878D82A}">
                    <a16:rowId xmlns:a16="http://schemas.microsoft.com/office/drawing/2014/main" val="535829074"/>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Inflation</a:t>
                      </a:r>
                    </a:p>
                  </a:txBody>
                  <a:tcPr marL="36576" marR="36576" marT="36576" marB="36576" anchor="ct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A currency becoming worth less, shown through rapidly rising prices.</a:t>
                      </a:r>
                    </a:p>
                  </a:txBody>
                  <a:tcPr marL="36576" marR="36576" marT="36576" marB="36576" anchor="ctr"/>
                </a:tc>
                <a:extLst>
                  <a:ext uri="{0D108BD9-81ED-4DB2-BD59-A6C34878D82A}">
                    <a16:rowId xmlns:a16="http://schemas.microsoft.com/office/drawing/2014/main" val="2432269375"/>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Urban</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Relating to a town or city.</a:t>
                      </a:r>
                    </a:p>
                  </a:txBody>
                  <a:tcPr marL="36576" marR="36576" marT="36576" marB="36576" anchor="ctr"/>
                </a:tc>
                <a:extLst>
                  <a:ext uri="{0D108BD9-81ED-4DB2-BD59-A6C34878D82A}">
                    <a16:rowId xmlns:a16="http://schemas.microsoft.com/office/drawing/2014/main" val="3395636020"/>
                  </a:ext>
                </a:extLst>
              </a:tr>
              <a:tr h="468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Deserving Poor</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People who were poor through no fault of their own; the old, sick or wounded or people who tried to find work but could</a:t>
                      </a:r>
                      <a:r>
                        <a:rPr lang="en-GB" sz="1100" kern="1400" baseline="0" dirty="0">
                          <a:ln>
                            <a:noFill/>
                          </a:ln>
                          <a:solidFill>
                            <a:srgbClr val="000000"/>
                          </a:solidFill>
                          <a:effectLst/>
                          <a:latin typeface="Gill Sans MT" panose="020B0502020104020203" pitchFamily="34" charset="0"/>
                        </a:rPr>
                        <a:t> not.</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26442712"/>
                  </a:ext>
                </a:extLst>
              </a:tr>
            </a:tbl>
          </a:graphicData>
        </a:graphic>
      </p:graphicFrame>
    </p:spTree>
    <p:extLst>
      <p:ext uri="{BB962C8B-B14F-4D97-AF65-F5344CB8AC3E}">
        <p14:creationId xmlns:p14="http://schemas.microsoft.com/office/powerpoint/2010/main" val="158502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98243086"/>
              </p:ext>
            </p:extLst>
          </p:nvPr>
        </p:nvGraphicFramePr>
        <p:xfrm>
          <a:off x="66259" y="76203"/>
          <a:ext cx="11943950" cy="6615430"/>
        </p:xfrm>
        <a:graphic>
          <a:graphicData uri="http://schemas.openxmlformats.org/drawingml/2006/table">
            <a:tbl>
              <a:tblPr firstRow="1" bandRow="1">
                <a:tableStyleId>{5940675A-B579-460E-94D1-54222C63F5DA}</a:tableStyleId>
              </a:tblPr>
              <a:tblGrid>
                <a:gridCol w="2096433">
                  <a:extLst>
                    <a:ext uri="{9D8B030D-6E8A-4147-A177-3AD203B41FA5}">
                      <a16:colId xmlns:a16="http://schemas.microsoft.com/office/drawing/2014/main" val="20000"/>
                    </a:ext>
                  </a:extLst>
                </a:gridCol>
                <a:gridCol w="9847517">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rgbClr val="FFCCFF"/>
                    </a:solidFill>
                  </a:tcPr>
                </a:tc>
                <a:tc>
                  <a:txBody>
                    <a:bodyPr/>
                    <a:lstStyle/>
                    <a:p>
                      <a:pPr algn="l"/>
                      <a:r>
                        <a:rPr lang="en-GB" sz="1200" b="1" dirty="0">
                          <a:latin typeface="Gill Sans MT" panose="020B0502020104020203" pitchFamily="34" charset="0"/>
                        </a:rPr>
                        <a:t>Definition</a:t>
                      </a:r>
                    </a:p>
                  </a:txBody>
                  <a:tcPr anchor="ctr">
                    <a:solidFill>
                      <a:srgbClr val="FFCCFF"/>
                    </a:solidFill>
                  </a:tcPr>
                </a:tc>
                <a:extLst>
                  <a:ext uri="{0D108BD9-81ED-4DB2-BD59-A6C34878D82A}">
                    <a16:rowId xmlns:a16="http://schemas.microsoft.com/office/drawing/2014/main" val="10000"/>
                  </a:ext>
                </a:extLst>
              </a:tr>
              <a:tr h="314858">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African Union</a:t>
                      </a:r>
                      <a:endParaRPr lang="en-US"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an organisation of 54 countries formed to encourage co-operation between African nations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1485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Commercial farming</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growing crops or raising livestock for profit, often involving vast areas of land</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720084359"/>
                  </a:ext>
                </a:extLst>
              </a:tr>
              <a:tr h="31485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Commonwealth</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a voluntary association of 53 independent and equal sovereign states, most being former British colonies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59346242"/>
                  </a:ext>
                </a:extLst>
              </a:tr>
              <a:tr h="31485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Developmental aid</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long-term support given by charities, governments and multi-lateral organisations, which aims to improve quality of life</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034684107"/>
                  </a:ext>
                </a:extLst>
              </a:tr>
              <a:tr h="314858">
                <a:tc>
                  <a:txBody>
                    <a:bodyPr/>
                    <a:lstStyle/>
                    <a:p>
                      <a:pPr marR="0" indent="0" algn="l" rtl="0">
                        <a:lnSpc>
                          <a:spcPct val="120000"/>
                        </a:lnSpc>
                        <a:spcBef>
                          <a:spcPts val="0"/>
                        </a:spcBef>
                        <a:spcAft>
                          <a:spcPts val="600"/>
                        </a:spcAft>
                      </a:pPr>
                      <a:r>
                        <a:rPr lang="en-GB" sz="1200" kern="1400" dirty="0">
                          <a:ln>
                            <a:noFill/>
                          </a:ln>
                          <a:solidFill>
                            <a:srgbClr val="000000"/>
                          </a:solidFill>
                          <a:effectLst/>
                          <a:latin typeface="Gill Sans MT" panose="020B0502020104020203" pitchFamily="34" charset="0"/>
                        </a:rPr>
                        <a:t>ECOWAS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506730" indent="0" algn="l" defTabSz="914400" rtl="0" eaLnBrk="1" fontAlgn="auto" latinLnBrk="0" hangingPunct="1">
                        <a:lnSpc>
                          <a:spcPct val="120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(Economic Community of West African States) - a trading group of West African countries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42584960"/>
                  </a:ext>
                </a:extLst>
              </a:tr>
              <a:tr h="314858">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Gross Domestic Product (GDP)</a:t>
                      </a:r>
                      <a:endParaRPr lang="en-US"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the total value of goods and services produced by a country in a year</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942662950"/>
                  </a:ext>
                </a:extLst>
              </a:tr>
              <a:tr h="31485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Employment structure</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dirty="0">
                          <a:ln>
                            <a:noFill/>
                          </a:ln>
                          <a:solidFill>
                            <a:srgbClr val="000000"/>
                          </a:solidFill>
                          <a:effectLst/>
                          <a:latin typeface="Gill Sans MT" panose="020B0502020104020203" pitchFamily="34" charset="0"/>
                        </a:rPr>
                        <a:t>relative proportion of the workforce employed in different sectors of the economy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253835080"/>
                  </a:ext>
                </a:extLst>
              </a:tr>
              <a:tr h="386516">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International aid</a:t>
                      </a:r>
                      <a:endParaRPr lang="en-US"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0"/>
                        </a:spcAft>
                      </a:pPr>
                      <a:r>
                        <a:rPr lang="en-GB" sz="1200" kern="1400" dirty="0">
                          <a:ln>
                            <a:noFill/>
                          </a:ln>
                          <a:solidFill>
                            <a:srgbClr val="000000"/>
                          </a:solidFill>
                          <a:effectLst/>
                          <a:latin typeface="Gill Sans MT" panose="020B0502020104020203" pitchFamily="34" charset="0"/>
                        </a:rPr>
                        <a:t>money, goods and services given by single governments or an organisation like the World Bank or IMF to help the quality of life and economy of another country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Manufacturing</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making goods by processing raw materials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Mining</a:t>
                      </a:r>
                      <a:endParaRPr lang="en-US"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extraction of raw materials from the ground</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Newly-Emerging Economies</a:t>
                      </a:r>
                      <a:endParaRPr lang="en-US"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506730" indent="0" algn="l" defTabSz="914400" rtl="0" eaLnBrk="1" fontAlgn="auto" latinLnBrk="0" hangingPunct="1">
                        <a:lnSpc>
                          <a:spcPct val="120000"/>
                        </a:lnSpc>
                        <a:spcBef>
                          <a:spcPts val="0"/>
                        </a:spcBef>
                        <a:spcAft>
                          <a:spcPts val="600"/>
                        </a:spcAft>
                        <a:buClrTx/>
                        <a:buSzTx/>
                        <a:buFontTx/>
                        <a:buNone/>
                        <a:tabLst/>
                        <a:defRPr/>
                      </a:pPr>
                      <a:r>
                        <a:rPr lang="en-US" sz="1200" kern="1400" dirty="0">
                          <a:ln>
                            <a:noFill/>
                          </a:ln>
                          <a:solidFill>
                            <a:srgbClr val="000000"/>
                          </a:solidFill>
                          <a:effectLst/>
                          <a:latin typeface="Gill Sans MT" panose="020B0502020104020203" pitchFamily="34" charset="0"/>
                        </a:rPr>
                        <a:t>(NEE)</a:t>
                      </a:r>
                      <a:r>
                        <a:rPr lang="en-US" sz="1000" kern="1400" baseline="0" dirty="0">
                          <a:ln>
                            <a:noFill/>
                          </a:ln>
                          <a:solidFill>
                            <a:srgbClr val="000000"/>
                          </a:solidFill>
                          <a:effectLst/>
                          <a:latin typeface="Gill Sans MT" panose="020B0502020104020203" pitchFamily="34" charset="0"/>
                        </a:rPr>
                        <a:t> - </a:t>
                      </a:r>
                      <a:r>
                        <a:rPr lang="en-GB" sz="1200" kern="1400" dirty="0">
                          <a:ln>
                            <a:noFill/>
                          </a:ln>
                          <a:solidFill>
                            <a:srgbClr val="000000"/>
                          </a:solidFill>
                          <a:effectLst/>
                          <a:latin typeface="Gill Sans MT" panose="020B0502020104020203" pitchFamily="34" charset="0"/>
                        </a:rPr>
                        <a:t>countries that have begun to experience high rates of economic development, usually along with rapid industrialisation</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Oil spills</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dirty="0">
                          <a:ln>
                            <a:noFill/>
                          </a:ln>
                          <a:solidFill>
                            <a:srgbClr val="000000"/>
                          </a:solidFill>
                          <a:effectLst/>
                          <a:latin typeface="Gill Sans MT" panose="020B0502020104020203" pitchFamily="34" charset="0"/>
                        </a:rPr>
                        <a:t>the accidental leakage of oil from rigs or refineries into the surrounding  area, resulting in severe environmental damage and pollution</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Primary product</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unprocessed raw materials extracted from the earth or agricultural products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Primary sector</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employment sector that includes farming, mining and other related activities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Quality of life</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how good a person’s life is as measured by such things as quality of housing and environment, access to education, health care, security and levels of happiness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Secondary sector</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employment sector that involves manufacturing</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Tertiary sector</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506730" indent="0" algn="l" rtl="0">
                        <a:lnSpc>
                          <a:spcPct val="120000"/>
                        </a:lnSpc>
                        <a:spcBef>
                          <a:spcPts val="0"/>
                        </a:spcBef>
                        <a:spcAft>
                          <a:spcPts val="600"/>
                        </a:spcAft>
                      </a:pPr>
                      <a:r>
                        <a:rPr lang="en-GB" sz="1200" kern="1400" dirty="0">
                          <a:ln>
                            <a:noFill/>
                          </a:ln>
                          <a:solidFill>
                            <a:srgbClr val="000000"/>
                          </a:solidFill>
                          <a:effectLst/>
                          <a:latin typeface="Gill Sans MT" panose="020B0502020104020203" pitchFamily="34" charset="0"/>
                        </a:rPr>
                        <a:t>employment sector that includes service industries, such as health care, offices, financial services and retailing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Transnational corporation</a:t>
                      </a:r>
                      <a:endParaRPr lang="en-US"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506730" indent="0" algn="l" defTabSz="914400" rtl="0" eaLnBrk="1" fontAlgn="auto" latinLnBrk="0" hangingPunct="1">
                        <a:lnSpc>
                          <a:spcPct val="120000"/>
                        </a:lnSpc>
                        <a:spcBef>
                          <a:spcPts val="0"/>
                        </a:spcBef>
                        <a:spcAft>
                          <a:spcPts val="600"/>
                        </a:spcAft>
                        <a:buClrTx/>
                        <a:buSzTx/>
                        <a:buFontTx/>
                        <a:buNone/>
                        <a:tabLst/>
                        <a:defRPr/>
                      </a:pPr>
                      <a:r>
                        <a:rPr lang="en-US" sz="1200" kern="1400" dirty="0">
                          <a:ln>
                            <a:noFill/>
                          </a:ln>
                          <a:solidFill>
                            <a:srgbClr val="000000"/>
                          </a:solidFill>
                          <a:effectLst/>
                          <a:latin typeface="Gill Sans MT" panose="020B0502020104020203" pitchFamily="34" charset="0"/>
                        </a:rPr>
                        <a:t>(TNC)</a:t>
                      </a:r>
                      <a:r>
                        <a:rPr lang="en-US" sz="1000" kern="1400" baseline="0" dirty="0">
                          <a:ln>
                            <a:noFill/>
                          </a:ln>
                          <a:solidFill>
                            <a:srgbClr val="000000"/>
                          </a:solidFill>
                          <a:effectLst/>
                          <a:latin typeface="Gill Sans MT" panose="020B0502020104020203" pitchFamily="34" charset="0"/>
                        </a:rPr>
                        <a:t> - </a:t>
                      </a:r>
                      <a:r>
                        <a:rPr lang="en-GB" sz="1200" kern="1400" dirty="0">
                          <a:ln>
                            <a:noFill/>
                          </a:ln>
                          <a:solidFill>
                            <a:srgbClr val="000000"/>
                          </a:solidFill>
                          <a:effectLst/>
                          <a:latin typeface="Gill Sans MT" panose="020B0502020104020203" pitchFamily="34" charset="0"/>
                        </a:rPr>
                        <a:t>a company that has operations (factories, offices, research and development, shops) in more than one country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Trade </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buying and selling of goods and services between countries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926076416"/>
                  </a:ext>
                </a:extLst>
              </a:tr>
            </a:tbl>
          </a:graphicData>
        </a:graphic>
      </p:graphicFrame>
      <p:sp>
        <p:nvSpPr>
          <p:cNvPr id="5" name="TextBox 4"/>
          <p:cNvSpPr txBox="1"/>
          <p:nvPr/>
        </p:nvSpPr>
        <p:spPr>
          <a:xfrm>
            <a:off x="10223901" y="204562"/>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spTree>
    <p:extLst>
      <p:ext uri="{BB962C8B-B14F-4D97-AF65-F5344CB8AC3E}">
        <p14:creationId xmlns:p14="http://schemas.microsoft.com/office/powerpoint/2010/main" val="410291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49708097"/>
              </p:ext>
            </p:extLst>
          </p:nvPr>
        </p:nvGraphicFramePr>
        <p:xfrm>
          <a:off x="165501" y="553317"/>
          <a:ext cx="11869000" cy="6190391"/>
        </p:xfrm>
        <a:graphic>
          <a:graphicData uri="http://schemas.openxmlformats.org/drawingml/2006/table">
            <a:tbl>
              <a:tblPr firstRow="1" bandRow="1">
                <a:tableStyleId>{5940675A-B579-460E-94D1-54222C63F5DA}</a:tableStyleId>
              </a:tblPr>
              <a:tblGrid>
                <a:gridCol w="2294128">
                  <a:extLst>
                    <a:ext uri="{9D8B030D-6E8A-4147-A177-3AD203B41FA5}">
                      <a16:colId xmlns:a16="http://schemas.microsoft.com/office/drawing/2014/main" val="20000"/>
                    </a:ext>
                  </a:extLst>
                </a:gridCol>
                <a:gridCol w="9574872">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1">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Trading group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countries which have grouped together to increase trade between them by cutting tariffs to discourage trade with non-members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1"/>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Quaternary sector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employment sector that  includes jobs in hi-tech industries, research, information technology and the media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2008435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Business park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an area of land occupied by a number of businesses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859346242"/>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Commonwealth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Commonwealth is a voluntary association of 53 independent and equal sovereign states, most being former British colonies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4034684107"/>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De-industrialisation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decline of a country's traditional manufacturing industry due to exhaustion of raw materials, loss of markets and overseas competition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542584960"/>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Enterprise zones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scheme supported by the government to encourage new businesses and new jobs in areas where there were no pre-existing businesses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942662950"/>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European Union (EU)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politico-economic union of a number of  European countries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253835080"/>
                  </a:ext>
                </a:extLst>
              </a:tr>
              <a:tr h="386516">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Exports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goods and service sold by a country and bought by another country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Financial services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management of money  within the service sector, including banking, insurance, securities dealing, and fund management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Globalisation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process creating a more connected world, with increases in the global movements of goods (trade) and people (migration &amp; tourism)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Imports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goods and services bought by residents of a country from another country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Information technology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fr-FR" sz="1200" kern="1400">
                          <a:ln>
                            <a:noFill/>
                          </a:ln>
                          <a:solidFill>
                            <a:srgbClr val="000000"/>
                          </a:solidFill>
                          <a:effectLst/>
                          <a:latin typeface="Gill Sans MT" panose="020B0502020104020203" pitchFamily="34" charset="0"/>
                        </a:rPr>
                        <a:t>computer, internet, mobile phone and satellite technologies </a:t>
                      </a:r>
                      <a:endParaRPr lang="fr-FR"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Infrastructure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basic equipment and structures (such as roads, utilities, water supply and sewage) that are needed for a country or region to function properly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Local Enterprise Partnerships (LEPs)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voluntary partnerships between local authorities and businesses that aim to identify the business needs in the local areas and encourage companies to invest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North–South divide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economic and cultural differences between southern England and the rest of the UK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Post-industrial economy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shift of some HIC economies from producing goods to providing services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Science park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collection of scientific and technical knowledge-based businesses located on a single site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Sustainable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actions that meet the needs of the present without compromising the ability of future generations to meet their needs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189114812"/>
                  </a:ext>
                </a:extLst>
              </a:tr>
            </a:tbl>
          </a:graphicData>
        </a:graphic>
      </p:graphicFrame>
      <p:sp>
        <p:nvSpPr>
          <p:cNvPr id="4" name="TextBox 3"/>
          <p:cNvSpPr txBox="1"/>
          <p:nvPr/>
        </p:nvSpPr>
        <p:spPr>
          <a:xfrm>
            <a:off x="11622280" y="6489391"/>
            <a:ext cx="569720"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sp>
        <p:nvSpPr>
          <p:cNvPr id="5" name="TextBox 4"/>
          <p:cNvSpPr txBox="1"/>
          <p:nvPr/>
        </p:nvSpPr>
        <p:spPr>
          <a:xfrm>
            <a:off x="165501" y="10916"/>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159438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684000" y="6489391"/>
            <a:ext cx="508000"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081" y="856501"/>
            <a:ext cx="5748337" cy="3540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 name="Table 4"/>
          <p:cNvGraphicFramePr>
            <a:graphicFrameLocks noGrp="1"/>
          </p:cNvGraphicFramePr>
          <p:nvPr/>
        </p:nvGraphicFramePr>
        <p:xfrm>
          <a:off x="278675" y="856501"/>
          <a:ext cx="5753158" cy="5233042"/>
        </p:xfrm>
        <a:graphic>
          <a:graphicData uri="http://schemas.openxmlformats.org/drawingml/2006/table">
            <a:tbl>
              <a:tblPr>
                <a:tableStyleId>{5940675A-B579-460E-94D1-54222C63F5DA}</a:tableStyleId>
              </a:tblPr>
              <a:tblGrid>
                <a:gridCol w="1004538">
                  <a:extLst>
                    <a:ext uri="{9D8B030D-6E8A-4147-A177-3AD203B41FA5}">
                      <a16:colId xmlns:a16="http://schemas.microsoft.com/office/drawing/2014/main" val="1189226835"/>
                    </a:ext>
                  </a:extLst>
                </a:gridCol>
                <a:gridCol w="4748620">
                  <a:extLst>
                    <a:ext uri="{9D8B030D-6E8A-4147-A177-3AD203B41FA5}">
                      <a16:colId xmlns:a16="http://schemas.microsoft.com/office/drawing/2014/main" val="546048405"/>
                    </a:ext>
                  </a:extLst>
                </a:gridCol>
              </a:tblGrid>
              <a:tr h="325426">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Trachea</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400" dirty="0">
                          <a:ln>
                            <a:noFill/>
                          </a:ln>
                          <a:effectLst/>
                          <a:latin typeface="Gill Sans MT" panose="020B0502020104020203" pitchFamily="34" charset="0"/>
                        </a:rPr>
                        <a:t>T</a:t>
                      </a:r>
                      <a:r>
                        <a:rPr lang="en-GB" sz="1200" kern="1200" dirty="0">
                          <a:ln>
                            <a:noFill/>
                          </a:ln>
                          <a:effectLst/>
                          <a:latin typeface="Gill Sans MT" panose="020B0502020104020203" pitchFamily="34" charset="0"/>
                        </a:rPr>
                        <a:t>he tube that takes air into the chest, also known as the windpipe</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2306639490"/>
                  </a:ext>
                </a:extLst>
              </a:tr>
              <a:tr h="414695">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Bronchi</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Tube along which air passes from the trachea into the lungs</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4134921401"/>
                  </a:ext>
                </a:extLst>
              </a:tr>
              <a:tr h="325426">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Bronchioles</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Smaller branches coming from the bronchi</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2029197037"/>
                  </a:ext>
                </a:extLst>
              </a:tr>
              <a:tr h="325426">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Alveoli</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Tiny air sacs at the end of bronchioles where gaseous exchange takes place</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1633295707"/>
                  </a:ext>
                </a:extLst>
              </a:tr>
              <a:tr h="578516">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Diaphragm</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The primary muscle used in the process of inspiration. A dome-shaped sheet of muscles that separates the chest from the rest of the body cavity.</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1346696442"/>
                  </a:ext>
                </a:extLst>
              </a:tr>
              <a:tr h="325426">
                <a:tc gridSpan="2">
                  <a:txBody>
                    <a:bodyPr/>
                    <a:lstStyle/>
                    <a:p>
                      <a:pPr marR="0" indent="0" algn="l" rtl="0">
                        <a:lnSpc>
                          <a:spcPct val="119000"/>
                        </a:lnSpc>
                        <a:spcBef>
                          <a:spcPts val="0"/>
                        </a:spcBef>
                        <a:spcAft>
                          <a:spcPts val="600"/>
                        </a:spcAft>
                      </a:pPr>
                      <a:r>
                        <a:rPr lang="en-GB" sz="1200" u="none" kern="1200" dirty="0">
                          <a:ln>
                            <a:noFill/>
                          </a:ln>
                          <a:effectLst/>
                          <a:latin typeface="Gill Sans MT" panose="020B0502020104020203" pitchFamily="34" charset="0"/>
                        </a:rPr>
                        <a:t>Respiratory values </a:t>
                      </a:r>
                      <a:endParaRPr lang="en-GB" sz="1200" u="none" kern="1400" dirty="0">
                        <a:ln>
                          <a:noFill/>
                        </a:ln>
                        <a:solidFill>
                          <a:srgbClr val="000000"/>
                        </a:solidFill>
                        <a:effectLst/>
                        <a:latin typeface="Gill Sans MT" panose="020B0502020104020203" pitchFamily="34" charset="0"/>
                      </a:endParaRPr>
                    </a:p>
                  </a:txBody>
                  <a:tcPr marL="31098" marR="31098" marT="31098" marB="31098"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2742501"/>
                  </a:ext>
                </a:extLst>
              </a:tr>
              <a:tr h="325426">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Tidal Volume </a:t>
                      </a:r>
                      <a:endParaRPr lang="en-GB" sz="1200" kern="140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the amount of air inhaled and exhaled per breath. Resting value = 500ml</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2218739411"/>
                  </a:ext>
                </a:extLst>
              </a:tr>
              <a:tr h="325426">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Vital Capacity </a:t>
                      </a:r>
                      <a:endParaRPr lang="en-GB" sz="1200" kern="140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The maximum amount of air exhaled following a maximal breath in.</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3232321135"/>
                  </a:ext>
                </a:extLst>
              </a:tr>
              <a:tr h="325426">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Residual volume</a:t>
                      </a:r>
                      <a:r>
                        <a:rPr lang="en-GB" sz="1200" kern="1400">
                          <a:ln>
                            <a:noFill/>
                          </a:ln>
                          <a:effectLst/>
                          <a:latin typeface="Gill Sans MT" panose="020B0502020104020203" pitchFamily="34" charset="0"/>
                        </a:rPr>
                        <a:t> </a:t>
                      </a:r>
                      <a:endParaRPr lang="en-GB" sz="1200" kern="140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The amount of air remaining in the lungs after maximal expiration</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492526570"/>
                  </a:ext>
                </a:extLst>
              </a:tr>
              <a:tr h="578516">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Oxygen debt</a:t>
                      </a:r>
                      <a:endParaRPr lang="en-GB" sz="1200" kern="140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The amount of oxygen required to remove the lactic acid, and replace the body's reserves of oxygen</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1540841636"/>
                  </a:ext>
                </a:extLst>
              </a:tr>
              <a:tr h="325426">
                <a:tc gridSpan="2">
                  <a:txBody>
                    <a:bodyPr/>
                    <a:lstStyle/>
                    <a:p>
                      <a:pPr marR="0" indent="0" algn="l" rtl="0">
                        <a:lnSpc>
                          <a:spcPct val="119000"/>
                        </a:lnSpc>
                        <a:spcBef>
                          <a:spcPts val="0"/>
                        </a:spcBef>
                        <a:spcAft>
                          <a:spcPts val="600"/>
                        </a:spcAft>
                      </a:pPr>
                      <a:r>
                        <a:rPr lang="en-GB" sz="1200" u="none" kern="1200" dirty="0">
                          <a:ln>
                            <a:noFill/>
                          </a:ln>
                          <a:effectLst/>
                          <a:latin typeface="Gill Sans MT" panose="020B0502020104020203" pitchFamily="34" charset="0"/>
                        </a:rPr>
                        <a:t>Gaseous exchange and diffusion </a:t>
                      </a:r>
                      <a:endParaRPr lang="en-GB" sz="1200" u="none" kern="1400" dirty="0">
                        <a:ln>
                          <a:noFill/>
                        </a:ln>
                        <a:solidFill>
                          <a:srgbClr val="000000"/>
                        </a:solidFill>
                        <a:effectLst/>
                        <a:latin typeface="Gill Sans MT" panose="020B0502020104020203" pitchFamily="34" charset="0"/>
                      </a:endParaRPr>
                    </a:p>
                  </a:txBody>
                  <a:tcPr marL="31098" marR="31098" marT="31098" marB="31098"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2624014055"/>
                  </a:ext>
                </a:extLst>
              </a:tr>
              <a:tr h="578516">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Gaseous exchange</a:t>
                      </a:r>
                      <a:endParaRPr lang="en-GB" sz="1200" kern="140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The movement of oxygen and carbon dioxide between the lungs and the blood at the alveoli</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93594464"/>
                  </a:ext>
                </a:extLst>
              </a:tr>
              <a:tr h="325426">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Diffusion</a:t>
                      </a:r>
                      <a:r>
                        <a:rPr lang="en-GB" sz="1200" kern="1400">
                          <a:ln>
                            <a:noFill/>
                          </a:ln>
                          <a:effectLst/>
                          <a:latin typeface="Gill Sans MT" panose="020B0502020104020203" pitchFamily="34" charset="0"/>
                        </a:rPr>
                        <a:t> </a:t>
                      </a:r>
                      <a:endParaRPr lang="en-GB" sz="1200" kern="140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Occurs when gases move from a high concentration to a low concentration</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2546693286"/>
                  </a:ext>
                </a:extLst>
              </a:tr>
            </a:tbl>
          </a:graphicData>
        </a:graphic>
      </p:graphicFrame>
    </p:spTree>
    <p:extLst>
      <p:ext uri="{BB962C8B-B14F-4D97-AF65-F5344CB8AC3E}">
        <p14:creationId xmlns:p14="http://schemas.microsoft.com/office/powerpoint/2010/main" val="114923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756571" y="6489391"/>
            <a:ext cx="435429"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12</a:t>
            </a:r>
          </a:p>
        </p:txBody>
      </p:sp>
      <p:graphicFrame>
        <p:nvGraphicFramePr>
          <p:cNvPr id="6" name="Table 5"/>
          <p:cNvGraphicFramePr>
            <a:graphicFrameLocks noGrp="1"/>
          </p:cNvGraphicFramePr>
          <p:nvPr/>
        </p:nvGraphicFramePr>
        <p:xfrm>
          <a:off x="5689468" y="319125"/>
          <a:ext cx="6427198" cy="2221788"/>
        </p:xfrm>
        <a:graphic>
          <a:graphicData uri="http://schemas.openxmlformats.org/drawingml/2006/table">
            <a:tbl>
              <a:tblPr>
                <a:tableStyleId>{5940675A-B579-460E-94D1-54222C63F5DA}</a:tableStyleId>
              </a:tblPr>
              <a:tblGrid>
                <a:gridCol w="3213599">
                  <a:extLst>
                    <a:ext uri="{9D8B030D-6E8A-4147-A177-3AD203B41FA5}">
                      <a16:colId xmlns:a16="http://schemas.microsoft.com/office/drawing/2014/main" val="2264096530"/>
                    </a:ext>
                  </a:extLst>
                </a:gridCol>
                <a:gridCol w="3213599">
                  <a:extLst>
                    <a:ext uri="{9D8B030D-6E8A-4147-A177-3AD203B41FA5}">
                      <a16:colId xmlns:a16="http://schemas.microsoft.com/office/drawing/2014/main" val="1254517062"/>
                    </a:ext>
                  </a:extLst>
                </a:gridCol>
              </a:tblGrid>
              <a:tr h="363296">
                <a:tc>
                  <a:txBody>
                    <a:bodyPr/>
                    <a:lstStyle/>
                    <a:p>
                      <a:pPr marR="0" indent="0" algn="l" rtl="0">
                        <a:lnSpc>
                          <a:spcPct val="119000"/>
                        </a:lnSpc>
                        <a:spcBef>
                          <a:spcPts val="0"/>
                        </a:spcBef>
                        <a:spcAft>
                          <a:spcPts val="600"/>
                        </a:spcAft>
                      </a:pPr>
                      <a:r>
                        <a:rPr lang="en-GB" sz="1200" b="1" u="none" kern="1400" dirty="0">
                          <a:ln>
                            <a:noFill/>
                          </a:ln>
                          <a:effectLst/>
                        </a:rPr>
                        <a:t>Function of the skeleton </a:t>
                      </a:r>
                      <a:endParaRPr lang="en-GB" sz="1000" b="1" u="none" kern="1400" dirty="0">
                        <a:ln>
                          <a:noFill/>
                        </a:ln>
                        <a:solidFill>
                          <a:srgbClr val="000000"/>
                        </a:solidFill>
                        <a:effectLst/>
                        <a:latin typeface="Calibri" panose="020F0502020204030204" pitchFamily="34" charset="0"/>
                      </a:endParaRPr>
                    </a:p>
                  </a:txBody>
                  <a:tcPr marL="36576" marR="36576" marT="36576" marB="36576">
                    <a:solidFill>
                      <a:schemeClr val="accent4">
                        <a:lumMod val="20000"/>
                        <a:lumOff val="80000"/>
                      </a:schemeClr>
                    </a:solidFill>
                  </a:tcPr>
                </a:tc>
                <a:tc>
                  <a:txBody>
                    <a:bodyPr/>
                    <a:lstStyle/>
                    <a:p>
                      <a:pPr marR="0" indent="0" algn="l" rtl="0">
                        <a:lnSpc>
                          <a:spcPct val="119000"/>
                        </a:lnSpc>
                        <a:spcBef>
                          <a:spcPts val="0"/>
                        </a:spcBef>
                        <a:spcAft>
                          <a:spcPts val="600"/>
                        </a:spcAft>
                      </a:pPr>
                      <a:r>
                        <a:rPr lang="en-GB" sz="1200" b="1" u="none" kern="1200" dirty="0">
                          <a:ln>
                            <a:noFill/>
                          </a:ln>
                          <a:effectLst/>
                        </a:rPr>
                        <a:t>Classification of joints </a:t>
                      </a:r>
                      <a:endParaRPr lang="en-GB" sz="1000" b="1" u="none" kern="1400" dirty="0">
                        <a:ln>
                          <a:noFill/>
                        </a:ln>
                        <a:solidFill>
                          <a:srgbClr val="000000"/>
                        </a:solidFill>
                        <a:effectLst/>
                        <a:latin typeface="Calibri" panose="020F0502020204030204" pitchFamily="34" charset="0"/>
                      </a:endParaRPr>
                    </a:p>
                  </a:txBody>
                  <a:tcPr marL="36576" marR="36576" marT="36576" marB="36576">
                    <a:solidFill>
                      <a:schemeClr val="accent6">
                        <a:lumMod val="20000"/>
                        <a:lumOff val="80000"/>
                      </a:schemeClr>
                    </a:solidFill>
                  </a:tcPr>
                </a:tc>
                <a:extLst>
                  <a:ext uri="{0D108BD9-81ED-4DB2-BD59-A6C34878D82A}">
                    <a16:rowId xmlns:a16="http://schemas.microsoft.com/office/drawing/2014/main" val="2275664555"/>
                  </a:ext>
                </a:extLst>
              </a:tr>
              <a:tr h="405308">
                <a:tc>
                  <a:txBody>
                    <a:bodyPr/>
                    <a:lstStyle/>
                    <a:p>
                      <a:pPr marR="0" indent="0" algn="l" rtl="0">
                        <a:lnSpc>
                          <a:spcPct val="119000"/>
                        </a:lnSpc>
                        <a:spcBef>
                          <a:spcPts val="0"/>
                        </a:spcBef>
                        <a:spcAft>
                          <a:spcPts val="600"/>
                        </a:spcAft>
                      </a:pPr>
                      <a:r>
                        <a:rPr lang="en-GB" sz="1200" kern="1200" dirty="0">
                          <a:ln>
                            <a:noFill/>
                          </a:ln>
                          <a:effectLst/>
                        </a:rPr>
                        <a:t>Protection of vital organs </a:t>
                      </a:r>
                      <a:endParaRPr lang="en-GB" sz="1000" kern="1400" dirty="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effectLst/>
                        </a:rPr>
                        <a:t>Pivot (neck – atlas and axis) </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026131093"/>
                  </a:ext>
                </a:extLst>
              </a:tr>
              <a:tr h="363296">
                <a:tc>
                  <a:txBody>
                    <a:bodyPr/>
                    <a:lstStyle/>
                    <a:p>
                      <a:pPr marR="0" indent="0" algn="l" rtl="0">
                        <a:lnSpc>
                          <a:spcPct val="119000"/>
                        </a:lnSpc>
                        <a:spcBef>
                          <a:spcPts val="0"/>
                        </a:spcBef>
                        <a:spcAft>
                          <a:spcPts val="600"/>
                        </a:spcAft>
                      </a:pPr>
                      <a:r>
                        <a:rPr lang="en-GB" sz="1200" kern="1200">
                          <a:ln>
                            <a:noFill/>
                          </a:ln>
                          <a:effectLst/>
                        </a:rPr>
                        <a:t>Muscle attachment </a:t>
                      </a:r>
                      <a:endParaRPr lang="en-GB"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effectLst/>
                        </a:rPr>
                        <a:t>Hinge (elbow and knee) </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941183827"/>
                  </a:ext>
                </a:extLst>
              </a:tr>
              <a:tr h="363296">
                <a:tc>
                  <a:txBody>
                    <a:bodyPr/>
                    <a:lstStyle/>
                    <a:p>
                      <a:pPr marR="0" indent="0" algn="l" rtl="0">
                        <a:lnSpc>
                          <a:spcPct val="119000"/>
                        </a:lnSpc>
                        <a:spcBef>
                          <a:spcPts val="0"/>
                        </a:spcBef>
                        <a:spcAft>
                          <a:spcPts val="600"/>
                        </a:spcAft>
                      </a:pPr>
                      <a:r>
                        <a:rPr lang="en-GB" sz="1200" kern="1200">
                          <a:ln>
                            <a:noFill/>
                          </a:ln>
                          <a:effectLst/>
                        </a:rPr>
                        <a:t>Joints for movement </a:t>
                      </a:r>
                      <a:endParaRPr lang="en-GB"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effectLst/>
                        </a:rPr>
                        <a:t>Ball and socket (hip and shoulder) </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616136783"/>
                  </a:ext>
                </a:extLst>
              </a:tr>
              <a:tr h="363296">
                <a:tc>
                  <a:txBody>
                    <a:bodyPr/>
                    <a:lstStyle/>
                    <a:p>
                      <a:pPr marR="0" indent="0" algn="l" rtl="0">
                        <a:lnSpc>
                          <a:spcPct val="119000"/>
                        </a:lnSpc>
                        <a:spcBef>
                          <a:spcPts val="0"/>
                        </a:spcBef>
                        <a:spcAft>
                          <a:spcPts val="600"/>
                        </a:spcAft>
                      </a:pPr>
                      <a:r>
                        <a:rPr lang="en-GB" sz="1200" kern="1200" dirty="0">
                          <a:ln>
                            <a:noFill/>
                          </a:ln>
                          <a:effectLst/>
                        </a:rPr>
                        <a:t>Blood cell production (platelets, red and white) </a:t>
                      </a:r>
                      <a:endParaRPr lang="en-GB" sz="1000" kern="1400" dirty="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dirty="0" err="1">
                          <a:ln>
                            <a:noFill/>
                          </a:ln>
                          <a:effectLst/>
                        </a:rPr>
                        <a:t>Condyloid</a:t>
                      </a:r>
                      <a:r>
                        <a:rPr lang="en-GB" sz="1200" kern="1200" dirty="0">
                          <a:ln>
                            <a:noFill/>
                          </a:ln>
                          <a:effectLst/>
                        </a:rPr>
                        <a:t> (wrist) </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611117697"/>
                  </a:ext>
                </a:extLst>
              </a:tr>
              <a:tr h="363296">
                <a:tc>
                  <a:txBody>
                    <a:bodyPr/>
                    <a:lstStyle/>
                    <a:p>
                      <a:pPr marR="0" indent="0" algn="l" rtl="0">
                        <a:lnSpc>
                          <a:spcPct val="119000"/>
                        </a:lnSpc>
                        <a:spcBef>
                          <a:spcPts val="0"/>
                        </a:spcBef>
                        <a:spcAft>
                          <a:spcPts val="600"/>
                        </a:spcAft>
                      </a:pPr>
                      <a:r>
                        <a:rPr lang="en-GB" sz="1200" kern="1200">
                          <a:ln>
                            <a:noFill/>
                          </a:ln>
                          <a:effectLst/>
                        </a:rPr>
                        <a:t>Storage of calcium and phosphorus </a:t>
                      </a:r>
                      <a:endParaRPr lang="en-GB"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effectLst/>
                        </a:rPr>
                        <a:t> </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2677856408"/>
                  </a:ext>
                </a:extLst>
              </a:tr>
            </a:tbl>
          </a:graphicData>
        </a:graphic>
      </p:graphicFrame>
      <p:graphicFrame>
        <p:nvGraphicFramePr>
          <p:cNvPr id="9" name="Table 8"/>
          <p:cNvGraphicFramePr>
            <a:graphicFrameLocks noGrp="1"/>
          </p:cNvGraphicFramePr>
          <p:nvPr/>
        </p:nvGraphicFramePr>
        <p:xfrm>
          <a:off x="5689468" y="2689108"/>
          <a:ext cx="6427199" cy="3471429"/>
        </p:xfrm>
        <a:graphic>
          <a:graphicData uri="http://schemas.openxmlformats.org/drawingml/2006/table">
            <a:tbl>
              <a:tblPr>
                <a:tableStyleId>{5940675A-B579-460E-94D1-54222C63F5DA}</a:tableStyleId>
              </a:tblPr>
              <a:tblGrid>
                <a:gridCol w="1695567">
                  <a:extLst>
                    <a:ext uri="{9D8B030D-6E8A-4147-A177-3AD203B41FA5}">
                      <a16:colId xmlns:a16="http://schemas.microsoft.com/office/drawing/2014/main" val="1646694504"/>
                    </a:ext>
                  </a:extLst>
                </a:gridCol>
                <a:gridCol w="4731632">
                  <a:extLst>
                    <a:ext uri="{9D8B030D-6E8A-4147-A177-3AD203B41FA5}">
                      <a16:colId xmlns:a16="http://schemas.microsoft.com/office/drawing/2014/main" val="982807941"/>
                    </a:ext>
                  </a:extLst>
                </a:gridCol>
              </a:tblGrid>
              <a:tr h="372148">
                <a:tc>
                  <a:txBody>
                    <a:bodyPr/>
                    <a:lstStyle/>
                    <a:p>
                      <a:pPr marR="0" indent="0" algn="l" rtl="0">
                        <a:lnSpc>
                          <a:spcPct val="119000"/>
                        </a:lnSpc>
                        <a:spcBef>
                          <a:spcPts val="0"/>
                        </a:spcBef>
                        <a:spcAft>
                          <a:spcPts val="600"/>
                        </a:spcAft>
                      </a:pPr>
                      <a:r>
                        <a:rPr lang="en-GB" sz="1200" b="1" kern="1400" dirty="0">
                          <a:ln>
                            <a:noFill/>
                          </a:ln>
                          <a:effectLst/>
                        </a:rPr>
                        <a:t>Key Term </a:t>
                      </a:r>
                      <a:endParaRPr lang="en-GB" sz="1000" b="1" kern="1400" dirty="0">
                        <a:ln>
                          <a:noFill/>
                        </a:ln>
                        <a:solidFill>
                          <a:srgbClr val="000000"/>
                        </a:solidFill>
                        <a:effectLst/>
                        <a:latin typeface="Calibri" panose="020F0502020204030204" pitchFamily="34" charset="0"/>
                      </a:endParaRPr>
                    </a:p>
                  </a:txBody>
                  <a:tcPr marL="36576" marR="36576" marT="36576" marB="36576" anchor="c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1200" b="1" kern="1400" dirty="0">
                          <a:ln>
                            <a:noFill/>
                          </a:ln>
                          <a:effectLst/>
                        </a:rPr>
                        <a:t>Definition</a:t>
                      </a:r>
                      <a:endParaRPr lang="en-GB" sz="1000" b="1" kern="1400" dirty="0">
                        <a:ln>
                          <a:noFill/>
                        </a:ln>
                        <a:solidFill>
                          <a:srgbClr val="000000"/>
                        </a:solidFill>
                        <a:effectLst/>
                        <a:latin typeface="Calibri" panose="020F0502020204030204" pitchFamily="34" charset="0"/>
                      </a:endParaRPr>
                    </a:p>
                  </a:txBody>
                  <a:tcPr marL="36576" marR="36576" marT="36576" marB="36576" anchor="ctr">
                    <a:solidFill>
                      <a:schemeClr val="accent1">
                        <a:lumMod val="20000"/>
                        <a:lumOff val="80000"/>
                      </a:schemeClr>
                    </a:solidFill>
                  </a:tcPr>
                </a:tc>
                <a:extLst>
                  <a:ext uri="{0D108BD9-81ED-4DB2-BD59-A6C34878D82A}">
                    <a16:rowId xmlns:a16="http://schemas.microsoft.com/office/drawing/2014/main" val="1095162962"/>
                  </a:ext>
                </a:extLst>
              </a:tr>
              <a:tr h="372135">
                <a:tc>
                  <a:txBody>
                    <a:bodyPr/>
                    <a:lstStyle/>
                    <a:p>
                      <a:pPr marR="0" indent="0" algn="l" rtl="0">
                        <a:lnSpc>
                          <a:spcPct val="119000"/>
                        </a:lnSpc>
                        <a:spcBef>
                          <a:spcPts val="0"/>
                        </a:spcBef>
                        <a:spcAft>
                          <a:spcPts val="600"/>
                        </a:spcAft>
                      </a:pPr>
                      <a:r>
                        <a:rPr lang="en-GB" sz="1200" kern="1200">
                          <a:ln>
                            <a:noFill/>
                          </a:ln>
                          <a:effectLst/>
                        </a:rPr>
                        <a:t>Flexion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effectLst/>
                        </a:rPr>
                        <a:t>Decreasing the angle at a joint (bending)</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2359886258"/>
                  </a:ext>
                </a:extLst>
              </a:tr>
              <a:tr h="372148">
                <a:tc>
                  <a:txBody>
                    <a:bodyPr/>
                    <a:lstStyle/>
                    <a:p>
                      <a:pPr marR="0" indent="0" algn="l" rtl="0">
                        <a:lnSpc>
                          <a:spcPct val="119000"/>
                        </a:lnSpc>
                        <a:spcBef>
                          <a:spcPts val="0"/>
                        </a:spcBef>
                        <a:spcAft>
                          <a:spcPts val="600"/>
                        </a:spcAft>
                      </a:pPr>
                      <a:r>
                        <a:rPr lang="en-GB" sz="1200" kern="1200" dirty="0">
                          <a:ln>
                            <a:noFill/>
                          </a:ln>
                          <a:effectLst/>
                        </a:rPr>
                        <a:t>Extension</a:t>
                      </a:r>
                      <a:endParaRPr lang="en-GB" sz="1000" kern="1400" dirty="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effectLst/>
                        </a:rPr>
                        <a:t>Increasing the angle at a joint (straightening)</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4037188768"/>
                  </a:ext>
                </a:extLst>
              </a:tr>
              <a:tr h="372148">
                <a:tc>
                  <a:txBody>
                    <a:bodyPr/>
                    <a:lstStyle/>
                    <a:p>
                      <a:pPr marR="0" indent="0" algn="l" rtl="0">
                        <a:lnSpc>
                          <a:spcPct val="119000"/>
                        </a:lnSpc>
                        <a:spcBef>
                          <a:spcPts val="0"/>
                        </a:spcBef>
                        <a:spcAft>
                          <a:spcPts val="600"/>
                        </a:spcAft>
                      </a:pPr>
                      <a:r>
                        <a:rPr lang="en-GB" sz="1200" kern="1200">
                          <a:ln>
                            <a:noFill/>
                          </a:ln>
                          <a:effectLst/>
                        </a:rPr>
                        <a:t>Adduction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effectLst/>
                        </a:rPr>
                        <a:t>Limbs moving towards the midline of the body</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841617794"/>
                  </a:ext>
                </a:extLst>
              </a:tr>
              <a:tr h="372135">
                <a:tc>
                  <a:txBody>
                    <a:bodyPr/>
                    <a:lstStyle/>
                    <a:p>
                      <a:pPr marR="0" indent="0" algn="l" rtl="0">
                        <a:lnSpc>
                          <a:spcPct val="119000"/>
                        </a:lnSpc>
                        <a:spcBef>
                          <a:spcPts val="0"/>
                        </a:spcBef>
                        <a:spcAft>
                          <a:spcPts val="600"/>
                        </a:spcAft>
                      </a:pPr>
                      <a:r>
                        <a:rPr lang="en-GB" sz="1200" kern="1200">
                          <a:ln>
                            <a:noFill/>
                          </a:ln>
                          <a:effectLst/>
                        </a:rPr>
                        <a:t>Abduction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effectLst/>
                        </a:rPr>
                        <a:t>Limbs moving away from the midline of the body</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4015639631"/>
                  </a:ext>
                </a:extLst>
              </a:tr>
              <a:tr h="372148">
                <a:tc>
                  <a:txBody>
                    <a:bodyPr/>
                    <a:lstStyle/>
                    <a:p>
                      <a:pPr marR="0" indent="0" algn="l" rtl="0">
                        <a:lnSpc>
                          <a:spcPct val="119000"/>
                        </a:lnSpc>
                        <a:spcBef>
                          <a:spcPts val="0"/>
                        </a:spcBef>
                        <a:spcAft>
                          <a:spcPts val="600"/>
                        </a:spcAft>
                      </a:pPr>
                      <a:r>
                        <a:rPr lang="en-GB" sz="1200" kern="1200">
                          <a:ln>
                            <a:noFill/>
                          </a:ln>
                          <a:effectLst/>
                        </a:rPr>
                        <a:t>Rotation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effectLst/>
                        </a:rPr>
                        <a:t>A twisting/turning action around a joint</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61956080"/>
                  </a:ext>
                </a:extLst>
              </a:tr>
              <a:tr h="372148">
                <a:tc>
                  <a:txBody>
                    <a:bodyPr/>
                    <a:lstStyle/>
                    <a:p>
                      <a:pPr marR="0" indent="0" algn="l" rtl="0">
                        <a:lnSpc>
                          <a:spcPct val="119000"/>
                        </a:lnSpc>
                        <a:spcBef>
                          <a:spcPts val="0"/>
                        </a:spcBef>
                        <a:spcAft>
                          <a:spcPts val="600"/>
                        </a:spcAft>
                      </a:pPr>
                      <a:r>
                        <a:rPr lang="en-GB" sz="1200" kern="1200">
                          <a:ln>
                            <a:noFill/>
                          </a:ln>
                          <a:effectLst/>
                        </a:rPr>
                        <a:t>Circumduction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effectLst/>
                        </a:rPr>
                        <a:t>A combination of flexion, extension, adduction &amp; abduction</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2918767570"/>
                  </a:ext>
                </a:extLst>
              </a:tr>
              <a:tr h="372135">
                <a:tc>
                  <a:txBody>
                    <a:bodyPr/>
                    <a:lstStyle/>
                    <a:p>
                      <a:pPr marR="0" indent="0" algn="l" rtl="0">
                        <a:lnSpc>
                          <a:spcPct val="119000"/>
                        </a:lnSpc>
                        <a:spcBef>
                          <a:spcPts val="0"/>
                        </a:spcBef>
                        <a:spcAft>
                          <a:spcPts val="600"/>
                        </a:spcAft>
                      </a:pPr>
                      <a:r>
                        <a:rPr lang="en-GB" sz="1200" kern="1200">
                          <a:ln>
                            <a:noFill/>
                          </a:ln>
                          <a:effectLst/>
                        </a:rPr>
                        <a:t>Dorsi-Flexion (ankle joint)</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effectLst/>
                        </a:rPr>
                        <a:t>When the toes are turned up to the body</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2214686172"/>
                  </a:ext>
                </a:extLst>
              </a:tr>
              <a:tr h="372148">
                <a:tc>
                  <a:txBody>
                    <a:bodyPr/>
                    <a:lstStyle/>
                    <a:p>
                      <a:pPr marR="0" indent="0" algn="l" rtl="0">
                        <a:lnSpc>
                          <a:spcPct val="119000"/>
                        </a:lnSpc>
                        <a:spcBef>
                          <a:spcPts val="0"/>
                        </a:spcBef>
                        <a:spcAft>
                          <a:spcPts val="600"/>
                        </a:spcAft>
                      </a:pPr>
                      <a:r>
                        <a:rPr lang="en-GB" sz="1200" kern="1200">
                          <a:ln>
                            <a:noFill/>
                          </a:ln>
                          <a:effectLst/>
                        </a:rPr>
                        <a:t>Planter-Flexion (ankle joint)</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effectLst/>
                        </a:rPr>
                        <a:t>When the toes are pointed away from the body</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073899112"/>
                  </a:ext>
                </a:extLst>
              </a:tr>
            </a:tbl>
          </a:graphicData>
        </a:graphic>
      </p:graphicFrame>
      <p:pic>
        <p:nvPicPr>
          <p:cNvPr id="10" name="Picture 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753" y="1202269"/>
            <a:ext cx="5531591" cy="34157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2378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5678927" y="134605"/>
          <a:ext cx="6348751" cy="6552751"/>
        </p:xfrm>
        <a:graphic>
          <a:graphicData uri="http://schemas.openxmlformats.org/drawingml/2006/table">
            <a:tbl>
              <a:tblPr>
                <a:tableStyleId>{5940675A-B579-460E-94D1-54222C63F5DA}</a:tableStyleId>
              </a:tblPr>
              <a:tblGrid>
                <a:gridCol w="1243687">
                  <a:extLst>
                    <a:ext uri="{9D8B030D-6E8A-4147-A177-3AD203B41FA5}">
                      <a16:colId xmlns:a16="http://schemas.microsoft.com/office/drawing/2014/main" val="3815758274"/>
                    </a:ext>
                  </a:extLst>
                </a:gridCol>
                <a:gridCol w="5105064">
                  <a:extLst>
                    <a:ext uri="{9D8B030D-6E8A-4147-A177-3AD203B41FA5}">
                      <a16:colId xmlns:a16="http://schemas.microsoft.com/office/drawing/2014/main" val="184164529"/>
                    </a:ext>
                  </a:extLst>
                </a:gridCol>
              </a:tblGrid>
              <a:tr h="401020">
                <a:tc gridSpan="2">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Deoxygenated blood = BLUE (Right side)                                                   Oxygenated = RED (Left side)</a:t>
                      </a:r>
                      <a:endParaRPr lang="en-GB" sz="1200" kern="1400">
                        <a:ln>
                          <a:noFill/>
                        </a:ln>
                        <a:solidFill>
                          <a:srgbClr val="000000"/>
                        </a:solidFill>
                        <a:effectLst/>
                        <a:latin typeface="Gill Sans MT" panose="020B0502020104020203" pitchFamily="34" charset="0"/>
                      </a:endParaRPr>
                    </a:p>
                  </a:txBody>
                  <a:tcPr marL="25236" marR="25236" marT="25236" marB="25236" anchor="ctr"/>
                </a:tc>
                <a:tc hMerge="1">
                  <a:txBody>
                    <a:bodyPr/>
                    <a:lstStyle/>
                    <a:p>
                      <a:endParaRPr lang="en-GB"/>
                    </a:p>
                  </a:txBody>
                  <a:tcPr/>
                </a:tc>
                <a:extLst>
                  <a:ext uri="{0D108BD9-81ED-4DB2-BD59-A6C34878D82A}">
                    <a16:rowId xmlns:a16="http://schemas.microsoft.com/office/drawing/2014/main" val="442501678"/>
                  </a:ext>
                </a:extLst>
              </a:tr>
              <a:tr h="401020">
                <a:tc gridSpan="2">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Components of blood  </a:t>
                      </a:r>
                      <a:endParaRPr lang="en-GB" sz="1200" kern="1400">
                        <a:ln>
                          <a:noFill/>
                        </a:ln>
                        <a:solidFill>
                          <a:srgbClr val="000000"/>
                        </a:solidFill>
                        <a:effectLst/>
                        <a:latin typeface="Gill Sans MT" panose="020B0502020104020203" pitchFamily="34" charset="0"/>
                      </a:endParaRPr>
                    </a:p>
                  </a:txBody>
                  <a:tcPr marL="25236" marR="25236" marT="25236" marB="25236" anchor="ctr"/>
                </a:tc>
                <a:tc hMerge="1">
                  <a:txBody>
                    <a:bodyPr/>
                    <a:lstStyle/>
                    <a:p>
                      <a:endParaRPr lang="en-GB"/>
                    </a:p>
                  </a:txBody>
                  <a:tcPr/>
                </a:tc>
                <a:extLst>
                  <a:ext uri="{0D108BD9-81ED-4DB2-BD59-A6C34878D82A}">
                    <a16:rowId xmlns:a16="http://schemas.microsoft.com/office/drawing/2014/main" val="1281050624"/>
                  </a:ext>
                </a:extLst>
              </a:tr>
              <a:tr h="401020">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Red blood cells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Carry oxygen from the lungs to the working</a:t>
                      </a:r>
                      <a:r>
                        <a:rPr lang="en-GB" sz="1200" kern="1400" dirty="0">
                          <a:ln>
                            <a:noFill/>
                          </a:ln>
                          <a:effectLst/>
                          <a:latin typeface="Gill Sans MT" panose="020B0502020104020203" pitchFamily="34" charset="0"/>
                        </a:rPr>
                        <a:t> </a:t>
                      </a:r>
                      <a:r>
                        <a:rPr lang="en-GB" sz="1200" kern="1200" dirty="0">
                          <a:ln>
                            <a:noFill/>
                          </a:ln>
                          <a:effectLst/>
                          <a:latin typeface="Gill Sans MT" panose="020B0502020104020203" pitchFamily="34" charset="0"/>
                        </a:rPr>
                        <a:t>muscles + Removes CO2.</a:t>
                      </a:r>
                      <a:endParaRPr lang="en-GB" sz="1200" kern="1400" dirty="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2168032524"/>
                  </a:ext>
                </a:extLst>
              </a:tr>
              <a:tr h="401020">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Haemoglobin</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A protein that binds and carries oxygen molecules.</a:t>
                      </a:r>
                      <a:endParaRPr lang="en-GB" sz="1200" kern="140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1796148073"/>
                  </a:ext>
                </a:extLst>
              </a:tr>
              <a:tr h="401020">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White blood cells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Are part of the immune system and fight disease and infection.</a:t>
                      </a:r>
                      <a:endParaRPr lang="en-GB" sz="1200" kern="140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762732577"/>
                  </a:ext>
                </a:extLst>
              </a:tr>
              <a:tr h="568842">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Platelets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Blood platelets are formed in the bone marrow and are essential in the clotting of blood. Platelets are the workhorses of the cardiovascular system.</a:t>
                      </a:r>
                      <a:endParaRPr lang="en-GB" sz="1200" kern="140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3721789464"/>
                  </a:ext>
                </a:extLst>
              </a:tr>
              <a:tr h="568842">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Plasma</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Blood plasma is made up of 90% water. It contains a range of substances that aids the                         circulation between cells and tissues. </a:t>
                      </a:r>
                      <a:endParaRPr lang="en-GB" sz="1200" kern="1400" dirty="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539467603"/>
                  </a:ext>
                </a:extLst>
              </a:tr>
              <a:tr h="1280265">
                <a:tc>
                  <a:txBody>
                    <a:bodyPr/>
                    <a:lstStyle/>
                    <a:p>
                      <a:pPr marR="0" indent="0" algn="l" rtl="0">
                        <a:lnSpc>
                          <a:spcPct val="119000"/>
                        </a:lnSpc>
                        <a:spcBef>
                          <a:spcPts val="0"/>
                        </a:spcBef>
                        <a:spcAft>
                          <a:spcPts val="200"/>
                        </a:spcAft>
                      </a:pPr>
                      <a:r>
                        <a:rPr lang="en-GB" sz="1200" kern="1200">
                          <a:ln>
                            <a:noFill/>
                          </a:ln>
                          <a:effectLst/>
                          <a:latin typeface="Gill Sans MT" panose="020B0502020104020203" pitchFamily="34" charset="0"/>
                        </a:rPr>
                        <a:t>Arteries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Carry blood away from the heart,</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Oxygenated blood (except pulmonary artery)</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Thick/elastic walls</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High pressure</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Small lumen</a:t>
                      </a:r>
                      <a:endParaRPr lang="en-GB" sz="1200" kern="1400" dirty="0">
                        <a:ln>
                          <a:noFill/>
                        </a:ln>
                        <a:solidFill>
                          <a:srgbClr val="000000"/>
                        </a:solidFill>
                        <a:effectLst/>
                        <a:latin typeface="Gill Sans MT" panose="020B0502020104020203" pitchFamily="34" charset="0"/>
                      </a:endParaRPr>
                    </a:p>
                  </a:txBody>
                  <a:tcPr marL="25236" marR="25236" marT="25236" marB="25236"/>
                </a:tc>
                <a:extLst>
                  <a:ext uri="{0D108BD9-81ED-4DB2-BD59-A6C34878D82A}">
                    <a16:rowId xmlns:a16="http://schemas.microsoft.com/office/drawing/2014/main" val="1395915332"/>
                  </a:ext>
                </a:extLst>
              </a:tr>
              <a:tr h="1280265">
                <a:tc>
                  <a:txBody>
                    <a:bodyPr/>
                    <a:lstStyle/>
                    <a:p>
                      <a:pPr marR="0" indent="0" algn="l" rtl="0">
                        <a:lnSpc>
                          <a:spcPct val="119000"/>
                        </a:lnSpc>
                        <a:spcBef>
                          <a:spcPts val="0"/>
                        </a:spcBef>
                        <a:spcAft>
                          <a:spcPts val="200"/>
                        </a:spcAft>
                      </a:pPr>
                      <a:r>
                        <a:rPr lang="en-GB" sz="1200" kern="1200">
                          <a:ln>
                            <a:noFill/>
                          </a:ln>
                          <a:effectLst/>
                          <a:latin typeface="Gill Sans MT" panose="020B0502020104020203" pitchFamily="34" charset="0"/>
                        </a:rPr>
                        <a:t>Veins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200"/>
                        </a:spcAft>
                      </a:pPr>
                      <a:r>
                        <a:rPr lang="en-GB" sz="1200" kern="1200">
                          <a:ln>
                            <a:noFill/>
                          </a:ln>
                          <a:effectLst/>
                          <a:latin typeface="Gill Sans MT" panose="020B0502020104020203" pitchFamily="34" charset="0"/>
                        </a:rPr>
                        <a:t>Carry blood back to the heart</a:t>
                      </a:r>
                      <a:endParaRPr lang="en-GB" sz="1200" kern="140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a:ln>
                            <a:noFill/>
                          </a:ln>
                          <a:effectLst/>
                          <a:latin typeface="Gill Sans MT" panose="020B0502020104020203" pitchFamily="34" charset="0"/>
                        </a:rPr>
                        <a:t>Deoxygenated blood (except pulmonary vein)</a:t>
                      </a:r>
                      <a:endParaRPr lang="en-GB" sz="1200" kern="140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a:ln>
                            <a:noFill/>
                          </a:ln>
                          <a:effectLst/>
                          <a:latin typeface="Gill Sans MT" panose="020B0502020104020203" pitchFamily="34" charset="0"/>
                        </a:rPr>
                        <a:t>Thin walls + larger lumen</a:t>
                      </a:r>
                      <a:endParaRPr lang="en-GB" sz="1200" kern="140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a:ln>
                            <a:noFill/>
                          </a:ln>
                          <a:effectLst/>
                          <a:latin typeface="Gill Sans MT" panose="020B0502020104020203" pitchFamily="34" charset="0"/>
                        </a:rPr>
                        <a:t>Lower pressure</a:t>
                      </a:r>
                      <a:endParaRPr lang="en-GB" sz="1200" kern="140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a:ln>
                            <a:noFill/>
                          </a:ln>
                          <a:effectLst/>
                          <a:latin typeface="Gill Sans MT" panose="020B0502020104020203" pitchFamily="34" charset="0"/>
                        </a:rPr>
                        <a:t>Valves</a:t>
                      </a:r>
                      <a:endParaRPr lang="en-GB" sz="1200" kern="1400">
                        <a:ln>
                          <a:noFill/>
                        </a:ln>
                        <a:solidFill>
                          <a:srgbClr val="000000"/>
                        </a:solidFill>
                        <a:effectLst/>
                        <a:latin typeface="Gill Sans MT" panose="020B0502020104020203" pitchFamily="34" charset="0"/>
                      </a:endParaRPr>
                    </a:p>
                  </a:txBody>
                  <a:tcPr marL="25236" marR="25236" marT="25236" marB="25236"/>
                </a:tc>
                <a:extLst>
                  <a:ext uri="{0D108BD9-81ED-4DB2-BD59-A6C34878D82A}">
                    <a16:rowId xmlns:a16="http://schemas.microsoft.com/office/drawing/2014/main" val="1028770770"/>
                  </a:ext>
                </a:extLst>
              </a:tr>
              <a:tr h="782790">
                <a:tc>
                  <a:txBody>
                    <a:bodyPr/>
                    <a:lstStyle/>
                    <a:p>
                      <a:pPr marR="0" indent="0" algn="l" rtl="0">
                        <a:lnSpc>
                          <a:spcPct val="119000"/>
                        </a:lnSpc>
                        <a:spcBef>
                          <a:spcPts val="0"/>
                        </a:spcBef>
                        <a:spcAft>
                          <a:spcPts val="200"/>
                        </a:spcAft>
                      </a:pPr>
                      <a:r>
                        <a:rPr lang="en-GB" sz="1200" kern="1200">
                          <a:ln>
                            <a:noFill/>
                          </a:ln>
                          <a:effectLst/>
                          <a:latin typeface="Gill Sans MT" panose="020B0502020104020203" pitchFamily="34" charset="0"/>
                        </a:rPr>
                        <a:t>Capillaries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In the tissue</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Site of gaseous exchange</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Very thin walls</a:t>
                      </a:r>
                      <a:endParaRPr lang="en-GB" sz="1200" kern="1400" dirty="0">
                        <a:ln>
                          <a:noFill/>
                        </a:ln>
                        <a:solidFill>
                          <a:srgbClr val="000000"/>
                        </a:solidFill>
                        <a:effectLst/>
                        <a:latin typeface="Gill Sans MT" panose="020B0502020104020203" pitchFamily="34" charset="0"/>
                      </a:endParaRPr>
                    </a:p>
                  </a:txBody>
                  <a:tcPr marL="25236" marR="25236" marT="25236" marB="25236"/>
                </a:tc>
                <a:extLst>
                  <a:ext uri="{0D108BD9-81ED-4DB2-BD59-A6C34878D82A}">
                    <a16:rowId xmlns:a16="http://schemas.microsoft.com/office/drawing/2014/main" val="1604817423"/>
                  </a:ext>
                </a:extLst>
              </a:tr>
            </a:tbl>
          </a:graphicData>
        </a:graphic>
      </p:graphicFrame>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747500" y="6489391"/>
            <a:ext cx="444500"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13</a:t>
            </a:r>
          </a:p>
        </p:txBody>
      </p:sp>
      <p:pic>
        <p:nvPicPr>
          <p:cNvPr id="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704" y="1668021"/>
            <a:ext cx="5474852" cy="25739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66547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159265359"/>
              </p:ext>
            </p:extLst>
          </p:nvPr>
        </p:nvGraphicFramePr>
        <p:xfrm>
          <a:off x="6391981" y="209611"/>
          <a:ext cx="5525199" cy="6505984"/>
        </p:xfrm>
        <a:graphic>
          <a:graphicData uri="http://schemas.openxmlformats.org/drawingml/2006/table">
            <a:tbl>
              <a:tblPr firstRow="1" bandRow="1">
                <a:tableStyleId>{5940675A-B579-460E-94D1-54222C63F5DA}</a:tableStyleId>
              </a:tblPr>
              <a:tblGrid>
                <a:gridCol w="1444588">
                  <a:extLst>
                    <a:ext uri="{9D8B030D-6E8A-4147-A177-3AD203B41FA5}">
                      <a16:colId xmlns:a16="http://schemas.microsoft.com/office/drawing/2014/main" val="20000"/>
                    </a:ext>
                  </a:extLst>
                </a:gridCol>
                <a:gridCol w="4080611">
                  <a:extLst>
                    <a:ext uri="{9D8B030D-6E8A-4147-A177-3AD203B41FA5}">
                      <a16:colId xmlns:a16="http://schemas.microsoft.com/office/drawing/2014/main" val="3960468582"/>
                    </a:ext>
                  </a:extLst>
                </a:gridCol>
              </a:tblGrid>
              <a:tr h="50769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Real or Float</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decimal</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number.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extLst>
                  <a:ext uri="{0D108BD9-81ED-4DB2-BD59-A6C34878D82A}">
                    <a16:rowId xmlns:a16="http://schemas.microsoft.com/office/drawing/2014/main" val="1679293673"/>
                  </a:ext>
                </a:extLst>
              </a:tr>
              <a:tr h="5382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Char</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single characters,</a:t>
                      </a:r>
                      <a:r>
                        <a:rPr lang="en-GB" sz="1200" kern="1400" baseline="0" dirty="0">
                          <a:ln>
                            <a:noFill/>
                          </a:ln>
                          <a:solidFill>
                            <a:srgbClr val="000000"/>
                          </a:solidFill>
                          <a:effectLst/>
                          <a:latin typeface="Gill Sans MT" panose="020B0502020104020203" pitchFamily="34" charset="0"/>
                        </a:rPr>
                        <a:t> such as letters, numbers or punctuation symbol. </a:t>
                      </a:r>
                      <a:endParaRPr lang="en-GB" sz="1200" kern="1400" dirty="0">
                        <a:ln>
                          <a:noFill/>
                        </a:ln>
                        <a:solidFill>
                          <a:srgbClr val="000000"/>
                        </a:solidFill>
                        <a:effectLst/>
                        <a:latin typeface="Gill Sans MT" panose="020B0502020104020203" pitchFamily="34" charset="0"/>
                      </a:endParaRPr>
                    </a:p>
                  </a:txBody>
                  <a:tcPr marL="36576" marR="36576" marT="36576" marB="36576" anchor="ctr">
                    <a:noFill/>
                  </a:tcPr>
                </a:tc>
                <a:extLst>
                  <a:ext uri="{0D108BD9-81ED-4DB2-BD59-A6C34878D82A}">
                    <a16:rowId xmlns:a16="http://schemas.microsoft.com/office/drawing/2014/main" val="711425404"/>
                  </a:ext>
                </a:extLst>
              </a:tr>
              <a:tr h="30785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Concatenate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Joining two strings together using the + symbol. </a:t>
                      </a:r>
                    </a:p>
                  </a:txBody>
                  <a:tcPr marL="36576" marR="36576" marT="36576" marB="36576" anchor="ctr">
                    <a:noFill/>
                  </a:tcPr>
                </a:tc>
                <a:extLst>
                  <a:ext uri="{0D108BD9-81ED-4DB2-BD59-A6C34878D82A}">
                    <a16:rowId xmlns:a16="http://schemas.microsoft.com/office/drawing/2014/main" val="2911287931"/>
                  </a:ext>
                </a:extLst>
              </a:tr>
              <a:tr h="5382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Casting</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Converting the value of a variable from one data type into another. </a:t>
                      </a:r>
                    </a:p>
                  </a:txBody>
                  <a:tcPr marL="36576" marR="36576" marT="36576" marB="36576" anchor="ctr">
                    <a:noFill/>
                  </a:tcPr>
                </a:tc>
                <a:extLst>
                  <a:ext uri="{0D108BD9-81ED-4DB2-BD59-A6C34878D82A}">
                    <a16:rowId xmlns:a16="http://schemas.microsoft.com/office/drawing/2014/main" val="2067556241"/>
                  </a:ext>
                </a:extLst>
              </a:tr>
              <a:tr h="30785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Flowcharts</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visual representation of an algorithm.</a:t>
                      </a:r>
                      <a:r>
                        <a:rPr lang="en-GB" sz="1200" kern="1400" baseline="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nchor="ctr">
                    <a:noFill/>
                  </a:tcPr>
                </a:tc>
                <a:extLst>
                  <a:ext uri="{0D108BD9-81ED-4DB2-BD59-A6C34878D82A}">
                    <a16:rowId xmlns:a16="http://schemas.microsoft.com/office/drawing/2014/main" val="403545900"/>
                  </a:ext>
                </a:extLst>
              </a:tr>
              <a:tr h="307855">
                <a:tc gridSpan="2">
                  <a:txBody>
                    <a:bodyPr/>
                    <a:lstStyle/>
                    <a:p>
                      <a:pPr marR="0" indent="0" algn="ctr"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Computer Systems</a:t>
                      </a:r>
                    </a:p>
                  </a:txBody>
                  <a:tcPr marL="36576" marR="36576" marT="36576" marB="36576" anchor="ctr">
                    <a:solidFill>
                      <a:schemeClr val="accent5">
                        <a:lumMod val="20000"/>
                        <a:lumOff val="80000"/>
                      </a:schemeClr>
                    </a:solidFill>
                  </a:tcPr>
                </a:tc>
                <a:tc hMerge="1">
                  <a:txBody>
                    <a:bodyPr/>
                    <a:lstStyle/>
                    <a:p>
                      <a:pPr marR="0" indent="0" algn="l" rtl="0">
                        <a:lnSpc>
                          <a:spcPct val="119000"/>
                        </a:lnSpc>
                        <a:spcBef>
                          <a:spcPts val="0"/>
                        </a:spcBef>
                        <a:spcAft>
                          <a:spcPts val="600"/>
                        </a:spcAft>
                      </a:pPr>
                      <a:endParaRPr lang="en-GB" sz="1200" kern="1400" dirty="0">
                        <a:ln>
                          <a:noFill/>
                        </a:ln>
                        <a:solidFill>
                          <a:srgbClr val="000000"/>
                        </a:solidFill>
                        <a:effectLst/>
                        <a:latin typeface="Gill Sans MT" panose="020B0502020104020203" pitchFamily="34" charset="0"/>
                      </a:endParaRPr>
                    </a:p>
                  </a:txBody>
                  <a:tcPr marL="36576" marR="36576" marT="36576" marB="36576" anchor="ctr">
                    <a:noFill/>
                  </a:tcPr>
                </a:tc>
                <a:extLst>
                  <a:ext uri="{0D108BD9-81ED-4DB2-BD59-A6C34878D82A}">
                    <a16:rowId xmlns:a16="http://schemas.microsoft.com/office/drawing/2014/main" val="1524453827"/>
                  </a:ext>
                </a:extLst>
              </a:tr>
              <a:tr h="53825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Embedded System</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computer system built into a larger machine to provide a means of control. </a:t>
                      </a:r>
                    </a:p>
                  </a:txBody>
                  <a:tcPr marL="36576" marR="36576" marT="36576" marB="36576" anchor="ctr">
                    <a:noFill/>
                  </a:tcPr>
                </a:tc>
                <a:extLst>
                  <a:ext uri="{0D108BD9-81ED-4DB2-BD59-A6C34878D82A}">
                    <a16:rowId xmlns:a16="http://schemas.microsoft.com/office/drawing/2014/main" val="1854107523"/>
                  </a:ext>
                </a:extLst>
              </a:tr>
              <a:tr h="76866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CPU </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Main processing unit of the computer, comprising</a:t>
                      </a:r>
                      <a:r>
                        <a:rPr lang="en-GB" sz="1200" kern="1400" baseline="0" dirty="0">
                          <a:ln>
                            <a:noFill/>
                          </a:ln>
                          <a:solidFill>
                            <a:srgbClr val="000000"/>
                          </a:solidFill>
                          <a:effectLst/>
                          <a:latin typeface="Gill Sans MT" panose="020B0502020104020203" pitchFamily="34" charset="0"/>
                        </a:rPr>
                        <a:t> of the Arithmetic and Logic Unit, the Control Unit and the immediate access store. </a:t>
                      </a:r>
                      <a:endParaRPr lang="en-GB" sz="1200" kern="1400" dirty="0">
                        <a:ln>
                          <a:noFill/>
                        </a:ln>
                        <a:solidFill>
                          <a:srgbClr val="000000"/>
                        </a:solidFill>
                        <a:effectLst/>
                        <a:latin typeface="Gill Sans MT" panose="020B0502020104020203" pitchFamily="34" charset="0"/>
                      </a:endParaRPr>
                    </a:p>
                  </a:txBody>
                  <a:tcPr marL="36576" marR="36576" marT="36576" marB="36576" anchor="ctr">
                    <a:noFill/>
                  </a:tcPr>
                </a:tc>
                <a:extLst>
                  <a:ext uri="{0D108BD9-81ED-4DB2-BD59-A6C34878D82A}">
                    <a16:rowId xmlns:a16="http://schemas.microsoft.com/office/drawing/2014/main" val="2392268315"/>
                  </a:ext>
                </a:extLst>
              </a:tr>
              <a:tr h="5382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RAM</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The computer’s main memory that holds the data, programs and files while they are being used.</a:t>
                      </a:r>
                    </a:p>
                  </a:txBody>
                  <a:tcPr marL="36576" marR="36576" marT="36576" marB="36576" anchor="ctr">
                    <a:noFill/>
                  </a:tcPr>
                </a:tc>
                <a:extLst>
                  <a:ext uri="{0D108BD9-81ED-4DB2-BD59-A6C34878D82A}">
                    <a16:rowId xmlns:a16="http://schemas.microsoft.com/office/drawing/2014/main" val="1058758229"/>
                  </a:ext>
                </a:extLst>
              </a:tr>
              <a:tr h="5382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ROM</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Stores the boot program / BIOS for when the computer is switched on.</a:t>
                      </a:r>
                    </a:p>
                  </a:txBody>
                  <a:tcPr marL="36576" marR="36576" marT="36576" marB="36576" anchor="ctr">
                    <a:noFill/>
                  </a:tcPr>
                </a:tc>
                <a:extLst>
                  <a:ext uri="{0D108BD9-81ED-4DB2-BD59-A6C34878D82A}">
                    <a16:rowId xmlns:a16="http://schemas.microsoft.com/office/drawing/2014/main" val="147994766"/>
                  </a:ext>
                </a:extLst>
              </a:tr>
              <a:tr h="30785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Hard</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Drive</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The storage hardware which stores data permanently. </a:t>
                      </a:r>
                    </a:p>
                  </a:txBody>
                  <a:tcPr marL="36576" marR="36576" marT="36576" marB="36576" anchor="ctr">
                    <a:noFill/>
                  </a:tcPr>
                </a:tc>
                <a:extLst>
                  <a:ext uri="{0D108BD9-81ED-4DB2-BD59-A6C34878D82A}">
                    <a16:rowId xmlns:a16="http://schemas.microsoft.com/office/drawing/2014/main" val="1542398560"/>
                  </a:ext>
                </a:extLst>
              </a:tr>
              <a:tr h="7686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BIOS</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Basic input/output system. This is the program a computer's microprocessor uses to start the computer system after it is powered on.</a:t>
                      </a:r>
                    </a:p>
                  </a:txBody>
                  <a:tcPr marL="36576" marR="36576" marT="36576" marB="36576" anchor="ctr">
                    <a:noFill/>
                  </a:tcPr>
                </a:tc>
                <a:extLst>
                  <a:ext uri="{0D108BD9-81ED-4DB2-BD59-A6C34878D82A}">
                    <a16:rowId xmlns:a16="http://schemas.microsoft.com/office/drawing/2014/main" val="549999744"/>
                  </a:ext>
                </a:extLst>
              </a:tr>
              <a:tr h="5382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Operating Systems</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The software that manages the hardware and software resources in a computer system.</a:t>
                      </a:r>
                    </a:p>
                  </a:txBody>
                  <a:tcPr marL="36576" marR="36576" marT="36576" marB="36576" anchor="ctr">
                    <a:noFill/>
                  </a:tcPr>
                </a:tc>
                <a:extLst>
                  <a:ext uri="{0D108BD9-81ED-4DB2-BD59-A6C34878D82A}">
                    <a16:rowId xmlns:a16="http://schemas.microsoft.com/office/drawing/2014/main" val="2379729116"/>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14</a:t>
            </a:r>
          </a:p>
        </p:txBody>
      </p:sp>
      <p:graphicFrame>
        <p:nvGraphicFramePr>
          <p:cNvPr id="4" name="Content Placeholder 3"/>
          <p:cNvGraphicFramePr>
            <a:graphicFrameLocks/>
          </p:cNvGraphicFramePr>
          <p:nvPr>
            <p:extLst>
              <p:ext uri="{D42A27DB-BD31-4B8C-83A1-F6EECF244321}">
                <p14:modId xmlns:p14="http://schemas.microsoft.com/office/powerpoint/2010/main" val="815088313"/>
              </p:ext>
            </p:extLst>
          </p:nvPr>
        </p:nvGraphicFramePr>
        <p:xfrm>
          <a:off x="406256" y="718521"/>
          <a:ext cx="5930289" cy="5997074"/>
        </p:xfrm>
        <a:graphic>
          <a:graphicData uri="http://schemas.openxmlformats.org/drawingml/2006/table">
            <a:tbl>
              <a:tblPr firstRow="1" bandRow="1">
                <a:tableStyleId>{5940675A-B579-460E-94D1-54222C63F5DA}</a:tableStyleId>
              </a:tblPr>
              <a:tblGrid>
                <a:gridCol w="1268546">
                  <a:extLst>
                    <a:ext uri="{9D8B030D-6E8A-4147-A177-3AD203B41FA5}">
                      <a16:colId xmlns:a16="http://schemas.microsoft.com/office/drawing/2014/main" val="20000"/>
                    </a:ext>
                  </a:extLst>
                </a:gridCol>
                <a:gridCol w="4661743">
                  <a:extLst>
                    <a:ext uri="{9D8B030D-6E8A-4147-A177-3AD203B41FA5}">
                      <a16:colId xmlns:a16="http://schemas.microsoft.com/office/drawing/2014/main" val="3960468582"/>
                    </a:ext>
                  </a:extLst>
                </a:gridCol>
              </a:tblGrid>
              <a:tr h="284798">
                <a:tc gridSpan="2">
                  <a:txBody>
                    <a:bodyPr/>
                    <a:lstStyle/>
                    <a:p>
                      <a:pPr algn="ctr"/>
                      <a:r>
                        <a:rPr lang="en-US" sz="1200" b="1" dirty="0">
                          <a:latin typeface="Gill Sans MT" panose="020B0502020104020203" pitchFamily="34" charset="0"/>
                        </a:rPr>
                        <a:t>Programming</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44421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Translators</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Changing a program written in one language into another language</a:t>
                      </a:r>
                    </a:p>
                  </a:txBody>
                  <a:tcPr marL="36576" marR="36576" marT="36576" marB="36576" anchor="ctr">
                    <a:noFill/>
                  </a:tcPr>
                </a:tc>
                <a:extLst>
                  <a:ext uri="{0D108BD9-81ED-4DB2-BD59-A6C34878D82A}">
                    <a16:rowId xmlns:a16="http://schemas.microsoft.com/office/drawing/2014/main" val="2911287931"/>
                  </a:ext>
                </a:extLst>
              </a:tr>
              <a:tr h="52779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High-Level Language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Code written in a way that is similar to human language, such as English, making it easier to understand and use the language.</a:t>
                      </a:r>
                    </a:p>
                  </a:txBody>
                  <a:tcPr marL="36576" marR="36576" marT="36576" marB="36576" anchor="ctr">
                    <a:noFill/>
                  </a:tcPr>
                </a:tc>
                <a:extLst>
                  <a:ext uri="{0D108BD9-81ED-4DB2-BD59-A6C34878D82A}">
                    <a16:rowId xmlns:a16="http://schemas.microsoft.com/office/drawing/2014/main" val="403545900"/>
                  </a:ext>
                </a:extLst>
              </a:tr>
              <a:tr h="52779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Low-Level Language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This does not closely resemble human language, making it harder for humans to understand and write in. </a:t>
                      </a:r>
                    </a:p>
                  </a:txBody>
                  <a:tcPr marL="36576" marR="36576" marT="36576" marB="36576" anchor="ctr">
                    <a:noFill/>
                  </a:tcPr>
                </a:tc>
                <a:extLst>
                  <a:ext uri="{0D108BD9-81ED-4DB2-BD59-A6C34878D82A}">
                    <a16:rowId xmlns:a16="http://schemas.microsoft.com/office/drawing/2014/main" val="3397875823"/>
                  </a:ext>
                </a:extLst>
              </a:tr>
              <a:tr h="30187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Assemblers</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Turns assembly language into machine code</a:t>
                      </a:r>
                    </a:p>
                  </a:txBody>
                  <a:tcPr marL="36576" marR="36576" marT="36576" marB="36576" anchor="ctr">
                    <a:noFill/>
                  </a:tcPr>
                </a:tc>
                <a:extLst>
                  <a:ext uri="{0D108BD9-81ED-4DB2-BD59-A6C34878D82A}">
                    <a16:rowId xmlns:a16="http://schemas.microsoft.com/office/drawing/2014/main" val="1524453827"/>
                  </a:ext>
                </a:extLst>
              </a:tr>
              <a:tr h="44421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Compilers</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Translates all of the code in one go to create an executable file. </a:t>
                      </a:r>
                    </a:p>
                  </a:txBody>
                  <a:tcPr marL="36576" marR="36576" marT="36576" marB="36576" anchor="ctr">
                    <a:noFill/>
                  </a:tcPr>
                </a:tc>
                <a:extLst>
                  <a:ext uri="{0D108BD9-81ED-4DB2-BD59-A6C34878D82A}">
                    <a16:rowId xmlns:a16="http://schemas.microsoft.com/office/drawing/2014/main" val="1854107523"/>
                  </a:ext>
                </a:extLst>
              </a:tr>
              <a:tr h="301873">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Interpreters</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Translates the code one instruction at a time. </a:t>
                      </a:r>
                    </a:p>
                  </a:txBody>
                  <a:tcPr marL="36576" marR="36576" marT="36576" marB="36576" anchor="ctr">
                    <a:noFill/>
                  </a:tcPr>
                </a:tc>
                <a:extLst>
                  <a:ext uri="{0D108BD9-81ED-4DB2-BD59-A6C34878D82A}">
                    <a16:rowId xmlns:a16="http://schemas.microsoft.com/office/drawing/2014/main" val="2392268315"/>
                  </a:ext>
                </a:extLst>
              </a:tr>
              <a:tr h="52779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IDE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Integrated Development</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Environment. Helps programmers to create programs with the help of tools.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extLst>
                  <a:ext uri="{0D108BD9-81ED-4DB2-BD59-A6C34878D82A}">
                    <a16:rowId xmlns:a16="http://schemas.microsoft.com/office/drawing/2014/main" val="1058758229"/>
                  </a:ext>
                </a:extLst>
              </a:tr>
              <a:tr h="52779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Syntax Error</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Something which doesn’t fit the rules or grammar of the programming language.</a:t>
                      </a:r>
                    </a:p>
                  </a:txBody>
                  <a:tcPr marL="36576" marR="36576" marT="36576" marB="36576" anchor="ctr">
                    <a:noFill/>
                  </a:tcPr>
                </a:tc>
                <a:extLst>
                  <a:ext uri="{0D108BD9-81ED-4DB2-BD59-A6C34878D82A}">
                    <a16:rowId xmlns:a16="http://schemas.microsoft.com/office/drawing/2014/main" val="147994766"/>
                  </a:ext>
                </a:extLst>
              </a:tr>
              <a:tr h="30187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Sequence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Programming steps that are carried out one after another.</a:t>
                      </a:r>
                    </a:p>
                  </a:txBody>
                  <a:tcPr marL="36576" marR="36576" marT="36576" marB="36576" anchor="ctr">
                    <a:noFill/>
                  </a:tcPr>
                </a:tc>
                <a:extLst>
                  <a:ext uri="{0D108BD9-81ED-4DB2-BD59-A6C34878D82A}">
                    <a16:rowId xmlns:a16="http://schemas.microsoft.com/office/drawing/2014/main" val="1542398560"/>
                  </a:ext>
                </a:extLst>
              </a:tr>
              <a:tr h="30187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Variables</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value which may change while the program is running.</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extLst>
                  <a:ext uri="{0D108BD9-81ED-4DB2-BD59-A6C34878D82A}">
                    <a16:rowId xmlns:a16="http://schemas.microsoft.com/office/drawing/2014/main" val="549999744"/>
                  </a:ext>
                </a:extLst>
              </a:tr>
              <a:tr h="30187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Data</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unit of information</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without context, measured in bits</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extLst>
                  <a:ext uri="{0D108BD9-81ED-4DB2-BD59-A6C34878D82A}">
                    <a16:rowId xmlns:a16="http://schemas.microsoft.com/office/drawing/2014/main" val="2842304564"/>
                  </a:ext>
                </a:extLst>
              </a:tr>
              <a:tr h="45720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String</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sequence of characters, including letters, numbers and punctuation.</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extLst>
                  <a:ext uri="{0D108BD9-81ED-4DB2-BD59-A6C34878D82A}">
                    <a16:rowId xmlns:a16="http://schemas.microsoft.com/office/drawing/2014/main" val="707231611"/>
                  </a:ext>
                </a:extLst>
              </a:tr>
              <a:tr h="30187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Integer</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whole number.</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extLst>
                  <a:ext uri="{0D108BD9-81ED-4DB2-BD59-A6C34878D82A}">
                    <a16:rowId xmlns:a16="http://schemas.microsoft.com/office/drawing/2014/main" val="64627568"/>
                  </a:ext>
                </a:extLst>
              </a:tr>
              <a:tr h="44421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Boolean</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An answers that only has two possible values e.g. True and False. </a:t>
                      </a:r>
                    </a:p>
                  </a:txBody>
                  <a:tcPr marL="36576" marR="36576" marT="36576" marB="36576" anchor="ctr">
                    <a:noFill/>
                  </a:tcPr>
                </a:tc>
                <a:extLst>
                  <a:ext uri="{0D108BD9-81ED-4DB2-BD59-A6C34878D82A}">
                    <a16:rowId xmlns:a16="http://schemas.microsoft.com/office/drawing/2014/main" val="1797054642"/>
                  </a:ext>
                </a:extLst>
              </a:tr>
            </a:tbl>
          </a:graphicData>
        </a:graphic>
      </p:graphicFrame>
    </p:spTree>
    <p:extLst>
      <p:ext uri="{BB962C8B-B14F-4D97-AF65-F5344CB8AC3E}">
        <p14:creationId xmlns:p14="http://schemas.microsoft.com/office/powerpoint/2010/main" val="399490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graphicFrame>
        <p:nvGraphicFramePr>
          <p:cNvPr id="7" name="Content Placeholder 3"/>
          <p:cNvGraphicFramePr>
            <a:graphicFrameLocks/>
          </p:cNvGraphicFramePr>
          <p:nvPr>
            <p:extLst>
              <p:ext uri="{D42A27DB-BD31-4B8C-83A1-F6EECF244321}">
                <p14:modId xmlns:p14="http://schemas.microsoft.com/office/powerpoint/2010/main" val="2263298220"/>
              </p:ext>
            </p:extLst>
          </p:nvPr>
        </p:nvGraphicFramePr>
        <p:xfrm>
          <a:off x="305620" y="725212"/>
          <a:ext cx="6065200" cy="5915427"/>
        </p:xfrm>
        <a:graphic>
          <a:graphicData uri="http://schemas.openxmlformats.org/drawingml/2006/table">
            <a:tbl>
              <a:tblPr firstRow="1" bandRow="1">
                <a:tableStyleId>{5940675A-B579-460E-94D1-54222C63F5DA}</a:tableStyleId>
              </a:tblPr>
              <a:tblGrid>
                <a:gridCol w="1585773">
                  <a:extLst>
                    <a:ext uri="{9D8B030D-6E8A-4147-A177-3AD203B41FA5}">
                      <a16:colId xmlns:a16="http://schemas.microsoft.com/office/drawing/2014/main" val="20000"/>
                    </a:ext>
                  </a:extLst>
                </a:gridCol>
                <a:gridCol w="4479427">
                  <a:extLst>
                    <a:ext uri="{9D8B030D-6E8A-4147-A177-3AD203B41FA5}">
                      <a16:colId xmlns:a16="http://schemas.microsoft.com/office/drawing/2014/main" val="3960468582"/>
                    </a:ext>
                  </a:extLst>
                </a:gridCol>
              </a:tblGrid>
              <a:tr h="55903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Utility Software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program which performs important maintenance tasks to improve the performance of a computer system.</a:t>
                      </a:r>
                    </a:p>
                  </a:txBody>
                  <a:tcPr marL="36576" marR="36576" marT="36576" marB="36576" anchor="ctr">
                    <a:noFill/>
                  </a:tcPr>
                </a:tc>
                <a:extLst>
                  <a:ext uri="{0D108BD9-81ED-4DB2-BD59-A6C34878D82A}">
                    <a16:rowId xmlns:a16="http://schemas.microsoft.com/office/drawing/2014/main" val="2296198765"/>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Input Device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device which introduced data</a:t>
                      </a:r>
                      <a:r>
                        <a:rPr lang="en-GB" sz="1200" kern="1400" baseline="0" dirty="0">
                          <a:ln>
                            <a:noFill/>
                          </a:ln>
                          <a:solidFill>
                            <a:srgbClr val="000000"/>
                          </a:solidFill>
                          <a:effectLst/>
                          <a:latin typeface="Gill Sans MT" panose="020B0502020104020203" pitchFamily="34" charset="0"/>
                        </a:rPr>
                        <a:t> to the computer. </a:t>
                      </a:r>
                      <a:endParaRPr lang="en-GB" sz="1200" kern="1400" dirty="0">
                        <a:ln>
                          <a:noFill/>
                        </a:ln>
                        <a:solidFill>
                          <a:srgbClr val="000000"/>
                        </a:solidFill>
                        <a:effectLst/>
                        <a:latin typeface="Gill Sans MT" panose="020B0502020104020203" pitchFamily="34" charset="0"/>
                      </a:endParaRPr>
                    </a:p>
                  </a:txBody>
                  <a:tcPr marL="36576" marR="36576" marT="36576" marB="36576" anchor="ctr">
                    <a:noFill/>
                  </a:tcPr>
                </a:tc>
                <a:extLst>
                  <a:ext uri="{0D108BD9-81ED-4DB2-BD59-A6C34878D82A}">
                    <a16:rowId xmlns:a16="http://schemas.microsoft.com/office/drawing/2014/main" val="2911287931"/>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Output Device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device which displays data from the computer. </a:t>
                      </a:r>
                    </a:p>
                  </a:txBody>
                  <a:tcPr marL="36576" marR="36576" marT="36576" marB="36576" anchor="ctr">
                    <a:noFill/>
                  </a:tcPr>
                </a:tc>
                <a:extLst>
                  <a:ext uri="{0D108BD9-81ED-4DB2-BD59-A6C34878D82A}">
                    <a16:rowId xmlns:a16="http://schemas.microsoft.com/office/drawing/2014/main" val="2237251917"/>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Computer Architecture </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way a computer is designed and structured. </a:t>
                      </a:r>
                    </a:p>
                  </a:txBody>
                  <a:tcPr marL="36576" marR="36576" marT="36576" marB="36576" anchor="ctr">
                    <a:noFill/>
                  </a:tcPr>
                </a:tc>
                <a:extLst>
                  <a:ext uri="{0D108BD9-81ED-4DB2-BD59-A6C34878D82A}">
                    <a16:rowId xmlns:a16="http://schemas.microsoft.com/office/drawing/2014/main" val="1524453827"/>
                  </a:ext>
                </a:extLst>
              </a:tr>
              <a:tr h="319736">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Control Unit</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Executes instructions and controls the flow of data in the CPU.</a:t>
                      </a:r>
                    </a:p>
                  </a:txBody>
                  <a:tcPr marL="36576" marR="36576" marT="36576" marB="36576" anchor="ctr">
                    <a:noFill/>
                  </a:tcPr>
                </a:tc>
                <a:extLst>
                  <a:ext uri="{0D108BD9-81ED-4DB2-BD59-A6C34878D82A}">
                    <a16:rowId xmlns:a16="http://schemas.microsoft.com/office/drawing/2014/main" val="1854107523"/>
                  </a:ext>
                </a:extLst>
              </a:tr>
              <a:tr h="319736">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ALU</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Does all of the calculations and logical operations.</a:t>
                      </a:r>
                    </a:p>
                  </a:txBody>
                  <a:tcPr marL="36576" marR="36576" marT="36576" marB="36576" anchor="ctr">
                    <a:noFill/>
                  </a:tcPr>
                </a:tc>
                <a:extLst>
                  <a:ext uri="{0D108BD9-81ED-4DB2-BD59-A6C34878D82A}">
                    <a16:rowId xmlns:a16="http://schemas.microsoft.com/office/drawing/2014/main" val="2392268315"/>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Registers</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small storage space for temporary data in the CPU. </a:t>
                      </a:r>
                    </a:p>
                  </a:txBody>
                  <a:tcPr marL="36576" marR="36576" marT="36576" marB="36576" anchor="ctr">
                    <a:noFill/>
                  </a:tcPr>
                </a:tc>
                <a:extLst>
                  <a:ext uri="{0D108BD9-81ED-4DB2-BD59-A6C34878D82A}">
                    <a16:rowId xmlns:a16="http://schemas.microsoft.com/office/drawing/2014/main" val="147994766"/>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Buses</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Data transferred between components on pathways. </a:t>
                      </a:r>
                    </a:p>
                  </a:txBody>
                  <a:tcPr marL="36576" marR="36576" marT="36576" marB="36576" anchor="ctr">
                    <a:noFill/>
                  </a:tcPr>
                </a:tc>
                <a:extLst>
                  <a:ext uri="{0D108BD9-81ED-4DB2-BD59-A6C34878D82A}">
                    <a16:rowId xmlns:a16="http://schemas.microsoft.com/office/drawing/2014/main" val="1542398560"/>
                  </a:ext>
                </a:extLst>
              </a:tr>
              <a:tr h="112141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FDE</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Cycle</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Fetch Decode Execute. This is performed by the CPU millions of times every second. </a:t>
                      </a:r>
                    </a:p>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This cycle is how the CPU processes data and instructions for each program or service that requires its attention.</a:t>
                      </a:r>
                    </a:p>
                  </a:txBody>
                  <a:tcPr marL="36576" marR="36576" marT="36576" marB="36576" anchor="ctr">
                    <a:noFill/>
                  </a:tcPr>
                </a:tc>
                <a:extLst>
                  <a:ext uri="{0D108BD9-81ED-4DB2-BD59-A6C34878D82A}">
                    <a16:rowId xmlns:a16="http://schemas.microsoft.com/office/drawing/2014/main" val="549999744"/>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Volatile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Data lost whenever the power is turned off. </a:t>
                      </a:r>
                    </a:p>
                  </a:txBody>
                  <a:tcPr marL="36576" marR="36576" marT="36576" marB="36576" anchor="ctr">
                    <a:noFill/>
                  </a:tcPr>
                </a:tc>
                <a:extLst>
                  <a:ext uri="{0D108BD9-81ED-4DB2-BD59-A6C34878D82A}">
                    <a16:rowId xmlns:a16="http://schemas.microsoft.com/office/drawing/2014/main" val="707231611"/>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Non-Volatile </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Data is saved even when not being powered. </a:t>
                      </a:r>
                    </a:p>
                  </a:txBody>
                  <a:tcPr marL="36576" marR="36576" marT="36576" marB="36576" anchor="ctr">
                    <a:noFill/>
                  </a:tcPr>
                </a:tc>
                <a:extLst>
                  <a:ext uri="{0D108BD9-81ED-4DB2-BD59-A6C34878D82A}">
                    <a16:rowId xmlns:a16="http://schemas.microsoft.com/office/drawing/2014/main" val="64627568"/>
                  </a:ext>
                </a:extLst>
              </a:tr>
              <a:tr h="79832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Virtual Memory</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Programs must be stored in RAM to be processed by the CPU. Even if there is insufficient space in RAM for all programs the computer can use the hard disk drive (HDD) as an extension of RAM. </a:t>
                      </a:r>
                    </a:p>
                  </a:txBody>
                  <a:tcPr marL="36576" marR="36576" marT="36576" marB="36576" anchor="ctr">
                    <a:noFill/>
                  </a:tcPr>
                </a:tc>
                <a:extLst>
                  <a:ext uri="{0D108BD9-81ED-4DB2-BD59-A6C34878D82A}">
                    <a16:rowId xmlns:a16="http://schemas.microsoft.com/office/drawing/2014/main" val="1797054642"/>
                  </a:ext>
                </a:extLst>
              </a:tr>
              <a:tr h="559031">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Cache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Very fast memory that stores regularly used data so that the CPU can access it quickly.</a:t>
                      </a:r>
                    </a:p>
                  </a:txBody>
                  <a:tcPr marL="36576" marR="36576" marT="36576" marB="36576" anchor="ctr">
                    <a:noFill/>
                  </a:tcPr>
                </a:tc>
                <a:extLst>
                  <a:ext uri="{0D108BD9-81ED-4DB2-BD59-A6C34878D82A}">
                    <a16:rowId xmlns:a16="http://schemas.microsoft.com/office/drawing/2014/main" val="4120949987"/>
                  </a:ext>
                </a:extLst>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166017495"/>
              </p:ext>
            </p:extLst>
          </p:nvPr>
        </p:nvGraphicFramePr>
        <p:xfrm>
          <a:off x="6520850" y="725209"/>
          <a:ext cx="5351360" cy="5915429"/>
        </p:xfrm>
        <a:graphic>
          <a:graphicData uri="http://schemas.openxmlformats.org/drawingml/2006/table">
            <a:tbl>
              <a:tblPr firstRow="1" bandRow="1">
                <a:tableStyleId>{5940675A-B579-460E-94D1-54222C63F5DA}</a:tableStyleId>
              </a:tblPr>
              <a:tblGrid>
                <a:gridCol w="1399137">
                  <a:extLst>
                    <a:ext uri="{9D8B030D-6E8A-4147-A177-3AD203B41FA5}">
                      <a16:colId xmlns:a16="http://schemas.microsoft.com/office/drawing/2014/main" val="20000"/>
                    </a:ext>
                  </a:extLst>
                </a:gridCol>
                <a:gridCol w="3952223">
                  <a:extLst>
                    <a:ext uri="{9D8B030D-6E8A-4147-A177-3AD203B41FA5}">
                      <a16:colId xmlns:a16="http://schemas.microsoft.com/office/drawing/2014/main" val="3960468582"/>
                    </a:ext>
                  </a:extLst>
                </a:gridCol>
              </a:tblGrid>
              <a:tr h="63690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Secondary Storage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Storage used to save and store data that can be accessed repeatedly. </a:t>
                      </a:r>
                    </a:p>
                  </a:txBody>
                  <a:tcPr marL="36576" marR="36576" marT="36576" marB="36576" anchor="ctr">
                    <a:noFill/>
                  </a:tcPr>
                </a:tc>
                <a:extLst>
                  <a:ext uri="{0D108BD9-81ED-4DB2-BD59-A6C34878D82A}">
                    <a16:rowId xmlns:a16="http://schemas.microsoft.com/office/drawing/2014/main" val="711425404"/>
                  </a:ext>
                </a:extLst>
              </a:tr>
              <a:tr h="90953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Optical</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Portable and generally used to store music, videos, movies. Uses photo-sensitive materials and effects of light (laser light) to store data. </a:t>
                      </a:r>
                    </a:p>
                  </a:txBody>
                  <a:tcPr marL="36576" marR="36576" marT="36576" marB="36576" anchor="ctr">
                    <a:noFill/>
                  </a:tcPr>
                </a:tc>
                <a:extLst>
                  <a:ext uri="{0D108BD9-81ED-4DB2-BD59-A6C34878D82A}">
                    <a16:rowId xmlns:a16="http://schemas.microsoft.com/office/drawing/2014/main" val="2067556241"/>
                  </a:ext>
                </a:extLst>
              </a:tr>
              <a:tr h="63690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Magnetic</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Used to hold data, instructions and software applications. Stores data using magnetic field. </a:t>
                      </a:r>
                    </a:p>
                  </a:txBody>
                  <a:tcPr marL="36576" marR="36576" marT="36576" marB="36576" anchor="ctr">
                    <a:noFill/>
                  </a:tcPr>
                </a:tc>
                <a:extLst>
                  <a:ext uri="{0D108BD9-81ED-4DB2-BD59-A6C34878D82A}">
                    <a16:rowId xmlns:a16="http://schemas.microsoft.com/office/drawing/2014/main" val="403545900"/>
                  </a:ext>
                </a:extLst>
              </a:tr>
              <a:tr h="36427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Cloud Storage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Networks of servers accessed on the internet. </a:t>
                      </a:r>
                    </a:p>
                  </a:txBody>
                  <a:tcPr marL="36576" marR="36576" marT="36576" marB="36576" anchor="ctr">
                    <a:noFill/>
                  </a:tcPr>
                </a:tc>
                <a:extLst>
                  <a:ext uri="{0D108BD9-81ED-4DB2-BD59-A6C34878D82A}">
                    <a16:rowId xmlns:a16="http://schemas.microsoft.com/office/drawing/2014/main" val="3163749895"/>
                  </a:ext>
                </a:extLst>
              </a:tr>
              <a:tr h="36427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Clock Speed</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measure of how quickly a CPU can process information. </a:t>
                      </a:r>
                    </a:p>
                  </a:txBody>
                  <a:tcPr marL="36576" marR="36576" marT="36576" marB="36576" anchor="ctr">
                    <a:noFill/>
                  </a:tcPr>
                </a:tc>
                <a:extLst>
                  <a:ext uri="{0D108BD9-81ED-4DB2-BD59-A6C34878D82A}">
                    <a16:rowId xmlns:a16="http://schemas.microsoft.com/office/drawing/2014/main" val="2392268315"/>
                  </a:ext>
                </a:extLst>
              </a:tr>
              <a:tr h="3642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Cache Memory</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Temporary storage for frequently accessed data. </a:t>
                      </a:r>
                    </a:p>
                  </a:txBody>
                  <a:tcPr marL="36576" marR="36576" marT="36576" marB="36576" anchor="ctr">
                    <a:noFill/>
                  </a:tcPr>
                </a:tc>
                <a:extLst>
                  <a:ext uri="{0D108BD9-81ED-4DB2-BD59-A6C34878D82A}">
                    <a16:rowId xmlns:a16="http://schemas.microsoft.com/office/drawing/2014/main" val="1058758229"/>
                  </a:ext>
                </a:extLst>
              </a:tr>
              <a:tr h="3642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Cores</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complete set of CPU components. </a:t>
                      </a:r>
                    </a:p>
                  </a:txBody>
                  <a:tcPr marL="36576" marR="36576" marT="36576" marB="36576" anchor="ctr">
                    <a:noFill/>
                  </a:tcPr>
                </a:tc>
                <a:extLst>
                  <a:ext uri="{0D108BD9-81ED-4DB2-BD59-A6C34878D82A}">
                    <a16:rowId xmlns:a16="http://schemas.microsoft.com/office/drawing/2014/main" val="147994766"/>
                  </a:ext>
                </a:extLst>
              </a:tr>
              <a:tr h="3642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Operating System</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The software that controls the hardware components.</a:t>
                      </a:r>
                    </a:p>
                  </a:txBody>
                  <a:tcPr marL="36576" marR="36576" marT="36576" marB="36576" anchor="ctr">
                    <a:noFill/>
                  </a:tcPr>
                </a:tc>
                <a:extLst>
                  <a:ext uri="{0D108BD9-81ED-4DB2-BD59-A6C34878D82A}">
                    <a16:rowId xmlns:a16="http://schemas.microsoft.com/office/drawing/2014/main" val="1542398560"/>
                  </a:ext>
                </a:extLst>
              </a:tr>
              <a:tr h="63690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Logic Gates </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Symbols used to represent circuits of transistors within a computer</a:t>
                      </a:r>
                    </a:p>
                  </a:txBody>
                  <a:tcPr marL="36576" marR="36576" marT="36576" marB="36576" anchor="ctr">
                    <a:noFill/>
                  </a:tcPr>
                </a:tc>
                <a:extLst>
                  <a:ext uri="{0D108BD9-81ED-4DB2-BD59-A6C34878D82A}">
                    <a16:rowId xmlns:a16="http://schemas.microsoft.com/office/drawing/2014/main" val="549999744"/>
                  </a:ext>
                </a:extLst>
              </a:tr>
              <a:tr h="63690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Truth Table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table used to show all possible inputs and the associated output for each input. </a:t>
                      </a:r>
                    </a:p>
                  </a:txBody>
                  <a:tcPr marL="36576" marR="36576" marT="36576" marB="36576" anchor="ctr">
                    <a:noFill/>
                  </a:tcPr>
                </a:tc>
                <a:extLst>
                  <a:ext uri="{0D108BD9-81ED-4DB2-BD59-A6C34878D82A}">
                    <a16:rowId xmlns:a16="http://schemas.microsoft.com/office/drawing/2014/main" val="2842304564"/>
                  </a:ext>
                </a:extLst>
              </a:tr>
              <a:tr h="63690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Pseudocode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simple way of describing a set of instructions that does not have to use specific syntax.</a:t>
                      </a:r>
                    </a:p>
                  </a:txBody>
                  <a:tcPr marL="36576" marR="36576" marT="36576" marB="36576" anchor="ctr">
                    <a:noFill/>
                  </a:tcPr>
                </a:tc>
                <a:extLst>
                  <a:ext uri="{0D108BD9-81ED-4DB2-BD59-A6C34878D82A}">
                    <a16:rowId xmlns:a16="http://schemas.microsoft.com/office/drawing/2014/main" val="707231611"/>
                  </a:ext>
                </a:extLst>
              </a:tr>
            </a:tbl>
          </a:graphicData>
        </a:graphic>
      </p:graphicFrame>
    </p:spTree>
    <p:extLst>
      <p:ext uri="{BB962C8B-B14F-4D97-AF65-F5344CB8AC3E}">
        <p14:creationId xmlns:p14="http://schemas.microsoft.com/office/powerpoint/2010/main" val="2998607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015" y="114119"/>
            <a:ext cx="156508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graphicFrame>
        <p:nvGraphicFramePr>
          <p:cNvPr id="4" name="Table 3"/>
          <p:cNvGraphicFramePr>
            <a:graphicFrameLocks noGrp="1"/>
          </p:cNvGraphicFramePr>
          <p:nvPr>
            <p:extLst>
              <p:ext uri="{D42A27DB-BD31-4B8C-83A1-F6EECF244321}">
                <p14:modId xmlns:p14="http://schemas.microsoft.com/office/powerpoint/2010/main" val="399781182"/>
              </p:ext>
            </p:extLst>
          </p:nvPr>
        </p:nvGraphicFramePr>
        <p:xfrm>
          <a:off x="165014" y="788365"/>
          <a:ext cx="11707196" cy="4398231"/>
        </p:xfrm>
        <a:graphic>
          <a:graphicData uri="http://schemas.openxmlformats.org/drawingml/2006/table">
            <a:tbl>
              <a:tblPr firstRow="1" bandRow="1">
                <a:tableStyleId>{5940675A-B579-460E-94D1-54222C63F5DA}</a:tableStyleId>
              </a:tblPr>
              <a:tblGrid>
                <a:gridCol w="1573845">
                  <a:extLst>
                    <a:ext uri="{9D8B030D-6E8A-4147-A177-3AD203B41FA5}">
                      <a16:colId xmlns:a16="http://schemas.microsoft.com/office/drawing/2014/main" val="20000"/>
                    </a:ext>
                  </a:extLst>
                </a:gridCol>
                <a:gridCol w="10133351">
                  <a:extLst>
                    <a:ext uri="{9D8B030D-6E8A-4147-A177-3AD203B41FA5}">
                      <a16:colId xmlns:a16="http://schemas.microsoft.com/office/drawing/2014/main" val="20001"/>
                    </a:ext>
                  </a:extLst>
                </a:gridCol>
              </a:tblGrid>
              <a:tr h="428682">
                <a:tc>
                  <a:txBody>
                    <a:bodyPr/>
                    <a:lstStyle/>
                    <a:p>
                      <a:pPr algn="l"/>
                      <a:r>
                        <a:rPr lang="en-GB" sz="1200" b="0" dirty="0">
                          <a:latin typeface="Gill Sans MT" panose="020B0502020104020203" pitchFamily="34" charset="0"/>
                        </a:rPr>
                        <a:t>Key Word</a:t>
                      </a:r>
                    </a:p>
                  </a:txBody>
                  <a:tcPr anchor="ctr">
                    <a:solidFill>
                      <a:schemeClr val="accent1">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10000"/>
                  </a:ext>
                </a:extLst>
              </a:tr>
              <a:tr h="55779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Identity</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Identity is the qualities, beliefs, personality traits, appearance, and/or expressions that characterize a person or group </a:t>
                      </a:r>
                    </a:p>
                  </a:txBody>
                  <a:tcPr marL="36576" marR="36576" marT="36576" marB="36576" anchor="ctr"/>
                </a:tc>
                <a:extLst>
                  <a:ext uri="{0D108BD9-81ED-4DB2-BD59-A6C34878D82A}">
                    <a16:rowId xmlns:a16="http://schemas.microsoft.com/office/drawing/2014/main" val="10002"/>
                  </a:ext>
                </a:extLst>
              </a:tr>
              <a:tr h="63341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Gender</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either of the two sexes (male and female), especially when considered with reference to social and cultural differences rather than biological ones. The term is also used more broadly to denote a range of identities that do not correspond to established ideas of male and female. </a:t>
                      </a:r>
                    </a:p>
                  </a:txBody>
                  <a:tcPr marL="36576" marR="36576" marT="36576" marB="36576" anchor="ctr"/>
                </a:tc>
                <a:extLst>
                  <a:ext uri="{0D108BD9-81ED-4DB2-BD59-A6C34878D82A}">
                    <a16:rowId xmlns:a16="http://schemas.microsoft.com/office/drawing/2014/main" val="1411512168"/>
                  </a:ext>
                </a:extLst>
              </a:tr>
              <a:tr h="63341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Artist Analysis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An Artist study is the breakdown of the artistic elements in an artwork to discover how it portrays meaning.</a:t>
                      </a:r>
                    </a:p>
                    <a:p>
                      <a:r>
                        <a:rPr lang="en-GB" sz="1200" kern="1200" dirty="0">
                          <a:solidFill>
                            <a:schemeClr val="tx1"/>
                          </a:solidFill>
                          <a:effectLst/>
                          <a:latin typeface="Gill Sans MT" panose="020B0502020104020203" pitchFamily="34" charset="0"/>
                          <a:ea typeface="+mn-ea"/>
                          <a:cs typeface="+mn-cs"/>
                        </a:rPr>
                        <a:t>Analysing art is an aspect that many students find difficult, practicing it will help you develop your language and skills.</a:t>
                      </a:r>
                    </a:p>
                  </a:txBody>
                  <a:tcPr marL="36576" marR="36576" marT="36576" marB="36576" anchor="ctr"/>
                </a:tc>
                <a:extLst>
                  <a:ext uri="{0D108BD9-81ED-4DB2-BD59-A6C34878D82A}">
                    <a16:rowId xmlns:a16="http://schemas.microsoft.com/office/drawing/2014/main" val="10003"/>
                  </a:ext>
                </a:extLst>
              </a:tr>
              <a:tr h="63341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Artist Transcription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Transcription in painting is copying, but often with a different purpose than to produce a replica. Artists use transcription to learn how another artist worked: how she constructed her painting, produced brush strokes and visual effects, and how they mixed colours </a:t>
                      </a:r>
                    </a:p>
                  </a:txBody>
                  <a:tcPr marL="36576" marR="36576" marT="36576" marB="36576" anchor="ctr"/>
                </a:tc>
                <a:extLst>
                  <a:ext uri="{0D108BD9-81ED-4DB2-BD59-A6C34878D82A}">
                    <a16:rowId xmlns:a16="http://schemas.microsoft.com/office/drawing/2014/main" val="10004"/>
                  </a:ext>
                </a:extLst>
              </a:tr>
              <a:tr h="4237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Critic</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person who judges the merits of literary or artistic works, especially one who does so professionally. </a:t>
                      </a:r>
                    </a:p>
                  </a:txBody>
                  <a:tcPr marL="36576" marR="36576" marT="36576" marB="36576" anchor="ctr"/>
                </a:tc>
                <a:extLst>
                  <a:ext uri="{0D108BD9-81ED-4DB2-BD59-A6C34878D82A}">
                    <a16:rowId xmlns:a16="http://schemas.microsoft.com/office/drawing/2014/main" val="3925240874"/>
                  </a:ext>
                </a:extLst>
              </a:tr>
              <a:tr h="63341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Context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Specific to artwork, context consists of all of the things about the artwork that might have influenced the artwork or the maker (artist) but which are not actually part of the artwork. </a:t>
                      </a:r>
                    </a:p>
                  </a:txBody>
                  <a:tcPr marL="36576" marR="36576" marT="36576" marB="36576" anchor="ctr"/>
                </a:tc>
                <a:extLst>
                  <a:ext uri="{0D108BD9-81ED-4DB2-BD59-A6C34878D82A}">
                    <a16:rowId xmlns:a16="http://schemas.microsoft.com/office/drawing/2014/main" val="3041935017"/>
                  </a:ext>
                </a:extLst>
              </a:tr>
              <a:tr h="45438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Culture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 ideas, customs, and social behaviour of a particular people or society </a:t>
                      </a:r>
                    </a:p>
                  </a:txBody>
                  <a:tcPr marL="36576" marR="36576" marT="36576" marB="36576" anchor="ctr"/>
                </a:tc>
                <a:extLst>
                  <a:ext uri="{0D108BD9-81ED-4DB2-BD59-A6C34878D82A}">
                    <a16:rowId xmlns:a16="http://schemas.microsoft.com/office/drawing/2014/main" val="4149408354"/>
                  </a:ext>
                </a:extLst>
              </a:tr>
            </a:tbl>
          </a:graphicData>
        </a:graphic>
      </p:graphicFrame>
    </p:spTree>
    <p:extLst>
      <p:ext uri="{BB962C8B-B14F-4D97-AF65-F5344CB8AC3E}">
        <p14:creationId xmlns:p14="http://schemas.microsoft.com/office/powerpoint/2010/main" val="158310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graphicFrame>
        <p:nvGraphicFramePr>
          <p:cNvPr id="2" name="Content Placeholder 3">
            <a:extLst>
              <a:ext uri="{FF2B5EF4-FFF2-40B4-BE49-F238E27FC236}">
                <a16:creationId xmlns:a16="http://schemas.microsoft.com/office/drawing/2014/main" id="{E70B21FC-0279-5671-5B41-8CD570A99EC1}"/>
              </a:ext>
            </a:extLst>
          </p:cNvPr>
          <p:cNvGraphicFramePr>
            <a:graphicFrameLocks/>
          </p:cNvGraphicFramePr>
          <p:nvPr>
            <p:extLst>
              <p:ext uri="{D42A27DB-BD31-4B8C-83A1-F6EECF244321}">
                <p14:modId xmlns:p14="http://schemas.microsoft.com/office/powerpoint/2010/main" val="1507821376"/>
              </p:ext>
            </p:extLst>
          </p:nvPr>
        </p:nvGraphicFramePr>
        <p:xfrm>
          <a:off x="406256" y="764892"/>
          <a:ext cx="5689744" cy="5683312"/>
        </p:xfrm>
        <a:graphic>
          <a:graphicData uri="http://schemas.openxmlformats.org/drawingml/2006/table">
            <a:tbl>
              <a:tblPr firstRow="1" bandRow="1">
                <a:tableStyleId>{5940675A-B579-460E-94D1-54222C63F5DA}</a:tableStyleId>
              </a:tblPr>
              <a:tblGrid>
                <a:gridCol w="788276">
                  <a:extLst>
                    <a:ext uri="{9D8B030D-6E8A-4147-A177-3AD203B41FA5}">
                      <a16:colId xmlns:a16="http://schemas.microsoft.com/office/drawing/2014/main" val="20000"/>
                    </a:ext>
                  </a:extLst>
                </a:gridCol>
                <a:gridCol w="4901468">
                  <a:extLst>
                    <a:ext uri="{9D8B030D-6E8A-4147-A177-3AD203B41FA5}">
                      <a16:colId xmlns:a16="http://schemas.microsoft.com/office/drawing/2014/main" val="1348711743"/>
                    </a:ext>
                  </a:extLst>
                </a:gridCol>
              </a:tblGrid>
              <a:tr h="349970">
                <a:tc gridSpan="2">
                  <a:txBody>
                    <a:bodyPr/>
                    <a:lstStyle/>
                    <a:p>
                      <a:pPr algn="l"/>
                      <a:r>
                        <a:rPr lang="en-US" sz="1200" b="0" dirty="0">
                          <a:latin typeface="Gill Sans MT" panose="020B0502020104020203" pitchFamily="34" charset="0"/>
                        </a:rPr>
                        <a:t>Themes</a:t>
                      </a: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1216376">
                <a:tc>
                  <a:txBody>
                    <a:bodyPr/>
                    <a:lstStyle/>
                    <a:p>
                      <a:pPr algn="l"/>
                      <a:r>
                        <a:rPr lang="en-GB" sz="1200" b="0" dirty="0">
                          <a:solidFill>
                            <a:schemeClr val="tx1"/>
                          </a:solidFill>
                        </a:rPr>
                        <a:t>Social Class </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Family and friendship for characters from two different social classes form the heart of the play. Russell shows how wealth brings privilege, even down to the way the Johnstone's and the Lyons are treated differently by the law. The four main characters can be seen to be social stereotypes, presented dramatically in order to emphasise certain important differences in social class. Russell does this to show the unfairness that results. </a:t>
                      </a:r>
                    </a:p>
                  </a:txBody>
                  <a:tcPr anchor="ctr"/>
                </a:tc>
                <a:extLst>
                  <a:ext uri="{0D108BD9-81ED-4DB2-BD59-A6C34878D82A}">
                    <a16:rowId xmlns:a16="http://schemas.microsoft.com/office/drawing/2014/main" val="10005"/>
                  </a:ext>
                </a:extLst>
              </a:tr>
              <a:tr h="1403511">
                <a:tc>
                  <a:txBody>
                    <a:bodyPr/>
                    <a:lstStyle/>
                    <a:p>
                      <a:pPr algn="l"/>
                      <a:r>
                        <a:rPr lang="en-GB" sz="1200" b="0" dirty="0">
                          <a:latin typeface="Gill Sans MT" panose="020B0502020104020203" pitchFamily="34" charset="0"/>
                        </a:rPr>
                        <a:t>Nature vs Nurture </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The 'nature versus nurture' debate is about how much a persons life is determined by their inherited genetics (their 'nature') and how much is determined by the environment they grow up in ('nurture'). The boys are identical twins and so the difference in the way their lives turn out must be a result of their different upbringings and social positions. Russell uses the twins idea to persuade us that attitudes in society influence peoples lives more than their individual efforts at wanting to do well.</a:t>
                      </a:r>
                    </a:p>
                  </a:txBody>
                  <a:tcPr anchor="ctr"/>
                </a:tc>
                <a:extLst>
                  <a:ext uri="{0D108BD9-81ED-4DB2-BD59-A6C34878D82A}">
                    <a16:rowId xmlns:a16="http://schemas.microsoft.com/office/drawing/2014/main" val="10006"/>
                  </a:ext>
                </a:extLst>
              </a:tr>
              <a:tr h="1216376">
                <a:tc>
                  <a:txBody>
                    <a:bodyPr/>
                    <a:lstStyle/>
                    <a:p>
                      <a:pPr algn="l"/>
                      <a:r>
                        <a:rPr lang="en-US" sz="1200" b="0" dirty="0">
                          <a:latin typeface="Gill Sans MT" panose="020B0502020104020203" pitchFamily="34" charset="0"/>
                        </a:rPr>
                        <a:t>Money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Materialism as a theme. Mrs. Johnstone’s life in debt, buying things on the ‘never-never’, leads to problems. Mrs Lyons’ wealthy existence fails to bring her contentment. Money controls the relationship of Edward and Mickey too – once Edward returns from university as a wealthy, he cannot appreciate Mickey's reaction to being jobless. And nor can Mickey's pride allow him to accept financial help from Edward. </a:t>
                      </a:r>
                    </a:p>
                  </a:txBody>
                  <a:tcPr anchor="ctr"/>
                </a:tc>
                <a:extLst>
                  <a:ext uri="{0D108BD9-81ED-4DB2-BD59-A6C34878D82A}">
                    <a16:rowId xmlns:a16="http://schemas.microsoft.com/office/drawing/2014/main" val="535829074"/>
                  </a:ext>
                </a:extLst>
              </a:tr>
              <a:tr h="654972">
                <a:tc>
                  <a:txBody>
                    <a:bodyPr/>
                    <a:lstStyle/>
                    <a:p>
                      <a:pPr algn="l"/>
                      <a:r>
                        <a:rPr lang="en-GB" sz="1200" b="0" dirty="0">
                          <a:latin typeface="Gill Sans MT" panose="020B0502020104020203" pitchFamily="34" charset="0"/>
                        </a:rPr>
                        <a:t>Growing Up </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Life, for the children, is shown to be a carefree game in Act One. But the pressures of growing up in different backgrounds/ educational systems bring problems later</a:t>
                      </a:r>
                      <a:endParaRPr lang="en-US" sz="1200" b="0" dirty="0">
                        <a:latin typeface="Gill Sans MT" panose="020B0502020104020203" pitchFamily="34" charset="0"/>
                      </a:endParaRPr>
                    </a:p>
                  </a:txBody>
                  <a:tcPr anchor="ctr"/>
                </a:tc>
                <a:extLst>
                  <a:ext uri="{0D108BD9-81ED-4DB2-BD59-A6C34878D82A}">
                    <a16:rowId xmlns:a16="http://schemas.microsoft.com/office/drawing/2014/main" val="2432269375"/>
                  </a:ext>
                </a:extLst>
              </a:tr>
              <a:tr h="842107">
                <a:tc>
                  <a:txBody>
                    <a:bodyPr/>
                    <a:lstStyle/>
                    <a:p>
                      <a:pPr algn="l"/>
                      <a:r>
                        <a:rPr lang="en-US" sz="1200" b="0" dirty="0">
                          <a:latin typeface="Gill Sans MT" panose="020B0502020104020203" pitchFamily="34" charset="0"/>
                        </a:rPr>
                        <a:t>Fate &amp; Destiny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Mrs Lyons manipulates Mrs Johnstone’s superstitious character. Each of the leading characters are trapped by misfortune. Is there such a thing as fate or destiny or does whether life pan out because of the way we are educated and live.</a:t>
                      </a:r>
                    </a:p>
                  </a:txBody>
                  <a:tcPr anchor="ctr"/>
                </a:tc>
                <a:extLst>
                  <a:ext uri="{0D108BD9-81ED-4DB2-BD59-A6C34878D82A}">
                    <a16:rowId xmlns:a16="http://schemas.microsoft.com/office/drawing/2014/main" val="3604064273"/>
                  </a:ext>
                </a:extLst>
              </a:tr>
            </a:tbl>
          </a:graphicData>
        </a:graphic>
      </p:graphicFrame>
      <p:graphicFrame>
        <p:nvGraphicFramePr>
          <p:cNvPr id="3" name="Content Placeholder 3">
            <a:extLst>
              <a:ext uri="{FF2B5EF4-FFF2-40B4-BE49-F238E27FC236}">
                <a16:creationId xmlns:a16="http://schemas.microsoft.com/office/drawing/2014/main" id="{D7287A09-11ED-9C14-DD48-0A3307CF25BB}"/>
              </a:ext>
            </a:extLst>
          </p:cNvPr>
          <p:cNvGraphicFramePr>
            <a:graphicFrameLocks/>
          </p:cNvGraphicFramePr>
          <p:nvPr>
            <p:extLst>
              <p:ext uri="{D42A27DB-BD31-4B8C-83A1-F6EECF244321}">
                <p14:modId xmlns:p14="http://schemas.microsoft.com/office/powerpoint/2010/main" val="3408222378"/>
              </p:ext>
            </p:extLst>
          </p:nvPr>
        </p:nvGraphicFramePr>
        <p:xfrm>
          <a:off x="6208296" y="764892"/>
          <a:ext cx="5546824" cy="5683312"/>
        </p:xfrm>
        <a:graphic>
          <a:graphicData uri="http://schemas.openxmlformats.org/drawingml/2006/table">
            <a:tbl>
              <a:tblPr firstRow="1" bandRow="1">
                <a:tableStyleId>{5940675A-B579-460E-94D1-54222C63F5DA}</a:tableStyleId>
              </a:tblPr>
              <a:tblGrid>
                <a:gridCol w="1617189">
                  <a:extLst>
                    <a:ext uri="{9D8B030D-6E8A-4147-A177-3AD203B41FA5}">
                      <a16:colId xmlns:a16="http://schemas.microsoft.com/office/drawing/2014/main" val="20000"/>
                    </a:ext>
                  </a:extLst>
                </a:gridCol>
                <a:gridCol w="3929635">
                  <a:extLst>
                    <a:ext uri="{9D8B030D-6E8A-4147-A177-3AD203B41FA5}">
                      <a16:colId xmlns:a16="http://schemas.microsoft.com/office/drawing/2014/main" val="20001"/>
                    </a:ext>
                  </a:extLst>
                </a:gridCol>
              </a:tblGrid>
              <a:tr h="468529">
                <a:tc gridSpan="2">
                  <a:txBody>
                    <a:bodyPr/>
                    <a:lstStyle/>
                    <a:p>
                      <a:pPr algn="l"/>
                      <a:r>
                        <a:rPr lang="en-US" sz="1200" b="0" dirty="0">
                          <a:latin typeface="Gill Sans MT" panose="020B0502020104020203" pitchFamily="34" charset="0"/>
                        </a:rPr>
                        <a:t>Drama Techniques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16277">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Dramatic Irony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The audience are aware throughout the entire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play that both Mickey and Edward are twins, but the</a:t>
                      </a:r>
                      <a:r>
                        <a:rPr lang="en-GB" sz="1200" b="0" baseline="0" dirty="0">
                          <a:latin typeface="Gill Sans MT" panose="020B0502020104020203" pitchFamily="34" charset="0"/>
                        </a:rPr>
                        <a:t> characters do not find out until the very last scene,</a:t>
                      </a:r>
                    </a:p>
                  </a:txBody>
                  <a:tcPr anchor="ctr"/>
                </a:tc>
                <a:extLst>
                  <a:ext uri="{0D108BD9-81ED-4DB2-BD59-A6C34878D82A}">
                    <a16:rowId xmlns:a16="http://schemas.microsoft.com/office/drawing/2014/main" val="10001"/>
                  </a:ext>
                </a:extLst>
              </a:tr>
              <a:tr h="580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cs typeface="Calibri Light" panose="020F0302020204030204" pitchFamily="34" charset="0"/>
                        </a:rPr>
                        <a:t>Monologue</a:t>
                      </a:r>
                    </a:p>
                  </a:txBody>
                  <a:tcPr anchor="ctr"/>
                </a:tc>
                <a:tc>
                  <a:txBody>
                    <a:bodyPr/>
                    <a:lstStyle/>
                    <a:p>
                      <a:pPr algn="l"/>
                      <a:r>
                        <a:rPr lang="en-GB" sz="1200" b="0" dirty="0">
                          <a:latin typeface="Gill Sans MT" panose="020B0502020104020203" pitchFamily="34" charset="0"/>
                          <a:cs typeface="Calibri Light" panose="020F0302020204030204" pitchFamily="34" charset="0"/>
                        </a:rPr>
                        <a:t>a speech presented by a single character, most often to express their mental thoughts aloud </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2"/>
                  </a:ext>
                </a:extLst>
              </a:tr>
              <a:tr h="616277">
                <a:tc>
                  <a:txBody>
                    <a:bodyPr/>
                    <a:lstStyle/>
                    <a:p>
                      <a:pPr algn="l"/>
                      <a:r>
                        <a:rPr lang="en-GB" sz="1200" b="0" dirty="0">
                          <a:latin typeface="Gill Sans MT" panose="020B0502020104020203" pitchFamily="34" charset="0"/>
                          <a:cs typeface="Calibri Light" panose="020F0302020204030204" pitchFamily="34" charset="0"/>
                        </a:rPr>
                        <a:t>Split Scene </a:t>
                      </a:r>
                      <a:endParaRPr lang="en-GB" sz="1200" b="0" dirty="0">
                        <a:latin typeface="Gill Sans MT" panose="020B0502020104020203" pitchFamily="34" charset="0"/>
                      </a:endParaRPr>
                    </a:p>
                  </a:txBody>
                  <a:tcPr anchor="ctr"/>
                </a:tc>
                <a:tc>
                  <a:txBody>
                    <a:bodyPr/>
                    <a:lstStyle/>
                    <a:p>
                      <a:pPr algn="l"/>
                      <a:r>
                        <a:rPr lang="en-GB" sz="1200" b="0" dirty="0">
                          <a:latin typeface="Gill Sans MT" panose="020B0502020104020203" pitchFamily="34" charset="0"/>
                          <a:cs typeface="Calibri Light" panose="020F0302020204030204" pitchFamily="34" charset="0"/>
                        </a:rPr>
                        <a:t>in drama and theatre the term is used to describe two or more scenes which are performed on stage at the same time</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3"/>
                  </a:ext>
                </a:extLst>
              </a:tr>
              <a:tr h="580021">
                <a:tc>
                  <a:txBody>
                    <a:bodyPr/>
                    <a:lstStyle/>
                    <a:p>
                      <a:pPr algn="l"/>
                      <a:r>
                        <a:rPr lang="en-GB" sz="1200" b="0" dirty="0">
                          <a:latin typeface="Gill Sans MT" panose="020B0502020104020203" pitchFamily="34" charset="0"/>
                          <a:cs typeface="Calibri Light" panose="020F0302020204030204" pitchFamily="34" charset="0"/>
                        </a:rPr>
                        <a:t>Improvisation</a:t>
                      </a:r>
                      <a:endParaRPr lang="en-GB" sz="1200" b="0" dirty="0">
                        <a:latin typeface="Gill Sans MT" panose="020B0502020104020203" pitchFamily="34" charset="0"/>
                      </a:endParaRPr>
                    </a:p>
                  </a:txBody>
                  <a:tcPr anchor="ctr"/>
                </a:tc>
                <a:tc>
                  <a:txBody>
                    <a:bodyPr/>
                    <a:lstStyle/>
                    <a:p>
                      <a:pPr algn="l"/>
                      <a:r>
                        <a:rPr lang="en-GB" sz="1200" b="0" dirty="0">
                          <a:latin typeface="Gill Sans MT" panose="020B0502020104020203" pitchFamily="34" charset="0"/>
                          <a:cs typeface="Calibri Light" panose="020F0302020204030204" pitchFamily="34" charset="0"/>
                        </a:rPr>
                        <a:t>something created spontaneously </a:t>
                      </a:r>
                    </a:p>
                  </a:txBody>
                  <a:tcPr anchor="ctr"/>
                </a:tc>
                <a:extLst>
                  <a:ext uri="{0D108BD9-81ED-4DB2-BD59-A6C34878D82A}">
                    <a16:rowId xmlns:a16="http://schemas.microsoft.com/office/drawing/2014/main" val="10004"/>
                  </a:ext>
                </a:extLst>
              </a:tr>
              <a:tr h="580021">
                <a:tc>
                  <a:txBody>
                    <a:bodyPr/>
                    <a:lstStyle/>
                    <a:p>
                      <a:pPr algn="l"/>
                      <a:r>
                        <a:rPr lang="en-GB" sz="1200" b="0" dirty="0">
                          <a:latin typeface="Gill Sans MT" panose="020B0502020104020203" pitchFamily="34" charset="0"/>
                          <a:cs typeface="Calibri Light" panose="020F0302020204030204" pitchFamily="34" charset="0"/>
                        </a:rPr>
                        <a:t>Foreshadowing</a:t>
                      </a:r>
                      <a:endParaRPr lang="en-GB" sz="1200" b="0" dirty="0">
                        <a:latin typeface="Gill Sans MT" panose="020B0502020104020203" pitchFamily="34" charset="0"/>
                      </a:endParaRPr>
                    </a:p>
                  </a:txBody>
                  <a:tcPr anchor="ctr"/>
                </a:tc>
                <a:tc>
                  <a:txBody>
                    <a:bodyPr/>
                    <a:lstStyle/>
                    <a:p>
                      <a:pPr algn="l"/>
                      <a:r>
                        <a:rPr lang="en-GB" sz="1200" b="0" dirty="0">
                          <a:latin typeface="Gill Sans MT" panose="020B0502020104020203" pitchFamily="34" charset="0"/>
                          <a:cs typeface="Calibri Light" panose="020F0302020204030204" pitchFamily="34" charset="0"/>
                        </a:rPr>
                        <a:t>be a warning or an indication of future events </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5"/>
                  </a:ext>
                </a:extLst>
              </a:tr>
              <a:tr h="616277">
                <a:tc>
                  <a:txBody>
                    <a:bodyPr/>
                    <a:lstStyle/>
                    <a:p>
                      <a:pPr algn="l"/>
                      <a:r>
                        <a:rPr lang="en-US" sz="1200" b="0" dirty="0">
                          <a:latin typeface="Gill Sans MT" panose="020B0502020104020203" pitchFamily="34" charset="0"/>
                        </a:rPr>
                        <a:t>The fourth wall</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t>The Narrator and Mrs Johnstone break the fourth wall when they speak to the audience directly at the beginning and end of the play</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6"/>
                  </a:ext>
                </a:extLst>
              </a:tr>
              <a:tr h="1496672">
                <a:tc>
                  <a:txBody>
                    <a:bodyPr/>
                    <a:lstStyle/>
                    <a:p>
                      <a:pPr algn="l"/>
                      <a:r>
                        <a:rPr lang="en-US" sz="1200" b="0" dirty="0">
                          <a:latin typeface="Gill Sans MT" panose="020B0502020104020203" pitchFamily="34" charset="0"/>
                        </a:rPr>
                        <a:t>The features</a:t>
                      </a:r>
                      <a:r>
                        <a:rPr lang="en-US" sz="1200" b="0" baseline="0" dirty="0">
                          <a:latin typeface="Gill Sans MT" panose="020B0502020104020203" pitchFamily="34" charset="0"/>
                        </a:rPr>
                        <a:t> of tragedy</a:t>
                      </a:r>
                      <a:endParaRPr lang="en-US" sz="1200" b="0" dirty="0">
                        <a:latin typeface="Gill Sans MT" panose="020B0502020104020203" pitchFamily="34" charset="0"/>
                      </a:endParaRPr>
                    </a:p>
                  </a:txBody>
                  <a:tcPr anchor="ct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dirty="0">
                        <a:latin typeface="Gill Sans MT" panose="020B0502020104020203"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dirty="0">
                          <a:latin typeface="Gill Sans MT" panose="020B0502020104020203" pitchFamily="34" charset="0"/>
                        </a:rPr>
                        <a:t>The tragic</a:t>
                      </a:r>
                      <a:r>
                        <a:rPr lang="en-GB" sz="1200" b="0" baseline="0" dirty="0">
                          <a:latin typeface="Gill Sans MT" panose="020B0502020104020203" pitchFamily="34" charset="0"/>
                        </a:rPr>
                        <a:t> hero</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dirty="0"/>
                        <a:t>Hamartia - The fatal character flaw of the tragic hero</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dirty="0"/>
                        <a:t>Catharsis - The release of the audience's emotions through empathy with the characters.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dirty="0"/>
                        <a:t>Internal Conflict - The struggle characters engage with over incidents/flaws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dirty="0">
                        <a:latin typeface="Gill Sans MT" panose="020B0502020104020203" pitchFamily="34" charset="0"/>
                      </a:endParaRPr>
                    </a:p>
                  </a:txBody>
                  <a:tcPr anchor="ctr"/>
                </a:tc>
                <a:extLst>
                  <a:ext uri="{0D108BD9-81ED-4DB2-BD59-A6C34878D82A}">
                    <a16:rowId xmlns:a16="http://schemas.microsoft.com/office/drawing/2014/main" val="535829074"/>
                  </a:ext>
                </a:extLst>
              </a:tr>
            </a:tbl>
          </a:graphicData>
        </a:graphic>
      </p:graphicFrame>
      <p:sp>
        <p:nvSpPr>
          <p:cNvPr id="6" name="TextBox 5">
            <a:extLst>
              <a:ext uri="{FF2B5EF4-FFF2-40B4-BE49-F238E27FC236}">
                <a16:creationId xmlns:a16="http://schemas.microsoft.com/office/drawing/2014/main" id="{C6FD1916-06E4-3562-0D4F-45EFDA1619F2}"/>
              </a:ext>
            </a:extLst>
          </p:cNvPr>
          <p:cNvSpPr txBox="1"/>
          <p:nvPr/>
        </p:nvSpPr>
        <p:spPr>
          <a:xfrm>
            <a:off x="6525734" y="265081"/>
            <a:ext cx="5024582" cy="369332"/>
          </a:xfrm>
          <a:prstGeom prst="rect">
            <a:avLst/>
          </a:prstGeom>
          <a:noFill/>
        </p:spPr>
        <p:txBody>
          <a:bodyPr wrap="square" rtlCol="0">
            <a:spAutoFit/>
          </a:bodyPr>
          <a:lstStyle/>
          <a:p>
            <a:pPr algn="r"/>
            <a:r>
              <a:rPr lang="en-GB" dirty="0"/>
              <a:t>Blood Brothers</a:t>
            </a:r>
          </a:p>
        </p:txBody>
      </p:sp>
    </p:spTree>
    <p:extLst>
      <p:ext uri="{BB962C8B-B14F-4D97-AF65-F5344CB8AC3E}">
        <p14:creationId xmlns:p14="http://schemas.microsoft.com/office/powerpoint/2010/main" val="114953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517097"/>
          </a:xfrm>
        </p:spPr>
        <p:txBody>
          <a:bodyPr>
            <a:normAutofit/>
          </a:bodyPr>
          <a:lstStyle/>
          <a:p>
            <a:pPr algn="ctr"/>
            <a:r>
              <a:rPr lang="en-GB" sz="2400" u="sng"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717215848"/>
              </p:ext>
            </p:extLst>
          </p:nvPr>
        </p:nvGraphicFramePr>
        <p:xfrm>
          <a:off x="4158719" y="802105"/>
          <a:ext cx="3645593" cy="5181600"/>
        </p:xfrm>
        <a:graphic>
          <a:graphicData uri="http://schemas.openxmlformats.org/drawingml/2006/table">
            <a:tbl>
              <a:tblPr firstRow="1" bandRow="1">
                <a:tableStyleId>{5940675A-B579-460E-94D1-54222C63F5DA}</a:tableStyleId>
              </a:tblPr>
              <a:tblGrid>
                <a:gridCol w="2674592">
                  <a:extLst>
                    <a:ext uri="{9D8B030D-6E8A-4147-A177-3AD203B41FA5}">
                      <a16:colId xmlns:a16="http://schemas.microsoft.com/office/drawing/2014/main" val="90344715"/>
                    </a:ext>
                  </a:extLst>
                </a:gridCol>
                <a:gridCol w="971001">
                  <a:extLst>
                    <a:ext uri="{9D8B030D-6E8A-4147-A177-3AD203B41FA5}">
                      <a16:colId xmlns:a16="http://schemas.microsoft.com/office/drawing/2014/main" val="3044920856"/>
                    </a:ext>
                  </a:extLst>
                </a:gridCol>
              </a:tblGrid>
              <a:tr h="284688">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284688">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284688">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284688">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4</a:t>
                      </a:r>
                    </a:p>
                  </a:txBody>
                  <a:tcPr/>
                </a:tc>
                <a:extLst>
                  <a:ext uri="{0D108BD9-81ED-4DB2-BD59-A6C34878D82A}">
                    <a16:rowId xmlns:a16="http://schemas.microsoft.com/office/drawing/2014/main" val="3468103291"/>
                  </a:ext>
                </a:extLst>
              </a:tr>
              <a:tr h="284688">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6</a:t>
                      </a:r>
                    </a:p>
                  </a:txBody>
                  <a:tcPr/>
                </a:tc>
                <a:extLst>
                  <a:ext uri="{0D108BD9-81ED-4DB2-BD59-A6C34878D82A}">
                    <a16:rowId xmlns:a16="http://schemas.microsoft.com/office/drawing/2014/main" val="4052777851"/>
                  </a:ext>
                </a:extLst>
              </a:tr>
              <a:tr h="284688">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8</a:t>
                      </a:r>
                    </a:p>
                  </a:txBody>
                  <a:tcPr/>
                </a:tc>
                <a:extLst>
                  <a:ext uri="{0D108BD9-81ED-4DB2-BD59-A6C34878D82A}">
                    <a16:rowId xmlns:a16="http://schemas.microsoft.com/office/drawing/2014/main" val="3672402999"/>
                  </a:ext>
                </a:extLst>
              </a:tr>
              <a:tr h="284688">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9</a:t>
                      </a:r>
                    </a:p>
                  </a:txBody>
                  <a:tcPr/>
                </a:tc>
                <a:extLst>
                  <a:ext uri="{0D108BD9-81ED-4DB2-BD59-A6C34878D82A}">
                    <a16:rowId xmlns:a16="http://schemas.microsoft.com/office/drawing/2014/main" val="3919237099"/>
                  </a:ext>
                </a:extLst>
              </a:tr>
              <a:tr h="284688">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11</a:t>
                      </a:r>
                    </a:p>
                  </a:txBody>
                  <a:tcPr/>
                </a:tc>
                <a:extLst>
                  <a:ext uri="{0D108BD9-81ED-4DB2-BD59-A6C34878D82A}">
                    <a16:rowId xmlns:a16="http://schemas.microsoft.com/office/drawing/2014/main" val="725833876"/>
                  </a:ext>
                </a:extLst>
              </a:tr>
              <a:tr h="284688">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3951020737"/>
                  </a:ext>
                </a:extLst>
              </a:tr>
              <a:tr h="284688">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16</a:t>
                      </a:r>
                    </a:p>
                  </a:txBody>
                  <a:tcPr/>
                </a:tc>
                <a:extLst>
                  <a:ext uri="{0D108BD9-81ED-4DB2-BD59-A6C34878D82A}">
                    <a16:rowId xmlns:a16="http://schemas.microsoft.com/office/drawing/2014/main" val="229236678"/>
                  </a:ext>
                </a:extLst>
              </a:tr>
              <a:tr h="284688">
                <a:tc>
                  <a:txBody>
                    <a:bodyPr/>
                    <a:lstStyle/>
                    <a:p>
                      <a:r>
                        <a:rPr lang="en-GB" sz="1400" dirty="0">
                          <a:latin typeface="Gill Sans MT" panose="020B0502020104020203" pitchFamily="34" charset="0"/>
                        </a:rPr>
                        <a:t>Performing Arts</a:t>
                      </a:r>
                    </a:p>
                  </a:txBody>
                  <a:tcPr/>
                </a:tc>
                <a:tc>
                  <a:txBody>
                    <a:bodyPr/>
                    <a:lstStyle/>
                    <a:p>
                      <a:pPr algn="ctr"/>
                      <a:r>
                        <a:rPr lang="en-GB" sz="1400" dirty="0">
                          <a:latin typeface="Gill Sans MT" panose="020B0502020104020203" pitchFamily="34" charset="0"/>
                        </a:rPr>
                        <a:t>17</a:t>
                      </a:r>
                    </a:p>
                  </a:txBody>
                  <a:tcPr/>
                </a:tc>
                <a:extLst>
                  <a:ext uri="{0D108BD9-81ED-4DB2-BD59-A6C34878D82A}">
                    <a16:rowId xmlns:a16="http://schemas.microsoft.com/office/drawing/2014/main" val="2806501863"/>
                  </a:ext>
                </a:extLst>
              </a:tr>
              <a:tr h="2846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18</a:t>
                      </a:r>
                    </a:p>
                  </a:txBody>
                  <a:tcPr/>
                </a:tc>
                <a:extLst>
                  <a:ext uri="{0D108BD9-81ED-4DB2-BD59-A6C34878D82A}">
                    <a16:rowId xmlns:a16="http://schemas.microsoft.com/office/drawing/2014/main" val="300327889"/>
                  </a:ext>
                </a:extLst>
              </a:tr>
              <a:tr h="284688">
                <a:tc>
                  <a:txBody>
                    <a:bodyPr/>
                    <a:lstStyle/>
                    <a:p>
                      <a:r>
                        <a:rPr lang="en-GB" sz="1400" dirty="0">
                          <a:latin typeface="Gill Sans MT" panose="020B0502020104020203" pitchFamily="34" charset="0"/>
                        </a:rPr>
                        <a:t>Psychology</a:t>
                      </a:r>
                    </a:p>
                  </a:txBody>
                  <a:tcPr/>
                </a:tc>
                <a:tc>
                  <a:txBody>
                    <a:bodyPr/>
                    <a:lstStyle/>
                    <a:p>
                      <a:pPr algn="ctr"/>
                      <a:r>
                        <a:rPr lang="en-GB" sz="1400" dirty="0">
                          <a:latin typeface="Gill Sans MT" panose="020B0502020104020203" pitchFamily="34" charset="0"/>
                        </a:rPr>
                        <a:t>19</a:t>
                      </a:r>
                    </a:p>
                  </a:txBody>
                  <a:tcPr/>
                </a:tc>
                <a:extLst>
                  <a:ext uri="{0D108BD9-81ED-4DB2-BD59-A6C34878D82A}">
                    <a16:rowId xmlns:a16="http://schemas.microsoft.com/office/drawing/2014/main" val="590600684"/>
                  </a:ext>
                </a:extLst>
              </a:tr>
              <a:tr h="284688">
                <a:tc>
                  <a:txBody>
                    <a:bodyPr/>
                    <a:lstStyle/>
                    <a:p>
                      <a:r>
                        <a:rPr lang="en-GB" sz="1400" dirty="0">
                          <a:latin typeface="Gill Sans MT" panose="020B0502020104020203" pitchFamily="34" charset="0"/>
                        </a:rPr>
                        <a:t>‘Thinking’ reflection log</a:t>
                      </a:r>
                    </a:p>
                  </a:txBody>
                  <a:tcPr>
                    <a:solidFill>
                      <a:schemeClr val="bg1"/>
                    </a:solidFill>
                  </a:tcPr>
                </a:tc>
                <a:tc>
                  <a:txBody>
                    <a:bodyPr/>
                    <a:lstStyle/>
                    <a:p>
                      <a:pPr algn="ctr"/>
                      <a:r>
                        <a:rPr lang="en-GB" sz="1400" dirty="0">
                          <a:latin typeface="Gill Sans MT" panose="020B0502020104020203" pitchFamily="34" charset="0"/>
                        </a:rPr>
                        <a:t>21</a:t>
                      </a:r>
                    </a:p>
                  </a:txBody>
                  <a:tcPr>
                    <a:solidFill>
                      <a:schemeClr val="bg1"/>
                    </a:solidFill>
                  </a:tcPr>
                </a:tc>
                <a:extLst>
                  <a:ext uri="{0D108BD9-81ED-4DB2-BD59-A6C34878D82A}">
                    <a16:rowId xmlns:a16="http://schemas.microsoft.com/office/drawing/2014/main" val="891523883"/>
                  </a:ext>
                </a:extLst>
              </a:tr>
              <a:tr h="284688">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28</a:t>
                      </a:r>
                    </a:p>
                  </a:txBody>
                  <a:tcPr>
                    <a:solidFill>
                      <a:schemeClr val="bg1"/>
                    </a:solidFill>
                  </a:tcPr>
                </a:tc>
                <a:extLst>
                  <a:ext uri="{0D108BD9-81ED-4DB2-BD59-A6C34878D82A}">
                    <a16:rowId xmlns:a16="http://schemas.microsoft.com/office/drawing/2014/main" val="1275164291"/>
                  </a:ext>
                </a:extLst>
              </a:tr>
              <a:tr h="284688">
                <a:tc>
                  <a:txBody>
                    <a:bodyPr/>
                    <a:lstStyle/>
                    <a:p>
                      <a:r>
                        <a:rPr lang="en-GB" sz="1400" dirty="0">
                          <a:latin typeface="Gill Sans MT" panose="020B0502020104020203" pitchFamily="34" charset="0"/>
                        </a:rPr>
                        <a:t>Reading Extracts</a:t>
                      </a:r>
                    </a:p>
                  </a:txBody>
                  <a:tcPr>
                    <a:solidFill>
                      <a:schemeClr val="bg1"/>
                    </a:solidFill>
                  </a:tcPr>
                </a:tc>
                <a:tc>
                  <a:txBody>
                    <a:bodyPr/>
                    <a:lstStyle/>
                    <a:p>
                      <a:pPr algn="ctr"/>
                      <a:r>
                        <a:rPr lang="en-GB" sz="1400" dirty="0">
                          <a:latin typeface="Gill Sans MT" panose="020B0502020104020203" pitchFamily="34" charset="0"/>
                        </a:rPr>
                        <a:t>35</a:t>
                      </a:r>
                    </a:p>
                  </a:txBody>
                  <a:tcPr>
                    <a:solidFill>
                      <a:schemeClr val="bg1"/>
                    </a:solidFill>
                  </a:tcPr>
                </a:tc>
                <a:extLst>
                  <a:ext uri="{0D108BD9-81ED-4DB2-BD59-A6C34878D82A}">
                    <a16:rowId xmlns:a16="http://schemas.microsoft.com/office/drawing/2014/main" val="2030682720"/>
                  </a:ext>
                </a:extLst>
              </a:tr>
              <a:tr h="284688">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44</a:t>
                      </a:r>
                    </a:p>
                  </a:txBody>
                  <a:tcPr>
                    <a:solidFill>
                      <a:schemeClr val="bg1"/>
                    </a:solidFill>
                  </a:tcPr>
                </a:tc>
                <a:extLst>
                  <a:ext uri="{0D108BD9-81ED-4DB2-BD59-A6C34878D82A}">
                    <a16:rowId xmlns:a16="http://schemas.microsoft.com/office/drawing/2014/main" val="14736245"/>
                  </a:ext>
                </a:extLst>
              </a:tr>
            </a:tbl>
          </a:graphicData>
        </a:graphic>
      </p:graphicFrame>
      <p:sp>
        <p:nvSpPr>
          <p:cNvPr id="5" name="Rounded Rectangle 4"/>
          <p:cNvSpPr/>
          <p:nvPr/>
        </p:nvSpPr>
        <p:spPr>
          <a:xfrm>
            <a:off x="296883" y="285008"/>
            <a:ext cx="11625943" cy="6246421"/>
          </a:xfrm>
          <a:prstGeom prst="roundRect">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8709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ill Sans MT" panose="020B0502020104020203" pitchFamily="34" charset="0"/>
              </a:rPr>
              <a:t>Cooking and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graphicFrame>
        <p:nvGraphicFramePr>
          <p:cNvPr id="4" name="Table 3"/>
          <p:cNvGraphicFramePr>
            <a:graphicFrameLocks noGrp="1"/>
          </p:cNvGraphicFramePr>
          <p:nvPr>
            <p:extLst>
              <p:ext uri="{D42A27DB-BD31-4B8C-83A1-F6EECF244321}">
                <p14:modId xmlns:p14="http://schemas.microsoft.com/office/powerpoint/2010/main" val="2091293100"/>
              </p:ext>
            </p:extLst>
          </p:nvPr>
        </p:nvGraphicFramePr>
        <p:xfrm>
          <a:off x="176627" y="854439"/>
          <a:ext cx="11667030" cy="4669573"/>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15939">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Food Contamination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presence of unwanted</a:t>
                      </a:r>
                      <a:r>
                        <a:rPr lang="en-GB" sz="1200" kern="1400" baseline="0" dirty="0">
                          <a:ln>
                            <a:noFill/>
                          </a:ln>
                          <a:solidFill>
                            <a:srgbClr val="000000"/>
                          </a:solidFill>
                          <a:effectLst/>
                          <a:latin typeface="Gill Sans MT" panose="020B0502020104020203" pitchFamily="34" charset="0"/>
                        </a:rPr>
                        <a:t> foreign body in food that can cause illness or harm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Physical Contamination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something that can be seen visibly falls into the food</a:t>
                      </a: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Chemical contamination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chemicals such as cleaning agents or pest control products get into the food</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Cross contamination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Transfer of bacteria from one person, object or place to another</a:t>
                      </a: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4Cs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four principles for food safety: clean, cook, chill, cross contamination</a:t>
                      </a: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Bacteria</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Small single celled organisms that can only be seen under a microscope</a:t>
                      </a: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High Risk Food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Food that provides the ideal conditions for bacterial growth</a:t>
                      </a: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Pathogens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Harmful bacteria that cause food poisoning</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Hazard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Something that is dangerous and likely to cause damage</a:t>
                      </a: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Risk</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How likely it is that someone may be harmed or injured by a hazard</a:t>
                      </a: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Risk Assessment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process that is used to identify and evaluate the level of risk of a hazard causing harm or injury</a:t>
                      </a: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Control Measure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 activity or action that is put in place to prevent or reduce the risk of a hazard causing harm or injury</a:t>
                      </a: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HACCP</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Hazard Analysis Critical Control Point</a:t>
                      </a:r>
                    </a:p>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This is a food safety management system to identify hazards to food safety</a:t>
                      </a:r>
                    </a:p>
                  </a:txBody>
                  <a:tcPr marL="36576" marR="36576" marT="36576" marB="36576" anchor="ctr"/>
                </a:tc>
                <a:extLst>
                  <a:ext uri="{0D108BD9-81ED-4DB2-BD59-A6C34878D82A}">
                    <a16:rowId xmlns:a16="http://schemas.microsoft.com/office/drawing/2014/main" val="926076416"/>
                  </a:ext>
                </a:extLst>
              </a:tr>
            </a:tbl>
          </a:graphicData>
        </a:graphic>
      </p:graphicFrame>
    </p:spTree>
    <p:extLst>
      <p:ext uri="{BB962C8B-B14F-4D97-AF65-F5344CB8AC3E}">
        <p14:creationId xmlns:p14="http://schemas.microsoft.com/office/powerpoint/2010/main" val="142765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9" y="113690"/>
            <a:ext cx="174183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Psychology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682101" y="6489391"/>
            <a:ext cx="509899"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graphicFrame>
        <p:nvGraphicFramePr>
          <p:cNvPr id="12" name="Table 11"/>
          <p:cNvGraphicFramePr>
            <a:graphicFrameLocks noGrp="1"/>
          </p:cNvGraphicFramePr>
          <p:nvPr>
            <p:extLst>
              <p:ext uri="{D42A27DB-BD31-4B8C-83A1-F6EECF244321}">
                <p14:modId xmlns:p14="http://schemas.microsoft.com/office/powerpoint/2010/main" val="3570704283"/>
              </p:ext>
            </p:extLst>
          </p:nvPr>
        </p:nvGraphicFramePr>
        <p:xfrm>
          <a:off x="71449" y="3948985"/>
          <a:ext cx="5561806" cy="2778260"/>
        </p:xfrm>
        <a:graphic>
          <a:graphicData uri="http://schemas.openxmlformats.org/drawingml/2006/table">
            <a:tbl>
              <a:tblPr firstRow="1" bandRow="1">
                <a:tableStyleId>{5940675A-B579-460E-94D1-54222C63F5DA}</a:tableStyleId>
              </a:tblPr>
              <a:tblGrid>
                <a:gridCol w="1869296">
                  <a:extLst>
                    <a:ext uri="{9D8B030D-6E8A-4147-A177-3AD203B41FA5}">
                      <a16:colId xmlns:a16="http://schemas.microsoft.com/office/drawing/2014/main" val="20000"/>
                    </a:ext>
                  </a:extLst>
                </a:gridCol>
                <a:gridCol w="3692510">
                  <a:extLst>
                    <a:ext uri="{9D8B030D-6E8A-4147-A177-3AD203B41FA5}">
                      <a16:colId xmlns:a16="http://schemas.microsoft.com/office/drawing/2014/main" val="20001"/>
                    </a:ext>
                  </a:extLst>
                </a:gridCol>
              </a:tblGrid>
              <a:tr h="309380">
                <a:tc gridSpan="2">
                  <a:txBody>
                    <a:bodyPr/>
                    <a:lstStyle/>
                    <a:p>
                      <a:pPr algn="ctr"/>
                      <a:r>
                        <a:rPr lang="en-US" sz="1200" b="1" dirty="0">
                          <a:latin typeface="Gill Sans MT" panose="020B0502020104020203" pitchFamily="34" charset="0"/>
                          <a:cs typeface="Gill Sans"/>
                        </a:rPr>
                        <a:t>Week 2</a:t>
                      </a:r>
                      <a:r>
                        <a:rPr lang="en-US" sz="1200" b="1" baseline="0" dirty="0">
                          <a:latin typeface="Gill Sans MT" panose="020B0502020104020203" pitchFamily="34" charset="0"/>
                          <a:cs typeface="Gill Sans"/>
                        </a:rPr>
                        <a:t> – Extraneous Variables (EV’s)</a:t>
                      </a:r>
                      <a:endParaRPr lang="en-US" sz="1200" b="1" dirty="0">
                        <a:latin typeface="Gill Sans MT" panose="020B0502020104020203" pitchFamily="34" charset="0"/>
                        <a:cs typeface="Gill Sans"/>
                      </a:endParaRPr>
                    </a:p>
                  </a:txBody>
                  <a:tcPr anchor="ctr">
                    <a:solidFill>
                      <a:schemeClr val="accent2">
                        <a:lumMod val="20000"/>
                        <a:lumOff val="80000"/>
                      </a:schemeClr>
                    </a:solidFill>
                  </a:tcPr>
                </a:tc>
                <a:tc hMerge="1">
                  <a:txBody>
                    <a:bodyPr/>
                    <a:lstStyle/>
                    <a:p>
                      <a:endParaRPr lang="en-US" dirty="0"/>
                    </a:p>
                  </a:txBody>
                  <a:tcPr/>
                </a:tc>
                <a:extLst>
                  <a:ext uri="{0D108BD9-81ED-4DB2-BD59-A6C34878D82A}">
                    <a16:rowId xmlns:a16="http://schemas.microsoft.com/office/drawing/2014/main" val="10000"/>
                  </a:ext>
                </a:extLst>
              </a:tr>
              <a:tr h="0">
                <a:tc>
                  <a:txBody>
                    <a:bodyPr/>
                    <a:lstStyle/>
                    <a:p>
                      <a:r>
                        <a:rPr lang="en-US" sz="1200" b="1" i="0" dirty="0">
                          <a:latin typeface="Gill Sans MT" panose="020B0502020104020203" pitchFamily="34" charset="0"/>
                          <a:cs typeface="Gill Sans"/>
                        </a:rPr>
                        <a:t>Extraneous variables</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Gill Sans"/>
                        </a:rPr>
                        <a:t>Extra variables that may interfere with the relationship between the IV and DV. </a:t>
                      </a:r>
                    </a:p>
                  </a:txBody>
                  <a:tcPr anchor="ctr"/>
                </a:tc>
                <a:extLst>
                  <a:ext uri="{0D108BD9-81ED-4DB2-BD59-A6C34878D82A}">
                    <a16:rowId xmlns:a16="http://schemas.microsoft.com/office/drawing/2014/main" val="10001"/>
                  </a:ext>
                </a:extLst>
              </a:tr>
              <a:tr h="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i="0" dirty="0">
                          <a:latin typeface="Gill Sans MT" panose="020B0502020104020203" pitchFamily="34" charset="0"/>
                        </a:rPr>
                        <a:t>Situational variables</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Lighting, noise, environment, time of day. </a:t>
                      </a:r>
                    </a:p>
                  </a:txBody>
                  <a:tcPr anchor="ctr"/>
                </a:tc>
                <a:extLst>
                  <a:ext uri="{0D108BD9-81ED-4DB2-BD59-A6C34878D82A}">
                    <a16:rowId xmlns:a16="http://schemas.microsoft.com/office/drawing/2014/main" val="10002"/>
                  </a:ext>
                </a:extLst>
              </a:tr>
              <a:tr h="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i="0" dirty="0">
                          <a:latin typeface="Gill Sans MT" panose="020B0502020104020203" pitchFamily="34" charset="0"/>
                        </a:rPr>
                        <a:t>Participant variables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Gill Sans"/>
                        </a:rPr>
                        <a:t>Age, IQ, eyesight, personality</a:t>
                      </a:r>
                    </a:p>
                  </a:txBody>
                  <a:tcPr anchor="ctr"/>
                </a:tc>
                <a:extLst>
                  <a:ext uri="{0D108BD9-81ED-4DB2-BD59-A6C34878D82A}">
                    <a16:rowId xmlns:a16="http://schemas.microsoft.com/office/drawing/2014/main" val="10003"/>
                  </a:ext>
                </a:extLst>
              </a:tr>
              <a:tr h="0">
                <a:tc>
                  <a:txBody>
                    <a:bodyPr/>
                    <a:lstStyle/>
                    <a:p>
                      <a:r>
                        <a:rPr lang="en-US" sz="1200" b="1" i="0" dirty="0">
                          <a:latin typeface="Gill Sans MT" panose="020B0502020104020203" pitchFamily="34" charset="0"/>
                          <a:cs typeface="Gill Sans"/>
                        </a:rPr>
                        <a:t>Investigator effects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Gill Sans"/>
                        </a:rPr>
                        <a:t>The investigators bias towards one group</a:t>
                      </a:r>
                    </a:p>
                  </a:txBody>
                  <a:tcPr anchor="ctr"/>
                </a:tc>
                <a:extLst>
                  <a:ext uri="{0D108BD9-81ED-4DB2-BD59-A6C34878D82A}">
                    <a16:rowId xmlns:a16="http://schemas.microsoft.com/office/drawing/2014/main" val="10004"/>
                  </a:ext>
                </a:extLst>
              </a:tr>
              <a:tr h="0">
                <a:tc>
                  <a:txBody>
                    <a:bodyPr/>
                    <a:lstStyle/>
                    <a:p>
                      <a:r>
                        <a:rPr lang="en-GB" sz="1200" b="1" i="0" dirty="0">
                          <a:latin typeface="Gill Sans MT" panose="020B0502020104020203" pitchFamily="34" charset="0"/>
                        </a:rPr>
                        <a:t>Order effects </a:t>
                      </a:r>
                    </a:p>
                  </a:txBody>
                  <a:tcPr anchor="ctr"/>
                </a:tc>
                <a:tc>
                  <a:txBody>
                    <a:bodyPr/>
                    <a:lstStyle/>
                    <a:p>
                      <a:r>
                        <a:rPr lang="en-GB" sz="1200" b="0" dirty="0">
                          <a:latin typeface="Gill Sans MT" panose="020B0502020104020203" pitchFamily="34" charset="0"/>
                        </a:rPr>
                        <a:t>Practice or boredom</a:t>
                      </a:r>
                    </a:p>
                  </a:txBody>
                  <a:tcPr anchor="ctr"/>
                </a:tc>
                <a:extLst>
                  <a:ext uri="{0D108BD9-81ED-4DB2-BD59-A6C34878D82A}">
                    <a16:rowId xmlns:a16="http://schemas.microsoft.com/office/drawing/2014/main" val="3822655058"/>
                  </a:ext>
                </a:extLst>
              </a:tr>
              <a:tr h="0">
                <a:tc>
                  <a:txBody>
                    <a:bodyPr/>
                    <a:lstStyle/>
                    <a:p>
                      <a:r>
                        <a:rPr lang="en-GB" sz="1200" b="1" i="0" dirty="0">
                          <a:latin typeface="Gill Sans MT" panose="020B0502020104020203" pitchFamily="34" charset="0"/>
                        </a:rPr>
                        <a:t>Demand characteristics</a:t>
                      </a:r>
                    </a:p>
                  </a:txBody>
                  <a:tcPr anchor="ctr"/>
                </a:tc>
                <a:tc>
                  <a:txBody>
                    <a:bodyPr/>
                    <a:lstStyle/>
                    <a:p>
                      <a:r>
                        <a:rPr lang="en-GB" sz="1200" b="0" dirty="0">
                          <a:latin typeface="Gill Sans MT" panose="020B0502020104020203" pitchFamily="34" charset="0"/>
                        </a:rPr>
                        <a:t>Participants guessing the aim of the experiments and changing their behaviour accordingly</a:t>
                      </a:r>
                    </a:p>
                  </a:txBody>
                  <a:tcPr anchor="ctr"/>
                </a:tc>
                <a:extLst>
                  <a:ext uri="{0D108BD9-81ED-4DB2-BD59-A6C34878D82A}">
                    <a16:rowId xmlns:a16="http://schemas.microsoft.com/office/drawing/2014/main" val="3129126791"/>
                  </a:ext>
                </a:extLst>
              </a:tr>
              <a:tr h="0">
                <a:tc>
                  <a:txBody>
                    <a:bodyPr/>
                    <a:lstStyle/>
                    <a:p>
                      <a:r>
                        <a:rPr lang="en-GB" sz="1200" b="1" i="0" dirty="0">
                          <a:latin typeface="Gill Sans MT" panose="020B0502020104020203" pitchFamily="34" charset="0"/>
                        </a:rPr>
                        <a:t>Social Desirability bias</a:t>
                      </a:r>
                    </a:p>
                  </a:txBody>
                  <a:tcPr anchor="ctr"/>
                </a:tc>
                <a:tc>
                  <a:txBody>
                    <a:bodyPr/>
                    <a:lstStyle/>
                    <a:p>
                      <a:r>
                        <a:rPr lang="en-GB" sz="1200" b="0" dirty="0">
                          <a:latin typeface="Gill Sans MT" panose="020B0502020104020203" pitchFamily="34" charset="0"/>
                        </a:rPr>
                        <a:t>Participants changing their behaviour to be more socially favourable </a:t>
                      </a:r>
                    </a:p>
                  </a:txBody>
                  <a:tcPr anchor="ctr"/>
                </a:tc>
                <a:extLst>
                  <a:ext uri="{0D108BD9-81ED-4DB2-BD59-A6C34878D82A}">
                    <a16:rowId xmlns:a16="http://schemas.microsoft.com/office/drawing/2014/main" val="3643106658"/>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67364592"/>
              </p:ext>
            </p:extLst>
          </p:nvPr>
        </p:nvGraphicFramePr>
        <p:xfrm>
          <a:off x="104056" y="616250"/>
          <a:ext cx="5496592" cy="3291840"/>
        </p:xfrm>
        <a:graphic>
          <a:graphicData uri="http://schemas.openxmlformats.org/drawingml/2006/table">
            <a:tbl>
              <a:tblPr firstRow="1" bandRow="1">
                <a:tableStyleId>{5940675A-B579-460E-94D1-54222C63F5DA}</a:tableStyleId>
              </a:tblPr>
              <a:tblGrid>
                <a:gridCol w="1662251">
                  <a:extLst>
                    <a:ext uri="{9D8B030D-6E8A-4147-A177-3AD203B41FA5}">
                      <a16:colId xmlns:a16="http://schemas.microsoft.com/office/drawing/2014/main" val="20000"/>
                    </a:ext>
                  </a:extLst>
                </a:gridCol>
                <a:gridCol w="3834341">
                  <a:extLst>
                    <a:ext uri="{9D8B030D-6E8A-4147-A177-3AD203B41FA5}">
                      <a16:colId xmlns:a16="http://schemas.microsoft.com/office/drawing/2014/main" val="20001"/>
                    </a:ext>
                  </a:extLst>
                </a:gridCol>
              </a:tblGrid>
              <a:tr h="226774">
                <a:tc gridSpan="2">
                  <a:txBody>
                    <a:bodyPr/>
                    <a:lstStyle/>
                    <a:p>
                      <a:pPr algn="ctr"/>
                      <a:r>
                        <a:rPr lang="en-GB" sz="1200" b="1" dirty="0">
                          <a:latin typeface="Gill Sans MT" panose="020B0502020104020203" pitchFamily="34" charset="0"/>
                        </a:rPr>
                        <a:t>Week 1</a:t>
                      </a:r>
                      <a:r>
                        <a:rPr lang="en-GB" sz="1200" b="1" baseline="0" dirty="0">
                          <a:latin typeface="Gill Sans MT" panose="020B0502020104020203" pitchFamily="34" charset="0"/>
                        </a:rPr>
                        <a:t> – Aims &amp; Hypotheses</a:t>
                      </a:r>
                      <a:endParaRPr lang="en-GB" sz="1200" b="1" dirty="0">
                        <a:latin typeface="Gill Sans MT" panose="020B0502020104020203" pitchFamily="34" charset="0"/>
                      </a:endParaRPr>
                    </a:p>
                  </a:txBody>
                  <a:tcPr anchor="ctr">
                    <a:solidFill>
                      <a:srgbClr val="FCE4F7"/>
                    </a:solidFill>
                  </a:tcPr>
                </a:tc>
                <a:tc hMerge="1">
                  <a:txBody>
                    <a:bodyPr/>
                    <a:lstStyle/>
                    <a:p>
                      <a:endParaRPr lang="en-GB" dirty="0"/>
                    </a:p>
                  </a:txBody>
                  <a:tcPr/>
                </a:tc>
                <a:extLst>
                  <a:ext uri="{0D108BD9-81ED-4DB2-BD59-A6C34878D82A}">
                    <a16:rowId xmlns:a16="http://schemas.microsoft.com/office/drawing/2014/main" val="10000"/>
                  </a:ext>
                </a:extLst>
              </a:tr>
              <a:tr h="22677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rPr>
                        <a:t>Aim</a:t>
                      </a:r>
                    </a:p>
                  </a:txBody>
                  <a:tcPr anchor="ctr"/>
                </a:tc>
                <a:tc>
                  <a:txBody>
                    <a:bodyPr/>
                    <a:lstStyle/>
                    <a:p>
                      <a:r>
                        <a:rPr lang="en-GB" sz="1200" dirty="0">
                          <a:latin typeface="Gill Sans MT" panose="020B0502020104020203" pitchFamily="34" charset="0"/>
                        </a:rPr>
                        <a:t>General purpose of the study/investigation</a:t>
                      </a:r>
                    </a:p>
                  </a:txBody>
                  <a:tcPr anchor="ctr"/>
                </a:tc>
                <a:extLst>
                  <a:ext uri="{0D108BD9-81ED-4DB2-BD59-A6C34878D82A}">
                    <a16:rowId xmlns:a16="http://schemas.microsoft.com/office/drawing/2014/main" val="10001"/>
                  </a:ext>
                </a:extLst>
              </a:tr>
              <a:tr h="377957">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rPr>
                        <a:t>Hypothesis</a:t>
                      </a:r>
                    </a:p>
                  </a:txBody>
                  <a:tcPr anchor="ctr"/>
                </a:tc>
                <a:tc>
                  <a:txBody>
                    <a:bodyPr/>
                    <a:lstStyle/>
                    <a:p>
                      <a:r>
                        <a:rPr lang="en-GB" sz="1200" dirty="0">
                          <a:latin typeface="Gill Sans MT" panose="020B0502020104020203" pitchFamily="34" charset="0"/>
                        </a:rPr>
                        <a:t>A hypothesis is a precise, testable statement of what the researcher predicts will be the outcome of the study.</a:t>
                      </a:r>
                    </a:p>
                  </a:txBody>
                  <a:tcPr anchor="ctr"/>
                </a:tc>
                <a:extLst>
                  <a:ext uri="{0D108BD9-81ED-4DB2-BD59-A6C34878D82A}">
                    <a16:rowId xmlns:a16="http://schemas.microsoft.com/office/drawing/2014/main" val="1833764157"/>
                  </a:ext>
                </a:extLst>
              </a:tr>
              <a:tr h="226774">
                <a:tc>
                  <a:txBody>
                    <a:bodyPr/>
                    <a:lstStyle/>
                    <a:p>
                      <a:r>
                        <a:rPr lang="en-GB" sz="1200" b="1" dirty="0">
                          <a:latin typeface="Gill Sans MT" panose="020B0502020104020203" pitchFamily="34" charset="0"/>
                        </a:rPr>
                        <a:t>Independent Variable (IV)</a:t>
                      </a:r>
                    </a:p>
                  </a:txBody>
                  <a:tcPr anchor="ctr"/>
                </a:tc>
                <a:tc>
                  <a:txBody>
                    <a:bodyPr/>
                    <a:lstStyle/>
                    <a:p>
                      <a:r>
                        <a:rPr lang="en-GB" sz="1200" dirty="0">
                          <a:latin typeface="Gill Sans MT" panose="020B0502020104020203" pitchFamily="34" charset="0"/>
                        </a:rPr>
                        <a:t>The variable that the </a:t>
                      </a:r>
                      <a:r>
                        <a:rPr lang="en-GB" sz="1200" kern="1200" dirty="0">
                          <a:solidFill>
                            <a:schemeClr val="tx1"/>
                          </a:solidFill>
                          <a:latin typeface="Gill Sans MT" panose="020B0502020104020203" pitchFamily="34" charset="0"/>
                          <a:ea typeface="+mn-ea"/>
                          <a:cs typeface="+mn-cs"/>
                        </a:rPr>
                        <a:t>experimenter </a:t>
                      </a:r>
                      <a:r>
                        <a:rPr lang="en-GB" sz="1200" dirty="0">
                          <a:latin typeface="Gill Sans MT" panose="020B0502020104020203" pitchFamily="34" charset="0"/>
                        </a:rPr>
                        <a:t>manipulates (changes)</a:t>
                      </a:r>
                    </a:p>
                  </a:txBody>
                  <a:tcPr anchor="ctr"/>
                </a:tc>
                <a:extLst>
                  <a:ext uri="{0D108BD9-81ED-4DB2-BD59-A6C34878D82A}">
                    <a16:rowId xmlns:a16="http://schemas.microsoft.com/office/drawing/2014/main" val="10002"/>
                  </a:ext>
                </a:extLst>
              </a:tr>
              <a:tr h="377957">
                <a:tc>
                  <a:txBody>
                    <a:bodyPr/>
                    <a:lstStyle/>
                    <a:p>
                      <a:r>
                        <a:rPr lang="en-GB" sz="1200" b="1" dirty="0">
                          <a:latin typeface="Gill Sans MT" panose="020B0502020104020203" pitchFamily="34" charset="0"/>
                        </a:rPr>
                        <a:t>Dependent Variable (DV)</a:t>
                      </a:r>
                    </a:p>
                  </a:txBody>
                  <a:tcPr anchor="ctr"/>
                </a:tc>
                <a:tc>
                  <a:txBody>
                    <a:bodyPr/>
                    <a:lstStyle/>
                    <a:p>
                      <a:r>
                        <a:rPr lang="en-GB" sz="1200" dirty="0">
                          <a:latin typeface="Gill Sans MT" panose="020B0502020104020203" pitchFamily="34" charset="0"/>
                        </a:rPr>
                        <a:t>The variable which is measured by the experimenter after they have manipulated the IV. </a:t>
                      </a:r>
                    </a:p>
                  </a:txBody>
                  <a:tcPr anchor="ctr"/>
                </a:tc>
                <a:extLst>
                  <a:ext uri="{0D108BD9-81ED-4DB2-BD59-A6C34878D82A}">
                    <a16:rowId xmlns:a16="http://schemas.microsoft.com/office/drawing/2014/main" val="10003"/>
                  </a:ext>
                </a:extLst>
              </a:tr>
              <a:tr h="377957">
                <a:tc>
                  <a:txBody>
                    <a:bodyPr/>
                    <a:lstStyle/>
                    <a:p>
                      <a:r>
                        <a:rPr lang="en-GB" sz="1200" b="1" dirty="0">
                          <a:latin typeface="Gill Sans MT" panose="020B0502020104020203" pitchFamily="34" charset="0"/>
                        </a:rPr>
                        <a:t>Operationalise</a:t>
                      </a:r>
                    </a:p>
                  </a:txBody>
                  <a:tcPr anchor="ct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Clearly defining the variables so they are measurable (</a:t>
                      </a:r>
                      <a:r>
                        <a:rPr lang="en-GB" sz="1200" dirty="0" err="1">
                          <a:latin typeface="Gill Sans MT" panose="020B0502020104020203" pitchFamily="34" charset="0"/>
                        </a:rPr>
                        <a:t>e.g</a:t>
                      </a:r>
                      <a:r>
                        <a:rPr lang="en-GB" sz="1200" dirty="0">
                          <a:latin typeface="Gill Sans MT" panose="020B0502020104020203" pitchFamily="34" charset="0"/>
                        </a:rPr>
                        <a:t> intelligence would be operationalised to ‘scores on IQ test’)</a:t>
                      </a:r>
                    </a:p>
                  </a:txBody>
                  <a:tcPr anchor="ctr"/>
                </a:tc>
                <a:extLst>
                  <a:ext uri="{0D108BD9-81ED-4DB2-BD59-A6C34878D82A}">
                    <a16:rowId xmlns:a16="http://schemas.microsoft.com/office/drawing/2014/main" val="1961259067"/>
                  </a:ext>
                </a:extLst>
              </a:tr>
              <a:tr h="377957">
                <a:tc>
                  <a:txBody>
                    <a:bodyPr/>
                    <a:lstStyle/>
                    <a:p>
                      <a:r>
                        <a:rPr lang="en-GB" sz="1200" b="1" dirty="0">
                          <a:latin typeface="Gill Sans MT" panose="020B0502020104020203" pitchFamily="34" charset="0"/>
                        </a:rPr>
                        <a:t>Alternative Hypothesis</a:t>
                      </a:r>
                    </a:p>
                  </a:txBody>
                  <a:tcPr anchor="ctr"/>
                </a:tc>
                <a:tc>
                  <a:txBody>
                    <a:bodyPr/>
                    <a:lstStyle/>
                    <a:p>
                      <a:r>
                        <a:rPr lang="en-GB" sz="1200" dirty="0">
                          <a:latin typeface="Gill Sans MT" panose="020B0502020104020203" pitchFamily="34" charset="0"/>
                        </a:rPr>
                        <a:t>Predicts a difference or correlation in the findings. </a:t>
                      </a:r>
                    </a:p>
                  </a:txBody>
                  <a:tcPr anchor="ctr"/>
                </a:tc>
                <a:extLst>
                  <a:ext uri="{0D108BD9-81ED-4DB2-BD59-A6C34878D82A}">
                    <a16:rowId xmlns:a16="http://schemas.microsoft.com/office/drawing/2014/main" val="2917133035"/>
                  </a:ext>
                </a:extLst>
              </a:tr>
              <a:tr h="273895">
                <a:tc>
                  <a:txBody>
                    <a:bodyPr/>
                    <a:lstStyle/>
                    <a:p>
                      <a:r>
                        <a:rPr lang="en-GB" sz="1200" b="1" dirty="0">
                          <a:latin typeface="Gill Sans MT" panose="020B0502020104020203" pitchFamily="34" charset="0"/>
                        </a:rPr>
                        <a:t>Null Hypothesis</a:t>
                      </a:r>
                    </a:p>
                  </a:txBody>
                  <a:tcPr anchor="ctr"/>
                </a:tc>
                <a:tc>
                  <a:txBody>
                    <a:bodyPr/>
                    <a:lstStyle/>
                    <a:p>
                      <a:r>
                        <a:rPr lang="en-GB" sz="1200" dirty="0">
                          <a:latin typeface="Gill Sans MT" panose="020B0502020104020203" pitchFamily="34" charset="0"/>
                        </a:rPr>
                        <a:t>Predicts no difference or correlation in the findings</a:t>
                      </a:r>
                    </a:p>
                  </a:txBody>
                  <a:tcPr anchor="ctr"/>
                </a:tc>
                <a:extLst>
                  <a:ext uri="{0D108BD9-81ED-4DB2-BD59-A6C34878D82A}">
                    <a16:rowId xmlns:a16="http://schemas.microsoft.com/office/drawing/2014/main" val="419861712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41216662"/>
              </p:ext>
            </p:extLst>
          </p:nvPr>
        </p:nvGraphicFramePr>
        <p:xfrm>
          <a:off x="5734229" y="616250"/>
          <a:ext cx="6310985" cy="1779132"/>
        </p:xfrm>
        <a:graphic>
          <a:graphicData uri="http://schemas.openxmlformats.org/drawingml/2006/table">
            <a:tbl>
              <a:tblPr firstRow="1" bandRow="1">
                <a:tableStyleId>{5940675A-B579-460E-94D1-54222C63F5DA}</a:tableStyleId>
              </a:tblPr>
              <a:tblGrid>
                <a:gridCol w="2202749">
                  <a:extLst>
                    <a:ext uri="{9D8B030D-6E8A-4147-A177-3AD203B41FA5}">
                      <a16:colId xmlns:a16="http://schemas.microsoft.com/office/drawing/2014/main" val="20000"/>
                    </a:ext>
                  </a:extLst>
                </a:gridCol>
                <a:gridCol w="4108236">
                  <a:extLst>
                    <a:ext uri="{9D8B030D-6E8A-4147-A177-3AD203B41FA5}">
                      <a16:colId xmlns:a16="http://schemas.microsoft.com/office/drawing/2014/main" val="3314334507"/>
                    </a:ext>
                  </a:extLst>
                </a:gridCol>
              </a:tblGrid>
              <a:tr h="244036">
                <a:tc gridSpan="2">
                  <a:txBody>
                    <a:bodyPr/>
                    <a:lstStyle/>
                    <a:p>
                      <a:pPr algn="ctr"/>
                      <a:r>
                        <a:rPr lang="en-US" sz="1200" b="1" dirty="0">
                          <a:latin typeface="Gill Sans MT" panose="020B0502020104020203" pitchFamily="34" charset="0"/>
                          <a:cs typeface="Gill Sans"/>
                        </a:rPr>
                        <a:t>Week 3 – Overcoming Extraneous Variables</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421722">
                <a:tc>
                  <a:txBody>
                    <a:bodyPr/>
                    <a:lstStyle/>
                    <a:p>
                      <a:r>
                        <a:rPr lang="en-US" sz="1200" dirty="0">
                          <a:latin typeface="Gill Sans MT" panose="020B0502020104020203" pitchFamily="34" charset="0"/>
                          <a:cs typeface="Gill Sans"/>
                        </a:rPr>
                        <a:t>Standardised instructions</a:t>
                      </a:r>
                    </a:p>
                  </a:txBody>
                  <a:tcPr anchor="ctr"/>
                </a:tc>
                <a:tc>
                  <a:txBody>
                    <a:bodyPr/>
                    <a:lstStyle/>
                    <a:p>
                      <a:r>
                        <a:rPr lang="en-US" sz="1200" dirty="0">
                          <a:latin typeface="Gill Sans MT" panose="020B0502020104020203" pitchFamily="34" charset="0"/>
                          <a:cs typeface="Gill Sans"/>
                        </a:rPr>
                        <a:t>Instructions should be either be written down or read aloud to participants by the same experimenter, each time. </a:t>
                      </a:r>
                    </a:p>
                  </a:txBody>
                  <a:tcPr anchor="ctr"/>
                </a:tc>
                <a:extLst>
                  <a:ext uri="{0D108BD9-81ED-4DB2-BD59-A6C34878D82A}">
                    <a16:rowId xmlns:a16="http://schemas.microsoft.com/office/drawing/2014/main" val="10001"/>
                  </a:ext>
                </a:extLst>
              </a:tr>
              <a:tr h="424783">
                <a:tc>
                  <a:txBody>
                    <a:bodyPr/>
                    <a:lstStyle/>
                    <a:p>
                      <a:r>
                        <a:rPr lang="en-US" sz="1200" dirty="0">
                          <a:latin typeface="Gill Sans MT" panose="020B0502020104020203" pitchFamily="34" charset="0"/>
                          <a:cs typeface="Gill Sans"/>
                        </a:rPr>
                        <a:t>Standardised procedures</a:t>
                      </a:r>
                    </a:p>
                  </a:txBody>
                  <a:tcPr anchor="ctr"/>
                </a:tc>
                <a:tc>
                  <a:txBody>
                    <a:bodyPr/>
                    <a:lstStyle/>
                    <a:p>
                      <a:r>
                        <a:rPr lang="en-US" sz="1200" dirty="0">
                          <a:latin typeface="Gill Sans MT" panose="020B0502020104020203" pitchFamily="34" charset="0"/>
                          <a:cs typeface="Gill Sans"/>
                        </a:rPr>
                        <a:t>All participants should receive the same information throughout the experiment. Only the IV should change. </a:t>
                      </a:r>
                    </a:p>
                  </a:txBody>
                  <a:tcPr anchor="ctr"/>
                </a:tc>
                <a:extLst>
                  <a:ext uri="{0D108BD9-81ED-4DB2-BD59-A6C34878D82A}">
                    <a16:rowId xmlns:a16="http://schemas.microsoft.com/office/drawing/2014/main" val="10002"/>
                  </a:ext>
                </a:extLst>
              </a:tr>
              <a:tr h="590412">
                <a:tc>
                  <a:txBody>
                    <a:bodyPr/>
                    <a:lstStyle/>
                    <a:p>
                      <a:r>
                        <a:rPr lang="en-US" sz="1200" dirty="0">
                          <a:latin typeface="Gill Sans MT" panose="020B0502020104020203" pitchFamily="34" charset="0"/>
                          <a:cs typeface="Gill Sans"/>
                        </a:rPr>
                        <a:t>Randomisation</a:t>
                      </a:r>
                    </a:p>
                  </a:txBody>
                  <a:tcPr anchor="ctr"/>
                </a:tc>
                <a:tc>
                  <a:txBody>
                    <a:bodyPr/>
                    <a:lstStyle/>
                    <a:p>
                      <a:r>
                        <a:rPr lang="en-US" sz="1200" dirty="0">
                          <a:latin typeface="Gill Sans MT" panose="020B0502020104020203" pitchFamily="34" charset="0"/>
                          <a:cs typeface="Gill Sans"/>
                        </a:rPr>
                        <a:t>Randomly allocate participants to the experimental group or control group to reduce bias. </a:t>
                      </a:r>
                    </a:p>
                  </a:txBody>
                  <a:tcPr anchor="ctr"/>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62864970"/>
              </p:ext>
            </p:extLst>
          </p:nvPr>
        </p:nvGraphicFramePr>
        <p:xfrm>
          <a:off x="5734230" y="2703885"/>
          <a:ext cx="6310985" cy="4023360"/>
        </p:xfrm>
        <a:graphic>
          <a:graphicData uri="http://schemas.openxmlformats.org/drawingml/2006/table">
            <a:tbl>
              <a:tblPr firstRow="1" bandRow="1">
                <a:tableStyleId>{5940675A-B579-460E-94D1-54222C63F5DA}</a:tableStyleId>
              </a:tblPr>
              <a:tblGrid>
                <a:gridCol w="965674">
                  <a:extLst>
                    <a:ext uri="{9D8B030D-6E8A-4147-A177-3AD203B41FA5}">
                      <a16:colId xmlns:a16="http://schemas.microsoft.com/office/drawing/2014/main" val="20000"/>
                    </a:ext>
                  </a:extLst>
                </a:gridCol>
                <a:gridCol w="1846713">
                  <a:extLst>
                    <a:ext uri="{9D8B030D-6E8A-4147-A177-3AD203B41FA5}">
                      <a16:colId xmlns:a16="http://schemas.microsoft.com/office/drawing/2014/main" val="20001"/>
                    </a:ext>
                  </a:extLst>
                </a:gridCol>
                <a:gridCol w="1663006">
                  <a:extLst>
                    <a:ext uri="{9D8B030D-6E8A-4147-A177-3AD203B41FA5}">
                      <a16:colId xmlns:a16="http://schemas.microsoft.com/office/drawing/2014/main" val="1123158730"/>
                    </a:ext>
                  </a:extLst>
                </a:gridCol>
                <a:gridCol w="1835592">
                  <a:extLst>
                    <a:ext uri="{9D8B030D-6E8A-4147-A177-3AD203B41FA5}">
                      <a16:colId xmlns:a16="http://schemas.microsoft.com/office/drawing/2014/main" val="2800783990"/>
                    </a:ext>
                  </a:extLst>
                </a:gridCol>
              </a:tblGrid>
              <a:tr h="219818">
                <a:tc gridSpan="4">
                  <a:txBody>
                    <a:bodyPr/>
                    <a:lstStyle/>
                    <a:p>
                      <a:pPr algn="ctr"/>
                      <a:r>
                        <a:rPr lang="en-GB" sz="1200" b="1" dirty="0">
                          <a:latin typeface="Gill Sans MT" panose="020B0502020104020203" pitchFamily="34" charset="0"/>
                        </a:rPr>
                        <a:t>Week 4 – Types of Experiment</a:t>
                      </a:r>
                    </a:p>
                  </a:txBody>
                  <a:tcPr anchor="ctr">
                    <a:solidFill>
                      <a:schemeClr val="accent4">
                        <a:lumMod val="20000"/>
                        <a:lumOff val="80000"/>
                      </a:schemeClr>
                    </a:solidFill>
                  </a:tcPr>
                </a:tc>
                <a:tc hMerge="1">
                  <a:txBody>
                    <a:bodyPr/>
                    <a:lstStyle/>
                    <a:p>
                      <a:endParaRPr lang="en-GB" sz="1200" dirty="0">
                        <a:latin typeface="Gill Sans"/>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0">
                <a:tc>
                  <a:txBody>
                    <a:bodyPr/>
                    <a:lstStyle/>
                    <a:p>
                      <a:r>
                        <a:rPr lang="en-GB" sz="1050" b="1" dirty="0">
                          <a:latin typeface="+mj-lt"/>
                        </a:rPr>
                        <a:t>Type</a:t>
                      </a:r>
                    </a:p>
                  </a:txBody>
                  <a:tcPr anchor="ctr"/>
                </a:tc>
                <a:tc>
                  <a:txBody>
                    <a:bodyPr/>
                    <a:lstStyle/>
                    <a:p>
                      <a:r>
                        <a:rPr lang="en-GB" sz="1200" b="0" dirty="0">
                          <a:latin typeface="Gill Sans MT" panose="020B0502020104020203" pitchFamily="34" charset="0"/>
                        </a:rPr>
                        <a:t>Lab</a:t>
                      </a:r>
                    </a:p>
                  </a:txBody>
                  <a:tcPr/>
                </a:tc>
                <a:tc>
                  <a:txBody>
                    <a:bodyPr/>
                    <a:lstStyle/>
                    <a:p>
                      <a:r>
                        <a:rPr lang="en-GB" sz="1200" b="0" dirty="0">
                          <a:latin typeface="Gill Sans MT" panose="020B0502020104020203" pitchFamily="34" charset="0"/>
                        </a:rPr>
                        <a:t>Field</a:t>
                      </a:r>
                    </a:p>
                  </a:txBody>
                  <a:tcPr/>
                </a:tc>
                <a:tc>
                  <a:txBody>
                    <a:bodyPr/>
                    <a:lstStyle/>
                    <a:p>
                      <a:r>
                        <a:rPr lang="en-GB" sz="1200" b="0" dirty="0">
                          <a:latin typeface="Gill Sans MT" panose="020B0502020104020203" pitchFamily="34" charset="0"/>
                        </a:rPr>
                        <a:t>Natural</a:t>
                      </a:r>
                    </a:p>
                  </a:txBody>
                  <a:tcPr/>
                </a:tc>
                <a:extLst>
                  <a:ext uri="{0D108BD9-81ED-4DB2-BD59-A6C34878D82A}">
                    <a16:rowId xmlns:a16="http://schemas.microsoft.com/office/drawing/2014/main" val="10001"/>
                  </a:ext>
                </a:extLst>
              </a:tr>
              <a:tr h="0">
                <a:tc>
                  <a:txBody>
                    <a:bodyPr/>
                    <a:lstStyle/>
                    <a:p>
                      <a:r>
                        <a:rPr lang="en-GB" sz="1050" b="1" dirty="0">
                          <a:latin typeface="+mj-lt"/>
                        </a:rPr>
                        <a:t>Setting</a:t>
                      </a:r>
                    </a:p>
                  </a:txBody>
                  <a:tcPr anchor="ctr"/>
                </a:tc>
                <a:tc>
                  <a:txBody>
                    <a:bodyPr/>
                    <a:lstStyle/>
                    <a:p>
                      <a:r>
                        <a:rPr lang="en-GB" sz="1200" dirty="0">
                          <a:latin typeface="Gill Sans MT" panose="020B0502020104020203" pitchFamily="34" charset="0"/>
                        </a:rPr>
                        <a:t>Controlled environment</a:t>
                      </a:r>
                    </a:p>
                  </a:txBody>
                  <a:tcPr/>
                </a:tc>
                <a:tc>
                  <a:txBody>
                    <a:bodyPr/>
                    <a:lstStyle/>
                    <a:p>
                      <a:r>
                        <a:rPr lang="en-GB" sz="1200" dirty="0">
                          <a:latin typeface="Gill Sans MT" panose="020B0502020104020203" pitchFamily="34" charset="0"/>
                        </a:rPr>
                        <a:t>Natural setting</a:t>
                      </a:r>
                    </a:p>
                  </a:txBody>
                  <a:tcPr/>
                </a:tc>
                <a:tc>
                  <a:txBody>
                    <a:bodyPr/>
                    <a:lstStyle/>
                    <a:p>
                      <a:r>
                        <a:rPr lang="en-GB" sz="1200" dirty="0">
                          <a:latin typeface="Gill Sans MT" panose="020B0502020104020203" pitchFamily="34" charset="0"/>
                        </a:rPr>
                        <a:t>Natural setting</a:t>
                      </a:r>
                    </a:p>
                  </a:txBody>
                  <a:tcPr/>
                </a:tc>
                <a:extLst>
                  <a:ext uri="{0D108BD9-81ED-4DB2-BD59-A6C34878D82A}">
                    <a16:rowId xmlns:a16="http://schemas.microsoft.com/office/drawing/2014/main" val="10002"/>
                  </a:ext>
                </a:extLst>
              </a:tr>
              <a:tr h="0">
                <a:tc>
                  <a:txBody>
                    <a:bodyPr/>
                    <a:lstStyle/>
                    <a:p>
                      <a:r>
                        <a:rPr lang="en-GB" sz="1050" b="1" dirty="0">
                          <a:latin typeface="+mj-lt"/>
                        </a:rPr>
                        <a:t>IV</a:t>
                      </a:r>
                    </a:p>
                  </a:txBody>
                  <a:tcPr anchor="ctr"/>
                </a:tc>
                <a:tc>
                  <a:txBody>
                    <a:bodyPr/>
                    <a:lstStyle/>
                    <a:p>
                      <a:r>
                        <a:rPr lang="en-GB" sz="1200" dirty="0">
                          <a:latin typeface="Gill Sans MT" panose="020B0502020104020203" pitchFamily="34" charset="0"/>
                        </a:rPr>
                        <a:t>Manipulated by researcher</a:t>
                      </a:r>
                    </a:p>
                  </a:txBody>
                  <a:tcPr/>
                </a:tc>
                <a:tc>
                  <a:txBody>
                    <a:bodyPr/>
                    <a:lstStyle/>
                    <a:p>
                      <a:r>
                        <a:rPr lang="en-GB" sz="1200" dirty="0">
                          <a:latin typeface="Gill Sans MT" panose="020B0502020104020203" pitchFamily="34" charset="0"/>
                        </a:rPr>
                        <a:t>Manipulated by researcher</a:t>
                      </a:r>
                    </a:p>
                  </a:txBody>
                  <a:tcPr/>
                </a:tc>
                <a:tc>
                  <a:txBody>
                    <a:bodyPr/>
                    <a:lstStyle/>
                    <a:p>
                      <a:r>
                        <a:rPr lang="en-GB" sz="1200" dirty="0">
                          <a:latin typeface="Gill Sans MT" panose="020B0502020104020203" pitchFamily="34" charset="0"/>
                        </a:rPr>
                        <a:t>Varies naturally </a:t>
                      </a:r>
                      <a:r>
                        <a:rPr lang="en-GB" sz="1200" dirty="0" err="1">
                          <a:latin typeface="Gill Sans MT" panose="020B0502020104020203" pitchFamily="34" charset="0"/>
                        </a:rPr>
                        <a:t>e.g</a:t>
                      </a:r>
                      <a:r>
                        <a:rPr lang="en-GB" sz="1200" dirty="0">
                          <a:latin typeface="Gill Sans MT" panose="020B0502020104020203" pitchFamily="34" charset="0"/>
                        </a:rPr>
                        <a:t> sex or age</a:t>
                      </a:r>
                    </a:p>
                  </a:txBody>
                  <a:tcPr/>
                </a:tc>
                <a:extLst>
                  <a:ext uri="{0D108BD9-81ED-4DB2-BD59-A6C34878D82A}">
                    <a16:rowId xmlns:a16="http://schemas.microsoft.com/office/drawing/2014/main" val="10003"/>
                  </a:ext>
                </a:extLst>
              </a:tr>
              <a:tr h="0">
                <a:tc>
                  <a:txBody>
                    <a:bodyPr/>
                    <a:lstStyle/>
                    <a:p>
                      <a:r>
                        <a:rPr lang="en-GB" sz="1050" b="1" dirty="0">
                          <a:latin typeface="+mj-lt"/>
                        </a:rPr>
                        <a:t>Strengths</a:t>
                      </a:r>
                    </a:p>
                  </a:txBody>
                  <a:tcPr anchor="ctr"/>
                </a:tc>
                <a:tc>
                  <a:txBody>
                    <a:bodyPr/>
                    <a:lstStyle/>
                    <a:p>
                      <a:pPr marL="171450" indent="-171450">
                        <a:buFont typeface="Arial" panose="020B0604020202020204" pitchFamily="34" charset="0"/>
                        <a:buChar char="•"/>
                      </a:pPr>
                      <a:r>
                        <a:rPr lang="en-GB" sz="1200" dirty="0">
                          <a:latin typeface="Gill Sans MT" panose="020B0502020104020203" pitchFamily="34" charset="0"/>
                        </a:rPr>
                        <a:t>Easier to control </a:t>
                      </a:r>
                      <a:r>
                        <a:rPr lang="en-GB" sz="1200" dirty="0" err="1">
                          <a:latin typeface="Gill Sans MT" panose="020B0502020104020203" pitchFamily="34" charset="0"/>
                        </a:rPr>
                        <a:t>Evs</a:t>
                      </a:r>
                      <a:r>
                        <a:rPr lang="en-GB" sz="1200" dirty="0">
                          <a:latin typeface="Gill Sans MT" panose="020B0502020104020203" pitchFamily="34" charset="0"/>
                        </a:rPr>
                        <a:t>, easier to identify cause and effect .</a:t>
                      </a:r>
                    </a:p>
                    <a:p>
                      <a:pPr marL="171450" indent="-171450">
                        <a:buFont typeface="Arial" panose="020B0604020202020204" pitchFamily="34" charset="0"/>
                        <a:buChar char="•"/>
                      </a:pPr>
                      <a:r>
                        <a:rPr lang="en-GB" sz="1200" dirty="0">
                          <a:latin typeface="Gill Sans MT" panose="020B0502020104020203" pitchFamily="34" charset="0"/>
                        </a:rPr>
                        <a:t>Controlled and standardised so easy to replicate by other researchers</a:t>
                      </a:r>
                    </a:p>
                  </a:txBody>
                  <a:tcPr/>
                </a:tc>
                <a:tc>
                  <a:txBody>
                    <a:bodyPr/>
                    <a:lstStyle/>
                    <a:p>
                      <a:pPr marL="171450" indent="-171450">
                        <a:buFont typeface="Arial" panose="020B0604020202020204" pitchFamily="34" charset="0"/>
                        <a:buChar char="•"/>
                      </a:pPr>
                      <a:r>
                        <a:rPr lang="en-GB" sz="1200" dirty="0">
                          <a:latin typeface="Gill Sans MT" panose="020B0502020104020203" pitchFamily="34" charset="0"/>
                        </a:rPr>
                        <a:t>Participants act more naturally so higher validity</a:t>
                      </a:r>
                    </a:p>
                    <a:p>
                      <a:pPr marL="171450" indent="-171450">
                        <a:buFont typeface="Arial" panose="020B0604020202020204" pitchFamily="34" charset="0"/>
                        <a:buChar char="•"/>
                      </a:pPr>
                      <a:r>
                        <a:rPr lang="en-GB" sz="1200" dirty="0">
                          <a:latin typeface="Gill Sans MT" panose="020B0502020104020203" pitchFamily="34" charset="0"/>
                        </a:rPr>
                        <a:t>May not know they are being observed</a:t>
                      </a:r>
                    </a:p>
                  </a:txBody>
                  <a:tcPr/>
                </a:tc>
                <a:tc>
                  <a:txBody>
                    <a:bodyPr/>
                    <a:lstStyle/>
                    <a:p>
                      <a:pPr marL="171450" indent="-171450">
                        <a:buFont typeface="Arial" panose="020B0604020202020204" pitchFamily="34" charset="0"/>
                        <a:buChar char="•"/>
                      </a:pPr>
                      <a:r>
                        <a:rPr lang="en-GB" sz="1200" dirty="0">
                          <a:latin typeface="Gill Sans MT" panose="020B0502020104020203" pitchFamily="34" charset="0"/>
                        </a:rPr>
                        <a:t>High validity involving real life changes </a:t>
                      </a:r>
                    </a:p>
                    <a:p>
                      <a:pPr marL="171450" indent="-171450">
                        <a:buFont typeface="Arial" panose="020B0604020202020204" pitchFamily="34" charset="0"/>
                        <a:buChar char="•"/>
                      </a:pPr>
                      <a:r>
                        <a:rPr lang="en-GB" sz="1200" dirty="0">
                          <a:latin typeface="Gill Sans MT" panose="020B0502020104020203" pitchFamily="34" charset="0"/>
                        </a:rPr>
                        <a:t>Participants are likely to act naturally </a:t>
                      </a:r>
                    </a:p>
                  </a:txBody>
                  <a:tcPr/>
                </a:tc>
                <a:extLst>
                  <a:ext uri="{0D108BD9-81ED-4DB2-BD59-A6C34878D82A}">
                    <a16:rowId xmlns:a16="http://schemas.microsoft.com/office/drawing/2014/main" val="10004"/>
                  </a:ext>
                </a:extLst>
              </a:tr>
              <a:tr h="0">
                <a:tc>
                  <a:txBody>
                    <a:bodyPr/>
                    <a:lstStyle/>
                    <a:p>
                      <a:r>
                        <a:rPr lang="en-GB" sz="1050" b="1" dirty="0">
                          <a:latin typeface="+mj-lt"/>
                        </a:rPr>
                        <a:t>Weaknesses</a:t>
                      </a:r>
                    </a:p>
                  </a:txBody>
                  <a:tcPr anchor="ctr"/>
                </a:tc>
                <a:tc>
                  <a:txBody>
                    <a:bodyPr/>
                    <a:lstStyle/>
                    <a:p>
                      <a:pPr marL="171450" indent="-171450">
                        <a:buFont typeface="Arial" panose="020B0604020202020204" pitchFamily="34" charset="0"/>
                        <a:buChar char="•"/>
                      </a:pPr>
                      <a:r>
                        <a:rPr lang="en-GB" sz="1200" dirty="0">
                          <a:latin typeface="Gill Sans MT" panose="020B0502020104020203" pitchFamily="34" charset="0"/>
                        </a:rPr>
                        <a:t>May not represent every day life – decreasing validity</a:t>
                      </a:r>
                    </a:p>
                    <a:p>
                      <a:pPr marL="171450" indent="-171450">
                        <a:buFont typeface="Arial" panose="020B0604020202020204" pitchFamily="34" charset="0"/>
                        <a:buChar char="•"/>
                      </a:pPr>
                      <a:r>
                        <a:rPr lang="en-GB" sz="1200" dirty="0">
                          <a:latin typeface="Gill Sans MT" panose="020B0502020104020203" pitchFamily="34" charset="0"/>
                        </a:rPr>
                        <a:t>Demand characteristics are more likely </a:t>
                      </a:r>
                    </a:p>
                  </a:txBody>
                  <a:tcPr/>
                </a:tc>
                <a:tc>
                  <a:txBody>
                    <a:bodyPr/>
                    <a:lstStyle/>
                    <a:p>
                      <a:pPr marL="171450" indent="-171450">
                        <a:buFont typeface="Arial" panose="020B0604020202020204" pitchFamily="34" charset="0"/>
                        <a:buChar char="•"/>
                      </a:pPr>
                      <a:r>
                        <a:rPr lang="en-GB" sz="1200" dirty="0">
                          <a:latin typeface="Gill Sans MT" panose="020B0502020104020203" pitchFamily="34" charset="0"/>
                        </a:rPr>
                        <a:t>Less control over EV’s, decreasing the validity</a:t>
                      </a:r>
                    </a:p>
                    <a:p>
                      <a:pPr marL="171450" indent="-171450">
                        <a:buFont typeface="Arial" panose="020B0604020202020204" pitchFamily="34" charset="0"/>
                        <a:buChar char="•"/>
                      </a:pPr>
                      <a:r>
                        <a:rPr lang="en-GB" sz="1200" dirty="0">
                          <a:latin typeface="Gill Sans MT" panose="020B0502020104020203" pitchFamily="34" charset="0"/>
                        </a:rPr>
                        <a:t>Ethical issues regarding consent</a:t>
                      </a:r>
                    </a:p>
                  </a:txBody>
                  <a:tcPr/>
                </a:tc>
                <a:tc>
                  <a:txBody>
                    <a:bodyPr/>
                    <a:lstStyle/>
                    <a:p>
                      <a:pPr marL="171450" indent="-171450">
                        <a:buFont typeface="Arial" panose="020B0604020202020204" pitchFamily="34" charset="0"/>
                        <a:buChar char="•"/>
                      </a:pPr>
                      <a:r>
                        <a:rPr lang="en-GB" sz="1200" dirty="0">
                          <a:latin typeface="Gill Sans MT" panose="020B0502020104020203" pitchFamily="34" charset="0"/>
                        </a:rPr>
                        <a:t>Less control over EV’s – decreasing validity</a:t>
                      </a:r>
                    </a:p>
                    <a:p>
                      <a:pPr marL="171450" indent="-171450">
                        <a:buFont typeface="Arial" panose="020B0604020202020204" pitchFamily="34" charset="0"/>
                        <a:buChar char="•"/>
                      </a:pPr>
                      <a:r>
                        <a:rPr lang="en-GB" sz="1200" dirty="0">
                          <a:latin typeface="Gill Sans MT" panose="020B0502020104020203" pitchFamily="34" charset="0"/>
                        </a:rPr>
                        <a:t>Research carried out in a natural setting is very difficult to replicate, due to the changing nature of the setting.</a:t>
                      </a:r>
                    </a:p>
                  </a:txBody>
                  <a:tcPr/>
                </a:tc>
                <a:extLst>
                  <a:ext uri="{0D108BD9-81ED-4DB2-BD59-A6C34878D82A}">
                    <a16:rowId xmlns:a16="http://schemas.microsoft.com/office/drawing/2014/main" val="1378537252"/>
                  </a:ext>
                </a:extLst>
              </a:tr>
            </a:tbl>
          </a:graphicData>
        </a:graphic>
      </p:graphicFrame>
    </p:spTree>
    <p:extLst>
      <p:ext uri="{BB962C8B-B14F-4D97-AF65-F5344CB8AC3E}">
        <p14:creationId xmlns:p14="http://schemas.microsoft.com/office/powerpoint/2010/main" val="2692502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9" y="113690"/>
            <a:ext cx="174183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Psychology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24830" y="6489391"/>
            <a:ext cx="467170"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graphicFrame>
        <p:nvGraphicFramePr>
          <p:cNvPr id="14" name="Table 13"/>
          <p:cNvGraphicFramePr>
            <a:graphicFrameLocks noGrp="1"/>
          </p:cNvGraphicFramePr>
          <p:nvPr>
            <p:extLst>
              <p:ext uri="{D42A27DB-BD31-4B8C-83A1-F6EECF244321}">
                <p14:modId xmlns:p14="http://schemas.microsoft.com/office/powerpoint/2010/main" val="1668974076"/>
              </p:ext>
            </p:extLst>
          </p:nvPr>
        </p:nvGraphicFramePr>
        <p:xfrm>
          <a:off x="43690" y="812803"/>
          <a:ext cx="5496592" cy="3931920"/>
        </p:xfrm>
        <a:graphic>
          <a:graphicData uri="http://schemas.openxmlformats.org/drawingml/2006/table">
            <a:tbl>
              <a:tblPr firstRow="1" bandRow="1">
                <a:tableStyleId>{5940675A-B579-460E-94D1-54222C63F5DA}</a:tableStyleId>
              </a:tblPr>
              <a:tblGrid>
                <a:gridCol w="1662251">
                  <a:extLst>
                    <a:ext uri="{9D8B030D-6E8A-4147-A177-3AD203B41FA5}">
                      <a16:colId xmlns:a16="http://schemas.microsoft.com/office/drawing/2014/main" val="20000"/>
                    </a:ext>
                  </a:extLst>
                </a:gridCol>
                <a:gridCol w="3834341">
                  <a:extLst>
                    <a:ext uri="{9D8B030D-6E8A-4147-A177-3AD203B41FA5}">
                      <a16:colId xmlns:a16="http://schemas.microsoft.com/office/drawing/2014/main" val="20001"/>
                    </a:ext>
                  </a:extLst>
                </a:gridCol>
              </a:tblGrid>
              <a:tr h="226774">
                <a:tc gridSpan="2">
                  <a:txBody>
                    <a:bodyPr/>
                    <a:lstStyle/>
                    <a:p>
                      <a:pPr algn="ctr"/>
                      <a:r>
                        <a:rPr lang="en-GB" sz="1200" b="1" dirty="0">
                          <a:latin typeface="Gill Sans MT" panose="020B0502020104020203" pitchFamily="34" charset="0"/>
                        </a:rPr>
                        <a:t>Week 5 – Experimental Design</a:t>
                      </a:r>
                    </a:p>
                  </a:txBody>
                  <a:tcPr anchor="ctr">
                    <a:solidFill>
                      <a:schemeClr val="accent5">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22677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rPr>
                        <a:t>Experimental Design</a:t>
                      </a:r>
                    </a:p>
                  </a:txBody>
                  <a:tcPr anchor="ctr"/>
                </a:tc>
                <a:tc>
                  <a:txBody>
                    <a:bodyPr/>
                    <a:lstStyle/>
                    <a:p>
                      <a:r>
                        <a:rPr lang="en-GB" sz="1200" dirty="0">
                          <a:latin typeface="Gill Sans MT" panose="020B0502020104020203" pitchFamily="34" charset="0"/>
                        </a:rPr>
                        <a:t>Experiments design refers to which conditions the participants will take part in</a:t>
                      </a:r>
                    </a:p>
                  </a:txBody>
                  <a:tcPr/>
                </a:tc>
                <a:extLst>
                  <a:ext uri="{0D108BD9-81ED-4DB2-BD59-A6C34878D82A}">
                    <a16:rowId xmlns:a16="http://schemas.microsoft.com/office/drawing/2014/main" val="10001"/>
                  </a:ext>
                </a:extLst>
              </a:tr>
              <a:tr h="377957">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rPr>
                        <a:t>Independent groups</a:t>
                      </a:r>
                    </a:p>
                  </a:txBody>
                  <a:tcPr anchor="ctr"/>
                </a:tc>
                <a:tc>
                  <a:txBody>
                    <a:bodyPr/>
                    <a:lstStyle/>
                    <a:p>
                      <a:r>
                        <a:rPr lang="en-GB" sz="1200" dirty="0">
                          <a:latin typeface="Gill Sans MT" panose="020B0502020104020203" pitchFamily="34" charset="0"/>
                        </a:rPr>
                        <a:t>Each participant is only assigned to one condition of the IV. </a:t>
                      </a:r>
                    </a:p>
                    <a:p>
                      <a:endParaRPr lang="en-GB" sz="1200" dirty="0">
                        <a:latin typeface="Gill Sans MT" panose="020B0502020104020203" pitchFamily="34" charset="0"/>
                      </a:endParaRPr>
                    </a:p>
                    <a:p>
                      <a:endParaRPr lang="en-GB" sz="1200" dirty="0">
                        <a:latin typeface="Gill Sans MT" panose="020B0502020104020203" pitchFamily="34" charset="0"/>
                      </a:endParaRPr>
                    </a:p>
                    <a:p>
                      <a:endParaRPr lang="en-GB" sz="1200" dirty="0">
                        <a:latin typeface="Gill Sans MT" panose="020B0502020104020203" pitchFamily="34" charset="0"/>
                      </a:endParaRPr>
                    </a:p>
                  </a:txBody>
                  <a:tcPr/>
                </a:tc>
                <a:extLst>
                  <a:ext uri="{0D108BD9-81ED-4DB2-BD59-A6C34878D82A}">
                    <a16:rowId xmlns:a16="http://schemas.microsoft.com/office/drawing/2014/main" val="1833764157"/>
                  </a:ext>
                </a:extLst>
              </a:tr>
              <a:tr h="226774">
                <a:tc>
                  <a:txBody>
                    <a:bodyPr/>
                    <a:lstStyle/>
                    <a:p>
                      <a:r>
                        <a:rPr lang="en-GB" sz="1200" b="1" dirty="0">
                          <a:latin typeface="Gill Sans MT" panose="020B0502020104020203" pitchFamily="34" charset="0"/>
                        </a:rPr>
                        <a:t>Repeated Measures</a:t>
                      </a:r>
                    </a:p>
                  </a:txBody>
                  <a:tcPr anchor="ctr"/>
                </a:tc>
                <a:tc>
                  <a:txBody>
                    <a:bodyPr/>
                    <a:lstStyle/>
                    <a:p>
                      <a:r>
                        <a:rPr lang="en-GB" sz="1200" dirty="0">
                          <a:latin typeface="Gill Sans MT" panose="020B0502020104020203" pitchFamily="34" charset="0"/>
                        </a:rPr>
                        <a:t>Each participant takes part in both conditions of the experiment. </a:t>
                      </a:r>
                    </a:p>
                    <a:p>
                      <a:endParaRPr lang="en-GB" sz="1200" dirty="0">
                        <a:latin typeface="Gill Sans MT" panose="020B0502020104020203" pitchFamily="34" charset="0"/>
                      </a:endParaRPr>
                    </a:p>
                    <a:p>
                      <a:endParaRPr lang="en-GB" sz="1200" dirty="0">
                        <a:latin typeface="Gill Sans MT" panose="020B0502020104020203" pitchFamily="34" charset="0"/>
                      </a:endParaRPr>
                    </a:p>
                    <a:p>
                      <a:endParaRPr lang="en-GB" sz="1200" dirty="0">
                        <a:latin typeface="Gill Sans MT" panose="020B0502020104020203" pitchFamily="34" charset="0"/>
                      </a:endParaRPr>
                    </a:p>
                  </a:txBody>
                  <a:tcPr/>
                </a:tc>
                <a:extLst>
                  <a:ext uri="{0D108BD9-81ED-4DB2-BD59-A6C34878D82A}">
                    <a16:rowId xmlns:a16="http://schemas.microsoft.com/office/drawing/2014/main" val="10002"/>
                  </a:ext>
                </a:extLst>
              </a:tr>
              <a:tr h="377957">
                <a:tc>
                  <a:txBody>
                    <a:bodyPr/>
                    <a:lstStyle/>
                    <a:p>
                      <a:r>
                        <a:rPr lang="en-GB" sz="1200" b="1" dirty="0">
                          <a:latin typeface="Gill Sans MT" panose="020B0502020104020203" pitchFamily="34" charset="0"/>
                        </a:rPr>
                        <a:t>Matches pairs </a:t>
                      </a:r>
                    </a:p>
                  </a:txBody>
                  <a:tcPr anchor="ctr"/>
                </a:tc>
                <a:tc>
                  <a:txBody>
                    <a:bodyPr/>
                    <a:lstStyle/>
                    <a:p>
                      <a:r>
                        <a:rPr lang="en-GB" sz="1200" dirty="0">
                          <a:latin typeface="Gill Sans MT" panose="020B0502020104020203" pitchFamily="34" charset="0"/>
                        </a:rPr>
                        <a:t>You have different participants in two different conditions, but you match them according to certain variables, such as age, personality, gender, IQ etc.</a:t>
                      </a:r>
                    </a:p>
                    <a:p>
                      <a:endParaRPr lang="en-GB" sz="1200" dirty="0">
                        <a:latin typeface="Gill Sans MT" panose="020B0502020104020203" pitchFamily="34" charset="0"/>
                      </a:endParaRPr>
                    </a:p>
                    <a:p>
                      <a:endParaRPr lang="en-GB" sz="1200" dirty="0">
                        <a:latin typeface="Gill Sans MT" panose="020B0502020104020203" pitchFamily="34" charset="0"/>
                      </a:endParaRPr>
                    </a:p>
                    <a:p>
                      <a:endParaRPr lang="en-GB" sz="1200" dirty="0">
                        <a:latin typeface="Gill Sans MT" panose="020B0502020104020203" pitchFamily="34" charset="0"/>
                      </a:endParaRPr>
                    </a:p>
                    <a:p>
                      <a:endParaRPr lang="en-GB" sz="1200" dirty="0">
                        <a:latin typeface="Gill Sans MT" panose="020B0502020104020203" pitchFamily="34" charset="0"/>
                      </a:endParaRPr>
                    </a:p>
                  </a:txBody>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82466018"/>
              </p:ext>
            </p:extLst>
          </p:nvPr>
        </p:nvGraphicFramePr>
        <p:xfrm>
          <a:off x="5687386" y="812803"/>
          <a:ext cx="6310985" cy="2554681"/>
        </p:xfrm>
        <a:graphic>
          <a:graphicData uri="http://schemas.openxmlformats.org/drawingml/2006/table">
            <a:tbl>
              <a:tblPr firstRow="1" bandRow="1">
                <a:tableStyleId>{5940675A-B579-460E-94D1-54222C63F5DA}</a:tableStyleId>
              </a:tblPr>
              <a:tblGrid>
                <a:gridCol w="1692065">
                  <a:extLst>
                    <a:ext uri="{9D8B030D-6E8A-4147-A177-3AD203B41FA5}">
                      <a16:colId xmlns:a16="http://schemas.microsoft.com/office/drawing/2014/main" val="20000"/>
                    </a:ext>
                  </a:extLst>
                </a:gridCol>
                <a:gridCol w="4618920">
                  <a:extLst>
                    <a:ext uri="{9D8B030D-6E8A-4147-A177-3AD203B41FA5}">
                      <a16:colId xmlns:a16="http://schemas.microsoft.com/office/drawing/2014/main" val="3314334507"/>
                    </a:ext>
                  </a:extLst>
                </a:gridCol>
              </a:tblGrid>
              <a:tr h="244036">
                <a:tc gridSpan="2">
                  <a:txBody>
                    <a:bodyPr/>
                    <a:lstStyle/>
                    <a:p>
                      <a:pPr algn="ctr"/>
                      <a:r>
                        <a:rPr lang="en-US" sz="1200" b="1" dirty="0">
                          <a:latin typeface="Gill Sans MT" panose="020B0502020104020203" pitchFamily="34" charset="0"/>
                          <a:cs typeface="Gill Sans"/>
                        </a:rPr>
                        <a:t>Week 6 – Sampling Methods</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421722">
                <a:tc>
                  <a:txBody>
                    <a:bodyPr/>
                    <a:lstStyle/>
                    <a:p>
                      <a:pPr>
                        <a:lnSpc>
                          <a:spcPct val="107000"/>
                        </a:lnSpc>
                        <a:spcAft>
                          <a:spcPts val="80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1.Target population</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The large group of people the researcher wishes to study</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21722">
                <a:tc>
                  <a:txBody>
                    <a:bodyPr/>
                    <a:lstStyle/>
                    <a:p>
                      <a:pP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2. Random sample</a:t>
                      </a:r>
                    </a:p>
                  </a:txBody>
                  <a:tcPr marL="68580" marR="68580" marT="0" marB="0" anchor="ctr"/>
                </a:tc>
                <a:tc>
                  <a:txBody>
                    <a:bodyPr/>
                    <a:lstStyle/>
                    <a:p>
                      <a:pP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Every member of the target population has an equal chance of being selected for the sample.</a:t>
                      </a:r>
                    </a:p>
                  </a:txBody>
                  <a:tcPr marL="68580" marR="68580" marT="0" marB="0" anchor="ctr"/>
                </a:tc>
                <a:extLst>
                  <a:ext uri="{0D108BD9-81ED-4DB2-BD59-A6C34878D82A}">
                    <a16:rowId xmlns:a16="http://schemas.microsoft.com/office/drawing/2014/main" val="1850829453"/>
                  </a:ext>
                </a:extLst>
              </a:tr>
              <a:tr h="421722">
                <a:tc>
                  <a:txBody>
                    <a:bodyPr/>
                    <a:lstStyle/>
                    <a:p>
                      <a:pP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3. Opportunity sample</a:t>
                      </a:r>
                    </a:p>
                  </a:txBody>
                  <a:tcPr marL="68580" marR="68580" marT="0" marB="0" anchor="ctr"/>
                </a:tc>
                <a:tc>
                  <a:txBody>
                    <a:bodyPr/>
                    <a:lstStyle/>
                    <a:p>
                      <a:pP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People who are members of the target population and are available and willing to take part in research.</a:t>
                      </a:r>
                    </a:p>
                  </a:txBody>
                  <a:tcPr marL="68580" marR="68580" marT="0" marB="0" anchor="ctr"/>
                </a:tc>
                <a:extLst>
                  <a:ext uri="{0D108BD9-81ED-4DB2-BD59-A6C34878D82A}">
                    <a16:rowId xmlns:a16="http://schemas.microsoft.com/office/drawing/2014/main" val="1138950816"/>
                  </a:ext>
                </a:extLst>
              </a:tr>
              <a:tr h="424783">
                <a:tc>
                  <a:txBody>
                    <a:bodyPr/>
                    <a:lstStyle/>
                    <a:p>
                      <a:pP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5. Systematic sample</a:t>
                      </a:r>
                    </a:p>
                  </a:txBody>
                  <a:tcPr marL="68580" marR="68580" marT="0" marB="0" anchor="ctr"/>
                </a:tc>
                <a:tc>
                  <a:txBody>
                    <a:bodyPr/>
                    <a:lstStyle/>
                    <a:p>
                      <a:pP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Every ‘nth’ member of the target population is selected for the sample.</a:t>
                      </a:r>
                    </a:p>
                  </a:txBody>
                  <a:tcPr marL="68580" marR="68580" marT="0" marB="0" anchor="ctr"/>
                </a:tc>
                <a:extLst>
                  <a:ext uri="{0D108BD9-81ED-4DB2-BD59-A6C34878D82A}">
                    <a16:rowId xmlns:a16="http://schemas.microsoft.com/office/drawing/2014/main" val="10002"/>
                  </a:ext>
                </a:extLst>
              </a:tr>
              <a:tr h="590412">
                <a:tc>
                  <a:txBody>
                    <a:bodyPr/>
                    <a:lstStyle/>
                    <a:p>
                      <a:pP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5.  Stratified sample</a:t>
                      </a:r>
                    </a:p>
                  </a:txBody>
                  <a:tcPr marL="68580" marR="68580" marT="0" marB="0" anchor="ctr"/>
                </a:tc>
                <a:tc>
                  <a:txBody>
                    <a:bodyPr/>
                    <a:lstStyle/>
                    <a:p>
                      <a:pP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The different subgroups in the target population are identified; then people are selected randomly from these subgroups in proportion to their numbers in the target population.</a:t>
                      </a:r>
                    </a:p>
                  </a:txBody>
                  <a:tcPr marL="68580" marR="68580" marT="0" marB="0" anchor="ct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75142214-DC1E-32BC-D3B7-EB29095973C1}"/>
              </a:ext>
            </a:extLst>
          </p:cNvPr>
          <p:cNvPicPr>
            <a:picLocks noChangeAspect="1"/>
          </p:cNvPicPr>
          <p:nvPr/>
        </p:nvPicPr>
        <p:blipFill>
          <a:blip r:embed="rId2"/>
          <a:stretch>
            <a:fillRect/>
          </a:stretch>
        </p:blipFill>
        <p:spPr>
          <a:xfrm>
            <a:off x="3720624" y="1796280"/>
            <a:ext cx="1277755" cy="516016"/>
          </a:xfrm>
          <a:prstGeom prst="rect">
            <a:avLst/>
          </a:prstGeom>
        </p:spPr>
      </p:pic>
      <p:pic>
        <p:nvPicPr>
          <p:cNvPr id="6" name="Picture 5">
            <a:extLst>
              <a:ext uri="{FF2B5EF4-FFF2-40B4-BE49-F238E27FC236}">
                <a16:creationId xmlns:a16="http://schemas.microsoft.com/office/drawing/2014/main" id="{2DC911EB-BCE2-7DE1-C1D8-69DFB0F5955B}"/>
              </a:ext>
            </a:extLst>
          </p:cNvPr>
          <p:cNvPicPr>
            <a:picLocks noChangeAspect="1"/>
          </p:cNvPicPr>
          <p:nvPr/>
        </p:nvPicPr>
        <p:blipFill>
          <a:blip r:embed="rId3"/>
          <a:stretch>
            <a:fillRect/>
          </a:stretch>
        </p:blipFill>
        <p:spPr>
          <a:xfrm>
            <a:off x="3762311" y="2777548"/>
            <a:ext cx="1361947" cy="516017"/>
          </a:xfrm>
          <a:prstGeom prst="rect">
            <a:avLst/>
          </a:prstGeom>
        </p:spPr>
      </p:pic>
      <p:pic>
        <p:nvPicPr>
          <p:cNvPr id="8" name="Picture 7">
            <a:extLst>
              <a:ext uri="{FF2B5EF4-FFF2-40B4-BE49-F238E27FC236}">
                <a16:creationId xmlns:a16="http://schemas.microsoft.com/office/drawing/2014/main" id="{248EB457-5308-3A8E-E918-7224743AA56A}"/>
              </a:ext>
            </a:extLst>
          </p:cNvPr>
          <p:cNvPicPr>
            <a:picLocks noChangeAspect="1"/>
          </p:cNvPicPr>
          <p:nvPr/>
        </p:nvPicPr>
        <p:blipFill>
          <a:blip r:embed="rId4"/>
          <a:stretch>
            <a:fillRect/>
          </a:stretch>
        </p:blipFill>
        <p:spPr>
          <a:xfrm>
            <a:off x="3762311" y="4080452"/>
            <a:ext cx="1666875" cy="561975"/>
          </a:xfrm>
          <a:prstGeom prst="rect">
            <a:avLst/>
          </a:prstGeom>
        </p:spPr>
      </p:pic>
    </p:spTree>
    <p:extLst>
      <p:ext uri="{BB962C8B-B14F-4D97-AF65-F5344CB8AC3E}">
        <p14:creationId xmlns:p14="http://schemas.microsoft.com/office/powerpoint/2010/main" val="2247649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316901307"/>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2769858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782255157"/>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15</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2218424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56981602"/>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22</a:t>
                      </a:r>
                      <a:r>
                        <a:rPr lang="en-GB" sz="1800" b="1" spc="-10" baseline="30000" dirty="0">
                          <a:latin typeface="Gill Sans MT" panose="020B0502020104020203" pitchFamily="34" charset="0"/>
                          <a:cs typeface="Calibri"/>
                        </a:rPr>
                        <a:t>nd</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278581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157846076"/>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29</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922675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863016502"/>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6</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October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1887507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20309104"/>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rtl="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13</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October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Tree>
    <p:extLst>
      <p:ext uri="{BB962C8B-B14F-4D97-AF65-F5344CB8AC3E}">
        <p14:creationId xmlns:p14="http://schemas.microsoft.com/office/powerpoint/2010/main" val="3523543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8380543"/>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rtl="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20</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October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312347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7306475" y="5436820"/>
          <a:ext cx="4753344" cy="1234165"/>
        </p:xfrm>
        <a:graphic>
          <a:graphicData uri="http://schemas.openxmlformats.org/drawingml/2006/table">
            <a:tbl>
              <a:tblPr firstRow="1" bandRow="1">
                <a:tableStyleId>{5940675A-B579-460E-94D1-54222C63F5DA}</a:tableStyleId>
              </a:tblPr>
              <a:tblGrid>
                <a:gridCol w="1173037">
                  <a:extLst>
                    <a:ext uri="{9D8B030D-6E8A-4147-A177-3AD203B41FA5}">
                      <a16:colId xmlns:a16="http://schemas.microsoft.com/office/drawing/2014/main" val="20000"/>
                    </a:ext>
                  </a:extLst>
                </a:gridCol>
                <a:gridCol w="3580307">
                  <a:extLst>
                    <a:ext uri="{9D8B030D-6E8A-4147-A177-3AD203B41FA5}">
                      <a16:colId xmlns:a16="http://schemas.microsoft.com/office/drawing/2014/main" val="20001"/>
                    </a:ext>
                  </a:extLst>
                </a:gridCol>
              </a:tblGrid>
              <a:tr h="237216">
                <a:tc gridSpan="2">
                  <a:txBody>
                    <a:bodyPr/>
                    <a:lstStyle/>
                    <a:p>
                      <a:pPr algn="ctr"/>
                      <a:r>
                        <a:rPr lang="en-GB" sz="1200" b="1" dirty="0">
                          <a:solidFill>
                            <a:schemeClr val="tx1"/>
                          </a:solidFill>
                          <a:latin typeface="Gill Sans MT" panose="020B0502020104020203" pitchFamily="34" charset="0"/>
                        </a:rPr>
                        <a:t>Week 8</a:t>
                      </a:r>
                      <a:r>
                        <a:rPr lang="en-GB" sz="1200" b="1" baseline="0" dirty="0">
                          <a:solidFill>
                            <a:schemeClr val="tx1"/>
                          </a:solidFill>
                          <a:latin typeface="Gill Sans MT" panose="020B0502020104020203" pitchFamily="34" charset="0"/>
                        </a:rPr>
                        <a:t> - </a:t>
                      </a:r>
                      <a:r>
                        <a:rPr lang="en-GB" sz="1200" b="1" dirty="0">
                          <a:solidFill>
                            <a:schemeClr val="tx1"/>
                          </a:solidFill>
                          <a:latin typeface="Gill Sans MT" panose="020B0502020104020203" pitchFamily="34" charset="0"/>
                        </a:rPr>
                        <a:t>Quotes</a:t>
                      </a:r>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307751">
                <a:tc>
                  <a:txBody>
                    <a:bodyPr/>
                    <a:lstStyle/>
                    <a:p>
                      <a:r>
                        <a:rPr lang="en-GB" sz="1200" dirty="0">
                          <a:latin typeface="Gill Sans MT" panose="020B0502020104020203" pitchFamily="34" charset="0"/>
                        </a:rPr>
                        <a:t>Witches </a:t>
                      </a:r>
                    </a:p>
                  </a:txBody>
                  <a:tcPr anchor="ctr"/>
                </a:tc>
                <a:tc>
                  <a:txBody>
                    <a:bodyPr/>
                    <a:lstStyle/>
                    <a:p>
                      <a:r>
                        <a:rPr lang="en-GB" sz="1200" dirty="0">
                          <a:latin typeface="Gill Sans MT" panose="020B0502020104020203" pitchFamily="34" charset="0"/>
                        </a:rPr>
                        <a:t>Fair</a:t>
                      </a:r>
                      <a:r>
                        <a:rPr lang="en-GB" sz="1200" baseline="0" dirty="0">
                          <a:latin typeface="Gill Sans MT" panose="020B0502020104020203" pitchFamily="34" charset="0"/>
                        </a:rPr>
                        <a:t> is foul, and foul is fair</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2"/>
                  </a:ext>
                </a:extLst>
              </a:tr>
              <a:tr h="269839">
                <a:tc>
                  <a:txBody>
                    <a:bodyPr/>
                    <a:lstStyle/>
                    <a:p>
                      <a:r>
                        <a:rPr lang="en-GB" sz="1200" dirty="0">
                          <a:latin typeface="Gill Sans MT" panose="020B0502020104020203" pitchFamily="34" charset="0"/>
                        </a:rPr>
                        <a:t>Lady Macbeth</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Screw</a:t>
                      </a:r>
                      <a:r>
                        <a:rPr lang="en-GB" sz="1200" baseline="0" dirty="0">
                          <a:latin typeface="Gill Sans MT" panose="020B0502020104020203" pitchFamily="34" charset="0"/>
                        </a:rPr>
                        <a:t> your courage to the sticking-place</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377774">
                <a:tc>
                  <a:txBody>
                    <a:bodyPr/>
                    <a:lstStyle/>
                    <a:p>
                      <a:r>
                        <a:rPr lang="en-GB" sz="1200" dirty="0">
                          <a:latin typeface="Gill Sans MT" panose="020B0502020104020203" pitchFamily="34" charset="0"/>
                        </a:rPr>
                        <a:t>Macbeth</a:t>
                      </a:r>
                    </a:p>
                  </a:txBody>
                  <a:tcPr anchor="ctr"/>
                </a:tc>
                <a:tc>
                  <a:txBody>
                    <a:bodyPr/>
                    <a:lstStyle/>
                    <a:p>
                      <a:r>
                        <a:rPr lang="en-GB" sz="1200" dirty="0">
                          <a:latin typeface="Gill Sans MT" panose="020B0502020104020203" pitchFamily="34" charset="0"/>
                        </a:rPr>
                        <a:t>Macbeth</a:t>
                      </a:r>
                      <a:r>
                        <a:rPr lang="en-GB" sz="1200" baseline="0" dirty="0">
                          <a:latin typeface="Gill Sans MT" panose="020B0502020104020203" pitchFamily="34" charset="0"/>
                        </a:rPr>
                        <a:t> shall sleep no more!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4"/>
                  </a:ext>
                </a:extLst>
              </a:tr>
            </a:tbl>
          </a:graphicData>
        </a:graphic>
      </p:graphicFrame>
      <p:sp>
        <p:nvSpPr>
          <p:cNvPr id="6" name="TextBox 5"/>
          <p:cNvSpPr txBox="1"/>
          <p:nvPr/>
        </p:nvSpPr>
        <p:spPr>
          <a:xfrm>
            <a:off x="149779" y="95627"/>
            <a:ext cx="1881501" cy="58477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8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a:t>
            </a:r>
          </a:p>
        </p:txBody>
      </p:sp>
      <p:graphicFrame>
        <p:nvGraphicFramePr>
          <p:cNvPr id="4" name="Table 3"/>
          <p:cNvGraphicFramePr>
            <a:graphicFrameLocks noGrp="1"/>
          </p:cNvGraphicFramePr>
          <p:nvPr>
            <p:extLst>
              <p:ext uri="{D42A27DB-BD31-4B8C-83A1-F6EECF244321}">
                <p14:modId xmlns:p14="http://schemas.microsoft.com/office/powerpoint/2010/main" val="304954916"/>
              </p:ext>
            </p:extLst>
          </p:nvPr>
        </p:nvGraphicFramePr>
        <p:xfrm>
          <a:off x="7306475" y="3525914"/>
          <a:ext cx="4753344" cy="1775085"/>
        </p:xfrm>
        <a:graphic>
          <a:graphicData uri="http://schemas.openxmlformats.org/drawingml/2006/table">
            <a:tbl>
              <a:tblPr firstRow="1" bandRow="1">
                <a:tableStyleId>{5940675A-B579-460E-94D1-54222C63F5DA}</a:tableStyleId>
              </a:tblPr>
              <a:tblGrid>
                <a:gridCol w="1173037">
                  <a:extLst>
                    <a:ext uri="{9D8B030D-6E8A-4147-A177-3AD203B41FA5}">
                      <a16:colId xmlns:a16="http://schemas.microsoft.com/office/drawing/2014/main" val="20000"/>
                    </a:ext>
                  </a:extLst>
                </a:gridCol>
                <a:gridCol w="3580307">
                  <a:extLst>
                    <a:ext uri="{9D8B030D-6E8A-4147-A177-3AD203B41FA5}">
                      <a16:colId xmlns:a16="http://schemas.microsoft.com/office/drawing/2014/main" val="20001"/>
                    </a:ext>
                  </a:extLst>
                </a:gridCol>
              </a:tblGrid>
              <a:tr h="213533">
                <a:tc gridSpan="2">
                  <a:txBody>
                    <a:bodyPr/>
                    <a:lstStyle/>
                    <a:p>
                      <a:pPr algn="ctr"/>
                      <a:r>
                        <a:rPr lang="en-GB" sz="1200" b="1" dirty="0">
                          <a:solidFill>
                            <a:schemeClr val="tx1"/>
                          </a:solidFill>
                          <a:latin typeface="Gill Sans MT" panose="020B0502020104020203" pitchFamily="34" charset="0"/>
                        </a:rPr>
                        <a:t>Week 7</a:t>
                      </a:r>
                      <a:r>
                        <a:rPr lang="en-GB" sz="1200" b="1" baseline="0" dirty="0">
                          <a:solidFill>
                            <a:schemeClr val="tx1"/>
                          </a:solidFill>
                          <a:latin typeface="Gill Sans MT" panose="020B0502020104020203" pitchFamily="34" charset="0"/>
                        </a:rPr>
                        <a:t> - </a:t>
                      </a:r>
                      <a:r>
                        <a:rPr lang="en-GB" sz="1200" b="1" dirty="0">
                          <a:solidFill>
                            <a:schemeClr val="tx1"/>
                          </a:solidFill>
                          <a:latin typeface="Gill Sans MT" panose="020B0502020104020203" pitchFamily="34" charset="0"/>
                        </a:rPr>
                        <a:t>Quotes</a:t>
                      </a:r>
                    </a:p>
                  </a:txBody>
                  <a:tcPr anchor="ctr">
                    <a:solidFill>
                      <a:schemeClr val="accent6">
                        <a:lumMod val="40000"/>
                        <a:lumOff val="60000"/>
                      </a:schemeClr>
                    </a:solidFill>
                  </a:tcPr>
                </a:tc>
                <a:tc hMerge="1">
                  <a:txBody>
                    <a:bodyPr/>
                    <a:lstStyle/>
                    <a:p>
                      <a:endParaRPr lang="en-GB" dirty="0"/>
                    </a:p>
                  </a:txBody>
                  <a:tcPr/>
                </a:tc>
                <a:extLst>
                  <a:ext uri="{0D108BD9-81ED-4DB2-BD59-A6C34878D82A}">
                    <a16:rowId xmlns:a16="http://schemas.microsoft.com/office/drawing/2014/main" val="10000"/>
                  </a:ext>
                </a:extLst>
              </a:tr>
              <a:tr h="213533">
                <a:tc>
                  <a:txBody>
                    <a:bodyPr/>
                    <a:lstStyle/>
                    <a:p>
                      <a:r>
                        <a:rPr lang="en-GB" sz="1200" dirty="0">
                          <a:latin typeface="Gill Sans MT" panose="020B0502020104020203" pitchFamily="34" charset="0"/>
                        </a:rPr>
                        <a:t>Witches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Fair is foul and foul is fair (1.1)</a:t>
                      </a:r>
                    </a:p>
                  </a:txBody>
                  <a:tcPr anchor="ctr"/>
                </a:tc>
                <a:extLst>
                  <a:ext uri="{0D108BD9-81ED-4DB2-BD59-A6C34878D82A}">
                    <a16:rowId xmlns:a16="http://schemas.microsoft.com/office/drawing/2014/main" val="10001"/>
                  </a:ext>
                </a:extLst>
              </a:tr>
              <a:tr h="355888">
                <a:tc>
                  <a:txBody>
                    <a:bodyPr/>
                    <a:lstStyle/>
                    <a:p>
                      <a:r>
                        <a:rPr lang="en-GB" sz="1200" dirty="0">
                          <a:latin typeface="Gill Sans MT" panose="020B0502020104020203" pitchFamily="34" charset="0"/>
                        </a:rPr>
                        <a:t>Macbeth</a:t>
                      </a:r>
                    </a:p>
                  </a:txBody>
                  <a:tcPr anchor="ctr"/>
                </a:tc>
                <a:tc>
                  <a:txBody>
                    <a:bodyPr/>
                    <a:lstStyle/>
                    <a:p>
                      <a:r>
                        <a:rPr lang="en-GB" sz="1200" dirty="0">
                          <a:latin typeface="Gill Sans MT" panose="020B0502020104020203" pitchFamily="34" charset="0"/>
                        </a:rPr>
                        <a:t>Stars, hide your fires/Let not light see my black and deep desires (1.4)</a:t>
                      </a:r>
                    </a:p>
                  </a:txBody>
                  <a:tcPr anchor="ctr"/>
                </a:tc>
                <a:extLst>
                  <a:ext uri="{0D108BD9-81ED-4DB2-BD59-A6C34878D82A}">
                    <a16:rowId xmlns:a16="http://schemas.microsoft.com/office/drawing/2014/main" val="10002"/>
                  </a:ext>
                </a:extLst>
              </a:tr>
              <a:tr h="312045">
                <a:tc>
                  <a:txBody>
                    <a:bodyPr/>
                    <a:lstStyle/>
                    <a:p>
                      <a:r>
                        <a:rPr lang="en-GB" sz="1200" dirty="0">
                          <a:latin typeface="Gill Sans MT" panose="020B0502020104020203" pitchFamily="34" charset="0"/>
                        </a:rPr>
                        <a:t>Lady Macbeth</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Come, you spirits… Unsex me here (1.5)</a:t>
                      </a:r>
                    </a:p>
                  </a:txBody>
                  <a:tcPr anchor="ctr"/>
                </a:tc>
                <a:extLst>
                  <a:ext uri="{0D108BD9-81ED-4DB2-BD59-A6C34878D82A}">
                    <a16:rowId xmlns:a16="http://schemas.microsoft.com/office/drawing/2014/main" val="10003"/>
                  </a:ext>
                </a:extLst>
              </a:tr>
              <a:tr h="436863">
                <a:tc>
                  <a:txBody>
                    <a:bodyPr/>
                    <a:lstStyle/>
                    <a:p>
                      <a:r>
                        <a:rPr lang="en-GB" sz="1200" dirty="0">
                          <a:latin typeface="Gill Sans MT" panose="020B0502020104020203" pitchFamily="34" charset="0"/>
                        </a:rPr>
                        <a:t>Macbeth</a:t>
                      </a:r>
                    </a:p>
                  </a:txBody>
                  <a:tcPr anchor="ctr"/>
                </a:tc>
                <a:tc>
                  <a:txBody>
                    <a:bodyPr/>
                    <a:lstStyle/>
                    <a:p>
                      <a:r>
                        <a:rPr lang="en-GB" sz="1200" dirty="0">
                          <a:latin typeface="Gill Sans MT" panose="020B0502020104020203" pitchFamily="34" charset="0"/>
                        </a:rPr>
                        <a:t>‘this Duncan/Hath borne his faculties so meek, hath been/ so clear in his great office.</a:t>
                      </a:r>
                      <a:r>
                        <a:rPr lang="en-GB" sz="1200" baseline="0" dirty="0">
                          <a:latin typeface="Gill Sans MT" panose="020B0502020104020203" pitchFamily="34" charset="0"/>
                        </a:rPr>
                        <a:t> </a:t>
                      </a:r>
                      <a:r>
                        <a:rPr lang="en-GB" sz="1200" dirty="0">
                          <a:latin typeface="Gill Sans MT" panose="020B0502020104020203" pitchFamily="34" charset="0"/>
                        </a:rPr>
                        <a:t>(1.7)</a:t>
                      </a:r>
                    </a:p>
                  </a:txBody>
                  <a:tcPr anchor="ct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nvGraphicFramePr>
        <p:xfrm>
          <a:off x="149780" y="3855127"/>
          <a:ext cx="3679271" cy="2926080"/>
        </p:xfrm>
        <a:graphic>
          <a:graphicData uri="http://schemas.openxmlformats.org/drawingml/2006/table">
            <a:tbl>
              <a:tblPr firstRow="1" bandRow="1">
                <a:tableStyleId>{5940675A-B579-460E-94D1-54222C63F5DA}</a:tableStyleId>
              </a:tblPr>
              <a:tblGrid>
                <a:gridCol w="886153">
                  <a:extLst>
                    <a:ext uri="{9D8B030D-6E8A-4147-A177-3AD203B41FA5}">
                      <a16:colId xmlns:a16="http://schemas.microsoft.com/office/drawing/2014/main" val="20000"/>
                    </a:ext>
                  </a:extLst>
                </a:gridCol>
                <a:gridCol w="2793118">
                  <a:extLst>
                    <a:ext uri="{9D8B030D-6E8A-4147-A177-3AD203B41FA5}">
                      <a16:colId xmlns:a16="http://schemas.microsoft.com/office/drawing/2014/main" val="20001"/>
                    </a:ext>
                  </a:extLst>
                </a:gridCol>
              </a:tblGrid>
              <a:tr h="203251">
                <a:tc gridSpan="2">
                  <a:txBody>
                    <a:bodyPr/>
                    <a:lstStyle/>
                    <a:p>
                      <a:pPr algn="ctr"/>
                      <a:r>
                        <a:rPr lang="en-US" sz="1200" b="1" baseline="0" dirty="0">
                          <a:solidFill>
                            <a:schemeClr val="tx1"/>
                          </a:solidFill>
                          <a:latin typeface="Gill Sans MT" panose="020B0502020104020203" pitchFamily="34" charset="0"/>
                          <a:cs typeface="Gill Sans"/>
                        </a:rPr>
                        <a:t>Week 2 - </a:t>
                      </a:r>
                      <a:r>
                        <a:rPr lang="en-US" sz="1200" b="1" dirty="0">
                          <a:solidFill>
                            <a:schemeClr val="tx1"/>
                          </a:solidFill>
                          <a:latin typeface="Gill Sans MT" panose="020B0502020104020203" pitchFamily="34" charset="0"/>
                          <a:cs typeface="Gill Sans"/>
                        </a:rPr>
                        <a:t>Key Literary terms</a:t>
                      </a:r>
                    </a:p>
                  </a:txBody>
                  <a:tcPr anchor="ctr">
                    <a:solidFill>
                      <a:schemeClr val="accent2">
                        <a:lumMod val="20000"/>
                        <a:lumOff val="80000"/>
                      </a:schemeClr>
                    </a:solidFill>
                  </a:tcPr>
                </a:tc>
                <a:tc hMerge="1">
                  <a:txBody>
                    <a:bodyPr/>
                    <a:lstStyle/>
                    <a:p>
                      <a:endParaRPr lang="en-US" sz="1200" dirty="0">
                        <a:latin typeface="Gill Sans MT" panose="020B0502020104020203" pitchFamily="34" charset="0"/>
                      </a:endParaRPr>
                    </a:p>
                  </a:txBody>
                  <a:tcPr/>
                </a:tc>
                <a:extLst>
                  <a:ext uri="{0D108BD9-81ED-4DB2-BD59-A6C34878D82A}">
                    <a16:rowId xmlns:a16="http://schemas.microsoft.com/office/drawing/2014/main" val="10000"/>
                  </a:ext>
                </a:extLst>
              </a:tr>
              <a:tr h="474253">
                <a:tc>
                  <a:txBody>
                    <a:bodyPr/>
                    <a:lstStyle/>
                    <a:p>
                      <a:r>
                        <a:rPr lang="en-US" sz="1200" b="0" dirty="0">
                          <a:latin typeface="Gill Sans MT" panose="020B0502020104020203" pitchFamily="34" charset="0"/>
                          <a:cs typeface="Gill Sans"/>
                        </a:rPr>
                        <a:t>Tragedy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A serious drama</a:t>
                      </a:r>
                      <a:r>
                        <a:rPr lang="en-US" sz="1200" baseline="0" dirty="0">
                          <a:latin typeface="Gill Sans MT" panose="020B0502020104020203" pitchFamily="34" charset="0"/>
                          <a:cs typeface="Gill Sans"/>
                        </a:rPr>
                        <a:t> with an unhappy ending, usually resulting in the death of the main characters. This usually evokes sympathy. </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10002"/>
                  </a:ext>
                </a:extLst>
              </a:tr>
              <a:tr h="474253">
                <a:tc>
                  <a:txBody>
                    <a:bodyPr/>
                    <a:lstStyle/>
                    <a:p>
                      <a:r>
                        <a:rPr lang="en-US" sz="1200" b="0" dirty="0">
                          <a:latin typeface="Gill Sans MT" panose="020B0502020104020203" pitchFamily="34" charset="0"/>
                          <a:cs typeface="Gill Sans"/>
                        </a:rPr>
                        <a:t>Tragic Hero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A character</a:t>
                      </a:r>
                      <a:r>
                        <a:rPr lang="en-US" sz="1200" baseline="0" dirty="0">
                          <a:latin typeface="Gill Sans MT" panose="020B0502020104020203" pitchFamily="34" charset="0"/>
                          <a:cs typeface="Gill Sans"/>
                        </a:rPr>
                        <a:t> who is usually depicted as perfect and honorable, yet has one ‘fatal flaw’, hamartia.</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10003"/>
                  </a:ext>
                </a:extLst>
              </a:tr>
              <a:tr h="338752">
                <a:tc>
                  <a:txBody>
                    <a:bodyPr/>
                    <a:lstStyle/>
                    <a:p>
                      <a:r>
                        <a:rPr lang="en-US" sz="1200" b="0" dirty="0">
                          <a:latin typeface="Gill Sans MT" panose="020B0502020104020203" pitchFamily="34" charset="0"/>
                          <a:cs typeface="Gill Sans"/>
                        </a:rPr>
                        <a:t>Foil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A character with qualities that are in contrast</a:t>
                      </a:r>
                      <a:r>
                        <a:rPr lang="en-US" sz="1200" baseline="0" dirty="0">
                          <a:latin typeface="Gill Sans MT" panose="020B0502020104020203" pitchFamily="34" charset="0"/>
                          <a:cs typeface="Gill Sans"/>
                        </a:rPr>
                        <a:t> with another character.  </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10004"/>
                  </a:ext>
                </a:extLst>
              </a:tr>
              <a:tr h="474253">
                <a:tc>
                  <a:txBody>
                    <a:bodyPr/>
                    <a:lstStyle/>
                    <a:p>
                      <a:r>
                        <a:rPr lang="en-US" sz="1200" b="0" dirty="0">
                          <a:latin typeface="Gill Sans MT" panose="020B0502020104020203" pitchFamily="34" charset="0"/>
                          <a:cs typeface="Gill Sans"/>
                        </a:rPr>
                        <a:t>Catharsis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The process</a:t>
                      </a:r>
                      <a:r>
                        <a:rPr lang="en-US" sz="1200" baseline="0" dirty="0">
                          <a:latin typeface="Gill Sans MT" panose="020B0502020104020203" pitchFamily="34" charset="0"/>
                          <a:cs typeface="Gill Sans"/>
                        </a:rPr>
                        <a:t> of letting go of or providing liberation from strong or suppressed emotions. </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2781062642"/>
                  </a:ext>
                </a:extLst>
              </a:tr>
              <a:tr h="223723">
                <a:tc>
                  <a:txBody>
                    <a:bodyPr/>
                    <a:lstStyle/>
                    <a:p>
                      <a:r>
                        <a:rPr lang="en-US" sz="1200" b="0" dirty="0">
                          <a:latin typeface="Gill Sans MT" panose="020B0502020104020203" pitchFamily="34" charset="0"/>
                          <a:cs typeface="Gill Sans"/>
                        </a:rPr>
                        <a:t>Hamartia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A character’s tragic flaw. </a:t>
                      </a:r>
                    </a:p>
                  </a:txBody>
                  <a:tcPr anchor="ctr"/>
                </a:tc>
                <a:extLst>
                  <a:ext uri="{0D108BD9-81ED-4DB2-BD59-A6C34878D82A}">
                    <a16:rowId xmlns:a16="http://schemas.microsoft.com/office/drawing/2014/main" val="3077568704"/>
                  </a:ext>
                </a:extLst>
              </a:tr>
            </a:tbl>
          </a:graphicData>
        </a:graphic>
      </p:graphicFrame>
      <p:graphicFrame>
        <p:nvGraphicFramePr>
          <p:cNvPr id="7" name="Table 6"/>
          <p:cNvGraphicFramePr>
            <a:graphicFrameLocks noGrp="1"/>
          </p:cNvGraphicFramePr>
          <p:nvPr/>
        </p:nvGraphicFramePr>
        <p:xfrm>
          <a:off x="3948914" y="4220887"/>
          <a:ext cx="3237699" cy="2560320"/>
        </p:xfrm>
        <a:graphic>
          <a:graphicData uri="http://schemas.openxmlformats.org/drawingml/2006/table">
            <a:tbl>
              <a:tblPr firstRow="1" bandRow="1">
                <a:tableStyleId>{5940675A-B579-460E-94D1-54222C63F5DA}</a:tableStyleId>
              </a:tblPr>
              <a:tblGrid>
                <a:gridCol w="799003">
                  <a:extLst>
                    <a:ext uri="{9D8B030D-6E8A-4147-A177-3AD203B41FA5}">
                      <a16:colId xmlns:a16="http://schemas.microsoft.com/office/drawing/2014/main" val="20000"/>
                    </a:ext>
                  </a:extLst>
                </a:gridCol>
                <a:gridCol w="2438696">
                  <a:extLst>
                    <a:ext uri="{9D8B030D-6E8A-4147-A177-3AD203B41FA5}">
                      <a16:colId xmlns:a16="http://schemas.microsoft.com/office/drawing/2014/main" val="20001"/>
                    </a:ext>
                  </a:extLst>
                </a:gridCol>
              </a:tblGrid>
              <a:tr h="204116">
                <a:tc gridSpan="2">
                  <a:txBody>
                    <a:bodyPr/>
                    <a:lstStyle/>
                    <a:p>
                      <a:pPr algn="ctr"/>
                      <a:r>
                        <a:rPr lang="en-GB" sz="1200" b="1" dirty="0">
                          <a:solidFill>
                            <a:schemeClr val="tx1"/>
                          </a:solidFill>
                          <a:latin typeface="Gill Sans MT" panose="020B0502020104020203" pitchFamily="34" charset="0"/>
                        </a:rPr>
                        <a:t>Week 4</a:t>
                      </a:r>
                      <a:r>
                        <a:rPr lang="en-GB" sz="1200" b="1" baseline="0" dirty="0">
                          <a:solidFill>
                            <a:schemeClr val="tx1"/>
                          </a:solidFill>
                          <a:latin typeface="Gill Sans MT" panose="020B0502020104020203" pitchFamily="34" charset="0"/>
                        </a:rPr>
                        <a:t> - </a:t>
                      </a:r>
                      <a:r>
                        <a:rPr lang="en-GB" sz="1200" b="1" dirty="0">
                          <a:solidFill>
                            <a:schemeClr val="tx1"/>
                          </a:solidFill>
                          <a:latin typeface="Gill Sans MT" panose="020B0502020104020203" pitchFamily="34" charset="0"/>
                        </a:rPr>
                        <a:t>Quotes</a:t>
                      </a:r>
                    </a:p>
                  </a:txBody>
                  <a:tcPr anchor="ctr">
                    <a:solidFill>
                      <a:schemeClr val="accent6">
                        <a:lumMod val="20000"/>
                        <a:lumOff val="80000"/>
                      </a:schemeClr>
                    </a:solidFill>
                  </a:tcPr>
                </a:tc>
                <a:tc hMerge="1">
                  <a:txBody>
                    <a:bodyPr/>
                    <a:lstStyle/>
                    <a:p>
                      <a:endParaRPr lang="en-GB" sz="1000" dirty="0">
                        <a:latin typeface="Gill Sans MT" panose="020B0502020104020203" pitchFamily="34" charset="0"/>
                      </a:endParaRPr>
                    </a:p>
                  </a:txBody>
                  <a:tcPr/>
                </a:tc>
                <a:extLst>
                  <a:ext uri="{0D108BD9-81ED-4DB2-BD59-A6C34878D82A}">
                    <a16:rowId xmlns:a16="http://schemas.microsoft.com/office/drawing/2014/main" val="10000"/>
                  </a:ext>
                </a:extLst>
              </a:tr>
              <a:tr h="340193">
                <a:tc>
                  <a:txBody>
                    <a:bodyPr/>
                    <a:lstStyle/>
                    <a:p>
                      <a:r>
                        <a:rPr lang="en-GB" sz="1200" dirty="0">
                          <a:latin typeface="Gill Sans MT" panose="020B0502020104020203" pitchFamily="34" charset="0"/>
                        </a:rPr>
                        <a:t>Lady Macbeth</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When you durst do it, then you were a man (1.7)</a:t>
                      </a:r>
                    </a:p>
                  </a:txBody>
                  <a:tcPr anchor="ctr"/>
                </a:tc>
                <a:extLst>
                  <a:ext uri="{0D108BD9-81ED-4DB2-BD59-A6C34878D82A}">
                    <a16:rowId xmlns:a16="http://schemas.microsoft.com/office/drawing/2014/main" val="10001"/>
                  </a:ext>
                </a:extLst>
              </a:tr>
              <a:tr h="204116">
                <a:tc>
                  <a:txBody>
                    <a:bodyPr/>
                    <a:lstStyle/>
                    <a:p>
                      <a:r>
                        <a:rPr lang="en-GB" sz="1200" dirty="0">
                          <a:latin typeface="Gill Sans MT" panose="020B0502020104020203" pitchFamily="34" charset="0"/>
                        </a:rPr>
                        <a:t>Macbeth</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Is this a dagger I see before me? (2.1)</a:t>
                      </a:r>
                    </a:p>
                  </a:txBody>
                  <a:tcPr anchor="ctr"/>
                </a:tc>
                <a:extLst>
                  <a:ext uri="{0D108BD9-81ED-4DB2-BD59-A6C34878D82A}">
                    <a16:rowId xmlns:a16="http://schemas.microsoft.com/office/drawing/2014/main" val="10002"/>
                  </a:ext>
                </a:extLst>
              </a:tr>
              <a:tr h="340193">
                <a:tc>
                  <a:txBody>
                    <a:bodyPr/>
                    <a:lstStyle/>
                    <a:p>
                      <a:r>
                        <a:rPr lang="en-GB" sz="1200" dirty="0">
                          <a:latin typeface="Gill Sans MT" panose="020B0502020104020203" pitchFamily="34" charset="0"/>
                        </a:rPr>
                        <a:t>Macbeth</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Full of scorpions is my mind dear wife (3.2)</a:t>
                      </a:r>
                    </a:p>
                  </a:txBody>
                  <a:tcPr anchor="ctr"/>
                </a:tc>
                <a:extLst>
                  <a:ext uri="{0D108BD9-81ED-4DB2-BD59-A6C34878D82A}">
                    <a16:rowId xmlns:a16="http://schemas.microsoft.com/office/drawing/2014/main" val="10003"/>
                  </a:ext>
                </a:extLst>
              </a:tr>
              <a:tr h="340193">
                <a:tc>
                  <a:txBody>
                    <a:bodyPr/>
                    <a:lstStyle/>
                    <a:p>
                      <a:r>
                        <a:rPr lang="en-GB" sz="1200" dirty="0">
                          <a:latin typeface="Gill Sans MT" panose="020B0502020104020203" pitchFamily="34" charset="0"/>
                        </a:rPr>
                        <a:t>Lady Macbeth</a:t>
                      </a:r>
                    </a:p>
                  </a:txBody>
                  <a:tcPr anchor="ctr"/>
                </a:tc>
                <a:tc>
                  <a:txBody>
                    <a:bodyPr/>
                    <a:lstStyle/>
                    <a:p>
                      <a:r>
                        <a:rPr lang="en-GB" sz="1200" dirty="0">
                          <a:latin typeface="Gill Sans MT" panose="020B0502020104020203" pitchFamily="34" charset="0"/>
                        </a:rPr>
                        <a:t>All the perfumes of Arabia will not sweeten this little hand (5.1)</a:t>
                      </a:r>
                    </a:p>
                  </a:txBody>
                  <a:tcPr anchor="ctr"/>
                </a:tc>
                <a:extLst>
                  <a:ext uri="{0D108BD9-81ED-4DB2-BD59-A6C34878D82A}">
                    <a16:rowId xmlns:a16="http://schemas.microsoft.com/office/drawing/2014/main" val="10004"/>
                  </a:ext>
                </a:extLst>
              </a:tr>
              <a:tr h="340193">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Lady Macbeth</a:t>
                      </a:r>
                    </a:p>
                  </a:txBody>
                  <a:tcPr anchor="ct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Out damned spot (5.1)</a:t>
                      </a:r>
                    </a:p>
                  </a:txBody>
                  <a:tcPr anchor="ctr"/>
                </a:tc>
                <a:extLst>
                  <a:ext uri="{0D108BD9-81ED-4DB2-BD59-A6C34878D82A}">
                    <a16:rowId xmlns:a16="http://schemas.microsoft.com/office/drawing/2014/main" val="3457828822"/>
                  </a:ext>
                </a:extLst>
              </a:tr>
            </a:tbl>
          </a:graphicData>
        </a:graphic>
      </p:graphicFrame>
      <p:graphicFrame>
        <p:nvGraphicFramePr>
          <p:cNvPr id="9" name="Table 8">
            <a:extLst>
              <a:ext uri="{FF2B5EF4-FFF2-40B4-BE49-F238E27FC236}">
                <a16:creationId xmlns:a16="http://schemas.microsoft.com/office/drawing/2014/main" id="{24469FE2-ED7E-48DC-A54F-CAF767F780A7}"/>
              </a:ext>
            </a:extLst>
          </p:cNvPr>
          <p:cNvGraphicFramePr>
            <a:graphicFrameLocks noGrp="1"/>
          </p:cNvGraphicFramePr>
          <p:nvPr/>
        </p:nvGraphicFramePr>
        <p:xfrm>
          <a:off x="3948914" y="121025"/>
          <a:ext cx="3237699" cy="4008598"/>
        </p:xfrm>
        <a:graphic>
          <a:graphicData uri="http://schemas.openxmlformats.org/drawingml/2006/table">
            <a:tbl>
              <a:tblPr firstRow="1" firstCol="1" bandRow="1">
                <a:tableStyleId>{5940675A-B579-460E-94D1-54222C63F5DA}</a:tableStyleId>
              </a:tblPr>
              <a:tblGrid>
                <a:gridCol w="761149">
                  <a:extLst>
                    <a:ext uri="{9D8B030D-6E8A-4147-A177-3AD203B41FA5}">
                      <a16:colId xmlns:a16="http://schemas.microsoft.com/office/drawing/2014/main" val="20000"/>
                    </a:ext>
                  </a:extLst>
                </a:gridCol>
                <a:gridCol w="2476550">
                  <a:extLst>
                    <a:ext uri="{9D8B030D-6E8A-4147-A177-3AD203B41FA5}">
                      <a16:colId xmlns:a16="http://schemas.microsoft.com/office/drawing/2014/main" val="20001"/>
                    </a:ext>
                  </a:extLst>
                </a:gridCol>
              </a:tblGrid>
              <a:tr h="228305">
                <a:tc gridSpan="2">
                  <a:txBody>
                    <a:bodyPr/>
                    <a:lstStyle/>
                    <a:p>
                      <a:pPr algn="ctr">
                        <a:lnSpc>
                          <a:spcPct val="115000"/>
                        </a:lnSpc>
                        <a:spcAft>
                          <a:spcPts val="0"/>
                        </a:spcAft>
                      </a:pPr>
                      <a:r>
                        <a:rPr lang="en-GB" sz="1200" b="1" dirty="0">
                          <a:effectLst/>
                          <a:latin typeface="Gill Sans MT" panose="020B0502020104020203" pitchFamily="34" charset="0"/>
                        </a:rPr>
                        <a:t>Week 3</a:t>
                      </a:r>
                      <a:r>
                        <a:rPr lang="en-GB" sz="1200" b="1" baseline="0" dirty="0">
                          <a:effectLst/>
                          <a:latin typeface="Gill Sans MT" panose="020B0502020104020203" pitchFamily="34" charset="0"/>
                        </a:rPr>
                        <a:t> - </a:t>
                      </a:r>
                      <a:r>
                        <a:rPr lang="en-GB" sz="1200" b="1" dirty="0">
                          <a:effectLst/>
                          <a:latin typeface="Gill Sans MT" panose="020B0502020104020203" pitchFamily="34" charset="0"/>
                        </a:rPr>
                        <a:t>Characters </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2">
                        <a:lumMod val="60000"/>
                        <a:lumOff val="40000"/>
                      </a:schemeClr>
                    </a:solidFill>
                  </a:tcPr>
                </a:tc>
                <a:tc hMerge="1">
                  <a:txBody>
                    <a:bodyPr/>
                    <a:lstStyle/>
                    <a:p>
                      <a:endParaRPr lang="en-GB"/>
                    </a:p>
                  </a:txBody>
                  <a:tcPr/>
                </a:tc>
                <a:extLst>
                  <a:ext uri="{0D108BD9-81ED-4DB2-BD59-A6C34878D82A}">
                    <a16:rowId xmlns:a16="http://schemas.microsoft.com/office/drawing/2014/main" val="10000"/>
                  </a:ext>
                </a:extLst>
              </a:tr>
              <a:tr h="588442">
                <a:tc>
                  <a:txBody>
                    <a:bodyPr/>
                    <a:lstStyle/>
                    <a:p>
                      <a:pPr algn="l">
                        <a:lnSpc>
                          <a:spcPct val="115000"/>
                        </a:lnSpc>
                        <a:spcAft>
                          <a:spcPts val="0"/>
                        </a:spcAft>
                      </a:pPr>
                      <a:r>
                        <a:rPr lang="en-GB" sz="1200" dirty="0">
                          <a:latin typeface="Gill Sans MT" panose="020B0502020104020203" pitchFamily="34" charset="0"/>
                        </a:rPr>
                        <a:t>Macbeth </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 loyal warrior who becomes disloyal as he becomes obsessed with the witches’ prophecies of power</a:t>
                      </a:r>
                    </a:p>
                  </a:txBody>
                  <a:tcPr marL="51424" marR="51424" marT="0" marB="0" anchor="ctr"/>
                </a:tc>
                <a:extLst>
                  <a:ext uri="{0D108BD9-81ED-4DB2-BD59-A6C34878D82A}">
                    <a16:rowId xmlns:a16="http://schemas.microsoft.com/office/drawing/2014/main" val="10001"/>
                  </a:ext>
                </a:extLst>
              </a:tr>
              <a:tr h="588442">
                <a:tc>
                  <a:txBody>
                    <a:bodyPr/>
                    <a:lstStyle/>
                    <a:p>
                      <a:pPr algn="l">
                        <a:lnSpc>
                          <a:spcPct val="115000"/>
                        </a:lnSpc>
                        <a:spcAft>
                          <a:spcPts val="0"/>
                        </a:spcAft>
                      </a:pPr>
                      <a:r>
                        <a:rPr lang="en-GB" sz="1200" dirty="0">
                          <a:latin typeface="Gill Sans MT" panose="020B0502020104020203" pitchFamily="34" charset="0"/>
                        </a:rPr>
                        <a:t>Lady Macbeth </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Macbeth’s wife who drives his ambition in the beginning but loses her control and sanity by the end.</a:t>
                      </a:r>
                    </a:p>
                  </a:txBody>
                  <a:tcPr marL="51424" marR="51424" marT="0" marB="0" anchor="ctr"/>
                </a:tc>
                <a:extLst>
                  <a:ext uri="{0D108BD9-81ED-4DB2-BD59-A6C34878D82A}">
                    <a16:rowId xmlns:a16="http://schemas.microsoft.com/office/drawing/2014/main" val="10002"/>
                  </a:ext>
                </a:extLst>
              </a:tr>
              <a:tr h="590249">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mn-ea"/>
                          <a:cs typeface="+mn-cs"/>
                        </a:rPr>
                        <a:t>Banquo</a:t>
                      </a:r>
                      <a:r>
                        <a:rPr lang="en-GB" sz="1200" b="0" baseline="0" dirty="0">
                          <a:solidFill>
                            <a:schemeClr val="tx1"/>
                          </a:solidFill>
                          <a:effectLst/>
                          <a:latin typeface="Gill Sans MT" panose="020B0502020104020203" pitchFamily="34" charset="0"/>
                          <a:ea typeface="+mn-ea"/>
                          <a:cs typeface="+mn-cs"/>
                        </a:rPr>
                        <a:t> </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Macbeth’s close friend and ally who also receives prophecies from the witches. He is a foil to Macbeth.</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marL="51424" marR="51424" marT="0" marB="0" anchor="ctr"/>
                </a:tc>
                <a:extLst>
                  <a:ext uri="{0D108BD9-81ED-4DB2-BD59-A6C34878D82A}">
                    <a16:rowId xmlns:a16="http://schemas.microsoft.com/office/drawing/2014/main" val="10003"/>
                  </a:ext>
                </a:extLst>
              </a:tr>
              <a:tr h="659273">
                <a:tc>
                  <a:txBody>
                    <a:bodyPr/>
                    <a:lstStyle/>
                    <a:p>
                      <a:pPr algn="l">
                        <a:lnSpc>
                          <a:spcPct val="115000"/>
                        </a:lnSpc>
                        <a:spcAft>
                          <a:spcPts val="0"/>
                        </a:spcAft>
                      </a:pPr>
                      <a:r>
                        <a:rPr lang="en-GB" sz="1200" dirty="0">
                          <a:latin typeface="Gill Sans MT" panose="020B0502020104020203" pitchFamily="34" charset="0"/>
                        </a:rPr>
                        <a:t>Duncan </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tc>
                  <a:txBody>
                    <a:bodyPr/>
                    <a:lstStyle/>
                    <a:p>
                      <a:pPr marL="0" marR="0" indent="0" algn="l" defTabSz="914411" rtl="0" eaLnBrk="1" fontAlgn="auto" latinLnBrk="0" hangingPunct="1">
                        <a:lnSpc>
                          <a:spcPct val="115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King of </a:t>
                      </a:r>
                      <a:r>
                        <a:rPr lang="en-GB" sz="1200" dirty="0">
                          <a:latin typeface="Gill Sans MT" panose="020B0502020104020203" pitchFamily="34" charset="0"/>
                        </a:rPr>
                        <a:t>Scotland at the beginning of the play who is portrayed as a strong and respected leader. </a:t>
                      </a:r>
                    </a:p>
                  </a:txBody>
                  <a:tcPr marL="51424" marR="51424" marT="0" marB="0" anchor="ctr"/>
                </a:tc>
                <a:extLst>
                  <a:ext uri="{0D108BD9-81ED-4DB2-BD59-A6C34878D82A}">
                    <a16:rowId xmlns:a16="http://schemas.microsoft.com/office/drawing/2014/main" val="10004"/>
                  </a:ext>
                </a:extLst>
              </a:tr>
              <a:tr h="622367">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Malcolm </a:t>
                      </a:r>
                    </a:p>
                  </a:txBody>
                  <a:tcPr marL="51424" marR="5142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Duncan’s oldest son and next in line to the throne. Joins the English army to defeat Macbeth at the end of the play.</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marL="51424" marR="51424" marT="0" marB="0" anchor="ctr"/>
                </a:tc>
                <a:extLst>
                  <a:ext uri="{0D108BD9-81ED-4DB2-BD59-A6C34878D82A}">
                    <a16:rowId xmlns:a16="http://schemas.microsoft.com/office/drawing/2014/main" val="10005"/>
                  </a:ext>
                </a:extLst>
              </a:tr>
              <a:tr h="622367">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Macduff </a:t>
                      </a:r>
                    </a:p>
                  </a:txBody>
                  <a:tcPr marL="51424" marR="5142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Macbeth’s antagonist: A brave warrior who is loyal to Duncan and is consistently suspicious of Macbeth.</a:t>
                      </a:r>
                    </a:p>
                  </a:txBody>
                  <a:tcPr marL="51424" marR="51424" marT="0" marB="0" anchor="ctr"/>
                </a:tc>
                <a:extLst>
                  <a:ext uri="{0D108BD9-81ED-4DB2-BD59-A6C34878D82A}">
                    <a16:rowId xmlns:a16="http://schemas.microsoft.com/office/drawing/2014/main" val="2146675359"/>
                  </a:ext>
                </a:extLst>
              </a:tr>
            </a:tbl>
          </a:graphicData>
        </a:graphic>
      </p:graphicFrame>
      <p:graphicFrame>
        <p:nvGraphicFramePr>
          <p:cNvPr id="10" name="Table 9">
            <a:extLst>
              <a:ext uri="{FF2B5EF4-FFF2-40B4-BE49-F238E27FC236}">
                <a16:creationId xmlns:a16="http://schemas.microsoft.com/office/drawing/2014/main" id="{379F102E-9576-4079-8E9D-10C156AEB5CD}"/>
              </a:ext>
            </a:extLst>
          </p:cNvPr>
          <p:cNvGraphicFramePr>
            <a:graphicFrameLocks noGrp="1"/>
          </p:cNvGraphicFramePr>
          <p:nvPr/>
        </p:nvGraphicFramePr>
        <p:xfrm>
          <a:off x="149781" y="836764"/>
          <a:ext cx="3679270" cy="2926144"/>
        </p:xfrm>
        <a:graphic>
          <a:graphicData uri="http://schemas.openxmlformats.org/drawingml/2006/table">
            <a:tbl>
              <a:tblPr firstRow="1" bandRow="1">
                <a:tableStyleId>{7E9639D4-E3E2-4D34-9284-5A2195B3D0D7}</a:tableStyleId>
              </a:tblPr>
              <a:tblGrid>
                <a:gridCol w="965886">
                  <a:extLst>
                    <a:ext uri="{9D8B030D-6E8A-4147-A177-3AD203B41FA5}">
                      <a16:colId xmlns:a16="http://schemas.microsoft.com/office/drawing/2014/main" val="20000"/>
                    </a:ext>
                  </a:extLst>
                </a:gridCol>
                <a:gridCol w="2713384">
                  <a:extLst>
                    <a:ext uri="{9D8B030D-6E8A-4147-A177-3AD203B41FA5}">
                      <a16:colId xmlns:a16="http://schemas.microsoft.com/office/drawing/2014/main" val="20001"/>
                    </a:ext>
                  </a:extLst>
                </a:gridCol>
              </a:tblGrid>
              <a:tr h="215009">
                <a:tc gridSpan="2">
                  <a:txBody>
                    <a:bodyPr/>
                    <a:lstStyle/>
                    <a:p>
                      <a:pPr algn="l"/>
                      <a:r>
                        <a:rPr lang="en-GB" sz="1200" b="1" dirty="0">
                          <a:solidFill>
                            <a:schemeClr val="tx1"/>
                          </a:solidFill>
                          <a:latin typeface="Gill Sans MT" panose="020B0502020104020203" pitchFamily="34" charset="0"/>
                        </a:rPr>
                        <a:t>Week 1</a:t>
                      </a:r>
                      <a:r>
                        <a:rPr lang="en-GB" sz="1200" b="1" baseline="0" dirty="0">
                          <a:solidFill>
                            <a:schemeClr val="tx1"/>
                          </a:solidFill>
                          <a:latin typeface="Gill Sans MT" panose="020B0502020104020203" pitchFamily="34" charset="0"/>
                        </a:rPr>
                        <a:t> - </a:t>
                      </a:r>
                      <a:r>
                        <a:rPr lang="en-GB" sz="1200" b="1" dirty="0">
                          <a:solidFill>
                            <a:schemeClr val="tx1"/>
                          </a:solidFill>
                          <a:latin typeface="Gill Sans MT" panose="020B0502020104020203" pitchFamily="34" charset="0"/>
                        </a:rPr>
                        <a:t>Context</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5003">
                <a:tc>
                  <a:txBody>
                    <a:bodyPr/>
                    <a:lstStyle/>
                    <a:p>
                      <a:pPr algn="l"/>
                      <a:r>
                        <a:rPr lang="en-GB" sz="1200" b="0" dirty="0">
                          <a:solidFill>
                            <a:schemeClr val="tx1"/>
                          </a:solidFill>
                          <a:latin typeface="Gill Sans MT" panose="020B0502020104020203" pitchFamily="34" charset="0"/>
                        </a:rPr>
                        <a:t>Superstition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latin typeface="Gill Sans MT" panose="020B0502020104020203" pitchFamily="34" charset="0"/>
                        </a:rPr>
                        <a:t>At the time Shakespeare was writing, many people believed in Witchcraft and</a:t>
                      </a:r>
                      <a:r>
                        <a:rPr lang="en-GB" sz="1200" baseline="0" dirty="0">
                          <a:latin typeface="Gill Sans MT" panose="020B0502020104020203" pitchFamily="34" charset="0"/>
                        </a:rPr>
                        <a:t> </a:t>
                      </a:r>
                      <a:r>
                        <a:rPr lang="en-GB" sz="1200" dirty="0">
                          <a:latin typeface="Gill Sans MT" panose="020B0502020104020203" pitchFamily="34" charset="0"/>
                        </a:rPr>
                        <a:t>so would have seemed believable and frightening to an audience in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72897">
                <a:tc>
                  <a:txBody>
                    <a:bodyPr/>
                    <a:lstStyle/>
                    <a:p>
                      <a:pPr algn="l"/>
                      <a:r>
                        <a:rPr lang="en-GB" sz="1200" b="0" dirty="0">
                          <a:solidFill>
                            <a:schemeClr val="tx1"/>
                          </a:solidFill>
                          <a:latin typeface="Gill Sans MT" panose="020B0502020104020203" pitchFamily="34" charset="0"/>
                        </a:rPr>
                        <a:t>Role of Women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latin typeface="Gill Sans MT" panose="020B0502020104020203" pitchFamily="34" charset="0"/>
                        </a:rPr>
                        <a:t>Women were expected to obey all men, not be violent or powerful, and be religious. Lady Macbeth defies these</a:t>
                      </a:r>
                      <a:r>
                        <a:rPr lang="en-GB" sz="1200" baseline="0" dirty="0">
                          <a:latin typeface="Gill Sans MT" panose="020B0502020104020203" pitchFamily="34" charset="0"/>
                        </a:rPr>
                        <a:t> gender </a:t>
                      </a:r>
                      <a:r>
                        <a:rPr lang="en-GB" sz="1200" dirty="0">
                          <a:latin typeface="Gill Sans MT" panose="020B0502020104020203" pitchFamily="34" charset="0"/>
                        </a:rPr>
                        <a:t>expectations</a:t>
                      </a:r>
                      <a:r>
                        <a:rPr lang="en-GB" sz="1200" baseline="0" dirty="0">
                          <a:latin typeface="Gill Sans MT" panose="020B0502020104020203" pitchFamily="34" charset="0"/>
                        </a:rPr>
                        <a:t> through her powerful and manipulative ways. </a:t>
                      </a:r>
                      <a:endParaRPr lang="en-GB" sz="12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5003">
                <a:tc>
                  <a:txBody>
                    <a:bodyPr/>
                    <a:lstStyle/>
                    <a:p>
                      <a:pPr algn="l"/>
                      <a:r>
                        <a:rPr lang="en-GB" sz="1200" b="0" dirty="0">
                          <a:solidFill>
                            <a:schemeClr val="tx1"/>
                          </a:solidFill>
                          <a:latin typeface="Gill Sans MT" panose="020B0502020104020203" pitchFamily="34" charset="0"/>
                        </a:rPr>
                        <a:t>The Real Macbeth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Macbeth is loosely based on true events in Scotland in the 11th Century and</a:t>
                      </a:r>
                      <a:r>
                        <a:rPr lang="en-GB" sz="1200" baseline="0" dirty="0">
                          <a:latin typeface="Gill Sans MT" panose="020B0502020104020203" pitchFamily="34" charset="0"/>
                        </a:rPr>
                        <a:t> </a:t>
                      </a:r>
                      <a:r>
                        <a:rPr lang="en-GB" sz="1200" dirty="0">
                          <a:latin typeface="Gill Sans MT" panose="020B0502020104020203" pitchFamily="34" charset="0"/>
                        </a:rPr>
                        <a:t>would have been known to King James</a:t>
                      </a:r>
                      <a:r>
                        <a:rPr lang="en-GB" sz="1200" baseline="0" dirty="0">
                          <a:latin typeface="Gill Sans MT" panose="020B0502020104020203" pitchFamily="34" charset="0"/>
                        </a:rPr>
                        <a:t> (the monarch after Elizabeth I)</a:t>
                      </a:r>
                      <a:r>
                        <a:rPr lang="en-GB" sz="1200" b="0" baseline="0" dirty="0">
                          <a:solidFill>
                            <a:schemeClr val="tx1"/>
                          </a:solidFill>
                          <a:latin typeface="Gill Sans MT" panose="020B0502020104020203" pitchFamily="34" charset="0"/>
                        </a:rPr>
                        <a:t>.</a:t>
                      </a:r>
                      <a:endParaRPr lang="en-GB" sz="12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1" name="Table 10">
            <a:extLst>
              <a:ext uri="{FF2B5EF4-FFF2-40B4-BE49-F238E27FC236}">
                <a16:creationId xmlns:a16="http://schemas.microsoft.com/office/drawing/2014/main" id="{24469FE2-ED7E-48DC-A54F-CAF767F780A7}"/>
              </a:ext>
            </a:extLst>
          </p:cNvPr>
          <p:cNvGraphicFramePr>
            <a:graphicFrameLocks noGrp="1"/>
          </p:cNvGraphicFramePr>
          <p:nvPr/>
        </p:nvGraphicFramePr>
        <p:xfrm>
          <a:off x="7306475" y="121026"/>
          <a:ext cx="4753344" cy="1451031"/>
        </p:xfrm>
        <a:graphic>
          <a:graphicData uri="http://schemas.openxmlformats.org/drawingml/2006/table">
            <a:tbl>
              <a:tblPr firstRow="1" firstCol="1" bandRow="1">
                <a:tableStyleId>{5940675A-B579-460E-94D1-54222C63F5DA}</a:tableStyleId>
              </a:tblPr>
              <a:tblGrid>
                <a:gridCol w="1117460">
                  <a:extLst>
                    <a:ext uri="{9D8B030D-6E8A-4147-A177-3AD203B41FA5}">
                      <a16:colId xmlns:a16="http://schemas.microsoft.com/office/drawing/2014/main" val="20000"/>
                    </a:ext>
                  </a:extLst>
                </a:gridCol>
                <a:gridCol w="3635884">
                  <a:extLst>
                    <a:ext uri="{9D8B030D-6E8A-4147-A177-3AD203B41FA5}">
                      <a16:colId xmlns:a16="http://schemas.microsoft.com/office/drawing/2014/main" val="20001"/>
                    </a:ext>
                  </a:extLst>
                </a:gridCol>
              </a:tblGrid>
              <a:tr h="193907">
                <a:tc gridSpan="2">
                  <a:txBody>
                    <a:bodyPr/>
                    <a:lstStyle/>
                    <a:p>
                      <a:pPr algn="ctr">
                        <a:lnSpc>
                          <a:spcPct val="115000"/>
                        </a:lnSpc>
                        <a:spcAft>
                          <a:spcPts val="0"/>
                        </a:spcAft>
                      </a:pPr>
                      <a:r>
                        <a:rPr lang="en-GB" sz="1200" b="1" dirty="0">
                          <a:effectLst/>
                          <a:latin typeface="Gill Sans MT" panose="020B0502020104020203" pitchFamily="34" charset="0"/>
                        </a:rPr>
                        <a:t>Week 5</a:t>
                      </a:r>
                      <a:r>
                        <a:rPr lang="en-GB" sz="1200" b="1" baseline="0" dirty="0">
                          <a:effectLst/>
                          <a:latin typeface="Gill Sans MT" panose="020B0502020104020203" pitchFamily="34" charset="0"/>
                        </a:rPr>
                        <a:t> – </a:t>
                      </a:r>
                      <a:r>
                        <a:rPr lang="en-GB" sz="1200" b="1" dirty="0">
                          <a:effectLst/>
                          <a:latin typeface="Gill Sans MT" panose="020B0502020104020203" pitchFamily="34" charset="0"/>
                        </a:rPr>
                        <a:t>Key Terms</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571725">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Soliloquy</a:t>
                      </a:r>
                      <a:r>
                        <a:rPr lang="en-GB" sz="1200" b="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51424" marR="5142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Dramatic device whereby a character stands</a:t>
                      </a:r>
                      <a:r>
                        <a:rPr lang="en-GB" sz="1200" baseline="0" dirty="0">
                          <a:latin typeface="Gill Sans MT" panose="020B0502020104020203" pitchFamily="34" charset="0"/>
                        </a:rPr>
                        <a:t> alone on stage and addresses the audience, giving voice to their deepest thoughts and feelings. </a:t>
                      </a:r>
                      <a:endParaRPr lang="en-GB" sz="1200" dirty="0">
                        <a:latin typeface="Gill Sans MT" panose="020B0502020104020203" pitchFamily="34" charset="0"/>
                      </a:endParaRPr>
                    </a:p>
                  </a:txBody>
                  <a:tcPr marL="51424" marR="51424" marT="0" marB="0" anchor="ctr"/>
                </a:tc>
                <a:extLst>
                  <a:ext uri="{0D108BD9-81ED-4DB2-BD59-A6C34878D82A}">
                    <a16:rowId xmlns:a16="http://schemas.microsoft.com/office/drawing/2014/main" val="10001"/>
                  </a:ext>
                </a:extLst>
              </a:tr>
              <a:tr h="365479">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Hubris </a:t>
                      </a:r>
                    </a:p>
                  </a:txBody>
                  <a:tcPr marL="51424" marR="5142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An exaggerated self-pride or self-confidence which often leads to</a:t>
                      </a:r>
                      <a:r>
                        <a:rPr lang="en-GB" sz="1200" baseline="0" dirty="0">
                          <a:latin typeface="Gill Sans MT" panose="020B0502020104020203" pitchFamily="34" charset="0"/>
                        </a:rPr>
                        <a:t> a fatal retaliation. </a:t>
                      </a:r>
                      <a:endParaRPr lang="en-GB" sz="1200" dirty="0">
                        <a:latin typeface="Gill Sans MT" panose="020B0502020104020203" pitchFamily="34" charset="0"/>
                      </a:endParaRPr>
                    </a:p>
                  </a:txBody>
                  <a:tcPr marL="51424" marR="51424" marT="0" marB="0" anchor="ctr"/>
                </a:tc>
                <a:extLst>
                  <a:ext uri="{0D108BD9-81ED-4DB2-BD59-A6C34878D82A}">
                    <a16:rowId xmlns:a16="http://schemas.microsoft.com/office/drawing/2014/main" val="10002"/>
                  </a:ext>
                </a:extLst>
              </a:tr>
              <a:tr h="319490">
                <a:tc>
                  <a:txBody>
                    <a:bodyPr/>
                    <a:lstStyle/>
                    <a:p>
                      <a:pPr algn="l">
                        <a:lnSpc>
                          <a:spcPct val="115000"/>
                        </a:lnSpc>
                        <a:spcAft>
                          <a:spcPts val="0"/>
                        </a:spcAft>
                      </a:pPr>
                      <a:r>
                        <a:rPr lang="en-GB" sz="1200" b="0" dirty="0" err="1">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Peripeteia</a:t>
                      </a: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51424" marR="5142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 sudden turn of events or an unexpected reversal. </a:t>
                      </a:r>
                    </a:p>
                  </a:txBody>
                  <a:tcPr marL="51424" marR="51424" marT="0" marB="0" anchor="ctr"/>
                </a:tc>
                <a:extLst>
                  <a:ext uri="{0D108BD9-81ED-4DB2-BD59-A6C34878D82A}">
                    <a16:rowId xmlns:a16="http://schemas.microsoft.com/office/drawing/2014/main" val="10003"/>
                  </a:ext>
                </a:extLst>
              </a:tr>
            </a:tbl>
          </a:graphicData>
        </a:graphic>
      </p:graphicFrame>
      <p:graphicFrame>
        <p:nvGraphicFramePr>
          <p:cNvPr id="12" name="Table 11">
            <a:extLst>
              <a:ext uri="{FF2B5EF4-FFF2-40B4-BE49-F238E27FC236}">
                <a16:creationId xmlns:a16="http://schemas.microsoft.com/office/drawing/2014/main" id="{24469FE2-ED7E-48DC-A54F-CAF767F780A7}"/>
              </a:ext>
            </a:extLst>
          </p:cNvPr>
          <p:cNvGraphicFramePr>
            <a:graphicFrameLocks noGrp="1"/>
          </p:cNvGraphicFramePr>
          <p:nvPr>
            <p:extLst>
              <p:ext uri="{D42A27DB-BD31-4B8C-83A1-F6EECF244321}">
                <p14:modId xmlns:p14="http://schemas.microsoft.com/office/powerpoint/2010/main" val="1826205076"/>
              </p:ext>
            </p:extLst>
          </p:nvPr>
        </p:nvGraphicFramePr>
        <p:xfrm>
          <a:off x="7306475" y="1707877"/>
          <a:ext cx="4753344" cy="1682216"/>
        </p:xfrm>
        <a:graphic>
          <a:graphicData uri="http://schemas.openxmlformats.org/drawingml/2006/table">
            <a:tbl>
              <a:tblPr firstRow="1" firstCol="1" bandRow="1">
                <a:tableStyleId>{5940675A-B579-460E-94D1-54222C63F5DA}</a:tableStyleId>
              </a:tblPr>
              <a:tblGrid>
                <a:gridCol w="1117460">
                  <a:extLst>
                    <a:ext uri="{9D8B030D-6E8A-4147-A177-3AD203B41FA5}">
                      <a16:colId xmlns:a16="http://schemas.microsoft.com/office/drawing/2014/main" val="20000"/>
                    </a:ext>
                  </a:extLst>
                </a:gridCol>
                <a:gridCol w="3635884">
                  <a:extLst>
                    <a:ext uri="{9D8B030D-6E8A-4147-A177-3AD203B41FA5}">
                      <a16:colId xmlns:a16="http://schemas.microsoft.com/office/drawing/2014/main" val="20001"/>
                    </a:ext>
                  </a:extLst>
                </a:gridCol>
              </a:tblGrid>
              <a:tr h="160211">
                <a:tc gridSpan="2">
                  <a:txBody>
                    <a:bodyPr/>
                    <a:lstStyle/>
                    <a:p>
                      <a:pPr algn="ctr">
                        <a:lnSpc>
                          <a:spcPct val="115000"/>
                        </a:lnSpc>
                        <a:spcAft>
                          <a:spcPts val="0"/>
                        </a:spcAft>
                      </a:pPr>
                      <a:r>
                        <a:rPr lang="en-GB" sz="1200" b="1" dirty="0">
                          <a:effectLst/>
                          <a:latin typeface="Gill Sans MT" panose="020B0502020104020203" pitchFamily="34" charset="0"/>
                        </a:rPr>
                        <a:t>Week 6</a:t>
                      </a:r>
                      <a:r>
                        <a:rPr lang="en-GB" sz="1200" b="1" baseline="0" dirty="0">
                          <a:effectLst/>
                          <a:latin typeface="Gill Sans MT" panose="020B0502020104020203" pitchFamily="34" charset="0"/>
                        </a:rPr>
                        <a:t> – </a:t>
                      </a:r>
                      <a:r>
                        <a:rPr lang="en-GB" sz="1200" b="1" dirty="0">
                          <a:effectLst/>
                          <a:latin typeface="Gill Sans MT" panose="020B0502020104020203" pitchFamily="34" charset="0"/>
                        </a:rPr>
                        <a:t>Key Terms</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5">
                        <a:lumMod val="40000"/>
                        <a:lumOff val="60000"/>
                      </a:schemeClr>
                    </a:solidFill>
                  </a:tcPr>
                </a:tc>
                <a:tc hMerge="1">
                  <a:txBody>
                    <a:bodyPr/>
                    <a:lstStyle/>
                    <a:p>
                      <a:endParaRPr lang="en-GB"/>
                    </a:p>
                  </a:txBody>
                  <a:tcPr/>
                </a:tc>
                <a:extLst>
                  <a:ext uri="{0D108BD9-81ED-4DB2-BD59-A6C34878D82A}">
                    <a16:rowId xmlns:a16="http://schemas.microsoft.com/office/drawing/2014/main" val="10000"/>
                  </a:ext>
                </a:extLst>
              </a:tr>
              <a:tr h="58742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Microcosm </a:t>
                      </a:r>
                    </a:p>
                  </a:txBody>
                  <a:tcPr marL="51424" marR="51424" marT="0" marB="0" anchor="ctr"/>
                </a:tc>
                <a:tc>
                  <a:txBody>
                    <a:bodyPr/>
                    <a:lstStyle/>
                    <a:p>
                      <a:pPr marL="0" marR="0" indent="0" algn="l" defTabSz="914411" rtl="0" eaLnBrk="1" fontAlgn="auto" latinLnBrk="0" hangingPunct="1">
                        <a:lnSpc>
                          <a:spcPct val="115000"/>
                        </a:lnSpc>
                        <a:spcBef>
                          <a:spcPts val="0"/>
                        </a:spcBef>
                        <a:spcAft>
                          <a:spcPts val="0"/>
                        </a:spcAft>
                        <a:buClrTx/>
                        <a:buSzTx/>
                        <a:buFontTx/>
                        <a:buNone/>
                        <a:tabLst/>
                        <a:defRPr/>
                      </a:pPr>
                      <a:r>
                        <a:rPr lang="en-GB" sz="1200" dirty="0">
                          <a:latin typeface="Gill Sans MT" panose="020B0502020104020203" pitchFamily="34" charset="0"/>
                        </a:rPr>
                        <a:t>Using a place,</a:t>
                      </a:r>
                      <a:r>
                        <a:rPr lang="en-GB" sz="1200" baseline="0" dirty="0">
                          <a:latin typeface="Gill Sans MT" panose="020B0502020104020203" pitchFamily="34" charset="0"/>
                        </a:rPr>
                        <a:t> group of people or event in the small-scale to represent something larger. For example, the battle at the start of the play is a microcosm for the whole play. </a:t>
                      </a:r>
                      <a:endParaRPr lang="en-GB" sz="1200" dirty="0">
                        <a:latin typeface="Gill Sans MT" panose="020B0502020104020203" pitchFamily="34" charset="0"/>
                      </a:endParaRPr>
                    </a:p>
                  </a:txBody>
                  <a:tcPr marL="51424" marR="51424" marT="0" marB="0" anchor="ctr"/>
                </a:tc>
                <a:extLst>
                  <a:ext uri="{0D108BD9-81ED-4DB2-BD59-A6C34878D82A}">
                    <a16:rowId xmlns:a16="http://schemas.microsoft.com/office/drawing/2014/main" val="10004"/>
                  </a:ext>
                </a:extLst>
              </a:tr>
              <a:tr h="43674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Fate </a:t>
                      </a:r>
                    </a:p>
                  </a:txBody>
                  <a:tcPr marL="51424" marR="5142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a:t>
                      </a:r>
                      <a:r>
                        <a:rPr lang="en-GB" sz="1200" baseline="0" dirty="0">
                          <a:latin typeface="Gill Sans MT" panose="020B0502020104020203" pitchFamily="34" charset="0"/>
                        </a:rPr>
                        <a:t> belief that all our actions are pre-determined and there is nothing we can do to change our destiny. </a:t>
                      </a:r>
                      <a:endParaRPr lang="en-GB" sz="1200" dirty="0">
                        <a:latin typeface="Gill Sans MT" panose="020B0502020104020203" pitchFamily="34" charset="0"/>
                      </a:endParaRPr>
                    </a:p>
                  </a:txBody>
                  <a:tcPr marL="51424" marR="51424" marT="0" marB="0" anchor="ctr"/>
                </a:tc>
                <a:extLst>
                  <a:ext uri="{0D108BD9-81ED-4DB2-BD59-A6C34878D82A}">
                    <a16:rowId xmlns:a16="http://schemas.microsoft.com/office/drawing/2014/main" val="10005"/>
                  </a:ext>
                </a:extLst>
              </a:tr>
              <a:tr h="43674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Free Will </a:t>
                      </a:r>
                    </a:p>
                  </a:txBody>
                  <a:tcPr marL="51424" marR="5142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belief that we have control over our actions and behaviour and we choose the direction of our lives. </a:t>
                      </a:r>
                    </a:p>
                  </a:txBody>
                  <a:tcPr marL="51424" marR="51424" marT="0" marB="0" anchor="ctr"/>
                </a:tc>
                <a:extLst>
                  <a:ext uri="{0D108BD9-81ED-4DB2-BD59-A6C34878D82A}">
                    <a16:rowId xmlns:a16="http://schemas.microsoft.com/office/drawing/2014/main" val="2146675359"/>
                  </a:ext>
                </a:extLst>
              </a:tr>
            </a:tbl>
          </a:graphicData>
        </a:graphic>
      </p:graphicFrame>
    </p:spTree>
    <p:extLst>
      <p:ext uri="{BB962C8B-B14F-4D97-AF65-F5344CB8AC3E}">
        <p14:creationId xmlns:p14="http://schemas.microsoft.com/office/powerpoint/2010/main" val="243624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746262124"/>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8</a:t>
                      </a:r>
                      <a:r>
                        <a:rPr lang="en-GB" sz="1600" spc="10" baseline="30000" dirty="0">
                          <a:latin typeface="Gill Sans MT" panose="020B0502020104020203" pitchFamily="34" charset="0"/>
                        </a:rPr>
                        <a:t>th</a:t>
                      </a:r>
                      <a:r>
                        <a:rPr lang="en-GB" sz="1600" spc="10" dirty="0">
                          <a:latin typeface="Gill Sans MT" panose="020B0502020104020203" pitchFamily="34" charset="0"/>
                        </a:rPr>
                        <a:t> 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3840555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309710048"/>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15</a:t>
                      </a:r>
                      <a:r>
                        <a:rPr lang="en-GB" sz="1600" spc="10" baseline="30000" dirty="0">
                          <a:latin typeface="Gill Sans MT" panose="020B0502020104020203" pitchFamily="34" charset="0"/>
                        </a:rPr>
                        <a:t>th</a:t>
                      </a:r>
                      <a:r>
                        <a:rPr lang="en-GB" sz="1600" spc="10" dirty="0">
                          <a:latin typeface="Gill Sans MT" panose="020B0502020104020203" pitchFamily="34" charset="0"/>
                        </a:rPr>
                        <a:t> 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1617161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092459230"/>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22</a:t>
                      </a:r>
                      <a:r>
                        <a:rPr lang="en-GB" sz="1600" spc="10" baseline="30000" dirty="0">
                          <a:latin typeface="Gill Sans MT" panose="020B0502020104020203" pitchFamily="34" charset="0"/>
                        </a:rPr>
                        <a:t>nd</a:t>
                      </a:r>
                      <a:r>
                        <a:rPr lang="en-GB" sz="1600" spc="10" dirty="0">
                          <a:latin typeface="Gill Sans MT" panose="020B0502020104020203" pitchFamily="34" charset="0"/>
                        </a:rPr>
                        <a:t> 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1533813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758635684"/>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29</a:t>
                      </a:r>
                      <a:r>
                        <a:rPr lang="en-GB" sz="1600" spc="10" baseline="30000" dirty="0">
                          <a:latin typeface="Gill Sans MT" panose="020B0502020104020203" pitchFamily="34" charset="0"/>
                        </a:rPr>
                        <a:t>th</a:t>
                      </a:r>
                      <a:r>
                        <a:rPr lang="en-GB" sz="1600" spc="10" baseline="0" dirty="0">
                          <a:latin typeface="Gill Sans MT" panose="020B0502020104020203" pitchFamily="34" charset="0"/>
                        </a:rPr>
                        <a:t> </a:t>
                      </a:r>
                      <a:r>
                        <a:rPr lang="en-GB" sz="1600" spc="10" dirty="0">
                          <a:latin typeface="Gill Sans MT" panose="020B0502020104020203" pitchFamily="34" charset="0"/>
                        </a:rPr>
                        <a:t>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363870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551015176"/>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6</a:t>
                      </a:r>
                      <a:r>
                        <a:rPr lang="en-GB" sz="1600" spc="10" baseline="30000" dirty="0">
                          <a:latin typeface="Gill Sans MT" panose="020B0502020104020203" pitchFamily="34" charset="0"/>
                        </a:rPr>
                        <a:t>th</a:t>
                      </a:r>
                      <a:r>
                        <a:rPr lang="en-GB" sz="1600" spc="10" dirty="0">
                          <a:latin typeface="Gill Sans MT" panose="020B0502020104020203" pitchFamily="34" charset="0"/>
                        </a:rPr>
                        <a:t> October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4011343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64311925"/>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13</a:t>
                      </a:r>
                      <a:r>
                        <a:rPr lang="en-GB" sz="1600" spc="10" baseline="30000" dirty="0">
                          <a:latin typeface="Gill Sans MT" panose="020B0502020104020203" pitchFamily="34" charset="0"/>
                        </a:rPr>
                        <a:t>th</a:t>
                      </a:r>
                      <a:r>
                        <a:rPr lang="en-GB" sz="1600" spc="10" dirty="0">
                          <a:latin typeface="Gill Sans MT" panose="020B0502020104020203" pitchFamily="34" charset="0"/>
                        </a:rPr>
                        <a:t> October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4012681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416208358"/>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a:latin typeface="Gill Sans MT" panose="020B0502020104020203" pitchFamily="34" charset="0"/>
                        </a:rPr>
                        <a:t>20</a:t>
                      </a:r>
                      <a:r>
                        <a:rPr lang="en-GB" sz="1600" spc="10" baseline="30000">
                          <a:latin typeface="Gill Sans MT" panose="020B0502020104020203" pitchFamily="34" charset="0"/>
                        </a:rPr>
                        <a:t>th</a:t>
                      </a:r>
                      <a:r>
                        <a:rPr lang="en-GB" sz="1600" spc="10">
                          <a:latin typeface="Gill Sans MT" panose="020B0502020104020203" pitchFamily="34" charset="0"/>
                        </a:rPr>
                        <a:t> </a:t>
                      </a:r>
                      <a:r>
                        <a:rPr lang="en-GB" sz="1600" spc="10" dirty="0">
                          <a:latin typeface="Gill Sans MT" panose="020B0502020104020203" pitchFamily="34" charset="0"/>
                        </a:rPr>
                        <a:t>October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spTree>
    <p:extLst>
      <p:ext uri="{BB962C8B-B14F-4D97-AF65-F5344CB8AC3E}">
        <p14:creationId xmlns:p14="http://schemas.microsoft.com/office/powerpoint/2010/main" val="2113546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26E21F-57EB-CED0-E87D-EF1E73924A5E}"/>
              </a:ext>
            </a:extLst>
          </p:cNvPr>
          <p:cNvPicPr>
            <a:picLocks noChangeAspect="1"/>
          </p:cNvPicPr>
          <p:nvPr/>
        </p:nvPicPr>
        <p:blipFill>
          <a:blip r:embed="rId3"/>
          <a:stretch>
            <a:fillRect/>
          </a:stretch>
        </p:blipFill>
        <p:spPr>
          <a:xfrm>
            <a:off x="70013" y="0"/>
            <a:ext cx="7005905" cy="6824626"/>
          </a:xfrm>
          <a:prstGeom prst="rect">
            <a:avLst/>
          </a:prstGeom>
        </p:spPr>
      </p:pic>
      <p:sp>
        <p:nvSpPr>
          <p:cNvPr id="7" name="Rectangle 6"/>
          <p:cNvSpPr/>
          <p:nvPr/>
        </p:nvSpPr>
        <p:spPr>
          <a:xfrm>
            <a:off x="7174041" y="2226551"/>
            <a:ext cx="4226049" cy="2585323"/>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strike="noStrike" kern="1200" cap="none" spc="0" normalizeH="0" baseline="0" noProof="0" dirty="0">
                <a:ln>
                  <a:noFill/>
                </a:ln>
                <a:solidFill>
                  <a:prstClr val="black"/>
                </a:solidFill>
                <a:effectLst/>
                <a:uLnTx/>
                <a:uFillTx/>
                <a:latin typeface="Gill Sans MT" panose="020B0502020104020203"/>
                <a:ea typeface="+mn-ea"/>
                <a:cs typeface="+mn-cs"/>
              </a:rPr>
              <a:t>Jolts / Judders </a:t>
            </a: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 sudden shaking movements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strike="noStrike" kern="1200" cap="none" spc="0" normalizeH="0" baseline="0" noProof="0" dirty="0">
                <a:ln>
                  <a:noFill/>
                </a:ln>
                <a:solidFill>
                  <a:prstClr val="black"/>
                </a:solidFill>
                <a:effectLst/>
                <a:uLnTx/>
                <a:uFillTx/>
                <a:latin typeface="Gill Sans MT" panose="020B0502020104020203"/>
                <a:ea typeface="+mn-ea"/>
                <a:cs typeface="+mn-cs"/>
              </a:rPr>
              <a:t>Trundle </a:t>
            </a: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 to move slowly and heavily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strike="noStrike" kern="1200" cap="none" spc="0" normalizeH="0" baseline="0" noProof="0" dirty="0">
                <a:ln>
                  <a:noFill/>
                </a:ln>
                <a:solidFill>
                  <a:prstClr val="black"/>
                </a:solidFill>
                <a:effectLst/>
                <a:uLnTx/>
                <a:uFillTx/>
                <a:latin typeface="Gill Sans MT" panose="020B0502020104020203"/>
                <a:ea typeface="+mn-ea"/>
                <a:cs typeface="+mn-cs"/>
              </a:rPr>
              <a:t>Seasoned commuter </a:t>
            </a: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 someone experienced in daily travel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strike="noStrike" kern="1200" cap="none" spc="0" normalizeH="0" baseline="0" noProof="0" dirty="0">
                <a:ln>
                  <a:noFill/>
                </a:ln>
                <a:solidFill>
                  <a:prstClr val="black"/>
                </a:solidFill>
                <a:effectLst/>
                <a:uLnTx/>
                <a:uFillTx/>
                <a:latin typeface="Gill Sans MT" panose="020B0502020104020203"/>
                <a:ea typeface="+mn-ea"/>
                <a:cs typeface="+mn-cs"/>
              </a:rPr>
              <a:t>Decrepit</a:t>
            </a: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 – old and falling apart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strike="noStrike" kern="1200" cap="none" spc="0" normalizeH="0" baseline="0" noProof="0" dirty="0">
                <a:ln>
                  <a:noFill/>
                </a:ln>
                <a:solidFill>
                  <a:prstClr val="black"/>
                </a:solidFill>
                <a:effectLst/>
                <a:uLnTx/>
                <a:uFillTx/>
                <a:latin typeface="Gill Sans MT" panose="020B0502020104020203"/>
                <a:ea typeface="+mn-ea"/>
                <a:cs typeface="+mn-cs"/>
              </a:rPr>
              <a:t>Beset</a:t>
            </a: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 – troubled or affected by something constantly</a:t>
            </a:r>
          </a:p>
        </p:txBody>
      </p:sp>
      <p:sp>
        <p:nvSpPr>
          <p:cNvPr id="8" name="Rectangle 7"/>
          <p:cNvSpPr/>
          <p:nvPr/>
        </p:nvSpPr>
        <p:spPr>
          <a:xfrm>
            <a:off x="6238431" y="217331"/>
            <a:ext cx="5706792"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1. The Girl on the Train – Paula Hawkins </a:t>
            </a:r>
          </a:p>
        </p:txBody>
      </p:sp>
      <p:sp>
        <p:nvSpPr>
          <p:cNvPr id="2" name="TextBox 1">
            <a:extLst>
              <a:ext uri="{FF2B5EF4-FFF2-40B4-BE49-F238E27FC236}">
                <a16:creationId xmlns:a16="http://schemas.microsoft.com/office/drawing/2014/main" id="{5B29B58F-CD0B-E641-30DB-509ADD79210C}"/>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35</a:t>
            </a:r>
          </a:p>
        </p:txBody>
      </p:sp>
    </p:spTree>
    <p:extLst>
      <p:ext uri="{BB962C8B-B14F-4D97-AF65-F5344CB8AC3E}">
        <p14:creationId xmlns:p14="http://schemas.microsoft.com/office/powerpoint/2010/main" val="1418033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F15FFF-578F-5A09-D1AF-64D5AB71829E}"/>
              </a:ext>
            </a:extLst>
          </p:cNvPr>
          <p:cNvPicPr>
            <a:picLocks noChangeAspect="1"/>
          </p:cNvPicPr>
          <p:nvPr/>
        </p:nvPicPr>
        <p:blipFill>
          <a:blip r:embed="rId2"/>
          <a:stretch>
            <a:fillRect/>
          </a:stretch>
        </p:blipFill>
        <p:spPr>
          <a:xfrm>
            <a:off x="246778" y="1417660"/>
            <a:ext cx="6857555" cy="3054923"/>
          </a:xfrm>
          <a:prstGeom prst="rect">
            <a:avLst/>
          </a:prstGeom>
        </p:spPr>
      </p:pic>
      <p:pic>
        <p:nvPicPr>
          <p:cNvPr id="5" name="Picture 4">
            <a:extLst>
              <a:ext uri="{FF2B5EF4-FFF2-40B4-BE49-F238E27FC236}">
                <a16:creationId xmlns:a16="http://schemas.microsoft.com/office/drawing/2014/main" id="{0D36225E-F97C-989E-3D47-E8852E16AF56}"/>
              </a:ext>
            </a:extLst>
          </p:cNvPr>
          <p:cNvPicPr>
            <a:picLocks noChangeAspect="1"/>
          </p:cNvPicPr>
          <p:nvPr/>
        </p:nvPicPr>
        <p:blipFill>
          <a:blip r:embed="rId3"/>
          <a:stretch>
            <a:fillRect/>
          </a:stretch>
        </p:blipFill>
        <p:spPr>
          <a:xfrm>
            <a:off x="246778" y="4491704"/>
            <a:ext cx="7469970" cy="2361399"/>
          </a:xfrm>
          <a:prstGeom prst="rect">
            <a:avLst/>
          </a:prstGeom>
        </p:spPr>
      </p:pic>
      <p:sp>
        <p:nvSpPr>
          <p:cNvPr id="6" name="Rectangle 5">
            <a:extLst>
              <a:ext uri="{FF2B5EF4-FFF2-40B4-BE49-F238E27FC236}">
                <a16:creationId xmlns:a16="http://schemas.microsoft.com/office/drawing/2014/main" id="{75958107-9892-390F-83F2-088794D769B6}"/>
              </a:ext>
            </a:extLst>
          </p:cNvPr>
          <p:cNvSpPr/>
          <p:nvPr/>
        </p:nvSpPr>
        <p:spPr>
          <a:xfrm>
            <a:off x="7857705" y="1906381"/>
            <a:ext cx="4226049" cy="2585323"/>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strike="noStrike" kern="1200" cap="none" spc="0" normalizeH="0" baseline="0" noProof="0" dirty="0">
                <a:ln>
                  <a:noFill/>
                </a:ln>
                <a:solidFill>
                  <a:prstClr val="black"/>
                </a:solidFill>
                <a:effectLst/>
                <a:uLnTx/>
                <a:uFillTx/>
                <a:latin typeface="Gill Sans MT" panose="020B0502020104020203"/>
                <a:ea typeface="+mn-ea"/>
                <a:cs typeface="+mn-cs"/>
              </a:rPr>
              <a:t>Jolts / Judders </a:t>
            </a: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 sudden shaking movements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strike="noStrike" kern="1200" cap="none" spc="0" normalizeH="0" baseline="0" noProof="0" dirty="0">
                <a:ln>
                  <a:noFill/>
                </a:ln>
                <a:solidFill>
                  <a:prstClr val="black"/>
                </a:solidFill>
                <a:effectLst/>
                <a:uLnTx/>
                <a:uFillTx/>
                <a:latin typeface="Gill Sans MT" panose="020B0502020104020203"/>
                <a:ea typeface="+mn-ea"/>
                <a:cs typeface="+mn-cs"/>
              </a:rPr>
              <a:t>Trundle </a:t>
            </a: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 to move slowly and heavily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strike="noStrike" kern="1200" cap="none" spc="0" normalizeH="0" baseline="0" noProof="0" dirty="0">
                <a:ln>
                  <a:noFill/>
                </a:ln>
                <a:solidFill>
                  <a:prstClr val="black"/>
                </a:solidFill>
                <a:effectLst/>
                <a:uLnTx/>
                <a:uFillTx/>
                <a:latin typeface="Gill Sans MT" panose="020B0502020104020203"/>
                <a:ea typeface="+mn-ea"/>
                <a:cs typeface="+mn-cs"/>
              </a:rPr>
              <a:t>Seasoned commuter </a:t>
            </a: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 someone experienced in daily travel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strike="noStrike" kern="1200" cap="none" spc="0" normalizeH="0" baseline="0" noProof="0" dirty="0">
                <a:ln>
                  <a:noFill/>
                </a:ln>
                <a:solidFill>
                  <a:prstClr val="black"/>
                </a:solidFill>
                <a:effectLst/>
                <a:uLnTx/>
                <a:uFillTx/>
                <a:latin typeface="Gill Sans MT" panose="020B0502020104020203"/>
                <a:ea typeface="+mn-ea"/>
                <a:cs typeface="+mn-cs"/>
              </a:rPr>
              <a:t>Decrepit</a:t>
            </a: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 – old and falling apart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strike="noStrike" kern="1200" cap="none" spc="0" normalizeH="0" baseline="0" noProof="0" dirty="0">
                <a:ln>
                  <a:noFill/>
                </a:ln>
                <a:solidFill>
                  <a:prstClr val="black"/>
                </a:solidFill>
                <a:effectLst/>
                <a:uLnTx/>
                <a:uFillTx/>
                <a:latin typeface="Gill Sans MT" panose="020B0502020104020203"/>
                <a:ea typeface="+mn-ea"/>
                <a:cs typeface="+mn-cs"/>
              </a:rPr>
              <a:t>Beset</a:t>
            </a: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 – troubled or affected by something constantly</a:t>
            </a:r>
          </a:p>
        </p:txBody>
      </p:sp>
      <p:sp>
        <p:nvSpPr>
          <p:cNvPr id="7" name="Rectangle 6">
            <a:extLst>
              <a:ext uri="{FF2B5EF4-FFF2-40B4-BE49-F238E27FC236}">
                <a16:creationId xmlns:a16="http://schemas.microsoft.com/office/drawing/2014/main" id="{B0DA2841-0A90-860A-6B20-065BD0942F89}"/>
              </a:ext>
            </a:extLst>
          </p:cNvPr>
          <p:cNvSpPr/>
          <p:nvPr/>
        </p:nvSpPr>
        <p:spPr>
          <a:xfrm>
            <a:off x="102757" y="123327"/>
            <a:ext cx="5187090"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1. The Girl on the Train – Paula Hawkins </a:t>
            </a:r>
          </a:p>
        </p:txBody>
      </p:sp>
      <p:sp>
        <p:nvSpPr>
          <p:cNvPr id="2" name="TextBox 1">
            <a:extLst>
              <a:ext uri="{FF2B5EF4-FFF2-40B4-BE49-F238E27FC236}">
                <a16:creationId xmlns:a16="http://schemas.microsoft.com/office/drawing/2014/main" id="{0031B328-965A-5B66-8403-285844201494}"/>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36</a:t>
            </a:r>
          </a:p>
        </p:txBody>
      </p:sp>
    </p:spTree>
    <p:extLst>
      <p:ext uri="{BB962C8B-B14F-4D97-AF65-F5344CB8AC3E}">
        <p14:creationId xmlns:p14="http://schemas.microsoft.com/office/powerpoint/2010/main" val="1946479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5990" y="217330"/>
            <a:ext cx="2527549" cy="830997"/>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2. Legend – Marie Lu</a:t>
            </a:r>
          </a:p>
        </p:txBody>
      </p:sp>
      <p:sp>
        <p:nvSpPr>
          <p:cNvPr id="6" name="TextBox 5">
            <a:extLst>
              <a:ext uri="{FF2B5EF4-FFF2-40B4-BE49-F238E27FC236}">
                <a16:creationId xmlns:a16="http://schemas.microsoft.com/office/drawing/2014/main" id="{5874D2F3-8F17-E680-2CE6-3589ABC00B44}"/>
              </a:ext>
            </a:extLst>
          </p:cNvPr>
          <p:cNvSpPr txBox="1"/>
          <p:nvPr/>
        </p:nvSpPr>
        <p:spPr>
          <a:xfrm>
            <a:off x="85459" y="756644"/>
            <a:ext cx="6152972" cy="5816977"/>
          </a:xfrm>
          <a:prstGeom prst="rect">
            <a:avLst/>
          </a:prstGeom>
          <a:noFill/>
        </p:spPr>
        <p:txBody>
          <a:bodyPr wrap="square">
            <a:spAutoFit/>
          </a:bodyPr>
          <a:lstStyle/>
          <a:p>
            <a:r>
              <a:rPr lang="en-GB" sz="1200" b="0" i="0" u="none" strike="noStrike" dirty="0">
                <a:solidFill>
                  <a:srgbClr val="444444"/>
                </a:solidFill>
                <a:effectLst/>
                <a:latin typeface="+mj-lt"/>
              </a:rPr>
              <a:t>PART ONE</a:t>
            </a:r>
            <a:br>
              <a:rPr lang="en-GB" sz="1200" b="0" i="0" u="none" strike="noStrike" dirty="0">
                <a:solidFill>
                  <a:srgbClr val="444444"/>
                </a:solidFill>
                <a:effectLst/>
                <a:latin typeface="+mj-lt"/>
              </a:rPr>
            </a:br>
            <a:endParaRPr lang="en-GB" sz="1200" b="0" i="0" u="none" strike="noStrike" dirty="0">
              <a:solidFill>
                <a:srgbClr val="444444"/>
              </a:solidFill>
              <a:effectLst/>
              <a:latin typeface="+mj-lt"/>
            </a:endParaRPr>
          </a:p>
          <a:p>
            <a:r>
              <a:rPr lang="en-GB" sz="1200" b="0" i="0" u="none" strike="noStrike" dirty="0">
                <a:solidFill>
                  <a:srgbClr val="444444"/>
                </a:solidFill>
                <a:effectLst/>
                <a:latin typeface="+mj-lt"/>
              </a:rPr>
              <a:t>THE BOY WHO WALKS IN THE LIGHT</a:t>
            </a:r>
          </a:p>
          <a:p>
            <a:r>
              <a:rPr lang="en-GB" sz="1200" b="0" i="0" u="none" strike="noStrike" dirty="0">
                <a:solidFill>
                  <a:srgbClr val="444444"/>
                </a:solidFill>
                <a:effectLst/>
                <a:latin typeface="+mj-lt"/>
              </a:rPr>
              <a:t>MY MOTHER THINKS I’M DEAD.</a:t>
            </a:r>
            <a:br>
              <a:rPr lang="en-GB" sz="1200" b="0" i="0" u="none" strike="noStrike" dirty="0">
                <a:solidFill>
                  <a:srgbClr val="444444"/>
                </a:solidFill>
                <a:effectLst/>
                <a:latin typeface="+mj-lt"/>
              </a:rPr>
            </a:br>
            <a:endParaRPr lang="en-GB" sz="1200" b="0" i="0" u="none" strike="noStrike" dirty="0">
              <a:solidFill>
                <a:srgbClr val="444444"/>
              </a:solidFill>
              <a:effectLst/>
              <a:latin typeface="+mj-lt"/>
            </a:endParaRPr>
          </a:p>
          <a:p>
            <a:r>
              <a:rPr lang="en-GB" sz="1200" b="0" i="0" u="none" strike="noStrike" dirty="0">
                <a:solidFill>
                  <a:srgbClr val="444444"/>
                </a:solidFill>
                <a:effectLst/>
                <a:latin typeface="+mj-lt"/>
              </a:rPr>
              <a:t>Obviously I’m not dead, but it’s safer for her to think so.</a:t>
            </a:r>
          </a:p>
          <a:p>
            <a:r>
              <a:rPr lang="en-GB" sz="1200" b="0" i="0" u="none" strike="noStrike" dirty="0">
                <a:solidFill>
                  <a:srgbClr val="444444"/>
                </a:solidFill>
                <a:effectLst/>
                <a:latin typeface="+mj-lt"/>
              </a:rPr>
              <a:t>At least twice a month, I see my Wanted poster flashed on the </a:t>
            </a:r>
            <a:r>
              <a:rPr lang="en-GB" sz="1200" b="0" i="0" u="none" strike="noStrike" dirty="0" err="1">
                <a:solidFill>
                  <a:srgbClr val="444444"/>
                </a:solidFill>
                <a:effectLst/>
                <a:latin typeface="+mj-lt"/>
              </a:rPr>
              <a:t>JumboTrons</a:t>
            </a:r>
            <a:r>
              <a:rPr lang="en-GB" sz="1200" b="0" i="0" u="none" strike="noStrike" dirty="0">
                <a:solidFill>
                  <a:srgbClr val="444444"/>
                </a:solidFill>
                <a:effectLst/>
                <a:latin typeface="+mj-lt"/>
              </a:rPr>
              <a:t> scattered throughout downtown Los Angeles. It looks out of place up there. Most of the pictures on the screens are of happy things: smiling children standing under a bright blue sky, tourists posing before the Golden Gate Ruins, Republic commercials in neon </a:t>
            </a:r>
            <a:r>
              <a:rPr lang="en-GB" sz="1200" b="0" i="0" u="none" strike="noStrike" dirty="0" err="1">
                <a:solidFill>
                  <a:srgbClr val="444444"/>
                </a:solidFill>
                <a:effectLst/>
                <a:latin typeface="+mj-lt"/>
              </a:rPr>
              <a:t>colors</a:t>
            </a:r>
            <a:r>
              <a:rPr lang="en-GB" sz="1200" b="0" i="0" u="none" strike="noStrike" dirty="0">
                <a:solidFill>
                  <a:srgbClr val="444444"/>
                </a:solidFill>
                <a:effectLst/>
                <a:latin typeface="+mj-lt"/>
              </a:rPr>
              <a:t>. There’s also anti-Colonies propaganda. “The Colonies want our land,” the ads declare. “They want what they don’t have. Don’t let them conquer your homes! Support the cause!”</a:t>
            </a:r>
          </a:p>
          <a:p>
            <a:r>
              <a:rPr lang="en-GB" sz="1200" b="0" i="0" u="none" strike="noStrike" dirty="0">
                <a:solidFill>
                  <a:srgbClr val="444444"/>
                </a:solidFill>
                <a:effectLst/>
                <a:latin typeface="+mj-lt"/>
              </a:rPr>
              <a:t>Then there’s my criminal report. It lights up the </a:t>
            </a:r>
            <a:r>
              <a:rPr lang="en-GB" sz="1200" b="0" i="0" u="none" strike="noStrike" dirty="0" err="1">
                <a:solidFill>
                  <a:srgbClr val="444444"/>
                </a:solidFill>
                <a:effectLst/>
                <a:latin typeface="+mj-lt"/>
              </a:rPr>
              <a:t>JumboTrons</a:t>
            </a:r>
            <a:r>
              <a:rPr lang="en-GB" sz="1200" b="0" i="0" u="none" strike="noStrike" dirty="0">
                <a:solidFill>
                  <a:srgbClr val="444444"/>
                </a:solidFill>
                <a:effectLst/>
                <a:latin typeface="+mj-lt"/>
              </a:rPr>
              <a:t> in all its </a:t>
            </a:r>
            <a:r>
              <a:rPr lang="en-GB" sz="1200" b="0" i="0" u="none" strike="noStrike" dirty="0" err="1">
                <a:solidFill>
                  <a:srgbClr val="444444"/>
                </a:solidFill>
                <a:effectLst/>
                <a:latin typeface="+mj-lt"/>
              </a:rPr>
              <a:t>multicolored</a:t>
            </a:r>
            <a:r>
              <a:rPr lang="en-GB" sz="1200" b="0" i="0" u="none" strike="noStrike" dirty="0">
                <a:solidFill>
                  <a:srgbClr val="444444"/>
                </a:solidFill>
                <a:effectLst/>
                <a:latin typeface="+mj-lt"/>
              </a:rPr>
              <a:t> glory:</a:t>
            </a:r>
            <a:br>
              <a:rPr lang="en-GB" sz="1200" b="0" i="0" u="none" strike="noStrike" dirty="0">
                <a:solidFill>
                  <a:srgbClr val="444444"/>
                </a:solidFill>
                <a:effectLst/>
                <a:latin typeface="+mj-lt"/>
              </a:rPr>
            </a:br>
            <a:endParaRPr lang="en-GB" sz="1200" b="0" i="0" u="none" strike="noStrike" dirty="0">
              <a:solidFill>
                <a:srgbClr val="444444"/>
              </a:solidFill>
              <a:effectLst/>
              <a:latin typeface="+mj-lt"/>
            </a:endParaRPr>
          </a:p>
          <a:p>
            <a:r>
              <a:rPr lang="en-GB" sz="1200" b="0" i="0" u="none" strike="noStrike" dirty="0">
                <a:solidFill>
                  <a:srgbClr val="444444"/>
                </a:solidFill>
                <a:effectLst/>
                <a:latin typeface="+mj-lt"/>
              </a:rPr>
              <a:t>WANTED BY THE REPUBLIC</a:t>
            </a:r>
          </a:p>
          <a:p>
            <a:r>
              <a:rPr lang="en-GB" sz="1200" b="0" i="0" u="none" strike="noStrike" dirty="0">
                <a:solidFill>
                  <a:srgbClr val="444444"/>
                </a:solidFill>
                <a:effectLst/>
                <a:latin typeface="+mj-lt"/>
              </a:rPr>
              <a:t>FILE NO: 462178-3233 “DAY”</a:t>
            </a:r>
          </a:p>
          <a:p>
            <a:r>
              <a:rPr lang="en-GB" sz="1200" b="0" i="0" u="none" strike="noStrike" dirty="0">
                <a:solidFill>
                  <a:srgbClr val="444444"/>
                </a:solidFill>
                <a:effectLst/>
                <a:latin typeface="+mj-lt"/>
              </a:rPr>
              <a:t>------------------------------------–</a:t>
            </a:r>
          </a:p>
          <a:p>
            <a:r>
              <a:rPr lang="en-GB" sz="1200" b="0" i="0" u="none" strike="noStrike" dirty="0">
                <a:solidFill>
                  <a:srgbClr val="444444"/>
                </a:solidFill>
                <a:effectLst/>
                <a:latin typeface="+mj-lt"/>
              </a:rPr>
              <a:t>WANTED FOR ASSAULT, ARSON, THEFT,</a:t>
            </a:r>
          </a:p>
          <a:p>
            <a:r>
              <a:rPr lang="en-GB" sz="1200" b="0" i="0" u="none" strike="noStrike" dirty="0">
                <a:solidFill>
                  <a:srgbClr val="444444"/>
                </a:solidFill>
                <a:effectLst/>
                <a:latin typeface="+mj-lt"/>
              </a:rPr>
              <a:t>DESTRUCTION OF MILITARY PROPERTY,</a:t>
            </a:r>
          </a:p>
          <a:p>
            <a:r>
              <a:rPr lang="en-GB" sz="1200" b="0" i="0" u="none" strike="noStrike" dirty="0">
                <a:solidFill>
                  <a:srgbClr val="444444"/>
                </a:solidFill>
                <a:effectLst/>
                <a:latin typeface="+mj-lt"/>
              </a:rPr>
              <a:t>AND HINDERING THE WAR EFFORT</a:t>
            </a:r>
          </a:p>
          <a:p>
            <a:r>
              <a:rPr lang="en-GB" sz="1200" b="0" i="0" u="none" strike="noStrike" dirty="0">
                <a:solidFill>
                  <a:srgbClr val="444444"/>
                </a:solidFill>
                <a:effectLst/>
                <a:latin typeface="+mj-lt"/>
              </a:rPr>
              <a:t>200,000 REPUBLIC NOTES FOR</a:t>
            </a:r>
          </a:p>
          <a:p>
            <a:r>
              <a:rPr lang="en-GB" sz="1200" b="0" i="0" u="none" strike="noStrike" dirty="0">
                <a:solidFill>
                  <a:srgbClr val="444444"/>
                </a:solidFill>
                <a:effectLst/>
                <a:latin typeface="+mj-lt"/>
              </a:rPr>
              <a:t>INFORMATION LEADING TO ARREST</a:t>
            </a:r>
            <a:br>
              <a:rPr lang="en-GB" sz="1200" b="0" i="0" u="none" strike="noStrike" dirty="0">
                <a:solidFill>
                  <a:srgbClr val="444444"/>
                </a:solidFill>
                <a:effectLst/>
                <a:latin typeface="+mj-lt"/>
              </a:rPr>
            </a:br>
            <a:endParaRPr lang="en-GB" sz="1200" b="0" i="0" u="none" strike="noStrike" dirty="0">
              <a:solidFill>
                <a:srgbClr val="444444"/>
              </a:solidFill>
              <a:effectLst/>
              <a:latin typeface="+mj-lt"/>
            </a:endParaRPr>
          </a:p>
          <a:p>
            <a:r>
              <a:rPr lang="en-GB" sz="1200" b="0" i="0" u="none" strike="noStrike" dirty="0">
                <a:solidFill>
                  <a:srgbClr val="444444"/>
                </a:solidFill>
                <a:effectLst/>
                <a:latin typeface="+mj-lt"/>
              </a:rPr>
              <a:t>They always have a different photo running alongside the report. One time it was a boy with glasses and a head full of thick copper curls. Another time it was a boy with black eyes and no hair at all. Sometimes I’m black, sometimes white, sometimes olive or brown or yellow or red or whatever else they can think of.</a:t>
            </a:r>
          </a:p>
          <a:p>
            <a:r>
              <a:rPr lang="en-GB" sz="1200" b="0" i="0" u="none" strike="noStrike" dirty="0">
                <a:solidFill>
                  <a:srgbClr val="444444"/>
                </a:solidFill>
                <a:effectLst/>
                <a:latin typeface="+mj-lt"/>
              </a:rPr>
              <a:t>In other words, the Republic has no idea what I look like. They don’t seem to know much of anything about me, except that I’m young and that when they run my fingerprints they don’t find a match in their databases. That’s why they hate me, why I’m not the most dangerous criminal in the country, but the most wanted. I make them look bad.</a:t>
            </a:r>
          </a:p>
        </p:txBody>
      </p:sp>
      <p:sp>
        <p:nvSpPr>
          <p:cNvPr id="9" name="Rectangle 8">
            <a:extLst>
              <a:ext uri="{FF2B5EF4-FFF2-40B4-BE49-F238E27FC236}">
                <a16:creationId xmlns:a16="http://schemas.microsoft.com/office/drawing/2014/main" id="{24203943-D93F-CF07-DC25-68FAD7F4F7FC}"/>
              </a:ext>
            </a:extLst>
          </p:cNvPr>
          <p:cNvSpPr/>
          <p:nvPr/>
        </p:nvSpPr>
        <p:spPr>
          <a:xfrm>
            <a:off x="8579978" y="217330"/>
            <a:ext cx="3360035" cy="3416320"/>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 </a:t>
            </a:r>
            <a:endParaRPr kumimoji="0" lang="en-GB" sz="1800" b="0" i="0" u="sng"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JumboTrons</a:t>
            </a:r>
            <a:r>
              <a:rPr lang="en-GB" dirty="0"/>
              <a:t> – very large outdoor digital screens used in cities for advertising or news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Disrepair</a:t>
            </a:r>
            <a:r>
              <a:rPr lang="en-GB" dirty="0"/>
              <a:t> – bad condition because something has not been taken care of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Elector Primo</a:t>
            </a:r>
            <a:r>
              <a:rPr lang="en-GB" dirty="0"/>
              <a:t> – a fictional title, likely a ruler or political leader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Newsboy cap</a:t>
            </a:r>
            <a:r>
              <a:rPr lang="en-GB" dirty="0"/>
              <a:t> – a flat, rounded cap with a small stiff brim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7FD697B1-9260-4AFB-5243-8B246AA0E55C}"/>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37</a:t>
            </a:r>
          </a:p>
        </p:txBody>
      </p:sp>
    </p:spTree>
    <p:extLst>
      <p:ext uri="{BB962C8B-B14F-4D97-AF65-F5344CB8AC3E}">
        <p14:creationId xmlns:p14="http://schemas.microsoft.com/office/powerpoint/2010/main" val="212170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7" y="99533"/>
            <a:ext cx="183938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6" name="TextBox 5"/>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p:graphicFrame>
        <p:nvGraphicFramePr>
          <p:cNvPr id="2" name="Table 1"/>
          <p:cNvGraphicFramePr>
            <a:graphicFrameLocks noGrp="1"/>
          </p:cNvGraphicFramePr>
          <p:nvPr>
            <p:extLst>
              <p:ext uri="{D42A27DB-BD31-4B8C-83A1-F6EECF244321}">
                <p14:modId xmlns:p14="http://schemas.microsoft.com/office/powerpoint/2010/main" val="425938700"/>
              </p:ext>
            </p:extLst>
          </p:nvPr>
        </p:nvGraphicFramePr>
        <p:xfrm>
          <a:off x="289217" y="612532"/>
          <a:ext cx="11213422" cy="3240000"/>
        </p:xfrm>
        <a:graphic>
          <a:graphicData uri="http://schemas.openxmlformats.org/drawingml/2006/table">
            <a:tbl>
              <a:tblPr firstRow="1" bandRow="1">
                <a:tableStyleId>{5940675A-B579-460E-94D1-54222C63F5DA}</a:tableStyleId>
              </a:tblPr>
              <a:tblGrid>
                <a:gridCol w="2502571">
                  <a:extLst>
                    <a:ext uri="{9D8B030D-6E8A-4147-A177-3AD203B41FA5}">
                      <a16:colId xmlns:a16="http://schemas.microsoft.com/office/drawing/2014/main" val="3320737753"/>
                    </a:ext>
                  </a:extLst>
                </a:gridCol>
                <a:gridCol w="8710851">
                  <a:extLst>
                    <a:ext uri="{9D8B030D-6E8A-4147-A177-3AD203B41FA5}">
                      <a16:colId xmlns:a16="http://schemas.microsoft.com/office/drawing/2014/main" val="1575322912"/>
                    </a:ext>
                  </a:extLst>
                </a:gridCol>
              </a:tblGrid>
              <a:tr h="324000">
                <a:tc gridSpan="2">
                  <a:txBody>
                    <a:bodyPr/>
                    <a:lstStyle/>
                    <a:p>
                      <a:pPr algn="l"/>
                      <a:r>
                        <a:rPr lang="en-GB" sz="1200" b="1" dirty="0">
                          <a:latin typeface="Gill Sans MT" panose="020B0502020104020203" pitchFamily="34" charset="0"/>
                        </a:rPr>
                        <a:t>Percentages</a:t>
                      </a:r>
                    </a:p>
                  </a:txBody>
                  <a:tcPr anchor="ctr">
                    <a:solidFill>
                      <a:schemeClr val="accent6">
                        <a:lumMod val="20000"/>
                        <a:lumOff val="80000"/>
                      </a:schemeClr>
                    </a:solidFill>
                  </a:tcPr>
                </a:tc>
                <a:tc hMerge="1">
                  <a:txBody>
                    <a:bodyPr/>
                    <a:lstStyle/>
                    <a:p>
                      <a:endParaRPr lang="en-GB" sz="1200" dirty="0">
                        <a:latin typeface="Gill Sans MT" panose="020B0502020104020203" pitchFamily="34" charset="0"/>
                      </a:endParaRPr>
                    </a:p>
                  </a:txBody>
                  <a:tcPr anchor="ctr"/>
                </a:tc>
                <a:extLst>
                  <a:ext uri="{0D108BD9-81ED-4DB2-BD59-A6C34878D82A}">
                    <a16:rowId xmlns:a16="http://schemas.microsoft.com/office/drawing/2014/main" val="1517490617"/>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Percentage </a:t>
                      </a:r>
                    </a:p>
                  </a:txBody>
                  <a:tcPr marL="9525" marR="9525" marT="9525" marB="0" anchor="ctr"/>
                </a:tc>
                <a:tc>
                  <a:txBody>
                    <a:bodyPr/>
                    <a:lstStyle/>
                    <a:p>
                      <a:pPr algn="l" fontAlgn="ctr"/>
                      <a:r>
                        <a:rPr lang="en-GB" sz="1200" b="0" i="0" u="none" strike="noStrike" dirty="0">
                          <a:solidFill>
                            <a:srgbClr val="000000"/>
                          </a:solidFill>
                          <a:effectLst/>
                          <a:latin typeface="Gill Sans MT" panose="020B0502020104020203" pitchFamily="34" charset="0"/>
                        </a:rPr>
                        <a:t>Out of 100</a:t>
                      </a:r>
                    </a:p>
                  </a:txBody>
                  <a:tcPr marL="9525" marR="9525" marT="9525" marB="0" anchor="ctr"/>
                </a:tc>
                <a:extLst>
                  <a:ext uri="{0D108BD9-81ED-4DB2-BD59-A6C34878D82A}">
                    <a16:rowId xmlns:a16="http://schemas.microsoft.com/office/drawing/2014/main" val="1097222946"/>
                  </a:ext>
                </a:extLst>
              </a:tr>
              <a:tr h="324000">
                <a:tc>
                  <a:txBody>
                    <a:bodyPr/>
                    <a:lstStyle/>
                    <a:p>
                      <a:pPr algn="l" fontAlgn="ctr"/>
                      <a:r>
                        <a:rPr lang="en-GB" sz="1200" b="0" i="0" u="none" strike="noStrike">
                          <a:solidFill>
                            <a:srgbClr val="000000"/>
                          </a:solidFill>
                          <a:effectLst/>
                          <a:latin typeface="Gill Sans MT" panose="020B0502020104020203" pitchFamily="34" charset="0"/>
                        </a:rPr>
                        <a:t>Increase</a:t>
                      </a:r>
                    </a:p>
                  </a:txBody>
                  <a:tcPr marL="9525" marR="9525" marT="9525" marB="0" anchor="ctr"/>
                </a:tc>
                <a:tc>
                  <a:txBody>
                    <a:bodyPr/>
                    <a:lstStyle/>
                    <a:p>
                      <a:pPr algn="l" fontAlgn="ctr"/>
                      <a:r>
                        <a:rPr lang="en-GB" sz="1200" b="0" i="0" u="none" strike="noStrike" dirty="0">
                          <a:solidFill>
                            <a:srgbClr val="000000"/>
                          </a:solidFill>
                          <a:effectLst/>
                          <a:latin typeface="Gill Sans MT" panose="020B0502020104020203" pitchFamily="34" charset="0"/>
                        </a:rPr>
                        <a:t>Make bigger</a:t>
                      </a:r>
                    </a:p>
                  </a:txBody>
                  <a:tcPr marL="9525" marR="9525" marT="9525" marB="0" anchor="ctr"/>
                </a:tc>
                <a:extLst>
                  <a:ext uri="{0D108BD9-81ED-4DB2-BD59-A6C34878D82A}">
                    <a16:rowId xmlns:a16="http://schemas.microsoft.com/office/drawing/2014/main" val="751656766"/>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Decrease</a:t>
                      </a:r>
                    </a:p>
                  </a:txBody>
                  <a:tcPr marL="9525" marR="9525" marT="9525" marB="0" anchor="ctr"/>
                </a:tc>
                <a:tc>
                  <a:txBody>
                    <a:bodyPr/>
                    <a:lstStyle/>
                    <a:p>
                      <a:pPr algn="l" fontAlgn="ctr"/>
                      <a:r>
                        <a:rPr lang="en-GB" sz="1200" b="0" i="0" u="none" strike="noStrike" dirty="0">
                          <a:solidFill>
                            <a:srgbClr val="000000"/>
                          </a:solidFill>
                          <a:effectLst/>
                          <a:latin typeface="Gill Sans MT" panose="020B0502020104020203" pitchFamily="34" charset="0"/>
                        </a:rPr>
                        <a:t>Make smaller</a:t>
                      </a:r>
                    </a:p>
                  </a:txBody>
                  <a:tcPr marL="9525" marR="9525" marT="9525" marB="0" anchor="ctr"/>
                </a:tc>
                <a:extLst>
                  <a:ext uri="{0D108BD9-81ED-4DB2-BD59-A6C34878D82A}">
                    <a16:rowId xmlns:a16="http://schemas.microsoft.com/office/drawing/2014/main" val="1433080795"/>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Percentage multiplier</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A number you multiply by to increase or decrease in one calculation</a:t>
                      </a:r>
                    </a:p>
                  </a:txBody>
                  <a:tcPr marL="9525" marR="9525" marT="9525" marB="0" anchor="ctr"/>
                </a:tc>
                <a:extLst>
                  <a:ext uri="{0D108BD9-81ED-4DB2-BD59-A6C34878D82A}">
                    <a16:rowId xmlns:a16="http://schemas.microsoft.com/office/drawing/2014/main" val="117779741"/>
                  </a:ext>
                </a:extLst>
              </a:tr>
              <a:tr h="324000">
                <a:tc>
                  <a:txBody>
                    <a:bodyPr/>
                    <a:lstStyle/>
                    <a:p>
                      <a:pPr algn="l"/>
                      <a:r>
                        <a:rPr lang="en-GB" sz="1200" dirty="0">
                          <a:latin typeface="Gill Sans MT" panose="020B0502020104020203" pitchFamily="34" charset="0"/>
                        </a:rPr>
                        <a:t>Per annum</a:t>
                      </a:r>
                    </a:p>
                  </a:txBody>
                  <a:tcPr anchor="ctr"/>
                </a:tc>
                <a:tc>
                  <a:txBody>
                    <a:bodyPr/>
                    <a:lstStyle/>
                    <a:p>
                      <a:pPr algn="l"/>
                      <a:r>
                        <a:rPr lang="en-GB" sz="1200" dirty="0">
                          <a:latin typeface="Gill Sans MT" panose="020B0502020104020203" pitchFamily="34" charset="0"/>
                        </a:rPr>
                        <a:t>Each</a:t>
                      </a:r>
                      <a:r>
                        <a:rPr lang="en-GB" sz="1200" baseline="0" dirty="0">
                          <a:latin typeface="Gill Sans MT" panose="020B0502020104020203" pitchFamily="34" charset="0"/>
                        </a:rPr>
                        <a:t> year</a:t>
                      </a:r>
                      <a:endParaRPr lang="en-GB" sz="1200" dirty="0">
                        <a:latin typeface="Gill Sans MT" panose="020B0502020104020203" pitchFamily="34" charset="0"/>
                      </a:endParaRPr>
                    </a:p>
                  </a:txBody>
                  <a:tcPr anchor="ctr"/>
                </a:tc>
                <a:extLst>
                  <a:ext uri="{0D108BD9-81ED-4DB2-BD59-A6C34878D82A}">
                    <a16:rowId xmlns:a16="http://schemas.microsoft.com/office/drawing/2014/main" val="2861338378"/>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Simple interest</a:t>
                      </a:r>
                    </a:p>
                  </a:txBody>
                  <a:tcPr marL="9525" marR="9525" marT="9525" marB="0" anchor="ctr"/>
                </a:tc>
                <a:tc>
                  <a:txBody>
                    <a:bodyPr/>
                    <a:lstStyle/>
                    <a:p>
                      <a:pPr algn="l" fontAlgn="ctr"/>
                      <a:r>
                        <a:rPr lang="en-GB" sz="1200" b="0" i="0" u="none" strike="noStrike" dirty="0">
                          <a:solidFill>
                            <a:srgbClr val="000000"/>
                          </a:solidFill>
                          <a:effectLst/>
                          <a:latin typeface="Gill Sans MT" panose="020B0502020104020203" pitchFamily="34" charset="0"/>
                        </a:rPr>
                        <a:t>Same amount every year</a:t>
                      </a:r>
                    </a:p>
                  </a:txBody>
                  <a:tcPr marL="9525" marR="9525" marT="9525" marB="0" anchor="ctr"/>
                </a:tc>
                <a:extLst>
                  <a:ext uri="{0D108BD9-81ED-4DB2-BD59-A6C34878D82A}">
                    <a16:rowId xmlns:a16="http://schemas.microsoft.com/office/drawing/2014/main" val="292454114"/>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Compound interest</a:t>
                      </a:r>
                    </a:p>
                  </a:txBody>
                  <a:tcPr marL="9525" marR="9525" marT="9525" marB="0" anchor="ctr"/>
                </a:tc>
                <a:tc>
                  <a:txBody>
                    <a:bodyPr/>
                    <a:lstStyle/>
                    <a:p>
                      <a:pPr algn="l" fontAlgn="ctr"/>
                      <a:r>
                        <a:rPr lang="en-GB" sz="1200" b="0" i="0" u="none" strike="noStrike" dirty="0">
                          <a:solidFill>
                            <a:srgbClr val="000000"/>
                          </a:solidFill>
                          <a:effectLst/>
                          <a:latin typeface="Gill Sans MT" panose="020B0502020104020203" pitchFamily="34" charset="0"/>
                        </a:rPr>
                        <a:t>Worked out yearly</a:t>
                      </a:r>
                    </a:p>
                  </a:txBody>
                  <a:tcPr marL="9525" marR="9525" marT="9525" marB="0" anchor="ctr"/>
                </a:tc>
                <a:extLst>
                  <a:ext uri="{0D108BD9-81ED-4DB2-BD59-A6C34878D82A}">
                    <a16:rowId xmlns:a16="http://schemas.microsoft.com/office/drawing/2014/main" val="1798805249"/>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Percentage change</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The percentage increase, decrease or profit</a:t>
                      </a:r>
                    </a:p>
                  </a:txBody>
                  <a:tcPr marL="9525" marR="9525" marT="9525" marB="0" anchor="ctr"/>
                </a:tc>
                <a:extLst>
                  <a:ext uri="{0D108BD9-81ED-4DB2-BD59-A6C34878D82A}">
                    <a16:rowId xmlns:a16="http://schemas.microsoft.com/office/drawing/2014/main" val="3565253470"/>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Reverse percentages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Working backwards to fins the original amount after an increase or decrease</a:t>
                      </a:r>
                    </a:p>
                  </a:txBody>
                  <a:tcPr marL="9525" marR="9525" marT="9525" marB="0" anchor="ctr"/>
                </a:tc>
                <a:extLst>
                  <a:ext uri="{0D108BD9-81ED-4DB2-BD59-A6C34878D82A}">
                    <a16:rowId xmlns:a16="http://schemas.microsoft.com/office/drawing/2014/main" val="118980922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24342017"/>
              </p:ext>
            </p:extLst>
          </p:nvPr>
        </p:nvGraphicFramePr>
        <p:xfrm>
          <a:off x="289217" y="3852532"/>
          <a:ext cx="11213422" cy="2916000"/>
        </p:xfrm>
        <a:graphic>
          <a:graphicData uri="http://schemas.openxmlformats.org/drawingml/2006/table">
            <a:tbl>
              <a:tblPr firstRow="1" bandRow="1">
                <a:tableStyleId>{5940675A-B579-460E-94D1-54222C63F5DA}</a:tableStyleId>
              </a:tblPr>
              <a:tblGrid>
                <a:gridCol w="2505258">
                  <a:extLst>
                    <a:ext uri="{9D8B030D-6E8A-4147-A177-3AD203B41FA5}">
                      <a16:colId xmlns:a16="http://schemas.microsoft.com/office/drawing/2014/main" val="3905260720"/>
                    </a:ext>
                  </a:extLst>
                </a:gridCol>
                <a:gridCol w="8708164">
                  <a:extLst>
                    <a:ext uri="{9D8B030D-6E8A-4147-A177-3AD203B41FA5}">
                      <a16:colId xmlns:a16="http://schemas.microsoft.com/office/drawing/2014/main" val="3368927087"/>
                    </a:ext>
                  </a:extLst>
                </a:gridCol>
              </a:tblGrid>
              <a:tr h="324000">
                <a:tc gridSpan="2">
                  <a:txBody>
                    <a:bodyPr/>
                    <a:lstStyle/>
                    <a:p>
                      <a:pPr algn="l"/>
                      <a:r>
                        <a:rPr lang="en-GB" sz="1200" b="1" dirty="0">
                          <a:latin typeface="Gill Sans MT" panose="020B0502020104020203" pitchFamily="34" charset="0"/>
                        </a:rPr>
                        <a:t>Expanding and factorising</a:t>
                      </a:r>
                    </a:p>
                  </a:txBody>
                  <a:tcPr anchor="ctr">
                    <a:solidFill>
                      <a:srgbClr val="FFCCFF"/>
                    </a:solidFill>
                  </a:tcPr>
                </a:tc>
                <a:tc hMerge="1">
                  <a:txBody>
                    <a:bodyPr/>
                    <a:lstStyle/>
                    <a:p>
                      <a:endParaRPr lang="en-GB" sz="1200" dirty="0">
                        <a:latin typeface="Gill Sans MT" panose="020B0502020104020203" pitchFamily="34" charset="0"/>
                      </a:endParaRPr>
                    </a:p>
                  </a:txBody>
                  <a:tcPr anchor="ctr"/>
                </a:tc>
                <a:extLst>
                  <a:ext uri="{0D108BD9-81ED-4DB2-BD59-A6C34878D82A}">
                    <a16:rowId xmlns:a16="http://schemas.microsoft.com/office/drawing/2014/main" val="3559645121"/>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Term</a:t>
                      </a:r>
                    </a:p>
                  </a:txBody>
                  <a:tcPr marL="9525" marR="9525" marT="9525" marB="0" anchor="ctr"/>
                </a:tc>
                <a:tc>
                  <a:txBody>
                    <a:bodyPr/>
                    <a:lstStyle/>
                    <a:p>
                      <a:r>
                        <a:rPr lang="en-US" sz="1200" b="0" i="0" kern="1200" dirty="0">
                          <a:solidFill>
                            <a:schemeClr val="tx1"/>
                          </a:solidFill>
                          <a:effectLst/>
                          <a:latin typeface="Gill Sans MT" panose="020B0502020104020203" pitchFamily="34" charset="0"/>
                          <a:ea typeface="+mn-ea"/>
                          <a:cs typeface="+mn-cs"/>
                        </a:rPr>
                        <a:t>A single number or variable</a:t>
                      </a:r>
                      <a:endParaRPr lang="en-GB" sz="1200" dirty="0">
                        <a:latin typeface="Gill Sans MT" panose="020B0502020104020203" pitchFamily="34" charset="0"/>
                      </a:endParaRPr>
                    </a:p>
                  </a:txBody>
                  <a:tcPr anchor="ctr"/>
                </a:tc>
                <a:extLst>
                  <a:ext uri="{0D108BD9-81ED-4DB2-BD59-A6C34878D82A}">
                    <a16:rowId xmlns:a16="http://schemas.microsoft.com/office/drawing/2014/main" val="2657514339"/>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Variable</a:t>
                      </a:r>
                      <a:endParaRPr lang="en-GB" sz="1200" b="0" i="0" u="none" strike="noStrike" dirty="0">
                        <a:solidFill>
                          <a:srgbClr val="000000"/>
                        </a:solidFill>
                        <a:effectLst/>
                        <a:latin typeface="Gill Sans MT" panose="020B0502020104020203" pitchFamily="34" charset="0"/>
                      </a:endParaRPr>
                    </a:p>
                  </a:txBody>
                  <a:tcPr marL="9525" marR="9525" marT="9525" marB="0" anchor="ctr"/>
                </a:tc>
                <a:tc>
                  <a:txBody>
                    <a:bodyPr/>
                    <a:lstStyle/>
                    <a:p>
                      <a:r>
                        <a:rPr lang="en-US" sz="1200" dirty="0">
                          <a:latin typeface="Gill Sans MT" panose="020B0502020104020203" pitchFamily="34" charset="0"/>
                        </a:rPr>
                        <a:t>A symbol used to represent an unknown number</a:t>
                      </a:r>
                      <a:endParaRPr lang="en-GB" sz="1200" dirty="0">
                        <a:latin typeface="Gill Sans MT" panose="020B0502020104020203" pitchFamily="34" charset="0"/>
                      </a:endParaRPr>
                    </a:p>
                  </a:txBody>
                  <a:tcPr anchor="ctr"/>
                </a:tc>
                <a:extLst>
                  <a:ext uri="{0D108BD9-81ED-4DB2-BD59-A6C34878D82A}">
                    <a16:rowId xmlns:a16="http://schemas.microsoft.com/office/drawing/2014/main" val="4105196573"/>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Expression</a:t>
                      </a:r>
                    </a:p>
                  </a:txBody>
                  <a:tcPr marL="9525" marR="9525" marT="9525" marB="0" anchor="ctr"/>
                </a:tc>
                <a:tc>
                  <a:txBody>
                    <a:bodyPr/>
                    <a:lstStyle/>
                    <a:p>
                      <a:r>
                        <a:rPr lang="en-US" sz="1200" b="0" i="0" kern="1200" dirty="0">
                          <a:solidFill>
                            <a:schemeClr val="tx1"/>
                          </a:solidFill>
                          <a:effectLst/>
                          <a:latin typeface="Gill Sans MT" panose="020B0502020104020203" pitchFamily="34" charset="0"/>
                          <a:ea typeface="+mn-ea"/>
                          <a:cs typeface="+mn-cs"/>
                        </a:rPr>
                        <a:t>A minimum of two terms containing numbers or variables</a:t>
                      </a:r>
                      <a:endParaRPr lang="en-GB" sz="1200" dirty="0">
                        <a:latin typeface="Gill Sans MT" panose="020B0502020104020203" pitchFamily="34" charset="0"/>
                      </a:endParaRPr>
                    </a:p>
                  </a:txBody>
                  <a:tcPr anchor="ctr"/>
                </a:tc>
                <a:extLst>
                  <a:ext uri="{0D108BD9-81ED-4DB2-BD59-A6C34878D82A}">
                    <a16:rowId xmlns:a16="http://schemas.microsoft.com/office/drawing/2014/main" val="3106026278"/>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Equation</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 Two expressions which have the same value, separated by an '=' sign. </a:t>
                      </a:r>
                    </a:p>
                  </a:txBody>
                  <a:tcPr marL="9525" marR="9525" marT="9525" marB="0" anchor="ctr"/>
                </a:tc>
                <a:extLst>
                  <a:ext uri="{0D108BD9-81ED-4DB2-BD59-A6C34878D82A}">
                    <a16:rowId xmlns:a16="http://schemas.microsoft.com/office/drawing/2014/main" val="3677487165"/>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Expand</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 To multiply out brackets in an expression.</a:t>
                      </a:r>
                    </a:p>
                  </a:txBody>
                  <a:tcPr marL="9525" marR="9525" marT="9525" marB="0" anchor="ctr"/>
                </a:tc>
                <a:extLst>
                  <a:ext uri="{0D108BD9-81ED-4DB2-BD59-A6C34878D82A}">
                    <a16:rowId xmlns:a16="http://schemas.microsoft.com/office/drawing/2014/main" val="2880137520"/>
                  </a:ext>
                </a:extLst>
              </a:tr>
              <a:tr h="324000">
                <a:tc>
                  <a:txBody>
                    <a:bodyPr/>
                    <a:lstStyle/>
                    <a:p>
                      <a:pPr algn="l" fontAlgn="ctr"/>
                      <a:r>
                        <a:rPr lang="en-GB" sz="1200" b="0" i="0" u="none" strike="noStrike">
                          <a:solidFill>
                            <a:srgbClr val="000000"/>
                          </a:solidFill>
                          <a:effectLst/>
                          <a:latin typeface="Gill Sans MT" panose="020B0502020104020203" pitchFamily="34" charset="0"/>
                        </a:rPr>
                        <a:t>Factorise</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 To put an expression into brackets by taking out a common factor or factors.  </a:t>
                      </a:r>
                    </a:p>
                  </a:txBody>
                  <a:tcPr marL="9525" marR="9525" marT="9525" marB="0" anchor="ctr"/>
                </a:tc>
                <a:extLst>
                  <a:ext uri="{0D108BD9-81ED-4DB2-BD59-A6C34878D82A}">
                    <a16:rowId xmlns:a16="http://schemas.microsoft.com/office/drawing/2014/main" val="2897824880"/>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Coefficient</a:t>
                      </a:r>
                    </a:p>
                  </a:txBody>
                  <a:tcPr marL="9525" marR="9525" marT="9525" marB="0" anchor="ctr"/>
                </a:tc>
                <a:tc>
                  <a:txBody>
                    <a:bodyPr/>
                    <a:lstStyle/>
                    <a:p>
                      <a:r>
                        <a:rPr lang="en-US" sz="1200" b="0" i="0" kern="1200" dirty="0">
                          <a:solidFill>
                            <a:schemeClr val="tx1"/>
                          </a:solidFill>
                          <a:effectLst/>
                          <a:latin typeface="Gill Sans MT" panose="020B0502020104020203" pitchFamily="34" charset="0"/>
                          <a:ea typeface="+mn-ea"/>
                          <a:cs typeface="+mn-cs"/>
                        </a:rPr>
                        <a:t>A number used to multiply a variable</a:t>
                      </a:r>
                      <a:endParaRPr lang="en-GB" sz="1200" dirty="0">
                        <a:latin typeface="Gill Sans MT" panose="020B0502020104020203" pitchFamily="34" charset="0"/>
                      </a:endParaRPr>
                    </a:p>
                  </a:txBody>
                  <a:tcPr anchor="ctr"/>
                </a:tc>
                <a:extLst>
                  <a:ext uri="{0D108BD9-81ED-4DB2-BD59-A6C34878D82A}">
                    <a16:rowId xmlns:a16="http://schemas.microsoft.com/office/drawing/2014/main" val="2427310658"/>
                  </a:ext>
                </a:extLst>
              </a:tr>
              <a:tr h="324000">
                <a:tc>
                  <a:txBody>
                    <a:bodyPr/>
                    <a:lstStyle/>
                    <a:p>
                      <a:r>
                        <a:rPr lang="en-US" sz="1200" dirty="0">
                          <a:latin typeface="Gill Sans MT" panose="020B0502020104020203" pitchFamily="34" charset="0"/>
                        </a:rPr>
                        <a:t>Quadratic</a:t>
                      </a:r>
                      <a:endParaRPr lang="en-GB" sz="1200" dirty="0">
                        <a:latin typeface="Gill Sans MT" panose="020B0502020104020203" pitchFamily="34" charset="0"/>
                      </a:endParaRPr>
                    </a:p>
                  </a:txBody>
                  <a:tcPr anchor="ctr"/>
                </a:tc>
                <a:tc>
                  <a:txBody>
                    <a:bodyPr/>
                    <a:lstStyle/>
                    <a:p>
                      <a:r>
                        <a:rPr lang="en-US" sz="1200" b="0" i="0" kern="1200" dirty="0">
                          <a:solidFill>
                            <a:schemeClr val="tx1"/>
                          </a:solidFill>
                          <a:effectLst/>
                          <a:latin typeface="Gill Sans MT" panose="020B0502020104020203" pitchFamily="34" charset="0"/>
                          <a:ea typeface="+mn-ea"/>
                          <a:cs typeface="+mn-cs"/>
                        </a:rPr>
                        <a:t>An</a:t>
                      </a:r>
                      <a:r>
                        <a:rPr lang="en-US" sz="1200" b="0" i="0" kern="1200" baseline="0" dirty="0">
                          <a:solidFill>
                            <a:schemeClr val="tx1"/>
                          </a:solidFill>
                          <a:effectLst/>
                          <a:latin typeface="Gill Sans MT" panose="020B0502020104020203" pitchFamily="34" charset="0"/>
                          <a:ea typeface="+mn-ea"/>
                          <a:cs typeface="+mn-cs"/>
                        </a:rPr>
                        <a:t> expression or equation</a:t>
                      </a:r>
                      <a:r>
                        <a:rPr lang="en-US" sz="1200" b="0" i="0" kern="1200" dirty="0">
                          <a:solidFill>
                            <a:schemeClr val="tx1"/>
                          </a:solidFill>
                          <a:effectLst/>
                          <a:latin typeface="Gill Sans MT" panose="020B0502020104020203" pitchFamily="34" charset="0"/>
                          <a:ea typeface="+mn-ea"/>
                          <a:cs typeface="+mn-cs"/>
                        </a:rPr>
                        <a:t> where its highest exponent is 2</a:t>
                      </a:r>
                      <a:endParaRPr lang="en-GB" sz="1200" dirty="0">
                        <a:latin typeface="Gill Sans MT" panose="020B0502020104020203" pitchFamily="34" charset="0"/>
                      </a:endParaRPr>
                    </a:p>
                  </a:txBody>
                  <a:tcPr anchor="ctr"/>
                </a:tc>
                <a:extLst>
                  <a:ext uri="{0D108BD9-81ED-4DB2-BD59-A6C34878D82A}">
                    <a16:rowId xmlns:a16="http://schemas.microsoft.com/office/drawing/2014/main" val="3263874586"/>
                  </a:ext>
                </a:extLst>
              </a:tr>
            </a:tbl>
          </a:graphicData>
        </a:graphic>
      </p:graphicFrame>
    </p:spTree>
    <p:extLst>
      <p:ext uri="{BB962C8B-B14F-4D97-AF65-F5344CB8AC3E}">
        <p14:creationId xmlns:p14="http://schemas.microsoft.com/office/powerpoint/2010/main" val="863248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79978" y="217330"/>
            <a:ext cx="3360035" cy="3416320"/>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 </a:t>
            </a:r>
            <a:endParaRPr kumimoji="0" lang="en-GB" sz="1800" b="0" i="0" u="sng"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JumboTrons</a:t>
            </a:r>
            <a:r>
              <a:rPr lang="en-GB" dirty="0"/>
              <a:t> – very large outdoor digital screens used in cities for advertising or news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Disrepair</a:t>
            </a:r>
            <a:r>
              <a:rPr lang="en-GB" dirty="0"/>
              <a:t> – bad condition because something has not been taken care of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Elector Primo</a:t>
            </a:r>
            <a:r>
              <a:rPr lang="en-GB" dirty="0"/>
              <a:t> – a fictional title, likely a ruler or political leader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Newsboy cap</a:t>
            </a:r>
            <a:r>
              <a:rPr lang="en-GB" dirty="0"/>
              <a:t> – a flat, rounded cap with a small stiff brim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Rectangle 7"/>
          <p:cNvSpPr/>
          <p:nvPr/>
        </p:nvSpPr>
        <p:spPr>
          <a:xfrm>
            <a:off x="185990" y="217330"/>
            <a:ext cx="2527549"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Legend – Marie Lu</a:t>
            </a:r>
          </a:p>
        </p:txBody>
      </p:sp>
      <p:sp>
        <p:nvSpPr>
          <p:cNvPr id="6" name="TextBox 5">
            <a:extLst>
              <a:ext uri="{FF2B5EF4-FFF2-40B4-BE49-F238E27FC236}">
                <a16:creationId xmlns:a16="http://schemas.microsoft.com/office/drawing/2014/main" id="{5874D2F3-8F17-E680-2CE6-3589ABC00B44}"/>
              </a:ext>
            </a:extLst>
          </p:cNvPr>
          <p:cNvSpPr txBox="1"/>
          <p:nvPr/>
        </p:nvSpPr>
        <p:spPr>
          <a:xfrm>
            <a:off x="85459" y="756644"/>
            <a:ext cx="6152972" cy="5078313"/>
          </a:xfrm>
          <a:prstGeom prst="rect">
            <a:avLst/>
          </a:prstGeom>
          <a:noFill/>
        </p:spPr>
        <p:txBody>
          <a:bodyPr wrap="square">
            <a:spAutoFit/>
          </a:bodyPr>
          <a:lstStyle/>
          <a:p>
            <a:r>
              <a:rPr lang="en-GB" sz="1200" b="0" i="0" u="none" strike="noStrike" dirty="0">
                <a:solidFill>
                  <a:srgbClr val="444444"/>
                </a:solidFill>
                <a:effectLst/>
                <a:latin typeface="+mj-lt"/>
              </a:rPr>
              <a:t>It’s early evening, but it’s already pitch-black outside, and the </a:t>
            </a:r>
            <a:r>
              <a:rPr lang="en-GB" sz="1200" b="0" i="0" u="none" strike="noStrike" dirty="0" err="1">
                <a:solidFill>
                  <a:srgbClr val="444444"/>
                </a:solidFill>
                <a:effectLst/>
                <a:latin typeface="+mj-lt"/>
              </a:rPr>
              <a:t>JumboTrons’</a:t>
            </a:r>
            <a:r>
              <a:rPr lang="en-GB" sz="1200" b="0" i="0" u="none" strike="noStrike" dirty="0">
                <a:solidFill>
                  <a:srgbClr val="444444"/>
                </a:solidFill>
                <a:effectLst/>
                <a:latin typeface="+mj-lt"/>
              </a:rPr>
              <a:t> reflections are visible in the street’s puddles. I sit on a crumbling window ledge three stories up, hidden from view behind rusted steel beams. This used to be an apartment complex, but it’s fallen into disrepair. Broken lanterns and glass shards litter the floor of this room, and paint is peeling from every wall. In one corner, an old portrait of the Elector Primo lies faceup on the ground. I wonder who used to live here—no one’s cracked enough to let their portrait of the Elector sit discarded on the floor like that.</a:t>
            </a:r>
          </a:p>
          <a:p>
            <a:endParaRPr lang="en-GB" sz="1200" b="0" i="0" u="none" strike="noStrike" dirty="0">
              <a:solidFill>
                <a:srgbClr val="444444"/>
              </a:solidFill>
              <a:effectLst/>
              <a:latin typeface="+mj-lt"/>
            </a:endParaRPr>
          </a:p>
          <a:p>
            <a:r>
              <a:rPr lang="en-GB" sz="1200" b="0" i="0" u="none" strike="noStrike" dirty="0">
                <a:solidFill>
                  <a:srgbClr val="444444"/>
                </a:solidFill>
                <a:effectLst/>
                <a:latin typeface="+mj-lt"/>
              </a:rPr>
              <a:t>My hair, as usual, is tucked inside an old newsboy cap. My eyes are fixed on the small one-story house across the road. My hands fiddle with the pendant tied around my neck.</a:t>
            </a:r>
          </a:p>
          <a:p>
            <a:endParaRPr lang="en-GB" sz="1200" b="0" i="0" u="none" strike="noStrike" dirty="0">
              <a:solidFill>
                <a:srgbClr val="444444"/>
              </a:solidFill>
              <a:effectLst/>
              <a:latin typeface="+mj-lt"/>
            </a:endParaRPr>
          </a:p>
          <a:p>
            <a:r>
              <a:rPr lang="en-GB" sz="1200" b="0" i="0" u="none" strike="noStrike" dirty="0">
                <a:solidFill>
                  <a:srgbClr val="444444"/>
                </a:solidFill>
                <a:effectLst/>
                <a:latin typeface="+mj-lt"/>
              </a:rPr>
              <a:t>Tess leans against the room’s other window, watching me closely. I’m restless tonight and, as always, she can sense it.</a:t>
            </a:r>
          </a:p>
          <a:p>
            <a:endParaRPr lang="en-GB" sz="1200" b="0" i="0" u="none" strike="noStrike" dirty="0">
              <a:solidFill>
                <a:srgbClr val="444444"/>
              </a:solidFill>
              <a:effectLst/>
              <a:latin typeface="+mj-lt"/>
            </a:endParaRPr>
          </a:p>
          <a:p>
            <a:r>
              <a:rPr lang="en-GB" sz="1200" b="0" i="0" u="none" strike="noStrike" dirty="0">
                <a:solidFill>
                  <a:srgbClr val="444444"/>
                </a:solidFill>
                <a:effectLst/>
                <a:latin typeface="+mj-lt"/>
              </a:rPr>
              <a:t>The plague has hit the Lake sector hard. In the glow of the </a:t>
            </a:r>
            <a:r>
              <a:rPr lang="en-GB" sz="1200" b="0" i="0" u="none" strike="noStrike" dirty="0" err="1">
                <a:solidFill>
                  <a:srgbClr val="444444"/>
                </a:solidFill>
                <a:effectLst/>
                <a:latin typeface="+mj-lt"/>
              </a:rPr>
              <a:t>JumboTrons</a:t>
            </a:r>
            <a:r>
              <a:rPr lang="en-GB" sz="1200" b="0" i="0" u="none" strike="noStrike" dirty="0">
                <a:solidFill>
                  <a:srgbClr val="444444"/>
                </a:solidFill>
                <a:effectLst/>
                <a:latin typeface="+mj-lt"/>
              </a:rPr>
              <a:t>, Tess and I can see the soldiers at the end of the street as they inspect each home, their black capes shiny and worn loose in the heat. Each of them wears a gas mask. Sometimes when they emerge, they mark a house by painting a big red X on the front door. No one enters or leaves the home after that—at least, not when anyone’s looking.</a:t>
            </a:r>
          </a:p>
          <a:p>
            <a:endParaRPr lang="en-GB" sz="1200" b="0" i="0" u="none" strike="noStrike" dirty="0">
              <a:solidFill>
                <a:srgbClr val="444444"/>
              </a:solidFill>
              <a:effectLst/>
              <a:latin typeface="+mj-lt"/>
            </a:endParaRPr>
          </a:p>
          <a:p>
            <a:r>
              <a:rPr lang="en-GB" sz="1200" b="0" i="0" u="none" strike="noStrike" dirty="0">
                <a:solidFill>
                  <a:srgbClr val="444444"/>
                </a:solidFill>
                <a:effectLst/>
                <a:latin typeface="+mj-lt"/>
              </a:rPr>
              <a:t>“Still don’t see them?” Tess whispers. Shadows conceal her expression.</a:t>
            </a:r>
          </a:p>
          <a:p>
            <a:endParaRPr lang="en-GB" sz="1200" b="0" i="0" u="none" strike="noStrike" dirty="0">
              <a:solidFill>
                <a:srgbClr val="444444"/>
              </a:solidFill>
              <a:effectLst/>
              <a:latin typeface="+mj-lt"/>
            </a:endParaRPr>
          </a:p>
          <a:p>
            <a:r>
              <a:rPr lang="en-GB" sz="1200" b="0" i="0" u="none" strike="noStrike" dirty="0">
                <a:solidFill>
                  <a:srgbClr val="444444"/>
                </a:solidFill>
                <a:effectLst/>
                <a:latin typeface="+mj-lt"/>
              </a:rPr>
              <a:t>In an attempt to distract myself, I’m piecing together a makeshift slingshot out of old PVC pipes. “They haven’t eaten dinner. They haven’t sat down by the table in hours.” I shift and stretch out my bad knee.</a:t>
            </a:r>
          </a:p>
          <a:p>
            <a:endParaRPr lang="en-GB" sz="1200" b="0" i="0" u="none" strike="noStrike" dirty="0">
              <a:solidFill>
                <a:srgbClr val="444444"/>
              </a:solidFill>
              <a:effectLst/>
              <a:latin typeface="+mj-lt"/>
            </a:endParaRPr>
          </a:p>
          <a:p>
            <a:r>
              <a:rPr lang="en-GB" sz="1200" b="0" i="0" u="none" strike="noStrike" dirty="0">
                <a:solidFill>
                  <a:srgbClr val="444444"/>
                </a:solidFill>
                <a:effectLst/>
                <a:latin typeface="+mj-lt"/>
              </a:rPr>
              <a:t>“Maybe they’re not home?”</a:t>
            </a:r>
          </a:p>
        </p:txBody>
      </p:sp>
      <p:sp>
        <p:nvSpPr>
          <p:cNvPr id="2" name="TextBox 1">
            <a:extLst>
              <a:ext uri="{FF2B5EF4-FFF2-40B4-BE49-F238E27FC236}">
                <a16:creationId xmlns:a16="http://schemas.microsoft.com/office/drawing/2014/main" id="{542F22CC-64DC-1B93-ED12-2B4ED5E4B41F}"/>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38</a:t>
            </a:r>
          </a:p>
        </p:txBody>
      </p:sp>
    </p:spTree>
    <p:extLst>
      <p:ext uri="{BB962C8B-B14F-4D97-AF65-F5344CB8AC3E}">
        <p14:creationId xmlns:p14="http://schemas.microsoft.com/office/powerpoint/2010/main" val="194678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9078" y="32664"/>
            <a:ext cx="4155273" cy="707886"/>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Gill Sans MT" panose="020B0502020104020203"/>
              </a:rPr>
              <a:t>3</a:t>
            </a:r>
            <a:r>
              <a:rPr kumimoji="0" lang="en-GB" sz="2000" i="0" strike="noStrike" kern="1200" cap="none" spc="0" normalizeH="0" baseline="0" noProof="0" dirty="0">
                <a:ln>
                  <a:noFill/>
                </a:ln>
                <a:solidFill>
                  <a:prstClr val="black"/>
                </a:solidFill>
                <a:effectLst/>
                <a:uLnTx/>
                <a:uFillTx/>
                <a:latin typeface="Gill Sans MT" panose="020B0502020104020203"/>
                <a:ea typeface="+mn-ea"/>
                <a:cs typeface="+mn-cs"/>
              </a:rPr>
              <a:t>. I know Why the Caged Bird Sings – Maya Angelou</a:t>
            </a:r>
          </a:p>
        </p:txBody>
      </p:sp>
      <p:pic>
        <p:nvPicPr>
          <p:cNvPr id="3" name="Picture 2">
            <a:extLst>
              <a:ext uri="{FF2B5EF4-FFF2-40B4-BE49-F238E27FC236}">
                <a16:creationId xmlns:a16="http://schemas.microsoft.com/office/drawing/2014/main" id="{37353E14-4CD3-8865-3B8F-8E285E1D32EA}"/>
              </a:ext>
            </a:extLst>
          </p:cNvPr>
          <p:cNvPicPr>
            <a:picLocks noChangeAspect="1"/>
          </p:cNvPicPr>
          <p:nvPr/>
        </p:nvPicPr>
        <p:blipFill>
          <a:blip r:embed="rId3"/>
          <a:stretch>
            <a:fillRect/>
          </a:stretch>
        </p:blipFill>
        <p:spPr>
          <a:xfrm>
            <a:off x="-48584" y="855185"/>
            <a:ext cx="6075440" cy="5147630"/>
          </a:xfrm>
          <a:prstGeom prst="rect">
            <a:avLst/>
          </a:prstGeom>
        </p:spPr>
      </p:pic>
      <p:sp>
        <p:nvSpPr>
          <p:cNvPr id="9" name="Rectangle 8">
            <a:extLst>
              <a:ext uri="{FF2B5EF4-FFF2-40B4-BE49-F238E27FC236}">
                <a16:creationId xmlns:a16="http://schemas.microsoft.com/office/drawing/2014/main" id="{24203943-D93F-CF07-DC25-68FAD7F4F7FC}"/>
              </a:ext>
            </a:extLst>
          </p:cNvPr>
          <p:cNvSpPr/>
          <p:nvPr/>
        </p:nvSpPr>
        <p:spPr>
          <a:xfrm>
            <a:off x="5774870" y="32664"/>
            <a:ext cx="6165144" cy="2585323"/>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 </a:t>
            </a:r>
            <a:endParaRPr kumimoji="0" lang="en-GB" sz="1800" b="0" i="0" u="sng"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Calamitous - c</a:t>
            </a:r>
            <a:r>
              <a:rPr lang="en-GB" dirty="0" err="1"/>
              <a:t>ausing</a:t>
            </a:r>
            <a:r>
              <a:rPr lang="en-GB" dirty="0"/>
              <a:t> great damage, disaster, or suffering.</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Gill Sans MT" panose="020B0502020104020203"/>
              </a:rPr>
              <a:t>Segregated -</a:t>
            </a:r>
            <a:r>
              <a:rPr lang="en-GB" dirty="0"/>
              <a:t>Separated or kept apart, based on race, gender, or class</a:t>
            </a:r>
            <a:endParaRPr lang="en-GB" dirty="0">
              <a:solidFill>
                <a:prstClr val="black"/>
              </a:solidFill>
              <a:latin typeface="Gill Sans MT" panose="020B0502020104020203"/>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Affluent - </a:t>
            </a:r>
            <a:r>
              <a:rPr lang="en-GB" dirty="0"/>
              <a:t>Having a lot of money and wealth; rich.</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Gill Sans MT" panose="020B0502020104020203"/>
              </a:rPr>
              <a:t>Inhabitants - </a:t>
            </a:r>
            <a:r>
              <a:rPr lang="en-GB" dirty="0"/>
              <a:t>People (or animals) who live in a particular place.</a:t>
            </a:r>
            <a:endParaRPr lang="en-GB" dirty="0">
              <a:solidFill>
                <a:prstClr val="black"/>
              </a:solidFill>
              <a:latin typeface="Gill Sans MT" panose="020B0502020104020203"/>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Fiscal - </a:t>
            </a:r>
            <a:r>
              <a:rPr lang="en-GB" dirty="0"/>
              <a:t>Related to money, taxes, or government finances.</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22FD440A-9471-E161-EB30-D83A67FC431B}"/>
              </a:ext>
            </a:extLst>
          </p:cNvPr>
          <p:cNvPicPr>
            <a:picLocks noChangeAspect="1"/>
          </p:cNvPicPr>
          <p:nvPr/>
        </p:nvPicPr>
        <p:blipFill>
          <a:blip r:embed="rId4"/>
          <a:stretch>
            <a:fillRect/>
          </a:stretch>
        </p:blipFill>
        <p:spPr>
          <a:xfrm>
            <a:off x="6026856" y="2275190"/>
            <a:ext cx="6165144" cy="4481779"/>
          </a:xfrm>
          <a:prstGeom prst="rect">
            <a:avLst/>
          </a:prstGeom>
        </p:spPr>
      </p:pic>
      <p:sp>
        <p:nvSpPr>
          <p:cNvPr id="2" name="TextBox 1">
            <a:extLst>
              <a:ext uri="{FF2B5EF4-FFF2-40B4-BE49-F238E27FC236}">
                <a16:creationId xmlns:a16="http://schemas.microsoft.com/office/drawing/2014/main" id="{29489260-B663-F425-6962-A711E24CD261}"/>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39</a:t>
            </a:r>
          </a:p>
        </p:txBody>
      </p:sp>
    </p:spTree>
    <p:extLst>
      <p:ext uri="{BB962C8B-B14F-4D97-AF65-F5344CB8AC3E}">
        <p14:creationId xmlns:p14="http://schemas.microsoft.com/office/powerpoint/2010/main" val="432559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9078" y="32664"/>
            <a:ext cx="6163535" cy="400110"/>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Gill Sans MT" panose="020B0502020104020203"/>
              </a:rPr>
              <a:t>3</a:t>
            </a:r>
            <a:r>
              <a:rPr kumimoji="0" lang="en-GB" sz="2000" i="0" strike="noStrike" kern="1200" cap="none" spc="0" normalizeH="0" baseline="0" noProof="0" dirty="0">
                <a:ln>
                  <a:noFill/>
                </a:ln>
                <a:solidFill>
                  <a:prstClr val="black"/>
                </a:solidFill>
                <a:effectLst/>
                <a:uLnTx/>
                <a:uFillTx/>
                <a:latin typeface="Gill Sans MT" panose="020B0502020104020203"/>
                <a:ea typeface="+mn-ea"/>
                <a:cs typeface="+mn-cs"/>
              </a:rPr>
              <a:t>. I know Why the Caged Bird Sings – Maya Angelou</a:t>
            </a:r>
          </a:p>
        </p:txBody>
      </p:sp>
      <p:sp>
        <p:nvSpPr>
          <p:cNvPr id="9" name="Rectangle 8">
            <a:extLst>
              <a:ext uri="{FF2B5EF4-FFF2-40B4-BE49-F238E27FC236}">
                <a16:creationId xmlns:a16="http://schemas.microsoft.com/office/drawing/2014/main" id="{24203943-D93F-CF07-DC25-68FAD7F4F7FC}"/>
              </a:ext>
            </a:extLst>
          </p:cNvPr>
          <p:cNvSpPr/>
          <p:nvPr/>
        </p:nvSpPr>
        <p:spPr>
          <a:xfrm>
            <a:off x="6272614" y="217330"/>
            <a:ext cx="5667400" cy="2308324"/>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 </a:t>
            </a:r>
            <a:endParaRPr kumimoji="0" lang="en-GB" sz="1800" b="0" i="0" u="sng"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Bridle - </a:t>
            </a:r>
            <a:r>
              <a:rPr lang="en-GB" dirty="0"/>
              <a:t>A set of straps put around a horse’s head to control it, usually attached to a bit and reins</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Gill Sans MT" panose="020B0502020104020203"/>
              </a:rPr>
              <a:t>Lye-washed -</a:t>
            </a:r>
            <a:r>
              <a:rPr lang="en-GB" dirty="0"/>
              <a:t>Washed or cleaned with </a:t>
            </a:r>
            <a:r>
              <a:rPr lang="en-GB" b="1" dirty="0"/>
              <a:t>lye</a:t>
            </a:r>
            <a:r>
              <a:rPr lang="en-GB" dirty="0"/>
              <a:t>, a strong alkaline chemical that was historically used in soap-making.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Prophesied - </a:t>
            </a:r>
            <a:r>
              <a:rPr lang="en-GB" dirty="0"/>
              <a:t>Predicted or foretold something</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DED7DDA3-978B-CD9E-2AB7-248121BE2385}"/>
              </a:ext>
            </a:extLst>
          </p:cNvPr>
          <p:cNvPicPr>
            <a:picLocks noChangeAspect="1"/>
          </p:cNvPicPr>
          <p:nvPr/>
        </p:nvPicPr>
        <p:blipFill>
          <a:blip r:embed="rId3"/>
          <a:stretch>
            <a:fillRect/>
          </a:stretch>
        </p:blipFill>
        <p:spPr>
          <a:xfrm>
            <a:off x="112258" y="432774"/>
            <a:ext cx="5983742" cy="4398974"/>
          </a:xfrm>
          <a:prstGeom prst="rect">
            <a:avLst/>
          </a:prstGeom>
        </p:spPr>
      </p:pic>
      <p:pic>
        <p:nvPicPr>
          <p:cNvPr id="7" name="Picture 6">
            <a:extLst>
              <a:ext uri="{FF2B5EF4-FFF2-40B4-BE49-F238E27FC236}">
                <a16:creationId xmlns:a16="http://schemas.microsoft.com/office/drawing/2014/main" id="{37F73BC4-DF37-79BE-504D-E0663EFE1978}"/>
              </a:ext>
            </a:extLst>
          </p:cNvPr>
          <p:cNvPicPr>
            <a:picLocks noChangeAspect="1"/>
          </p:cNvPicPr>
          <p:nvPr/>
        </p:nvPicPr>
        <p:blipFill>
          <a:blip r:embed="rId4"/>
          <a:stretch>
            <a:fillRect/>
          </a:stretch>
        </p:blipFill>
        <p:spPr>
          <a:xfrm>
            <a:off x="0" y="4831748"/>
            <a:ext cx="5727819" cy="1958806"/>
          </a:xfrm>
          <a:prstGeom prst="rect">
            <a:avLst/>
          </a:prstGeom>
        </p:spPr>
      </p:pic>
      <p:pic>
        <p:nvPicPr>
          <p:cNvPr id="11" name="Picture 10">
            <a:extLst>
              <a:ext uri="{FF2B5EF4-FFF2-40B4-BE49-F238E27FC236}">
                <a16:creationId xmlns:a16="http://schemas.microsoft.com/office/drawing/2014/main" id="{9A7C8BF9-60D0-57A3-C8C1-5E171D41E7FC}"/>
              </a:ext>
            </a:extLst>
          </p:cNvPr>
          <p:cNvPicPr>
            <a:picLocks noChangeAspect="1"/>
          </p:cNvPicPr>
          <p:nvPr/>
        </p:nvPicPr>
        <p:blipFill>
          <a:blip r:embed="rId5"/>
          <a:stretch>
            <a:fillRect/>
          </a:stretch>
        </p:blipFill>
        <p:spPr>
          <a:xfrm>
            <a:off x="6208258" y="2681765"/>
            <a:ext cx="5983742" cy="3958905"/>
          </a:xfrm>
          <a:prstGeom prst="rect">
            <a:avLst/>
          </a:prstGeom>
        </p:spPr>
      </p:pic>
      <p:sp>
        <p:nvSpPr>
          <p:cNvPr id="2" name="TextBox 1">
            <a:extLst>
              <a:ext uri="{FF2B5EF4-FFF2-40B4-BE49-F238E27FC236}">
                <a16:creationId xmlns:a16="http://schemas.microsoft.com/office/drawing/2014/main" id="{E3C495F7-498B-80EE-3D10-7AB3FDC32315}"/>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40</a:t>
            </a:r>
          </a:p>
        </p:txBody>
      </p:sp>
    </p:spTree>
    <p:extLst>
      <p:ext uri="{BB962C8B-B14F-4D97-AF65-F5344CB8AC3E}">
        <p14:creationId xmlns:p14="http://schemas.microsoft.com/office/powerpoint/2010/main" val="4233031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5990" y="217330"/>
            <a:ext cx="5343139"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4. </a:t>
            </a:r>
            <a:r>
              <a:rPr lang="en-GB" sz="2400" dirty="0"/>
              <a:t>All the Truth that’s in Me – Julie Berry</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24203943-D93F-CF07-DC25-68FAD7F4F7FC}"/>
              </a:ext>
            </a:extLst>
          </p:cNvPr>
          <p:cNvSpPr/>
          <p:nvPr/>
        </p:nvSpPr>
        <p:spPr>
          <a:xfrm>
            <a:off x="6879364" y="111096"/>
            <a:ext cx="5060649" cy="1477328"/>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 </a:t>
            </a:r>
            <a:endParaRPr kumimoji="0" lang="en-GB" sz="1800" b="0" i="0" u="sng"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Moonless</a:t>
            </a:r>
            <a:r>
              <a:rPr lang="en-GB" dirty="0"/>
              <a:t> – a night with no visible moon, very dark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Ox team </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 a pair or group of oxen used for farming or pulling loads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Chided</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 – scolded or told off gently but firmly</a:t>
            </a:r>
          </a:p>
        </p:txBody>
      </p:sp>
      <p:pic>
        <p:nvPicPr>
          <p:cNvPr id="3" name="Picture 2">
            <a:extLst>
              <a:ext uri="{FF2B5EF4-FFF2-40B4-BE49-F238E27FC236}">
                <a16:creationId xmlns:a16="http://schemas.microsoft.com/office/drawing/2014/main" id="{3C8220FE-50F7-F3F0-5E02-926398969C15}"/>
              </a:ext>
            </a:extLst>
          </p:cNvPr>
          <p:cNvPicPr>
            <a:picLocks noChangeAspect="1"/>
          </p:cNvPicPr>
          <p:nvPr/>
        </p:nvPicPr>
        <p:blipFill>
          <a:blip r:embed="rId3"/>
          <a:stretch>
            <a:fillRect/>
          </a:stretch>
        </p:blipFill>
        <p:spPr>
          <a:xfrm>
            <a:off x="133350" y="700087"/>
            <a:ext cx="5962650" cy="5457825"/>
          </a:xfrm>
          <a:prstGeom prst="rect">
            <a:avLst/>
          </a:prstGeom>
        </p:spPr>
      </p:pic>
      <p:pic>
        <p:nvPicPr>
          <p:cNvPr id="5" name="Picture 4">
            <a:extLst>
              <a:ext uri="{FF2B5EF4-FFF2-40B4-BE49-F238E27FC236}">
                <a16:creationId xmlns:a16="http://schemas.microsoft.com/office/drawing/2014/main" id="{957058EA-69B2-6A3A-3F49-3624637A37C5}"/>
              </a:ext>
            </a:extLst>
          </p:cNvPr>
          <p:cNvPicPr>
            <a:picLocks noChangeAspect="1"/>
          </p:cNvPicPr>
          <p:nvPr/>
        </p:nvPicPr>
        <p:blipFill>
          <a:blip r:embed="rId4"/>
          <a:stretch>
            <a:fillRect/>
          </a:stretch>
        </p:blipFill>
        <p:spPr>
          <a:xfrm>
            <a:off x="5967838" y="1780151"/>
            <a:ext cx="5972175" cy="4562475"/>
          </a:xfrm>
          <a:prstGeom prst="rect">
            <a:avLst/>
          </a:prstGeom>
        </p:spPr>
      </p:pic>
      <p:sp>
        <p:nvSpPr>
          <p:cNvPr id="2" name="TextBox 1">
            <a:extLst>
              <a:ext uri="{FF2B5EF4-FFF2-40B4-BE49-F238E27FC236}">
                <a16:creationId xmlns:a16="http://schemas.microsoft.com/office/drawing/2014/main" id="{8F12FCD1-FD13-B030-F44B-724F598C3A3A}"/>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41</a:t>
            </a:r>
          </a:p>
        </p:txBody>
      </p:sp>
    </p:spTree>
    <p:extLst>
      <p:ext uri="{BB962C8B-B14F-4D97-AF65-F5344CB8AC3E}">
        <p14:creationId xmlns:p14="http://schemas.microsoft.com/office/powerpoint/2010/main" val="1025446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5990" y="217330"/>
            <a:ext cx="5343139"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4. </a:t>
            </a:r>
            <a:r>
              <a:rPr lang="en-GB" sz="2400" dirty="0"/>
              <a:t>All the Truth that’s in Me – Julie Berry</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A2CCC381-66E4-FB4D-2A84-536F4533BE70}"/>
              </a:ext>
            </a:extLst>
          </p:cNvPr>
          <p:cNvPicPr>
            <a:picLocks noChangeAspect="1"/>
          </p:cNvPicPr>
          <p:nvPr/>
        </p:nvPicPr>
        <p:blipFill>
          <a:blip r:embed="rId3"/>
          <a:stretch>
            <a:fillRect/>
          </a:stretch>
        </p:blipFill>
        <p:spPr>
          <a:xfrm>
            <a:off x="0" y="674627"/>
            <a:ext cx="5972175" cy="1409700"/>
          </a:xfrm>
          <a:prstGeom prst="rect">
            <a:avLst/>
          </a:prstGeom>
        </p:spPr>
      </p:pic>
      <p:pic>
        <p:nvPicPr>
          <p:cNvPr id="7" name="Picture 6">
            <a:extLst>
              <a:ext uri="{FF2B5EF4-FFF2-40B4-BE49-F238E27FC236}">
                <a16:creationId xmlns:a16="http://schemas.microsoft.com/office/drawing/2014/main" id="{6F09020B-DC92-3A11-67DF-6BD335DA4FF6}"/>
              </a:ext>
            </a:extLst>
          </p:cNvPr>
          <p:cNvPicPr>
            <a:picLocks noChangeAspect="1"/>
          </p:cNvPicPr>
          <p:nvPr/>
        </p:nvPicPr>
        <p:blipFill>
          <a:blip r:embed="rId4"/>
          <a:stretch>
            <a:fillRect/>
          </a:stretch>
        </p:blipFill>
        <p:spPr>
          <a:xfrm>
            <a:off x="0" y="2007415"/>
            <a:ext cx="6267450" cy="5000625"/>
          </a:xfrm>
          <a:prstGeom prst="rect">
            <a:avLst/>
          </a:prstGeom>
        </p:spPr>
      </p:pic>
      <p:pic>
        <p:nvPicPr>
          <p:cNvPr id="11" name="Picture 10">
            <a:extLst>
              <a:ext uri="{FF2B5EF4-FFF2-40B4-BE49-F238E27FC236}">
                <a16:creationId xmlns:a16="http://schemas.microsoft.com/office/drawing/2014/main" id="{963B5156-F200-09A4-C182-7E2EB97EBF6D}"/>
              </a:ext>
            </a:extLst>
          </p:cNvPr>
          <p:cNvPicPr>
            <a:picLocks noChangeAspect="1"/>
          </p:cNvPicPr>
          <p:nvPr/>
        </p:nvPicPr>
        <p:blipFill>
          <a:blip r:embed="rId5"/>
          <a:stretch>
            <a:fillRect/>
          </a:stretch>
        </p:blipFill>
        <p:spPr>
          <a:xfrm>
            <a:off x="6029325" y="863661"/>
            <a:ext cx="6162675" cy="4476750"/>
          </a:xfrm>
          <a:prstGeom prst="rect">
            <a:avLst/>
          </a:prstGeom>
        </p:spPr>
      </p:pic>
      <p:sp>
        <p:nvSpPr>
          <p:cNvPr id="2" name="TextBox 1">
            <a:extLst>
              <a:ext uri="{FF2B5EF4-FFF2-40B4-BE49-F238E27FC236}">
                <a16:creationId xmlns:a16="http://schemas.microsoft.com/office/drawing/2014/main" id="{5ACFAE9D-8B55-6D0B-E276-7A19CE2B8C96}"/>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42</a:t>
            </a:r>
          </a:p>
        </p:txBody>
      </p:sp>
    </p:spTree>
    <p:extLst>
      <p:ext uri="{BB962C8B-B14F-4D97-AF65-F5344CB8AC3E}">
        <p14:creationId xmlns:p14="http://schemas.microsoft.com/office/powerpoint/2010/main" val="1496923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5990" y="217330"/>
            <a:ext cx="4744933"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5. One Day – David Nicholls</a:t>
            </a:r>
          </a:p>
        </p:txBody>
      </p:sp>
      <p:sp>
        <p:nvSpPr>
          <p:cNvPr id="9" name="Rectangle 8">
            <a:extLst>
              <a:ext uri="{FF2B5EF4-FFF2-40B4-BE49-F238E27FC236}">
                <a16:creationId xmlns:a16="http://schemas.microsoft.com/office/drawing/2014/main" id="{24203943-D93F-CF07-DC25-68FAD7F4F7FC}"/>
              </a:ext>
            </a:extLst>
          </p:cNvPr>
          <p:cNvSpPr/>
          <p:nvPr/>
        </p:nvSpPr>
        <p:spPr>
          <a:xfrm>
            <a:off x="7101556" y="217330"/>
            <a:ext cx="4838458" cy="1200329"/>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Morbid</a:t>
            </a:r>
            <a:r>
              <a:rPr lang="en-GB" dirty="0"/>
              <a:t> – focused on death, gloom, or something disturbing</a:t>
            </a:r>
            <a:endParaRPr kumimoji="0" lang="en-GB" sz="1800" b="0" i="0" u="sng"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68593D35-C134-DB80-7D4F-3B092705D34B}"/>
              </a:ext>
            </a:extLst>
          </p:cNvPr>
          <p:cNvPicPr>
            <a:picLocks noChangeAspect="1"/>
          </p:cNvPicPr>
          <p:nvPr/>
        </p:nvPicPr>
        <p:blipFill>
          <a:blip r:embed="rId3"/>
          <a:stretch>
            <a:fillRect/>
          </a:stretch>
        </p:blipFill>
        <p:spPr>
          <a:xfrm>
            <a:off x="59331" y="1182051"/>
            <a:ext cx="6509475" cy="5454635"/>
          </a:xfrm>
          <a:prstGeom prst="rect">
            <a:avLst/>
          </a:prstGeom>
        </p:spPr>
      </p:pic>
      <p:pic>
        <p:nvPicPr>
          <p:cNvPr id="5" name="Picture 4">
            <a:extLst>
              <a:ext uri="{FF2B5EF4-FFF2-40B4-BE49-F238E27FC236}">
                <a16:creationId xmlns:a16="http://schemas.microsoft.com/office/drawing/2014/main" id="{3B693039-C989-98D5-336B-1672B1CB8DB9}"/>
              </a:ext>
            </a:extLst>
          </p:cNvPr>
          <p:cNvPicPr>
            <a:picLocks noChangeAspect="1"/>
          </p:cNvPicPr>
          <p:nvPr/>
        </p:nvPicPr>
        <p:blipFill>
          <a:blip r:embed="rId4"/>
          <a:stretch>
            <a:fillRect/>
          </a:stretch>
        </p:blipFill>
        <p:spPr>
          <a:xfrm>
            <a:off x="5888998" y="1341246"/>
            <a:ext cx="7116219" cy="5136244"/>
          </a:xfrm>
          <a:prstGeom prst="rect">
            <a:avLst/>
          </a:prstGeom>
        </p:spPr>
      </p:pic>
      <p:sp>
        <p:nvSpPr>
          <p:cNvPr id="2" name="TextBox 1">
            <a:extLst>
              <a:ext uri="{FF2B5EF4-FFF2-40B4-BE49-F238E27FC236}">
                <a16:creationId xmlns:a16="http://schemas.microsoft.com/office/drawing/2014/main" id="{65ECDCDC-0D0A-8332-10FC-5B1D91B474C8}"/>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43</a:t>
            </a:r>
          </a:p>
        </p:txBody>
      </p:sp>
    </p:spTree>
    <p:extLst>
      <p:ext uri="{BB962C8B-B14F-4D97-AF65-F5344CB8AC3E}">
        <p14:creationId xmlns:p14="http://schemas.microsoft.com/office/powerpoint/2010/main" val="29110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44</a:t>
            </a:r>
          </a:p>
        </p:txBody>
      </p:sp>
    </p:spTree>
    <p:extLst>
      <p:ext uri="{BB962C8B-B14F-4D97-AF65-F5344CB8AC3E}">
        <p14:creationId xmlns:p14="http://schemas.microsoft.com/office/powerpoint/2010/main" val="3210808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45</a:t>
            </a:r>
          </a:p>
        </p:txBody>
      </p:sp>
    </p:spTree>
    <p:extLst>
      <p:ext uri="{BB962C8B-B14F-4D97-AF65-F5344CB8AC3E}">
        <p14:creationId xmlns:p14="http://schemas.microsoft.com/office/powerpoint/2010/main" val="1189261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46</a:t>
            </a:r>
          </a:p>
        </p:txBody>
      </p:sp>
    </p:spTree>
    <p:extLst>
      <p:ext uri="{BB962C8B-B14F-4D97-AF65-F5344CB8AC3E}">
        <p14:creationId xmlns:p14="http://schemas.microsoft.com/office/powerpoint/2010/main" val="2849787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47</a:t>
            </a:r>
          </a:p>
        </p:txBody>
      </p:sp>
    </p:spTree>
    <p:extLst>
      <p:ext uri="{BB962C8B-B14F-4D97-AF65-F5344CB8AC3E}">
        <p14:creationId xmlns:p14="http://schemas.microsoft.com/office/powerpoint/2010/main" val="225629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8" y="243225"/>
            <a:ext cx="183938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6" name="TextBox 5"/>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graphicFrame>
        <p:nvGraphicFramePr>
          <p:cNvPr id="2" name="Table 1"/>
          <p:cNvGraphicFramePr>
            <a:graphicFrameLocks noGrp="1"/>
          </p:cNvGraphicFramePr>
          <p:nvPr>
            <p:extLst>
              <p:ext uri="{D42A27DB-BD31-4B8C-83A1-F6EECF244321}">
                <p14:modId xmlns:p14="http://schemas.microsoft.com/office/powerpoint/2010/main" val="10690511"/>
              </p:ext>
            </p:extLst>
          </p:nvPr>
        </p:nvGraphicFramePr>
        <p:xfrm>
          <a:off x="289216" y="841589"/>
          <a:ext cx="11539201" cy="5284890"/>
        </p:xfrm>
        <a:graphic>
          <a:graphicData uri="http://schemas.openxmlformats.org/drawingml/2006/table">
            <a:tbl>
              <a:tblPr firstRow="1" bandRow="1">
                <a:tableStyleId>{5940675A-B579-460E-94D1-54222C63F5DA}</a:tableStyleId>
              </a:tblPr>
              <a:tblGrid>
                <a:gridCol w="2179664">
                  <a:extLst>
                    <a:ext uri="{9D8B030D-6E8A-4147-A177-3AD203B41FA5}">
                      <a16:colId xmlns:a16="http://schemas.microsoft.com/office/drawing/2014/main" val="3320737753"/>
                    </a:ext>
                  </a:extLst>
                </a:gridCol>
                <a:gridCol w="9359537">
                  <a:extLst>
                    <a:ext uri="{9D8B030D-6E8A-4147-A177-3AD203B41FA5}">
                      <a16:colId xmlns:a16="http://schemas.microsoft.com/office/drawing/2014/main" val="1575322912"/>
                    </a:ext>
                  </a:extLst>
                </a:gridCol>
              </a:tblGrid>
              <a:tr h="352326">
                <a:tc gridSpan="2">
                  <a:txBody>
                    <a:bodyPr/>
                    <a:lstStyle/>
                    <a:p>
                      <a:pPr algn="l"/>
                      <a:r>
                        <a:rPr lang="en-US" sz="1200" b="1" dirty="0">
                          <a:latin typeface="Gill Sans MT" panose="020B0502020104020203" pitchFamily="34" charset="0"/>
                        </a:rPr>
                        <a:t>Types of Number</a:t>
                      </a:r>
                      <a:endParaRPr lang="en-GB" sz="1200" b="1" dirty="0">
                        <a:latin typeface="Gill Sans MT" panose="020B0502020104020203" pitchFamily="34" charset="0"/>
                      </a:endParaRPr>
                    </a:p>
                  </a:txBody>
                  <a:tcPr anchor="ctr">
                    <a:solidFill>
                      <a:schemeClr val="accent4">
                        <a:lumMod val="20000"/>
                        <a:lumOff val="80000"/>
                      </a:schemeClr>
                    </a:solidFill>
                  </a:tcPr>
                </a:tc>
                <a:tc hMerge="1">
                  <a:txBody>
                    <a:bodyPr/>
                    <a:lstStyle/>
                    <a:p>
                      <a:endParaRPr lang="en-GB" sz="1200" dirty="0">
                        <a:latin typeface="Gill Sans MT" panose="020B0502020104020203" pitchFamily="34" charset="0"/>
                      </a:endParaRPr>
                    </a:p>
                  </a:txBody>
                  <a:tcPr anchor="ctr"/>
                </a:tc>
                <a:extLst>
                  <a:ext uri="{0D108BD9-81ED-4DB2-BD59-A6C34878D82A}">
                    <a16:rowId xmlns:a16="http://schemas.microsoft.com/office/drawing/2014/main" val="1517490617"/>
                  </a:ext>
                </a:extLst>
              </a:tr>
              <a:tr h="352326">
                <a:tc>
                  <a:txBody>
                    <a:bodyPr/>
                    <a:lstStyle/>
                    <a:p>
                      <a:pPr algn="l" fontAlgn="ctr"/>
                      <a:r>
                        <a:rPr lang="en-GB" sz="1200" b="0" i="0" u="none" strike="noStrike" dirty="0">
                          <a:solidFill>
                            <a:srgbClr val="000000"/>
                          </a:solidFill>
                          <a:effectLst/>
                          <a:latin typeface="Gill Sans MT" panose="020B0502020104020203" pitchFamily="34" charset="0"/>
                        </a:rPr>
                        <a:t>Prime number</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A number which has exactly two factors. The number one and itself.</a:t>
                      </a:r>
                    </a:p>
                  </a:txBody>
                  <a:tcPr marL="9525" marR="9525" marT="9525" marB="0" anchor="ctr"/>
                </a:tc>
                <a:extLst>
                  <a:ext uri="{0D108BD9-81ED-4DB2-BD59-A6C34878D82A}">
                    <a16:rowId xmlns:a16="http://schemas.microsoft.com/office/drawing/2014/main" val="1097222946"/>
                  </a:ext>
                </a:extLst>
              </a:tr>
              <a:tr h="352326">
                <a:tc>
                  <a:txBody>
                    <a:bodyPr/>
                    <a:lstStyle/>
                    <a:p>
                      <a:pPr algn="l" fontAlgn="ctr"/>
                      <a:r>
                        <a:rPr lang="en-GB" sz="1200" b="0" i="0" u="none" strike="noStrike" dirty="0">
                          <a:solidFill>
                            <a:srgbClr val="000000"/>
                          </a:solidFill>
                          <a:effectLst/>
                          <a:latin typeface="Gill Sans MT" panose="020B0502020104020203" pitchFamily="34" charset="0"/>
                        </a:rPr>
                        <a:t>Factor</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A number that divides another number exactly.</a:t>
                      </a:r>
                    </a:p>
                  </a:txBody>
                  <a:tcPr marL="9525" marR="9525" marT="9525" marB="0" anchor="ctr"/>
                </a:tc>
                <a:extLst>
                  <a:ext uri="{0D108BD9-81ED-4DB2-BD59-A6C34878D82A}">
                    <a16:rowId xmlns:a16="http://schemas.microsoft.com/office/drawing/2014/main" val="1433080795"/>
                  </a:ext>
                </a:extLst>
              </a:tr>
              <a:tr h="352326">
                <a:tc>
                  <a:txBody>
                    <a:bodyPr/>
                    <a:lstStyle/>
                    <a:p>
                      <a:pPr algn="l" fontAlgn="ctr"/>
                      <a:r>
                        <a:rPr lang="en-GB" sz="1200" b="0" i="0" u="none" strike="noStrike">
                          <a:solidFill>
                            <a:srgbClr val="000000"/>
                          </a:solidFill>
                          <a:effectLst/>
                          <a:latin typeface="Gill Sans MT" panose="020B0502020104020203" pitchFamily="34" charset="0"/>
                        </a:rPr>
                        <a:t>Multiple</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A number which is part of another number's times table. </a:t>
                      </a:r>
                    </a:p>
                  </a:txBody>
                  <a:tcPr marL="9525" marR="9525" marT="9525" marB="0" anchor="ctr"/>
                </a:tc>
                <a:extLst>
                  <a:ext uri="{0D108BD9-81ED-4DB2-BD59-A6C34878D82A}">
                    <a16:rowId xmlns:a16="http://schemas.microsoft.com/office/drawing/2014/main" val="117779741"/>
                  </a:ext>
                </a:extLst>
              </a:tr>
              <a:tr h="352326">
                <a:tc>
                  <a:txBody>
                    <a:bodyPr/>
                    <a:lstStyle/>
                    <a:p>
                      <a:pPr algn="l" fontAlgn="ctr"/>
                      <a:r>
                        <a:rPr lang="en-GB" sz="1200" b="0" i="0" u="none" strike="noStrike">
                          <a:solidFill>
                            <a:srgbClr val="000000"/>
                          </a:solidFill>
                          <a:effectLst/>
                          <a:latin typeface="Gill Sans MT" panose="020B0502020104020203" pitchFamily="34" charset="0"/>
                        </a:rPr>
                        <a:t>HCF</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Highest Common Factor. It is the largest factor common to a set of numbers. </a:t>
                      </a:r>
                    </a:p>
                  </a:txBody>
                  <a:tcPr marL="9525" marR="9525" marT="9525" marB="0" anchor="ctr"/>
                </a:tc>
                <a:extLst>
                  <a:ext uri="{0D108BD9-81ED-4DB2-BD59-A6C34878D82A}">
                    <a16:rowId xmlns:a16="http://schemas.microsoft.com/office/drawing/2014/main" val="292454114"/>
                  </a:ext>
                </a:extLst>
              </a:tr>
              <a:tr h="352326">
                <a:tc>
                  <a:txBody>
                    <a:bodyPr/>
                    <a:lstStyle/>
                    <a:p>
                      <a:pPr algn="l" fontAlgn="ctr"/>
                      <a:r>
                        <a:rPr lang="en-GB" sz="1200" b="0" i="0" u="none" strike="noStrike">
                          <a:solidFill>
                            <a:srgbClr val="000000"/>
                          </a:solidFill>
                          <a:effectLst/>
                          <a:latin typeface="Gill Sans MT" panose="020B0502020104020203" pitchFamily="34" charset="0"/>
                        </a:rPr>
                        <a:t>LCM</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Lowest Common Multiple'. It is the smallest multiple common to a set of numbers.</a:t>
                      </a:r>
                    </a:p>
                  </a:txBody>
                  <a:tcPr marL="9525" marR="9525" marT="9525" marB="0" anchor="ctr"/>
                </a:tc>
                <a:extLst>
                  <a:ext uri="{0D108BD9-81ED-4DB2-BD59-A6C34878D82A}">
                    <a16:rowId xmlns:a16="http://schemas.microsoft.com/office/drawing/2014/main" val="1798805249"/>
                  </a:ext>
                </a:extLst>
              </a:tr>
              <a:tr h="352326">
                <a:tc>
                  <a:txBody>
                    <a:bodyPr/>
                    <a:lstStyle/>
                    <a:p>
                      <a:pPr algn="l" fontAlgn="ctr"/>
                      <a:r>
                        <a:rPr lang="en-US" sz="1200" b="0" i="0" u="none" strike="noStrike" dirty="0">
                          <a:solidFill>
                            <a:srgbClr val="000000"/>
                          </a:solidFill>
                          <a:effectLst/>
                          <a:latin typeface="Gill Sans MT" panose="020B0502020104020203" pitchFamily="34" charset="0"/>
                        </a:rPr>
                        <a:t>Prime</a:t>
                      </a:r>
                      <a:r>
                        <a:rPr lang="en-US" sz="1200" b="0" i="0" u="none" strike="noStrike" baseline="0" dirty="0">
                          <a:solidFill>
                            <a:srgbClr val="000000"/>
                          </a:solidFill>
                          <a:effectLst/>
                          <a:latin typeface="Gill Sans MT" panose="020B0502020104020203" pitchFamily="34" charset="0"/>
                        </a:rPr>
                        <a:t> factor</a:t>
                      </a:r>
                      <a:endParaRPr lang="en-GB" sz="1200" b="0" i="0" u="none" strike="noStrike" dirty="0">
                        <a:solidFill>
                          <a:srgbClr val="000000"/>
                        </a:solidFill>
                        <a:effectLst/>
                        <a:latin typeface="Gill Sans MT" panose="020B0502020104020203" pitchFamily="34" charset="0"/>
                      </a:endParaRPr>
                    </a:p>
                  </a:txBody>
                  <a:tcPr marL="9525" marR="9525" marT="9525" marB="0" anchor="ctr"/>
                </a:tc>
                <a:tc>
                  <a:txBody>
                    <a:bodyPr/>
                    <a:lstStyle/>
                    <a:p>
                      <a:r>
                        <a:rPr lang="en-US" sz="1200" dirty="0">
                          <a:latin typeface="Gill Sans MT" panose="020B0502020104020203" pitchFamily="34" charset="0"/>
                        </a:rPr>
                        <a:t>A</a:t>
                      </a:r>
                      <a:r>
                        <a:rPr lang="en-US" sz="1200" baseline="0" dirty="0">
                          <a:latin typeface="Gill Sans MT" panose="020B0502020104020203" pitchFamily="34" charset="0"/>
                        </a:rPr>
                        <a:t> factor of a number that is a prime number</a:t>
                      </a:r>
                      <a:endParaRPr lang="en-GB" sz="1200" dirty="0">
                        <a:latin typeface="Gill Sans MT" panose="020B0502020104020203" pitchFamily="34" charset="0"/>
                      </a:endParaRPr>
                    </a:p>
                  </a:txBody>
                  <a:tcPr anchor="ctr"/>
                </a:tc>
                <a:extLst>
                  <a:ext uri="{0D108BD9-81ED-4DB2-BD59-A6C34878D82A}">
                    <a16:rowId xmlns:a16="http://schemas.microsoft.com/office/drawing/2014/main" val="3565253470"/>
                  </a:ext>
                </a:extLst>
              </a:tr>
              <a:tr h="352326">
                <a:tc gridSpan="2">
                  <a:txBody>
                    <a:bodyPr/>
                    <a:lstStyle/>
                    <a:p>
                      <a:r>
                        <a:rPr lang="en-US" sz="1200" b="1" dirty="0">
                          <a:latin typeface="Gill Sans MT" panose="020B0502020104020203" pitchFamily="34" charset="0"/>
                        </a:rPr>
                        <a:t>Surds</a:t>
                      </a:r>
                      <a:endParaRPr lang="en-GB" sz="1200" b="1" dirty="0">
                        <a:latin typeface="Gill Sans MT" panose="020B0502020104020203" pitchFamily="34" charset="0"/>
                      </a:endParaRPr>
                    </a:p>
                  </a:txBody>
                  <a:tcPr anchor="ctr">
                    <a:solidFill>
                      <a:srgbClr val="FFCCFF"/>
                    </a:solidFill>
                  </a:tcPr>
                </a:tc>
                <a:tc hMerge="1">
                  <a:txBody>
                    <a:bodyPr/>
                    <a:lstStyle/>
                    <a:p>
                      <a:endParaRPr lang="en-GB" sz="1200" b="1" dirty="0">
                        <a:latin typeface="Gill Sans"/>
                      </a:endParaRPr>
                    </a:p>
                  </a:txBody>
                  <a:tcPr anchor="ctr"/>
                </a:tc>
                <a:extLst>
                  <a:ext uri="{0D108BD9-81ED-4DB2-BD59-A6C34878D82A}">
                    <a16:rowId xmlns:a16="http://schemas.microsoft.com/office/drawing/2014/main" val="1189809227"/>
                  </a:ext>
                </a:extLst>
              </a:tr>
              <a:tr h="352326">
                <a:tc>
                  <a:txBody>
                    <a:bodyPr/>
                    <a:lstStyle/>
                    <a:p>
                      <a:pPr algn="l" fontAlgn="ctr"/>
                      <a:r>
                        <a:rPr lang="en-GB" sz="1200" b="0" i="0" u="none" strike="noStrike" dirty="0">
                          <a:solidFill>
                            <a:srgbClr val="000000"/>
                          </a:solidFill>
                          <a:effectLst/>
                          <a:latin typeface="Gill Sans MT" panose="020B0502020104020203" pitchFamily="34" charset="0"/>
                        </a:rPr>
                        <a:t>Surds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Surds are irrational numbers which cannot be represented accurately so we leave them with the square root sign</a:t>
                      </a:r>
                    </a:p>
                  </a:txBody>
                  <a:tcPr marL="9525" marR="9525" marT="9525" marB="0" anchor="ctr"/>
                </a:tc>
                <a:extLst>
                  <a:ext uri="{0D108BD9-81ED-4DB2-BD59-A6C34878D82A}">
                    <a16:rowId xmlns:a16="http://schemas.microsoft.com/office/drawing/2014/main" val="2487881426"/>
                  </a:ext>
                </a:extLst>
              </a:tr>
              <a:tr h="352326">
                <a:tc>
                  <a:txBody>
                    <a:bodyPr/>
                    <a:lstStyle/>
                    <a:p>
                      <a:pPr algn="l" fontAlgn="ctr"/>
                      <a:r>
                        <a:rPr lang="en-GB" sz="1200" b="0" i="0" u="none" strike="noStrike" dirty="0">
                          <a:solidFill>
                            <a:srgbClr val="000000"/>
                          </a:solidFill>
                          <a:effectLst/>
                          <a:latin typeface="Gill Sans MT" panose="020B0502020104020203" pitchFamily="34" charset="0"/>
                        </a:rPr>
                        <a:t>Irrational numbers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Are fractions or decimals that do</a:t>
                      </a:r>
                      <a:r>
                        <a:rPr lang="en-US" sz="1200" b="1" i="0" u="none" strike="noStrike" dirty="0">
                          <a:solidFill>
                            <a:srgbClr val="000000"/>
                          </a:solidFill>
                          <a:effectLst/>
                          <a:latin typeface="Gill Sans MT" panose="020B0502020104020203" pitchFamily="34" charset="0"/>
                        </a:rPr>
                        <a:t> not </a:t>
                      </a:r>
                      <a:r>
                        <a:rPr lang="en-US" sz="1200" b="0" i="0" u="none" strike="noStrike" dirty="0">
                          <a:solidFill>
                            <a:srgbClr val="000000"/>
                          </a:solidFill>
                          <a:effectLst/>
                          <a:latin typeface="Gill Sans MT" panose="020B0502020104020203" pitchFamily="34" charset="0"/>
                        </a:rPr>
                        <a:t>terminate</a:t>
                      </a:r>
                    </a:p>
                  </a:txBody>
                  <a:tcPr marL="9525" marR="9525" marT="9525" marB="0" anchor="ctr"/>
                </a:tc>
                <a:extLst>
                  <a:ext uri="{0D108BD9-81ED-4DB2-BD59-A6C34878D82A}">
                    <a16:rowId xmlns:a16="http://schemas.microsoft.com/office/drawing/2014/main" val="932193771"/>
                  </a:ext>
                </a:extLst>
              </a:tr>
              <a:tr h="352326">
                <a:tc>
                  <a:txBody>
                    <a:bodyPr/>
                    <a:lstStyle/>
                    <a:p>
                      <a:pPr algn="l" fontAlgn="ctr"/>
                      <a:r>
                        <a:rPr lang="en-GB" sz="1200" b="0" i="0" u="none" strike="noStrike" dirty="0">
                          <a:solidFill>
                            <a:srgbClr val="000000"/>
                          </a:solidFill>
                          <a:effectLst/>
                          <a:latin typeface="Gill Sans MT" panose="020B0502020104020203" pitchFamily="34" charset="0"/>
                        </a:rPr>
                        <a:t>Rational numbers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Are integers, fractions or decimals that terminate</a:t>
                      </a:r>
                    </a:p>
                  </a:txBody>
                  <a:tcPr marL="9525" marR="9525" marT="9525" marB="0" anchor="ctr"/>
                </a:tc>
                <a:extLst>
                  <a:ext uri="{0D108BD9-81ED-4DB2-BD59-A6C34878D82A}">
                    <a16:rowId xmlns:a16="http://schemas.microsoft.com/office/drawing/2014/main" val="288301540"/>
                  </a:ext>
                </a:extLst>
              </a:tr>
              <a:tr h="352326">
                <a:tc>
                  <a:txBody>
                    <a:bodyPr/>
                    <a:lstStyle/>
                    <a:p>
                      <a:pPr algn="l" fontAlgn="ctr"/>
                      <a:r>
                        <a:rPr lang="en-GB" sz="1200" b="0" i="0" u="none" strike="noStrike">
                          <a:solidFill>
                            <a:srgbClr val="000000"/>
                          </a:solidFill>
                          <a:effectLst/>
                          <a:latin typeface="Gill Sans MT" panose="020B0502020104020203" pitchFamily="34" charset="0"/>
                        </a:rPr>
                        <a:t>Simplifying surds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When we write the surd as two numbers that multiply together, one of which is the highest square number</a:t>
                      </a:r>
                    </a:p>
                  </a:txBody>
                  <a:tcPr marL="9525" marR="9525" marT="9525" marB="0" anchor="ctr"/>
                </a:tc>
                <a:extLst>
                  <a:ext uri="{0D108BD9-81ED-4DB2-BD59-A6C34878D82A}">
                    <a16:rowId xmlns:a16="http://schemas.microsoft.com/office/drawing/2014/main" val="1640552644"/>
                  </a:ext>
                </a:extLst>
              </a:tr>
              <a:tr h="352326">
                <a:tc>
                  <a:txBody>
                    <a:bodyPr/>
                    <a:lstStyle/>
                    <a:p>
                      <a:pPr algn="l" fontAlgn="ctr"/>
                      <a:r>
                        <a:rPr lang="en-GB" sz="1200" b="0" i="0" u="none" strike="noStrike" dirty="0">
                          <a:solidFill>
                            <a:srgbClr val="000000"/>
                          </a:solidFill>
                          <a:effectLst/>
                          <a:latin typeface="Gill Sans MT" panose="020B0502020104020203" pitchFamily="34" charset="0"/>
                        </a:rPr>
                        <a:t>Multiplying surds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You multiply the numbers and leave them under one square root sign</a:t>
                      </a:r>
                    </a:p>
                  </a:txBody>
                  <a:tcPr marL="9525" marR="9525" marT="9525" marB="0" anchor="ctr"/>
                </a:tc>
                <a:extLst>
                  <a:ext uri="{0D108BD9-81ED-4DB2-BD59-A6C34878D82A}">
                    <a16:rowId xmlns:a16="http://schemas.microsoft.com/office/drawing/2014/main" val="3947600095"/>
                  </a:ext>
                </a:extLst>
              </a:tr>
              <a:tr h="352326">
                <a:tc>
                  <a:txBody>
                    <a:bodyPr/>
                    <a:lstStyle/>
                    <a:p>
                      <a:pPr algn="l" fontAlgn="ctr"/>
                      <a:r>
                        <a:rPr lang="en-GB" sz="1200" b="0" i="0" u="none" strike="noStrike">
                          <a:solidFill>
                            <a:srgbClr val="000000"/>
                          </a:solidFill>
                          <a:effectLst/>
                          <a:latin typeface="Gill Sans MT" panose="020B0502020104020203" pitchFamily="34" charset="0"/>
                        </a:rPr>
                        <a:t>Adding Surds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You can only add surds if the number under the square root is the same</a:t>
                      </a:r>
                    </a:p>
                  </a:txBody>
                  <a:tcPr marL="9525" marR="9525" marT="9525" marB="0" anchor="ctr"/>
                </a:tc>
                <a:extLst>
                  <a:ext uri="{0D108BD9-81ED-4DB2-BD59-A6C34878D82A}">
                    <a16:rowId xmlns:a16="http://schemas.microsoft.com/office/drawing/2014/main" val="3480827786"/>
                  </a:ext>
                </a:extLst>
              </a:tr>
              <a:tr h="352326">
                <a:tc>
                  <a:txBody>
                    <a:bodyPr/>
                    <a:lstStyle/>
                    <a:p>
                      <a:pPr algn="l" fontAlgn="ctr"/>
                      <a:r>
                        <a:rPr lang="en-GB" sz="1200" b="0" i="0" u="none" strike="noStrike" dirty="0">
                          <a:solidFill>
                            <a:srgbClr val="000000"/>
                          </a:solidFill>
                          <a:effectLst/>
                          <a:latin typeface="Gill Sans MT" panose="020B0502020104020203" pitchFamily="34" charset="0"/>
                        </a:rPr>
                        <a:t>Rationalising the denominator</a:t>
                      </a:r>
                    </a:p>
                  </a:txBody>
                  <a:tcPr marL="9525" marR="9525" marT="9525" marB="0" anchor="ctr"/>
                </a:tc>
                <a:tc>
                  <a:txBody>
                    <a:bodyPr/>
                    <a:lstStyle/>
                    <a:p>
                      <a:pPr algn="l" fontAlgn="ctr"/>
                      <a:r>
                        <a:rPr lang="en-US" sz="1200" b="0" i="0" u="none" strike="noStrike" baseline="0" dirty="0">
                          <a:solidFill>
                            <a:srgbClr val="000000"/>
                          </a:solidFill>
                          <a:effectLst/>
                          <a:latin typeface="Gill Sans MT" panose="020B0502020104020203" pitchFamily="34" charset="0"/>
                        </a:rPr>
                        <a:t> </a:t>
                      </a:r>
                      <a:r>
                        <a:rPr lang="en-US" sz="1200" b="0" i="0" kern="1200" dirty="0">
                          <a:solidFill>
                            <a:schemeClr val="tx1"/>
                          </a:solidFill>
                          <a:effectLst/>
                          <a:latin typeface="Gill Sans MT" panose="020B0502020104020203" pitchFamily="34" charset="0"/>
                          <a:ea typeface="+mn-ea"/>
                          <a:cs typeface="+mn-cs"/>
                        </a:rPr>
                        <a:t>Changing the denominator of a fraction from an irrational number to a rational number- removing </a:t>
                      </a:r>
                      <a:r>
                        <a:rPr lang="en-US" sz="1200" b="0" i="0" u="none" strike="noStrike" dirty="0">
                          <a:solidFill>
                            <a:srgbClr val="000000"/>
                          </a:solidFill>
                          <a:effectLst/>
                          <a:latin typeface="Gill Sans MT" panose="020B0502020104020203" pitchFamily="34" charset="0"/>
                        </a:rPr>
                        <a:t>any surd from the denominator</a:t>
                      </a:r>
                    </a:p>
                  </a:txBody>
                  <a:tcPr marL="9525" marR="9525" marT="9525" marB="0" anchor="ctr"/>
                </a:tc>
                <a:extLst>
                  <a:ext uri="{0D108BD9-81ED-4DB2-BD59-A6C34878D82A}">
                    <a16:rowId xmlns:a16="http://schemas.microsoft.com/office/drawing/2014/main" val="1550426002"/>
                  </a:ext>
                </a:extLst>
              </a:tr>
            </a:tbl>
          </a:graphicData>
        </a:graphic>
      </p:graphicFrame>
    </p:spTree>
    <p:extLst>
      <p:ext uri="{BB962C8B-B14F-4D97-AF65-F5344CB8AC3E}">
        <p14:creationId xmlns:p14="http://schemas.microsoft.com/office/powerpoint/2010/main" val="1151529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48</a:t>
            </a:r>
          </a:p>
        </p:txBody>
      </p:sp>
    </p:spTree>
    <p:extLst>
      <p:ext uri="{BB962C8B-B14F-4D97-AF65-F5344CB8AC3E}">
        <p14:creationId xmlns:p14="http://schemas.microsoft.com/office/powerpoint/2010/main" val="4239266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49</a:t>
            </a:r>
          </a:p>
        </p:txBody>
      </p:sp>
    </p:spTree>
    <p:extLst>
      <p:ext uri="{BB962C8B-B14F-4D97-AF65-F5344CB8AC3E}">
        <p14:creationId xmlns:p14="http://schemas.microsoft.com/office/powerpoint/2010/main" val="197449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7" name="TextBox 6"/>
          <p:cNvSpPr txBox="1"/>
          <p:nvPr/>
        </p:nvSpPr>
        <p:spPr>
          <a:xfrm>
            <a:off x="103119" y="69555"/>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sp>
        <p:nvSpPr>
          <p:cNvPr id="12"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6" name="Table 5">
            <a:extLst>
              <a:ext uri="{FF2B5EF4-FFF2-40B4-BE49-F238E27FC236}">
                <a16:creationId xmlns:a16="http://schemas.microsoft.com/office/drawing/2014/main" id="{5A6BE9A1-35B7-4C1C-9C8D-581C238E064C}"/>
              </a:ext>
            </a:extLst>
          </p:cNvPr>
          <p:cNvGraphicFramePr>
            <a:graphicFrameLocks noGrp="1"/>
          </p:cNvGraphicFramePr>
          <p:nvPr>
            <p:extLst>
              <p:ext uri="{D42A27DB-BD31-4B8C-83A1-F6EECF244321}">
                <p14:modId xmlns:p14="http://schemas.microsoft.com/office/powerpoint/2010/main" val="3719337976"/>
              </p:ext>
            </p:extLst>
          </p:nvPr>
        </p:nvGraphicFramePr>
        <p:xfrm>
          <a:off x="103119" y="641428"/>
          <a:ext cx="6087819" cy="5847964"/>
        </p:xfrm>
        <a:graphic>
          <a:graphicData uri="http://schemas.openxmlformats.org/drawingml/2006/table">
            <a:tbl>
              <a:tblPr firstRow="1" bandRow="1">
                <a:tableStyleId>{5C22544A-7EE6-4342-B048-85BDC9FD1C3A}</a:tableStyleId>
              </a:tblPr>
              <a:tblGrid>
                <a:gridCol w="1545799">
                  <a:extLst>
                    <a:ext uri="{9D8B030D-6E8A-4147-A177-3AD203B41FA5}">
                      <a16:colId xmlns:a16="http://schemas.microsoft.com/office/drawing/2014/main" val="20001"/>
                    </a:ext>
                  </a:extLst>
                </a:gridCol>
                <a:gridCol w="4542020">
                  <a:extLst>
                    <a:ext uri="{9D8B030D-6E8A-4147-A177-3AD203B41FA5}">
                      <a16:colId xmlns:a16="http://schemas.microsoft.com/office/drawing/2014/main" val="2912048913"/>
                    </a:ext>
                  </a:extLst>
                </a:gridCol>
              </a:tblGrid>
              <a:tr h="280710">
                <a:tc>
                  <a:txBody>
                    <a:bodyPr/>
                    <a:lstStyle/>
                    <a:p>
                      <a:pPr algn="l"/>
                      <a:r>
                        <a:rPr lang="en-GB" sz="1200" b="1" dirty="0">
                          <a:solidFill>
                            <a:schemeClr val="tx1"/>
                          </a:solidFill>
                          <a:latin typeface="Gill Sans MT" panose="020B0502020104020203" pitchFamily="34" charset="0"/>
                        </a:rPr>
                        <a:t>Key word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Gill Sans MT" panose="020B0502020104020203" pitchFamily="34" charset="0"/>
                        </a:rPr>
                        <a:t>Definition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96747914"/>
                  </a:ext>
                </a:extLst>
              </a:tr>
              <a:tr h="430423">
                <a:tc>
                  <a:txBody>
                    <a:bodyPr/>
                    <a:lstStyle/>
                    <a:p>
                      <a:pPr>
                        <a:lnSpc>
                          <a:spcPct val="115000"/>
                        </a:lnSpc>
                        <a:spcAft>
                          <a:spcPts val="0"/>
                        </a:spcAft>
                      </a:pPr>
                      <a:r>
                        <a:rPr lang="en-GB" sz="1200" b="0" dirty="0">
                          <a:effectLst/>
                          <a:latin typeface="Gill Sans MT" panose="020B0502020104020203" pitchFamily="34" charset="0"/>
                        </a:rPr>
                        <a:t>Atom</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smallest particle substances are made from with a radius</a:t>
                      </a:r>
                    </a:p>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of about 1 x 10-10</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8046206"/>
                  </a:ext>
                </a:extLst>
              </a:tr>
              <a:tr h="231296">
                <a:tc>
                  <a:txBody>
                    <a:bodyPr/>
                    <a:lstStyle/>
                    <a:p>
                      <a:pPr>
                        <a:lnSpc>
                          <a:spcPct val="115000"/>
                        </a:lnSpc>
                        <a:spcAft>
                          <a:spcPts val="0"/>
                        </a:spcAft>
                      </a:pPr>
                      <a:r>
                        <a:rPr lang="en-GB" sz="1200" b="0" dirty="0">
                          <a:effectLst/>
                          <a:latin typeface="Gill Sans MT" panose="020B0502020104020203" pitchFamily="34" charset="0"/>
                        </a:rPr>
                        <a:t>Atomic number</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rPr>
                        <a:t>The number of protons in an element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157302"/>
                  </a:ext>
                </a:extLst>
              </a:tr>
              <a:tr h="294377">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Proton</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positive particle found in the atoms nucleus</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4850527"/>
                  </a:ext>
                </a:extLst>
              </a:tr>
              <a:tr h="222858">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Neutron</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neutral particle found in the atoms nucleus</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714922"/>
                  </a:ext>
                </a:extLst>
              </a:tr>
              <a:tr h="430423">
                <a:tc>
                  <a:txBody>
                    <a:bodyPr/>
                    <a:lstStyle/>
                    <a:p>
                      <a:pPr>
                        <a:lnSpc>
                          <a:spcPct val="115000"/>
                        </a:lnSpc>
                        <a:spcAft>
                          <a:spcPts val="0"/>
                        </a:spcAft>
                      </a:pPr>
                      <a:r>
                        <a:rPr lang="en-GB" sz="1200" b="0" dirty="0">
                          <a:effectLst/>
                          <a:latin typeface="Gill Sans MT" panose="020B0502020104020203" pitchFamily="34" charset="0"/>
                        </a:rPr>
                        <a:t>Electron</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negative particle found in the atoms electron shells around</a:t>
                      </a:r>
                    </a:p>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nucleus</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9655445"/>
                  </a:ext>
                </a:extLst>
              </a:tr>
              <a:tr h="389000">
                <a:tc>
                  <a:txBody>
                    <a:bodyPr/>
                    <a:lstStyle/>
                    <a:p>
                      <a:pPr>
                        <a:lnSpc>
                          <a:spcPct val="115000"/>
                        </a:lnSpc>
                        <a:spcAft>
                          <a:spcPts val="0"/>
                        </a:spcAft>
                      </a:pPr>
                      <a:r>
                        <a:rPr lang="en-GB" sz="1200" b="0" dirty="0">
                          <a:effectLst/>
                          <a:latin typeface="Gill Sans MT" panose="020B0502020104020203" pitchFamily="34" charset="0"/>
                        </a:rPr>
                        <a:t>Electron configuration</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rPr>
                        <a:t>The way electrons are arranged in shells around the nucleus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0935851"/>
                  </a:ext>
                </a:extLst>
              </a:tr>
              <a:tr h="304891">
                <a:tc>
                  <a:txBody>
                    <a:bodyPr/>
                    <a:lstStyle/>
                    <a:p>
                      <a:pPr>
                        <a:lnSpc>
                          <a:spcPct val="115000"/>
                        </a:lnSpc>
                        <a:spcAft>
                          <a:spcPts val="0"/>
                        </a:spcAft>
                        <a:tabLst>
                          <a:tab pos="4144645" algn="l"/>
                        </a:tabLst>
                      </a:pPr>
                      <a:r>
                        <a:rPr lang="en-GB" sz="1200" b="0" dirty="0">
                          <a:effectLst/>
                          <a:latin typeface="Gill Sans MT" panose="020B0502020104020203" pitchFamily="34" charset="0"/>
                        </a:rPr>
                        <a:t>Ion</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rPr>
                        <a:t>Particle with a charge, positive or negative</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3800118"/>
                  </a:ext>
                </a:extLst>
              </a:tr>
              <a:tr h="315405">
                <a:tc>
                  <a:txBody>
                    <a:bodyPr/>
                    <a:lstStyle/>
                    <a:p>
                      <a:pPr>
                        <a:lnSpc>
                          <a:spcPct val="115000"/>
                        </a:lnSpc>
                        <a:spcAft>
                          <a:spcPts val="0"/>
                        </a:spcAft>
                        <a:tabLst>
                          <a:tab pos="4144645" algn="l"/>
                        </a:tabLst>
                      </a:pP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Isotope </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Different form of an element with a different mass number</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3401457"/>
                  </a:ext>
                </a:extLst>
              </a:tr>
              <a:tr h="262837">
                <a:tc>
                  <a:txBody>
                    <a:bodyPr/>
                    <a:lstStyle/>
                    <a:p>
                      <a:pPr>
                        <a:lnSpc>
                          <a:spcPct val="115000"/>
                        </a:lnSpc>
                        <a:spcAft>
                          <a:spcPts val="0"/>
                        </a:spcAft>
                        <a:tabLst>
                          <a:tab pos="4144645" algn="l"/>
                        </a:tabLst>
                      </a:pPr>
                      <a:r>
                        <a:rPr lang="en-GB" sz="1200" b="0" dirty="0">
                          <a:effectLst/>
                          <a:latin typeface="Gill Sans MT" panose="020B0502020104020203" pitchFamily="34" charset="0"/>
                        </a:rPr>
                        <a:t>Mass number</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rPr>
                        <a:t>Number of protons and neutrons in an element</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8005909"/>
                  </a:ext>
                </a:extLst>
              </a:tr>
              <a:tr h="241810">
                <a:tc>
                  <a:txBody>
                    <a:bodyPr/>
                    <a:lstStyle/>
                    <a:p>
                      <a:pPr>
                        <a:lnSpc>
                          <a:spcPct val="115000"/>
                        </a:lnSpc>
                        <a:spcAft>
                          <a:spcPts val="0"/>
                        </a:spcAft>
                      </a:pPr>
                      <a:r>
                        <a:rPr lang="en-GB" sz="1200" b="0" dirty="0">
                          <a:effectLst/>
                          <a:latin typeface="Gill Sans MT" panose="020B0502020104020203" pitchFamily="34" charset="0"/>
                        </a:rPr>
                        <a:t>Neutron</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rPr>
                        <a:t>Neutral subatomic particle</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6220309"/>
                  </a:ext>
                </a:extLst>
              </a:tr>
              <a:tr h="430423">
                <a:tc>
                  <a:txBody>
                    <a:bodyPr/>
                    <a:lstStyle/>
                    <a:p>
                      <a:pPr>
                        <a:lnSpc>
                          <a:spcPct val="115000"/>
                        </a:lnSpc>
                        <a:spcAft>
                          <a:spcPts val="0"/>
                        </a:spcAft>
                      </a:pPr>
                      <a:r>
                        <a:rPr lang="en-GB" sz="1200" b="0" dirty="0">
                          <a:effectLst/>
                          <a:latin typeface="Gill Sans MT" panose="020B0502020104020203" pitchFamily="34" charset="0"/>
                        </a:rPr>
                        <a:t>Nucleus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rPr>
                        <a:t>Central part of an atom compound the nucleus containing neutrons and protons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9627965"/>
                  </a:ext>
                </a:extLst>
              </a:tr>
              <a:tr h="430423">
                <a:tc>
                  <a:txBody>
                    <a:bodyPr/>
                    <a:lstStyle/>
                    <a:p>
                      <a:pPr>
                        <a:lnSpc>
                          <a:spcPct val="115000"/>
                        </a:lnSpc>
                        <a:spcAft>
                          <a:spcPts val="0"/>
                        </a:spcAft>
                      </a:pPr>
                      <a:r>
                        <a:rPr lang="en-GB" sz="1200" b="0" dirty="0">
                          <a:effectLst/>
                          <a:latin typeface="Gill Sans MT" panose="020B0502020104020203" pitchFamily="34" charset="0"/>
                        </a:rPr>
                        <a:t>Outer shell</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rPr>
                        <a:t>Shell furthest from nucleus, contains the electrons most likely to take part in a chemical reaction</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7911830"/>
                  </a:ext>
                </a:extLst>
              </a:tr>
              <a:tr h="273139">
                <a:tc>
                  <a:txBody>
                    <a:bodyPr/>
                    <a:lstStyle/>
                    <a:p>
                      <a:pPr>
                        <a:lnSpc>
                          <a:spcPct val="115000"/>
                        </a:lnSpc>
                        <a:spcAft>
                          <a:spcPts val="0"/>
                        </a:spcAft>
                      </a:pPr>
                      <a:r>
                        <a:rPr lang="en-GB" sz="1200" b="0" dirty="0">
                          <a:effectLst/>
                          <a:latin typeface="Gill Sans MT" panose="020B0502020104020203" pitchFamily="34" charset="0"/>
                        </a:rPr>
                        <a:t>Proton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rPr>
                        <a:t>Positively charged subatomic particle</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6768451"/>
                  </a:ext>
                </a:extLst>
              </a:tr>
              <a:tr h="430423">
                <a:tc>
                  <a:txBody>
                    <a:bodyPr/>
                    <a:lstStyle/>
                    <a:p>
                      <a:pPr>
                        <a:lnSpc>
                          <a:spcPct val="115000"/>
                        </a:lnSpc>
                        <a:spcAft>
                          <a:spcPts val="0"/>
                        </a:spcAft>
                      </a:pPr>
                      <a:r>
                        <a:rPr lang="en-GB" sz="1200" b="0" dirty="0">
                          <a:effectLst/>
                          <a:latin typeface="Gill Sans MT" panose="020B0502020104020203" pitchFamily="34" charset="0"/>
                        </a:rPr>
                        <a:t>Rutherford, Ernest</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rPr>
                        <a:t>Scientist who used evidence to  support the idea that atoms contain a central nucleus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468810"/>
                  </a:ext>
                </a:extLst>
              </a:tr>
              <a:tr h="273139">
                <a:tc>
                  <a:txBody>
                    <a:bodyPr/>
                    <a:lstStyle/>
                    <a:p>
                      <a:pPr>
                        <a:lnSpc>
                          <a:spcPct val="115000"/>
                        </a:lnSpc>
                        <a:spcAft>
                          <a:spcPts val="0"/>
                        </a:spcAft>
                      </a:pPr>
                      <a:r>
                        <a:rPr lang="en-GB" sz="1200" b="0" dirty="0">
                          <a:effectLst/>
                          <a:latin typeface="Gill Sans MT" panose="020B0502020104020203" pitchFamily="34" charset="0"/>
                        </a:rPr>
                        <a:t>Shell</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rPr>
                        <a:t>Orbit followed by electrons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0973803"/>
                  </a:ext>
                </a:extLst>
              </a:tr>
              <a:tr h="273139">
                <a:tc>
                  <a:txBody>
                    <a:bodyPr/>
                    <a:lstStyle/>
                    <a:p>
                      <a:pPr>
                        <a:lnSpc>
                          <a:spcPct val="115000"/>
                        </a:lnSpc>
                        <a:spcAft>
                          <a:spcPts val="0"/>
                        </a:spcAft>
                      </a:pPr>
                      <a:r>
                        <a:rPr lang="en-GB" sz="1200" b="0" dirty="0">
                          <a:effectLst/>
                          <a:latin typeface="Gill Sans MT" panose="020B0502020104020203" pitchFamily="34" charset="0"/>
                        </a:rPr>
                        <a:t>Subatomic particle</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rPr>
                        <a:t>Small particle from which atoms are made</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6747908"/>
                  </a:ext>
                </a:extLst>
              </a:tr>
              <a:tr h="333248">
                <a:tc>
                  <a:txBody>
                    <a:bodyPr/>
                    <a:lstStyle/>
                    <a:p>
                      <a:pPr>
                        <a:lnSpc>
                          <a:spcPct val="115000"/>
                        </a:lnSpc>
                        <a:spcAft>
                          <a:spcPts val="0"/>
                        </a:spcAft>
                      </a:pPr>
                      <a:r>
                        <a:rPr lang="en-GB" sz="1200" b="0" dirty="0">
                          <a:effectLst/>
                          <a:latin typeface="Gill Sans MT" panose="020B0502020104020203" pitchFamily="34" charset="0"/>
                        </a:rPr>
                        <a:t>Thomson, J.J.</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rPr>
                        <a:t>Scientist who discovered that atoms contain electrons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0218077"/>
                  </a:ext>
                </a:extLst>
              </a:tr>
            </a:tbl>
          </a:graphicData>
        </a:graphic>
      </p:graphicFrame>
      <p:graphicFrame>
        <p:nvGraphicFramePr>
          <p:cNvPr id="9" name="Table 8">
            <a:extLst>
              <a:ext uri="{FF2B5EF4-FFF2-40B4-BE49-F238E27FC236}">
                <a16:creationId xmlns:a16="http://schemas.microsoft.com/office/drawing/2014/main" id="{55EE65FF-5B11-4BD1-918B-84ABA80BEE13}"/>
              </a:ext>
            </a:extLst>
          </p:cNvPr>
          <p:cNvGraphicFramePr>
            <a:graphicFrameLocks noGrp="1"/>
          </p:cNvGraphicFramePr>
          <p:nvPr>
            <p:extLst>
              <p:ext uri="{D42A27DB-BD31-4B8C-83A1-F6EECF244321}">
                <p14:modId xmlns:p14="http://schemas.microsoft.com/office/powerpoint/2010/main" val="1164664702"/>
              </p:ext>
            </p:extLst>
          </p:nvPr>
        </p:nvGraphicFramePr>
        <p:xfrm>
          <a:off x="6396520" y="641428"/>
          <a:ext cx="5550641" cy="5847965"/>
        </p:xfrm>
        <a:graphic>
          <a:graphicData uri="http://schemas.openxmlformats.org/drawingml/2006/table">
            <a:tbl>
              <a:tblPr firstRow="1" firstCol="1" bandRow="1">
                <a:tableStyleId>{5940675A-B579-460E-94D1-54222C63F5DA}</a:tableStyleId>
              </a:tblPr>
              <a:tblGrid>
                <a:gridCol w="1263454">
                  <a:extLst>
                    <a:ext uri="{9D8B030D-6E8A-4147-A177-3AD203B41FA5}">
                      <a16:colId xmlns:a16="http://schemas.microsoft.com/office/drawing/2014/main" val="196384708"/>
                    </a:ext>
                  </a:extLst>
                </a:gridCol>
                <a:gridCol w="4287187">
                  <a:extLst>
                    <a:ext uri="{9D8B030D-6E8A-4147-A177-3AD203B41FA5}">
                      <a16:colId xmlns:a16="http://schemas.microsoft.com/office/drawing/2014/main" val="2918358216"/>
                    </a:ext>
                  </a:extLst>
                </a:gridCol>
              </a:tblGrid>
              <a:tr h="29864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i="0" u="none" strike="noStrike" baseline="0" dirty="0">
                          <a:solidFill>
                            <a:schemeClr val="tx1"/>
                          </a:solidFill>
                          <a:effectLst/>
                          <a:latin typeface="Gill Sans MT" panose="020B0502020104020203" pitchFamily="34" charset="0"/>
                          <a:cs typeface="Tahoma"/>
                        </a:rPr>
                        <a:t>Key term</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solidFill>
                      <a:schemeClr val="accent6">
                        <a:lumMod val="20000"/>
                        <a:lumOff val="80000"/>
                      </a:schemeClr>
                    </a:solidFill>
                  </a:tcPr>
                </a:tc>
                <a:tc>
                  <a:txBody>
                    <a:bodyPr/>
                    <a:lstStyle/>
                    <a:p>
                      <a:pPr>
                        <a:lnSpc>
                          <a:spcPct val="115000"/>
                        </a:lnSpc>
                        <a:spcAft>
                          <a:spcPts val="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Definition</a:t>
                      </a:r>
                    </a:p>
                  </a:txBody>
                  <a:tcPr marL="32619" marR="32619" marT="0" marB="0" anchor="ctr">
                    <a:solidFill>
                      <a:schemeClr val="accent6">
                        <a:lumMod val="20000"/>
                        <a:lumOff val="80000"/>
                      </a:schemeClr>
                    </a:solidFill>
                  </a:tcPr>
                </a:tc>
                <a:extLst>
                  <a:ext uri="{0D108BD9-81ED-4DB2-BD59-A6C34878D82A}">
                    <a16:rowId xmlns:a16="http://schemas.microsoft.com/office/drawing/2014/main" val="1807901811"/>
                  </a:ext>
                </a:extLst>
              </a:tr>
              <a:tr h="622327">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Nuclear Atomic</a:t>
                      </a:r>
                    </a:p>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Model</a:t>
                      </a:r>
                    </a:p>
                  </a:txBody>
                  <a:tcPr marL="32619" marR="32619" marT="0" marB="0" anchor="ct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Proposed by Ernest Rutherford after the alpha scattering</a:t>
                      </a:r>
                    </a:p>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experiment which suggested the atom had lots of empty space</a:t>
                      </a:r>
                    </a:p>
                  </a:txBody>
                  <a:tcPr marL="32619" marR="32619" marT="0" marB="0" anchor="ctr"/>
                </a:tc>
                <a:extLst>
                  <a:ext uri="{0D108BD9-81ED-4DB2-BD59-A6C34878D82A}">
                    <a16:rowId xmlns:a16="http://schemas.microsoft.com/office/drawing/2014/main" val="4188044786"/>
                  </a:ext>
                </a:extLst>
              </a:tr>
              <a:tr h="431175">
                <a:tc>
                  <a:txBody>
                    <a:bodyPr/>
                    <a:lstStyle/>
                    <a:p>
                      <a:pPr>
                        <a:lnSpc>
                          <a:spcPct val="115000"/>
                        </a:lnSpc>
                        <a:spcAft>
                          <a:spcPts val="0"/>
                        </a:spcAft>
                      </a:pPr>
                      <a:r>
                        <a:rPr lang="en-GB" sz="1200" b="0" dirty="0">
                          <a:effectLst/>
                          <a:latin typeface="Gill Sans MT" panose="020B0502020104020203" pitchFamily="34" charset="0"/>
                        </a:rPr>
                        <a:t>Bohr, Niels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tc>
                <a:tc>
                  <a:txBody>
                    <a:bodyPr/>
                    <a:lstStyle/>
                    <a:p>
                      <a:pPr>
                        <a:lnSpc>
                          <a:spcPct val="115000"/>
                        </a:lnSpc>
                        <a:spcAft>
                          <a:spcPts val="0"/>
                        </a:spcAft>
                      </a:pPr>
                      <a:r>
                        <a:rPr lang="en-GB" sz="1200" b="0" dirty="0">
                          <a:effectLst/>
                          <a:latin typeface="Gill Sans MT" panose="020B0502020104020203" pitchFamily="34" charset="0"/>
                        </a:rPr>
                        <a:t>Scientist who used evidence to  support the idea that electrons are found in orbits called energy shells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tc>
                <a:extLst>
                  <a:ext uri="{0D108BD9-81ED-4DB2-BD59-A6C34878D82A}">
                    <a16:rowId xmlns:a16="http://schemas.microsoft.com/office/drawing/2014/main" val="528679773"/>
                  </a:ext>
                </a:extLst>
              </a:tr>
              <a:tr h="307619">
                <a:tc>
                  <a:txBody>
                    <a:bodyPr/>
                    <a:lstStyle/>
                    <a:p>
                      <a:pPr>
                        <a:lnSpc>
                          <a:spcPct val="115000"/>
                        </a:lnSpc>
                        <a:spcAft>
                          <a:spcPts val="0"/>
                        </a:spcAft>
                      </a:pPr>
                      <a:r>
                        <a:rPr lang="en-GB" sz="1200" b="0" dirty="0">
                          <a:effectLst/>
                          <a:latin typeface="Gill Sans MT" panose="020B0502020104020203" pitchFamily="34" charset="0"/>
                        </a:rPr>
                        <a:t>Chadwick, James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tc>
                <a:tc>
                  <a:txBody>
                    <a:bodyPr/>
                    <a:lstStyle/>
                    <a:p>
                      <a:pPr>
                        <a:lnSpc>
                          <a:spcPct val="115000"/>
                        </a:lnSpc>
                        <a:spcAft>
                          <a:spcPts val="0"/>
                        </a:spcAft>
                      </a:pPr>
                      <a:r>
                        <a:rPr lang="en-GB" sz="1200" b="0" dirty="0">
                          <a:effectLst/>
                          <a:latin typeface="Gill Sans MT" panose="020B0502020104020203" pitchFamily="34" charset="0"/>
                        </a:rPr>
                        <a:t>Scientist who discovered the neutron</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tc>
                <a:extLst>
                  <a:ext uri="{0D108BD9-81ED-4DB2-BD59-A6C34878D82A}">
                    <a16:rowId xmlns:a16="http://schemas.microsoft.com/office/drawing/2014/main" val="475972338"/>
                  </a:ext>
                </a:extLst>
              </a:tr>
              <a:tr h="431175">
                <a:tc>
                  <a:txBody>
                    <a:bodyPr/>
                    <a:lstStyle/>
                    <a:p>
                      <a:pPr>
                        <a:lnSpc>
                          <a:spcPct val="115000"/>
                        </a:lnSpc>
                        <a:spcAft>
                          <a:spcPts val="0"/>
                        </a:spcAft>
                      </a:pPr>
                      <a:r>
                        <a:rPr lang="en-GB" sz="1200" b="0" dirty="0">
                          <a:effectLst/>
                          <a:latin typeface="Gill Sans MT" panose="020B0502020104020203" pitchFamily="34" charset="0"/>
                        </a:rPr>
                        <a:t>Dalton, John</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tc>
                <a:tc>
                  <a:txBody>
                    <a:bodyPr/>
                    <a:lstStyle/>
                    <a:p>
                      <a:pPr>
                        <a:lnSpc>
                          <a:spcPct val="115000"/>
                        </a:lnSpc>
                        <a:spcAft>
                          <a:spcPts val="0"/>
                        </a:spcAft>
                      </a:pPr>
                      <a:r>
                        <a:rPr lang="en-GB" sz="1200" b="0" dirty="0">
                          <a:effectLst/>
                          <a:latin typeface="Gill Sans MT" panose="020B0502020104020203" pitchFamily="34" charset="0"/>
                        </a:rPr>
                        <a:t>Scientist who discovered atoms cannot be broken into anything smaller</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tc>
                <a:extLst>
                  <a:ext uri="{0D108BD9-81ED-4DB2-BD59-A6C34878D82A}">
                    <a16:rowId xmlns:a16="http://schemas.microsoft.com/office/drawing/2014/main" val="1123069175"/>
                  </a:ext>
                </a:extLst>
              </a:tr>
              <a:tr h="431175">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Plum Pudding</a:t>
                      </a:r>
                    </a:p>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Atomic Model</a:t>
                      </a:r>
                    </a:p>
                  </a:txBody>
                  <a:tcPr marL="32619" marR="32619" marT="0" marB="0" anchor="ct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Proposed by JJ Thompson suggesting atom was a ball of</a:t>
                      </a:r>
                    </a:p>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positive charge with negative electrons embedded in it</a:t>
                      </a:r>
                    </a:p>
                  </a:txBody>
                  <a:tcPr marL="32619" marR="32619" marT="0" marB="0" anchor="ctr"/>
                </a:tc>
                <a:extLst>
                  <a:ext uri="{0D108BD9-81ED-4DB2-BD59-A6C34878D82A}">
                    <a16:rowId xmlns:a16="http://schemas.microsoft.com/office/drawing/2014/main" val="2832990439"/>
                  </a:ext>
                </a:extLst>
              </a:tr>
              <a:tr h="215588">
                <a:tc>
                  <a:txBody>
                    <a:bodyPr/>
                    <a:lstStyle/>
                    <a:p>
                      <a:pPr>
                        <a:lnSpc>
                          <a:spcPct val="115000"/>
                        </a:lnSpc>
                        <a:spcAft>
                          <a:spcPts val="0"/>
                        </a:spcAft>
                        <a:tabLst>
                          <a:tab pos="4144645" algn="l"/>
                        </a:tabLst>
                      </a:pP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tc>
                <a:tc>
                  <a:txBody>
                    <a:bodyPr/>
                    <a:lstStyle/>
                    <a:p>
                      <a:pPr>
                        <a:lnSpc>
                          <a:spcPct val="115000"/>
                        </a:lnSpc>
                        <a:spcAft>
                          <a:spcPts val="0"/>
                        </a:spcAft>
                      </a:pP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tc>
                <a:extLst>
                  <a:ext uri="{0D108BD9-81ED-4DB2-BD59-A6C34878D82A}">
                    <a16:rowId xmlns:a16="http://schemas.microsoft.com/office/drawing/2014/main" val="941239387"/>
                  </a:ext>
                </a:extLst>
              </a:tr>
              <a:tr h="215588">
                <a:tc>
                  <a:txBody>
                    <a:bodyPr/>
                    <a:lstStyle/>
                    <a:p>
                      <a:pPr>
                        <a:lnSpc>
                          <a:spcPct val="115000"/>
                        </a:lnSpc>
                        <a:spcAft>
                          <a:spcPts val="0"/>
                        </a:spcAft>
                        <a:tabLst>
                          <a:tab pos="4144645" algn="l"/>
                        </a:tabLs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Radioactive Decay</a:t>
                      </a:r>
                    </a:p>
                  </a:txBody>
                  <a:tcPr marL="32619" marR="32619" marT="0" marB="0" anchor="ct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When radioactive isotopes decay by a random process</a:t>
                      </a:r>
                    </a:p>
                  </a:txBody>
                  <a:tcPr marL="32619" marR="32619" marT="0" marB="0" anchor="ctr"/>
                </a:tc>
                <a:extLst>
                  <a:ext uri="{0D108BD9-81ED-4DB2-BD59-A6C34878D82A}">
                    <a16:rowId xmlns:a16="http://schemas.microsoft.com/office/drawing/2014/main" val="1938493378"/>
                  </a:ext>
                </a:extLst>
              </a:tr>
              <a:tr h="431175">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Alpha Radiation</a:t>
                      </a:r>
                    </a:p>
                  </a:txBody>
                  <a:tcPr marL="32619" marR="32619" marT="0" marB="0" anchor="ct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Highly ionising, not very penetrating, helium nuclei, positively</a:t>
                      </a:r>
                    </a:p>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charged, stopped in air.</a:t>
                      </a:r>
                    </a:p>
                  </a:txBody>
                  <a:tcPr marL="32619" marR="32619" marT="0" marB="0" anchor="ctr"/>
                </a:tc>
                <a:extLst>
                  <a:ext uri="{0D108BD9-81ED-4DB2-BD59-A6C34878D82A}">
                    <a16:rowId xmlns:a16="http://schemas.microsoft.com/office/drawing/2014/main" val="1843214532"/>
                  </a:ext>
                </a:extLst>
              </a:tr>
              <a:tr h="431175">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Beta Radiation</a:t>
                      </a:r>
                    </a:p>
                  </a:txBody>
                  <a:tcPr marL="32619" marR="32619" marT="0" marB="0" anchor="ct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Quite ionising and penetrating, high speed electron negatively</a:t>
                      </a:r>
                    </a:p>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charged, stopped by thin sheet of aluminium</a:t>
                      </a:r>
                    </a:p>
                  </a:txBody>
                  <a:tcPr marL="32619" marR="32619" marT="0" marB="0" anchor="ctr"/>
                </a:tc>
                <a:extLst>
                  <a:ext uri="{0D108BD9-81ED-4DB2-BD59-A6C34878D82A}">
                    <a16:rowId xmlns:a16="http://schemas.microsoft.com/office/drawing/2014/main" val="2508775383"/>
                  </a:ext>
                </a:extLst>
              </a:tr>
              <a:tr h="307619">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Gamma Radiation</a:t>
                      </a:r>
                    </a:p>
                  </a:txBody>
                  <a:tcPr marL="32619" marR="32619" marT="0" marB="0" anchor="ct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Most penetrating not a particle but an E-M wave</a:t>
                      </a:r>
                    </a:p>
                  </a:txBody>
                  <a:tcPr marL="32619" marR="32619" marT="0" marB="0" anchor="ctr"/>
                </a:tc>
                <a:extLst>
                  <a:ext uri="{0D108BD9-81ED-4DB2-BD59-A6C34878D82A}">
                    <a16:rowId xmlns:a16="http://schemas.microsoft.com/office/drawing/2014/main" val="156313172"/>
                  </a:ext>
                </a:extLst>
              </a:tr>
              <a:tr h="431175">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Contamination</a:t>
                      </a:r>
                    </a:p>
                  </a:txBody>
                  <a:tcPr marL="32619" marR="32619" marT="0" marB="0" anchor="ct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When radiation is inside something so that it becomes</a:t>
                      </a:r>
                    </a:p>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radioactive.</a:t>
                      </a:r>
                    </a:p>
                  </a:txBody>
                  <a:tcPr marL="32619" marR="32619" marT="0" marB="0" anchor="ctr"/>
                </a:tc>
                <a:extLst>
                  <a:ext uri="{0D108BD9-81ED-4DB2-BD59-A6C34878D82A}">
                    <a16:rowId xmlns:a16="http://schemas.microsoft.com/office/drawing/2014/main" val="2144913280"/>
                  </a:ext>
                </a:extLst>
              </a:tr>
              <a:tr h="431175">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Irradiation</a:t>
                      </a:r>
                    </a:p>
                  </a:txBody>
                  <a:tcPr marL="32619" marR="32619" marT="0" marB="0" anchor="ct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Exposing an object to radiation. Suitable precautions can be</a:t>
                      </a:r>
                    </a:p>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taken to protect yourself</a:t>
                      </a:r>
                    </a:p>
                  </a:txBody>
                  <a:tcPr marL="32619" marR="32619" marT="0" marB="0" anchor="ctr"/>
                </a:tc>
                <a:extLst>
                  <a:ext uri="{0D108BD9-81ED-4DB2-BD59-A6C34878D82A}">
                    <a16:rowId xmlns:a16="http://schemas.microsoft.com/office/drawing/2014/main" val="3469952619"/>
                  </a:ext>
                </a:extLst>
              </a:tr>
              <a:tr h="215588">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Half Life</a:t>
                      </a:r>
                    </a:p>
                  </a:txBody>
                  <a:tcPr marL="32619" marR="32619" marT="0" marB="0" anchor="ct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time taken for half the radioactive is</a:t>
                      </a:r>
                    </a:p>
                  </a:txBody>
                  <a:tcPr marL="32619" marR="32619" marT="0" marB="0" anchor="ctr"/>
                </a:tc>
                <a:extLst>
                  <a:ext uri="{0D108BD9-81ED-4DB2-BD59-A6C34878D82A}">
                    <a16:rowId xmlns:a16="http://schemas.microsoft.com/office/drawing/2014/main" val="3066983542"/>
                  </a:ext>
                </a:extLst>
              </a:tr>
              <a:tr h="646762">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Ionisation</a:t>
                      </a:r>
                    </a:p>
                  </a:txBody>
                  <a:tcPr marL="32619" marR="32619" marT="0" marB="0" anchor="ct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High likely the radiation is to knock of an electron. If happens</a:t>
                      </a:r>
                    </a:p>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in a living body it may cause chemical reactions / DNA</a:t>
                      </a:r>
                    </a:p>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mutations.</a:t>
                      </a:r>
                    </a:p>
                  </a:txBody>
                  <a:tcPr marL="32619" marR="32619" marT="0" marB="0" anchor="ctr"/>
                </a:tc>
                <a:extLst>
                  <a:ext uri="{0D108BD9-81ED-4DB2-BD59-A6C34878D82A}">
                    <a16:rowId xmlns:a16="http://schemas.microsoft.com/office/drawing/2014/main" val="2043086872"/>
                  </a:ext>
                </a:extLst>
              </a:tr>
            </a:tbl>
          </a:graphicData>
        </a:graphic>
      </p:graphicFrame>
      <p:sp>
        <p:nvSpPr>
          <p:cNvPr id="10" name="Title 1">
            <a:extLst>
              <a:ext uri="{FF2B5EF4-FFF2-40B4-BE49-F238E27FC236}">
                <a16:creationId xmlns:a16="http://schemas.microsoft.com/office/drawing/2014/main" id="{B82D0C59-8B6C-4324-B4DF-946DB99A3BD9}"/>
              </a:ext>
            </a:extLst>
          </p:cNvPr>
          <p:cNvSpPr>
            <a:spLocks noGrp="1"/>
          </p:cNvSpPr>
          <p:nvPr>
            <p:ph type="title"/>
          </p:nvPr>
        </p:nvSpPr>
        <p:spPr>
          <a:xfrm>
            <a:off x="8604888" y="83219"/>
            <a:ext cx="3405321" cy="448001"/>
          </a:xfrm>
        </p:spPr>
        <p:txBody>
          <a:bodyPr>
            <a:normAutofit/>
          </a:bodyPr>
          <a:lstStyle/>
          <a:p>
            <a:r>
              <a:rPr lang="en-GB" sz="2000" dirty="0">
                <a:latin typeface="Gill Sans MT" panose="020B0502020104020203" pitchFamily="34" charset="0"/>
              </a:rPr>
              <a:t>Atomic structure and radiation</a:t>
            </a:r>
          </a:p>
        </p:txBody>
      </p:sp>
    </p:spTree>
    <p:extLst>
      <p:ext uri="{BB962C8B-B14F-4D97-AF65-F5344CB8AC3E}">
        <p14:creationId xmlns:p14="http://schemas.microsoft.com/office/powerpoint/2010/main" val="14261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1" name="TextBox 10"/>
          <p:cNvSpPr txBox="1"/>
          <p:nvPr/>
        </p:nvSpPr>
        <p:spPr>
          <a:xfrm>
            <a:off x="338983" y="189374"/>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2" name="TextBox 11"/>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graphicFrame>
        <p:nvGraphicFramePr>
          <p:cNvPr id="5" name="Table 4">
            <a:extLst>
              <a:ext uri="{FF2B5EF4-FFF2-40B4-BE49-F238E27FC236}">
                <a16:creationId xmlns:a16="http://schemas.microsoft.com/office/drawing/2014/main" id="{53EC5EB7-C41C-4178-B4E0-2097C053F229}"/>
              </a:ext>
            </a:extLst>
          </p:cNvPr>
          <p:cNvGraphicFramePr>
            <a:graphicFrameLocks noGrp="1"/>
          </p:cNvGraphicFramePr>
          <p:nvPr>
            <p:extLst>
              <p:ext uri="{D42A27DB-BD31-4B8C-83A1-F6EECF244321}">
                <p14:modId xmlns:p14="http://schemas.microsoft.com/office/powerpoint/2010/main" val="1619445253"/>
              </p:ext>
            </p:extLst>
          </p:nvPr>
        </p:nvGraphicFramePr>
        <p:xfrm>
          <a:off x="273121" y="763198"/>
          <a:ext cx="6622354" cy="5472917"/>
        </p:xfrm>
        <a:graphic>
          <a:graphicData uri="http://schemas.openxmlformats.org/drawingml/2006/table">
            <a:tbl>
              <a:tblPr firstRow="1" bandRow="1">
                <a:tableStyleId>{5C22544A-7EE6-4342-B048-85BDC9FD1C3A}</a:tableStyleId>
              </a:tblPr>
              <a:tblGrid>
                <a:gridCol w="1825502">
                  <a:extLst>
                    <a:ext uri="{9D8B030D-6E8A-4147-A177-3AD203B41FA5}">
                      <a16:colId xmlns:a16="http://schemas.microsoft.com/office/drawing/2014/main" val="20001"/>
                    </a:ext>
                  </a:extLst>
                </a:gridCol>
                <a:gridCol w="4796852">
                  <a:extLst>
                    <a:ext uri="{9D8B030D-6E8A-4147-A177-3AD203B41FA5}">
                      <a16:colId xmlns:a16="http://schemas.microsoft.com/office/drawing/2014/main" val="2912048913"/>
                    </a:ext>
                  </a:extLst>
                </a:gridCol>
              </a:tblGrid>
              <a:tr h="266921">
                <a:tc>
                  <a:txBody>
                    <a:bodyPr/>
                    <a:lstStyle/>
                    <a:p>
                      <a:pPr algn="l"/>
                      <a:r>
                        <a:rPr lang="en-GB" sz="1200" b="0" dirty="0">
                          <a:solidFill>
                            <a:schemeClr val="tx1"/>
                          </a:solidFill>
                          <a:latin typeface="Gill Sans MT" panose="020B0502020104020203" pitchFamily="34" charset="0"/>
                        </a:rPr>
                        <a:t>Key word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Definition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96747914"/>
                  </a:ext>
                </a:extLst>
              </a:tr>
              <a:tr h="226031">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State of matter</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way in which the particles are arranged – solid, liquid or gas.</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157302"/>
                  </a:ext>
                </a:extLst>
              </a:tr>
              <a:tr h="287676">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Change of state</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When a substance changes from one state of matter to another (e.g. melting is the change from a solid to a liquid). Energy changes the state, not the temperature.</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4850527"/>
                  </a:ext>
                </a:extLst>
              </a:tr>
              <a:tr h="217785">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Physical change</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 change that can be reversed to recover the original material. E.g. a change of state</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714922"/>
                  </a:ext>
                </a:extLst>
              </a:tr>
              <a:tr h="308225">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Chemical change</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change that creates new products. It cannot be revered. E.g. a chemical reaction.</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9655445"/>
                  </a:ext>
                </a:extLst>
              </a:tr>
              <a:tr h="380144">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Internal energy</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energy stored inside a system by the particles (atoms and molecules) that make up the system. Internal energy is the total kinetic energy and potential energy of all the particles.</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0935851"/>
                  </a:ext>
                </a:extLst>
              </a:tr>
              <a:tr h="297950">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Kinetic energy</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Energy stored within moving objects (e.g. particles).</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3800118"/>
                  </a:ext>
                </a:extLst>
              </a:tr>
              <a:tr h="308225">
                <a:tc>
                  <a:txBody>
                    <a:bodyPr/>
                    <a:lstStyle/>
                    <a:p>
                      <a:pPr>
                        <a:lnSpc>
                          <a:spcPct val="115000"/>
                        </a:lnSpc>
                        <a:spcAft>
                          <a:spcPts val="0"/>
                        </a:spcAft>
                        <a:tabLst>
                          <a:tab pos="4144645" algn="l"/>
                        </a:tabLs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Potential energy</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Energy stored in particles because of their position. The further apart particles are, the greater the potential energy.</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3401457"/>
                  </a:ext>
                </a:extLst>
              </a:tr>
              <a:tr h="256854">
                <a:tc>
                  <a:txBody>
                    <a:bodyPr/>
                    <a:lstStyle/>
                    <a:p>
                      <a:pPr marL="0" marR="0" lvl="0" indent="0" algn="l" defTabSz="914400" rtl="0" eaLnBrk="1" fontAlgn="auto" latinLnBrk="0" hangingPunct="1">
                        <a:lnSpc>
                          <a:spcPct val="115000"/>
                        </a:lnSpc>
                        <a:spcBef>
                          <a:spcPts val="0"/>
                        </a:spcBef>
                        <a:spcAft>
                          <a:spcPts val="0"/>
                        </a:spcAft>
                        <a:buClrTx/>
                        <a:buSzTx/>
                        <a:buFontTx/>
                        <a:buNone/>
                        <a:tabLst>
                          <a:tab pos="4144645" algn="l"/>
                        </a:tabLst>
                        <a:defRPr/>
                      </a:pP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Specific heat capacity</a:t>
                      </a:r>
                    </a:p>
                    <a:p>
                      <a:pPr>
                        <a:lnSpc>
                          <a:spcPct val="115000"/>
                        </a:lnSpc>
                        <a:spcAft>
                          <a:spcPts val="0"/>
                        </a:spcAft>
                        <a:tabLst>
                          <a:tab pos="4144645" algn="l"/>
                        </a:tabLst>
                      </a:pP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specific heat capacity of a substance is the amount of energy required to raise the temperature of one kilogram of the substance by one degree Celsius.</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8005909"/>
                  </a:ext>
                </a:extLst>
              </a:tr>
              <a:tr h="23630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Temperature</a:t>
                      </a:r>
                    </a:p>
                    <a:p>
                      <a:pPr>
                        <a:lnSpc>
                          <a:spcPct val="115000"/>
                        </a:lnSpc>
                        <a:spcAft>
                          <a:spcPts val="0"/>
                        </a:spcAft>
                      </a:pP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average kinetic energy of the particles.</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6220309"/>
                  </a:ext>
                </a:extLst>
              </a:tr>
              <a:tr h="32566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Specific latent heat</a:t>
                      </a:r>
                    </a:p>
                    <a:p>
                      <a:pPr>
                        <a:lnSpc>
                          <a:spcPct val="115000"/>
                        </a:lnSpc>
                        <a:spcAft>
                          <a:spcPts val="0"/>
                        </a:spcAft>
                      </a:pP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amount of energy required to change the state of one kilogram of the substance with no change in temperature.</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9627965"/>
                  </a:ext>
                </a:extLst>
              </a:tr>
              <a:tr h="26692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Latent heat of fusion</a:t>
                      </a:r>
                    </a:p>
                    <a:p>
                      <a:pPr>
                        <a:lnSpc>
                          <a:spcPct val="115000"/>
                        </a:lnSpc>
                        <a:spcAft>
                          <a:spcPts val="0"/>
                        </a:spcAft>
                      </a:pP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Energy required to change state from solid to liquid.</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7911830"/>
                  </a:ext>
                </a:extLst>
              </a:tr>
              <a:tr h="26692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Latent heat of vaporisation</a:t>
                      </a:r>
                    </a:p>
                    <a:p>
                      <a:pPr>
                        <a:lnSpc>
                          <a:spcPct val="115000"/>
                        </a:lnSpc>
                        <a:spcAft>
                          <a:spcPts val="0"/>
                        </a:spcAft>
                      </a:pP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Energy required to change state from liquid to vapour.</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6768451"/>
                  </a:ext>
                </a:extLst>
              </a:tr>
            </a:tbl>
          </a:graphicData>
        </a:graphic>
      </p:graphicFrame>
      <p:graphicFrame>
        <p:nvGraphicFramePr>
          <p:cNvPr id="6" name="Table 5">
            <a:extLst>
              <a:ext uri="{FF2B5EF4-FFF2-40B4-BE49-F238E27FC236}">
                <a16:creationId xmlns:a16="http://schemas.microsoft.com/office/drawing/2014/main" id="{A67B95F5-D900-4BFD-928F-0B00E679FCE7}"/>
              </a:ext>
            </a:extLst>
          </p:cNvPr>
          <p:cNvGraphicFramePr>
            <a:graphicFrameLocks noGrp="1"/>
          </p:cNvGraphicFramePr>
          <p:nvPr>
            <p:extLst>
              <p:ext uri="{D42A27DB-BD31-4B8C-83A1-F6EECF244321}">
                <p14:modId xmlns:p14="http://schemas.microsoft.com/office/powerpoint/2010/main" val="3971403441"/>
              </p:ext>
            </p:extLst>
          </p:nvPr>
        </p:nvGraphicFramePr>
        <p:xfrm>
          <a:off x="7077322" y="763197"/>
          <a:ext cx="4751096" cy="5635477"/>
        </p:xfrm>
        <a:graphic>
          <a:graphicData uri="http://schemas.openxmlformats.org/drawingml/2006/table">
            <a:tbl>
              <a:tblPr firstRow="1" bandRow="1">
                <a:tableStyleId>{5C22544A-7EE6-4342-B048-85BDC9FD1C3A}</a:tableStyleId>
              </a:tblPr>
              <a:tblGrid>
                <a:gridCol w="1362471">
                  <a:extLst>
                    <a:ext uri="{9D8B030D-6E8A-4147-A177-3AD203B41FA5}">
                      <a16:colId xmlns:a16="http://schemas.microsoft.com/office/drawing/2014/main" val="20001"/>
                    </a:ext>
                  </a:extLst>
                </a:gridCol>
                <a:gridCol w="3388625">
                  <a:extLst>
                    <a:ext uri="{9D8B030D-6E8A-4147-A177-3AD203B41FA5}">
                      <a16:colId xmlns:a16="http://schemas.microsoft.com/office/drawing/2014/main" val="2912048913"/>
                    </a:ext>
                  </a:extLst>
                </a:gridCol>
              </a:tblGrid>
              <a:tr h="290489">
                <a:tc>
                  <a:txBody>
                    <a:bodyPr/>
                    <a:lstStyle/>
                    <a:p>
                      <a:pPr algn="l"/>
                      <a:r>
                        <a:rPr lang="en-GB" sz="1200" b="0" dirty="0">
                          <a:solidFill>
                            <a:schemeClr val="tx1"/>
                          </a:solidFill>
                          <a:latin typeface="Gill Sans MT" panose="020B0502020104020203" pitchFamily="34" charset="0"/>
                        </a:rPr>
                        <a:t>Key word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Definition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996747914"/>
                  </a:ext>
                </a:extLst>
              </a:tr>
              <a:tr h="890831">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Solid</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Particles are closely packed, fixed and arranged in regular layers. As more energy is absorbed the kinetic energy and therefore the internal energy of the material increases.</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8046206"/>
                  </a:ext>
                </a:extLst>
              </a:tr>
              <a:tr h="1113539">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Melting</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Temperature doesn’t change. Energy is used to weaken the forces between particles. As more energy is absorbed the potential energy and therefore the internal energy of the material increases.</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157302"/>
                  </a:ext>
                </a:extLst>
              </a:tr>
              <a:tr h="890831">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Liquid</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Particles are touching but no longer arranged regularly. They are above to move. As more energy is absorbed the kinetic energy and therefore the internal energy of the material increases.</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4850527"/>
                  </a:ext>
                </a:extLst>
              </a:tr>
              <a:tr h="668124">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Gas Pressure</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force exerted by gases on surface as the particles collide with it. As temperature increases, gas pressure increases if the volume stays constant.</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714922"/>
                  </a:ext>
                </a:extLst>
              </a:tr>
              <a:tr h="668124">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Density</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How much mass a substance contains compared to its volume. Solids are usually dense because the particles are closely packed</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9655445"/>
                  </a:ext>
                </a:extLst>
              </a:tr>
              <a:tr h="1113539">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Evaporation</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Temperature doesn’t change. Energy is used to weaken the forces between particles. As more energy is absorbed the potential energy and therefore the internal energy of the material increases.</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0935851"/>
                  </a:ext>
                </a:extLst>
              </a:tr>
            </a:tbl>
          </a:graphicData>
        </a:graphic>
      </p:graphicFrame>
      <p:sp>
        <p:nvSpPr>
          <p:cNvPr id="7" name="Title 1">
            <a:extLst>
              <a:ext uri="{FF2B5EF4-FFF2-40B4-BE49-F238E27FC236}">
                <a16:creationId xmlns:a16="http://schemas.microsoft.com/office/drawing/2014/main" id="{B82D0C59-8B6C-4324-B4DF-946DB99A3BD9}"/>
              </a:ext>
            </a:extLst>
          </p:cNvPr>
          <p:cNvSpPr>
            <a:spLocks noGrp="1"/>
          </p:cNvSpPr>
          <p:nvPr>
            <p:ph type="title"/>
          </p:nvPr>
        </p:nvSpPr>
        <p:spPr>
          <a:xfrm>
            <a:off x="10208301" y="285216"/>
            <a:ext cx="1741947" cy="448001"/>
          </a:xfrm>
        </p:spPr>
        <p:txBody>
          <a:bodyPr>
            <a:normAutofit/>
          </a:bodyPr>
          <a:lstStyle/>
          <a:p>
            <a:r>
              <a:rPr lang="en-GB" sz="2000" dirty="0">
                <a:latin typeface="Gill Sans MT" panose="020B0502020104020203" pitchFamily="34" charset="0"/>
              </a:rPr>
              <a:t>Particle Model</a:t>
            </a:r>
          </a:p>
        </p:txBody>
      </p:sp>
    </p:spTree>
    <p:extLst>
      <p:ext uri="{BB962C8B-B14F-4D97-AF65-F5344CB8AC3E}">
        <p14:creationId xmlns:p14="http://schemas.microsoft.com/office/powerpoint/2010/main" val="367839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0720" y="164630"/>
            <a:ext cx="157379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graphicFrame>
        <p:nvGraphicFramePr>
          <p:cNvPr id="4" name="Table 3"/>
          <p:cNvGraphicFramePr>
            <a:graphicFrameLocks noGrp="1"/>
          </p:cNvGraphicFramePr>
          <p:nvPr/>
        </p:nvGraphicFramePr>
        <p:xfrm>
          <a:off x="2352502" y="134605"/>
          <a:ext cx="4602157" cy="6481010"/>
        </p:xfrm>
        <a:graphic>
          <a:graphicData uri="http://schemas.openxmlformats.org/drawingml/2006/table">
            <a:tbl>
              <a:tblPr firstRow="1" bandRow="1">
                <a:tableStyleId>{5940675A-B579-460E-94D1-54222C63F5DA}</a:tableStyleId>
              </a:tblPr>
              <a:tblGrid>
                <a:gridCol w="2284133">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r>
                        <a:rPr lang="es-ES" sz="1200" kern="1400" dirty="0">
                          <a:ln>
                            <a:noFill/>
                          </a:ln>
                          <a:solidFill>
                            <a:srgbClr val="000000"/>
                          </a:solidFill>
                          <a:effectLst/>
                          <a:latin typeface="Gill Sans MT" panose="020B0502020104020203" pitchFamily="34" charset="0"/>
                        </a:rPr>
                        <a:t>A menudo</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Often</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93540">
                <a:tc>
                  <a:txBody>
                    <a:bodyPr/>
                    <a:lstStyle/>
                    <a:p>
                      <a:r>
                        <a:rPr lang="es-ES" sz="1200" kern="1400" dirty="0">
                          <a:ln>
                            <a:noFill/>
                          </a:ln>
                          <a:solidFill>
                            <a:srgbClr val="000000"/>
                          </a:solidFill>
                          <a:effectLst/>
                          <a:latin typeface="Gill Sans MT" panose="020B0502020104020203" pitchFamily="34" charset="0"/>
                        </a:rPr>
                        <a:t>frecuentemente</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Frequently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2529">
                <a:tc>
                  <a:txBody>
                    <a:bodyPr/>
                    <a:lstStyle/>
                    <a:p>
                      <a:r>
                        <a:rPr lang="es-ES" sz="1200" kern="1400" dirty="0">
                          <a:ln>
                            <a:noFill/>
                          </a:ln>
                          <a:solidFill>
                            <a:srgbClr val="000000"/>
                          </a:solidFill>
                          <a:effectLst/>
                          <a:latin typeface="Gill Sans MT" panose="020B0502020104020203" pitchFamily="34" charset="0"/>
                        </a:rPr>
                        <a:t>por la tarde</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In the afternoon</a:t>
                      </a:r>
                    </a:p>
                  </a:txBody>
                  <a:tcPr marL="36576" marR="36576" marT="36576" marB="36576" anchor="ctr"/>
                </a:tc>
                <a:extLst>
                  <a:ext uri="{0D108BD9-81ED-4DB2-BD59-A6C34878D82A}">
                    <a16:rowId xmlns:a16="http://schemas.microsoft.com/office/drawing/2014/main" val="10003"/>
                  </a:ext>
                </a:extLst>
              </a:tr>
              <a:tr h="361888">
                <a:tc>
                  <a:txBody>
                    <a:bodyPr/>
                    <a:lstStyle/>
                    <a:p>
                      <a:r>
                        <a:rPr lang="es-ES" sz="1200" kern="1400" dirty="0">
                          <a:ln>
                            <a:noFill/>
                          </a:ln>
                          <a:solidFill>
                            <a:srgbClr val="000000"/>
                          </a:solidFill>
                          <a:effectLst/>
                          <a:latin typeface="Gill Sans MT" panose="020B0502020104020203" pitchFamily="34" charset="0"/>
                        </a:rPr>
                        <a:t>por la mañana</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In the morning</a:t>
                      </a:r>
                    </a:p>
                  </a:txBody>
                  <a:tcPr marL="36576" marR="36576" marT="36576" marB="36576" anchor="ctr"/>
                </a:tc>
                <a:extLst>
                  <a:ext uri="{0D108BD9-81ED-4DB2-BD59-A6C34878D82A}">
                    <a16:rowId xmlns:a16="http://schemas.microsoft.com/office/drawing/2014/main" val="10004"/>
                  </a:ext>
                </a:extLst>
              </a:tr>
              <a:tr h="382798">
                <a:tc>
                  <a:txBody>
                    <a:bodyPr/>
                    <a:lstStyle/>
                    <a:p>
                      <a:r>
                        <a:rPr lang="es-ES" sz="1200" kern="1400" dirty="0">
                          <a:ln>
                            <a:noFill/>
                          </a:ln>
                          <a:solidFill>
                            <a:srgbClr val="000000"/>
                          </a:solidFill>
                          <a:effectLst/>
                          <a:latin typeface="Gill Sans MT" panose="020B0502020104020203" pitchFamily="34" charset="0"/>
                        </a:rPr>
                        <a:t>cada noche</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Each night</a:t>
                      </a:r>
                    </a:p>
                  </a:txBody>
                  <a:tcPr marL="36576" marR="36576" marT="36576" marB="36576" anchor="ctr"/>
                </a:tc>
                <a:extLst>
                  <a:ext uri="{0D108BD9-81ED-4DB2-BD59-A6C34878D82A}">
                    <a16:rowId xmlns:a16="http://schemas.microsoft.com/office/drawing/2014/main" val="3925240874"/>
                  </a:ext>
                </a:extLst>
              </a:tr>
              <a:tr h="361888">
                <a:tc>
                  <a:txBody>
                    <a:bodyPr/>
                    <a:lstStyle/>
                    <a:p>
                      <a:r>
                        <a:rPr lang="es-ES" sz="1200" kern="1400" dirty="0" err="1">
                          <a:ln>
                            <a:noFill/>
                          </a:ln>
                          <a:solidFill>
                            <a:srgbClr val="000000"/>
                          </a:solidFill>
                          <a:effectLst/>
                          <a:latin typeface="Gill Sans MT" panose="020B0502020104020203" pitchFamily="34" charset="0"/>
                        </a:rPr>
                        <a:t>jámas</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Never again</a:t>
                      </a:r>
                    </a:p>
                  </a:txBody>
                  <a:tcPr marL="36576" marR="36576" marT="36576" marB="36576" anchor="ctr"/>
                </a:tc>
                <a:extLst>
                  <a:ext uri="{0D108BD9-81ED-4DB2-BD59-A6C34878D82A}">
                    <a16:rowId xmlns:a16="http://schemas.microsoft.com/office/drawing/2014/main" val="3041935017"/>
                  </a:ext>
                </a:extLst>
              </a:tr>
              <a:tr h="361888">
                <a:tc>
                  <a:txBody>
                    <a:bodyPr/>
                    <a:lstStyle/>
                    <a:p>
                      <a:r>
                        <a:rPr lang="es-ES" sz="1200" kern="1400" dirty="0">
                          <a:ln>
                            <a:noFill/>
                          </a:ln>
                          <a:solidFill>
                            <a:srgbClr val="000000"/>
                          </a:solidFill>
                          <a:effectLst/>
                          <a:latin typeface="Gill Sans MT" panose="020B0502020104020203" pitchFamily="34" charset="0"/>
                        </a:rPr>
                        <a:t>cada fin de semana</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Every</a:t>
                      </a:r>
                      <a:r>
                        <a:rPr lang="en-GB" sz="1200" kern="1400" baseline="0" dirty="0">
                          <a:ln>
                            <a:noFill/>
                          </a:ln>
                          <a:solidFill>
                            <a:srgbClr val="000000"/>
                          </a:solidFill>
                          <a:effectLst/>
                          <a:latin typeface="Gill Sans MT" panose="020B0502020104020203" pitchFamily="34" charset="0"/>
                        </a:rPr>
                        <a:t> weekend</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61888">
                <a:tc>
                  <a:txBody>
                    <a:bodyPr/>
                    <a:lstStyle/>
                    <a:p>
                      <a:r>
                        <a:rPr lang="es-ES" sz="1200" kern="1400" dirty="0">
                          <a:ln>
                            <a:noFill/>
                          </a:ln>
                          <a:solidFill>
                            <a:srgbClr val="000000"/>
                          </a:solidFill>
                          <a:effectLst/>
                          <a:latin typeface="Gill Sans MT" panose="020B0502020104020203" pitchFamily="34" charset="0"/>
                        </a:rPr>
                        <a:t>barato</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Cheap</a:t>
                      </a:r>
                    </a:p>
                  </a:txBody>
                  <a:tcPr marL="36576" marR="36576" marT="36576" marB="36576" anchor="ctr"/>
                </a:tc>
                <a:extLst>
                  <a:ext uri="{0D108BD9-81ED-4DB2-BD59-A6C34878D82A}">
                    <a16:rowId xmlns:a16="http://schemas.microsoft.com/office/drawing/2014/main" val="1235971345"/>
                  </a:ext>
                </a:extLst>
              </a:tr>
              <a:tr h="361888">
                <a:tc>
                  <a:txBody>
                    <a:bodyPr/>
                    <a:lstStyle/>
                    <a:p>
                      <a:r>
                        <a:rPr lang="es-ES" sz="1200" kern="1400" dirty="0">
                          <a:ln>
                            <a:noFill/>
                          </a:ln>
                          <a:solidFill>
                            <a:srgbClr val="000000"/>
                          </a:solidFill>
                          <a:effectLst/>
                          <a:latin typeface="Gill Sans MT" panose="020B0502020104020203" pitchFamily="34" charset="0"/>
                        </a:rPr>
                        <a:t>divertido</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Fun</a:t>
                      </a:r>
                    </a:p>
                  </a:txBody>
                  <a:tcPr marL="36576" marR="36576" marT="36576" marB="36576" anchor="ctr"/>
                </a:tc>
                <a:extLst>
                  <a:ext uri="{0D108BD9-81ED-4DB2-BD59-A6C34878D82A}">
                    <a16:rowId xmlns:a16="http://schemas.microsoft.com/office/drawing/2014/main" val="3748769057"/>
                  </a:ext>
                </a:extLst>
              </a:tr>
              <a:tr h="361888">
                <a:tc>
                  <a:txBody>
                    <a:bodyPr/>
                    <a:lstStyle/>
                    <a:p>
                      <a:r>
                        <a:rPr lang="es-ES" sz="1200" kern="1400" dirty="0">
                          <a:ln>
                            <a:noFill/>
                          </a:ln>
                          <a:solidFill>
                            <a:srgbClr val="000000"/>
                          </a:solidFill>
                          <a:effectLst/>
                          <a:latin typeface="Gill Sans MT" panose="020B0502020104020203" pitchFamily="34" charset="0"/>
                        </a:rPr>
                        <a:t>útil</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Useful</a:t>
                      </a:r>
                    </a:p>
                  </a:txBody>
                  <a:tcPr marL="36576" marR="36576" marT="36576" marB="36576" anchor="ctr"/>
                </a:tc>
                <a:extLst>
                  <a:ext uri="{0D108BD9-81ED-4DB2-BD59-A6C34878D82A}">
                    <a16:rowId xmlns:a16="http://schemas.microsoft.com/office/drawing/2014/main" val="1543258229"/>
                  </a:ext>
                </a:extLst>
              </a:tr>
              <a:tr h="361888">
                <a:tc>
                  <a:txBody>
                    <a:bodyPr/>
                    <a:lstStyle/>
                    <a:p>
                      <a:r>
                        <a:rPr lang="es-ES" sz="1200" kern="1400" dirty="0">
                          <a:ln>
                            <a:noFill/>
                          </a:ln>
                          <a:solidFill>
                            <a:srgbClr val="000000"/>
                          </a:solidFill>
                          <a:effectLst/>
                          <a:latin typeface="Gill Sans MT" panose="020B0502020104020203" pitchFamily="34" charset="0"/>
                        </a:rPr>
                        <a:t>Lento</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Slow</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61888">
                <a:tc>
                  <a:txBody>
                    <a:bodyPr/>
                    <a:lstStyle/>
                    <a:p>
                      <a:r>
                        <a:rPr lang="es-ES" sz="1200" kern="1400" dirty="0">
                          <a:ln>
                            <a:noFill/>
                          </a:ln>
                          <a:solidFill>
                            <a:srgbClr val="000000"/>
                          </a:solidFill>
                          <a:effectLst/>
                          <a:latin typeface="Gill Sans MT" panose="020B0502020104020203" pitchFamily="34" charset="0"/>
                        </a:rPr>
                        <a:t>bueno</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Good</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61888">
                <a:tc>
                  <a:txBody>
                    <a:bodyPr/>
                    <a:lstStyle/>
                    <a:p>
                      <a:r>
                        <a:rPr lang="es-ES" sz="1200" kern="1400" dirty="0" err="1">
                          <a:ln>
                            <a:noFill/>
                          </a:ln>
                          <a:solidFill>
                            <a:srgbClr val="000000"/>
                          </a:solidFill>
                          <a:effectLst/>
                          <a:latin typeface="Gill Sans MT" panose="020B0502020104020203" pitchFamily="34" charset="0"/>
                        </a:rPr>
                        <a:t>pelgiroso</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Dangerous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Fácil</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Easy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aburrido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Boring</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caro</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Expensive</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seguro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secure</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6" name="Table 5"/>
          <p:cNvGraphicFramePr>
            <a:graphicFrameLocks noGrp="1"/>
          </p:cNvGraphicFramePr>
          <p:nvPr/>
        </p:nvGraphicFramePr>
        <p:xfrm>
          <a:off x="7322412"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inútil</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useless</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 sz="1200" kern="1400" dirty="0" err="1">
                          <a:ln>
                            <a:noFill/>
                          </a:ln>
                          <a:solidFill>
                            <a:srgbClr val="000000"/>
                          </a:solidFill>
                          <a:effectLst/>
                          <a:latin typeface="Gill Sans MT" panose="020B0502020104020203" pitchFamily="34" charset="0"/>
                        </a:rPr>
                        <a:t>dificíl</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difficult</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malo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Bad</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rápido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Fast</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82798">
                <a:tc>
                  <a:txBody>
                    <a:bodyPr/>
                    <a:lstStyle/>
                    <a:p>
                      <a:r>
                        <a:rPr lang="en-GB" sz="1200" dirty="0">
                          <a:latin typeface="Gill Sans MT" panose="020B0502020104020203" pitchFamily="34" charset="0"/>
                        </a:rPr>
                        <a:t>popular</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Popular</a:t>
                      </a:r>
                    </a:p>
                  </a:txBody>
                  <a:tcPr marL="36576" marR="36576" marT="36576" marB="36576"/>
                </a:tc>
                <a:extLst>
                  <a:ext uri="{0D108BD9-81ED-4DB2-BD59-A6C34878D82A}">
                    <a16:rowId xmlns:a16="http://schemas.microsoft.com/office/drawing/2014/main" val="3925240874"/>
                  </a:ext>
                </a:extLst>
              </a:tr>
              <a:tr h="361888">
                <a:tc>
                  <a:txBody>
                    <a:bodyPr/>
                    <a:lstStyle/>
                    <a:p>
                      <a:r>
                        <a:rPr lang="en-GB" sz="1200" dirty="0" err="1">
                          <a:latin typeface="Gill Sans MT" panose="020B0502020104020203" pitchFamily="34" charset="0"/>
                        </a:rPr>
                        <a:t>apropiado</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Appropriate</a:t>
                      </a:r>
                    </a:p>
                  </a:txBody>
                  <a:tcPr marL="36576" marR="36576" marT="36576" marB="36576"/>
                </a:tc>
                <a:extLst>
                  <a:ext uri="{0D108BD9-81ED-4DB2-BD59-A6C34878D82A}">
                    <a16:rowId xmlns:a16="http://schemas.microsoft.com/office/drawing/2014/main" val="3041935017"/>
                  </a:ext>
                </a:extLst>
              </a:tr>
              <a:tr h="361888">
                <a:tc>
                  <a:txBody>
                    <a:bodyPr/>
                    <a:lstStyle/>
                    <a:p>
                      <a:r>
                        <a:rPr lang="en-GB" sz="1200" dirty="0">
                          <a:latin typeface="Gill Sans MT" panose="020B0502020104020203" pitchFamily="34" charset="0"/>
                        </a:rPr>
                        <a:t>digital</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Digital</a:t>
                      </a:r>
                    </a:p>
                  </a:txBody>
                  <a:tcPr marL="36576" marR="36576" marT="36576" marB="36576"/>
                </a:tc>
                <a:extLst>
                  <a:ext uri="{0D108BD9-81ED-4DB2-BD59-A6C34878D82A}">
                    <a16:rowId xmlns:a16="http://schemas.microsoft.com/office/drawing/2014/main" val="4149408354"/>
                  </a:ext>
                </a:extLst>
              </a:tr>
              <a:tr h="36188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s-ES" sz="1200" kern="1400" dirty="0">
                          <a:ln>
                            <a:noFill/>
                          </a:ln>
                          <a:solidFill>
                            <a:srgbClr val="000000"/>
                          </a:solidFill>
                          <a:effectLst/>
                          <a:latin typeface="Gill Sans MT" panose="020B0502020104020203" pitchFamily="34" charset="0"/>
                        </a:rPr>
                        <a:t>un documental sobre</a:t>
                      </a:r>
                      <a:r>
                        <a:rPr lang="es-ES" sz="1200" kern="1400" baseline="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documentary</a:t>
                      </a:r>
                      <a:r>
                        <a:rPr lang="en-GB" sz="1200" kern="1400" baseline="0" dirty="0">
                          <a:ln>
                            <a:noFill/>
                          </a:ln>
                          <a:solidFill>
                            <a:srgbClr val="000000"/>
                          </a:solidFill>
                          <a:effectLst/>
                          <a:latin typeface="Gill Sans MT" panose="020B0502020104020203" pitchFamily="34" charset="0"/>
                        </a:rPr>
                        <a:t> about …</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 tiempo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The weather</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una serie de aventuras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Adventure series</a:t>
                      </a: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las noticias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News</a:t>
                      </a: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un programa de cocina</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Cooking programme</a:t>
                      </a:r>
                    </a:p>
                  </a:txBody>
                  <a:tcPr marL="36576" marR="36576" marT="36576" marB="36576"/>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una telenovela</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Soap</a:t>
                      </a: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un programa de entrevistas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s-ES_tradnl" sz="1200" kern="1400" dirty="0" err="1">
                          <a:ln>
                            <a:noFill/>
                          </a:ln>
                          <a:solidFill>
                            <a:srgbClr val="000000"/>
                          </a:solidFill>
                          <a:effectLst/>
                          <a:latin typeface="Gill Sans MT" panose="020B0502020104020203" pitchFamily="34" charset="0"/>
                        </a:rPr>
                        <a:t>talkshow</a:t>
                      </a:r>
                      <a:endParaRPr lang="es-ES_tradnl"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un concurso cultura</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gameshow</a:t>
                      </a:r>
                    </a:p>
                  </a:txBody>
                  <a:tcPr marL="36576" marR="36576" marT="36576" marB="36576"/>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 película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film</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0"/>
                        </a:spcAft>
                      </a:pPr>
                      <a:r>
                        <a:rPr lang="es-ES" sz="1200" kern="1400" dirty="0">
                          <a:ln>
                            <a:noFill/>
                          </a:ln>
                          <a:solidFill>
                            <a:srgbClr val="000000"/>
                          </a:solidFill>
                          <a:effectLst/>
                          <a:latin typeface="Gill Sans MT" panose="020B0502020104020203" pitchFamily="34" charset="0"/>
                        </a:rPr>
                        <a:t>El cine</a:t>
                      </a:r>
                      <a:endParaRPr lang="es-ES_tradnl"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cinema</a:t>
                      </a:r>
                    </a:p>
                  </a:txBody>
                  <a:tcPr marL="36576" marR="36576" marT="36576" marB="36576"/>
                </a:tc>
                <a:extLst>
                  <a:ext uri="{0D108BD9-81ED-4DB2-BD59-A6C34878D82A}">
                    <a16:rowId xmlns:a16="http://schemas.microsoft.com/office/drawing/2014/main" val="3487442006"/>
                  </a:ext>
                </a:extLst>
              </a:tr>
            </a:tbl>
          </a:graphicData>
        </a:graphic>
      </p:graphicFrame>
    </p:spTree>
    <p:extLst>
      <p:ext uri="{BB962C8B-B14F-4D97-AF65-F5344CB8AC3E}">
        <p14:creationId xmlns:p14="http://schemas.microsoft.com/office/powerpoint/2010/main" val="344854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0720" y="164630"/>
            <a:ext cx="157379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graphicFrame>
        <p:nvGraphicFramePr>
          <p:cNvPr id="8" name="Table 7"/>
          <p:cNvGraphicFramePr>
            <a:graphicFrameLocks noGrp="1"/>
          </p:cNvGraphicFramePr>
          <p:nvPr/>
        </p:nvGraphicFramePr>
        <p:xfrm>
          <a:off x="2352502" y="134605"/>
          <a:ext cx="4602157" cy="6481010"/>
        </p:xfrm>
        <a:graphic>
          <a:graphicData uri="http://schemas.openxmlformats.org/drawingml/2006/table">
            <a:tbl>
              <a:tblPr firstRow="1" bandRow="1">
                <a:tableStyleId>{5940675A-B579-460E-94D1-54222C63F5DA}</a:tableStyleId>
              </a:tblPr>
              <a:tblGrid>
                <a:gridCol w="2284133">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 red social</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Social media</a:t>
                      </a:r>
                    </a:p>
                  </a:txBody>
                  <a:tcPr marL="36576" marR="36576" marT="36576" marB="36576" anchor="ctr"/>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 mensaje</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Message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 página</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Webpage</a:t>
                      </a:r>
                    </a:p>
                  </a:txBody>
                  <a:tcPr marL="36576" marR="36576" marT="36576" marB="36576" anchor="ctr"/>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las noticias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News</a:t>
                      </a:r>
                    </a:p>
                  </a:txBody>
                  <a:tcPr marL="36576" marR="36576" marT="36576" marB="36576" anchor="ctr"/>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 pantalla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Screen</a:t>
                      </a:r>
                    </a:p>
                  </a:txBody>
                  <a:tcPr marL="36576" marR="36576" marT="36576" marB="36576" anchor="ctr"/>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el teclado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Keyboard</a:t>
                      </a:r>
                    </a:p>
                  </a:txBody>
                  <a:tcPr marL="36576" marR="36576" marT="36576" marB="36576" anchor="ctr"/>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el </a:t>
                      </a:r>
                      <a:r>
                        <a:rPr lang="es-ES" sz="1200" kern="1400" dirty="0" err="1">
                          <a:ln>
                            <a:noFill/>
                          </a:ln>
                          <a:solidFill>
                            <a:srgbClr val="000000"/>
                          </a:solidFill>
                          <a:effectLst/>
                          <a:latin typeface="Gill Sans MT" panose="020B0502020104020203" pitchFamily="34" charset="0"/>
                        </a:rPr>
                        <a:t>portatíl</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Laptop</a:t>
                      </a:r>
                    </a:p>
                  </a:txBody>
                  <a:tcPr marL="36576" marR="36576" marT="36576" marB="36576" anchor="ctr"/>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El móvil</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Mobile</a:t>
                      </a:r>
                    </a:p>
                  </a:txBody>
                  <a:tcPr marL="36576" marR="36576" marT="36576" marB="36576" anchor="ctr"/>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una cámara</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Camera</a:t>
                      </a:r>
                    </a:p>
                  </a:txBody>
                  <a:tcPr marL="36576" marR="36576" marT="36576" marB="36576" anchor="ctr"/>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la llamada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Call</a:t>
                      </a:r>
                    </a:p>
                  </a:txBody>
                  <a:tcPr marL="36576" marR="36576" marT="36576" marB="36576" anchor="ctr"/>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 televisión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TV</a:t>
                      </a:r>
                    </a:p>
                  </a:txBody>
                  <a:tcPr marL="36576" marR="36576" marT="36576" marB="36576" anchor="ctr"/>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medios de comunicación</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Means</a:t>
                      </a:r>
                      <a:r>
                        <a:rPr lang="es-ES" sz="1200" kern="1400" dirty="0">
                          <a:ln>
                            <a:noFill/>
                          </a:ln>
                          <a:solidFill>
                            <a:srgbClr val="000000"/>
                          </a:solidFill>
                          <a:effectLst/>
                          <a:latin typeface="Gill Sans MT" panose="020B0502020104020203" pitchFamily="34" charset="0"/>
                        </a:rPr>
                        <a:t> of </a:t>
                      </a:r>
                      <a:r>
                        <a:rPr lang="es-ES" sz="1200" kern="1400" dirty="0" err="1">
                          <a:ln>
                            <a:noFill/>
                          </a:ln>
                          <a:solidFill>
                            <a:srgbClr val="000000"/>
                          </a:solidFill>
                          <a:effectLst/>
                          <a:latin typeface="Gill Sans MT" panose="020B0502020104020203" pitchFamily="34" charset="0"/>
                        </a:rPr>
                        <a:t>communication</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6188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s-ES" sz="1200" kern="1400" dirty="0">
                          <a:ln>
                            <a:noFill/>
                          </a:ln>
                          <a:solidFill>
                            <a:srgbClr val="000000"/>
                          </a:solidFill>
                          <a:effectLst/>
                          <a:latin typeface="Gill Sans MT" panose="020B0502020104020203" pitchFamily="34" charset="0"/>
                        </a:rPr>
                        <a:t>el ordenador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Computer</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139219470"/>
                  </a:ext>
                </a:extLst>
              </a:tr>
              <a:tr h="36188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s-ES" sz="1200" kern="1400" dirty="0">
                          <a:ln>
                            <a:noFill/>
                          </a:ln>
                          <a:solidFill>
                            <a:srgbClr val="000000"/>
                          </a:solidFill>
                          <a:effectLst/>
                          <a:latin typeface="Gill Sans MT" panose="020B0502020104020203" pitchFamily="34" charset="0"/>
                        </a:rPr>
                        <a:t>velocidad</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Speed</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6188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s-ES" sz="1200" kern="1400" dirty="0" err="1">
                          <a:ln>
                            <a:noFill/>
                          </a:ln>
                          <a:solidFill>
                            <a:srgbClr val="000000"/>
                          </a:solidFill>
                          <a:effectLst/>
                          <a:latin typeface="Gill Sans MT" panose="020B0502020104020203" pitchFamily="34" charset="0"/>
                        </a:rPr>
                        <a:t>seguiridad</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Security</a:t>
                      </a:r>
                    </a:p>
                  </a:txBody>
                  <a:tcPr marL="36576" marR="36576" marT="36576" marB="36576" anchor="ctr"/>
                </a:tc>
                <a:extLst>
                  <a:ext uri="{0D108BD9-81ED-4DB2-BD59-A6C34878D82A}">
                    <a16:rowId xmlns:a16="http://schemas.microsoft.com/office/drawing/2014/main" val="1202810902"/>
                  </a:ext>
                </a:extLst>
              </a:tr>
              <a:tr h="36188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s-ES" sz="1200" kern="1400" dirty="0">
                          <a:ln>
                            <a:noFill/>
                          </a:ln>
                          <a:solidFill>
                            <a:srgbClr val="000000"/>
                          </a:solidFill>
                          <a:effectLst/>
                          <a:latin typeface="Gill Sans MT" panose="020B0502020104020203" pitchFamily="34" charset="0"/>
                        </a:rPr>
                        <a:t>víctima</a:t>
                      </a:r>
                      <a:endParaRPr lang="es-ES_tradnl"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Victim</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protección</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protection</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9" name="Table 8"/>
          <p:cNvGraphicFramePr>
            <a:graphicFrameLocks noGrp="1"/>
          </p:cNvGraphicFramePr>
          <p:nvPr/>
        </p:nvGraphicFramePr>
        <p:xfrm>
          <a:off x="7322412"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 sz="1200" kern="1400" dirty="0" err="1">
                          <a:ln>
                            <a:noFill/>
                          </a:ln>
                          <a:solidFill>
                            <a:srgbClr val="000000"/>
                          </a:solidFill>
                          <a:effectLst/>
                          <a:latin typeface="Gill Sans MT" panose="020B0502020104020203" pitchFamily="34" charset="0"/>
                        </a:rPr>
                        <a:t>ciberacoso</a:t>
                      </a:r>
                      <a:endParaRPr lang="es-E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Cyberbullying</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prensa</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Press</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 sz="1200" kern="1400" dirty="0" err="1">
                          <a:ln>
                            <a:noFill/>
                          </a:ln>
                          <a:solidFill>
                            <a:srgbClr val="000000"/>
                          </a:solidFill>
                          <a:effectLst/>
                          <a:latin typeface="Gill Sans MT" panose="020B0502020104020203" pitchFamily="34" charset="0"/>
                        </a:rPr>
                        <a:t>apropriado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Appropriate</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desconocido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Unknown</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gratis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Free</a:t>
                      </a:r>
                    </a:p>
                  </a:txBody>
                  <a:tcPr marL="36576" marR="36576" marT="36576" marB="36576"/>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pPr>
                      <a:r>
                        <a:rPr lang="es-ES" sz="1200" kern="1400" dirty="0" err="1">
                          <a:ln>
                            <a:noFill/>
                          </a:ln>
                          <a:solidFill>
                            <a:srgbClr val="000000"/>
                          </a:solidFill>
                          <a:effectLst/>
                          <a:latin typeface="Gill Sans MT" panose="020B0502020104020203" pitchFamily="34" charset="0"/>
                        </a:rPr>
                        <a:t>influencer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Influencer</a:t>
                      </a:r>
                    </a:p>
                  </a:txBody>
                  <a:tcPr marL="36576" marR="36576" marT="36576" marB="36576"/>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riesgo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Risk</a:t>
                      </a:r>
                    </a:p>
                  </a:txBody>
                  <a:tcPr marL="36576" marR="36576" marT="36576" marB="36576"/>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seguidor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Follower</a:t>
                      </a: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resultado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Result</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salud</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Health</a:t>
                      </a: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cultura</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Culture</a:t>
                      </a: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sonido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Sound</a:t>
                      </a:r>
                    </a:p>
                  </a:txBody>
                  <a:tcPr marL="36576" marR="36576" marT="36576" marB="36576"/>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molesto</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Annoy</a:t>
                      </a: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0"/>
                        </a:spcAft>
                      </a:pPr>
                      <a:r>
                        <a:rPr lang="es-ES" sz="1200" kern="1400" dirty="0">
                          <a:ln>
                            <a:noFill/>
                          </a:ln>
                          <a:solidFill>
                            <a:srgbClr val="000000"/>
                          </a:solidFill>
                          <a:effectLst/>
                          <a:latin typeface="Gill Sans MT" panose="020B0502020104020203" pitchFamily="34" charset="0"/>
                        </a:rPr>
                        <a:t>realidad</a:t>
                      </a:r>
                      <a:endParaRPr lang="es-ES_tradnl"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s-ES_tradnl" sz="1200" kern="1400" dirty="0" err="1">
                          <a:ln>
                            <a:noFill/>
                          </a:ln>
                          <a:solidFill>
                            <a:srgbClr val="000000"/>
                          </a:solidFill>
                          <a:effectLst/>
                          <a:latin typeface="Gill Sans MT" panose="020B0502020104020203" pitchFamily="34" charset="0"/>
                        </a:rPr>
                        <a:t>Reality</a:t>
                      </a:r>
                      <a:endParaRPr lang="es-ES_tradnl"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0"/>
                        </a:spcAft>
                      </a:pPr>
                      <a:r>
                        <a:rPr lang="es-ES" sz="1200" kern="1400" dirty="0">
                          <a:ln>
                            <a:noFill/>
                          </a:ln>
                          <a:solidFill>
                            <a:srgbClr val="000000"/>
                          </a:solidFill>
                          <a:effectLst/>
                          <a:latin typeface="Gill Sans MT" panose="020B0502020104020203" pitchFamily="34" charset="0"/>
                        </a:rPr>
                        <a:t>influencia</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Influence</a:t>
                      </a:r>
                    </a:p>
                  </a:txBody>
                  <a:tcPr marL="36576" marR="36576" marT="36576" marB="36576"/>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0"/>
                        </a:spcAft>
                      </a:pPr>
                      <a:r>
                        <a:rPr lang="es-ES" sz="1200" kern="1400" dirty="0">
                          <a:ln>
                            <a:noFill/>
                          </a:ln>
                          <a:solidFill>
                            <a:srgbClr val="000000"/>
                          </a:solidFill>
                          <a:effectLst/>
                          <a:latin typeface="Gill Sans MT" panose="020B0502020104020203" pitchFamily="34" charset="0"/>
                        </a:rPr>
                        <a:t>mundial</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World</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nacional</a:t>
                      </a:r>
                      <a:endParaRPr lang="es-ES_tradnl"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National</a:t>
                      </a:r>
                    </a:p>
                  </a:txBody>
                  <a:tcPr marL="36576" marR="36576" marT="36576" marB="36576"/>
                </a:tc>
                <a:extLst>
                  <a:ext uri="{0D108BD9-81ED-4DB2-BD59-A6C34878D82A}">
                    <a16:rowId xmlns:a16="http://schemas.microsoft.com/office/drawing/2014/main" val="3487442006"/>
                  </a:ext>
                </a:extLst>
              </a:tr>
            </a:tbl>
          </a:graphicData>
        </a:graphic>
      </p:graphicFrame>
    </p:spTree>
    <p:extLst>
      <p:ext uri="{BB962C8B-B14F-4D97-AF65-F5344CB8AC3E}">
        <p14:creationId xmlns:p14="http://schemas.microsoft.com/office/powerpoint/2010/main" val="513128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8516</Words>
  <Application>Microsoft Office PowerPoint</Application>
  <PresentationFormat>Widescreen</PresentationFormat>
  <Paragraphs>1331</Paragraphs>
  <Slides>51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Gill Sans MT</vt:lpstr>
      <vt:lpstr>Office Theme</vt:lpstr>
      <vt:lpstr>PowerPoint Presentation</vt:lpstr>
      <vt:lpstr>Contents Page</vt:lpstr>
      <vt:lpstr>PowerPoint Presentation</vt:lpstr>
      <vt:lpstr>PowerPoint Presentation</vt:lpstr>
      <vt:lpstr>PowerPoint Presentation</vt:lpstr>
      <vt:lpstr>Atomic structure and radiation</vt:lpstr>
      <vt:lpstr>Particle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S Arrowsmith</cp:lastModifiedBy>
  <cp:revision>104</cp:revision>
  <cp:lastPrinted>2025-06-24T14:26:38Z</cp:lastPrinted>
  <dcterms:created xsi:type="dcterms:W3CDTF">2024-02-08T13:55:10Z</dcterms:created>
  <dcterms:modified xsi:type="dcterms:W3CDTF">2025-06-24T14:37:56Z</dcterms:modified>
</cp:coreProperties>
</file>