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7" r:id="rId2"/>
    <p:sldId id="359" r:id="rId3"/>
    <p:sldId id="323" r:id="rId4"/>
    <p:sldId id="324" r:id="rId5"/>
    <p:sldId id="261" r:id="rId6"/>
    <p:sldId id="262" r:id="rId7"/>
    <p:sldId id="263" r:id="rId8"/>
    <p:sldId id="264" r:id="rId9"/>
    <p:sldId id="280" r:id="rId10"/>
    <p:sldId id="299" r:id="rId11"/>
    <p:sldId id="300" r:id="rId12"/>
    <p:sldId id="268" r:id="rId13"/>
    <p:sldId id="301" r:id="rId14"/>
    <p:sldId id="269" r:id="rId15"/>
    <p:sldId id="322" r:id="rId16"/>
    <p:sldId id="271" r:id="rId17"/>
    <p:sldId id="275" r:id="rId18"/>
    <p:sldId id="277" r:id="rId19"/>
    <p:sldId id="276" r:id="rId20"/>
    <p:sldId id="366" r:id="rId21"/>
    <p:sldId id="325" r:id="rId22"/>
    <p:sldId id="297" r:id="rId23"/>
    <p:sldId id="298" r:id="rId24"/>
    <p:sldId id="326" r:id="rId25"/>
    <p:sldId id="327" r:id="rId26"/>
    <p:sldId id="328" r:id="rId27"/>
    <p:sldId id="304" r:id="rId28"/>
    <p:sldId id="279" r:id="rId29"/>
    <p:sldId id="329" r:id="rId30"/>
    <p:sldId id="281" r:id="rId31"/>
    <p:sldId id="282" r:id="rId32"/>
    <p:sldId id="283" r:id="rId33"/>
    <p:sldId id="291" r:id="rId34"/>
    <p:sldId id="305" r:id="rId35"/>
    <p:sldId id="360" r:id="rId36"/>
    <p:sldId id="361" r:id="rId37"/>
    <p:sldId id="362" r:id="rId38"/>
    <p:sldId id="270" r:id="rId39"/>
    <p:sldId id="363" r:id="rId40"/>
    <p:sldId id="364" r:id="rId41"/>
    <p:sldId id="365" r:id="rId42"/>
    <p:sldId id="272" r:id="rId43"/>
    <p:sldId id="278" r:id="rId44"/>
    <p:sldId id="317" r:id="rId45"/>
    <p:sldId id="318" r:id="rId46"/>
    <p:sldId id="319" r:id="rId47"/>
    <p:sldId id="320" r:id="rId48"/>
    <p:sldId id="321"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20" autoAdjust="0"/>
    <p:restoredTop sz="94660"/>
  </p:normalViewPr>
  <p:slideViewPr>
    <p:cSldViewPr snapToGrid="0">
      <p:cViewPr varScale="1">
        <p:scale>
          <a:sx n="112" d="100"/>
          <a:sy n="112" d="100"/>
        </p:scale>
        <p:origin x="58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62A581-40DB-40B4-AB6F-C50A42442859}" type="datetimeFigureOut">
              <a:rPr lang="en-GB" smtClean="0"/>
              <a:t>10/10/2025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BEEF40-C1A4-44E2-9594-86A28B2854A6}" type="slidenum">
              <a:rPr lang="en-GB" smtClean="0"/>
              <a:t>‹#›</a:t>
            </a:fld>
            <a:endParaRPr lang="en-GB"/>
          </a:p>
        </p:txBody>
      </p:sp>
    </p:spTree>
    <p:extLst>
      <p:ext uri="{BB962C8B-B14F-4D97-AF65-F5344CB8AC3E}">
        <p14:creationId xmlns:p14="http://schemas.microsoft.com/office/powerpoint/2010/main" val="1487801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 and 2</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CBAC29-FD65-4208-81E4-2FCA07B0410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49724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Ok, so let’s all have the extract in</a:t>
            </a:r>
            <a:r>
              <a:rPr lang="en-GB" baseline="0" dirty="0"/>
              <a:t> front of us. I am going to read now and you are going to follow with your finger or ruler. </a:t>
            </a:r>
          </a:p>
          <a:p>
            <a:endParaRPr lang="en-GB" baseline="0" dirty="0"/>
          </a:p>
          <a:p>
            <a:r>
              <a:rPr lang="en-GB" b="1" baseline="0" dirty="0"/>
              <a:t>READ THE EXTRACT. PAUSE ON THE WORDS THAT THE STUDENTS MAY NOT KNOW. </a:t>
            </a:r>
            <a:endParaRPr lang="en-GB"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482BD5-A121-4740-86BF-5F3D15DCBC7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9195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Ok, so let’s all have the extract in</a:t>
            </a:r>
            <a:r>
              <a:rPr lang="en-GB" baseline="0" dirty="0"/>
              <a:t> front of us. I am going to read now and you are going to follow with your finger or ruler. </a:t>
            </a:r>
          </a:p>
          <a:p>
            <a:endParaRPr lang="en-GB" baseline="0" dirty="0"/>
          </a:p>
          <a:p>
            <a:r>
              <a:rPr lang="en-GB" b="1" baseline="0" dirty="0"/>
              <a:t>READ THE EXTRACT. PAUSE ON THE WORDS THAT THE STUDENTS MAY NOT KNOW. </a:t>
            </a:r>
            <a:endParaRPr lang="en-GB"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482BD5-A121-4740-86BF-5F3D15DCBC7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7167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Ok, so let’s all have the extract in</a:t>
            </a:r>
            <a:r>
              <a:rPr lang="en-GB" baseline="0" dirty="0"/>
              <a:t> front of us. I am going to read now and you are going to follow with your finger or ruler. </a:t>
            </a:r>
          </a:p>
          <a:p>
            <a:endParaRPr lang="en-GB" baseline="0" dirty="0"/>
          </a:p>
          <a:p>
            <a:r>
              <a:rPr lang="en-GB" b="1" baseline="0" dirty="0"/>
              <a:t>READ THE EXTRACT. PAUSE ON THE WORDS THAT THE STUDENTS MAY NOT KNOW. </a:t>
            </a:r>
            <a:endParaRPr lang="en-GB"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482BD5-A121-4740-86BF-5F3D15DCBC7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5537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Ok, so let’s all have the extract in</a:t>
            </a:r>
            <a:r>
              <a:rPr lang="en-GB" baseline="0" dirty="0"/>
              <a:t> front of us. I am going to read now and you are going to follow with your finger or ruler. </a:t>
            </a:r>
          </a:p>
          <a:p>
            <a:endParaRPr lang="en-GB" baseline="0" dirty="0"/>
          </a:p>
          <a:p>
            <a:r>
              <a:rPr lang="en-GB" b="1" baseline="0" dirty="0"/>
              <a:t>READ THE EXTRACT. PAUSE ON THE WORDS THAT THE STUDENTS MAY NOT KNOW. </a:t>
            </a:r>
            <a:endParaRPr lang="en-GB"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482BD5-A121-4740-86BF-5F3D15DCBC7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71674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Ok, so let’s all have the extract in</a:t>
            </a:r>
            <a:r>
              <a:rPr lang="en-GB" baseline="0" dirty="0"/>
              <a:t> front of us. I am going to read now and you are going to follow with your finger or ruler. </a:t>
            </a:r>
          </a:p>
          <a:p>
            <a:endParaRPr lang="en-GB" baseline="0" dirty="0"/>
          </a:p>
          <a:p>
            <a:r>
              <a:rPr lang="en-GB" b="1" baseline="0" dirty="0"/>
              <a:t>READ THE EXTRACT. PAUSE ON THE WORDS THAT THE STUDENTS MAY NOT KNOW. </a:t>
            </a:r>
            <a:endParaRPr lang="en-GB"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482BD5-A121-4740-86BF-5F3D15DCBC7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0536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Ok, so let’s all have the extract in</a:t>
            </a:r>
            <a:r>
              <a:rPr lang="en-GB" baseline="0" dirty="0"/>
              <a:t> front of us. I am going to read now and you are going to follow with your finger or ruler. </a:t>
            </a:r>
          </a:p>
          <a:p>
            <a:endParaRPr lang="en-GB" baseline="0" dirty="0"/>
          </a:p>
          <a:p>
            <a:r>
              <a:rPr lang="en-GB" b="1" baseline="0" dirty="0"/>
              <a:t>READ THE EXTRACT. PAUSE ON THE WORDS THAT THE STUDENTS MAY NOT KNOW. </a:t>
            </a:r>
            <a:endParaRPr lang="en-GB"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482BD5-A121-4740-86BF-5F3D15DCBC7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2737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Ok, so let’s all have the extract in</a:t>
            </a:r>
            <a:r>
              <a:rPr lang="en-GB" baseline="0" dirty="0"/>
              <a:t> front of us. I am going to read now and you are going to follow with your finger or ruler. </a:t>
            </a:r>
          </a:p>
          <a:p>
            <a:endParaRPr lang="en-GB" baseline="0" dirty="0"/>
          </a:p>
          <a:p>
            <a:r>
              <a:rPr lang="en-GB" b="1" baseline="0" dirty="0"/>
              <a:t>READ THE EXTRACT. PAUSE ON THE WORDS THAT THE STUDENTS MAY NOT KNOW. </a:t>
            </a:r>
            <a:endParaRPr lang="en-GB"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482BD5-A121-4740-86BF-5F3D15DCBC7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2070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Ok, so let’s all have the extract in</a:t>
            </a:r>
            <a:r>
              <a:rPr lang="en-GB" baseline="0" dirty="0"/>
              <a:t> front of us. I am going to read now and you are going to follow with your finger or ruler. </a:t>
            </a:r>
          </a:p>
          <a:p>
            <a:endParaRPr lang="en-GB" baseline="0" dirty="0"/>
          </a:p>
          <a:p>
            <a:r>
              <a:rPr lang="en-GB" b="1" baseline="0" dirty="0"/>
              <a:t>READ THE EXTRACT. PAUSE ON THE WORDS THAT THE STUDENTS MAY NOT KNOW. </a:t>
            </a:r>
            <a:endParaRPr lang="en-GB"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482BD5-A121-4740-86BF-5F3D15DCBC7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87804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Ok, so let’s all have the extract in</a:t>
            </a:r>
            <a:r>
              <a:rPr lang="en-GB" baseline="0" dirty="0"/>
              <a:t> front of us. I am going to read now and you are going to follow with your finger or ruler. </a:t>
            </a:r>
          </a:p>
          <a:p>
            <a:endParaRPr lang="en-GB" baseline="0" dirty="0"/>
          </a:p>
          <a:p>
            <a:r>
              <a:rPr lang="en-GB" b="1" baseline="0" dirty="0"/>
              <a:t>READ THE EXTRACT. PAUSE ON THE WORDS THAT THE STUDENTS MAY NOT KNOW. </a:t>
            </a:r>
            <a:endParaRPr lang="en-GB"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482BD5-A121-4740-86BF-5F3D15DCBC7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0193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2A33D3F-2200-4FF5-9B42-82ECE42CA21E}" type="datetimeFigureOut">
              <a:rPr lang="en-GB" smtClean="0"/>
              <a:t>10/10/2025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0AABA3-C6F1-49AB-ACEE-FC21AC38CFD5}" type="slidenum">
              <a:rPr lang="en-GB" smtClean="0"/>
              <a:t>‹#›</a:t>
            </a:fld>
            <a:endParaRPr lang="en-GB"/>
          </a:p>
        </p:txBody>
      </p:sp>
    </p:spTree>
    <p:extLst>
      <p:ext uri="{BB962C8B-B14F-4D97-AF65-F5344CB8AC3E}">
        <p14:creationId xmlns:p14="http://schemas.microsoft.com/office/powerpoint/2010/main" val="3815207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2A33D3F-2200-4FF5-9B42-82ECE42CA21E}" type="datetimeFigureOut">
              <a:rPr lang="en-GB" smtClean="0"/>
              <a:t>10/10/2025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0AABA3-C6F1-49AB-ACEE-FC21AC38CFD5}" type="slidenum">
              <a:rPr lang="en-GB" smtClean="0"/>
              <a:t>‹#›</a:t>
            </a:fld>
            <a:endParaRPr lang="en-GB"/>
          </a:p>
        </p:txBody>
      </p:sp>
    </p:spTree>
    <p:extLst>
      <p:ext uri="{BB962C8B-B14F-4D97-AF65-F5344CB8AC3E}">
        <p14:creationId xmlns:p14="http://schemas.microsoft.com/office/powerpoint/2010/main" val="3309848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2A33D3F-2200-4FF5-9B42-82ECE42CA21E}" type="datetimeFigureOut">
              <a:rPr lang="en-GB" smtClean="0"/>
              <a:t>10/10/2025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0AABA3-C6F1-49AB-ACEE-FC21AC38CFD5}" type="slidenum">
              <a:rPr lang="en-GB" smtClean="0"/>
              <a:t>‹#›</a:t>
            </a:fld>
            <a:endParaRPr lang="en-GB"/>
          </a:p>
        </p:txBody>
      </p:sp>
    </p:spTree>
    <p:extLst>
      <p:ext uri="{BB962C8B-B14F-4D97-AF65-F5344CB8AC3E}">
        <p14:creationId xmlns:p14="http://schemas.microsoft.com/office/powerpoint/2010/main" val="573668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2A33D3F-2200-4FF5-9B42-82ECE42CA21E}" type="datetimeFigureOut">
              <a:rPr lang="en-GB" smtClean="0"/>
              <a:t>10/10/2025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0AABA3-C6F1-49AB-ACEE-FC21AC38CFD5}" type="slidenum">
              <a:rPr lang="en-GB" smtClean="0"/>
              <a:t>‹#›</a:t>
            </a:fld>
            <a:endParaRPr lang="en-GB"/>
          </a:p>
        </p:txBody>
      </p:sp>
    </p:spTree>
    <p:extLst>
      <p:ext uri="{BB962C8B-B14F-4D97-AF65-F5344CB8AC3E}">
        <p14:creationId xmlns:p14="http://schemas.microsoft.com/office/powerpoint/2010/main" val="4034911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2A33D3F-2200-4FF5-9B42-82ECE42CA21E}" type="datetimeFigureOut">
              <a:rPr lang="en-GB" smtClean="0"/>
              <a:t>10/10/2025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0AABA3-C6F1-49AB-ACEE-FC21AC38CFD5}" type="slidenum">
              <a:rPr lang="en-GB" smtClean="0"/>
              <a:t>‹#›</a:t>
            </a:fld>
            <a:endParaRPr lang="en-GB"/>
          </a:p>
        </p:txBody>
      </p:sp>
    </p:spTree>
    <p:extLst>
      <p:ext uri="{BB962C8B-B14F-4D97-AF65-F5344CB8AC3E}">
        <p14:creationId xmlns:p14="http://schemas.microsoft.com/office/powerpoint/2010/main" val="3689836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2A33D3F-2200-4FF5-9B42-82ECE42CA21E}" type="datetimeFigureOut">
              <a:rPr lang="en-GB" smtClean="0"/>
              <a:t>10/10/2025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C0AABA3-C6F1-49AB-ACEE-FC21AC38CFD5}" type="slidenum">
              <a:rPr lang="en-GB" smtClean="0"/>
              <a:t>‹#›</a:t>
            </a:fld>
            <a:endParaRPr lang="en-GB"/>
          </a:p>
        </p:txBody>
      </p:sp>
    </p:spTree>
    <p:extLst>
      <p:ext uri="{BB962C8B-B14F-4D97-AF65-F5344CB8AC3E}">
        <p14:creationId xmlns:p14="http://schemas.microsoft.com/office/powerpoint/2010/main" val="2192693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2A33D3F-2200-4FF5-9B42-82ECE42CA21E}" type="datetimeFigureOut">
              <a:rPr lang="en-GB" smtClean="0"/>
              <a:t>10/10/2025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C0AABA3-C6F1-49AB-ACEE-FC21AC38CFD5}" type="slidenum">
              <a:rPr lang="en-GB" smtClean="0"/>
              <a:t>‹#›</a:t>
            </a:fld>
            <a:endParaRPr lang="en-GB"/>
          </a:p>
        </p:txBody>
      </p:sp>
    </p:spTree>
    <p:extLst>
      <p:ext uri="{BB962C8B-B14F-4D97-AF65-F5344CB8AC3E}">
        <p14:creationId xmlns:p14="http://schemas.microsoft.com/office/powerpoint/2010/main" val="1791257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2A33D3F-2200-4FF5-9B42-82ECE42CA21E}" type="datetimeFigureOut">
              <a:rPr lang="en-GB" smtClean="0"/>
              <a:t>10/10/2025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C0AABA3-C6F1-49AB-ACEE-FC21AC38CFD5}" type="slidenum">
              <a:rPr lang="en-GB" smtClean="0"/>
              <a:t>‹#›</a:t>
            </a:fld>
            <a:endParaRPr lang="en-GB"/>
          </a:p>
        </p:txBody>
      </p:sp>
    </p:spTree>
    <p:extLst>
      <p:ext uri="{BB962C8B-B14F-4D97-AF65-F5344CB8AC3E}">
        <p14:creationId xmlns:p14="http://schemas.microsoft.com/office/powerpoint/2010/main" val="2292325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A33D3F-2200-4FF5-9B42-82ECE42CA21E}" type="datetimeFigureOut">
              <a:rPr lang="en-GB" smtClean="0"/>
              <a:t>10/10/2025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C0AABA3-C6F1-49AB-ACEE-FC21AC38CFD5}" type="slidenum">
              <a:rPr lang="en-GB" smtClean="0"/>
              <a:t>‹#›</a:t>
            </a:fld>
            <a:endParaRPr lang="en-GB"/>
          </a:p>
        </p:txBody>
      </p:sp>
    </p:spTree>
    <p:extLst>
      <p:ext uri="{BB962C8B-B14F-4D97-AF65-F5344CB8AC3E}">
        <p14:creationId xmlns:p14="http://schemas.microsoft.com/office/powerpoint/2010/main" val="1475930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2A33D3F-2200-4FF5-9B42-82ECE42CA21E}" type="datetimeFigureOut">
              <a:rPr lang="en-GB" smtClean="0"/>
              <a:t>10/10/2025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C0AABA3-C6F1-49AB-ACEE-FC21AC38CFD5}" type="slidenum">
              <a:rPr lang="en-GB" smtClean="0"/>
              <a:t>‹#›</a:t>
            </a:fld>
            <a:endParaRPr lang="en-GB"/>
          </a:p>
        </p:txBody>
      </p:sp>
    </p:spTree>
    <p:extLst>
      <p:ext uri="{BB962C8B-B14F-4D97-AF65-F5344CB8AC3E}">
        <p14:creationId xmlns:p14="http://schemas.microsoft.com/office/powerpoint/2010/main" val="3521027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2A33D3F-2200-4FF5-9B42-82ECE42CA21E}" type="datetimeFigureOut">
              <a:rPr lang="en-GB" smtClean="0"/>
              <a:t>10/10/2025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C0AABA3-C6F1-49AB-ACEE-FC21AC38CFD5}" type="slidenum">
              <a:rPr lang="en-GB" smtClean="0"/>
              <a:t>‹#›</a:t>
            </a:fld>
            <a:endParaRPr lang="en-GB"/>
          </a:p>
        </p:txBody>
      </p:sp>
    </p:spTree>
    <p:extLst>
      <p:ext uri="{BB962C8B-B14F-4D97-AF65-F5344CB8AC3E}">
        <p14:creationId xmlns:p14="http://schemas.microsoft.com/office/powerpoint/2010/main" val="4162000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33D3F-2200-4FF5-9B42-82ECE42CA21E}" type="datetimeFigureOut">
              <a:rPr lang="en-GB" smtClean="0"/>
              <a:t>10/10/2025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0AABA3-C6F1-49AB-ACEE-FC21AC38CFD5}" type="slidenum">
              <a:rPr lang="en-GB" smtClean="0"/>
              <a:t>‹#›</a:t>
            </a:fld>
            <a:endParaRPr lang="en-GB"/>
          </a:p>
        </p:txBody>
      </p:sp>
    </p:spTree>
    <p:extLst>
      <p:ext uri="{BB962C8B-B14F-4D97-AF65-F5344CB8AC3E}">
        <p14:creationId xmlns:p14="http://schemas.microsoft.com/office/powerpoint/2010/main" val="2056307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8.gif"/><Relationship Id="rId5" Type="http://schemas.openxmlformats.org/officeDocument/2006/relationships/image" Target="../media/image7.png"/><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96883" y="285008"/>
            <a:ext cx="11625943" cy="6246421"/>
          </a:xfrm>
          <a:prstGeom prst="roundRect">
            <a:avLst/>
          </a:prstGeom>
          <a:noFill/>
          <a:ln w="57150">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itle 1"/>
          <p:cNvSpPr txBox="1">
            <a:spLocks/>
          </p:cNvSpPr>
          <p:nvPr/>
        </p:nvSpPr>
        <p:spPr>
          <a:xfrm>
            <a:off x="790090" y="3262667"/>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latin typeface="Gill Sans MT" panose="020B0502020104020203" pitchFamily="34" charset="0"/>
              </a:rPr>
              <a:t>Year 10 Knowledge </a:t>
            </a:r>
            <a:r>
              <a:rPr lang="en-GB">
                <a:latin typeface="Gill Sans MT" panose="020B0502020104020203" pitchFamily="34" charset="0"/>
              </a:rPr>
              <a:t>Organiser HT2</a:t>
            </a:r>
            <a:endParaRPr lang="en-GB" dirty="0">
              <a:latin typeface="Gill Sans MT" panose="020B0502020104020203" pitchFamily="34" charset="0"/>
            </a:endParaRPr>
          </a:p>
        </p:txBody>
      </p:sp>
      <p:pic>
        <p:nvPicPr>
          <p:cNvPr id="7" name="Picture 6" descr="Hornchurch High (@HornchurchHigh) / Twitter"/>
          <p:cNvPicPr/>
          <p:nvPr/>
        </p:nvPicPr>
        <p:blipFill>
          <a:blip r:embed="rId2">
            <a:extLst>
              <a:ext uri="{28A0092B-C50C-407E-A947-70E740481C1C}">
                <a14:useLocalDpi xmlns:a14="http://schemas.microsoft.com/office/drawing/2010/main" val="0"/>
              </a:ext>
            </a:extLst>
          </a:blip>
          <a:srcRect/>
          <a:stretch>
            <a:fillRect/>
          </a:stretch>
        </p:blipFill>
        <p:spPr bwMode="auto">
          <a:xfrm>
            <a:off x="4310318" y="488114"/>
            <a:ext cx="3475145" cy="2873395"/>
          </a:xfrm>
          <a:prstGeom prst="rect">
            <a:avLst/>
          </a:prstGeom>
          <a:noFill/>
          <a:ln>
            <a:noFill/>
          </a:ln>
        </p:spPr>
      </p:pic>
      <p:sp>
        <p:nvSpPr>
          <p:cNvPr id="8" name="TextBox 7"/>
          <p:cNvSpPr txBox="1"/>
          <p:nvPr/>
        </p:nvSpPr>
        <p:spPr>
          <a:xfrm>
            <a:off x="3671241" y="4326620"/>
            <a:ext cx="4877225" cy="523220"/>
          </a:xfrm>
          <a:prstGeom prst="rect">
            <a:avLst/>
          </a:prstGeom>
          <a:noFill/>
        </p:spPr>
        <p:txBody>
          <a:bodyPr wrap="square" rtlCol="0">
            <a:spAutoFit/>
          </a:bodyPr>
          <a:lstStyle/>
          <a:p>
            <a:pPr algn="ctr"/>
            <a:r>
              <a:rPr lang="en-GB" sz="2800" dirty="0">
                <a:solidFill>
                  <a:srgbClr val="FF6699"/>
                </a:solidFill>
                <a:latin typeface="Gill Sans MT" panose="020B0502020104020203" pitchFamily="34" charset="0"/>
              </a:rPr>
              <a:t>Knowledge is Power</a:t>
            </a:r>
          </a:p>
        </p:txBody>
      </p:sp>
      <p:sp>
        <p:nvSpPr>
          <p:cNvPr id="9" name="TextBox 8"/>
          <p:cNvSpPr txBox="1"/>
          <p:nvPr/>
        </p:nvSpPr>
        <p:spPr>
          <a:xfrm>
            <a:off x="3397421" y="5600405"/>
            <a:ext cx="5424863" cy="707886"/>
          </a:xfrm>
          <a:prstGeom prst="rect">
            <a:avLst/>
          </a:prstGeom>
          <a:noFill/>
        </p:spPr>
        <p:txBody>
          <a:bodyPr wrap="square" rtlCol="0">
            <a:spAutoFit/>
          </a:bodyPr>
          <a:lstStyle/>
          <a:p>
            <a:r>
              <a:rPr lang="en-GB" sz="2000" dirty="0">
                <a:latin typeface="Gill Sans MT" panose="020B0502020104020203" pitchFamily="34" charset="0"/>
              </a:rPr>
              <a:t>Name: ______________________________</a:t>
            </a:r>
          </a:p>
          <a:p>
            <a:r>
              <a:rPr lang="en-GB" sz="2000" dirty="0">
                <a:latin typeface="Gill Sans MT" panose="020B0502020104020203" pitchFamily="34" charset="0"/>
              </a:rPr>
              <a:t>Form:  _______</a:t>
            </a:r>
          </a:p>
        </p:txBody>
      </p:sp>
    </p:spTree>
    <p:extLst>
      <p:ext uri="{BB962C8B-B14F-4D97-AF65-F5344CB8AC3E}">
        <p14:creationId xmlns:p14="http://schemas.microsoft.com/office/powerpoint/2010/main" val="23397889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5501" y="174582"/>
            <a:ext cx="1786308"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Geography</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sp>
        <p:nvSpPr>
          <p:cNvPr id="4" name="TextBox 3"/>
          <p:cNvSpPr txBox="1"/>
          <p:nvPr/>
        </p:nvSpPr>
        <p:spPr>
          <a:xfrm>
            <a:off x="11828418" y="6489391"/>
            <a:ext cx="363582"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8</a:t>
            </a:r>
          </a:p>
        </p:txBody>
      </p:sp>
      <p:graphicFrame>
        <p:nvGraphicFramePr>
          <p:cNvPr id="6" name="Table 5"/>
          <p:cNvGraphicFramePr>
            <a:graphicFrameLocks noGrp="1"/>
          </p:cNvGraphicFramePr>
          <p:nvPr>
            <p:extLst>
              <p:ext uri="{D42A27DB-BD31-4B8C-83A1-F6EECF244321}">
                <p14:modId xmlns:p14="http://schemas.microsoft.com/office/powerpoint/2010/main" val="338490007"/>
              </p:ext>
            </p:extLst>
          </p:nvPr>
        </p:nvGraphicFramePr>
        <p:xfrm>
          <a:off x="165501" y="806132"/>
          <a:ext cx="11667030" cy="5544673"/>
        </p:xfrm>
        <a:graphic>
          <a:graphicData uri="http://schemas.openxmlformats.org/drawingml/2006/table">
            <a:tbl>
              <a:tblPr firstRow="1" bandRow="1">
                <a:tableStyleId>{5940675A-B579-460E-94D1-54222C63F5DA}</a:tableStyleId>
              </a:tblPr>
              <a:tblGrid>
                <a:gridCol w="2083024">
                  <a:extLst>
                    <a:ext uri="{9D8B030D-6E8A-4147-A177-3AD203B41FA5}">
                      <a16:colId xmlns:a16="http://schemas.microsoft.com/office/drawing/2014/main" val="20000"/>
                    </a:ext>
                  </a:extLst>
                </a:gridCol>
                <a:gridCol w="9584006">
                  <a:extLst>
                    <a:ext uri="{9D8B030D-6E8A-4147-A177-3AD203B41FA5}">
                      <a16:colId xmlns:a16="http://schemas.microsoft.com/office/drawing/2014/main" val="20001"/>
                    </a:ext>
                  </a:extLst>
                </a:gridCol>
              </a:tblGrid>
              <a:tr h="297048">
                <a:tc>
                  <a:txBody>
                    <a:bodyPr/>
                    <a:lstStyle/>
                    <a:p>
                      <a:pPr algn="l"/>
                      <a:r>
                        <a:rPr lang="en-GB" sz="1200" b="0" dirty="0">
                          <a:latin typeface="+mj-lt"/>
                        </a:rPr>
                        <a:t>Key Word</a:t>
                      </a:r>
                    </a:p>
                  </a:txBody>
                  <a:tcPr anchor="ctr">
                    <a:solidFill>
                      <a:srgbClr val="FFCCFF"/>
                    </a:solidFill>
                  </a:tcPr>
                </a:tc>
                <a:tc>
                  <a:txBody>
                    <a:bodyPr/>
                    <a:lstStyle/>
                    <a:p>
                      <a:pPr algn="l"/>
                      <a:r>
                        <a:rPr lang="en-GB" sz="1200" b="0" dirty="0">
                          <a:latin typeface="+mj-lt"/>
                        </a:rPr>
                        <a:t>Definition</a:t>
                      </a:r>
                    </a:p>
                  </a:txBody>
                  <a:tcPr anchor="ctr">
                    <a:solidFill>
                      <a:srgbClr val="FFCCFF"/>
                    </a:solidFill>
                  </a:tcPr>
                </a:tc>
                <a:extLst>
                  <a:ext uri="{0D108BD9-81ED-4DB2-BD59-A6C34878D82A}">
                    <a16:rowId xmlns:a16="http://schemas.microsoft.com/office/drawing/2014/main" val="10000"/>
                  </a:ext>
                </a:extLst>
              </a:tr>
              <a:tr h="314858">
                <a:tc>
                  <a:txBody>
                    <a:bodyPr/>
                    <a:lstStyle/>
                    <a:p>
                      <a:pPr>
                        <a:lnSpc>
                          <a:spcPct val="120000"/>
                        </a:lnSpc>
                        <a:spcAft>
                          <a:spcPts val="0"/>
                        </a:spcAft>
                      </a:pPr>
                      <a:r>
                        <a:rPr lang="en-US" sz="1200" b="0" dirty="0">
                          <a:solidFill>
                            <a:srgbClr val="000000"/>
                          </a:solidFill>
                          <a:effectLst/>
                          <a:latin typeface="+mj-lt"/>
                          <a:ea typeface="Times New Roman" panose="02020603050405020304" pitchFamily="18" charset="0"/>
                        </a:rPr>
                        <a:t>Atmospheric hazards</a:t>
                      </a:r>
                      <a:endParaRPr lang="en-GB" sz="1200" b="0" dirty="0">
                        <a:solidFill>
                          <a:srgbClr val="000000"/>
                        </a:solidFill>
                        <a:effectLst/>
                        <a:latin typeface="+mj-lt"/>
                        <a:ea typeface="Times New Roman" panose="02020603050405020304" pitchFamily="18" charset="0"/>
                      </a:endParaRPr>
                    </a:p>
                  </a:txBody>
                  <a:tcPr marL="68580" marR="68580" marT="36195" marB="17780" anchor="ctr"/>
                </a:tc>
                <a:tc>
                  <a:txBody>
                    <a:bodyPr/>
                    <a:lstStyle/>
                    <a:p>
                      <a:pPr>
                        <a:lnSpc>
                          <a:spcPct val="120000"/>
                        </a:lnSpc>
                        <a:spcAft>
                          <a:spcPts val="0"/>
                        </a:spcAft>
                      </a:pPr>
                      <a:r>
                        <a:rPr lang="en-US" sz="1200" b="0" dirty="0">
                          <a:solidFill>
                            <a:srgbClr val="000000"/>
                          </a:solidFill>
                          <a:effectLst/>
                          <a:latin typeface="+mj-lt"/>
                          <a:ea typeface="Times New Roman" panose="02020603050405020304" pitchFamily="18" charset="0"/>
                        </a:rPr>
                        <a:t>natural hazards associated with Earth’s atmosphere, such as hurricanes, tornadoes, wind, snow, drought, lightning and rain</a:t>
                      </a:r>
                      <a:endParaRPr lang="en-GB" sz="1200" b="0" dirty="0">
                        <a:solidFill>
                          <a:srgbClr val="000000"/>
                        </a:solidFill>
                        <a:effectLst/>
                        <a:latin typeface="+mj-lt"/>
                        <a:ea typeface="Times New Roman" panose="02020603050405020304" pitchFamily="18" charset="0"/>
                      </a:endParaRPr>
                    </a:p>
                  </a:txBody>
                  <a:tcPr marL="68580" marR="68580" marT="36195" marB="17780" anchor="ctr"/>
                </a:tc>
                <a:extLst>
                  <a:ext uri="{0D108BD9-81ED-4DB2-BD59-A6C34878D82A}">
                    <a16:rowId xmlns:a16="http://schemas.microsoft.com/office/drawing/2014/main" val="10001"/>
                  </a:ext>
                </a:extLst>
              </a:tr>
              <a:tr h="314858">
                <a:tc>
                  <a:txBody>
                    <a:bodyPr/>
                    <a:lstStyle/>
                    <a:p>
                      <a:pPr>
                        <a:lnSpc>
                          <a:spcPct val="120000"/>
                        </a:lnSpc>
                        <a:spcAft>
                          <a:spcPts val="0"/>
                        </a:spcAft>
                      </a:pPr>
                      <a:r>
                        <a:rPr lang="en-US" sz="1200" b="0">
                          <a:solidFill>
                            <a:srgbClr val="000000"/>
                          </a:solidFill>
                          <a:effectLst/>
                          <a:latin typeface="+mj-lt"/>
                          <a:ea typeface="Times New Roman" panose="02020603050405020304" pitchFamily="18" charset="0"/>
                        </a:rPr>
                        <a:t>Drought</a:t>
                      </a:r>
                      <a:endParaRPr lang="en-GB" sz="1200" b="0">
                        <a:solidFill>
                          <a:srgbClr val="000000"/>
                        </a:solidFill>
                        <a:effectLst/>
                        <a:latin typeface="+mj-lt"/>
                        <a:ea typeface="Times New Roman" panose="02020603050405020304" pitchFamily="18" charset="0"/>
                      </a:endParaRPr>
                    </a:p>
                  </a:txBody>
                  <a:tcPr marL="68580" marR="68580" marT="36195" marB="17780" anchor="ctr"/>
                </a:tc>
                <a:tc>
                  <a:txBody>
                    <a:bodyPr/>
                    <a:lstStyle/>
                    <a:p>
                      <a:pPr>
                        <a:lnSpc>
                          <a:spcPct val="120000"/>
                        </a:lnSpc>
                        <a:spcAft>
                          <a:spcPts val="0"/>
                        </a:spcAft>
                      </a:pPr>
                      <a:r>
                        <a:rPr lang="en-US" sz="1200" b="0">
                          <a:solidFill>
                            <a:srgbClr val="000000"/>
                          </a:solidFill>
                          <a:effectLst/>
                          <a:latin typeface="+mj-lt"/>
                          <a:ea typeface="Times New Roman" panose="02020603050405020304" pitchFamily="18" charset="0"/>
                        </a:rPr>
                        <a:t>a long, continuous period of dry weather</a:t>
                      </a:r>
                      <a:endParaRPr lang="en-GB" sz="1200" b="0">
                        <a:solidFill>
                          <a:srgbClr val="000000"/>
                        </a:solidFill>
                        <a:effectLst/>
                        <a:latin typeface="+mj-lt"/>
                        <a:ea typeface="Times New Roman" panose="02020603050405020304" pitchFamily="18" charset="0"/>
                      </a:endParaRPr>
                    </a:p>
                  </a:txBody>
                  <a:tcPr marL="68580" marR="68580" marT="36195" marB="17780" anchor="ctr"/>
                </a:tc>
                <a:extLst>
                  <a:ext uri="{0D108BD9-81ED-4DB2-BD59-A6C34878D82A}">
                    <a16:rowId xmlns:a16="http://schemas.microsoft.com/office/drawing/2014/main" val="3562150550"/>
                  </a:ext>
                </a:extLst>
              </a:tr>
              <a:tr h="386516">
                <a:tc>
                  <a:txBody>
                    <a:bodyPr/>
                    <a:lstStyle/>
                    <a:p>
                      <a:pPr>
                        <a:lnSpc>
                          <a:spcPct val="120000"/>
                        </a:lnSpc>
                        <a:spcAft>
                          <a:spcPts val="0"/>
                        </a:spcAft>
                      </a:pPr>
                      <a:r>
                        <a:rPr lang="en-US" sz="1200" b="0">
                          <a:solidFill>
                            <a:srgbClr val="000000"/>
                          </a:solidFill>
                          <a:effectLst/>
                          <a:latin typeface="+mj-lt"/>
                          <a:ea typeface="Times New Roman" panose="02020603050405020304" pitchFamily="18" charset="0"/>
                        </a:rPr>
                        <a:t>Earthquake</a:t>
                      </a:r>
                      <a:endParaRPr lang="en-GB" sz="1200" b="0">
                        <a:solidFill>
                          <a:srgbClr val="000000"/>
                        </a:solidFill>
                        <a:effectLst/>
                        <a:latin typeface="+mj-lt"/>
                        <a:ea typeface="Times New Roman" panose="02020603050405020304" pitchFamily="18" charset="0"/>
                      </a:endParaRPr>
                    </a:p>
                  </a:txBody>
                  <a:tcPr marL="68580" marR="68580" marT="36195" marB="17780" anchor="ctr"/>
                </a:tc>
                <a:tc>
                  <a:txBody>
                    <a:bodyPr/>
                    <a:lstStyle/>
                    <a:p>
                      <a:pPr>
                        <a:lnSpc>
                          <a:spcPct val="120000"/>
                        </a:lnSpc>
                        <a:spcAft>
                          <a:spcPts val="0"/>
                        </a:spcAft>
                      </a:pPr>
                      <a:r>
                        <a:rPr lang="en-US" sz="1200" b="0" dirty="0">
                          <a:solidFill>
                            <a:srgbClr val="000000"/>
                          </a:solidFill>
                          <a:effectLst/>
                          <a:latin typeface="+mj-lt"/>
                          <a:ea typeface="Times New Roman" panose="02020603050405020304" pitchFamily="18" charset="0"/>
                        </a:rPr>
                        <a:t>a sudden or violent movement within the Earth’s crust followed</a:t>
                      </a:r>
                      <a:r>
                        <a:rPr lang="en-GB" sz="1200" b="0" baseline="0" dirty="0">
                          <a:solidFill>
                            <a:srgbClr val="000000"/>
                          </a:solidFill>
                          <a:effectLst/>
                          <a:latin typeface="+mj-lt"/>
                          <a:ea typeface="Times New Roman" panose="02020603050405020304" pitchFamily="18" charset="0"/>
                        </a:rPr>
                        <a:t> </a:t>
                      </a:r>
                      <a:r>
                        <a:rPr lang="en-US" sz="1200" b="0" dirty="0">
                          <a:solidFill>
                            <a:srgbClr val="000000"/>
                          </a:solidFill>
                          <a:effectLst/>
                          <a:latin typeface="+mj-lt"/>
                          <a:ea typeface="Times New Roman" panose="02020603050405020304" pitchFamily="18" charset="0"/>
                        </a:rPr>
                        <a:t>by a series of shocks</a:t>
                      </a:r>
                      <a:endParaRPr lang="en-GB" sz="1200" b="0" dirty="0">
                        <a:solidFill>
                          <a:srgbClr val="000000"/>
                        </a:solidFill>
                        <a:effectLst/>
                        <a:latin typeface="+mj-lt"/>
                        <a:ea typeface="Times New Roman" panose="02020603050405020304" pitchFamily="18" charset="0"/>
                      </a:endParaRPr>
                    </a:p>
                  </a:txBody>
                  <a:tcPr marL="68580" marR="68580" marT="36195" marB="17780" anchor="ctr"/>
                </a:tc>
                <a:extLst>
                  <a:ext uri="{0D108BD9-81ED-4DB2-BD59-A6C34878D82A}">
                    <a16:rowId xmlns:a16="http://schemas.microsoft.com/office/drawing/2014/main" val="10002"/>
                  </a:ext>
                </a:extLst>
              </a:tr>
              <a:tr h="314858">
                <a:tc>
                  <a:txBody>
                    <a:bodyPr/>
                    <a:lstStyle/>
                    <a:p>
                      <a:pPr>
                        <a:lnSpc>
                          <a:spcPct val="120000"/>
                        </a:lnSpc>
                        <a:spcAft>
                          <a:spcPts val="0"/>
                        </a:spcAft>
                      </a:pPr>
                      <a:r>
                        <a:rPr lang="en-US" sz="1200" b="0">
                          <a:solidFill>
                            <a:srgbClr val="000000"/>
                          </a:solidFill>
                          <a:effectLst/>
                          <a:latin typeface="+mj-lt"/>
                          <a:ea typeface="Times New Roman" panose="02020603050405020304" pitchFamily="18" charset="0"/>
                        </a:rPr>
                        <a:t>Fatalities</a:t>
                      </a:r>
                      <a:endParaRPr lang="en-GB" sz="1200" b="0">
                        <a:solidFill>
                          <a:srgbClr val="000000"/>
                        </a:solidFill>
                        <a:effectLst/>
                        <a:latin typeface="+mj-lt"/>
                        <a:ea typeface="Times New Roman" panose="02020603050405020304" pitchFamily="18" charset="0"/>
                      </a:endParaRPr>
                    </a:p>
                  </a:txBody>
                  <a:tcPr marL="68580" marR="68580" marT="36195" marB="17780" anchor="ctr"/>
                </a:tc>
                <a:tc>
                  <a:txBody>
                    <a:bodyPr/>
                    <a:lstStyle/>
                    <a:p>
                      <a:pPr>
                        <a:lnSpc>
                          <a:spcPct val="120000"/>
                        </a:lnSpc>
                        <a:spcAft>
                          <a:spcPts val="0"/>
                        </a:spcAft>
                      </a:pPr>
                      <a:r>
                        <a:rPr lang="en-US" sz="1200" b="0">
                          <a:solidFill>
                            <a:srgbClr val="000000"/>
                          </a:solidFill>
                          <a:effectLst/>
                          <a:latin typeface="+mj-lt"/>
                          <a:ea typeface="Times New Roman" panose="02020603050405020304" pitchFamily="18" charset="0"/>
                        </a:rPr>
                        <a:t>deaths caused by disasters or accidents</a:t>
                      </a:r>
                      <a:endParaRPr lang="en-GB" sz="1200" b="0">
                        <a:solidFill>
                          <a:srgbClr val="000000"/>
                        </a:solidFill>
                        <a:effectLst/>
                        <a:latin typeface="+mj-lt"/>
                        <a:ea typeface="Times New Roman" panose="02020603050405020304" pitchFamily="18" charset="0"/>
                      </a:endParaRPr>
                    </a:p>
                  </a:txBody>
                  <a:tcPr marL="68580" marR="68580" marT="36195" marB="17780" anchor="ctr"/>
                </a:tc>
                <a:extLst>
                  <a:ext uri="{0D108BD9-81ED-4DB2-BD59-A6C34878D82A}">
                    <a16:rowId xmlns:a16="http://schemas.microsoft.com/office/drawing/2014/main" val="10003"/>
                  </a:ext>
                </a:extLst>
              </a:tr>
              <a:tr h="293610">
                <a:tc>
                  <a:txBody>
                    <a:bodyPr/>
                    <a:lstStyle/>
                    <a:p>
                      <a:pPr>
                        <a:lnSpc>
                          <a:spcPct val="120000"/>
                        </a:lnSpc>
                        <a:spcAft>
                          <a:spcPts val="0"/>
                        </a:spcAft>
                      </a:pPr>
                      <a:r>
                        <a:rPr lang="en-US" sz="1200" b="0" dirty="0">
                          <a:solidFill>
                            <a:srgbClr val="000000"/>
                          </a:solidFill>
                          <a:effectLst/>
                          <a:latin typeface="+mj-lt"/>
                          <a:ea typeface="Times New Roman" panose="02020603050405020304" pitchFamily="18" charset="0"/>
                        </a:rPr>
                        <a:t>Geological hazards</a:t>
                      </a:r>
                      <a:endParaRPr lang="en-GB" sz="1200" b="0" dirty="0">
                        <a:solidFill>
                          <a:srgbClr val="000000"/>
                        </a:solidFill>
                        <a:effectLst/>
                        <a:latin typeface="+mj-lt"/>
                        <a:ea typeface="Times New Roman" panose="02020603050405020304" pitchFamily="18" charset="0"/>
                      </a:endParaRPr>
                    </a:p>
                  </a:txBody>
                  <a:tcPr marL="68580" marR="68580" marT="36195" marB="17780" anchor="ctr"/>
                </a:tc>
                <a:tc>
                  <a:txBody>
                    <a:bodyPr/>
                    <a:lstStyle/>
                    <a:p>
                      <a:pPr>
                        <a:lnSpc>
                          <a:spcPct val="120000"/>
                        </a:lnSpc>
                        <a:spcAft>
                          <a:spcPts val="0"/>
                        </a:spcAft>
                      </a:pPr>
                      <a:r>
                        <a:rPr lang="en-US" sz="1200" b="0" dirty="0">
                          <a:solidFill>
                            <a:srgbClr val="000000"/>
                          </a:solidFill>
                          <a:effectLst/>
                          <a:latin typeface="+mj-lt"/>
                          <a:ea typeface="Times New Roman" panose="02020603050405020304" pitchFamily="18" charset="0"/>
                        </a:rPr>
                        <a:t>natural hazards associated with Earth’s geological processes, such as volcanoes, landslides, mudflows, avalanches and earthquakes</a:t>
                      </a:r>
                      <a:endParaRPr lang="en-GB" sz="1200" b="0" dirty="0">
                        <a:solidFill>
                          <a:srgbClr val="000000"/>
                        </a:solidFill>
                        <a:effectLst/>
                        <a:latin typeface="+mj-lt"/>
                        <a:ea typeface="Times New Roman" panose="02020603050405020304" pitchFamily="18" charset="0"/>
                      </a:endParaRPr>
                    </a:p>
                  </a:txBody>
                  <a:tcPr marL="68580" marR="68580" marT="36195" marB="17780" anchor="ctr"/>
                </a:tc>
                <a:extLst>
                  <a:ext uri="{0D108BD9-81ED-4DB2-BD59-A6C34878D82A}">
                    <a16:rowId xmlns:a16="http://schemas.microsoft.com/office/drawing/2014/main" val="3925240874"/>
                  </a:ext>
                </a:extLst>
              </a:tr>
              <a:tr h="314858">
                <a:tc>
                  <a:txBody>
                    <a:bodyPr/>
                    <a:lstStyle/>
                    <a:p>
                      <a:pPr>
                        <a:lnSpc>
                          <a:spcPct val="120000"/>
                        </a:lnSpc>
                        <a:spcAft>
                          <a:spcPts val="0"/>
                        </a:spcAft>
                      </a:pPr>
                      <a:r>
                        <a:rPr lang="en-US" sz="1200" b="0" dirty="0">
                          <a:solidFill>
                            <a:srgbClr val="000000"/>
                          </a:solidFill>
                          <a:effectLst/>
                          <a:latin typeface="+mj-lt"/>
                          <a:ea typeface="Times New Roman" panose="02020603050405020304" pitchFamily="18" charset="0"/>
                        </a:rPr>
                        <a:t>Hazard risk</a:t>
                      </a:r>
                      <a:endParaRPr lang="en-GB" sz="1200" b="0" dirty="0">
                        <a:solidFill>
                          <a:srgbClr val="000000"/>
                        </a:solidFill>
                        <a:effectLst/>
                        <a:latin typeface="+mj-lt"/>
                        <a:ea typeface="Times New Roman" panose="02020603050405020304" pitchFamily="18" charset="0"/>
                      </a:endParaRPr>
                    </a:p>
                  </a:txBody>
                  <a:tcPr marL="68580" marR="68580" marT="36195" marB="17780" anchor="ctr"/>
                </a:tc>
                <a:tc>
                  <a:txBody>
                    <a:bodyPr/>
                    <a:lstStyle/>
                    <a:p>
                      <a:pPr>
                        <a:lnSpc>
                          <a:spcPct val="120000"/>
                        </a:lnSpc>
                        <a:spcAft>
                          <a:spcPts val="0"/>
                        </a:spcAft>
                      </a:pPr>
                      <a:r>
                        <a:rPr lang="en-US" sz="1200" b="0">
                          <a:solidFill>
                            <a:srgbClr val="000000"/>
                          </a:solidFill>
                          <a:effectLst/>
                          <a:latin typeface="+mj-lt"/>
                          <a:ea typeface="Times New Roman" panose="02020603050405020304" pitchFamily="18" charset="0"/>
                        </a:rPr>
                        <a:t>the probability or chance that a natural hazard may take place</a:t>
                      </a:r>
                      <a:endParaRPr lang="en-GB" sz="1200" b="0">
                        <a:solidFill>
                          <a:srgbClr val="000000"/>
                        </a:solidFill>
                        <a:effectLst/>
                        <a:latin typeface="+mj-lt"/>
                        <a:ea typeface="Times New Roman" panose="02020603050405020304" pitchFamily="18" charset="0"/>
                      </a:endParaRPr>
                    </a:p>
                  </a:txBody>
                  <a:tcPr marL="68580" marR="68580" marT="36195" marB="17780" anchor="ctr"/>
                </a:tc>
                <a:extLst>
                  <a:ext uri="{0D108BD9-81ED-4DB2-BD59-A6C34878D82A}">
                    <a16:rowId xmlns:a16="http://schemas.microsoft.com/office/drawing/2014/main" val="3041935017"/>
                  </a:ext>
                </a:extLst>
              </a:tr>
              <a:tr h="314858">
                <a:tc>
                  <a:txBody>
                    <a:bodyPr/>
                    <a:lstStyle/>
                    <a:p>
                      <a:pPr>
                        <a:lnSpc>
                          <a:spcPct val="120000"/>
                        </a:lnSpc>
                        <a:spcAft>
                          <a:spcPts val="0"/>
                        </a:spcAft>
                      </a:pPr>
                      <a:r>
                        <a:rPr lang="en-US" sz="1200" b="0">
                          <a:solidFill>
                            <a:srgbClr val="000000"/>
                          </a:solidFill>
                          <a:effectLst/>
                          <a:latin typeface="+mj-lt"/>
                          <a:ea typeface="Times New Roman" panose="02020603050405020304" pitchFamily="18" charset="0"/>
                        </a:rPr>
                        <a:t>Landslides</a:t>
                      </a:r>
                      <a:endParaRPr lang="en-GB" sz="1200" b="0">
                        <a:solidFill>
                          <a:srgbClr val="000000"/>
                        </a:solidFill>
                        <a:effectLst/>
                        <a:latin typeface="+mj-lt"/>
                        <a:ea typeface="Times New Roman" panose="02020603050405020304" pitchFamily="18" charset="0"/>
                      </a:endParaRPr>
                    </a:p>
                  </a:txBody>
                  <a:tcPr marL="68580" marR="68580" marT="36195" marB="17780" anchor="ctr"/>
                </a:tc>
                <a:tc>
                  <a:txBody>
                    <a:bodyPr/>
                    <a:lstStyle/>
                    <a:p>
                      <a:pPr>
                        <a:lnSpc>
                          <a:spcPct val="120000"/>
                        </a:lnSpc>
                        <a:spcAft>
                          <a:spcPts val="0"/>
                        </a:spcAft>
                      </a:pPr>
                      <a:r>
                        <a:rPr lang="en-US" sz="1200" b="0">
                          <a:solidFill>
                            <a:srgbClr val="000000"/>
                          </a:solidFill>
                          <a:effectLst/>
                          <a:latin typeface="+mj-lt"/>
                          <a:ea typeface="Times New Roman" panose="02020603050405020304" pitchFamily="18" charset="0"/>
                        </a:rPr>
                        <a:t>the movement of rock, earth or debris down the slope of a hill</a:t>
                      </a:r>
                      <a:endParaRPr lang="en-GB" sz="1200" b="0">
                        <a:solidFill>
                          <a:srgbClr val="000000"/>
                        </a:solidFill>
                        <a:effectLst/>
                        <a:latin typeface="+mj-lt"/>
                        <a:ea typeface="Times New Roman" panose="02020603050405020304" pitchFamily="18" charset="0"/>
                      </a:endParaRPr>
                    </a:p>
                  </a:txBody>
                  <a:tcPr marL="68580" marR="68580" marT="36195" marB="17780" anchor="ctr"/>
                </a:tc>
                <a:extLst>
                  <a:ext uri="{0D108BD9-81ED-4DB2-BD59-A6C34878D82A}">
                    <a16:rowId xmlns:a16="http://schemas.microsoft.com/office/drawing/2014/main" val="4149408354"/>
                  </a:ext>
                </a:extLst>
              </a:tr>
              <a:tr h="314858">
                <a:tc>
                  <a:txBody>
                    <a:bodyPr/>
                    <a:lstStyle/>
                    <a:p>
                      <a:pPr>
                        <a:lnSpc>
                          <a:spcPct val="120000"/>
                        </a:lnSpc>
                        <a:spcAft>
                          <a:spcPts val="0"/>
                        </a:spcAft>
                      </a:pPr>
                      <a:r>
                        <a:rPr lang="en-US" sz="1200" b="0" dirty="0">
                          <a:solidFill>
                            <a:srgbClr val="000000"/>
                          </a:solidFill>
                          <a:effectLst/>
                          <a:latin typeface="+mj-lt"/>
                          <a:ea typeface="Times New Roman" panose="02020603050405020304" pitchFamily="18" charset="0"/>
                        </a:rPr>
                        <a:t>Mudflow</a:t>
                      </a:r>
                      <a:endParaRPr lang="en-GB" sz="1200" b="0" dirty="0">
                        <a:solidFill>
                          <a:srgbClr val="000000"/>
                        </a:solidFill>
                        <a:effectLst/>
                        <a:latin typeface="+mj-lt"/>
                        <a:ea typeface="Times New Roman" panose="02020603050405020304" pitchFamily="18" charset="0"/>
                      </a:endParaRPr>
                    </a:p>
                  </a:txBody>
                  <a:tcPr marL="68580" marR="68580" marT="36195" marB="17780" anchor="ctr"/>
                </a:tc>
                <a:tc>
                  <a:txBody>
                    <a:bodyPr/>
                    <a:lstStyle/>
                    <a:p>
                      <a:pPr>
                        <a:lnSpc>
                          <a:spcPct val="120000"/>
                        </a:lnSpc>
                        <a:spcAft>
                          <a:spcPts val="0"/>
                        </a:spcAft>
                      </a:pPr>
                      <a:r>
                        <a:rPr lang="en-US" sz="1200" b="0">
                          <a:solidFill>
                            <a:srgbClr val="000000"/>
                          </a:solidFill>
                          <a:effectLst/>
                          <a:latin typeface="+mj-lt"/>
                          <a:ea typeface="Times New Roman" panose="02020603050405020304" pitchFamily="18" charset="0"/>
                        </a:rPr>
                        <a:t>when saturated soil and weak rock flow down a slope</a:t>
                      </a:r>
                      <a:endParaRPr lang="en-GB" sz="1200" b="0">
                        <a:solidFill>
                          <a:srgbClr val="000000"/>
                        </a:solidFill>
                        <a:effectLst/>
                        <a:latin typeface="+mj-lt"/>
                        <a:ea typeface="Times New Roman" panose="02020603050405020304" pitchFamily="18" charset="0"/>
                      </a:endParaRPr>
                    </a:p>
                  </a:txBody>
                  <a:tcPr marL="68580" marR="68580" marT="36195" marB="17780" anchor="ctr"/>
                </a:tc>
                <a:extLst>
                  <a:ext uri="{0D108BD9-81ED-4DB2-BD59-A6C34878D82A}">
                    <a16:rowId xmlns:a16="http://schemas.microsoft.com/office/drawing/2014/main" val="1235971345"/>
                  </a:ext>
                </a:extLst>
              </a:tr>
              <a:tr h="314858">
                <a:tc>
                  <a:txBody>
                    <a:bodyPr/>
                    <a:lstStyle/>
                    <a:p>
                      <a:pPr>
                        <a:lnSpc>
                          <a:spcPct val="120000"/>
                        </a:lnSpc>
                        <a:spcAft>
                          <a:spcPts val="0"/>
                        </a:spcAft>
                      </a:pPr>
                      <a:r>
                        <a:rPr lang="en-US" sz="1200" b="0">
                          <a:solidFill>
                            <a:srgbClr val="000000"/>
                          </a:solidFill>
                          <a:effectLst/>
                          <a:latin typeface="+mj-lt"/>
                          <a:ea typeface="Times New Roman" panose="02020603050405020304" pitchFamily="18" charset="0"/>
                        </a:rPr>
                        <a:t>Natural disaster</a:t>
                      </a:r>
                      <a:endParaRPr lang="en-GB" sz="1200" b="0">
                        <a:solidFill>
                          <a:srgbClr val="000000"/>
                        </a:solidFill>
                        <a:effectLst/>
                        <a:latin typeface="+mj-lt"/>
                        <a:ea typeface="Times New Roman" panose="02020603050405020304" pitchFamily="18" charset="0"/>
                      </a:endParaRPr>
                    </a:p>
                  </a:txBody>
                  <a:tcPr marL="68580" marR="68580" marT="36195" marB="17780" anchor="ctr"/>
                </a:tc>
                <a:tc>
                  <a:txBody>
                    <a:bodyPr/>
                    <a:lstStyle/>
                    <a:p>
                      <a:pPr>
                        <a:lnSpc>
                          <a:spcPct val="120000"/>
                        </a:lnSpc>
                        <a:spcAft>
                          <a:spcPts val="0"/>
                        </a:spcAft>
                      </a:pPr>
                      <a:r>
                        <a:rPr lang="en-US" sz="1200" b="0">
                          <a:solidFill>
                            <a:srgbClr val="000000"/>
                          </a:solidFill>
                          <a:effectLst/>
                          <a:latin typeface="+mj-lt"/>
                          <a:ea typeface="Times New Roman" panose="02020603050405020304" pitchFamily="18" charset="0"/>
                        </a:rPr>
                        <a:t>when a natural event, or hazard, impacts on human activities</a:t>
                      </a:r>
                      <a:endParaRPr lang="en-GB" sz="1200" b="0">
                        <a:solidFill>
                          <a:srgbClr val="000000"/>
                        </a:solidFill>
                        <a:effectLst/>
                        <a:latin typeface="+mj-lt"/>
                        <a:ea typeface="Times New Roman" panose="02020603050405020304" pitchFamily="18" charset="0"/>
                      </a:endParaRPr>
                    </a:p>
                  </a:txBody>
                  <a:tcPr marL="68580" marR="68580" marT="36195" marB="17780" anchor="ctr"/>
                </a:tc>
                <a:extLst>
                  <a:ext uri="{0D108BD9-81ED-4DB2-BD59-A6C34878D82A}">
                    <a16:rowId xmlns:a16="http://schemas.microsoft.com/office/drawing/2014/main" val="3748769057"/>
                  </a:ext>
                </a:extLst>
              </a:tr>
              <a:tr h="314858">
                <a:tc>
                  <a:txBody>
                    <a:bodyPr/>
                    <a:lstStyle/>
                    <a:p>
                      <a:pPr>
                        <a:lnSpc>
                          <a:spcPct val="120000"/>
                        </a:lnSpc>
                        <a:spcAft>
                          <a:spcPts val="0"/>
                        </a:spcAft>
                      </a:pPr>
                      <a:r>
                        <a:rPr lang="en-US" sz="1200" b="0">
                          <a:solidFill>
                            <a:srgbClr val="000000"/>
                          </a:solidFill>
                          <a:effectLst/>
                          <a:latin typeface="+mj-lt"/>
                          <a:ea typeface="Times New Roman" panose="02020603050405020304" pitchFamily="18" charset="0"/>
                        </a:rPr>
                        <a:t>Natural hazard</a:t>
                      </a:r>
                      <a:endParaRPr lang="en-GB" sz="1200" b="0">
                        <a:solidFill>
                          <a:srgbClr val="000000"/>
                        </a:solidFill>
                        <a:effectLst/>
                        <a:latin typeface="+mj-lt"/>
                        <a:ea typeface="Times New Roman" panose="02020603050405020304" pitchFamily="18" charset="0"/>
                      </a:endParaRPr>
                    </a:p>
                  </a:txBody>
                  <a:tcPr marL="68580" marR="68580" marT="36195" marB="17780" anchor="ctr"/>
                </a:tc>
                <a:tc>
                  <a:txBody>
                    <a:bodyPr/>
                    <a:lstStyle/>
                    <a:p>
                      <a:pPr>
                        <a:lnSpc>
                          <a:spcPct val="120000"/>
                        </a:lnSpc>
                        <a:spcAft>
                          <a:spcPts val="0"/>
                        </a:spcAft>
                      </a:pPr>
                      <a:r>
                        <a:rPr lang="en-US" sz="1200" b="0">
                          <a:solidFill>
                            <a:srgbClr val="000000"/>
                          </a:solidFill>
                          <a:effectLst/>
                          <a:latin typeface="+mj-lt"/>
                          <a:ea typeface="Times New Roman" panose="02020603050405020304" pitchFamily="18" charset="0"/>
                        </a:rPr>
                        <a:t>a natural event that a poses a threat to humans and/or property</a:t>
                      </a:r>
                      <a:endParaRPr lang="en-GB" sz="1200" b="0">
                        <a:solidFill>
                          <a:srgbClr val="000000"/>
                        </a:solidFill>
                        <a:effectLst/>
                        <a:latin typeface="+mj-lt"/>
                        <a:ea typeface="Times New Roman" panose="02020603050405020304" pitchFamily="18" charset="0"/>
                      </a:endParaRPr>
                    </a:p>
                  </a:txBody>
                  <a:tcPr marL="68580" marR="68580" marT="36195" marB="17780" anchor="ctr"/>
                </a:tc>
                <a:extLst>
                  <a:ext uri="{0D108BD9-81ED-4DB2-BD59-A6C34878D82A}">
                    <a16:rowId xmlns:a16="http://schemas.microsoft.com/office/drawing/2014/main" val="1543258229"/>
                  </a:ext>
                </a:extLst>
              </a:tr>
              <a:tr h="314858">
                <a:tc>
                  <a:txBody>
                    <a:bodyPr/>
                    <a:lstStyle/>
                    <a:p>
                      <a:pPr>
                        <a:lnSpc>
                          <a:spcPct val="120000"/>
                        </a:lnSpc>
                        <a:spcAft>
                          <a:spcPts val="0"/>
                        </a:spcAft>
                      </a:pPr>
                      <a:r>
                        <a:rPr lang="en-US" sz="1200" b="0" dirty="0">
                          <a:solidFill>
                            <a:srgbClr val="000000"/>
                          </a:solidFill>
                          <a:effectLst/>
                          <a:latin typeface="+mj-lt"/>
                          <a:ea typeface="Times New Roman" panose="02020603050405020304" pitchFamily="18" charset="0"/>
                        </a:rPr>
                        <a:t>Poverty</a:t>
                      </a:r>
                      <a:endParaRPr lang="en-GB" sz="1200" b="0" dirty="0">
                        <a:solidFill>
                          <a:srgbClr val="000000"/>
                        </a:solidFill>
                        <a:effectLst/>
                        <a:latin typeface="+mj-lt"/>
                        <a:ea typeface="Times New Roman" panose="02020603050405020304" pitchFamily="18" charset="0"/>
                      </a:endParaRPr>
                    </a:p>
                  </a:txBody>
                  <a:tcPr marL="68580" marR="68580" marT="36195" marB="17780" anchor="ctr"/>
                </a:tc>
                <a:tc>
                  <a:txBody>
                    <a:bodyPr/>
                    <a:lstStyle/>
                    <a:p>
                      <a:pPr>
                        <a:lnSpc>
                          <a:spcPct val="120000"/>
                        </a:lnSpc>
                        <a:spcAft>
                          <a:spcPts val="0"/>
                        </a:spcAft>
                      </a:pPr>
                      <a:r>
                        <a:rPr lang="en-US" sz="1200" b="0" dirty="0">
                          <a:solidFill>
                            <a:srgbClr val="000000"/>
                          </a:solidFill>
                          <a:effectLst/>
                          <a:latin typeface="+mj-lt"/>
                          <a:ea typeface="Times New Roman" panose="02020603050405020304" pitchFamily="18" charset="0"/>
                        </a:rPr>
                        <a:t>deprivation in well-being, such as lack of access to wealth, food, shelter, water and education</a:t>
                      </a:r>
                      <a:endParaRPr lang="en-GB" sz="1200" b="0" dirty="0">
                        <a:solidFill>
                          <a:srgbClr val="000000"/>
                        </a:solidFill>
                        <a:effectLst/>
                        <a:latin typeface="+mj-lt"/>
                        <a:ea typeface="Times New Roman" panose="02020603050405020304" pitchFamily="18" charset="0"/>
                      </a:endParaRPr>
                    </a:p>
                  </a:txBody>
                  <a:tcPr marL="68580" marR="68580" marT="36195" marB="17780" anchor="ctr"/>
                </a:tc>
                <a:extLst>
                  <a:ext uri="{0D108BD9-81ED-4DB2-BD59-A6C34878D82A}">
                    <a16:rowId xmlns:a16="http://schemas.microsoft.com/office/drawing/2014/main" val="3146237369"/>
                  </a:ext>
                </a:extLst>
              </a:tr>
              <a:tr h="314858">
                <a:tc>
                  <a:txBody>
                    <a:bodyPr/>
                    <a:lstStyle/>
                    <a:p>
                      <a:pPr>
                        <a:lnSpc>
                          <a:spcPct val="120000"/>
                        </a:lnSpc>
                        <a:spcAft>
                          <a:spcPts val="0"/>
                        </a:spcAft>
                      </a:pPr>
                      <a:r>
                        <a:rPr lang="en-US" sz="1200" b="0" dirty="0">
                          <a:solidFill>
                            <a:srgbClr val="000000"/>
                          </a:solidFill>
                          <a:effectLst/>
                          <a:latin typeface="+mj-lt"/>
                          <a:ea typeface="Times New Roman" panose="02020603050405020304" pitchFamily="18" charset="0"/>
                        </a:rPr>
                        <a:t>Social impact</a:t>
                      </a:r>
                      <a:endParaRPr lang="en-GB" sz="1200" b="0" dirty="0">
                        <a:solidFill>
                          <a:srgbClr val="000000"/>
                        </a:solidFill>
                        <a:effectLst/>
                        <a:latin typeface="+mj-lt"/>
                        <a:ea typeface="Times New Roman" panose="02020603050405020304" pitchFamily="18" charset="0"/>
                      </a:endParaRPr>
                    </a:p>
                  </a:txBody>
                  <a:tcPr marL="68580" marR="68580" marT="36195" marB="17780" anchor="ctr"/>
                </a:tc>
                <a:tc>
                  <a:txBody>
                    <a:bodyPr/>
                    <a:lstStyle/>
                    <a:p>
                      <a:pPr>
                        <a:lnSpc>
                          <a:spcPct val="120000"/>
                        </a:lnSpc>
                        <a:spcAft>
                          <a:spcPts val="0"/>
                        </a:spcAft>
                      </a:pPr>
                      <a:r>
                        <a:rPr lang="en-US" sz="1200" b="0">
                          <a:solidFill>
                            <a:srgbClr val="000000"/>
                          </a:solidFill>
                          <a:effectLst/>
                          <a:latin typeface="+mj-lt"/>
                          <a:ea typeface="Times New Roman" panose="02020603050405020304" pitchFamily="18" charset="0"/>
                        </a:rPr>
                        <a:t>the effect of an event on the lives of people or community</a:t>
                      </a:r>
                      <a:endParaRPr lang="en-GB" sz="1200" b="0">
                        <a:solidFill>
                          <a:srgbClr val="000000"/>
                        </a:solidFill>
                        <a:effectLst/>
                        <a:latin typeface="+mj-lt"/>
                        <a:ea typeface="Times New Roman" panose="02020603050405020304" pitchFamily="18" charset="0"/>
                      </a:endParaRPr>
                    </a:p>
                  </a:txBody>
                  <a:tcPr marL="68580" marR="68580" marT="36195" marB="17780" anchor="ctr"/>
                </a:tc>
                <a:extLst>
                  <a:ext uri="{0D108BD9-81ED-4DB2-BD59-A6C34878D82A}">
                    <a16:rowId xmlns:a16="http://schemas.microsoft.com/office/drawing/2014/main" val="926076416"/>
                  </a:ext>
                </a:extLst>
              </a:tr>
              <a:tr h="314858">
                <a:tc>
                  <a:txBody>
                    <a:bodyPr/>
                    <a:lstStyle/>
                    <a:p>
                      <a:pPr>
                        <a:lnSpc>
                          <a:spcPct val="120000"/>
                        </a:lnSpc>
                        <a:spcAft>
                          <a:spcPts val="0"/>
                        </a:spcAft>
                      </a:pPr>
                      <a:r>
                        <a:rPr lang="en-US" sz="1200" b="0">
                          <a:solidFill>
                            <a:srgbClr val="000000"/>
                          </a:solidFill>
                          <a:effectLst/>
                          <a:latin typeface="+mj-lt"/>
                          <a:ea typeface="Times New Roman" panose="02020603050405020304" pitchFamily="18" charset="0"/>
                        </a:rPr>
                        <a:t>Tropical storm </a:t>
                      </a:r>
                      <a:br>
                        <a:rPr lang="en-US" sz="1200" b="0">
                          <a:solidFill>
                            <a:srgbClr val="000000"/>
                          </a:solidFill>
                          <a:effectLst/>
                          <a:latin typeface="+mj-lt"/>
                          <a:ea typeface="Times New Roman" panose="02020603050405020304" pitchFamily="18" charset="0"/>
                        </a:rPr>
                      </a:br>
                      <a:r>
                        <a:rPr lang="en-US" sz="1200" b="0">
                          <a:solidFill>
                            <a:srgbClr val="000000"/>
                          </a:solidFill>
                          <a:effectLst/>
                          <a:latin typeface="+mj-lt"/>
                          <a:ea typeface="Times New Roman" panose="02020603050405020304" pitchFamily="18" charset="0"/>
                        </a:rPr>
                        <a:t>(hurricane, cyclone, typhoon)</a:t>
                      </a:r>
                      <a:endParaRPr lang="en-GB" sz="1200" b="0">
                        <a:solidFill>
                          <a:srgbClr val="000000"/>
                        </a:solidFill>
                        <a:effectLst/>
                        <a:latin typeface="+mj-lt"/>
                        <a:ea typeface="Times New Roman" panose="02020603050405020304" pitchFamily="18" charset="0"/>
                      </a:endParaRPr>
                    </a:p>
                  </a:txBody>
                  <a:tcPr marL="68580" marR="68580" marT="36195" marB="17780" anchor="ctr"/>
                </a:tc>
                <a:tc>
                  <a:txBody>
                    <a:bodyPr/>
                    <a:lstStyle/>
                    <a:p>
                      <a:pPr>
                        <a:lnSpc>
                          <a:spcPct val="120000"/>
                        </a:lnSpc>
                        <a:spcAft>
                          <a:spcPts val="0"/>
                        </a:spcAft>
                      </a:pPr>
                      <a:r>
                        <a:rPr lang="en-US" sz="1200" b="0" dirty="0">
                          <a:solidFill>
                            <a:srgbClr val="000000"/>
                          </a:solidFill>
                          <a:effectLst/>
                          <a:latin typeface="+mj-lt"/>
                          <a:ea typeface="Times New Roman" panose="02020603050405020304" pitchFamily="18" charset="0"/>
                        </a:rPr>
                        <a:t>an area of low pressure with winds moving in a spiral around a calm central point called the eye of the storm – winds are powerful and rainfall is heavy</a:t>
                      </a:r>
                      <a:endParaRPr lang="en-GB" sz="1200" b="0" dirty="0">
                        <a:solidFill>
                          <a:srgbClr val="000000"/>
                        </a:solidFill>
                        <a:effectLst/>
                        <a:latin typeface="+mj-lt"/>
                        <a:ea typeface="Times New Roman" panose="02020603050405020304" pitchFamily="18" charset="0"/>
                      </a:endParaRPr>
                    </a:p>
                  </a:txBody>
                  <a:tcPr marL="68580" marR="68580" marT="36195" marB="17780" anchor="ctr"/>
                </a:tc>
                <a:extLst>
                  <a:ext uri="{0D108BD9-81ED-4DB2-BD59-A6C34878D82A}">
                    <a16:rowId xmlns:a16="http://schemas.microsoft.com/office/drawing/2014/main" val="1875491268"/>
                  </a:ext>
                </a:extLst>
              </a:tr>
              <a:tr h="314858">
                <a:tc>
                  <a:txBody>
                    <a:bodyPr/>
                    <a:lstStyle/>
                    <a:p>
                      <a:pPr>
                        <a:lnSpc>
                          <a:spcPct val="120000"/>
                        </a:lnSpc>
                        <a:spcAft>
                          <a:spcPts val="0"/>
                        </a:spcAft>
                      </a:pPr>
                      <a:r>
                        <a:rPr lang="en-US" sz="1200" b="0">
                          <a:solidFill>
                            <a:srgbClr val="000000"/>
                          </a:solidFill>
                          <a:effectLst/>
                          <a:latin typeface="+mj-lt"/>
                          <a:ea typeface="Times New Roman" panose="02020603050405020304" pitchFamily="18" charset="0"/>
                        </a:rPr>
                        <a:t>Tsunami</a:t>
                      </a:r>
                      <a:endParaRPr lang="en-GB" sz="1200" b="0">
                        <a:solidFill>
                          <a:srgbClr val="000000"/>
                        </a:solidFill>
                        <a:effectLst/>
                        <a:latin typeface="+mj-lt"/>
                        <a:ea typeface="Times New Roman" panose="02020603050405020304" pitchFamily="18" charset="0"/>
                      </a:endParaRPr>
                    </a:p>
                  </a:txBody>
                  <a:tcPr marL="68580" marR="68580" marT="36195" marB="17780" anchor="ctr"/>
                </a:tc>
                <a:tc>
                  <a:txBody>
                    <a:bodyPr/>
                    <a:lstStyle/>
                    <a:p>
                      <a:pPr>
                        <a:lnSpc>
                          <a:spcPct val="120000"/>
                        </a:lnSpc>
                        <a:spcAft>
                          <a:spcPts val="0"/>
                        </a:spcAft>
                      </a:pPr>
                      <a:r>
                        <a:rPr lang="en-US" sz="1200" b="0">
                          <a:solidFill>
                            <a:srgbClr val="000000"/>
                          </a:solidFill>
                          <a:effectLst/>
                          <a:latin typeface="+mj-lt"/>
                          <a:ea typeface="Times New Roman" panose="02020603050405020304" pitchFamily="18" charset="0"/>
                        </a:rPr>
                        <a:t>huge waves caused by earthquakes</a:t>
                      </a:r>
                      <a:endParaRPr lang="en-GB" sz="1200" b="0">
                        <a:solidFill>
                          <a:srgbClr val="000000"/>
                        </a:solidFill>
                        <a:effectLst/>
                        <a:latin typeface="+mj-lt"/>
                        <a:ea typeface="Times New Roman" panose="02020603050405020304" pitchFamily="18" charset="0"/>
                      </a:endParaRPr>
                    </a:p>
                  </a:txBody>
                  <a:tcPr marL="68580" marR="68580" marT="36195" marB="17780" anchor="ctr"/>
                </a:tc>
                <a:extLst>
                  <a:ext uri="{0D108BD9-81ED-4DB2-BD59-A6C34878D82A}">
                    <a16:rowId xmlns:a16="http://schemas.microsoft.com/office/drawing/2014/main" val="3961565093"/>
                  </a:ext>
                </a:extLst>
              </a:tr>
              <a:tr h="314858">
                <a:tc>
                  <a:txBody>
                    <a:bodyPr/>
                    <a:lstStyle/>
                    <a:p>
                      <a:pPr>
                        <a:lnSpc>
                          <a:spcPct val="120000"/>
                        </a:lnSpc>
                        <a:spcAft>
                          <a:spcPts val="0"/>
                        </a:spcAft>
                      </a:pPr>
                      <a:r>
                        <a:rPr lang="en-US" sz="1200" b="0" dirty="0" err="1">
                          <a:solidFill>
                            <a:srgbClr val="000000"/>
                          </a:solidFill>
                          <a:effectLst/>
                          <a:latin typeface="+mj-lt"/>
                          <a:ea typeface="Times New Roman" panose="02020603050405020304" pitchFamily="18" charset="0"/>
                        </a:rPr>
                        <a:t>Urbanisation</a:t>
                      </a:r>
                      <a:endParaRPr lang="en-GB" sz="1200" b="0" dirty="0">
                        <a:solidFill>
                          <a:srgbClr val="000000"/>
                        </a:solidFill>
                        <a:effectLst/>
                        <a:latin typeface="+mj-lt"/>
                        <a:ea typeface="Times New Roman" panose="02020603050405020304" pitchFamily="18" charset="0"/>
                      </a:endParaRPr>
                    </a:p>
                  </a:txBody>
                  <a:tcPr marL="68580" marR="68580" marT="36195" marB="17780" anchor="ctr"/>
                </a:tc>
                <a:tc>
                  <a:txBody>
                    <a:bodyPr/>
                    <a:lstStyle/>
                    <a:p>
                      <a:pPr>
                        <a:lnSpc>
                          <a:spcPct val="120000"/>
                        </a:lnSpc>
                        <a:spcAft>
                          <a:spcPts val="0"/>
                        </a:spcAft>
                      </a:pPr>
                      <a:r>
                        <a:rPr lang="en-US" sz="1200" b="0" dirty="0">
                          <a:solidFill>
                            <a:srgbClr val="000000"/>
                          </a:solidFill>
                          <a:effectLst/>
                          <a:latin typeface="+mj-lt"/>
                          <a:ea typeface="Times New Roman" panose="02020603050405020304" pitchFamily="18" charset="0"/>
                        </a:rPr>
                        <a:t>when an increasing percentage of a country's population</a:t>
                      </a:r>
                      <a:r>
                        <a:rPr lang="en-GB" sz="1200" b="0" baseline="0" dirty="0">
                          <a:solidFill>
                            <a:srgbClr val="000000"/>
                          </a:solidFill>
                          <a:effectLst/>
                          <a:latin typeface="+mj-lt"/>
                          <a:ea typeface="Times New Roman" panose="02020603050405020304" pitchFamily="18" charset="0"/>
                        </a:rPr>
                        <a:t> </a:t>
                      </a:r>
                      <a:r>
                        <a:rPr lang="en-US" sz="1200" b="0" dirty="0">
                          <a:solidFill>
                            <a:srgbClr val="000000"/>
                          </a:solidFill>
                          <a:effectLst/>
                          <a:latin typeface="+mj-lt"/>
                          <a:ea typeface="Times New Roman" panose="02020603050405020304" pitchFamily="18" charset="0"/>
                        </a:rPr>
                        <a:t>comes to live in towns and cities</a:t>
                      </a:r>
                      <a:endParaRPr lang="en-GB" sz="1200" b="0" dirty="0">
                        <a:solidFill>
                          <a:srgbClr val="000000"/>
                        </a:solidFill>
                        <a:effectLst/>
                        <a:latin typeface="+mj-lt"/>
                        <a:ea typeface="Times New Roman" panose="02020603050405020304" pitchFamily="18" charset="0"/>
                      </a:endParaRPr>
                    </a:p>
                  </a:txBody>
                  <a:tcPr marL="68580" marR="68580" marT="36195" marB="17780" anchor="ctr"/>
                </a:tc>
                <a:extLst>
                  <a:ext uri="{0D108BD9-81ED-4DB2-BD59-A6C34878D82A}">
                    <a16:rowId xmlns:a16="http://schemas.microsoft.com/office/drawing/2014/main" val="2060469029"/>
                  </a:ext>
                </a:extLst>
              </a:tr>
              <a:tr h="314858">
                <a:tc>
                  <a:txBody>
                    <a:bodyPr/>
                    <a:lstStyle/>
                    <a:p>
                      <a:pPr>
                        <a:lnSpc>
                          <a:spcPct val="120000"/>
                        </a:lnSpc>
                        <a:spcAft>
                          <a:spcPts val="0"/>
                        </a:spcAft>
                      </a:pPr>
                      <a:r>
                        <a:rPr lang="en-US" sz="1200" b="0" dirty="0">
                          <a:solidFill>
                            <a:srgbClr val="000000"/>
                          </a:solidFill>
                          <a:effectLst/>
                          <a:latin typeface="+mj-lt"/>
                          <a:ea typeface="Times New Roman" panose="02020603050405020304" pitchFamily="18" charset="0"/>
                        </a:rPr>
                        <a:t>Volcano</a:t>
                      </a:r>
                      <a:endParaRPr lang="en-GB" sz="1200" b="0" dirty="0">
                        <a:solidFill>
                          <a:srgbClr val="000000"/>
                        </a:solidFill>
                        <a:effectLst/>
                        <a:latin typeface="+mj-lt"/>
                        <a:ea typeface="Times New Roman" panose="02020603050405020304" pitchFamily="18" charset="0"/>
                      </a:endParaRPr>
                    </a:p>
                  </a:txBody>
                  <a:tcPr marL="68580" marR="68580" marT="36195" marB="17780" anchor="ctr"/>
                </a:tc>
                <a:tc>
                  <a:txBody>
                    <a:bodyPr/>
                    <a:lstStyle/>
                    <a:p>
                      <a:pPr>
                        <a:lnSpc>
                          <a:spcPct val="120000"/>
                        </a:lnSpc>
                        <a:spcAft>
                          <a:spcPts val="0"/>
                        </a:spcAft>
                      </a:pPr>
                      <a:r>
                        <a:rPr lang="en-US" sz="1200" b="0" dirty="0">
                          <a:solidFill>
                            <a:srgbClr val="000000"/>
                          </a:solidFill>
                          <a:effectLst/>
                          <a:latin typeface="+mj-lt"/>
                          <a:ea typeface="Times New Roman" panose="02020603050405020304" pitchFamily="18" charset="0"/>
                        </a:rPr>
                        <a:t>a large landform, typically conical in shape, formed by a series of volcanic eruptions over a long period of time</a:t>
                      </a:r>
                      <a:endParaRPr lang="en-GB" sz="1200" b="0" dirty="0">
                        <a:solidFill>
                          <a:srgbClr val="000000"/>
                        </a:solidFill>
                        <a:effectLst/>
                        <a:latin typeface="+mj-lt"/>
                        <a:ea typeface="Times New Roman" panose="02020603050405020304" pitchFamily="18" charset="0"/>
                      </a:endParaRPr>
                    </a:p>
                  </a:txBody>
                  <a:tcPr marL="68580" marR="68580" marT="36195" marB="17780" anchor="ctr"/>
                </a:tc>
                <a:extLst>
                  <a:ext uri="{0D108BD9-81ED-4DB2-BD59-A6C34878D82A}">
                    <a16:rowId xmlns:a16="http://schemas.microsoft.com/office/drawing/2014/main" val="1008380894"/>
                  </a:ext>
                </a:extLst>
              </a:tr>
            </a:tbl>
          </a:graphicData>
        </a:graphic>
      </p:graphicFrame>
    </p:spTree>
    <p:extLst>
      <p:ext uri="{BB962C8B-B14F-4D97-AF65-F5344CB8AC3E}">
        <p14:creationId xmlns:p14="http://schemas.microsoft.com/office/powerpoint/2010/main" val="41029111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828418" y="6489391"/>
            <a:ext cx="363582"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9</a:t>
            </a:r>
          </a:p>
        </p:txBody>
      </p:sp>
      <p:sp>
        <p:nvSpPr>
          <p:cNvPr id="5" name="TextBox 4"/>
          <p:cNvSpPr txBox="1"/>
          <p:nvPr/>
        </p:nvSpPr>
        <p:spPr>
          <a:xfrm>
            <a:off x="165501" y="174582"/>
            <a:ext cx="1786308"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Geography</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graphicFrame>
        <p:nvGraphicFramePr>
          <p:cNvPr id="6" name="Content Placeholder 3"/>
          <p:cNvGraphicFramePr>
            <a:graphicFrameLocks/>
          </p:cNvGraphicFramePr>
          <p:nvPr>
            <p:extLst>
              <p:ext uri="{D42A27DB-BD31-4B8C-83A1-F6EECF244321}">
                <p14:modId xmlns:p14="http://schemas.microsoft.com/office/powerpoint/2010/main" val="2694895981"/>
              </p:ext>
            </p:extLst>
          </p:nvPr>
        </p:nvGraphicFramePr>
        <p:xfrm>
          <a:off x="6098050" y="764892"/>
          <a:ext cx="5342020" cy="5890104"/>
        </p:xfrm>
        <a:graphic>
          <a:graphicData uri="http://schemas.openxmlformats.org/drawingml/2006/table">
            <a:tbl>
              <a:tblPr firstRow="1" bandRow="1">
                <a:tableStyleId>{5940675A-B579-460E-94D1-54222C63F5DA}</a:tableStyleId>
              </a:tblPr>
              <a:tblGrid>
                <a:gridCol w="5342020">
                  <a:extLst>
                    <a:ext uri="{9D8B030D-6E8A-4147-A177-3AD203B41FA5}">
                      <a16:colId xmlns:a16="http://schemas.microsoft.com/office/drawing/2014/main" val="20000"/>
                    </a:ext>
                  </a:extLst>
                </a:gridCol>
              </a:tblGrid>
              <a:tr h="454607">
                <a:tc>
                  <a:txBody>
                    <a:bodyPr/>
                    <a:lstStyle/>
                    <a:p>
                      <a:pPr algn="ctr"/>
                      <a:r>
                        <a:rPr lang="en-US" sz="1200" b="1" dirty="0">
                          <a:latin typeface="+mn-lt"/>
                        </a:rPr>
                        <a:t>Atmospheric</a:t>
                      </a:r>
                      <a:r>
                        <a:rPr lang="en-US" sz="1200" b="1" baseline="0" dirty="0">
                          <a:latin typeface="+mn-lt"/>
                        </a:rPr>
                        <a:t> hazards </a:t>
                      </a:r>
                      <a:endParaRPr lang="en-US" sz="1200" b="1" dirty="0">
                        <a:latin typeface="+mn-lt"/>
                      </a:endParaRPr>
                    </a:p>
                  </a:txBody>
                  <a:tcPr anchor="ctr">
                    <a:solidFill>
                      <a:schemeClr val="accent1">
                        <a:lumMod val="20000"/>
                        <a:lumOff val="80000"/>
                      </a:schemeClr>
                    </a:solidFill>
                  </a:tcPr>
                </a:tc>
                <a:extLst>
                  <a:ext uri="{0D108BD9-81ED-4DB2-BD59-A6C34878D82A}">
                    <a16:rowId xmlns:a16="http://schemas.microsoft.com/office/drawing/2014/main" val="10000"/>
                  </a:ext>
                </a:extLst>
              </a:tr>
              <a:tr h="1754466">
                <a:tc>
                  <a:txBody>
                    <a:bodyPr/>
                    <a:lstStyle/>
                    <a:p>
                      <a:pPr marL="0" marR="0" indent="0" algn="r" defTabSz="914411" rtl="0" eaLnBrk="1" fontAlgn="auto" latinLnBrk="0" hangingPunct="1">
                        <a:lnSpc>
                          <a:spcPct val="100000"/>
                        </a:lnSpc>
                        <a:spcBef>
                          <a:spcPts val="0"/>
                        </a:spcBef>
                        <a:spcAft>
                          <a:spcPts val="0"/>
                        </a:spcAft>
                        <a:buClrTx/>
                        <a:buSzTx/>
                        <a:buFontTx/>
                        <a:buNone/>
                        <a:tabLst/>
                        <a:defRPr/>
                      </a:pPr>
                      <a:r>
                        <a:rPr lang="en-US" sz="1200" b="1" dirty="0">
                          <a:latin typeface="+mn-lt"/>
                        </a:rPr>
                        <a:t>Global</a:t>
                      </a:r>
                      <a:r>
                        <a:rPr lang="en-US" sz="1200" b="1" baseline="0" dirty="0">
                          <a:latin typeface="+mn-lt"/>
                        </a:rPr>
                        <a:t> atmospheric circulation model </a:t>
                      </a:r>
                      <a:endParaRPr lang="en-US" sz="1200" b="1" dirty="0">
                        <a:latin typeface="+mn-lt"/>
                      </a:endParaRPr>
                    </a:p>
                  </a:txBody>
                  <a:tcPr anchor="ctr"/>
                </a:tc>
                <a:extLst>
                  <a:ext uri="{0D108BD9-81ED-4DB2-BD59-A6C34878D82A}">
                    <a16:rowId xmlns:a16="http://schemas.microsoft.com/office/drawing/2014/main" val="10001"/>
                  </a:ext>
                </a:extLst>
              </a:tr>
              <a:tr h="1926565">
                <a:tc>
                  <a:txBody>
                    <a:bodyPr/>
                    <a:lstStyle/>
                    <a:p>
                      <a:pPr algn="r"/>
                      <a:r>
                        <a:rPr lang="en-US" sz="1200" b="1" dirty="0">
                          <a:latin typeface="+mn-lt"/>
                        </a:rPr>
                        <a:t>Distribution of tropical storms </a:t>
                      </a:r>
                    </a:p>
                  </a:txBody>
                  <a:tcPr anchor="ctr"/>
                </a:tc>
                <a:extLst>
                  <a:ext uri="{0D108BD9-81ED-4DB2-BD59-A6C34878D82A}">
                    <a16:rowId xmlns:a16="http://schemas.microsoft.com/office/drawing/2014/main" val="10004"/>
                  </a:ext>
                </a:extLst>
              </a:tr>
              <a:tr h="1754466">
                <a:tc>
                  <a:txBody>
                    <a:bodyPr/>
                    <a:lstStyle/>
                    <a:p>
                      <a:pPr algn="r"/>
                      <a:r>
                        <a:rPr lang="en-US" sz="1200" b="1" dirty="0">
                          <a:latin typeface="+mn-lt"/>
                        </a:rPr>
                        <a:t>Structure of tropical storms </a:t>
                      </a:r>
                    </a:p>
                  </a:txBody>
                  <a:tcPr anchor="ctr"/>
                </a:tc>
                <a:extLst>
                  <a:ext uri="{0D108BD9-81ED-4DB2-BD59-A6C34878D82A}">
                    <a16:rowId xmlns:a16="http://schemas.microsoft.com/office/drawing/2014/main" val="535829074"/>
                  </a:ext>
                </a:extLst>
              </a:tr>
            </a:tbl>
          </a:graphicData>
        </a:graphic>
      </p:graphicFrame>
      <p:graphicFrame>
        <p:nvGraphicFramePr>
          <p:cNvPr id="7" name="Content Placeholder 3"/>
          <p:cNvGraphicFramePr>
            <a:graphicFrameLocks/>
          </p:cNvGraphicFramePr>
          <p:nvPr>
            <p:extLst>
              <p:ext uri="{D42A27DB-BD31-4B8C-83A1-F6EECF244321}">
                <p14:modId xmlns:p14="http://schemas.microsoft.com/office/powerpoint/2010/main" val="2532383182"/>
              </p:ext>
            </p:extLst>
          </p:nvPr>
        </p:nvGraphicFramePr>
        <p:xfrm>
          <a:off x="446978" y="764893"/>
          <a:ext cx="5359669" cy="5903060"/>
        </p:xfrm>
        <a:graphic>
          <a:graphicData uri="http://schemas.openxmlformats.org/drawingml/2006/table">
            <a:tbl>
              <a:tblPr firstRow="1" bandRow="1">
                <a:tableStyleId>{5940675A-B579-460E-94D1-54222C63F5DA}</a:tableStyleId>
              </a:tblPr>
              <a:tblGrid>
                <a:gridCol w="1862009">
                  <a:extLst>
                    <a:ext uri="{9D8B030D-6E8A-4147-A177-3AD203B41FA5}">
                      <a16:colId xmlns:a16="http://schemas.microsoft.com/office/drawing/2014/main" val="20000"/>
                    </a:ext>
                  </a:extLst>
                </a:gridCol>
                <a:gridCol w="3497660">
                  <a:extLst>
                    <a:ext uri="{9D8B030D-6E8A-4147-A177-3AD203B41FA5}">
                      <a16:colId xmlns:a16="http://schemas.microsoft.com/office/drawing/2014/main" val="20001"/>
                    </a:ext>
                  </a:extLst>
                </a:gridCol>
              </a:tblGrid>
              <a:tr h="462776">
                <a:tc gridSpan="2">
                  <a:txBody>
                    <a:bodyPr/>
                    <a:lstStyle/>
                    <a:p>
                      <a:pPr algn="ctr"/>
                      <a:r>
                        <a:rPr lang="en-US" sz="1200" b="1" dirty="0">
                          <a:latin typeface="+mn-lt"/>
                        </a:rPr>
                        <a:t>Tectonic Hazards</a:t>
                      </a:r>
                      <a:r>
                        <a:rPr lang="en-US" sz="1200" b="1" baseline="0" dirty="0">
                          <a:latin typeface="+mn-lt"/>
                        </a:rPr>
                        <a:t> </a:t>
                      </a:r>
                      <a:endParaRPr lang="en-US" sz="1200" b="1" dirty="0">
                        <a:latin typeface="+mn-lt"/>
                      </a:endParaRPr>
                    </a:p>
                  </a:txBody>
                  <a:tcPr anchor="ctr">
                    <a:solidFill>
                      <a:schemeClr val="accent6">
                        <a:lumMod val="20000"/>
                        <a:lumOff val="8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Gill Sans"/>
                      </a:endParaRPr>
                    </a:p>
                  </a:txBody>
                  <a:tcPr/>
                </a:tc>
                <a:extLst>
                  <a:ext uri="{0D108BD9-81ED-4DB2-BD59-A6C34878D82A}">
                    <a16:rowId xmlns:a16="http://schemas.microsoft.com/office/drawing/2014/main" val="10000"/>
                  </a:ext>
                </a:extLst>
              </a:tr>
              <a:tr h="1325844">
                <a:tc gridSpan="2">
                  <a:txBody>
                    <a:bodyPr/>
                    <a:lstStyle/>
                    <a:p>
                      <a:pPr marL="0" marR="0" indent="0" algn="r" defTabSz="914411" rtl="0" eaLnBrk="1" fontAlgn="auto" latinLnBrk="0" hangingPunct="1">
                        <a:lnSpc>
                          <a:spcPct val="100000"/>
                        </a:lnSpc>
                        <a:spcBef>
                          <a:spcPts val="0"/>
                        </a:spcBef>
                        <a:spcAft>
                          <a:spcPts val="0"/>
                        </a:spcAft>
                        <a:buClrTx/>
                        <a:buSzTx/>
                        <a:buFontTx/>
                        <a:buNone/>
                        <a:tabLst/>
                        <a:defRPr/>
                      </a:pPr>
                      <a:r>
                        <a:rPr lang="en-US" sz="1200" b="1" dirty="0">
                          <a:latin typeface="+mn-lt"/>
                        </a:rPr>
                        <a:t>Distribution of plate margins </a:t>
                      </a:r>
                    </a:p>
                  </a:txBody>
                  <a:tcPr anchor="ct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endParaRPr>
                    </a:p>
                  </a:txBody>
                  <a:tcPr anchor="ctr"/>
                </a:tc>
                <a:extLst>
                  <a:ext uri="{0D108BD9-81ED-4DB2-BD59-A6C34878D82A}">
                    <a16:rowId xmlns:a16="http://schemas.microsoft.com/office/drawing/2014/main" val="10001"/>
                  </a:ext>
                </a:extLst>
              </a:tr>
              <a:tr h="1399355">
                <a:tc>
                  <a:txBody>
                    <a:bodyPr/>
                    <a:lstStyle/>
                    <a:p>
                      <a:endParaRPr lang="en-US" sz="1200" b="1" dirty="0">
                        <a:latin typeface="+mn-lt"/>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rPr>
                        <a:t>Destructive</a:t>
                      </a:r>
                      <a:r>
                        <a:rPr lang="en-US" sz="1200" b="1" baseline="0" dirty="0">
                          <a:latin typeface="+mn-lt"/>
                        </a:rPr>
                        <a:t> margin= two plates move towards each other</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baseline="0" dirty="0">
                          <a:latin typeface="+mn-lt"/>
                        </a:rPr>
                        <a:t>Oceanic crust </a:t>
                      </a:r>
                      <a:r>
                        <a:rPr lang="en-US" sz="1200" baseline="0" dirty="0">
                          <a:latin typeface="+mn-lt"/>
                        </a:rPr>
                        <a:t>= outer part of earth under oceans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baseline="0" dirty="0">
                          <a:latin typeface="+mn-lt"/>
                        </a:rPr>
                        <a:t>Continental crust </a:t>
                      </a:r>
                      <a:r>
                        <a:rPr lang="en-US" sz="1200" baseline="0" dirty="0">
                          <a:latin typeface="+mn-lt"/>
                        </a:rPr>
                        <a:t>= outer part of earth that make up the earths continents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baseline="0" dirty="0">
                          <a:latin typeface="+mn-lt"/>
                        </a:rPr>
                        <a:t>Subduction zone </a:t>
                      </a:r>
                      <a:r>
                        <a:rPr lang="en-US" sz="1200" baseline="0" dirty="0">
                          <a:latin typeface="+mn-lt"/>
                        </a:rPr>
                        <a:t>= where two plates collide underneath</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baseline="0" dirty="0">
                          <a:latin typeface="+mn-lt"/>
                        </a:rPr>
                        <a:t>Magma chamber </a:t>
                      </a:r>
                      <a:r>
                        <a:rPr lang="en-US" sz="1200" baseline="0" dirty="0">
                          <a:latin typeface="+mn-lt"/>
                        </a:rPr>
                        <a:t>= </a:t>
                      </a:r>
                      <a:r>
                        <a:rPr lang="en-GB" sz="1200" baseline="0" dirty="0">
                          <a:latin typeface="+mn-lt"/>
                        </a:rPr>
                        <a:t>a large pool of liquid rock beneath the surface of the Earth</a:t>
                      </a:r>
                      <a:endParaRPr lang="en-US" sz="1200" baseline="0" dirty="0">
                        <a:latin typeface="+mn-lt"/>
                      </a:endParaRPr>
                    </a:p>
                  </a:txBody>
                  <a:tcPr anchor="ctr"/>
                </a:tc>
                <a:extLst>
                  <a:ext uri="{0D108BD9-81ED-4DB2-BD59-A6C34878D82A}">
                    <a16:rowId xmlns:a16="http://schemas.microsoft.com/office/drawing/2014/main" val="10003"/>
                  </a:ext>
                </a:extLst>
              </a:tr>
              <a:tr h="1051236">
                <a:tc>
                  <a:txBody>
                    <a:bodyPr/>
                    <a:lstStyle/>
                    <a:p>
                      <a:endParaRPr lang="en-US" sz="1200" b="0" dirty="0">
                        <a:latin typeface="+mn-lt"/>
                      </a:endParaRPr>
                    </a:p>
                  </a:txBody>
                  <a:tcPr anchor="ctr"/>
                </a:tc>
                <a:tc>
                  <a:txBody>
                    <a:bodyPr/>
                    <a:lstStyle/>
                    <a:p>
                      <a:r>
                        <a:rPr lang="en-US" sz="1200" b="1" dirty="0">
                          <a:latin typeface="+mn-lt"/>
                        </a:rPr>
                        <a:t>Constructive margin = </a:t>
                      </a:r>
                      <a:r>
                        <a:rPr lang="en-US" sz="1200" b="0" dirty="0">
                          <a:latin typeface="+mn-lt"/>
                        </a:rPr>
                        <a:t>two plate</a:t>
                      </a:r>
                      <a:r>
                        <a:rPr lang="en-US" sz="1200" b="0" baseline="0" dirty="0">
                          <a:latin typeface="+mn-lt"/>
                        </a:rPr>
                        <a:t>s moving a part </a:t>
                      </a:r>
                      <a:endParaRPr lang="en-US" sz="1200" b="0" dirty="0">
                        <a:latin typeface="+mn-lt"/>
                      </a:endParaRPr>
                    </a:p>
                  </a:txBody>
                  <a:tcPr anchor="ctr"/>
                </a:tc>
                <a:extLst>
                  <a:ext uri="{0D108BD9-81ED-4DB2-BD59-A6C34878D82A}">
                    <a16:rowId xmlns:a16="http://schemas.microsoft.com/office/drawing/2014/main" val="10005"/>
                  </a:ext>
                </a:extLst>
              </a:tr>
              <a:tr h="1325844">
                <a:tc>
                  <a:txBody>
                    <a:bodyPr/>
                    <a:lstStyle/>
                    <a:p>
                      <a:endParaRPr lang="en-US" sz="1200" b="0" dirty="0">
                        <a:latin typeface="+mn-lt"/>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rPr>
                        <a:t>Conservative margin = </a:t>
                      </a:r>
                      <a:r>
                        <a:rPr lang="en-US" sz="1200" b="0" dirty="0">
                          <a:latin typeface="+mn-lt"/>
                        </a:rPr>
                        <a:t>two  plates that move side by side</a:t>
                      </a:r>
                      <a:r>
                        <a:rPr lang="en-US" sz="1200" b="0" baseline="0" dirty="0">
                          <a:latin typeface="+mn-lt"/>
                        </a:rPr>
                        <a:t> </a:t>
                      </a:r>
                      <a:endParaRPr lang="en-US" sz="1200" b="0" dirty="0">
                        <a:latin typeface="+mn-lt"/>
                      </a:endParaRPr>
                    </a:p>
                  </a:txBody>
                  <a:tcPr anchor="ctr"/>
                </a:tc>
                <a:extLst>
                  <a:ext uri="{0D108BD9-81ED-4DB2-BD59-A6C34878D82A}">
                    <a16:rowId xmlns:a16="http://schemas.microsoft.com/office/drawing/2014/main" val="535829074"/>
                  </a:ext>
                </a:extLst>
              </a:tr>
            </a:tbl>
          </a:graphicData>
        </a:graphic>
      </p:graphicFrame>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6978" y="2750742"/>
            <a:ext cx="1824608" cy="1232137"/>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4357" y="4215258"/>
            <a:ext cx="1589850" cy="1110157"/>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5360" y="5440491"/>
            <a:ext cx="1817300" cy="1202532"/>
          </a:xfrm>
          <a:prstGeom prst="rect">
            <a:avLst/>
          </a:prstGeom>
        </p:spPr>
      </p:pic>
      <p:pic>
        <p:nvPicPr>
          <p:cNvPr id="11" name="Picture 4" descr="How do tropical storms form? - Internet Geograph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07978" y="4957894"/>
            <a:ext cx="3335184" cy="166310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What are tropical storms? - Internet Geograph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07978" y="3048351"/>
            <a:ext cx="3355041" cy="176705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Plate Tectonics - THE GEOGRAPHER ONLIN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8370" y="1124255"/>
            <a:ext cx="3220841" cy="146681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descr="Learn about Global atmospheric circulation | Encounter Edu"/>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27835" y="1192531"/>
            <a:ext cx="2222290" cy="1791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43872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22703" y="134605"/>
            <a:ext cx="1000244"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ea typeface="+mn-ea"/>
                <a:cs typeface="+mn-cs"/>
              </a:rPr>
              <a:t>PE</a:t>
            </a:r>
            <a:endParaRPr kumimoji="0" lang="en-US" sz="2000" b="0" i="0" u="none" strike="noStrike" kern="1200" cap="none" spc="0" normalizeH="0" baseline="0" noProof="0" dirty="0">
              <a:ln>
                <a:noFill/>
              </a:ln>
              <a:solidFill>
                <a:prstClr val="white"/>
              </a:solidFill>
              <a:effectLst/>
              <a:uLnTx/>
              <a:uFillTx/>
              <a:ea typeface="+mn-ea"/>
              <a:cs typeface="+mn-cs"/>
            </a:endParaRPr>
          </a:p>
        </p:txBody>
      </p:sp>
      <p:sp>
        <p:nvSpPr>
          <p:cNvPr id="9" name="TextBox 8"/>
          <p:cNvSpPr txBox="1"/>
          <p:nvPr/>
        </p:nvSpPr>
        <p:spPr>
          <a:xfrm>
            <a:off x="11713029" y="6489391"/>
            <a:ext cx="478971"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10</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634168" y="2146972"/>
            <a:ext cx="5436333" cy="259386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aphicFrame>
        <p:nvGraphicFramePr>
          <p:cNvPr id="5" name="Table 4"/>
          <p:cNvGraphicFramePr>
            <a:graphicFrameLocks noGrp="1"/>
          </p:cNvGraphicFramePr>
          <p:nvPr/>
        </p:nvGraphicFramePr>
        <p:xfrm>
          <a:off x="285042" y="725736"/>
          <a:ext cx="362659" cy="5855366"/>
        </p:xfrm>
        <a:graphic>
          <a:graphicData uri="http://schemas.openxmlformats.org/drawingml/2006/table">
            <a:tbl>
              <a:tblPr firstRow="1" bandRow="1">
                <a:tableStyleId>{5940675A-B579-460E-94D1-54222C63F5DA}</a:tableStyleId>
              </a:tblPr>
              <a:tblGrid>
                <a:gridCol w="362659">
                  <a:extLst>
                    <a:ext uri="{9D8B030D-6E8A-4147-A177-3AD203B41FA5}">
                      <a16:colId xmlns:a16="http://schemas.microsoft.com/office/drawing/2014/main" val="4085805581"/>
                    </a:ext>
                  </a:extLst>
                </a:gridCol>
              </a:tblGrid>
              <a:tr h="5855366">
                <a:tc>
                  <a:txBody>
                    <a:bodyPr/>
                    <a:lstStyle/>
                    <a:p>
                      <a:pPr algn="ctr"/>
                      <a:r>
                        <a:rPr lang="en-GB" sz="2800" b="1" dirty="0">
                          <a:latin typeface="+mn-lt"/>
                        </a:rPr>
                        <a:t>Muscular</a:t>
                      </a:r>
                      <a:r>
                        <a:rPr lang="en-GB" sz="2800" b="1" baseline="0" dirty="0">
                          <a:latin typeface="+mn-lt"/>
                        </a:rPr>
                        <a:t> System </a:t>
                      </a:r>
                      <a:endParaRPr lang="en-GB" sz="2800" b="1" dirty="0">
                        <a:latin typeface="+mn-lt"/>
                      </a:endParaRPr>
                    </a:p>
                  </a:txBody>
                  <a:tcPr vert="vert270" anchor="ctr">
                    <a:solidFill>
                      <a:schemeClr val="accent6">
                        <a:lumMod val="20000"/>
                        <a:lumOff val="80000"/>
                      </a:schemeClr>
                    </a:solidFill>
                  </a:tcPr>
                </a:tc>
                <a:extLst>
                  <a:ext uri="{0D108BD9-81ED-4DB2-BD59-A6C34878D82A}">
                    <a16:rowId xmlns:a16="http://schemas.microsoft.com/office/drawing/2014/main" val="3384839483"/>
                  </a:ext>
                </a:extLst>
              </a:tr>
            </a:tbl>
          </a:graphicData>
        </a:graphic>
      </p:graphicFrame>
      <p:graphicFrame>
        <p:nvGraphicFramePr>
          <p:cNvPr id="6" name="Table 5"/>
          <p:cNvGraphicFramePr>
            <a:graphicFrameLocks noGrp="1"/>
          </p:cNvGraphicFramePr>
          <p:nvPr/>
        </p:nvGraphicFramePr>
        <p:xfrm>
          <a:off x="4526416" y="188753"/>
          <a:ext cx="362659" cy="5946806"/>
        </p:xfrm>
        <a:graphic>
          <a:graphicData uri="http://schemas.openxmlformats.org/drawingml/2006/table">
            <a:tbl>
              <a:tblPr firstRow="1" bandRow="1">
                <a:tableStyleId>{5940675A-B579-460E-94D1-54222C63F5DA}</a:tableStyleId>
              </a:tblPr>
              <a:tblGrid>
                <a:gridCol w="362659">
                  <a:extLst>
                    <a:ext uri="{9D8B030D-6E8A-4147-A177-3AD203B41FA5}">
                      <a16:colId xmlns:a16="http://schemas.microsoft.com/office/drawing/2014/main" val="4085805581"/>
                    </a:ext>
                  </a:extLst>
                </a:gridCol>
              </a:tblGrid>
              <a:tr h="5946806">
                <a:tc>
                  <a:txBody>
                    <a:bodyPr/>
                    <a:lstStyle/>
                    <a:p>
                      <a:pPr algn="ctr"/>
                      <a:r>
                        <a:rPr lang="en-GB" sz="2800" b="1" dirty="0">
                          <a:latin typeface="+mn-lt"/>
                        </a:rPr>
                        <a:t>Skeletal</a:t>
                      </a:r>
                      <a:r>
                        <a:rPr lang="en-GB" sz="2800" b="1" baseline="0" dirty="0">
                          <a:latin typeface="+mn-lt"/>
                        </a:rPr>
                        <a:t> System </a:t>
                      </a:r>
                      <a:endParaRPr lang="en-GB" sz="2800" b="1" dirty="0">
                        <a:latin typeface="+mn-lt"/>
                      </a:endParaRPr>
                    </a:p>
                  </a:txBody>
                  <a:tcPr vert="vert270" anchor="ctr">
                    <a:solidFill>
                      <a:schemeClr val="accent2">
                        <a:lumMod val="20000"/>
                        <a:lumOff val="80000"/>
                      </a:schemeClr>
                    </a:solidFill>
                  </a:tcPr>
                </a:tc>
                <a:extLst>
                  <a:ext uri="{0D108BD9-81ED-4DB2-BD59-A6C34878D82A}">
                    <a16:rowId xmlns:a16="http://schemas.microsoft.com/office/drawing/2014/main" val="3384839483"/>
                  </a:ext>
                </a:extLst>
              </a:tr>
            </a:tbl>
          </a:graphicData>
        </a:graphic>
      </p:graphicFrame>
      <p:pic>
        <p:nvPicPr>
          <p:cNvPr id="7" name="Picture 2"/>
          <p:cNvPicPr>
            <a:picLocks noChangeAspect="1" noChangeArrowheads="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rot="16200000">
            <a:off x="3973975" y="1640837"/>
            <a:ext cx="4781399" cy="295119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aphicFrame>
        <p:nvGraphicFramePr>
          <p:cNvPr id="10" name="Table 9"/>
          <p:cNvGraphicFramePr>
            <a:graphicFrameLocks noGrp="1"/>
          </p:cNvGraphicFramePr>
          <p:nvPr/>
        </p:nvGraphicFramePr>
        <p:xfrm>
          <a:off x="8589562" y="188753"/>
          <a:ext cx="362659" cy="5946806"/>
        </p:xfrm>
        <a:graphic>
          <a:graphicData uri="http://schemas.openxmlformats.org/drawingml/2006/table">
            <a:tbl>
              <a:tblPr firstRow="1" bandRow="1">
                <a:tableStyleId>{5940675A-B579-460E-94D1-54222C63F5DA}</a:tableStyleId>
              </a:tblPr>
              <a:tblGrid>
                <a:gridCol w="362659">
                  <a:extLst>
                    <a:ext uri="{9D8B030D-6E8A-4147-A177-3AD203B41FA5}">
                      <a16:colId xmlns:a16="http://schemas.microsoft.com/office/drawing/2014/main" val="4085805581"/>
                    </a:ext>
                  </a:extLst>
                </a:gridCol>
              </a:tblGrid>
              <a:tr h="5946806">
                <a:tc>
                  <a:txBody>
                    <a:bodyPr/>
                    <a:lstStyle/>
                    <a:p>
                      <a:pPr algn="ctr"/>
                      <a:r>
                        <a:rPr lang="en-GB" sz="2800" b="1" dirty="0">
                          <a:latin typeface="+mn-lt"/>
                        </a:rPr>
                        <a:t>Cardiovascular System</a:t>
                      </a:r>
                    </a:p>
                  </a:txBody>
                  <a:tcPr vert="vert270" anchor="ctr">
                    <a:solidFill>
                      <a:srgbClr val="FFCCFF"/>
                    </a:solidFill>
                  </a:tcPr>
                </a:tc>
                <a:extLst>
                  <a:ext uri="{0D108BD9-81ED-4DB2-BD59-A6C34878D82A}">
                    <a16:rowId xmlns:a16="http://schemas.microsoft.com/office/drawing/2014/main" val="3384839483"/>
                  </a:ext>
                </a:extLst>
              </a:tr>
            </a:tbl>
          </a:graphicData>
        </a:graphic>
      </p:graphicFrame>
      <p:pic>
        <p:nvPicPr>
          <p:cNvPr id="11"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6200000">
            <a:off x="7327600" y="1813375"/>
            <a:ext cx="6132262" cy="288302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42104235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924913969"/>
              </p:ext>
            </p:extLst>
          </p:nvPr>
        </p:nvGraphicFramePr>
        <p:xfrm>
          <a:off x="228600" y="579521"/>
          <a:ext cx="11582400" cy="5976591"/>
        </p:xfrm>
        <a:graphic>
          <a:graphicData uri="http://schemas.openxmlformats.org/drawingml/2006/table">
            <a:tbl>
              <a:tblPr firstRow="1" bandRow="1">
                <a:tableStyleId>{5940675A-B579-460E-94D1-54222C63F5DA}</a:tableStyleId>
              </a:tblPr>
              <a:tblGrid>
                <a:gridCol w="1635034">
                  <a:extLst>
                    <a:ext uri="{9D8B030D-6E8A-4147-A177-3AD203B41FA5}">
                      <a16:colId xmlns:a16="http://schemas.microsoft.com/office/drawing/2014/main" val="20000"/>
                    </a:ext>
                  </a:extLst>
                </a:gridCol>
                <a:gridCol w="9947366">
                  <a:extLst>
                    <a:ext uri="{9D8B030D-6E8A-4147-A177-3AD203B41FA5}">
                      <a16:colId xmlns:a16="http://schemas.microsoft.com/office/drawing/2014/main" val="756987695"/>
                    </a:ext>
                  </a:extLst>
                </a:gridCol>
              </a:tblGrid>
              <a:tr h="362468">
                <a:tc gridSpan="2">
                  <a:txBody>
                    <a:bodyPr/>
                    <a:lstStyle/>
                    <a:p>
                      <a:pPr algn="ctr"/>
                      <a:r>
                        <a:rPr lang="en-GB" sz="1200" b="1" dirty="0">
                          <a:latin typeface="Gill Sans MT" panose="020B0502020104020203" pitchFamily="34" charset="0"/>
                        </a:rPr>
                        <a:t>Cardiovascular</a:t>
                      </a:r>
                      <a:r>
                        <a:rPr lang="en-GB" sz="1200" b="1" baseline="0" dirty="0">
                          <a:latin typeface="Gill Sans MT" panose="020B0502020104020203" pitchFamily="34" charset="0"/>
                        </a:rPr>
                        <a:t> System – Components of blood</a:t>
                      </a:r>
                      <a:endParaRPr lang="en-GB" sz="1200" b="1" dirty="0">
                        <a:latin typeface="Gill Sans MT" panose="020B0502020104020203" pitchFamily="34" charset="0"/>
                      </a:endParaRPr>
                    </a:p>
                  </a:txBody>
                  <a:tcPr marL="36576" marR="36576" marT="36576" marB="36576" anchor="ctr">
                    <a:solidFill>
                      <a:schemeClr val="accent2">
                        <a:lumMod val="20000"/>
                        <a:lumOff val="80000"/>
                      </a:schemeClr>
                    </a:solidFill>
                  </a:tcPr>
                </a:tc>
                <a:tc hMerge="1">
                  <a:txBody>
                    <a:bodyPr/>
                    <a:lstStyle/>
                    <a:p>
                      <a:endParaRPr lang="en-GB"/>
                    </a:p>
                  </a:txBody>
                  <a:tcPr/>
                </a:tc>
                <a:extLst>
                  <a:ext uri="{0D108BD9-81ED-4DB2-BD59-A6C34878D82A}">
                    <a16:rowId xmlns:a16="http://schemas.microsoft.com/office/drawing/2014/main" val="10001"/>
                  </a:ext>
                </a:extLst>
              </a:tr>
              <a:tr h="373005">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Gill Sans MT" panose="020B0502020104020203" pitchFamily="34" charset="0"/>
                        </a:rPr>
                        <a:t>Red blood cells</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Gill Sans MT" panose="020B0502020104020203" pitchFamily="34" charset="0"/>
                        </a:rPr>
                        <a:t>Carry oxygen from the lungs to the working</a:t>
                      </a:r>
                      <a:r>
                        <a:rPr lang="en-GB" sz="1200" kern="1400" dirty="0">
                          <a:ln>
                            <a:noFill/>
                          </a:ln>
                          <a:solidFill>
                            <a:srgbClr val="000000"/>
                          </a:solidFill>
                          <a:effectLst/>
                          <a:latin typeface="Gill Sans MT" panose="020B0502020104020203" pitchFamily="34" charset="0"/>
                        </a:rPr>
                        <a:t> </a:t>
                      </a:r>
                      <a:r>
                        <a:rPr lang="en-GB" sz="1200" kern="1200" dirty="0">
                          <a:ln>
                            <a:noFill/>
                          </a:ln>
                          <a:solidFill>
                            <a:srgbClr val="000000"/>
                          </a:solidFill>
                          <a:effectLst/>
                          <a:latin typeface="Gill Sans MT" panose="020B0502020104020203" pitchFamily="34" charset="0"/>
                        </a:rPr>
                        <a:t>muscles + Removes CO2.</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2"/>
                  </a:ext>
                </a:extLst>
              </a:tr>
              <a:tr h="324280">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Gill Sans MT" panose="020B0502020104020203" pitchFamily="34" charset="0"/>
                        </a:rPr>
                        <a:t>Haemoglobin</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Gill Sans MT" panose="020B0502020104020203" pitchFamily="34" charset="0"/>
                        </a:rPr>
                        <a:t>A protein that binds and carries oxygen molecules.</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3"/>
                  </a:ext>
                </a:extLst>
              </a:tr>
              <a:tr h="362468">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Gill Sans MT" panose="020B0502020104020203" pitchFamily="34" charset="0"/>
                        </a:rPr>
                        <a:t>White blood cells</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Gill Sans MT" panose="020B0502020104020203" pitchFamily="34" charset="0"/>
                        </a:rPr>
                        <a:t>Are part of the immune system and fight disease and infection.</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4"/>
                  </a:ext>
                </a:extLst>
              </a:tr>
              <a:tr h="338007">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Gill Sans MT" panose="020B0502020104020203" pitchFamily="34" charset="0"/>
                        </a:rPr>
                        <a:t>Platelets</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200">
                          <a:ln>
                            <a:noFill/>
                          </a:ln>
                          <a:solidFill>
                            <a:srgbClr val="000000"/>
                          </a:solidFill>
                          <a:effectLst/>
                          <a:latin typeface="Gill Sans MT" panose="020B0502020104020203" pitchFamily="34" charset="0"/>
                        </a:rPr>
                        <a:t>Blood platelets are formed in the bone marrow and are essential in the clotting of blood. Platelets are the workhorses of the cardiovascular system.</a:t>
                      </a:r>
                      <a:endParaRPr lang="en-GB" sz="1200" kern="140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925240874"/>
                  </a:ext>
                </a:extLst>
              </a:tr>
              <a:tr h="362468">
                <a:tc>
                  <a:txBody>
                    <a:bodyPr/>
                    <a:lstStyle/>
                    <a:p>
                      <a:pPr marR="0" indent="0" algn="l" rtl="0">
                        <a:lnSpc>
                          <a:spcPct val="119000"/>
                        </a:lnSpc>
                        <a:spcBef>
                          <a:spcPts val="0"/>
                        </a:spcBef>
                        <a:spcAft>
                          <a:spcPts val="600"/>
                        </a:spcAft>
                      </a:pPr>
                      <a:r>
                        <a:rPr lang="en-GB" sz="1200" kern="1200">
                          <a:ln>
                            <a:noFill/>
                          </a:ln>
                          <a:solidFill>
                            <a:srgbClr val="000000"/>
                          </a:solidFill>
                          <a:effectLst/>
                          <a:latin typeface="Gill Sans MT" panose="020B0502020104020203" pitchFamily="34" charset="0"/>
                        </a:rPr>
                        <a:t>Plasma</a:t>
                      </a:r>
                      <a:endParaRPr lang="en-GB" sz="1200" kern="140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Gill Sans MT" panose="020B0502020104020203" pitchFamily="34" charset="0"/>
                        </a:rPr>
                        <a:t>Blood plasma is made up of 90% water. It contains a range of substances that aids the  circulation between cells and tissues. </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041935017"/>
                  </a:ext>
                </a:extLst>
              </a:tr>
              <a:tr h="334734">
                <a:tc gridSpan="2">
                  <a:txBody>
                    <a:bodyPr/>
                    <a:lstStyle/>
                    <a:p>
                      <a:pPr marR="0" indent="0" algn="ctr" rtl="0">
                        <a:lnSpc>
                          <a:spcPct val="119000"/>
                        </a:lnSpc>
                        <a:spcBef>
                          <a:spcPts val="0"/>
                        </a:spcBef>
                        <a:spcAft>
                          <a:spcPts val="600"/>
                        </a:spcAft>
                      </a:pPr>
                      <a:r>
                        <a:rPr lang="en-GB" sz="1200" b="1" kern="1400" dirty="0">
                          <a:ln>
                            <a:noFill/>
                          </a:ln>
                          <a:solidFill>
                            <a:srgbClr val="000000"/>
                          </a:solidFill>
                          <a:effectLst/>
                          <a:latin typeface="Gill Sans MT" panose="020B0502020104020203" pitchFamily="34" charset="0"/>
                        </a:rPr>
                        <a:t>Blood</a:t>
                      </a:r>
                      <a:r>
                        <a:rPr lang="en-GB" sz="1200" b="1" kern="1400" baseline="0" dirty="0">
                          <a:ln>
                            <a:noFill/>
                          </a:ln>
                          <a:solidFill>
                            <a:srgbClr val="000000"/>
                          </a:solidFill>
                          <a:effectLst/>
                          <a:latin typeface="Gill Sans MT" panose="020B0502020104020203" pitchFamily="34" charset="0"/>
                        </a:rPr>
                        <a:t> Vessels </a:t>
                      </a:r>
                      <a:endParaRPr lang="en-GB" sz="1200" b="1" kern="1400" dirty="0">
                        <a:ln>
                          <a:noFill/>
                        </a:ln>
                        <a:solidFill>
                          <a:srgbClr val="000000"/>
                        </a:solidFill>
                        <a:effectLst/>
                        <a:latin typeface="Gill Sans MT" panose="020B0502020104020203" pitchFamily="34" charset="0"/>
                      </a:endParaRPr>
                    </a:p>
                  </a:txBody>
                  <a:tcPr marL="36576" marR="36576" marT="36576" marB="36576" anchor="ctr">
                    <a:solidFill>
                      <a:schemeClr val="accent1">
                        <a:lumMod val="20000"/>
                        <a:lumOff val="80000"/>
                      </a:schemeClr>
                    </a:solidFill>
                  </a:tcPr>
                </a:tc>
                <a:tc hMerge="1">
                  <a:txBody>
                    <a:bodyPr/>
                    <a:lstStyle/>
                    <a:p>
                      <a:endParaRPr lang="en-GB"/>
                    </a:p>
                  </a:txBody>
                  <a:tcPr/>
                </a:tc>
                <a:extLst>
                  <a:ext uri="{0D108BD9-81ED-4DB2-BD59-A6C34878D82A}">
                    <a16:rowId xmlns:a16="http://schemas.microsoft.com/office/drawing/2014/main" val="926076416"/>
                  </a:ext>
                </a:extLst>
              </a:tr>
              <a:tr h="1401510">
                <a:tc>
                  <a:txBody>
                    <a:bodyPr/>
                    <a:lstStyle/>
                    <a:p>
                      <a:pPr marR="0" indent="0" algn="l" rtl="0">
                        <a:lnSpc>
                          <a:spcPct val="119000"/>
                        </a:lnSpc>
                        <a:spcBef>
                          <a:spcPts val="0"/>
                        </a:spcBef>
                        <a:spcAft>
                          <a:spcPts val="200"/>
                        </a:spcAft>
                      </a:pPr>
                      <a:r>
                        <a:rPr lang="en-GB" sz="1200" kern="1200" dirty="0">
                          <a:ln>
                            <a:noFill/>
                          </a:ln>
                          <a:solidFill>
                            <a:srgbClr val="000000"/>
                          </a:solidFill>
                          <a:effectLst/>
                          <a:latin typeface="Gill Sans MT" panose="020B0502020104020203" pitchFamily="34" charset="0"/>
                        </a:rPr>
                        <a:t>Arteries</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200"/>
                        </a:spcAft>
                      </a:pPr>
                      <a:r>
                        <a:rPr lang="en-GB" sz="1200" kern="1200" dirty="0">
                          <a:ln>
                            <a:noFill/>
                          </a:ln>
                          <a:solidFill>
                            <a:srgbClr val="000000"/>
                          </a:solidFill>
                          <a:effectLst/>
                          <a:latin typeface="Gill Sans MT" panose="020B0502020104020203" pitchFamily="34" charset="0"/>
                        </a:rPr>
                        <a:t>Carry blood away from the heart,</a:t>
                      </a:r>
                      <a:endParaRPr lang="en-GB" sz="1200" kern="1400" dirty="0">
                        <a:ln>
                          <a:noFill/>
                        </a:ln>
                        <a:solidFill>
                          <a:srgbClr val="000000"/>
                        </a:solidFill>
                        <a:effectLst/>
                        <a:latin typeface="Gill Sans MT" panose="020B0502020104020203" pitchFamily="34" charset="0"/>
                      </a:endParaRPr>
                    </a:p>
                    <a:p>
                      <a:pPr marR="0" indent="0" algn="l" rtl="0">
                        <a:lnSpc>
                          <a:spcPct val="119000"/>
                        </a:lnSpc>
                        <a:spcBef>
                          <a:spcPts val="0"/>
                        </a:spcBef>
                        <a:spcAft>
                          <a:spcPts val="200"/>
                        </a:spcAft>
                      </a:pPr>
                      <a:r>
                        <a:rPr lang="en-GB" sz="1200" kern="1200" dirty="0">
                          <a:ln>
                            <a:noFill/>
                          </a:ln>
                          <a:solidFill>
                            <a:srgbClr val="000000"/>
                          </a:solidFill>
                          <a:effectLst/>
                          <a:latin typeface="Gill Sans MT" panose="020B0502020104020203" pitchFamily="34" charset="0"/>
                        </a:rPr>
                        <a:t>Oxygenated blood (except pulmonary artery)</a:t>
                      </a:r>
                      <a:endParaRPr lang="en-GB" sz="1200" kern="1400" dirty="0">
                        <a:ln>
                          <a:noFill/>
                        </a:ln>
                        <a:solidFill>
                          <a:srgbClr val="000000"/>
                        </a:solidFill>
                        <a:effectLst/>
                        <a:latin typeface="Gill Sans MT" panose="020B0502020104020203" pitchFamily="34" charset="0"/>
                      </a:endParaRPr>
                    </a:p>
                    <a:p>
                      <a:pPr marR="0" indent="0" algn="l" rtl="0">
                        <a:lnSpc>
                          <a:spcPct val="119000"/>
                        </a:lnSpc>
                        <a:spcBef>
                          <a:spcPts val="0"/>
                        </a:spcBef>
                        <a:spcAft>
                          <a:spcPts val="200"/>
                        </a:spcAft>
                      </a:pPr>
                      <a:r>
                        <a:rPr lang="en-GB" sz="1200" kern="1200" dirty="0">
                          <a:ln>
                            <a:noFill/>
                          </a:ln>
                          <a:solidFill>
                            <a:srgbClr val="000000"/>
                          </a:solidFill>
                          <a:effectLst/>
                          <a:latin typeface="Gill Sans MT" panose="020B0502020104020203" pitchFamily="34" charset="0"/>
                        </a:rPr>
                        <a:t>Thick/elastic walls</a:t>
                      </a:r>
                      <a:endParaRPr lang="en-GB" sz="1200" kern="1400" dirty="0">
                        <a:ln>
                          <a:noFill/>
                        </a:ln>
                        <a:solidFill>
                          <a:srgbClr val="000000"/>
                        </a:solidFill>
                        <a:effectLst/>
                        <a:latin typeface="Gill Sans MT" panose="020B0502020104020203" pitchFamily="34" charset="0"/>
                      </a:endParaRPr>
                    </a:p>
                    <a:p>
                      <a:pPr marR="0" indent="0" algn="l" rtl="0">
                        <a:lnSpc>
                          <a:spcPct val="119000"/>
                        </a:lnSpc>
                        <a:spcBef>
                          <a:spcPts val="0"/>
                        </a:spcBef>
                        <a:spcAft>
                          <a:spcPts val="200"/>
                        </a:spcAft>
                      </a:pPr>
                      <a:r>
                        <a:rPr lang="en-GB" sz="1200" kern="1200" dirty="0">
                          <a:ln>
                            <a:noFill/>
                          </a:ln>
                          <a:solidFill>
                            <a:srgbClr val="000000"/>
                          </a:solidFill>
                          <a:effectLst/>
                          <a:latin typeface="Gill Sans MT" panose="020B0502020104020203" pitchFamily="34" charset="0"/>
                        </a:rPr>
                        <a:t>High pressure</a:t>
                      </a:r>
                      <a:endParaRPr lang="en-GB" sz="1200" kern="1400" dirty="0">
                        <a:ln>
                          <a:noFill/>
                        </a:ln>
                        <a:solidFill>
                          <a:srgbClr val="000000"/>
                        </a:solidFill>
                        <a:effectLst/>
                        <a:latin typeface="Gill Sans MT" panose="020B0502020104020203" pitchFamily="34" charset="0"/>
                      </a:endParaRPr>
                    </a:p>
                    <a:p>
                      <a:pPr marR="0" indent="0" algn="l" rtl="0">
                        <a:lnSpc>
                          <a:spcPct val="119000"/>
                        </a:lnSpc>
                        <a:spcBef>
                          <a:spcPts val="0"/>
                        </a:spcBef>
                        <a:spcAft>
                          <a:spcPts val="200"/>
                        </a:spcAft>
                      </a:pPr>
                      <a:r>
                        <a:rPr lang="en-GB" sz="1200" kern="1200" dirty="0">
                          <a:ln>
                            <a:noFill/>
                          </a:ln>
                          <a:solidFill>
                            <a:srgbClr val="000000"/>
                          </a:solidFill>
                          <a:effectLst/>
                          <a:latin typeface="Gill Sans MT" panose="020B0502020104020203" pitchFamily="34" charset="0"/>
                        </a:rPr>
                        <a:t>Small lumen</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875491268"/>
                  </a:ext>
                </a:extLst>
              </a:tr>
              <a:tr h="1254756">
                <a:tc>
                  <a:txBody>
                    <a:bodyPr/>
                    <a:lstStyle/>
                    <a:p>
                      <a:pPr marR="0" indent="0" algn="l" rtl="0">
                        <a:lnSpc>
                          <a:spcPct val="119000"/>
                        </a:lnSpc>
                        <a:spcBef>
                          <a:spcPts val="0"/>
                        </a:spcBef>
                        <a:spcAft>
                          <a:spcPts val="200"/>
                        </a:spcAft>
                      </a:pPr>
                      <a:r>
                        <a:rPr lang="en-GB" sz="1200" kern="1200">
                          <a:ln>
                            <a:noFill/>
                          </a:ln>
                          <a:solidFill>
                            <a:srgbClr val="000000"/>
                          </a:solidFill>
                          <a:effectLst/>
                          <a:latin typeface="Gill Sans MT" panose="020B0502020104020203" pitchFamily="34" charset="0"/>
                        </a:rPr>
                        <a:t>Veins</a:t>
                      </a:r>
                      <a:endParaRPr lang="en-GB" sz="1200" kern="140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200"/>
                        </a:spcAft>
                      </a:pPr>
                      <a:r>
                        <a:rPr lang="en-GB" sz="1200" kern="1200" dirty="0">
                          <a:ln>
                            <a:noFill/>
                          </a:ln>
                          <a:solidFill>
                            <a:srgbClr val="000000"/>
                          </a:solidFill>
                          <a:effectLst/>
                          <a:latin typeface="Gill Sans MT" panose="020B0502020104020203" pitchFamily="34" charset="0"/>
                        </a:rPr>
                        <a:t>Carry blood back to the heart</a:t>
                      </a:r>
                      <a:endParaRPr lang="en-GB" sz="1200" kern="1400" dirty="0">
                        <a:ln>
                          <a:noFill/>
                        </a:ln>
                        <a:solidFill>
                          <a:srgbClr val="000000"/>
                        </a:solidFill>
                        <a:effectLst/>
                        <a:latin typeface="Gill Sans MT" panose="020B0502020104020203" pitchFamily="34" charset="0"/>
                      </a:endParaRPr>
                    </a:p>
                    <a:p>
                      <a:pPr marR="0" indent="0" algn="l" rtl="0">
                        <a:lnSpc>
                          <a:spcPct val="119000"/>
                        </a:lnSpc>
                        <a:spcBef>
                          <a:spcPts val="0"/>
                        </a:spcBef>
                        <a:spcAft>
                          <a:spcPts val="200"/>
                        </a:spcAft>
                      </a:pPr>
                      <a:r>
                        <a:rPr lang="en-GB" sz="1200" kern="1200" dirty="0">
                          <a:ln>
                            <a:noFill/>
                          </a:ln>
                          <a:solidFill>
                            <a:srgbClr val="000000"/>
                          </a:solidFill>
                          <a:effectLst/>
                          <a:latin typeface="Gill Sans MT" panose="020B0502020104020203" pitchFamily="34" charset="0"/>
                        </a:rPr>
                        <a:t>Deoxygenated blood (except pulmonary vein)</a:t>
                      </a:r>
                      <a:endParaRPr lang="en-GB" sz="1200" kern="1400" dirty="0">
                        <a:ln>
                          <a:noFill/>
                        </a:ln>
                        <a:solidFill>
                          <a:srgbClr val="000000"/>
                        </a:solidFill>
                        <a:effectLst/>
                        <a:latin typeface="Gill Sans MT" panose="020B0502020104020203" pitchFamily="34" charset="0"/>
                      </a:endParaRPr>
                    </a:p>
                    <a:p>
                      <a:pPr marR="0" indent="0" algn="l" rtl="0">
                        <a:lnSpc>
                          <a:spcPct val="119000"/>
                        </a:lnSpc>
                        <a:spcBef>
                          <a:spcPts val="0"/>
                        </a:spcBef>
                        <a:spcAft>
                          <a:spcPts val="200"/>
                        </a:spcAft>
                      </a:pPr>
                      <a:r>
                        <a:rPr lang="en-GB" sz="1200" kern="1200" dirty="0">
                          <a:ln>
                            <a:noFill/>
                          </a:ln>
                          <a:solidFill>
                            <a:srgbClr val="000000"/>
                          </a:solidFill>
                          <a:effectLst/>
                          <a:latin typeface="Gill Sans MT" panose="020B0502020104020203" pitchFamily="34" charset="0"/>
                        </a:rPr>
                        <a:t>Thin walls + larger lumen</a:t>
                      </a:r>
                      <a:endParaRPr lang="en-GB" sz="1200" kern="1400" dirty="0">
                        <a:ln>
                          <a:noFill/>
                        </a:ln>
                        <a:solidFill>
                          <a:srgbClr val="000000"/>
                        </a:solidFill>
                        <a:effectLst/>
                        <a:latin typeface="Gill Sans MT" panose="020B0502020104020203" pitchFamily="34" charset="0"/>
                      </a:endParaRPr>
                    </a:p>
                    <a:p>
                      <a:pPr marR="0" indent="0" algn="l" rtl="0">
                        <a:lnSpc>
                          <a:spcPct val="119000"/>
                        </a:lnSpc>
                        <a:spcBef>
                          <a:spcPts val="0"/>
                        </a:spcBef>
                        <a:spcAft>
                          <a:spcPts val="200"/>
                        </a:spcAft>
                      </a:pPr>
                      <a:r>
                        <a:rPr lang="en-GB" sz="1200" kern="1200" dirty="0">
                          <a:ln>
                            <a:noFill/>
                          </a:ln>
                          <a:solidFill>
                            <a:srgbClr val="000000"/>
                          </a:solidFill>
                          <a:effectLst/>
                          <a:latin typeface="Gill Sans MT" panose="020B0502020104020203" pitchFamily="34" charset="0"/>
                        </a:rPr>
                        <a:t>Lower pressure</a:t>
                      </a:r>
                      <a:endParaRPr lang="en-GB" sz="1200" kern="1400" dirty="0">
                        <a:ln>
                          <a:noFill/>
                        </a:ln>
                        <a:solidFill>
                          <a:srgbClr val="000000"/>
                        </a:solidFill>
                        <a:effectLst/>
                        <a:latin typeface="Gill Sans MT" panose="020B0502020104020203" pitchFamily="34" charset="0"/>
                      </a:endParaRPr>
                    </a:p>
                    <a:p>
                      <a:pPr marR="0" indent="0" algn="l" rtl="0">
                        <a:lnSpc>
                          <a:spcPct val="119000"/>
                        </a:lnSpc>
                        <a:spcBef>
                          <a:spcPts val="0"/>
                        </a:spcBef>
                        <a:spcAft>
                          <a:spcPts val="200"/>
                        </a:spcAft>
                      </a:pPr>
                      <a:r>
                        <a:rPr lang="en-GB" sz="1200" kern="1200" dirty="0">
                          <a:ln>
                            <a:noFill/>
                          </a:ln>
                          <a:solidFill>
                            <a:srgbClr val="000000"/>
                          </a:solidFill>
                          <a:effectLst/>
                          <a:latin typeface="Gill Sans MT" panose="020B0502020104020203" pitchFamily="34" charset="0"/>
                        </a:rPr>
                        <a:t>Valves</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961565093"/>
                  </a:ext>
                </a:extLst>
              </a:tr>
              <a:tr h="862895">
                <a:tc>
                  <a:txBody>
                    <a:bodyPr/>
                    <a:lstStyle/>
                    <a:p>
                      <a:pPr marR="0" indent="0" algn="l" rtl="0">
                        <a:lnSpc>
                          <a:spcPct val="119000"/>
                        </a:lnSpc>
                        <a:spcBef>
                          <a:spcPts val="0"/>
                        </a:spcBef>
                        <a:spcAft>
                          <a:spcPts val="200"/>
                        </a:spcAft>
                      </a:pPr>
                      <a:r>
                        <a:rPr lang="en-GB" sz="1200" kern="1200">
                          <a:ln>
                            <a:noFill/>
                          </a:ln>
                          <a:solidFill>
                            <a:srgbClr val="000000"/>
                          </a:solidFill>
                          <a:effectLst/>
                          <a:latin typeface="Gill Sans MT" panose="020B0502020104020203" pitchFamily="34" charset="0"/>
                        </a:rPr>
                        <a:t>Capillaries</a:t>
                      </a:r>
                      <a:endParaRPr lang="en-GB" sz="1200" kern="140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200"/>
                        </a:spcAft>
                      </a:pPr>
                      <a:r>
                        <a:rPr lang="en-GB" sz="1200" kern="1200" dirty="0">
                          <a:ln>
                            <a:noFill/>
                          </a:ln>
                          <a:solidFill>
                            <a:srgbClr val="000000"/>
                          </a:solidFill>
                          <a:effectLst/>
                          <a:latin typeface="Gill Sans MT" panose="020B0502020104020203" pitchFamily="34" charset="0"/>
                        </a:rPr>
                        <a:t>In the tissue</a:t>
                      </a:r>
                      <a:endParaRPr lang="en-GB" sz="1200" kern="1400" dirty="0">
                        <a:ln>
                          <a:noFill/>
                        </a:ln>
                        <a:solidFill>
                          <a:srgbClr val="000000"/>
                        </a:solidFill>
                        <a:effectLst/>
                        <a:latin typeface="Gill Sans MT" panose="020B0502020104020203" pitchFamily="34" charset="0"/>
                      </a:endParaRPr>
                    </a:p>
                    <a:p>
                      <a:pPr marR="0" indent="0" algn="l" rtl="0">
                        <a:lnSpc>
                          <a:spcPct val="119000"/>
                        </a:lnSpc>
                        <a:spcBef>
                          <a:spcPts val="0"/>
                        </a:spcBef>
                        <a:spcAft>
                          <a:spcPts val="200"/>
                        </a:spcAft>
                      </a:pPr>
                      <a:r>
                        <a:rPr lang="en-GB" sz="1200" kern="1200" dirty="0">
                          <a:ln>
                            <a:noFill/>
                          </a:ln>
                          <a:solidFill>
                            <a:srgbClr val="000000"/>
                          </a:solidFill>
                          <a:effectLst/>
                          <a:latin typeface="Gill Sans MT" panose="020B0502020104020203" pitchFamily="34" charset="0"/>
                        </a:rPr>
                        <a:t>Site of gaseous exchange</a:t>
                      </a:r>
                      <a:endParaRPr lang="en-GB" sz="1200" kern="1400" dirty="0">
                        <a:ln>
                          <a:noFill/>
                        </a:ln>
                        <a:solidFill>
                          <a:srgbClr val="000000"/>
                        </a:solidFill>
                        <a:effectLst/>
                        <a:latin typeface="Gill Sans MT" panose="020B0502020104020203" pitchFamily="34" charset="0"/>
                      </a:endParaRPr>
                    </a:p>
                    <a:p>
                      <a:pPr marR="0" indent="0" algn="l" rtl="0">
                        <a:lnSpc>
                          <a:spcPct val="119000"/>
                        </a:lnSpc>
                        <a:spcBef>
                          <a:spcPts val="0"/>
                        </a:spcBef>
                        <a:spcAft>
                          <a:spcPts val="200"/>
                        </a:spcAft>
                      </a:pPr>
                      <a:r>
                        <a:rPr lang="en-GB" sz="1200" kern="1200" dirty="0">
                          <a:ln>
                            <a:noFill/>
                          </a:ln>
                          <a:solidFill>
                            <a:srgbClr val="000000"/>
                          </a:solidFill>
                          <a:effectLst/>
                          <a:latin typeface="Gill Sans MT" panose="020B0502020104020203" pitchFamily="34" charset="0"/>
                        </a:rPr>
                        <a:t>Very thin walls</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2060469029"/>
                  </a:ext>
                </a:extLst>
              </a:tr>
            </a:tbl>
          </a:graphicData>
        </a:graphic>
      </p:graphicFrame>
      <p:sp>
        <p:nvSpPr>
          <p:cNvPr id="3" name="TextBox 2"/>
          <p:cNvSpPr txBox="1"/>
          <p:nvPr/>
        </p:nvSpPr>
        <p:spPr>
          <a:xfrm>
            <a:off x="278674" y="160731"/>
            <a:ext cx="1370244"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ea typeface="+mn-ea"/>
                <a:cs typeface="+mn-cs"/>
              </a:rPr>
              <a:t>PE</a:t>
            </a:r>
            <a:endParaRPr kumimoji="0" lang="en-US" sz="2000" b="1" i="0" u="none" strike="noStrike" kern="1200" cap="none" spc="0" normalizeH="0" baseline="0" noProof="0" dirty="0">
              <a:ln>
                <a:noFill/>
              </a:ln>
              <a:solidFill>
                <a:prstClr val="white"/>
              </a:solidFill>
              <a:effectLst/>
              <a:uLnTx/>
              <a:uFillTx/>
              <a:ea typeface="+mn-ea"/>
              <a:cs typeface="+mn-cs"/>
            </a:endParaRPr>
          </a:p>
        </p:txBody>
      </p:sp>
      <p:sp>
        <p:nvSpPr>
          <p:cNvPr id="4" name="TextBox 3"/>
          <p:cNvSpPr txBox="1"/>
          <p:nvPr/>
        </p:nvSpPr>
        <p:spPr>
          <a:xfrm>
            <a:off x="11713029" y="6489391"/>
            <a:ext cx="478971"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11</a:t>
            </a:r>
          </a:p>
        </p:txBody>
      </p:sp>
    </p:spTree>
    <p:extLst>
      <p:ext uri="{BB962C8B-B14F-4D97-AF65-F5344CB8AC3E}">
        <p14:creationId xmlns:p14="http://schemas.microsoft.com/office/powerpoint/2010/main" val="41446020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2703" y="134605"/>
            <a:ext cx="1601166"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ea typeface="+mn-ea"/>
                <a:cs typeface="+mn-cs"/>
              </a:rPr>
              <a:t>PE - GCSE</a:t>
            </a:r>
            <a:endParaRPr kumimoji="0" lang="en-US" sz="2000" b="0" i="0" u="none" strike="noStrike" kern="1200" cap="none" spc="0" normalizeH="0" baseline="0" noProof="0" dirty="0">
              <a:ln>
                <a:noFill/>
              </a:ln>
              <a:solidFill>
                <a:prstClr val="white"/>
              </a:solidFill>
              <a:effectLst/>
              <a:uLnTx/>
              <a:uFillTx/>
              <a:ea typeface="+mn-ea"/>
              <a:cs typeface="+mn-cs"/>
            </a:endParaRPr>
          </a:p>
        </p:txBody>
      </p:sp>
      <p:sp>
        <p:nvSpPr>
          <p:cNvPr id="4" name="TextBox 3"/>
          <p:cNvSpPr txBox="1"/>
          <p:nvPr/>
        </p:nvSpPr>
        <p:spPr>
          <a:xfrm>
            <a:off x="11713029" y="6489391"/>
            <a:ext cx="478971"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12</a:t>
            </a:r>
          </a:p>
        </p:txBody>
      </p:sp>
      <p:graphicFrame>
        <p:nvGraphicFramePr>
          <p:cNvPr id="5" name="Table 4"/>
          <p:cNvGraphicFramePr>
            <a:graphicFrameLocks noGrp="1"/>
          </p:cNvGraphicFramePr>
          <p:nvPr>
            <p:extLst>
              <p:ext uri="{D42A27DB-BD31-4B8C-83A1-F6EECF244321}">
                <p14:modId xmlns:p14="http://schemas.microsoft.com/office/powerpoint/2010/main" val="1698705180"/>
              </p:ext>
            </p:extLst>
          </p:nvPr>
        </p:nvGraphicFramePr>
        <p:xfrm>
          <a:off x="122703" y="791142"/>
          <a:ext cx="11667030" cy="5402996"/>
        </p:xfrm>
        <a:graphic>
          <a:graphicData uri="http://schemas.openxmlformats.org/drawingml/2006/table">
            <a:tbl>
              <a:tblPr firstRow="1" bandRow="1">
                <a:tableStyleId>{5940675A-B579-460E-94D1-54222C63F5DA}</a:tableStyleId>
              </a:tblPr>
              <a:tblGrid>
                <a:gridCol w="2255090">
                  <a:extLst>
                    <a:ext uri="{9D8B030D-6E8A-4147-A177-3AD203B41FA5}">
                      <a16:colId xmlns:a16="http://schemas.microsoft.com/office/drawing/2014/main" val="20000"/>
                    </a:ext>
                  </a:extLst>
                </a:gridCol>
                <a:gridCol w="9411940">
                  <a:extLst>
                    <a:ext uri="{9D8B030D-6E8A-4147-A177-3AD203B41FA5}">
                      <a16:colId xmlns:a16="http://schemas.microsoft.com/office/drawing/2014/main" val="20001"/>
                    </a:ext>
                  </a:extLst>
                </a:gridCol>
              </a:tblGrid>
              <a:tr h="314858">
                <a:tc gridSpan="2">
                  <a:txBody>
                    <a:bodyPr/>
                    <a:lstStyle/>
                    <a:p>
                      <a:pPr algn="ctr"/>
                      <a:r>
                        <a:rPr lang="en-GB" sz="1200" b="1" kern="1200" dirty="0">
                          <a:solidFill>
                            <a:schemeClr val="tx1"/>
                          </a:solidFill>
                          <a:effectLst/>
                          <a:latin typeface="+mj-lt"/>
                          <a:ea typeface="+mn-ea"/>
                          <a:cs typeface="+mn-cs"/>
                        </a:rPr>
                        <a:t>Types of practice </a:t>
                      </a:r>
                      <a:endParaRPr lang="en-GB" sz="1200" kern="1200" dirty="0">
                        <a:solidFill>
                          <a:schemeClr val="tx1"/>
                        </a:solidFill>
                        <a:effectLst/>
                        <a:latin typeface="+mj-lt"/>
                        <a:ea typeface="+mn-ea"/>
                        <a:cs typeface="+mn-cs"/>
                      </a:endParaRPr>
                    </a:p>
                  </a:txBody>
                  <a:tcPr marL="36576" marR="36576" marT="36576" marB="36576" anchor="ctr">
                    <a:solidFill>
                      <a:schemeClr val="accent4">
                        <a:lumMod val="20000"/>
                        <a:lumOff val="80000"/>
                      </a:schemeClr>
                    </a:solidFill>
                  </a:tcPr>
                </a:tc>
                <a:tc hMerge="1">
                  <a:txBody>
                    <a:bodyPr/>
                    <a:lstStyle/>
                    <a:p>
                      <a:pPr marR="0" indent="0" algn="l" rtl="0">
                        <a:lnSpc>
                          <a:spcPct val="119000"/>
                        </a:lnSpc>
                        <a:spcBef>
                          <a:spcPts val="0"/>
                        </a:spcBef>
                        <a:spcAft>
                          <a:spcPts val="600"/>
                        </a:spcAft>
                      </a:pPr>
                      <a:endParaRPr lang="en-GB" sz="1000" kern="1400" dirty="0">
                        <a:ln>
                          <a:noFill/>
                        </a:ln>
                        <a:solidFill>
                          <a:srgbClr val="000000"/>
                        </a:solidFill>
                        <a:effectLst/>
                        <a:latin typeface="+mn-lt"/>
                      </a:endParaRPr>
                    </a:p>
                  </a:txBody>
                  <a:tcPr marL="36576" marR="36576" marT="36576" marB="36576" anchor="ctr"/>
                </a:tc>
                <a:extLst>
                  <a:ext uri="{0D108BD9-81ED-4DB2-BD59-A6C34878D82A}">
                    <a16:rowId xmlns:a16="http://schemas.microsoft.com/office/drawing/2014/main" val="10001"/>
                  </a:ext>
                </a:extLst>
              </a:tr>
              <a:tr h="386516">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mj-lt"/>
                        </a:rPr>
                        <a:t>Massed practice</a:t>
                      </a:r>
                    </a:p>
                  </a:txBody>
                  <a:tcPr marL="9525" marR="9525" marT="9525" marB="0" anchor="ctr"/>
                </a:tc>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mj-lt"/>
                        </a:rPr>
                        <a:t>When no rest intervals are given</a:t>
                      </a:r>
                    </a:p>
                  </a:txBody>
                  <a:tcPr marL="9525" marR="9525" marT="9525" marB="0" anchor="ctr"/>
                </a:tc>
                <a:extLst>
                  <a:ext uri="{0D108BD9-81ED-4DB2-BD59-A6C34878D82A}">
                    <a16:rowId xmlns:a16="http://schemas.microsoft.com/office/drawing/2014/main" val="10002"/>
                  </a:ext>
                </a:extLst>
              </a:tr>
              <a:tr h="314858">
                <a:tc>
                  <a:txBody>
                    <a:bodyPr/>
                    <a:lstStyle/>
                    <a:p>
                      <a:pPr marR="0" indent="0" algn="l" rtl="0">
                        <a:lnSpc>
                          <a:spcPct val="119000"/>
                        </a:lnSpc>
                        <a:spcBef>
                          <a:spcPts val="0"/>
                        </a:spcBef>
                        <a:spcAft>
                          <a:spcPts val="1400"/>
                        </a:spcAft>
                      </a:pPr>
                      <a:r>
                        <a:rPr lang="en-GB" sz="1200" kern="1400">
                          <a:ln>
                            <a:noFill/>
                          </a:ln>
                          <a:solidFill>
                            <a:srgbClr val="000000"/>
                          </a:solidFill>
                          <a:effectLst/>
                          <a:latin typeface="+mj-lt"/>
                        </a:rPr>
                        <a:t>Distributed practice</a:t>
                      </a:r>
                    </a:p>
                  </a:txBody>
                  <a:tcPr marL="9525" marR="9525" marT="9525" marB="0" anchor="ctr"/>
                </a:tc>
                <a:tc>
                  <a:txBody>
                    <a:bodyPr/>
                    <a:lstStyle/>
                    <a:p>
                      <a:pPr marR="0" indent="0" algn="l" rtl="0">
                        <a:lnSpc>
                          <a:spcPct val="119000"/>
                        </a:lnSpc>
                        <a:spcBef>
                          <a:spcPts val="0"/>
                        </a:spcBef>
                        <a:spcAft>
                          <a:spcPts val="1400"/>
                        </a:spcAft>
                      </a:pPr>
                      <a:r>
                        <a:rPr lang="en-GB" sz="1200" kern="1400">
                          <a:ln>
                            <a:noFill/>
                          </a:ln>
                          <a:solidFill>
                            <a:srgbClr val="000000"/>
                          </a:solidFill>
                          <a:effectLst/>
                          <a:latin typeface="+mj-lt"/>
                        </a:rPr>
                        <a:t>When a rest interval is given to allow recovery, feedback &amp; coaching</a:t>
                      </a:r>
                    </a:p>
                  </a:txBody>
                  <a:tcPr marL="9525" marR="9525" marT="9525" marB="0" anchor="ctr"/>
                </a:tc>
                <a:extLst>
                  <a:ext uri="{0D108BD9-81ED-4DB2-BD59-A6C34878D82A}">
                    <a16:rowId xmlns:a16="http://schemas.microsoft.com/office/drawing/2014/main" val="10003"/>
                  </a:ext>
                </a:extLst>
              </a:tr>
              <a:tr h="314858">
                <a:tc>
                  <a:txBody>
                    <a:bodyPr/>
                    <a:lstStyle/>
                    <a:p>
                      <a:pPr marR="0" indent="0" algn="l" rtl="0">
                        <a:lnSpc>
                          <a:spcPct val="119000"/>
                        </a:lnSpc>
                        <a:spcBef>
                          <a:spcPts val="0"/>
                        </a:spcBef>
                        <a:spcAft>
                          <a:spcPts val="1400"/>
                        </a:spcAft>
                      </a:pPr>
                      <a:r>
                        <a:rPr lang="en-GB" sz="1200" kern="1400">
                          <a:ln>
                            <a:noFill/>
                          </a:ln>
                          <a:solidFill>
                            <a:srgbClr val="000000"/>
                          </a:solidFill>
                          <a:effectLst/>
                          <a:latin typeface="+mj-lt"/>
                        </a:rPr>
                        <a:t>Fixed practice</a:t>
                      </a:r>
                    </a:p>
                  </a:txBody>
                  <a:tcPr marL="9525" marR="9525" marT="9525" marB="0" anchor="ctr"/>
                </a:tc>
                <a:tc>
                  <a:txBody>
                    <a:bodyPr/>
                    <a:lstStyle/>
                    <a:p>
                      <a:pPr marR="0" indent="0" algn="l" rtl="0">
                        <a:lnSpc>
                          <a:spcPct val="119000"/>
                        </a:lnSpc>
                        <a:spcBef>
                          <a:spcPts val="0"/>
                        </a:spcBef>
                        <a:spcAft>
                          <a:spcPts val="1400"/>
                        </a:spcAft>
                      </a:pPr>
                      <a:r>
                        <a:rPr lang="en-GB" sz="1200" kern="1400">
                          <a:ln>
                            <a:noFill/>
                          </a:ln>
                          <a:solidFill>
                            <a:srgbClr val="000000"/>
                          </a:solidFill>
                          <a:effectLst/>
                          <a:latin typeface="+mj-lt"/>
                        </a:rPr>
                        <a:t>Uses repetition of the same activity to develop consistency in performance</a:t>
                      </a:r>
                    </a:p>
                  </a:txBody>
                  <a:tcPr marL="9525" marR="9525" marT="9525" marB="0" anchor="ctr"/>
                </a:tc>
                <a:extLst>
                  <a:ext uri="{0D108BD9-81ED-4DB2-BD59-A6C34878D82A}">
                    <a16:rowId xmlns:a16="http://schemas.microsoft.com/office/drawing/2014/main" val="10004"/>
                  </a:ext>
                </a:extLst>
              </a:tr>
              <a:tr h="293610">
                <a:tc>
                  <a:txBody>
                    <a:bodyPr/>
                    <a:lstStyle/>
                    <a:p>
                      <a:pPr marR="0" indent="0" algn="l" rtl="0">
                        <a:lnSpc>
                          <a:spcPct val="119000"/>
                        </a:lnSpc>
                        <a:spcBef>
                          <a:spcPts val="0"/>
                        </a:spcBef>
                        <a:spcAft>
                          <a:spcPts val="1400"/>
                        </a:spcAft>
                      </a:pPr>
                      <a:r>
                        <a:rPr lang="en-GB" sz="1200" kern="1400">
                          <a:ln>
                            <a:noFill/>
                          </a:ln>
                          <a:solidFill>
                            <a:srgbClr val="000000"/>
                          </a:solidFill>
                          <a:effectLst/>
                          <a:latin typeface="+mj-lt"/>
                        </a:rPr>
                        <a:t>Variable practice</a:t>
                      </a:r>
                    </a:p>
                  </a:txBody>
                  <a:tcPr marL="9525" marR="9525" marT="9525" marB="0" anchor="ctr"/>
                </a:tc>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mj-lt"/>
                        </a:rPr>
                        <a:t>Involves performing a skill in different situations where conditions are changeable</a:t>
                      </a:r>
                    </a:p>
                  </a:txBody>
                  <a:tcPr marL="9525" marR="9525" marT="9525" marB="0" anchor="ctr"/>
                </a:tc>
                <a:extLst>
                  <a:ext uri="{0D108BD9-81ED-4DB2-BD59-A6C34878D82A}">
                    <a16:rowId xmlns:a16="http://schemas.microsoft.com/office/drawing/2014/main" val="3925240874"/>
                  </a:ext>
                </a:extLst>
              </a:tr>
              <a:tr h="314858">
                <a:tc gridSpan="2">
                  <a:txBody>
                    <a:bodyPr/>
                    <a:lstStyle/>
                    <a:p>
                      <a:pPr algn="ctr"/>
                      <a:r>
                        <a:rPr lang="en-GB" sz="1200" b="1" kern="1200" dirty="0">
                          <a:solidFill>
                            <a:schemeClr val="tx1"/>
                          </a:solidFill>
                          <a:effectLst/>
                          <a:latin typeface="+mj-lt"/>
                          <a:ea typeface="+mn-ea"/>
                          <a:cs typeface="+mn-cs"/>
                        </a:rPr>
                        <a:t>Goal Setting </a:t>
                      </a:r>
                      <a:endParaRPr lang="en-GB" sz="1200" kern="1200" dirty="0">
                        <a:solidFill>
                          <a:schemeClr val="tx1"/>
                        </a:solidFill>
                        <a:effectLst/>
                        <a:latin typeface="+mj-lt"/>
                        <a:ea typeface="+mn-ea"/>
                        <a:cs typeface="+mn-cs"/>
                      </a:endParaRPr>
                    </a:p>
                  </a:txBody>
                  <a:tcPr marL="36576" marR="36576" marT="36576" marB="36576" anchor="ctr">
                    <a:solidFill>
                      <a:schemeClr val="accent2">
                        <a:lumMod val="20000"/>
                        <a:lumOff val="80000"/>
                      </a:schemeClr>
                    </a:solidFill>
                  </a:tcPr>
                </a:tc>
                <a:tc hMerge="1">
                  <a:txBody>
                    <a:bodyPr/>
                    <a:lstStyle/>
                    <a:p>
                      <a:pPr marR="0" indent="0" algn="l" rtl="0">
                        <a:lnSpc>
                          <a:spcPct val="119000"/>
                        </a:lnSpc>
                        <a:spcBef>
                          <a:spcPts val="0"/>
                        </a:spcBef>
                        <a:spcAft>
                          <a:spcPts val="600"/>
                        </a:spcAft>
                      </a:pPr>
                      <a:endParaRPr lang="en-GB" sz="1000" kern="1400" dirty="0">
                        <a:ln>
                          <a:noFill/>
                        </a:ln>
                        <a:solidFill>
                          <a:srgbClr val="000000"/>
                        </a:solidFill>
                        <a:effectLst/>
                        <a:latin typeface="+mn-lt"/>
                      </a:endParaRPr>
                    </a:p>
                  </a:txBody>
                  <a:tcPr marL="36576" marR="36576" marT="36576" marB="36576" anchor="ctr"/>
                </a:tc>
                <a:extLst>
                  <a:ext uri="{0D108BD9-81ED-4DB2-BD59-A6C34878D82A}">
                    <a16:rowId xmlns:a16="http://schemas.microsoft.com/office/drawing/2014/main" val="3041935017"/>
                  </a:ext>
                </a:extLst>
              </a:tr>
              <a:tr h="314858">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mj-lt"/>
                        </a:rPr>
                        <a:t>Goal Setting</a:t>
                      </a:r>
                    </a:p>
                  </a:txBody>
                  <a:tcPr marL="9525" marR="9525" marT="9525" marB="0" anchor="ctr"/>
                </a:tc>
                <a:tc>
                  <a:txBody>
                    <a:bodyPr/>
                    <a:lstStyle/>
                    <a:p>
                      <a:pPr marR="0" indent="0" algn="l" rtl="0">
                        <a:lnSpc>
                          <a:spcPct val="119000"/>
                        </a:lnSpc>
                        <a:spcBef>
                          <a:spcPts val="0"/>
                        </a:spcBef>
                        <a:spcAft>
                          <a:spcPts val="1400"/>
                        </a:spcAft>
                      </a:pPr>
                      <a:r>
                        <a:rPr lang="en-GB" sz="1200" kern="1400">
                          <a:ln>
                            <a:noFill/>
                          </a:ln>
                          <a:solidFill>
                            <a:srgbClr val="000000"/>
                          </a:solidFill>
                          <a:effectLst/>
                          <a:latin typeface="+mj-lt"/>
                        </a:rPr>
                        <a:t>Done to motivate performances</a:t>
                      </a:r>
                    </a:p>
                  </a:txBody>
                  <a:tcPr marL="9525" marR="9525" marT="9525" marB="0" anchor="ctr"/>
                </a:tc>
                <a:extLst>
                  <a:ext uri="{0D108BD9-81ED-4DB2-BD59-A6C34878D82A}">
                    <a16:rowId xmlns:a16="http://schemas.microsoft.com/office/drawing/2014/main" val="4149408354"/>
                  </a:ext>
                </a:extLst>
              </a:tr>
              <a:tr h="314858">
                <a:tc>
                  <a:txBody>
                    <a:bodyPr/>
                    <a:lstStyle/>
                    <a:p>
                      <a:pPr marR="0" indent="0" algn="l" rtl="0">
                        <a:lnSpc>
                          <a:spcPct val="119000"/>
                        </a:lnSpc>
                        <a:spcBef>
                          <a:spcPts val="0"/>
                        </a:spcBef>
                        <a:spcAft>
                          <a:spcPts val="1400"/>
                        </a:spcAft>
                      </a:pPr>
                      <a:r>
                        <a:rPr lang="en-GB" sz="1200" kern="1400">
                          <a:ln>
                            <a:noFill/>
                          </a:ln>
                          <a:solidFill>
                            <a:srgbClr val="000000"/>
                          </a:solidFill>
                          <a:effectLst/>
                          <a:latin typeface="+mj-lt"/>
                        </a:rPr>
                        <a:t>Short term goals</a:t>
                      </a:r>
                    </a:p>
                  </a:txBody>
                  <a:tcPr marL="9525" marR="9525" marT="9525" marB="0" anchor="ctr"/>
                </a:tc>
                <a:tc>
                  <a:txBody>
                    <a:bodyPr/>
                    <a:lstStyle/>
                    <a:p>
                      <a:pPr marR="0" indent="0" algn="l" rtl="0">
                        <a:lnSpc>
                          <a:spcPct val="119000"/>
                        </a:lnSpc>
                        <a:spcBef>
                          <a:spcPts val="0"/>
                        </a:spcBef>
                        <a:spcAft>
                          <a:spcPts val="1400"/>
                        </a:spcAft>
                      </a:pPr>
                      <a:r>
                        <a:rPr lang="en-GB" sz="1200" kern="1400">
                          <a:ln>
                            <a:noFill/>
                          </a:ln>
                          <a:solidFill>
                            <a:srgbClr val="000000"/>
                          </a:solidFill>
                          <a:effectLst/>
                          <a:latin typeface="+mj-lt"/>
                        </a:rPr>
                        <a:t>A goal you want to accomplish soon</a:t>
                      </a:r>
                    </a:p>
                  </a:txBody>
                  <a:tcPr marL="9525" marR="9525" marT="9525" marB="0" anchor="ctr"/>
                </a:tc>
                <a:extLst>
                  <a:ext uri="{0D108BD9-81ED-4DB2-BD59-A6C34878D82A}">
                    <a16:rowId xmlns:a16="http://schemas.microsoft.com/office/drawing/2014/main" val="1235971345"/>
                  </a:ext>
                </a:extLst>
              </a:tr>
              <a:tr h="314858">
                <a:tc>
                  <a:txBody>
                    <a:bodyPr/>
                    <a:lstStyle/>
                    <a:p>
                      <a:pPr marR="0" indent="0" algn="l" rtl="0">
                        <a:lnSpc>
                          <a:spcPct val="119000"/>
                        </a:lnSpc>
                        <a:spcBef>
                          <a:spcPts val="0"/>
                        </a:spcBef>
                        <a:spcAft>
                          <a:spcPts val="1400"/>
                        </a:spcAft>
                      </a:pPr>
                      <a:r>
                        <a:rPr lang="en-GB" sz="1200" kern="1400">
                          <a:ln>
                            <a:noFill/>
                          </a:ln>
                          <a:solidFill>
                            <a:srgbClr val="000000"/>
                          </a:solidFill>
                          <a:effectLst/>
                          <a:latin typeface="+mj-lt"/>
                        </a:rPr>
                        <a:t>Long term goals</a:t>
                      </a:r>
                    </a:p>
                  </a:txBody>
                  <a:tcPr marL="9525" marR="9525" marT="9525" marB="0" anchor="ctr"/>
                </a:tc>
                <a:tc>
                  <a:txBody>
                    <a:bodyPr/>
                    <a:lstStyle/>
                    <a:p>
                      <a:pPr marR="0" indent="0" algn="l" rtl="0">
                        <a:lnSpc>
                          <a:spcPct val="119000"/>
                        </a:lnSpc>
                        <a:spcBef>
                          <a:spcPts val="0"/>
                        </a:spcBef>
                        <a:spcAft>
                          <a:spcPts val="1400"/>
                        </a:spcAft>
                      </a:pPr>
                      <a:r>
                        <a:rPr lang="en-GB" sz="1200" kern="1400">
                          <a:ln>
                            <a:noFill/>
                          </a:ln>
                          <a:solidFill>
                            <a:srgbClr val="000000"/>
                          </a:solidFill>
                          <a:effectLst/>
                          <a:latin typeface="+mj-lt"/>
                        </a:rPr>
                        <a:t>A goal you want to accomplish in the future </a:t>
                      </a:r>
                    </a:p>
                  </a:txBody>
                  <a:tcPr marL="9525" marR="9525" marT="9525" marB="0" anchor="ctr"/>
                </a:tc>
                <a:extLst>
                  <a:ext uri="{0D108BD9-81ED-4DB2-BD59-A6C34878D82A}">
                    <a16:rowId xmlns:a16="http://schemas.microsoft.com/office/drawing/2014/main" val="3748769057"/>
                  </a:ext>
                </a:extLst>
              </a:tr>
              <a:tr h="314858">
                <a:tc>
                  <a:txBody>
                    <a:bodyPr/>
                    <a:lstStyle/>
                    <a:p>
                      <a:pPr marR="0" indent="0" algn="l" rtl="0">
                        <a:lnSpc>
                          <a:spcPct val="119000"/>
                        </a:lnSpc>
                        <a:spcBef>
                          <a:spcPts val="0"/>
                        </a:spcBef>
                        <a:spcAft>
                          <a:spcPts val="1400"/>
                        </a:spcAft>
                      </a:pPr>
                      <a:r>
                        <a:rPr lang="en-GB" sz="1200" kern="1400">
                          <a:ln>
                            <a:noFill/>
                          </a:ln>
                          <a:solidFill>
                            <a:srgbClr val="000000"/>
                          </a:solidFill>
                          <a:effectLst/>
                          <a:latin typeface="+mj-lt"/>
                        </a:rPr>
                        <a:t>Outcome goal</a:t>
                      </a:r>
                    </a:p>
                  </a:txBody>
                  <a:tcPr marL="9525" marR="9525" marT="9525" marB="0" anchor="ctr"/>
                </a:tc>
                <a:tc>
                  <a:txBody>
                    <a:bodyPr/>
                    <a:lstStyle/>
                    <a:p>
                      <a:pPr marR="0" indent="0" algn="l" rtl="0">
                        <a:lnSpc>
                          <a:spcPct val="119000"/>
                        </a:lnSpc>
                        <a:spcBef>
                          <a:spcPts val="0"/>
                        </a:spcBef>
                        <a:spcAft>
                          <a:spcPts val="1400"/>
                        </a:spcAft>
                      </a:pPr>
                      <a:r>
                        <a:rPr lang="en-GB" sz="1200" kern="1400">
                          <a:ln>
                            <a:noFill/>
                          </a:ln>
                          <a:solidFill>
                            <a:srgbClr val="000000"/>
                          </a:solidFill>
                          <a:effectLst/>
                          <a:latin typeface="+mj-lt"/>
                        </a:rPr>
                        <a:t>Helps the performer to focus on the big picture of what they are trying to achieve.</a:t>
                      </a:r>
                    </a:p>
                  </a:txBody>
                  <a:tcPr marL="9525" marR="9525" marT="9525" marB="0" anchor="ctr"/>
                </a:tc>
                <a:extLst>
                  <a:ext uri="{0D108BD9-81ED-4DB2-BD59-A6C34878D82A}">
                    <a16:rowId xmlns:a16="http://schemas.microsoft.com/office/drawing/2014/main" val="1543258229"/>
                  </a:ext>
                </a:extLst>
              </a:tr>
              <a:tr h="314858">
                <a:tc>
                  <a:txBody>
                    <a:bodyPr/>
                    <a:lstStyle/>
                    <a:p>
                      <a:pPr marR="0" indent="0" algn="l" rtl="0">
                        <a:lnSpc>
                          <a:spcPct val="119000"/>
                        </a:lnSpc>
                        <a:spcBef>
                          <a:spcPts val="0"/>
                        </a:spcBef>
                        <a:spcAft>
                          <a:spcPts val="1400"/>
                        </a:spcAft>
                      </a:pPr>
                      <a:r>
                        <a:rPr lang="en-GB" sz="1200" kern="1400">
                          <a:ln>
                            <a:noFill/>
                          </a:ln>
                          <a:solidFill>
                            <a:srgbClr val="000000"/>
                          </a:solidFill>
                          <a:effectLst/>
                          <a:latin typeface="+mj-lt"/>
                        </a:rPr>
                        <a:t>Performance goal</a:t>
                      </a:r>
                    </a:p>
                  </a:txBody>
                  <a:tcPr marL="9525" marR="9525" marT="9525" marB="0" anchor="ctr"/>
                </a:tc>
                <a:tc>
                  <a:txBody>
                    <a:bodyPr/>
                    <a:lstStyle/>
                    <a:p>
                      <a:pPr marR="0" indent="0" algn="l" rtl="0">
                        <a:lnSpc>
                          <a:spcPct val="119000"/>
                        </a:lnSpc>
                        <a:spcBef>
                          <a:spcPts val="0"/>
                        </a:spcBef>
                        <a:spcAft>
                          <a:spcPts val="1400"/>
                        </a:spcAft>
                      </a:pPr>
                      <a:r>
                        <a:rPr lang="en-GB" sz="1200" kern="1400">
                          <a:ln>
                            <a:noFill/>
                          </a:ln>
                          <a:solidFill>
                            <a:srgbClr val="000000"/>
                          </a:solidFill>
                          <a:effectLst/>
                          <a:latin typeface="+mj-lt"/>
                        </a:rPr>
                        <a:t>Allows the athlete to focus in on details of the performance, not just winning and losing </a:t>
                      </a:r>
                    </a:p>
                  </a:txBody>
                  <a:tcPr marL="9525" marR="9525" marT="9525" marB="0" anchor="ctr"/>
                </a:tc>
                <a:extLst>
                  <a:ext uri="{0D108BD9-81ED-4DB2-BD59-A6C34878D82A}">
                    <a16:rowId xmlns:a16="http://schemas.microsoft.com/office/drawing/2014/main" val="3146237369"/>
                  </a:ext>
                </a:extLst>
              </a:tr>
              <a:tr h="314858">
                <a:tc>
                  <a:txBody>
                    <a:bodyPr/>
                    <a:lstStyle/>
                    <a:p>
                      <a:pPr marR="0" indent="0" algn="l" rtl="0">
                        <a:lnSpc>
                          <a:spcPct val="119000"/>
                        </a:lnSpc>
                        <a:spcBef>
                          <a:spcPts val="0"/>
                        </a:spcBef>
                        <a:spcAft>
                          <a:spcPts val="1400"/>
                        </a:spcAft>
                      </a:pPr>
                      <a:r>
                        <a:rPr lang="en-GB" sz="1200" kern="1400">
                          <a:ln>
                            <a:noFill/>
                          </a:ln>
                          <a:solidFill>
                            <a:srgbClr val="000000"/>
                          </a:solidFill>
                          <a:effectLst/>
                          <a:latin typeface="+mj-lt"/>
                        </a:rPr>
                        <a:t>SMART Targets</a:t>
                      </a:r>
                    </a:p>
                  </a:txBody>
                  <a:tcPr marL="9525" marR="9525" marT="9525" marB="0" anchor="ctr"/>
                </a:tc>
                <a:tc>
                  <a:txBody>
                    <a:bodyPr/>
                    <a:lstStyle/>
                    <a:p>
                      <a:pPr marR="0" indent="0" algn="l" rtl="0">
                        <a:lnSpc>
                          <a:spcPct val="119000"/>
                        </a:lnSpc>
                        <a:spcBef>
                          <a:spcPts val="0"/>
                        </a:spcBef>
                        <a:spcAft>
                          <a:spcPts val="1400"/>
                        </a:spcAft>
                      </a:pPr>
                      <a:r>
                        <a:rPr lang="en-GB" sz="1200" kern="1400">
                          <a:ln>
                            <a:noFill/>
                          </a:ln>
                          <a:solidFill>
                            <a:srgbClr val="000000"/>
                          </a:solidFill>
                          <a:effectLst/>
                          <a:latin typeface="+mj-lt"/>
                        </a:rPr>
                        <a:t>Are used to help guide goal setting.  SMART is an acronym for Specific, Measureable, Achievable,  Realistic and Time bound</a:t>
                      </a:r>
                    </a:p>
                  </a:txBody>
                  <a:tcPr marL="9525" marR="9525" marT="9525" marB="0" anchor="ctr"/>
                </a:tc>
                <a:extLst>
                  <a:ext uri="{0D108BD9-81ED-4DB2-BD59-A6C34878D82A}">
                    <a16:rowId xmlns:a16="http://schemas.microsoft.com/office/drawing/2014/main" val="3189114812"/>
                  </a:ext>
                </a:extLst>
              </a:tr>
              <a:tr h="314858">
                <a:tc>
                  <a:txBody>
                    <a:bodyPr/>
                    <a:lstStyle/>
                    <a:p>
                      <a:pPr marR="0" indent="0" algn="l" rtl="0">
                        <a:lnSpc>
                          <a:spcPct val="119000"/>
                        </a:lnSpc>
                        <a:spcBef>
                          <a:spcPts val="0"/>
                        </a:spcBef>
                        <a:spcAft>
                          <a:spcPts val="1400"/>
                        </a:spcAft>
                      </a:pPr>
                      <a:r>
                        <a:rPr lang="en-GB" sz="1200" kern="1400">
                          <a:ln>
                            <a:noFill/>
                          </a:ln>
                          <a:solidFill>
                            <a:srgbClr val="000000"/>
                          </a:solidFill>
                          <a:effectLst/>
                          <a:latin typeface="+mj-lt"/>
                        </a:rPr>
                        <a:t>Specific</a:t>
                      </a:r>
                    </a:p>
                  </a:txBody>
                  <a:tcPr marL="9525" marR="9525" marT="9525" marB="0" anchor="ctr"/>
                </a:tc>
                <a:tc>
                  <a:txBody>
                    <a:bodyPr/>
                    <a:lstStyle/>
                    <a:p>
                      <a:pPr marR="0" indent="0" algn="l" rtl="0">
                        <a:lnSpc>
                          <a:spcPct val="119000"/>
                        </a:lnSpc>
                        <a:spcBef>
                          <a:spcPts val="0"/>
                        </a:spcBef>
                        <a:spcAft>
                          <a:spcPts val="1400"/>
                        </a:spcAft>
                      </a:pPr>
                      <a:r>
                        <a:rPr lang="en-GB" sz="1200" kern="1400">
                          <a:ln>
                            <a:noFill/>
                          </a:ln>
                          <a:solidFill>
                            <a:srgbClr val="000000"/>
                          </a:solidFill>
                          <a:effectLst/>
                          <a:latin typeface="+mj-lt"/>
                        </a:rPr>
                        <a:t>Targets must be concise</a:t>
                      </a:r>
                    </a:p>
                  </a:txBody>
                  <a:tcPr marL="9525" marR="9525" marT="9525" marB="0" anchor="ctr"/>
                </a:tc>
                <a:extLst>
                  <a:ext uri="{0D108BD9-81ED-4DB2-BD59-A6C34878D82A}">
                    <a16:rowId xmlns:a16="http://schemas.microsoft.com/office/drawing/2014/main" val="926076416"/>
                  </a:ext>
                </a:extLst>
              </a:tr>
              <a:tr h="314858">
                <a:tc>
                  <a:txBody>
                    <a:bodyPr/>
                    <a:lstStyle/>
                    <a:p>
                      <a:pPr marR="0" indent="0" algn="l" rtl="0">
                        <a:lnSpc>
                          <a:spcPct val="119000"/>
                        </a:lnSpc>
                        <a:spcBef>
                          <a:spcPts val="0"/>
                        </a:spcBef>
                        <a:spcAft>
                          <a:spcPts val="1400"/>
                        </a:spcAft>
                      </a:pPr>
                      <a:r>
                        <a:rPr lang="en-GB" sz="1200" kern="1400">
                          <a:ln>
                            <a:noFill/>
                          </a:ln>
                          <a:solidFill>
                            <a:srgbClr val="000000"/>
                          </a:solidFill>
                          <a:effectLst/>
                          <a:latin typeface="+mj-lt"/>
                        </a:rPr>
                        <a:t>Measureable</a:t>
                      </a:r>
                    </a:p>
                  </a:txBody>
                  <a:tcPr marL="9525" marR="9525" marT="9525" marB="0" anchor="ctr"/>
                </a:tc>
                <a:tc>
                  <a:txBody>
                    <a:bodyPr/>
                    <a:lstStyle/>
                    <a:p>
                      <a:pPr marR="0" indent="0" algn="l" rtl="0">
                        <a:lnSpc>
                          <a:spcPct val="119000"/>
                        </a:lnSpc>
                        <a:spcBef>
                          <a:spcPts val="0"/>
                        </a:spcBef>
                        <a:spcAft>
                          <a:spcPts val="1400"/>
                        </a:spcAft>
                      </a:pPr>
                      <a:r>
                        <a:rPr lang="en-GB" sz="1200" kern="1400">
                          <a:ln>
                            <a:noFill/>
                          </a:ln>
                          <a:solidFill>
                            <a:srgbClr val="000000"/>
                          </a:solidFill>
                          <a:effectLst/>
                          <a:latin typeface="+mj-lt"/>
                        </a:rPr>
                        <a:t>Must be measured and compared</a:t>
                      </a:r>
                    </a:p>
                  </a:txBody>
                  <a:tcPr marL="9525" marR="9525" marT="9525" marB="0" anchor="ctr"/>
                </a:tc>
                <a:extLst>
                  <a:ext uri="{0D108BD9-81ED-4DB2-BD59-A6C34878D82A}">
                    <a16:rowId xmlns:a16="http://schemas.microsoft.com/office/drawing/2014/main" val="1875491268"/>
                  </a:ext>
                </a:extLst>
              </a:tr>
              <a:tr h="314858">
                <a:tc>
                  <a:txBody>
                    <a:bodyPr/>
                    <a:lstStyle/>
                    <a:p>
                      <a:pPr marR="0" indent="0" algn="l" rtl="0">
                        <a:lnSpc>
                          <a:spcPct val="119000"/>
                        </a:lnSpc>
                        <a:spcBef>
                          <a:spcPts val="0"/>
                        </a:spcBef>
                        <a:spcAft>
                          <a:spcPts val="1400"/>
                        </a:spcAft>
                      </a:pPr>
                      <a:r>
                        <a:rPr lang="en-GB" sz="1200" kern="1400">
                          <a:ln>
                            <a:noFill/>
                          </a:ln>
                          <a:solidFill>
                            <a:srgbClr val="000000"/>
                          </a:solidFill>
                          <a:effectLst/>
                          <a:latin typeface="+mj-lt"/>
                        </a:rPr>
                        <a:t>Achievable</a:t>
                      </a:r>
                    </a:p>
                  </a:txBody>
                  <a:tcPr marL="9525" marR="9525" marT="9525" marB="0" anchor="ctr"/>
                </a:tc>
                <a:tc>
                  <a:txBody>
                    <a:bodyPr/>
                    <a:lstStyle/>
                    <a:p>
                      <a:pPr marR="0" indent="0" algn="l" rtl="0">
                        <a:lnSpc>
                          <a:spcPct val="119000"/>
                        </a:lnSpc>
                        <a:spcBef>
                          <a:spcPts val="0"/>
                        </a:spcBef>
                        <a:spcAft>
                          <a:spcPts val="1400"/>
                        </a:spcAft>
                      </a:pPr>
                      <a:r>
                        <a:rPr lang="en-GB" sz="1200" kern="1400">
                          <a:ln>
                            <a:noFill/>
                          </a:ln>
                          <a:solidFill>
                            <a:srgbClr val="000000"/>
                          </a:solidFill>
                          <a:effectLst/>
                          <a:latin typeface="+mj-lt"/>
                        </a:rPr>
                        <a:t>Target must be challenging but yet reachable</a:t>
                      </a:r>
                    </a:p>
                  </a:txBody>
                  <a:tcPr marL="9525" marR="9525" marT="9525" marB="0" anchor="ctr"/>
                </a:tc>
                <a:extLst>
                  <a:ext uri="{0D108BD9-81ED-4DB2-BD59-A6C34878D82A}">
                    <a16:rowId xmlns:a16="http://schemas.microsoft.com/office/drawing/2014/main" val="3961565093"/>
                  </a:ext>
                </a:extLst>
              </a:tr>
              <a:tr h="314858">
                <a:tc>
                  <a:txBody>
                    <a:bodyPr/>
                    <a:lstStyle/>
                    <a:p>
                      <a:pPr marR="0" indent="0" algn="l" rtl="0">
                        <a:lnSpc>
                          <a:spcPct val="119000"/>
                        </a:lnSpc>
                        <a:spcBef>
                          <a:spcPts val="0"/>
                        </a:spcBef>
                        <a:spcAft>
                          <a:spcPts val="1400"/>
                        </a:spcAft>
                      </a:pPr>
                      <a:r>
                        <a:rPr lang="en-GB" sz="1200" kern="1400">
                          <a:ln>
                            <a:noFill/>
                          </a:ln>
                          <a:solidFill>
                            <a:srgbClr val="000000"/>
                          </a:solidFill>
                          <a:effectLst/>
                          <a:latin typeface="+mj-lt"/>
                        </a:rPr>
                        <a:t>Realistic</a:t>
                      </a:r>
                    </a:p>
                  </a:txBody>
                  <a:tcPr marL="9525" marR="9525" marT="9525" marB="0" anchor="ctr"/>
                </a:tc>
                <a:tc>
                  <a:txBody>
                    <a:bodyPr/>
                    <a:lstStyle/>
                    <a:p>
                      <a:pPr marR="0" indent="0" algn="l" rtl="0">
                        <a:lnSpc>
                          <a:spcPct val="119000"/>
                        </a:lnSpc>
                        <a:spcBef>
                          <a:spcPts val="0"/>
                        </a:spcBef>
                        <a:spcAft>
                          <a:spcPts val="1400"/>
                        </a:spcAft>
                      </a:pPr>
                      <a:r>
                        <a:rPr lang="en-GB" sz="1200" kern="1400">
                          <a:ln>
                            <a:noFill/>
                          </a:ln>
                          <a:solidFill>
                            <a:srgbClr val="000000"/>
                          </a:solidFill>
                          <a:effectLst/>
                          <a:latin typeface="+mj-lt"/>
                        </a:rPr>
                        <a:t>Matched to the performers skill level</a:t>
                      </a:r>
                    </a:p>
                  </a:txBody>
                  <a:tcPr marL="9525" marR="9525" marT="9525" marB="0" anchor="ctr"/>
                </a:tc>
                <a:extLst>
                  <a:ext uri="{0D108BD9-81ED-4DB2-BD59-A6C34878D82A}">
                    <a16:rowId xmlns:a16="http://schemas.microsoft.com/office/drawing/2014/main" val="2060469029"/>
                  </a:ext>
                </a:extLst>
              </a:tr>
              <a:tr h="314858">
                <a:tc>
                  <a:txBody>
                    <a:bodyPr/>
                    <a:lstStyle/>
                    <a:p>
                      <a:pPr marR="0" indent="0" algn="l" rtl="0">
                        <a:lnSpc>
                          <a:spcPct val="119000"/>
                        </a:lnSpc>
                        <a:spcBef>
                          <a:spcPts val="0"/>
                        </a:spcBef>
                        <a:spcAft>
                          <a:spcPts val="1400"/>
                        </a:spcAft>
                      </a:pPr>
                      <a:r>
                        <a:rPr lang="en-GB" sz="1200" kern="1400">
                          <a:ln>
                            <a:noFill/>
                          </a:ln>
                          <a:solidFill>
                            <a:srgbClr val="000000"/>
                          </a:solidFill>
                          <a:effectLst/>
                          <a:latin typeface="+mj-lt"/>
                        </a:rPr>
                        <a:t>Time bound</a:t>
                      </a:r>
                    </a:p>
                  </a:txBody>
                  <a:tcPr marL="9525" marR="9525" marT="9525" marB="0" anchor="ctr"/>
                </a:tc>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mj-lt"/>
                        </a:rPr>
                        <a:t>Set for a particular time to be completed. </a:t>
                      </a:r>
                    </a:p>
                  </a:txBody>
                  <a:tcPr marL="9525" marR="9525" marT="9525" marB="0" anchor="ctr"/>
                </a:tc>
                <a:extLst>
                  <a:ext uri="{0D108BD9-81ED-4DB2-BD59-A6C34878D82A}">
                    <a16:rowId xmlns:a16="http://schemas.microsoft.com/office/drawing/2014/main" val="1008380894"/>
                  </a:ext>
                </a:extLst>
              </a:tr>
            </a:tbl>
          </a:graphicData>
        </a:graphic>
      </p:graphicFrame>
    </p:spTree>
    <p:extLst>
      <p:ext uri="{BB962C8B-B14F-4D97-AF65-F5344CB8AC3E}">
        <p14:creationId xmlns:p14="http://schemas.microsoft.com/office/powerpoint/2010/main" val="33824451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2703" y="134605"/>
            <a:ext cx="1601166"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ea typeface="+mn-ea"/>
                <a:cs typeface="+mn-cs"/>
              </a:rPr>
              <a:t>PE - GCSE</a:t>
            </a:r>
            <a:endParaRPr kumimoji="0" lang="en-US" sz="2000" b="0" i="0" u="none" strike="noStrike" kern="1200" cap="none" spc="0" normalizeH="0" baseline="0" noProof="0" dirty="0">
              <a:ln>
                <a:noFill/>
              </a:ln>
              <a:solidFill>
                <a:prstClr val="white"/>
              </a:solidFill>
              <a:effectLst/>
              <a:uLnTx/>
              <a:uFillTx/>
              <a:ea typeface="+mn-ea"/>
              <a:cs typeface="+mn-cs"/>
            </a:endParaRPr>
          </a:p>
        </p:txBody>
      </p:sp>
      <p:sp>
        <p:nvSpPr>
          <p:cNvPr id="4" name="TextBox 3"/>
          <p:cNvSpPr txBox="1"/>
          <p:nvPr/>
        </p:nvSpPr>
        <p:spPr>
          <a:xfrm>
            <a:off x="11713029" y="6489391"/>
            <a:ext cx="478971"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13</a:t>
            </a:r>
          </a:p>
        </p:txBody>
      </p:sp>
      <p:graphicFrame>
        <p:nvGraphicFramePr>
          <p:cNvPr id="6" name="Table 5"/>
          <p:cNvGraphicFramePr>
            <a:graphicFrameLocks noGrp="1"/>
          </p:cNvGraphicFramePr>
          <p:nvPr>
            <p:extLst>
              <p:ext uri="{D42A27DB-BD31-4B8C-83A1-F6EECF244321}">
                <p14:modId xmlns:p14="http://schemas.microsoft.com/office/powerpoint/2010/main" val="2128007168"/>
              </p:ext>
            </p:extLst>
          </p:nvPr>
        </p:nvGraphicFramePr>
        <p:xfrm>
          <a:off x="122703" y="881617"/>
          <a:ext cx="11667030" cy="2590522"/>
        </p:xfrm>
        <a:graphic>
          <a:graphicData uri="http://schemas.openxmlformats.org/drawingml/2006/table">
            <a:tbl>
              <a:tblPr firstRow="1" bandRow="1">
                <a:tableStyleId>{5940675A-B579-460E-94D1-54222C63F5DA}</a:tableStyleId>
              </a:tblPr>
              <a:tblGrid>
                <a:gridCol w="2255090">
                  <a:extLst>
                    <a:ext uri="{9D8B030D-6E8A-4147-A177-3AD203B41FA5}">
                      <a16:colId xmlns:a16="http://schemas.microsoft.com/office/drawing/2014/main" val="20000"/>
                    </a:ext>
                  </a:extLst>
                </a:gridCol>
                <a:gridCol w="9411940">
                  <a:extLst>
                    <a:ext uri="{9D8B030D-6E8A-4147-A177-3AD203B41FA5}">
                      <a16:colId xmlns:a16="http://schemas.microsoft.com/office/drawing/2014/main" val="20001"/>
                    </a:ext>
                  </a:extLst>
                </a:gridCol>
              </a:tblGrid>
              <a:tr h="314858">
                <a:tc gridSpan="2">
                  <a:txBody>
                    <a:bodyPr/>
                    <a:lstStyle/>
                    <a:p>
                      <a:pPr algn="ctr"/>
                      <a:r>
                        <a:rPr lang="en-GB" sz="1200" b="1" kern="1200" dirty="0">
                          <a:solidFill>
                            <a:schemeClr val="tx1"/>
                          </a:solidFill>
                          <a:effectLst/>
                          <a:latin typeface="+mj-lt"/>
                          <a:ea typeface="+mn-ea"/>
                          <a:cs typeface="+mn-cs"/>
                        </a:rPr>
                        <a:t>Mental</a:t>
                      </a:r>
                      <a:r>
                        <a:rPr lang="en-GB" sz="1200" b="1" kern="1200" baseline="0" dirty="0">
                          <a:solidFill>
                            <a:schemeClr val="tx1"/>
                          </a:solidFill>
                          <a:effectLst/>
                          <a:latin typeface="+mj-lt"/>
                          <a:ea typeface="+mn-ea"/>
                          <a:cs typeface="+mn-cs"/>
                        </a:rPr>
                        <a:t> preparation </a:t>
                      </a:r>
                      <a:r>
                        <a:rPr lang="en-GB" sz="1200" b="1" kern="1200" dirty="0">
                          <a:solidFill>
                            <a:schemeClr val="tx1"/>
                          </a:solidFill>
                          <a:effectLst/>
                          <a:latin typeface="+mj-lt"/>
                          <a:ea typeface="+mn-ea"/>
                          <a:cs typeface="+mn-cs"/>
                        </a:rPr>
                        <a:t> </a:t>
                      </a:r>
                      <a:endParaRPr lang="en-GB" sz="1200" kern="1200" dirty="0">
                        <a:solidFill>
                          <a:schemeClr val="tx1"/>
                        </a:solidFill>
                        <a:effectLst/>
                        <a:latin typeface="+mj-lt"/>
                        <a:ea typeface="+mn-ea"/>
                        <a:cs typeface="+mn-cs"/>
                      </a:endParaRPr>
                    </a:p>
                  </a:txBody>
                  <a:tcPr marL="36576" marR="36576" marT="36576" marB="36576" anchor="ctr">
                    <a:solidFill>
                      <a:schemeClr val="accent1">
                        <a:lumMod val="20000"/>
                        <a:lumOff val="80000"/>
                      </a:schemeClr>
                    </a:solidFill>
                  </a:tcPr>
                </a:tc>
                <a:tc hMerge="1">
                  <a:txBody>
                    <a:bodyPr/>
                    <a:lstStyle/>
                    <a:p>
                      <a:pPr marR="0" indent="0" algn="l" rtl="0">
                        <a:lnSpc>
                          <a:spcPct val="119000"/>
                        </a:lnSpc>
                        <a:spcBef>
                          <a:spcPts val="0"/>
                        </a:spcBef>
                        <a:spcAft>
                          <a:spcPts val="600"/>
                        </a:spcAft>
                      </a:pPr>
                      <a:endParaRPr lang="en-GB" sz="1000" kern="1400" dirty="0">
                        <a:ln>
                          <a:noFill/>
                        </a:ln>
                        <a:solidFill>
                          <a:srgbClr val="000000"/>
                        </a:solidFill>
                        <a:effectLst/>
                        <a:latin typeface="+mn-lt"/>
                      </a:endParaRPr>
                    </a:p>
                  </a:txBody>
                  <a:tcPr marL="36576" marR="36576" marT="36576" marB="36576" anchor="ctr"/>
                </a:tc>
                <a:extLst>
                  <a:ext uri="{0D108BD9-81ED-4DB2-BD59-A6C34878D82A}">
                    <a16:rowId xmlns:a16="http://schemas.microsoft.com/office/drawing/2014/main" val="10001"/>
                  </a:ext>
                </a:extLst>
              </a:tr>
              <a:tr h="386516">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mj-lt"/>
                        </a:rPr>
                        <a:t>Mental Preparation</a:t>
                      </a:r>
                      <a:endParaRPr lang="en-GB" sz="1000" kern="1400" dirty="0">
                        <a:ln>
                          <a:noFill/>
                        </a:ln>
                        <a:solidFill>
                          <a:srgbClr val="000000"/>
                        </a:solidFill>
                        <a:effectLst/>
                        <a:latin typeface="+mj-lt"/>
                      </a:endParaRPr>
                    </a:p>
                  </a:txBody>
                  <a:tcPr marL="9525" marR="9525" marT="9525" marB="0" anchor="ctr"/>
                </a:tc>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mj-lt"/>
                        </a:rPr>
                        <a:t>Involves the athlete imagining themselves in an environment performing a specific activity using all of their senses</a:t>
                      </a:r>
                      <a:endParaRPr lang="en-GB" sz="1000" kern="1400" dirty="0">
                        <a:ln>
                          <a:noFill/>
                        </a:ln>
                        <a:solidFill>
                          <a:srgbClr val="000000"/>
                        </a:solidFill>
                        <a:effectLst/>
                        <a:latin typeface="+mj-lt"/>
                      </a:endParaRPr>
                    </a:p>
                  </a:txBody>
                  <a:tcPr marL="9525" marR="9525" marT="9525" marB="0" anchor="ctr"/>
                </a:tc>
                <a:extLst>
                  <a:ext uri="{0D108BD9-81ED-4DB2-BD59-A6C34878D82A}">
                    <a16:rowId xmlns:a16="http://schemas.microsoft.com/office/drawing/2014/main" val="10002"/>
                  </a:ext>
                </a:extLst>
              </a:tr>
              <a:tr h="314858">
                <a:tc gridSpan="2">
                  <a:txBody>
                    <a:bodyPr/>
                    <a:lstStyle/>
                    <a:p>
                      <a:pPr marR="0" indent="0" algn="ctr" rtl="0">
                        <a:lnSpc>
                          <a:spcPct val="119000"/>
                        </a:lnSpc>
                        <a:spcBef>
                          <a:spcPts val="0"/>
                        </a:spcBef>
                        <a:spcAft>
                          <a:spcPts val="1400"/>
                        </a:spcAft>
                      </a:pPr>
                      <a:r>
                        <a:rPr lang="en-GB" sz="1200" b="1" kern="1400" dirty="0">
                          <a:ln>
                            <a:noFill/>
                          </a:ln>
                          <a:solidFill>
                            <a:srgbClr val="000000"/>
                          </a:solidFill>
                          <a:effectLst/>
                          <a:latin typeface="+mj-lt"/>
                        </a:rPr>
                        <a:t>Feedback</a:t>
                      </a:r>
                    </a:p>
                  </a:txBody>
                  <a:tcPr marL="9525" marR="9525" marT="9525" marB="0" anchor="ctr">
                    <a:solidFill>
                      <a:srgbClr val="FFCCFF"/>
                    </a:solidFill>
                  </a:tcPr>
                </a:tc>
                <a:tc hMerge="1">
                  <a:txBody>
                    <a:bodyPr/>
                    <a:lstStyle/>
                    <a:p>
                      <a:pPr marR="0" indent="0" algn="l" rtl="0">
                        <a:lnSpc>
                          <a:spcPct val="119000"/>
                        </a:lnSpc>
                        <a:spcBef>
                          <a:spcPts val="0"/>
                        </a:spcBef>
                        <a:spcAft>
                          <a:spcPts val="1400"/>
                        </a:spcAft>
                      </a:pPr>
                      <a:endParaRPr lang="en-GB" sz="1000" kern="1400" dirty="0">
                        <a:ln>
                          <a:noFill/>
                        </a:ln>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3"/>
                  </a:ext>
                </a:extLst>
              </a:tr>
              <a:tr h="314858">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mj-lt"/>
                        </a:rPr>
                        <a:t>Feedback</a:t>
                      </a:r>
                      <a:endParaRPr lang="en-GB" sz="1000" kern="1400" dirty="0">
                        <a:ln>
                          <a:noFill/>
                        </a:ln>
                        <a:solidFill>
                          <a:srgbClr val="000000"/>
                        </a:solidFill>
                        <a:effectLst/>
                        <a:latin typeface="+mj-lt"/>
                      </a:endParaRPr>
                    </a:p>
                  </a:txBody>
                  <a:tcPr marL="9525" marR="9525" marT="9525" marB="0" anchor="ctr"/>
                </a:tc>
                <a:tc>
                  <a:txBody>
                    <a:bodyPr/>
                    <a:lstStyle/>
                    <a:p>
                      <a:pPr marR="0" indent="0" algn="l" rtl="0">
                        <a:lnSpc>
                          <a:spcPct val="119000"/>
                        </a:lnSpc>
                        <a:spcBef>
                          <a:spcPts val="0"/>
                        </a:spcBef>
                        <a:spcAft>
                          <a:spcPts val="1400"/>
                        </a:spcAft>
                      </a:pPr>
                      <a:r>
                        <a:rPr lang="en-GB" sz="1200" kern="1400">
                          <a:ln>
                            <a:noFill/>
                          </a:ln>
                          <a:solidFill>
                            <a:srgbClr val="000000"/>
                          </a:solidFill>
                          <a:effectLst/>
                          <a:latin typeface="+mj-lt"/>
                        </a:rPr>
                        <a:t>Vital part of information processing which provides confidence, motivation and improves performance</a:t>
                      </a:r>
                      <a:endParaRPr lang="en-GB" sz="1000" kern="1400">
                        <a:ln>
                          <a:noFill/>
                        </a:ln>
                        <a:solidFill>
                          <a:srgbClr val="000000"/>
                        </a:solidFill>
                        <a:effectLst/>
                        <a:latin typeface="+mj-lt"/>
                      </a:endParaRPr>
                    </a:p>
                  </a:txBody>
                  <a:tcPr marL="9525" marR="9525" marT="9525" marB="0" anchor="ctr"/>
                </a:tc>
                <a:extLst>
                  <a:ext uri="{0D108BD9-81ED-4DB2-BD59-A6C34878D82A}">
                    <a16:rowId xmlns:a16="http://schemas.microsoft.com/office/drawing/2014/main" val="1543258229"/>
                  </a:ext>
                </a:extLst>
              </a:tr>
              <a:tr h="314858">
                <a:tc>
                  <a:txBody>
                    <a:bodyPr/>
                    <a:lstStyle/>
                    <a:p>
                      <a:pPr marR="0" indent="0" algn="l" rtl="0">
                        <a:lnSpc>
                          <a:spcPct val="119000"/>
                        </a:lnSpc>
                        <a:spcBef>
                          <a:spcPts val="0"/>
                        </a:spcBef>
                        <a:spcAft>
                          <a:spcPts val="1400"/>
                        </a:spcAft>
                      </a:pPr>
                      <a:r>
                        <a:rPr lang="en-GB" sz="1200" kern="1400">
                          <a:ln>
                            <a:noFill/>
                          </a:ln>
                          <a:solidFill>
                            <a:srgbClr val="000000"/>
                          </a:solidFill>
                          <a:effectLst/>
                          <a:latin typeface="+mj-lt"/>
                        </a:rPr>
                        <a:t>Intrinsic feedback</a:t>
                      </a:r>
                      <a:endParaRPr lang="en-GB" sz="1000" kern="1400">
                        <a:ln>
                          <a:noFill/>
                        </a:ln>
                        <a:solidFill>
                          <a:srgbClr val="000000"/>
                        </a:solidFill>
                        <a:effectLst/>
                        <a:latin typeface="+mj-lt"/>
                      </a:endParaRPr>
                    </a:p>
                  </a:txBody>
                  <a:tcPr marL="9525" marR="9525" marT="9525" marB="0" anchor="ctr"/>
                </a:tc>
                <a:tc>
                  <a:txBody>
                    <a:bodyPr/>
                    <a:lstStyle/>
                    <a:p>
                      <a:pPr marR="0" indent="0" algn="l" rtl="0">
                        <a:lnSpc>
                          <a:spcPct val="119000"/>
                        </a:lnSpc>
                        <a:spcBef>
                          <a:spcPts val="0"/>
                        </a:spcBef>
                        <a:spcAft>
                          <a:spcPts val="1400"/>
                        </a:spcAft>
                      </a:pPr>
                      <a:r>
                        <a:rPr lang="en-GB" sz="1200" kern="1400">
                          <a:ln>
                            <a:noFill/>
                          </a:ln>
                          <a:solidFill>
                            <a:srgbClr val="000000"/>
                          </a:solidFill>
                          <a:effectLst/>
                          <a:latin typeface="+mj-lt"/>
                        </a:rPr>
                        <a:t>This comes from within the performer. Kinaesthetic senses provide feelings from muscles/joints about the action</a:t>
                      </a:r>
                      <a:endParaRPr lang="en-GB" sz="1000" kern="1400">
                        <a:ln>
                          <a:noFill/>
                        </a:ln>
                        <a:solidFill>
                          <a:srgbClr val="000000"/>
                        </a:solidFill>
                        <a:effectLst/>
                        <a:latin typeface="+mj-lt"/>
                      </a:endParaRPr>
                    </a:p>
                  </a:txBody>
                  <a:tcPr marL="9525" marR="9525" marT="9525" marB="0" anchor="ctr"/>
                </a:tc>
                <a:extLst>
                  <a:ext uri="{0D108BD9-81ED-4DB2-BD59-A6C34878D82A}">
                    <a16:rowId xmlns:a16="http://schemas.microsoft.com/office/drawing/2014/main" val="3146237369"/>
                  </a:ext>
                </a:extLst>
              </a:tr>
              <a:tr h="314858">
                <a:tc>
                  <a:txBody>
                    <a:bodyPr/>
                    <a:lstStyle/>
                    <a:p>
                      <a:pPr marR="0" indent="0" algn="l" rtl="0">
                        <a:lnSpc>
                          <a:spcPct val="119000"/>
                        </a:lnSpc>
                        <a:spcBef>
                          <a:spcPts val="0"/>
                        </a:spcBef>
                        <a:spcAft>
                          <a:spcPts val="1400"/>
                        </a:spcAft>
                      </a:pPr>
                      <a:r>
                        <a:rPr lang="en-GB" sz="1200" kern="1400">
                          <a:ln>
                            <a:noFill/>
                          </a:ln>
                          <a:solidFill>
                            <a:srgbClr val="000000"/>
                          </a:solidFill>
                          <a:effectLst/>
                          <a:latin typeface="+mj-lt"/>
                        </a:rPr>
                        <a:t>Extrinsic feedback</a:t>
                      </a:r>
                      <a:endParaRPr lang="en-GB" sz="1000" kern="1400">
                        <a:ln>
                          <a:noFill/>
                        </a:ln>
                        <a:solidFill>
                          <a:srgbClr val="000000"/>
                        </a:solidFill>
                        <a:effectLst/>
                        <a:latin typeface="+mj-lt"/>
                      </a:endParaRPr>
                    </a:p>
                  </a:txBody>
                  <a:tcPr marL="9525" marR="9525" marT="9525" marB="0" anchor="ctr"/>
                </a:tc>
                <a:tc>
                  <a:txBody>
                    <a:bodyPr/>
                    <a:lstStyle/>
                    <a:p>
                      <a:pPr marR="0" indent="0" algn="l" rtl="0">
                        <a:lnSpc>
                          <a:spcPct val="119000"/>
                        </a:lnSpc>
                        <a:spcBef>
                          <a:spcPts val="0"/>
                        </a:spcBef>
                        <a:spcAft>
                          <a:spcPts val="1400"/>
                        </a:spcAft>
                      </a:pPr>
                      <a:r>
                        <a:rPr lang="en-GB" sz="1200" kern="1400">
                          <a:ln>
                            <a:noFill/>
                          </a:ln>
                          <a:solidFill>
                            <a:srgbClr val="000000"/>
                          </a:solidFill>
                          <a:effectLst/>
                          <a:latin typeface="+mj-lt"/>
                        </a:rPr>
                        <a:t>This comes from results and match analysis</a:t>
                      </a:r>
                      <a:endParaRPr lang="en-GB" sz="1000" kern="1400">
                        <a:ln>
                          <a:noFill/>
                        </a:ln>
                        <a:solidFill>
                          <a:srgbClr val="000000"/>
                        </a:solidFill>
                        <a:effectLst/>
                        <a:latin typeface="+mj-lt"/>
                      </a:endParaRPr>
                    </a:p>
                  </a:txBody>
                  <a:tcPr marL="9525" marR="9525" marT="9525" marB="0" anchor="ctr"/>
                </a:tc>
                <a:extLst>
                  <a:ext uri="{0D108BD9-81ED-4DB2-BD59-A6C34878D82A}">
                    <a16:rowId xmlns:a16="http://schemas.microsoft.com/office/drawing/2014/main" val="3189114812"/>
                  </a:ext>
                </a:extLst>
              </a:tr>
              <a:tr h="314858">
                <a:tc>
                  <a:txBody>
                    <a:bodyPr/>
                    <a:lstStyle/>
                    <a:p>
                      <a:pPr marR="0" indent="0" algn="l" rtl="0">
                        <a:lnSpc>
                          <a:spcPct val="119000"/>
                        </a:lnSpc>
                        <a:spcBef>
                          <a:spcPts val="0"/>
                        </a:spcBef>
                        <a:spcAft>
                          <a:spcPts val="1400"/>
                        </a:spcAft>
                      </a:pPr>
                      <a:r>
                        <a:rPr lang="en-GB" sz="1200" kern="1400">
                          <a:ln>
                            <a:noFill/>
                          </a:ln>
                          <a:solidFill>
                            <a:srgbClr val="000000"/>
                          </a:solidFill>
                          <a:effectLst/>
                          <a:latin typeface="+mj-lt"/>
                        </a:rPr>
                        <a:t>Concurrent feedback</a:t>
                      </a:r>
                      <a:endParaRPr lang="en-GB" sz="1000" kern="1400">
                        <a:ln>
                          <a:noFill/>
                        </a:ln>
                        <a:solidFill>
                          <a:srgbClr val="000000"/>
                        </a:solidFill>
                        <a:effectLst/>
                        <a:latin typeface="+mj-lt"/>
                      </a:endParaRPr>
                    </a:p>
                  </a:txBody>
                  <a:tcPr marL="9525" marR="9525" marT="9525" marB="0" anchor="ctr"/>
                </a:tc>
                <a:tc>
                  <a:txBody>
                    <a:bodyPr/>
                    <a:lstStyle/>
                    <a:p>
                      <a:pPr marR="0" indent="0" algn="l" rtl="0">
                        <a:lnSpc>
                          <a:spcPct val="119000"/>
                        </a:lnSpc>
                        <a:spcBef>
                          <a:spcPts val="0"/>
                        </a:spcBef>
                        <a:spcAft>
                          <a:spcPts val="1400"/>
                        </a:spcAft>
                      </a:pPr>
                      <a:r>
                        <a:rPr lang="en-GB" sz="1200" kern="1400">
                          <a:ln>
                            <a:noFill/>
                          </a:ln>
                          <a:solidFill>
                            <a:srgbClr val="000000"/>
                          </a:solidFill>
                          <a:effectLst/>
                          <a:latin typeface="+mj-lt"/>
                        </a:rPr>
                        <a:t>Information provided to the athlete during the performance</a:t>
                      </a:r>
                      <a:endParaRPr lang="en-GB" sz="1000" kern="1400">
                        <a:ln>
                          <a:noFill/>
                        </a:ln>
                        <a:solidFill>
                          <a:srgbClr val="000000"/>
                        </a:solidFill>
                        <a:effectLst/>
                        <a:latin typeface="+mj-lt"/>
                      </a:endParaRPr>
                    </a:p>
                  </a:txBody>
                  <a:tcPr marL="9525" marR="9525" marT="9525" marB="0" anchor="ctr"/>
                </a:tc>
                <a:extLst>
                  <a:ext uri="{0D108BD9-81ED-4DB2-BD59-A6C34878D82A}">
                    <a16:rowId xmlns:a16="http://schemas.microsoft.com/office/drawing/2014/main" val="926076416"/>
                  </a:ext>
                </a:extLst>
              </a:tr>
              <a:tr h="314858">
                <a:tc>
                  <a:txBody>
                    <a:bodyPr/>
                    <a:lstStyle/>
                    <a:p>
                      <a:pPr marR="0" indent="0" algn="l" rtl="0">
                        <a:lnSpc>
                          <a:spcPct val="119000"/>
                        </a:lnSpc>
                        <a:spcBef>
                          <a:spcPts val="0"/>
                        </a:spcBef>
                        <a:spcAft>
                          <a:spcPts val="1400"/>
                        </a:spcAft>
                      </a:pPr>
                      <a:r>
                        <a:rPr lang="en-GB" sz="1200" kern="1400">
                          <a:ln>
                            <a:noFill/>
                          </a:ln>
                          <a:solidFill>
                            <a:srgbClr val="000000"/>
                          </a:solidFill>
                          <a:effectLst/>
                          <a:latin typeface="+mj-lt"/>
                        </a:rPr>
                        <a:t>Terminal feedback</a:t>
                      </a:r>
                      <a:endParaRPr lang="en-GB" sz="1000" kern="1400">
                        <a:ln>
                          <a:noFill/>
                        </a:ln>
                        <a:solidFill>
                          <a:srgbClr val="000000"/>
                        </a:solidFill>
                        <a:effectLst/>
                        <a:latin typeface="+mj-lt"/>
                      </a:endParaRPr>
                    </a:p>
                  </a:txBody>
                  <a:tcPr marL="9525" marR="9525" marT="9525" marB="0" anchor="ctr"/>
                </a:tc>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mj-lt"/>
                        </a:rPr>
                        <a:t>Information provided to the athlete before or after the performance</a:t>
                      </a:r>
                      <a:endParaRPr lang="en-GB" sz="1000" kern="1400" dirty="0">
                        <a:ln>
                          <a:noFill/>
                        </a:ln>
                        <a:solidFill>
                          <a:srgbClr val="000000"/>
                        </a:solidFill>
                        <a:effectLst/>
                        <a:latin typeface="+mj-lt"/>
                      </a:endParaRPr>
                    </a:p>
                  </a:txBody>
                  <a:tcPr marL="9525" marR="9525" marT="9525" marB="0" anchor="ctr"/>
                </a:tc>
                <a:extLst>
                  <a:ext uri="{0D108BD9-81ED-4DB2-BD59-A6C34878D82A}">
                    <a16:rowId xmlns:a16="http://schemas.microsoft.com/office/drawing/2014/main" val="1875491268"/>
                  </a:ext>
                </a:extLst>
              </a:tr>
            </a:tbl>
          </a:graphicData>
        </a:graphic>
      </p:graphicFrame>
    </p:spTree>
    <p:extLst>
      <p:ext uri="{BB962C8B-B14F-4D97-AF65-F5344CB8AC3E}">
        <p14:creationId xmlns:p14="http://schemas.microsoft.com/office/powerpoint/2010/main" val="241315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06256" y="218915"/>
            <a:ext cx="2617313"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lvl="0" algn="ctr">
              <a:defRPr/>
            </a:pPr>
            <a:r>
              <a:rPr lang="en-US" sz="2400" dirty="0">
                <a:solidFill>
                  <a:prstClr val="white"/>
                </a:solidFill>
                <a:latin typeface="Gill Sans MT" panose="020B0502020104020203" pitchFamily="34" charset="0"/>
              </a:rPr>
              <a:t>Computing</a:t>
            </a:r>
            <a:endParaRPr lang="en-US" sz="2000" dirty="0">
              <a:solidFill>
                <a:prstClr val="white"/>
              </a:solidFill>
              <a:latin typeface="Gill Sans MT" panose="020B0502020104020203" pitchFamily="34" charset="0"/>
            </a:endParaRPr>
          </a:p>
        </p:txBody>
      </p:sp>
      <p:sp>
        <p:nvSpPr>
          <p:cNvPr id="9" name="TextBox 8"/>
          <p:cNvSpPr txBox="1"/>
          <p:nvPr/>
        </p:nvSpPr>
        <p:spPr>
          <a:xfrm>
            <a:off x="11713029" y="6489391"/>
            <a:ext cx="478971"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14</a:t>
            </a:r>
          </a:p>
        </p:txBody>
      </p:sp>
      <p:graphicFrame>
        <p:nvGraphicFramePr>
          <p:cNvPr id="4" name="Content Placeholder 3"/>
          <p:cNvGraphicFramePr>
            <a:graphicFrameLocks/>
          </p:cNvGraphicFramePr>
          <p:nvPr>
            <p:extLst>
              <p:ext uri="{D42A27DB-BD31-4B8C-83A1-F6EECF244321}">
                <p14:modId xmlns:p14="http://schemas.microsoft.com/office/powerpoint/2010/main" val="4241586392"/>
              </p:ext>
            </p:extLst>
          </p:nvPr>
        </p:nvGraphicFramePr>
        <p:xfrm>
          <a:off x="5536167" y="324669"/>
          <a:ext cx="6416347" cy="5848111"/>
        </p:xfrm>
        <a:graphic>
          <a:graphicData uri="http://schemas.openxmlformats.org/drawingml/2006/table">
            <a:tbl>
              <a:tblPr firstRow="1" bandRow="1">
                <a:tableStyleId>{5940675A-B579-460E-94D1-54222C63F5DA}</a:tableStyleId>
              </a:tblPr>
              <a:tblGrid>
                <a:gridCol w="1298345">
                  <a:extLst>
                    <a:ext uri="{9D8B030D-6E8A-4147-A177-3AD203B41FA5}">
                      <a16:colId xmlns:a16="http://schemas.microsoft.com/office/drawing/2014/main" val="20000"/>
                    </a:ext>
                  </a:extLst>
                </a:gridCol>
                <a:gridCol w="5118002">
                  <a:extLst>
                    <a:ext uri="{9D8B030D-6E8A-4147-A177-3AD203B41FA5}">
                      <a16:colId xmlns:a16="http://schemas.microsoft.com/office/drawing/2014/main" val="20001"/>
                    </a:ext>
                  </a:extLst>
                </a:gridCol>
              </a:tblGrid>
              <a:tr h="200182">
                <a:tc gridSpan="2">
                  <a:txBody>
                    <a:bodyPr/>
                    <a:lstStyle/>
                    <a:p>
                      <a:pPr algn="ctr"/>
                      <a:r>
                        <a:rPr lang="en-US" sz="1400" b="1" dirty="0">
                          <a:latin typeface="Gill Sans MT" panose="020B0502020104020203" pitchFamily="34" charset="0"/>
                        </a:rPr>
                        <a:t>Selection</a:t>
                      </a:r>
                    </a:p>
                  </a:txBody>
                  <a:tcPr marL="68580" marR="68580" marT="34290" marB="34290" anchor="ctr">
                    <a:solidFill>
                      <a:schemeClr val="accent6">
                        <a:lumMod val="20000"/>
                        <a:lumOff val="8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Gill Sans"/>
                      </a:endParaRPr>
                    </a:p>
                  </a:txBody>
                  <a:tcPr/>
                </a:tc>
                <a:extLst>
                  <a:ext uri="{0D108BD9-81ED-4DB2-BD59-A6C34878D82A}">
                    <a16:rowId xmlns:a16="http://schemas.microsoft.com/office/drawing/2014/main" val="10000"/>
                  </a:ext>
                </a:extLst>
              </a:tr>
              <a:tr h="478995">
                <a:tc>
                  <a:txBody>
                    <a:bodyPr/>
                    <a:lstStyle/>
                    <a:p>
                      <a:pPr>
                        <a:lnSpc>
                          <a:spcPct val="115000"/>
                        </a:lnSpc>
                        <a:spcAft>
                          <a:spcPts val="0"/>
                        </a:spcAft>
                      </a:pPr>
                      <a:r>
                        <a:rPr lang="en-GB" sz="1200" b="1" dirty="0">
                          <a:solidFill>
                            <a:schemeClr val="tx1"/>
                          </a:solidFill>
                          <a:effectLst/>
                          <a:latin typeface="Gill Sans MT" panose="020B0502020104020203" pitchFamily="34" charset="0"/>
                          <a:ea typeface="Quicksand"/>
                          <a:cs typeface="Quicksand"/>
                        </a:rPr>
                        <a:t>Module</a:t>
                      </a:r>
                      <a:endParaRPr lang="en-GB" sz="1200" dirty="0">
                        <a:solidFill>
                          <a:schemeClr val="tx1"/>
                        </a:solidFill>
                        <a:effectLst/>
                        <a:latin typeface="Gill Sans MT" panose="020B0502020104020203" pitchFamily="34" charset="0"/>
                        <a:ea typeface="Quicksand"/>
                        <a:cs typeface="Quicksand"/>
                      </a:endParaRPr>
                    </a:p>
                  </a:txBody>
                  <a:tcPr marL="63500" marR="63500" marT="127000" marB="127000" anchor="ctr"/>
                </a:tc>
                <a:tc>
                  <a:txBody>
                    <a:bodyPr/>
                    <a:lstStyle/>
                    <a:p>
                      <a:pPr>
                        <a:lnSpc>
                          <a:spcPct val="115000"/>
                        </a:lnSpc>
                        <a:spcAft>
                          <a:spcPts val="0"/>
                        </a:spcAft>
                      </a:pPr>
                      <a:r>
                        <a:rPr lang="en-GB" sz="1200" dirty="0">
                          <a:solidFill>
                            <a:schemeClr val="tx1"/>
                          </a:solidFill>
                          <a:effectLst/>
                          <a:latin typeface="Gill Sans MT" panose="020B0502020104020203" pitchFamily="34" charset="0"/>
                          <a:ea typeface="Quicksand"/>
                          <a:cs typeface="Quicksand"/>
                        </a:rPr>
                        <a:t>In Python, a module is a file containing Python definitions and statements. The functionality of these definitions and statements is then available for use.</a:t>
                      </a:r>
                    </a:p>
                  </a:txBody>
                  <a:tcPr marL="63500" marR="63500" marT="127000" marB="127000" anchor="ctr"/>
                </a:tc>
                <a:extLst>
                  <a:ext uri="{0D108BD9-81ED-4DB2-BD59-A6C34878D82A}">
                    <a16:rowId xmlns:a16="http://schemas.microsoft.com/office/drawing/2014/main" val="10002"/>
                  </a:ext>
                </a:extLst>
              </a:tr>
              <a:tr h="329669">
                <a:tc>
                  <a:txBody>
                    <a:bodyPr/>
                    <a:lstStyle/>
                    <a:p>
                      <a:pPr>
                        <a:lnSpc>
                          <a:spcPct val="115000"/>
                        </a:lnSpc>
                        <a:spcAft>
                          <a:spcPts val="0"/>
                        </a:spcAft>
                      </a:pPr>
                      <a:r>
                        <a:rPr lang="en-GB" sz="1200" b="1">
                          <a:solidFill>
                            <a:schemeClr val="tx1"/>
                          </a:solidFill>
                          <a:effectLst/>
                          <a:latin typeface="Gill Sans MT" panose="020B0502020104020203" pitchFamily="34" charset="0"/>
                          <a:ea typeface="Quicksand"/>
                          <a:cs typeface="Quicksand"/>
                        </a:rPr>
                        <a:t>Import</a:t>
                      </a:r>
                      <a:endParaRPr lang="en-GB" sz="1200">
                        <a:solidFill>
                          <a:schemeClr val="tx1"/>
                        </a:solidFill>
                        <a:effectLst/>
                        <a:latin typeface="Gill Sans MT" panose="020B0502020104020203" pitchFamily="34" charset="0"/>
                        <a:ea typeface="Quicksand"/>
                        <a:cs typeface="Quicksand"/>
                      </a:endParaRPr>
                    </a:p>
                  </a:txBody>
                  <a:tcPr marL="63500" marR="63500" marT="127000" marB="127000" anchor="ctr"/>
                </a:tc>
                <a:tc>
                  <a:txBody>
                    <a:bodyPr/>
                    <a:lstStyle/>
                    <a:p>
                      <a:pPr>
                        <a:lnSpc>
                          <a:spcPct val="115000"/>
                        </a:lnSpc>
                        <a:spcAft>
                          <a:spcPts val="0"/>
                        </a:spcAft>
                      </a:pPr>
                      <a:r>
                        <a:rPr lang="en-GB" sz="1200" dirty="0">
                          <a:solidFill>
                            <a:schemeClr val="tx1"/>
                          </a:solidFill>
                          <a:effectLst/>
                          <a:latin typeface="Gill Sans MT" panose="020B0502020104020203" pitchFamily="34" charset="0"/>
                          <a:ea typeface="Quicksand"/>
                          <a:cs typeface="Quicksand"/>
                        </a:rPr>
                        <a:t>The keyword that enables a module to be brought into your programs.</a:t>
                      </a:r>
                    </a:p>
                  </a:txBody>
                  <a:tcPr marL="63500" marR="63500" marT="127000" marB="127000" anchor="ctr"/>
                </a:tc>
                <a:extLst>
                  <a:ext uri="{0D108BD9-81ED-4DB2-BD59-A6C34878D82A}">
                    <a16:rowId xmlns:a16="http://schemas.microsoft.com/office/drawing/2014/main" val="10003"/>
                  </a:ext>
                </a:extLst>
              </a:tr>
              <a:tr h="478995">
                <a:tc>
                  <a:txBody>
                    <a:bodyPr/>
                    <a:lstStyle/>
                    <a:p>
                      <a:pPr>
                        <a:lnSpc>
                          <a:spcPct val="115000"/>
                        </a:lnSpc>
                        <a:spcAft>
                          <a:spcPts val="0"/>
                        </a:spcAft>
                      </a:pPr>
                      <a:r>
                        <a:rPr lang="en-GB" sz="1200" b="1" dirty="0">
                          <a:solidFill>
                            <a:schemeClr val="tx1"/>
                          </a:solidFill>
                          <a:effectLst/>
                          <a:latin typeface="Gill Sans MT" panose="020B0502020104020203" pitchFamily="34" charset="0"/>
                          <a:ea typeface="Quicksand"/>
                          <a:cs typeface="Quicksand"/>
                        </a:rPr>
                        <a:t>MOD/modulo</a:t>
                      </a:r>
                      <a:endParaRPr lang="en-GB" sz="1200" dirty="0">
                        <a:solidFill>
                          <a:schemeClr val="tx1"/>
                        </a:solidFill>
                        <a:effectLst/>
                        <a:latin typeface="Gill Sans MT" panose="020B0502020104020203" pitchFamily="34" charset="0"/>
                        <a:ea typeface="Quicksand"/>
                        <a:cs typeface="Quicksand"/>
                      </a:endParaRPr>
                    </a:p>
                  </a:txBody>
                  <a:tcPr marL="63500" marR="63500" marT="127000" marB="127000" anchor="ctr"/>
                </a:tc>
                <a:tc>
                  <a:txBody>
                    <a:bodyPr/>
                    <a:lstStyle/>
                    <a:p>
                      <a:pPr>
                        <a:lnSpc>
                          <a:spcPct val="115000"/>
                        </a:lnSpc>
                        <a:spcAft>
                          <a:spcPts val="0"/>
                        </a:spcAft>
                      </a:pPr>
                      <a:r>
                        <a:rPr lang="en-GB" sz="1200" dirty="0">
                          <a:solidFill>
                            <a:schemeClr val="tx1"/>
                          </a:solidFill>
                          <a:effectLst/>
                          <a:latin typeface="Gill Sans MT" panose="020B0502020104020203" pitchFamily="34" charset="0"/>
                          <a:ea typeface="Quicksand"/>
                          <a:cs typeface="Quicksand"/>
                        </a:rPr>
                        <a:t>Calculates the remainder of a division. For example 7 MOD 3 will calculate as 1. </a:t>
                      </a:r>
                    </a:p>
                  </a:txBody>
                  <a:tcPr marL="63500" marR="63500" marT="127000" marB="127000" anchor="ctr"/>
                </a:tc>
                <a:extLst>
                  <a:ext uri="{0D108BD9-81ED-4DB2-BD59-A6C34878D82A}">
                    <a16:rowId xmlns:a16="http://schemas.microsoft.com/office/drawing/2014/main" val="10005"/>
                  </a:ext>
                </a:extLst>
              </a:tr>
              <a:tr h="478995">
                <a:tc>
                  <a:txBody>
                    <a:bodyPr/>
                    <a:lstStyle/>
                    <a:p>
                      <a:pPr>
                        <a:lnSpc>
                          <a:spcPct val="115000"/>
                        </a:lnSpc>
                        <a:spcAft>
                          <a:spcPts val="0"/>
                        </a:spcAft>
                      </a:pPr>
                      <a:r>
                        <a:rPr lang="en-GB" sz="1200" b="1">
                          <a:solidFill>
                            <a:schemeClr val="tx1"/>
                          </a:solidFill>
                          <a:effectLst/>
                          <a:latin typeface="Gill Sans MT" panose="020B0502020104020203" pitchFamily="34" charset="0"/>
                          <a:ea typeface="Quicksand"/>
                          <a:cs typeface="Quicksand"/>
                        </a:rPr>
                        <a:t>Integer division</a:t>
                      </a:r>
                      <a:endParaRPr lang="en-GB" sz="1200">
                        <a:solidFill>
                          <a:schemeClr val="tx1"/>
                        </a:solidFill>
                        <a:effectLst/>
                        <a:latin typeface="Gill Sans MT" panose="020B0502020104020203" pitchFamily="34" charset="0"/>
                        <a:ea typeface="Quicksand"/>
                        <a:cs typeface="Quicksand"/>
                      </a:endParaRPr>
                    </a:p>
                  </a:txBody>
                  <a:tcPr marL="63500" marR="63500" marT="127000" marB="127000" anchor="ctr"/>
                </a:tc>
                <a:tc>
                  <a:txBody>
                    <a:bodyPr/>
                    <a:lstStyle/>
                    <a:p>
                      <a:pPr>
                        <a:lnSpc>
                          <a:spcPct val="115000"/>
                        </a:lnSpc>
                        <a:spcAft>
                          <a:spcPts val="0"/>
                        </a:spcAft>
                      </a:pPr>
                      <a:r>
                        <a:rPr lang="en-GB" sz="1200" dirty="0">
                          <a:solidFill>
                            <a:schemeClr val="tx1"/>
                          </a:solidFill>
                          <a:effectLst/>
                          <a:latin typeface="Gill Sans MT" panose="020B0502020104020203" pitchFamily="34" charset="0"/>
                          <a:ea typeface="Quicksand"/>
                          <a:cs typeface="Quicksand"/>
                        </a:rPr>
                        <a:t>In integer division there can be remainders because the resulting value will be a whole number. For example 7 ÷ 3 will calculate as 2.</a:t>
                      </a:r>
                    </a:p>
                  </a:txBody>
                  <a:tcPr marL="63500" marR="63500" marT="127000" marB="127000" anchor="ctr"/>
                </a:tc>
                <a:extLst>
                  <a:ext uri="{0D108BD9-81ED-4DB2-BD59-A6C34878D82A}">
                    <a16:rowId xmlns:a16="http://schemas.microsoft.com/office/drawing/2014/main" val="10006"/>
                  </a:ext>
                </a:extLst>
              </a:tr>
              <a:tr h="329669">
                <a:tc>
                  <a:txBody>
                    <a:bodyPr/>
                    <a:lstStyle/>
                    <a:p>
                      <a:pPr>
                        <a:lnSpc>
                          <a:spcPct val="115000"/>
                        </a:lnSpc>
                        <a:spcAft>
                          <a:spcPts val="0"/>
                        </a:spcAft>
                      </a:pPr>
                      <a:r>
                        <a:rPr lang="en-GB" sz="1200" b="1" dirty="0">
                          <a:solidFill>
                            <a:schemeClr val="tx1"/>
                          </a:solidFill>
                          <a:effectLst/>
                          <a:latin typeface="Gill Sans MT" panose="020B0502020104020203" pitchFamily="34" charset="0"/>
                          <a:ea typeface="Quicksand"/>
                          <a:cs typeface="Quicksand"/>
                        </a:rPr>
                        <a:t>Operator</a:t>
                      </a:r>
                      <a:endParaRPr lang="en-GB" sz="1200" dirty="0">
                        <a:solidFill>
                          <a:schemeClr val="tx1"/>
                        </a:solidFill>
                        <a:effectLst/>
                        <a:latin typeface="Gill Sans MT" panose="020B0502020104020203" pitchFamily="34" charset="0"/>
                        <a:ea typeface="Quicksand"/>
                        <a:cs typeface="Quicksand"/>
                      </a:endParaRPr>
                    </a:p>
                  </a:txBody>
                  <a:tcPr marL="63500" marR="63500" marT="127000" marB="127000" anchor="ctr"/>
                </a:tc>
                <a:tc>
                  <a:txBody>
                    <a:bodyPr/>
                    <a:lstStyle/>
                    <a:p>
                      <a:pPr>
                        <a:lnSpc>
                          <a:spcPct val="115000"/>
                        </a:lnSpc>
                        <a:spcAft>
                          <a:spcPts val="0"/>
                        </a:spcAft>
                      </a:pPr>
                      <a:r>
                        <a:rPr lang="en-GB" sz="1200" dirty="0">
                          <a:solidFill>
                            <a:schemeClr val="tx1"/>
                          </a:solidFill>
                          <a:effectLst/>
                          <a:latin typeface="Gill Sans MT" panose="020B0502020104020203" pitchFamily="34" charset="0"/>
                          <a:ea typeface="Quicksand"/>
                          <a:cs typeface="Quicksand"/>
                        </a:rPr>
                        <a:t>A symbol or function that performs an operation. For example +.</a:t>
                      </a:r>
                    </a:p>
                  </a:txBody>
                  <a:tcPr marL="63500" marR="63500" marT="127000" marB="127000" anchor="ctr"/>
                </a:tc>
                <a:extLst>
                  <a:ext uri="{0D108BD9-81ED-4DB2-BD59-A6C34878D82A}">
                    <a16:rowId xmlns:a16="http://schemas.microsoft.com/office/drawing/2014/main" val="3395636020"/>
                  </a:ext>
                </a:extLst>
              </a:tr>
              <a:tr h="478995">
                <a:tc>
                  <a:txBody>
                    <a:bodyPr/>
                    <a:lstStyle/>
                    <a:p>
                      <a:pPr>
                        <a:lnSpc>
                          <a:spcPct val="115000"/>
                        </a:lnSpc>
                        <a:spcAft>
                          <a:spcPts val="0"/>
                        </a:spcAft>
                      </a:pPr>
                      <a:r>
                        <a:rPr lang="en-GB" sz="1200" b="1" dirty="0">
                          <a:solidFill>
                            <a:schemeClr val="tx1"/>
                          </a:solidFill>
                          <a:effectLst/>
                          <a:latin typeface="Gill Sans MT" panose="020B0502020104020203" pitchFamily="34" charset="0"/>
                          <a:ea typeface="Quicksand"/>
                          <a:cs typeface="Quicksand"/>
                        </a:rPr>
                        <a:t>Condition</a:t>
                      </a:r>
                      <a:endParaRPr lang="en-GB" sz="1100" dirty="0">
                        <a:solidFill>
                          <a:schemeClr val="tx1"/>
                        </a:solidFill>
                        <a:effectLst/>
                        <a:latin typeface="Gill Sans MT" panose="020B0502020104020203" pitchFamily="34" charset="0"/>
                        <a:ea typeface="Quicksand"/>
                        <a:cs typeface="Quicksand"/>
                      </a:endParaRPr>
                    </a:p>
                  </a:txBody>
                  <a:tcPr marL="63500" marR="63500" marT="127000" marB="127000" anchor="ctr"/>
                </a:tc>
                <a:tc>
                  <a:txBody>
                    <a:bodyPr/>
                    <a:lstStyle/>
                    <a:p>
                      <a:pPr>
                        <a:lnSpc>
                          <a:spcPct val="115000"/>
                        </a:lnSpc>
                        <a:spcAft>
                          <a:spcPts val="0"/>
                        </a:spcAft>
                      </a:pPr>
                      <a:r>
                        <a:rPr lang="en-GB" sz="1200">
                          <a:solidFill>
                            <a:schemeClr val="tx1"/>
                          </a:solidFill>
                          <a:effectLst/>
                          <a:latin typeface="Gill Sans MT" panose="020B0502020104020203" pitchFamily="34" charset="0"/>
                          <a:ea typeface="Quicksand"/>
                          <a:cs typeface="Quicksand"/>
                        </a:rPr>
                        <a:t>Used to control the flow of execution in a program. A condition contains a logical expression. </a:t>
                      </a:r>
                      <a:endParaRPr lang="en-GB" sz="1100">
                        <a:solidFill>
                          <a:schemeClr val="tx1"/>
                        </a:solidFill>
                        <a:effectLst/>
                        <a:latin typeface="Gill Sans MT" panose="020B0502020104020203" pitchFamily="34" charset="0"/>
                        <a:ea typeface="Quicksand"/>
                        <a:cs typeface="Quicksand"/>
                      </a:endParaRPr>
                    </a:p>
                  </a:txBody>
                  <a:tcPr marL="63500" marR="63500" marT="127000" marB="127000" anchor="ctr"/>
                </a:tc>
                <a:extLst>
                  <a:ext uri="{0D108BD9-81ED-4DB2-BD59-A6C34878D82A}">
                    <a16:rowId xmlns:a16="http://schemas.microsoft.com/office/drawing/2014/main" val="399053071"/>
                  </a:ext>
                </a:extLst>
              </a:tr>
              <a:tr h="329669">
                <a:tc>
                  <a:txBody>
                    <a:bodyPr/>
                    <a:lstStyle/>
                    <a:p>
                      <a:pPr>
                        <a:lnSpc>
                          <a:spcPct val="115000"/>
                        </a:lnSpc>
                        <a:spcAft>
                          <a:spcPts val="0"/>
                        </a:spcAft>
                      </a:pPr>
                      <a:r>
                        <a:rPr lang="en-GB" sz="1200" b="1" dirty="0">
                          <a:solidFill>
                            <a:schemeClr val="tx1"/>
                          </a:solidFill>
                          <a:effectLst/>
                          <a:latin typeface="Gill Sans MT" panose="020B0502020104020203" pitchFamily="34" charset="0"/>
                          <a:ea typeface="Quicksand"/>
                          <a:cs typeface="Quicksand"/>
                        </a:rPr>
                        <a:t>Selection</a:t>
                      </a:r>
                      <a:endParaRPr lang="en-GB" sz="1100" dirty="0">
                        <a:solidFill>
                          <a:schemeClr val="tx1"/>
                        </a:solidFill>
                        <a:effectLst/>
                        <a:latin typeface="Gill Sans MT" panose="020B0502020104020203" pitchFamily="34" charset="0"/>
                        <a:ea typeface="Quicksand"/>
                        <a:cs typeface="Quicksand"/>
                      </a:endParaRPr>
                    </a:p>
                  </a:txBody>
                  <a:tcPr marL="63500" marR="63500" marT="127000" marB="127000" anchor="ctr"/>
                </a:tc>
                <a:tc>
                  <a:txBody>
                    <a:bodyPr/>
                    <a:lstStyle/>
                    <a:p>
                      <a:pPr>
                        <a:lnSpc>
                          <a:spcPct val="115000"/>
                        </a:lnSpc>
                        <a:spcAft>
                          <a:spcPts val="0"/>
                        </a:spcAft>
                      </a:pPr>
                      <a:r>
                        <a:rPr lang="en-GB" sz="1200" dirty="0">
                          <a:solidFill>
                            <a:schemeClr val="tx1"/>
                          </a:solidFill>
                          <a:effectLst/>
                          <a:latin typeface="Gill Sans MT" panose="020B0502020104020203" pitchFamily="34" charset="0"/>
                          <a:ea typeface="Quicksand"/>
                          <a:cs typeface="Quicksand"/>
                        </a:rPr>
                        <a:t>Controlling the flow of execution in programs using </a:t>
                      </a:r>
                      <a:r>
                        <a:rPr lang="en-GB" sz="1200" dirty="0">
                          <a:solidFill>
                            <a:schemeClr val="tx1"/>
                          </a:solidFill>
                          <a:effectLst/>
                          <a:latin typeface="Gill Sans MT" panose="020B0502020104020203" pitchFamily="34" charset="0"/>
                          <a:ea typeface="Roboto Mono"/>
                          <a:cs typeface="Roboto Mono"/>
                        </a:rPr>
                        <a:t>if</a:t>
                      </a:r>
                      <a:r>
                        <a:rPr lang="en-GB" sz="1200" dirty="0">
                          <a:solidFill>
                            <a:schemeClr val="tx1"/>
                          </a:solidFill>
                          <a:effectLst/>
                          <a:latin typeface="Gill Sans MT" panose="020B0502020104020203" pitchFamily="34" charset="0"/>
                          <a:ea typeface="Quicksand"/>
                          <a:cs typeface="Quicksand"/>
                        </a:rPr>
                        <a:t> statements.</a:t>
                      </a:r>
                      <a:endParaRPr lang="en-GB" sz="1100" dirty="0">
                        <a:solidFill>
                          <a:schemeClr val="tx1"/>
                        </a:solidFill>
                        <a:effectLst/>
                        <a:latin typeface="Gill Sans MT" panose="020B0502020104020203" pitchFamily="34" charset="0"/>
                        <a:ea typeface="Quicksand"/>
                        <a:cs typeface="Quicksand"/>
                      </a:endParaRPr>
                    </a:p>
                  </a:txBody>
                  <a:tcPr marL="63500" marR="63500" marT="127000" marB="127000" anchor="ctr"/>
                </a:tc>
                <a:extLst>
                  <a:ext uri="{0D108BD9-81ED-4DB2-BD59-A6C34878D82A}">
                    <a16:rowId xmlns:a16="http://schemas.microsoft.com/office/drawing/2014/main" val="1437806258"/>
                  </a:ext>
                </a:extLst>
              </a:tr>
              <a:tr h="329669">
                <a:tc>
                  <a:txBody>
                    <a:bodyPr/>
                    <a:lstStyle/>
                    <a:p>
                      <a:pPr>
                        <a:lnSpc>
                          <a:spcPct val="115000"/>
                        </a:lnSpc>
                        <a:spcAft>
                          <a:spcPts val="0"/>
                        </a:spcAft>
                      </a:pPr>
                      <a:r>
                        <a:rPr lang="en-GB" sz="1200" b="1" dirty="0">
                          <a:solidFill>
                            <a:schemeClr val="tx1"/>
                          </a:solidFill>
                          <a:effectLst/>
                          <a:latin typeface="Gill Sans MT" panose="020B0502020104020203" pitchFamily="34" charset="0"/>
                          <a:ea typeface="Quicksand"/>
                          <a:cs typeface="Quicksand"/>
                        </a:rPr>
                        <a:t>Execution</a:t>
                      </a:r>
                      <a:endParaRPr lang="en-GB" sz="1100" dirty="0">
                        <a:solidFill>
                          <a:schemeClr val="tx1"/>
                        </a:solidFill>
                        <a:effectLst/>
                        <a:latin typeface="Gill Sans MT" panose="020B0502020104020203" pitchFamily="34" charset="0"/>
                        <a:ea typeface="Quicksand"/>
                        <a:cs typeface="Quicksand"/>
                      </a:endParaRPr>
                    </a:p>
                  </a:txBody>
                  <a:tcPr marL="63500" marR="63500" marT="127000" marB="127000" anchor="ctr"/>
                </a:tc>
                <a:tc>
                  <a:txBody>
                    <a:bodyPr/>
                    <a:lstStyle/>
                    <a:p>
                      <a:pPr>
                        <a:lnSpc>
                          <a:spcPct val="115000"/>
                        </a:lnSpc>
                        <a:spcAft>
                          <a:spcPts val="0"/>
                        </a:spcAft>
                      </a:pPr>
                      <a:r>
                        <a:rPr lang="en-GB" sz="1200" dirty="0">
                          <a:solidFill>
                            <a:schemeClr val="tx1"/>
                          </a:solidFill>
                          <a:effectLst/>
                          <a:latin typeface="Gill Sans MT" panose="020B0502020104020203" pitchFamily="34" charset="0"/>
                          <a:ea typeface="Quicksand"/>
                          <a:cs typeface="Quicksand"/>
                        </a:rPr>
                        <a:t>Carrying out the instructions for a computer program.</a:t>
                      </a:r>
                      <a:endParaRPr lang="en-GB" sz="1100" dirty="0">
                        <a:solidFill>
                          <a:schemeClr val="tx1"/>
                        </a:solidFill>
                        <a:effectLst/>
                        <a:latin typeface="Gill Sans MT" panose="020B0502020104020203" pitchFamily="34" charset="0"/>
                        <a:ea typeface="Quicksand"/>
                        <a:cs typeface="Quicksand"/>
                      </a:endParaRPr>
                    </a:p>
                  </a:txBody>
                  <a:tcPr marL="63500" marR="63500" marT="127000" marB="127000" anchor="ctr"/>
                </a:tc>
                <a:extLst>
                  <a:ext uri="{0D108BD9-81ED-4DB2-BD59-A6C34878D82A}">
                    <a16:rowId xmlns:a16="http://schemas.microsoft.com/office/drawing/2014/main" val="3265786734"/>
                  </a:ext>
                </a:extLst>
              </a:tr>
              <a:tr h="478995">
                <a:tc>
                  <a:txBody>
                    <a:bodyPr/>
                    <a:lstStyle/>
                    <a:p>
                      <a:pPr>
                        <a:lnSpc>
                          <a:spcPct val="115000"/>
                        </a:lnSpc>
                        <a:spcAft>
                          <a:spcPts val="0"/>
                        </a:spcAft>
                      </a:pPr>
                      <a:r>
                        <a:rPr lang="en-GB" sz="1200" b="1" dirty="0">
                          <a:solidFill>
                            <a:schemeClr val="tx1"/>
                          </a:solidFill>
                          <a:effectLst/>
                          <a:latin typeface="Gill Sans MT" panose="020B0502020104020203" pitchFamily="34" charset="0"/>
                          <a:ea typeface="Quicksand"/>
                          <a:cs typeface="Quicksand"/>
                        </a:rPr>
                        <a:t>Logical expression</a:t>
                      </a:r>
                      <a:endParaRPr lang="en-GB" sz="1100" dirty="0">
                        <a:solidFill>
                          <a:schemeClr val="tx1"/>
                        </a:solidFill>
                        <a:effectLst/>
                        <a:latin typeface="Gill Sans MT" panose="020B0502020104020203" pitchFamily="34" charset="0"/>
                        <a:ea typeface="Quicksand"/>
                        <a:cs typeface="Quicksand"/>
                      </a:endParaRPr>
                    </a:p>
                  </a:txBody>
                  <a:tcPr marL="63500" marR="63500" marT="127000" marB="127000" anchor="ctr"/>
                </a:tc>
                <a:tc>
                  <a:txBody>
                    <a:bodyPr/>
                    <a:lstStyle/>
                    <a:p>
                      <a:pPr>
                        <a:lnSpc>
                          <a:spcPct val="115000"/>
                        </a:lnSpc>
                        <a:spcAft>
                          <a:spcPts val="0"/>
                        </a:spcAft>
                      </a:pPr>
                      <a:r>
                        <a:rPr lang="en-GB" sz="1200" dirty="0">
                          <a:solidFill>
                            <a:schemeClr val="tx1"/>
                          </a:solidFill>
                          <a:effectLst/>
                          <a:latin typeface="Gill Sans MT" panose="020B0502020104020203" pitchFamily="34" charset="0"/>
                          <a:ea typeface="Quicksand"/>
                          <a:cs typeface="Quicksand"/>
                        </a:rPr>
                        <a:t>An expression that results in either True or False. </a:t>
                      </a:r>
                      <a:endParaRPr lang="en-GB" sz="1100" dirty="0">
                        <a:solidFill>
                          <a:schemeClr val="tx1"/>
                        </a:solidFill>
                        <a:effectLst/>
                        <a:latin typeface="Gill Sans MT" panose="020B0502020104020203" pitchFamily="34" charset="0"/>
                        <a:ea typeface="Quicksand"/>
                        <a:cs typeface="Quicksand"/>
                      </a:endParaRPr>
                    </a:p>
                  </a:txBody>
                  <a:tcPr marL="63500" marR="63500" marT="127000" marB="127000" anchor="ctr"/>
                </a:tc>
                <a:extLst>
                  <a:ext uri="{0D108BD9-81ED-4DB2-BD59-A6C34878D82A}">
                    <a16:rowId xmlns:a16="http://schemas.microsoft.com/office/drawing/2014/main" val="780030470"/>
                  </a:ext>
                </a:extLst>
              </a:tr>
              <a:tr h="478995">
                <a:tc>
                  <a:txBody>
                    <a:bodyPr/>
                    <a:lstStyle/>
                    <a:p>
                      <a:pPr>
                        <a:lnSpc>
                          <a:spcPct val="115000"/>
                        </a:lnSpc>
                        <a:spcAft>
                          <a:spcPts val="0"/>
                        </a:spcAft>
                      </a:pPr>
                      <a:r>
                        <a:rPr lang="en-GB" sz="1200" b="1" dirty="0">
                          <a:solidFill>
                            <a:schemeClr val="tx1"/>
                          </a:solidFill>
                          <a:effectLst/>
                          <a:latin typeface="Gill Sans MT" panose="020B0502020104020203" pitchFamily="34" charset="0"/>
                          <a:ea typeface="Quicksand"/>
                          <a:cs typeface="Quicksand"/>
                        </a:rPr>
                        <a:t>Boolean expression</a:t>
                      </a:r>
                      <a:endParaRPr lang="en-GB" sz="1100" dirty="0">
                        <a:solidFill>
                          <a:schemeClr val="tx1"/>
                        </a:solidFill>
                        <a:effectLst/>
                        <a:latin typeface="Gill Sans MT" panose="020B0502020104020203" pitchFamily="34" charset="0"/>
                        <a:ea typeface="Quicksand"/>
                        <a:cs typeface="Quicksand"/>
                      </a:endParaRPr>
                    </a:p>
                  </a:txBody>
                  <a:tcPr marL="63500" marR="63500" marT="127000" marB="127000" anchor="ctr"/>
                </a:tc>
                <a:tc>
                  <a:txBody>
                    <a:bodyPr/>
                    <a:lstStyle/>
                    <a:p>
                      <a:pPr>
                        <a:lnSpc>
                          <a:spcPct val="115000"/>
                        </a:lnSpc>
                        <a:spcAft>
                          <a:spcPts val="0"/>
                        </a:spcAft>
                      </a:pPr>
                      <a:r>
                        <a:rPr lang="en-GB" sz="1200" dirty="0">
                          <a:solidFill>
                            <a:schemeClr val="tx1"/>
                          </a:solidFill>
                          <a:effectLst/>
                          <a:latin typeface="Gill Sans MT" panose="020B0502020104020203" pitchFamily="34" charset="0"/>
                          <a:ea typeface="Quicksand"/>
                          <a:cs typeface="Quicksand"/>
                        </a:rPr>
                        <a:t>An expression that evaluates as True or False. Also known as a logical expression. </a:t>
                      </a:r>
                      <a:endParaRPr lang="en-GB" sz="1100" dirty="0">
                        <a:solidFill>
                          <a:schemeClr val="tx1"/>
                        </a:solidFill>
                        <a:effectLst/>
                        <a:latin typeface="Gill Sans MT" panose="020B0502020104020203" pitchFamily="34" charset="0"/>
                        <a:ea typeface="Quicksand"/>
                        <a:cs typeface="Quicksand"/>
                      </a:endParaRPr>
                    </a:p>
                  </a:txBody>
                  <a:tcPr marL="63500" marR="63500" marT="127000" marB="127000" anchor="ctr"/>
                </a:tc>
                <a:extLst>
                  <a:ext uri="{0D108BD9-81ED-4DB2-BD59-A6C34878D82A}">
                    <a16:rowId xmlns:a16="http://schemas.microsoft.com/office/drawing/2014/main" val="2718154059"/>
                  </a:ext>
                </a:extLst>
              </a:tr>
            </a:tbl>
          </a:graphicData>
        </a:graphic>
      </p:graphicFrame>
      <p:graphicFrame>
        <p:nvGraphicFramePr>
          <p:cNvPr id="6" name="Content Placeholder 3"/>
          <p:cNvGraphicFramePr>
            <a:graphicFrameLocks/>
          </p:cNvGraphicFramePr>
          <p:nvPr>
            <p:extLst>
              <p:ext uri="{D42A27DB-BD31-4B8C-83A1-F6EECF244321}">
                <p14:modId xmlns:p14="http://schemas.microsoft.com/office/powerpoint/2010/main" val="2256810250"/>
              </p:ext>
            </p:extLst>
          </p:nvPr>
        </p:nvGraphicFramePr>
        <p:xfrm>
          <a:off x="406256" y="889732"/>
          <a:ext cx="5047131" cy="4544748"/>
        </p:xfrm>
        <a:graphic>
          <a:graphicData uri="http://schemas.openxmlformats.org/drawingml/2006/table">
            <a:tbl>
              <a:tblPr firstRow="1" bandRow="1">
                <a:tableStyleId>{5940675A-B579-460E-94D1-54222C63F5DA}</a:tableStyleId>
              </a:tblPr>
              <a:tblGrid>
                <a:gridCol w="1753430">
                  <a:extLst>
                    <a:ext uri="{9D8B030D-6E8A-4147-A177-3AD203B41FA5}">
                      <a16:colId xmlns:a16="http://schemas.microsoft.com/office/drawing/2014/main" val="20000"/>
                    </a:ext>
                  </a:extLst>
                </a:gridCol>
                <a:gridCol w="3293701">
                  <a:extLst>
                    <a:ext uri="{9D8B030D-6E8A-4147-A177-3AD203B41FA5}">
                      <a16:colId xmlns:a16="http://schemas.microsoft.com/office/drawing/2014/main" val="20001"/>
                    </a:ext>
                  </a:extLst>
                </a:gridCol>
              </a:tblGrid>
              <a:tr h="336329">
                <a:tc gridSpan="2">
                  <a:txBody>
                    <a:bodyPr/>
                    <a:lstStyle/>
                    <a:p>
                      <a:pPr algn="ctr"/>
                      <a:r>
                        <a:rPr lang="en-US" sz="1400" b="1" dirty="0">
                          <a:solidFill>
                            <a:schemeClr val="tx1"/>
                          </a:solidFill>
                          <a:latin typeface="Gill Sans MT" panose="020B0502020104020203" pitchFamily="34" charset="0"/>
                        </a:rPr>
                        <a:t>Iteration</a:t>
                      </a:r>
                    </a:p>
                  </a:txBody>
                  <a:tcPr marL="68580" marR="68580" marT="34290" marB="34290" anchor="ctr">
                    <a:solidFill>
                      <a:schemeClr val="accent1">
                        <a:lumMod val="20000"/>
                        <a:lumOff val="8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Gill Sans"/>
                      </a:endParaRPr>
                    </a:p>
                  </a:txBody>
                  <a:tcPr/>
                </a:tc>
                <a:extLst>
                  <a:ext uri="{0D108BD9-81ED-4DB2-BD59-A6C34878D82A}">
                    <a16:rowId xmlns:a16="http://schemas.microsoft.com/office/drawing/2014/main" val="10000"/>
                  </a:ext>
                </a:extLst>
              </a:tr>
              <a:tr h="659663">
                <a:tc>
                  <a:txBody>
                    <a:bodyPr/>
                    <a:lstStyle/>
                    <a:p>
                      <a:pPr>
                        <a:lnSpc>
                          <a:spcPct val="115000"/>
                        </a:lnSpc>
                        <a:spcAft>
                          <a:spcPts val="0"/>
                        </a:spcAft>
                      </a:pPr>
                      <a:r>
                        <a:rPr lang="en-GB" sz="1200" b="1" dirty="0">
                          <a:solidFill>
                            <a:schemeClr val="tx1"/>
                          </a:solidFill>
                          <a:effectLst/>
                          <a:latin typeface="Gill Sans MT" panose="020B0502020104020203" pitchFamily="34" charset="0"/>
                          <a:ea typeface="Quicksand"/>
                          <a:cs typeface="Quicksand"/>
                        </a:rPr>
                        <a:t>Iteration</a:t>
                      </a:r>
                      <a:endParaRPr lang="en-GB" sz="1100" dirty="0">
                        <a:solidFill>
                          <a:schemeClr val="tx1"/>
                        </a:solidFill>
                        <a:effectLst/>
                        <a:latin typeface="Gill Sans MT" panose="020B0502020104020203" pitchFamily="34" charset="0"/>
                        <a:ea typeface="Quicksand"/>
                        <a:cs typeface="Quicksand"/>
                      </a:endParaRPr>
                    </a:p>
                  </a:txBody>
                  <a:tcPr marL="63500" marR="63500" marT="127000" marB="127000" anchor="ctr"/>
                </a:tc>
                <a:tc>
                  <a:txBody>
                    <a:bodyPr/>
                    <a:lstStyle/>
                    <a:p>
                      <a:pPr>
                        <a:lnSpc>
                          <a:spcPct val="115000"/>
                        </a:lnSpc>
                        <a:spcAft>
                          <a:spcPts val="0"/>
                        </a:spcAft>
                      </a:pPr>
                      <a:r>
                        <a:rPr lang="en-GB" sz="1200">
                          <a:solidFill>
                            <a:schemeClr val="tx1"/>
                          </a:solidFill>
                          <a:effectLst/>
                          <a:latin typeface="Gill Sans MT" panose="020B0502020104020203" pitchFamily="34" charset="0"/>
                          <a:ea typeface="Quicksand"/>
                          <a:cs typeface="Quicksand"/>
                        </a:rPr>
                        <a:t>Repetition of code blocks. For example, a </a:t>
                      </a:r>
                      <a:r>
                        <a:rPr lang="en-GB" sz="1200">
                          <a:solidFill>
                            <a:schemeClr val="tx1"/>
                          </a:solidFill>
                          <a:effectLst/>
                          <a:latin typeface="Gill Sans MT" panose="020B0502020104020203" pitchFamily="34" charset="0"/>
                          <a:ea typeface="Roboto Mono"/>
                          <a:cs typeface="Roboto Mono"/>
                        </a:rPr>
                        <a:t>while</a:t>
                      </a:r>
                      <a:r>
                        <a:rPr lang="en-GB" sz="1200">
                          <a:solidFill>
                            <a:schemeClr val="tx1"/>
                          </a:solidFill>
                          <a:effectLst/>
                          <a:latin typeface="Gill Sans MT" panose="020B0502020104020203" pitchFamily="34" charset="0"/>
                          <a:ea typeface="Quicksand"/>
                          <a:cs typeface="Quicksand"/>
                        </a:rPr>
                        <a:t> loop.</a:t>
                      </a:r>
                      <a:endParaRPr lang="en-GB" sz="1100">
                        <a:solidFill>
                          <a:schemeClr val="tx1"/>
                        </a:solidFill>
                        <a:effectLst/>
                        <a:latin typeface="Gill Sans MT" panose="020B0502020104020203" pitchFamily="34" charset="0"/>
                        <a:ea typeface="Quicksand"/>
                        <a:cs typeface="Quicksand"/>
                      </a:endParaRPr>
                    </a:p>
                  </a:txBody>
                  <a:tcPr marL="63500" marR="63500" marT="127000" marB="127000" anchor="ctr"/>
                </a:tc>
                <a:extLst>
                  <a:ext uri="{0D108BD9-81ED-4DB2-BD59-A6C34878D82A}">
                    <a16:rowId xmlns:a16="http://schemas.microsoft.com/office/drawing/2014/main" val="10001"/>
                  </a:ext>
                </a:extLst>
              </a:tr>
              <a:tr h="659663">
                <a:tc>
                  <a:txBody>
                    <a:bodyPr/>
                    <a:lstStyle/>
                    <a:p>
                      <a:pPr>
                        <a:lnSpc>
                          <a:spcPct val="115000"/>
                        </a:lnSpc>
                        <a:spcAft>
                          <a:spcPts val="0"/>
                        </a:spcAft>
                      </a:pPr>
                      <a:r>
                        <a:rPr lang="en-GB" sz="1200" b="1" dirty="0">
                          <a:solidFill>
                            <a:schemeClr val="tx1"/>
                          </a:solidFill>
                          <a:effectLst/>
                          <a:latin typeface="Gill Sans MT" panose="020B0502020104020203" pitchFamily="34" charset="0"/>
                          <a:ea typeface="Roboto Mono"/>
                          <a:cs typeface="Roboto Mono"/>
                        </a:rPr>
                        <a:t>While</a:t>
                      </a:r>
                      <a:r>
                        <a:rPr lang="en-GB" sz="1200" b="1" dirty="0">
                          <a:solidFill>
                            <a:schemeClr val="tx1"/>
                          </a:solidFill>
                          <a:effectLst/>
                          <a:latin typeface="Gill Sans MT" panose="020B0502020104020203" pitchFamily="34" charset="0"/>
                          <a:ea typeface="Quicksand"/>
                          <a:cs typeface="Quicksand"/>
                        </a:rPr>
                        <a:t> loop</a:t>
                      </a:r>
                      <a:endParaRPr lang="en-GB" sz="1100" dirty="0">
                        <a:solidFill>
                          <a:schemeClr val="tx1"/>
                        </a:solidFill>
                        <a:effectLst/>
                        <a:latin typeface="Gill Sans MT" panose="020B0502020104020203" pitchFamily="34" charset="0"/>
                        <a:ea typeface="Quicksand"/>
                        <a:cs typeface="Quicksand"/>
                      </a:endParaRPr>
                    </a:p>
                  </a:txBody>
                  <a:tcPr marL="63500" marR="63500" marT="127000" marB="127000" anchor="ctr"/>
                </a:tc>
                <a:tc>
                  <a:txBody>
                    <a:bodyPr/>
                    <a:lstStyle/>
                    <a:p>
                      <a:pPr>
                        <a:lnSpc>
                          <a:spcPct val="115000"/>
                        </a:lnSpc>
                        <a:spcAft>
                          <a:spcPts val="0"/>
                        </a:spcAft>
                      </a:pPr>
                      <a:r>
                        <a:rPr lang="en-GB" sz="1200" dirty="0">
                          <a:solidFill>
                            <a:schemeClr val="tx1"/>
                          </a:solidFill>
                          <a:effectLst/>
                          <a:latin typeface="Gill Sans MT" panose="020B0502020104020203" pitchFamily="34" charset="0"/>
                          <a:ea typeface="Quicksand"/>
                          <a:cs typeface="Quicksand"/>
                        </a:rPr>
                        <a:t>A loop that will continue to iterate whilst its condition evaluates as True. </a:t>
                      </a:r>
                      <a:endParaRPr lang="en-GB" sz="1100" dirty="0">
                        <a:solidFill>
                          <a:schemeClr val="tx1"/>
                        </a:solidFill>
                        <a:effectLst/>
                        <a:latin typeface="Gill Sans MT" panose="020B0502020104020203" pitchFamily="34" charset="0"/>
                        <a:ea typeface="Quicksand"/>
                        <a:cs typeface="Quicksand"/>
                      </a:endParaRPr>
                    </a:p>
                  </a:txBody>
                  <a:tcPr marL="63500" marR="63500" marT="127000" marB="127000" anchor="ctr"/>
                </a:tc>
                <a:extLst>
                  <a:ext uri="{0D108BD9-81ED-4DB2-BD59-A6C34878D82A}">
                    <a16:rowId xmlns:a16="http://schemas.microsoft.com/office/drawing/2014/main" val="10002"/>
                  </a:ext>
                </a:extLst>
              </a:tr>
              <a:tr h="454015">
                <a:tc>
                  <a:txBody>
                    <a:bodyPr/>
                    <a:lstStyle/>
                    <a:p>
                      <a:pPr>
                        <a:lnSpc>
                          <a:spcPct val="115000"/>
                        </a:lnSpc>
                        <a:spcAft>
                          <a:spcPts val="0"/>
                        </a:spcAft>
                      </a:pPr>
                      <a:r>
                        <a:rPr lang="en-GB" sz="1200" b="1" dirty="0">
                          <a:solidFill>
                            <a:schemeClr val="tx1"/>
                          </a:solidFill>
                          <a:effectLst/>
                          <a:latin typeface="Gill Sans MT" panose="020B0502020104020203" pitchFamily="34" charset="0"/>
                          <a:ea typeface="Quicksand"/>
                          <a:cs typeface="Quicksand"/>
                        </a:rPr>
                        <a:t>Variable</a:t>
                      </a:r>
                      <a:endParaRPr lang="en-GB" sz="1100" dirty="0">
                        <a:solidFill>
                          <a:schemeClr val="tx1"/>
                        </a:solidFill>
                        <a:effectLst/>
                        <a:latin typeface="Gill Sans MT" panose="020B0502020104020203" pitchFamily="34" charset="0"/>
                        <a:ea typeface="Quicksand"/>
                        <a:cs typeface="Quicksand"/>
                      </a:endParaRPr>
                    </a:p>
                  </a:txBody>
                  <a:tcPr marL="63500" marR="63500" marT="127000" marB="127000" anchor="ctr"/>
                </a:tc>
                <a:tc>
                  <a:txBody>
                    <a:bodyPr/>
                    <a:lstStyle/>
                    <a:p>
                      <a:pPr>
                        <a:lnSpc>
                          <a:spcPct val="115000"/>
                        </a:lnSpc>
                        <a:spcAft>
                          <a:spcPts val="0"/>
                        </a:spcAft>
                      </a:pPr>
                      <a:r>
                        <a:rPr lang="en-GB" sz="1200" dirty="0">
                          <a:solidFill>
                            <a:schemeClr val="tx1"/>
                          </a:solidFill>
                          <a:effectLst/>
                          <a:latin typeface="Gill Sans MT" panose="020B0502020104020203" pitchFamily="34" charset="0"/>
                          <a:ea typeface="Quicksand"/>
                          <a:cs typeface="Quicksand"/>
                        </a:rPr>
                        <a:t>A value held under one name.</a:t>
                      </a:r>
                      <a:endParaRPr lang="en-GB" sz="1100" dirty="0">
                        <a:solidFill>
                          <a:schemeClr val="tx1"/>
                        </a:solidFill>
                        <a:effectLst/>
                        <a:latin typeface="Gill Sans MT" panose="020B0502020104020203" pitchFamily="34" charset="0"/>
                        <a:ea typeface="Quicksand"/>
                        <a:cs typeface="Quicksand"/>
                      </a:endParaRPr>
                    </a:p>
                  </a:txBody>
                  <a:tcPr marL="63500" marR="63500" marT="127000" marB="127000" anchor="ctr"/>
                </a:tc>
                <a:extLst>
                  <a:ext uri="{0D108BD9-81ED-4DB2-BD59-A6C34878D82A}">
                    <a16:rowId xmlns:a16="http://schemas.microsoft.com/office/drawing/2014/main" val="10003"/>
                  </a:ext>
                </a:extLst>
              </a:tr>
              <a:tr h="454015">
                <a:tc>
                  <a:txBody>
                    <a:bodyPr/>
                    <a:lstStyle/>
                    <a:p>
                      <a:pPr>
                        <a:lnSpc>
                          <a:spcPct val="115000"/>
                        </a:lnSpc>
                        <a:spcAft>
                          <a:spcPts val="0"/>
                        </a:spcAft>
                      </a:pPr>
                      <a:r>
                        <a:rPr lang="en-GB" sz="1200" b="1" dirty="0">
                          <a:solidFill>
                            <a:schemeClr val="tx1"/>
                          </a:solidFill>
                          <a:effectLst/>
                          <a:latin typeface="Gill Sans MT" panose="020B0502020104020203" pitchFamily="34" charset="0"/>
                          <a:ea typeface="Quicksand"/>
                          <a:cs typeface="Quicksand"/>
                        </a:rPr>
                        <a:t>Function </a:t>
                      </a:r>
                      <a:endParaRPr lang="en-GB" sz="1100" dirty="0">
                        <a:solidFill>
                          <a:schemeClr val="tx1"/>
                        </a:solidFill>
                        <a:effectLst/>
                        <a:latin typeface="Gill Sans MT" panose="020B0502020104020203" pitchFamily="34" charset="0"/>
                        <a:ea typeface="Quicksand"/>
                        <a:cs typeface="Quicksand"/>
                      </a:endParaRPr>
                    </a:p>
                  </a:txBody>
                  <a:tcPr marL="63500" marR="63500" marT="127000" marB="127000" anchor="ctr"/>
                </a:tc>
                <a:tc>
                  <a:txBody>
                    <a:bodyPr/>
                    <a:lstStyle/>
                    <a:p>
                      <a:pPr>
                        <a:lnSpc>
                          <a:spcPct val="115000"/>
                        </a:lnSpc>
                        <a:spcAft>
                          <a:spcPts val="0"/>
                        </a:spcAft>
                      </a:pPr>
                      <a:r>
                        <a:rPr lang="en-GB" sz="1200">
                          <a:solidFill>
                            <a:schemeClr val="tx1"/>
                          </a:solidFill>
                          <a:effectLst/>
                          <a:latin typeface="Gill Sans MT" panose="020B0502020104020203" pitchFamily="34" charset="0"/>
                          <a:ea typeface="Quicksand"/>
                          <a:cs typeface="Quicksand"/>
                        </a:rPr>
                        <a:t>A subroutine that returns a value. </a:t>
                      </a:r>
                      <a:endParaRPr lang="en-GB" sz="1100">
                        <a:solidFill>
                          <a:schemeClr val="tx1"/>
                        </a:solidFill>
                        <a:effectLst/>
                        <a:latin typeface="Gill Sans MT" panose="020B0502020104020203" pitchFamily="34" charset="0"/>
                        <a:ea typeface="Quicksand"/>
                        <a:cs typeface="Quicksand"/>
                      </a:endParaRPr>
                    </a:p>
                  </a:txBody>
                  <a:tcPr marL="63500" marR="63500" marT="127000" marB="127000" anchor="ctr"/>
                </a:tc>
                <a:extLst>
                  <a:ext uri="{0D108BD9-81ED-4DB2-BD59-A6C34878D82A}">
                    <a16:rowId xmlns:a16="http://schemas.microsoft.com/office/drawing/2014/main" val="10004"/>
                  </a:ext>
                </a:extLst>
              </a:tr>
              <a:tr h="454015">
                <a:tc>
                  <a:txBody>
                    <a:bodyPr/>
                    <a:lstStyle/>
                    <a:p>
                      <a:pPr>
                        <a:lnSpc>
                          <a:spcPct val="115000"/>
                        </a:lnSpc>
                        <a:spcAft>
                          <a:spcPts val="0"/>
                        </a:spcAft>
                      </a:pPr>
                      <a:r>
                        <a:rPr lang="en-GB" sz="1200" b="1">
                          <a:solidFill>
                            <a:schemeClr val="tx1"/>
                          </a:solidFill>
                          <a:effectLst/>
                          <a:latin typeface="Gill Sans MT" panose="020B0502020104020203" pitchFamily="34" charset="0"/>
                          <a:ea typeface="Quicksand"/>
                          <a:cs typeface="Quicksand"/>
                        </a:rPr>
                        <a:t>Return value</a:t>
                      </a:r>
                      <a:endParaRPr lang="en-GB" sz="1100">
                        <a:solidFill>
                          <a:schemeClr val="tx1"/>
                        </a:solidFill>
                        <a:effectLst/>
                        <a:latin typeface="Gill Sans MT" panose="020B0502020104020203" pitchFamily="34" charset="0"/>
                        <a:ea typeface="Quicksand"/>
                        <a:cs typeface="Quicksand"/>
                      </a:endParaRPr>
                    </a:p>
                  </a:txBody>
                  <a:tcPr marL="63500" marR="63500" marT="127000" marB="127000" anchor="ctr"/>
                </a:tc>
                <a:tc>
                  <a:txBody>
                    <a:bodyPr/>
                    <a:lstStyle/>
                    <a:p>
                      <a:pPr>
                        <a:lnSpc>
                          <a:spcPct val="115000"/>
                        </a:lnSpc>
                        <a:spcAft>
                          <a:spcPts val="0"/>
                        </a:spcAft>
                      </a:pPr>
                      <a:r>
                        <a:rPr lang="en-GB" sz="1200" dirty="0">
                          <a:solidFill>
                            <a:schemeClr val="tx1"/>
                          </a:solidFill>
                          <a:effectLst/>
                          <a:latin typeface="Gill Sans MT" panose="020B0502020104020203" pitchFamily="34" charset="0"/>
                          <a:ea typeface="Quicksand"/>
                          <a:cs typeface="Quicksand"/>
                        </a:rPr>
                        <a:t>A value that is returned by a function.</a:t>
                      </a:r>
                      <a:endParaRPr lang="en-GB" sz="1100" dirty="0">
                        <a:solidFill>
                          <a:schemeClr val="tx1"/>
                        </a:solidFill>
                        <a:effectLst/>
                        <a:latin typeface="Gill Sans MT" panose="020B0502020104020203" pitchFamily="34" charset="0"/>
                        <a:ea typeface="Quicksand"/>
                        <a:cs typeface="Quicksand"/>
                      </a:endParaRPr>
                    </a:p>
                  </a:txBody>
                  <a:tcPr marL="63500" marR="63500" marT="127000" marB="127000" anchor="ctr"/>
                </a:tc>
                <a:extLst>
                  <a:ext uri="{0D108BD9-81ED-4DB2-BD59-A6C34878D82A}">
                    <a16:rowId xmlns:a16="http://schemas.microsoft.com/office/drawing/2014/main" val="10005"/>
                  </a:ext>
                </a:extLst>
              </a:tr>
              <a:tr h="849415">
                <a:tc>
                  <a:txBody>
                    <a:bodyPr/>
                    <a:lstStyle/>
                    <a:p>
                      <a:pPr>
                        <a:lnSpc>
                          <a:spcPct val="115000"/>
                        </a:lnSpc>
                        <a:spcAft>
                          <a:spcPts val="0"/>
                        </a:spcAft>
                      </a:pPr>
                      <a:r>
                        <a:rPr lang="en-GB" sz="1200" b="1" dirty="0">
                          <a:solidFill>
                            <a:schemeClr val="tx1"/>
                          </a:solidFill>
                          <a:effectLst/>
                          <a:latin typeface="Gill Sans MT" panose="020B0502020104020203" pitchFamily="34" charset="0"/>
                          <a:ea typeface="Quicksand"/>
                          <a:cs typeface="Quicksand"/>
                        </a:rPr>
                        <a:t>Data validation</a:t>
                      </a:r>
                      <a:endParaRPr lang="en-GB" sz="1100" dirty="0">
                        <a:solidFill>
                          <a:schemeClr val="tx1"/>
                        </a:solidFill>
                        <a:effectLst/>
                        <a:latin typeface="Gill Sans MT" panose="020B0502020104020203" pitchFamily="34" charset="0"/>
                        <a:ea typeface="Quicksand"/>
                        <a:cs typeface="Quicksand"/>
                      </a:endParaRPr>
                    </a:p>
                  </a:txBody>
                  <a:tcPr marL="63500" marR="63500" marT="127000" marB="127000" anchor="ctr"/>
                </a:tc>
                <a:tc>
                  <a:txBody>
                    <a:bodyPr/>
                    <a:lstStyle/>
                    <a:p>
                      <a:pPr>
                        <a:lnSpc>
                          <a:spcPct val="115000"/>
                        </a:lnSpc>
                        <a:spcAft>
                          <a:spcPts val="0"/>
                        </a:spcAft>
                      </a:pPr>
                      <a:r>
                        <a:rPr lang="en-GB" sz="1200">
                          <a:solidFill>
                            <a:schemeClr val="tx1"/>
                          </a:solidFill>
                          <a:effectLst/>
                          <a:latin typeface="Gill Sans MT" panose="020B0502020104020203" pitchFamily="34" charset="0"/>
                          <a:ea typeface="Quicksand"/>
                          <a:cs typeface="Quicksand"/>
                        </a:rPr>
                        <a:t>A check performed on data input to ensure that it can be accepted by the program without causing an error.</a:t>
                      </a:r>
                      <a:endParaRPr lang="en-GB" sz="1100">
                        <a:solidFill>
                          <a:schemeClr val="tx1"/>
                        </a:solidFill>
                        <a:effectLst/>
                        <a:latin typeface="Gill Sans MT" panose="020B0502020104020203" pitchFamily="34" charset="0"/>
                        <a:ea typeface="Quicksand"/>
                        <a:cs typeface="Quicksand"/>
                      </a:endParaRPr>
                    </a:p>
                  </a:txBody>
                  <a:tcPr marL="63500" marR="63500" marT="127000" marB="127000" anchor="ctr"/>
                </a:tc>
                <a:extLst>
                  <a:ext uri="{0D108BD9-81ED-4DB2-BD59-A6C34878D82A}">
                    <a16:rowId xmlns:a16="http://schemas.microsoft.com/office/drawing/2014/main" val="2145696701"/>
                  </a:ext>
                </a:extLst>
              </a:tr>
              <a:tr h="643767">
                <a:tc>
                  <a:txBody>
                    <a:bodyPr/>
                    <a:lstStyle/>
                    <a:p>
                      <a:pPr>
                        <a:lnSpc>
                          <a:spcPct val="115000"/>
                        </a:lnSpc>
                        <a:spcAft>
                          <a:spcPts val="0"/>
                        </a:spcAft>
                      </a:pPr>
                      <a:r>
                        <a:rPr lang="en-GB" sz="1200" b="1" dirty="0">
                          <a:solidFill>
                            <a:schemeClr val="tx1"/>
                          </a:solidFill>
                          <a:effectLst/>
                          <a:latin typeface="Gill Sans MT" panose="020B0502020104020203" pitchFamily="34" charset="0"/>
                          <a:ea typeface="Quicksand"/>
                          <a:cs typeface="Quicksand"/>
                        </a:rPr>
                        <a:t>Robustness</a:t>
                      </a:r>
                      <a:endParaRPr lang="en-GB" sz="1100" dirty="0">
                        <a:solidFill>
                          <a:schemeClr val="tx1"/>
                        </a:solidFill>
                        <a:effectLst/>
                        <a:latin typeface="Gill Sans MT" panose="020B0502020104020203" pitchFamily="34" charset="0"/>
                        <a:ea typeface="Quicksand"/>
                        <a:cs typeface="Quicksand"/>
                      </a:endParaRPr>
                    </a:p>
                  </a:txBody>
                  <a:tcPr marL="63500" marR="63500" marT="127000" marB="127000" anchor="ctr"/>
                </a:tc>
                <a:tc>
                  <a:txBody>
                    <a:bodyPr/>
                    <a:lstStyle/>
                    <a:p>
                      <a:pPr>
                        <a:lnSpc>
                          <a:spcPct val="115000"/>
                        </a:lnSpc>
                        <a:spcAft>
                          <a:spcPts val="0"/>
                        </a:spcAft>
                      </a:pPr>
                      <a:r>
                        <a:rPr lang="en-GB" sz="1200" dirty="0">
                          <a:solidFill>
                            <a:schemeClr val="tx1"/>
                          </a:solidFill>
                          <a:effectLst/>
                          <a:latin typeface="Gill Sans MT" panose="020B0502020104020203" pitchFamily="34" charset="0"/>
                          <a:ea typeface="Quicksand"/>
                          <a:cs typeface="Quicksand"/>
                        </a:rPr>
                        <a:t>A program is robust when it does not produce any errors during execution. </a:t>
                      </a:r>
                      <a:endParaRPr lang="en-GB" sz="1100" dirty="0">
                        <a:solidFill>
                          <a:schemeClr val="tx1"/>
                        </a:solidFill>
                        <a:effectLst/>
                        <a:latin typeface="Gill Sans MT" panose="020B0502020104020203" pitchFamily="34" charset="0"/>
                        <a:ea typeface="Quicksand"/>
                        <a:cs typeface="Quicksand"/>
                      </a:endParaRPr>
                    </a:p>
                  </a:txBody>
                  <a:tcPr marL="63500" marR="63500" marT="127000" marB="127000" anchor="ctr"/>
                </a:tc>
                <a:extLst>
                  <a:ext uri="{0D108BD9-81ED-4DB2-BD59-A6C34878D82A}">
                    <a16:rowId xmlns:a16="http://schemas.microsoft.com/office/drawing/2014/main" val="2306313605"/>
                  </a:ext>
                </a:extLst>
              </a:tr>
            </a:tbl>
          </a:graphicData>
        </a:graphic>
      </p:graphicFrame>
    </p:spTree>
    <p:extLst>
      <p:ext uri="{BB962C8B-B14F-4D97-AF65-F5344CB8AC3E}">
        <p14:creationId xmlns:p14="http://schemas.microsoft.com/office/powerpoint/2010/main" val="39949069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5015" y="114119"/>
            <a:ext cx="1565088"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rPr>
              <a:t>Art</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endParaRPr>
          </a:p>
        </p:txBody>
      </p:sp>
      <p:sp>
        <p:nvSpPr>
          <p:cNvPr id="7" name="TextBox 6"/>
          <p:cNvSpPr txBox="1"/>
          <p:nvPr/>
        </p:nvSpPr>
        <p:spPr>
          <a:xfrm>
            <a:off x="11713029" y="6489391"/>
            <a:ext cx="478971"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15</a:t>
            </a:r>
          </a:p>
        </p:txBody>
      </p:sp>
      <p:graphicFrame>
        <p:nvGraphicFramePr>
          <p:cNvPr id="4" name="Table 3"/>
          <p:cNvGraphicFramePr>
            <a:graphicFrameLocks noGrp="1"/>
          </p:cNvGraphicFramePr>
          <p:nvPr>
            <p:extLst>
              <p:ext uri="{D42A27DB-BD31-4B8C-83A1-F6EECF244321}">
                <p14:modId xmlns:p14="http://schemas.microsoft.com/office/powerpoint/2010/main" val="1640067660"/>
              </p:ext>
            </p:extLst>
          </p:nvPr>
        </p:nvGraphicFramePr>
        <p:xfrm>
          <a:off x="180005" y="726887"/>
          <a:ext cx="11667030" cy="3944339"/>
        </p:xfrm>
        <a:graphic>
          <a:graphicData uri="http://schemas.openxmlformats.org/drawingml/2006/table">
            <a:tbl>
              <a:tblPr firstRow="1" bandRow="1">
                <a:tableStyleId>{5940675A-B579-460E-94D1-54222C63F5DA}</a:tableStyleId>
              </a:tblPr>
              <a:tblGrid>
                <a:gridCol w="2255090">
                  <a:extLst>
                    <a:ext uri="{9D8B030D-6E8A-4147-A177-3AD203B41FA5}">
                      <a16:colId xmlns:a16="http://schemas.microsoft.com/office/drawing/2014/main" val="2479421302"/>
                    </a:ext>
                  </a:extLst>
                </a:gridCol>
                <a:gridCol w="9411940">
                  <a:extLst>
                    <a:ext uri="{9D8B030D-6E8A-4147-A177-3AD203B41FA5}">
                      <a16:colId xmlns:a16="http://schemas.microsoft.com/office/drawing/2014/main" val="1753808604"/>
                    </a:ext>
                  </a:extLst>
                </a:gridCol>
              </a:tblGrid>
              <a:tr h="314858">
                <a:tc>
                  <a:txBody>
                    <a:bodyPr/>
                    <a:lstStyle/>
                    <a:p>
                      <a:pPr marR="0" indent="0" algn="l" rtl="0">
                        <a:lnSpc>
                          <a:spcPct val="119000"/>
                        </a:lnSpc>
                        <a:spcBef>
                          <a:spcPts val="0"/>
                        </a:spcBef>
                        <a:spcAft>
                          <a:spcPts val="600"/>
                        </a:spcAft>
                      </a:pPr>
                      <a:r>
                        <a:rPr lang="en-GB" sz="1200" b="1" kern="1400" dirty="0">
                          <a:ln>
                            <a:noFill/>
                          </a:ln>
                          <a:solidFill>
                            <a:srgbClr val="000000"/>
                          </a:solidFill>
                          <a:effectLst/>
                          <a:latin typeface="+mn-lt"/>
                        </a:rPr>
                        <a:t>Key Words</a:t>
                      </a:r>
                    </a:p>
                  </a:txBody>
                  <a:tcPr marL="36576" marR="36576" marT="36576" marB="36576" anchor="ctr">
                    <a:solidFill>
                      <a:schemeClr val="accent4">
                        <a:lumMod val="20000"/>
                        <a:lumOff val="80000"/>
                      </a:schemeClr>
                    </a:solidFill>
                  </a:tcPr>
                </a:tc>
                <a:tc>
                  <a:txBody>
                    <a:bodyPr/>
                    <a:lstStyle/>
                    <a:p>
                      <a:r>
                        <a:rPr lang="en-GB" sz="1200" b="1" kern="1200" dirty="0">
                          <a:solidFill>
                            <a:schemeClr val="tx1"/>
                          </a:solidFill>
                          <a:effectLst/>
                          <a:latin typeface="+mn-lt"/>
                          <a:ea typeface="+mn-ea"/>
                          <a:cs typeface="+mn-cs"/>
                        </a:rPr>
                        <a:t>Definition</a:t>
                      </a:r>
                    </a:p>
                  </a:txBody>
                  <a:tcPr marL="36576" marR="36576" marT="36576" marB="36576" anchor="ctr">
                    <a:solidFill>
                      <a:schemeClr val="accent4">
                        <a:lumMod val="20000"/>
                        <a:lumOff val="80000"/>
                      </a:schemeClr>
                    </a:solidFill>
                  </a:tcPr>
                </a:tc>
                <a:extLst>
                  <a:ext uri="{0D108BD9-81ED-4DB2-BD59-A6C34878D82A}">
                    <a16:rowId xmlns:a16="http://schemas.microsoft.com/office/drawing/2014/main" val="2954719459"/>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Art styles</a:t>
                      </a:r>
                    </a:p>
                  </a:txBody>
                  <a:tcPr marL="36576" marR="36576" marT="36576" marB="36576" anchor="ctr"/>
                </a:tc>
                <a:tc>
                  <a:txBody>
                    <a:bodyPr/>
                    <a:lstStyle/>
                    <a:p>
                      <a:r>
                        <a:rPr lang="en-GB" sz="1200" kern="1200" dirty="0">
                          <a:solidFill>
                            <a:schemeClr val="tx1"/>
                          </a:solidFill>
                          <a:effectLst/>
                          <a:latin typeface="+mn-lt"/>
                          <a:ea typeface="+mn-ea"/>
                          <a:cs typeface="+mn-cs"/>
                        </a:rPr>
                        <a:t>In the visual arts, style is a "... distinctive manner which permits the grouping of works into related categories" or "... any distinctive, and therefore recognizable, way in which an act is performed or an artefact made or ought to be performed and made". </a:t>
                      </a:r>
                    </a:p>
                  </a:txBody>
                  <a:tcPr marL="36576" marR="36576" marT="36576" marB="36576" anchor="ctr"/>
                </a:tc>
                <a:extLst>
                  <a:ext uri="{0D108BD9-81ED-4DB2-BD59-A6C34878D82A}">
                    <a16:rowId xmlns:a16="http://schemas.microsoft.com/office/drawing/2014/main" val="2124358418"/>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Contemporary </a:t>
                      </a:r>
                    </a:p>
                  </a:txBody>
                  <a:tcPr marL="36576" marR="36576" marT="36576" marB="36576" anchor="ctr"/>
                </a:tc>
                <a:tc>
                  <a:txBody>
                    <a:bodyPr/>
                    <a:lstStyle/>
                    <a:p>
                      <a:r>
                        <a:rPr lang="en-GB" sz="1200" kern="1200" dirty="0">
                          <a:solidFill>
                            <a:schemeClr val="tx1"/>
                          </a:solidFill>
                          <a:effectLst/>
                          <a:latin typeface="+mn-lt"/>
                          <a:ea typeface="+mn-ea"/>
                          <a:cs typeface="+mn-cs"/>
                        </a:rPr>
                        <a:t>Contemporary art is the art of today, produced in the second half of the 20th century or in the 21st century. Contemporary artists work in a globally influenced, culturally diverse, and technologically advancing world. </a:t>
                      </a:r>
                    </a:p>
                  </a:txBody>
                  <a:tcPr marL="36576" marR="36576" marT="36576" marB="36576" anchor="ctr"/>
                </a:tc>
                <a:extLst>
                  <a:ext uri="{0D108BD9-81ED-4DB2-BD59-A6C34878D82A}">
                    <a16:rowId xmlns:a16="http://schemas.microsoft.com/office/drawing/2014/main" val="2834333884"/>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Mood</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Mood is the atmosphere in a painting, or the feeling expressed. Is the art tranquil, or is it dark and disturbing? Tone refers to the lightness or darkness of colours used, which can help to create a sense of depth or distance in art.  </a:t>
                      </a:r>
                    </a:p>
                  </a:txBody>
                  <a:tcPr marL="36576" marR="36576" marT="36576" marB="36576"/>
                </a:tc>
                <a:extLst>
                  <a:ext uri="{0D108BD9-81ED-4DB2-BD59-A6C34878D82A}">
                    <a16:rowId xmlns:a16="http://schemas.microsoft.com/office/drawing/2014/main" val="197576063"/>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Movement</a:t>
                      </a:r>
                    </a:p>
                  </a:txBody>
                  <a:tcPr marL="36576" marR="36576" marT="36576" marB="36576" anchor="ctr"/>
                </a:tc>
                <a:tc>
                  <a:txBody>
                    <a:bodyPr/>
                    <a:lstStyle/>
                    <a:p>
                      <a:r>
                        <a:rPr lang="en-GB" sz="1200" kern="1200" dirty="0">
                          <a:solidFill>
                            <a:schemeClr val="tx1"/>
                          </a:solidFill>
                          <a:effectLst/>
                          <a:latin typeface="+mn-lt"/>
                          <a:ea typeface="+mn-ea"/>
                          <a:cs typeface="+mn-cs"/>
                        </a:rPr>
                        <a:t>An art movement is a tendency or style in art with a specific common philosophy or goal, followed by a group of artists during a specific period of time. </a:t>
                      </a:r>
                    </a:p>
                  </a:txBody>
                  <a:tcPr marL="36576" marR="36576" marT="36576" marB="36576" anchor="ctr"/>
                </a:tc>
                <a:extLst>
                  <a:ext uri="{0D108BD9-81ED-4DB2-BD59-A6C34878D82A}">
                    <a16:rowId xmlns:a16="http://schemas.microsoft.com/office/drawing/2014/main" val="1312477701"/>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Concept</a:t>
                      </a:r>
                    </a:p>
                  </a:txBody>
                  <a:tcPr marL="36576" marR="36576" marT="36576" marB="36576" anchor="ctr"/>
                </a:tc>
                <a:tc>
                  <a:txBody>
                    <a:bodyPr/>
                    <a:lstStyle/>
                    <a:p>
                      <a:r>
                        <a:rPr lang="en-GB" sz="1200" kern="1200" dirty="0">
                          <a:solidFill>
                            <a:schemeClr val="tx1"/>
                          </a:solidFill>
                          <a:effectLst/>
                          <a:latin typeface="+mn-lt"/>
                          <a:ea typeface="+mn-ea"/>
                          <a:cs typeface="+mn-cs"/>
                        </a:rPr>
                        <a:t>Concepts are defined as abstract ideas </a:t>
                      </a:r>
                    </a:p>
                  </a:txBody>
                  <a:tcPr marL="36576" marR="36576" marT="36576" marB="36576" anchor="ctr"/>
                </a:tc>
                <a:extLst>
                  <a:ext uri="{0D108BD9-81ED-4DB2-BD59-A6C34878D82A}">
                    <a16:rowId xmlns:a16="http://schemas.microsoft.com/office/drawing/2014/main" val="2911959485"/>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Theme</a:t>
                      </a:r>
                    </a:p>
                  </a:txBody>
                  <a:tcPr marL="36576" marR="36576" marT="36576" marB="36576" anchor="ctr"/>
                </a:tc>
                <a:tc>
                  <a:txBody>
                    <a:bodyPr/>
                    <a:lstStyle/>
                    <a:p>
                      <a:r>
                        <a:rPr lang="en-GB" sz="1200" kern="1200" dirty="0">
                          <a:solidFill>
                            <a:schemeClr val="tx1"/>
                          </a:solidFill>
                          <a:effectLst/>
                          <a:latin typeface="+mn-lt"/>
                          <a:ea typeface="+mn-ea"/>
                          <a:cs typeface="+mn-cs"/>
                        </a:rPr>
                        <a:t>Theme relates to the meaning of a painting, rather than the subject, which is specific and basic. A theme is deeper and broader and conveys something more universal. </a:t>
                      </a:r>
                    </a:p>
                  </a:txBody>
                  <a:tcPr marL="36576" marR="36576" marT="36576" marB="36576" anchor="ctr"/>
                </a:tc>
                <a:extLst>
                  <a:ext uri="{0D108BD9-81ED-4DB2-BD59-A6C34878D82A}">
                    <a16:rowId xmlns:a16="http://schemas.microsoft.com/office/drawing/2014/main" val="1745976336"/>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Interpret</a:t>
                      </a:r>
                    </a:p>
                  </a:txBody>
                  <a:tcPr marL="36576" marR="36576" marT="36576" marB="36576" anchor="ctr"/>
                </a:tc>
                <a:tc>
                  <a:txBody>
                    <a:bodyPr/>
                    <a:lstStyle/>
                    <a:p>
                      <a:r>
                        <a:rPr lang="en-GB" sz="1200" kern="1200" dirty="0">
                          <a:solidFill>
                            <a:schemeClr val="tx1"/>
                          </a:solidFill>
                          <a:effectLst/>
                          <a:latin typeface="+mn-lt"/>
                          <a:ea typeface="+mn-ea"/>
                          <a:cs typeface="+mn-cs"/>
                        </a:rPr>
                        <a:t>explain the meaning of (information or actions) </a:t>
                      </a:r>
                    </a:p>
                  </a:txBody>
                  <a:tcPr marL="36576" marR="36576" marT="36576" marB="36576" anchor="ctr"/>
                </a:tc>
                <a:extLst>
                  <a:ext uri="{0D108BD9-81ED-4DB2-BD59-A6C34878D82A}">
                    <a16:rowId xmlns:a16="http://schemas.microsoft.com/office/drawing/2014/main" val="178925647"/>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Annotation</a:t>
                      </a: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mn-lt"/>
                        </a:rPr>
                        <a:t>A </a:t>
                      </a:r>
                      <a:r>
                        <a:rPr lang="en-GB" sz="1200" kern="1200" dirty="0">
                          <a:solidFill>
                            <a:schemeClr val="tx1"/>
                          </a:solidFill>
                          <a:effectLst/>
                          <a:latin typeface="+mn-lt"/>
                          <a:ea typeface="+mn-ea"/>
                          <a:cs typeface="+mn-cs"/>
                        </a:rPr>
                        <a:t>note by way of explanation or comment added to a text or diagram </a:t>
                      </a:r>
                    </a:p>
                  </a:txBody>
                  <a:tcPr marL="36576" marR="36576" marT="36576" marB="36576" anchor="ctr"/>
                </a:tc>
                <a:extLst>
                  <a:ext uri="{0D108BD9-81ED-4DB2-BD59-A6C34878D82A}">
                    <a16:rowId xmlns:a16="http://schemas.microsoft.com/office/drawing/2014/main" val="3629214449"/>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Surrealism </a:t>
                      </a:r>
                    </a:p>
                  </a:txBody>
                  <a:tcPr marL="36576" marR="36576" marT="36576" marB="36576" anchor="ctr"/>
                </a:tc>
                <a:tc>
                  <a:txBody>
                    <a:bodyPr/>
                    <a:lstStyle/>
                    <a:p>
                      <a:r>
                        <a:rPr lang="en-GB" sz="1200" kern="1200" dirty="0">
                          <a:solidFill>
                            <a:schemeClr val="tx1"/>
                          </a:solidFill>
                          <a:effectLst/>
                          <a:latin typeface="+mn-lt"/>
                          <a:ea typeface="+mn-ea"/>
                          <a:cs typeface="+mn-cs"/>
                        </a:rPr>
                        <a:t>Surrealism is a cultural movement that developed in Europe in the aftermath of World War I in which artists depicted unnerving, illogical scenes and developed techniques to allow the unconscious mind to express itself. </a:t>
                      </a:r>
                    </a:p>
                  </a:txBody>
                  <a:tcPr marL="36576" marR="36576" marT="36576" marB="36576" anchor="ctr"/>
                </a:tc>
                <a:extLst>
                  <a:ext uri="{0D108BD9-81ED-4DB2-BD59-A6C34878D82A}">
                    <a16:rowId xmlns:a16="http://schemas.microsoft.com/office/drawing/2014/main" val="847008113"/>
                  </a:ext>
                </a:extLst>
              </a:tr>
            </a:tbl>
          </a:graphicData>
        </a:graphic>
      </p:graphicFrame>
    </p:spTree>
    <p:extLst>
      <p:ext uri="{BB962C8B-B14F-4D97-AF65-F5344CB8AC3E}">
        <p14:creationId xmlns:p14="http://schemas.microsoft.com/office/powerpoint/2010/main" val="1583102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43968247"/>
              </p:ext>
            </p:extLst>
          </p:nvPr>
        </p:nvGraphicFramePr>
        <p:xfrm>
          <a:off x="176922" y="789913"/>
          <a:ext cx="11830199" cy="5875533"/>
        </p:xfrm>
        <a:graphic>
          <a:graphicData uri="http://schemas.openxmlformats.org/drawingml/2006/table">
            <a:tbl>
              <a:tblPr firstRow="1" bandRow="1">
                <a:tableStyleId>{5940675A-B579-460E-94D1-54222C63F5DA}</a:tableStyleId>
              </a:tblPr>
              <a:tblGrid>
                <a:gridCol w="1561937">
                  <a:extLst>
                    <a:ext uri="{9D8B030D-6E8A-4147-A177-3AD203B41FA5}">
                      <a16:colId xmlns:a16="http://schemas.microsoft.com/office/drawing/2014/main" val="20000"/>
                    </a:ext>
                  </a:extLst>
                </a:gridCol>
                <a:gridCol w="10268262">
                  <a:extLst>
                    <a:ext uri="{9D8B030D-6E8A-4147-A177-3AD203B41FA5}">
                      <a16:colId xmlns:a16="http://schemas.microsoft.com/office/drawing/2014/main" val="20001"/>
                    </a:ext>
                  </a:extLst>
                </a:gridCol>
              </a:tblGrid>
              <a:tr h="297048">
                <a:tc>
                  <a:txBody>
                    <a:bodyPr/>
                    <a:lstStyle/>
                    <a:p>
                      <a:pPr algn="l"/>
                      <a:r>
                        <a:rPr lang="en-GB" sz="1200" b="0" dirty="0">
                          <a:latin typeface="+mn-lt"/>
                        </a:rPr>
                        <a:t>Key Word</a:t>
                      </a:r>
                    </a:p>
                  </a:txBody>
                  <a:tcPr anchor="ctr">
                    <a:solidFill>
                      <a:srgbClr val="FFCCFF"/>
                    </a:solidFill>
                  </a:tcPr>
                </a:tc>
                <a:tc>
                  <a:txBody>
                    <a:bodyPr/>
                    <a:lstStyle/>
                    <a:p>
                      <a:pPr algn="l"/>
                      <a:r>
                        <a:rPr lang="en-GB" sz="1200" b="0" dirty="0">
                          <a:latin typeface="+mn-lt"/>
                        </a:rPr>
                        <a:t>Definition</a:t>
                      </a:r>
                    </a:p>
                  </a:txBody>
                  <a:tcPr anchor="ctr">
                    <a:solidFill>
                      <a:srgbClr val="FFCCFF"/>
                    </a:solidFill>
                  </a:tcPr>
                </a:tc>
                <a:extLst>
                  <a:ext uri="{0D108BD9-81ED-4DB2-BD59-A6C34878D82A}">
                    <a16:rowId xmlns:a16="http://schemas.microsoft.com/office/drawing/2014/main" val="10000"/>
                  </a:ext>
                </a:extLst>
              </a:tr>
              <a:tr h="314858">
                <a:tc>
                  <a:txBody>
                    <a:bodyPr/>
                    <a:lstStyle/>
                    <a:p>
                      <a:r>
                        <a:rPr lang="en-GB" sz="1200" b="0" kern="1200" dirty="0" err="1">
                          <a:solidFill>
                            <a:schemeClr val="tx1"/>
                          </a:solidFill>
                          <a:effectLst/>
                          <a:latin typeface="+mn-lt"/>
                          <a:ea typeface="+mn-ea"/>
                          <a:cs typeface="+mn-cs"/>
                        </a:rPr>
                        <a:t>Eatwell</a:t>
                      </a:r>
                      <a:r>
                        <a:rPr lang="en-GB" sz="1200" b="0" kern="1200" dirty="0">
                          <a:solidFill>
                            <a:schemeClr val="tx1"/>
                          </a:solidFill>
                          <a:effectLst/>
                          <a:latin typeface="+mn-lt"/>
                          <a:ea typeface="+mn-ea"/>
                          <a:cs typeface="+mn-cs"/>
                        </a:rPr>
                        <a:t> Guide</a:t>
                      </a:r>
                    </a:p>
                  </a:txBody>
                  <a:tcPr marL="36576" marR="36576" marT="36576" marB="36576" anchor="ctr"/>
                </a:tc>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mn-lt"/>
                        </a:rPr>
                        <a:t>A diagram produced by the UK government to show the recommended percentage of each food group that should be consumed at mealtimes</a:t>
                      </a:r>
                    </a:p>
                  </a:txBody>
                  <a:tcPr marL="36576" marR="36576" marT="36576" marB="36576"/>
                </a:tc>
                <a:extLst>
                  <a:ext uri="{0D108BD9-81ED-4DB2-BD59-A6C34878D82A}">
                    <a16:rowId xmlns:a16="http://schemas.microsoft.com/office/drawing/2014/main" val="10001"/>
                  </a:ext>
                </a:extLst>
              </a:tr>
              <a:tr h="386516">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mn-lt"/>
                        </a:rPr>
                        <a:t>Reference Intake (RI)</a:t>
                      </a:r>
                    </a:p>
                  </a:txBody>
                  <a:tcPr marL="36576" marR="36576" marT="36576" marB="36576" anchor="ctr"/>
                </a:tc>
                <a:tc>
                  <a:txBody>
                    <a:bodyPr/>
                    <a:lstStyle/>
                    <a:p>
                      <a:r>
                        <a:rPr lang="en-GB" sz="1200" b="0" kern="1200" dirty="0">
                          <a:solidFill>
                            <a:schemeClr val="tx1"/>
                          </a:solidFill>
                          <a:effectLst/>
                          <a:latin typeface="+mn-lt"/>
                          <a:ea typeface="+mn-ea"/>
                          <a:cs typeface="+mn-cs"/>
                        </a:rPr>
                        <a:t>The recommended quantity of a nutrient that an adult should eat every day</a:t>
                      </a:r>
                    </a:p>
                  </a:txBody>
                  <a:tcPr marL="36576" marR="36576" marT="36576" marB="36576" anchor="ctr"/>
                </a:tc>
                <a:extLst>
                  <a:ext uri="{0D108BD9-81ED-4DB2-BD59-A6C34878D82A}">
                    <a16:rowId xmlns:a16="http://schemas.microsoft.com/office/drawing/2014/main" val="10002"/>
                  </a:ext>
                </a:extLst>
              </a:tr>
              <a:tr h="314858">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mn-lt"/>
                        </a:rPr>
                        <a:t>Rickets</a:t>
                      </a:r>
                    </a:p>
                  </a:txBody>
                  <a:tcPr marL="36576" marR="36576" marT="36576" marB="36576" anchor="ctr"/>
                </a:tc>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mn-lt"/>
                        </a:rPr>
                        <a:t>A disease caused by poor bone strength where the bones bend during formation</a:t>
                      </a:r>
                    </a:p>
                  </a:txBody>
                  <a:tcPr marL="36576" marR="36576" marT="36576" marB="36576" anchor="ctr"/>
                </a:tc>
                <a:extLst>
                  <a:ext uri="{0D108BD9-81ED-4DB2-BD59-A6C34878D82A}">
                    <a16:rowId xmlns:a16="http://schemas.microsoft.com/office/drawing/2014/main" val="10003"/>
                  </a:ext>
                </a:extLst>
              </a:tr>
              <a:tr h="314858">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mn-lt"/>
                        </a:rPr>
                        <a:t>Antioxidant</a:t>
                      </a:r>
                    </a:p>
                  </a:txBody>
                  <a:tcPr marL="36576" marR="36576" marT="36576" marB="36576" anchor="ctr"/>
                </a:tc>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mn-lt"/>
                        </a:rPr>
                        <a:t>A substance which helps prevent harmful chemicals such as pollutants from the air, entering the body and causing harm</a:t>
                      </a:r>
                    </a:p>
                  </a:txBody>
                  <a:tcPr marL="36576" marR="36576" marT="36576" marB="36576" anchor="ctr"/>
                </a:tc>
                <a:extLst>
                  <a:ext uri="{0D108BD9-81ED-4DB2-BD59-A6C34878D82A}">
                    <a16:rowId xmlns:a16="http://schemas.microsoft.com/office/drawing/2014/main" val="10004"/>
                  </a:ext>
                </a:extLst>
              </a:tr>
              <a:tr h="293610">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mn-lt"/>
                        </a:rPr>
                        <a:t>Amino acids</a:t>
                      </a:r>
                    </a:p>
                  </a:txBody>
                  <a:tcPr marL="36576" marR="36576" marT="36576" marB="36576" anchor="ctr"/>
                </a:tc>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mn-lt"/>
                        </a:rPr>
                        <a:t>The building blocks of protein</a:t>
                      </a:r>
                    </a:p>
                  </a:txBody>
                  <a:tcPr marL="36576" marR="36576" marT="36576" marB="36576" anchor="ctr"/>
                </a:tc>
                <a:extLst>
                  <a:ext uri="{0D108BD9-81ED-4DB2-BD59-A6C34878D82A}">
                    <a16:rowId xmlns:a16="http://schemas.microsoft.com/office/drawing/2014/main" val="3925240874"/>
                  </a:ext>
                </a:extLst>
              </a:tr>
              <a:tr h="314858">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mn-lt"/>
                        </a:rPr>
                        <a:t>Saturated fats</a:t>
                      </a:r>
                    </a:p>
                  </a:txBody>
                  <a:tcPr marL="36576" marR="36576" marT="36576" marB="36576" anchor="ctr"/>
                </a:tc>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mn-lt"/>
                        </a:rPr>
                        <a:t>These fats usually come from animal sources and can be harmful to health</a:t>
                      </a:r>
                    </a:p>
                  </a:txBody>
                  <a:tcPr marL="36576" marR="36576" marT="36576" marB="36576" anchor="ctr"/>
                </a:tc>
                <a:extLst>
                  <a:ext uri="{0D108BD9-81ED-4DB2-BD59-A6C34878D82A}">
                    <a16:rowId xmlns:a16="http://schemas.microsoft.com/office/drawing/2014/main" val="3041935017"/>
                  </a:ext>
                </a:extLst>
              </a:tr>
              <a:tr h="314858">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mn-lt"/>
                        </a:rPr>
                        <a:t>Unsaturated fats</a:t>
                      </a:r>
                    </a:p>
                  </a:txBody>
                  <a:tcPr marL="36576" marR="36576" marT="36576" marB="36576" anchor="ctr"/>
                </a:tc>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mn-lt"/>
                        </a:rPr>
                        <a:t>These fats usually come from plant sources and can be good for health</a:t>
                      </a:r>
                    </a:p>
                  </a:txBody>
                  <a:tcPr marL="36576" marR="36576" marT="36576" marB="36576" anchor="ctr"/>
                </a:tc>
                <a:extLst>
                  <a:ext uri="{0D108BD9-81ED-4DB2-BD59-A6C34878D82A}">
                    <a16:rowId xmlns:a16="http://schemas.microsoft.com/office/drawing/2014/main" val="4149408354"/>
                  </a:ext>
                </a:extLst>
              </a:tr>
              <a:tr h="314858">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mn-lt"/>
                        </a:rPr>
                        <a:t>Protein</a:t>
                      </a:r>
                      <a:r>
                        <a:rPr lang="en-GB" sz="1200" b="0" kern="1400" baseline="0" dirty="0">
                          <a:ln>
                            <a:noFill/>
                          </a:ln>
                          <a:solidFill>
                            <a:srgbClr val="000000"/>
                          </a:solidFill>
                          <a:effectLst/>
                          <a:latin typeface="+mn-lt"/>
                        </a:rPr>
                        <a:t> alternatives</a:t>
                      </a:r>
                      <a:endParaRPr lang="en-GB" sz="1200" b="0" kern="1400" dirty="0">
                        <a:ln>
                          <a:noFill/>
                        </a:ln>
                        <a:solidFill>
                          <a:srgbClr val="000000"/>
                        </a:solidFill>
                        <a:effectLst/>
                        <a:latin typeface="+mn-lt"/>
                      </a:endParaRPr>
                    </a:p>
                  </a:txBody>
                  <a:tcPr marL="36576" marR="36576" marT="36576" marB="36576" anchor="ctr"/>
                </a:tc>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mn-lt"/>
                        </a:rPr>
                        <a:t>Sources of protein other than meat that are suitable for vegetarians</a:t>
                      </a:r>
                    </a:p>
                  </a:txBody>
                  <a:tcPr marL="36576" marR="36576" marT="36576" marB="36576" anchor="ctr"/>
                </a:tc>
                <a:extLst>
                  <a:ext uri="{0D108BD9-81ED-4DB2-BD59-A6C34878D82A}">
                    <a16:rowId xmlns:a16="http://schemas.microsoft.com/office/drawing/2014/main" val="1235971345"/>
                  </a:ext>
                </a:extLst>
              </a:tr>
              <a:tr h="314858">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mn-lt"/>
                        </a:rPr>
                        <a:t>Nutrition</a:t>
                      </a: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b="0" kern="1400" dirty="0">
                          <a:ln>
                            <a:noFill/>
                          </a:ln>
                          <a:solidFill>
                            <a:srgbClr val="000000"/>
                          </a:solidFill>
                          <a:effectLst/>
                          <a:latin typeface="+mn-lt"/>
                        </a:rPr>
                        <a:t>A study of what people eat and how all the nutrients in foods work together in the body</a:t>
                      </a:r>
                    </a:p>
                  </a:txBody>
                  <a:tcPr marL="36576" marR="36576" marT="36576" marB="36576" anchor="ctr"/>
                </a:tc>
                <a:extLst>
                  <a:ext uri="{0D108BD9-81ED-4DB2-BD59-A6C34878D82A}">
                    <a16:rowId xmlns:a16="http://schemas.microsoft.com/office/drawing/2014/main" val="3748769057"/>
                  </a:ext>
                </a:extLst>
              </a:tr>
              <a:tr h="314858">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mn-lt"/>
                        </a:rPr>
                        <a:t>Nutrients</a:t>
                      </a:r>
                    </a:p>
                  </a:txBody>
                  <a:tcPr marL="36576" marR="36576" marT="36576" marB="36576" anchor="ctr"/>
                </a:tc>
                <a:tc>
                  <a:txBody>
                    <a:bodyPr/>
                    <a:lstStyle/>
                    <a:p>
                      <a:r>
                        <a:rPr lang="en-GB" sz="1200" b="0" kern="1200" dirty="0">
                          <a:solidFill>
                            <a:schemeClr val="tx1"/>
                          </a:solidFill>
                          <a:effectLst/>
                          <a:latin typeface="+mn-lt"/>
                          <a:ea typeface="+mn-ea"/>
                          <a:cs typeface="+mn-cs"/>
                        </a:rPr>
                        <a:t>Natural chemical substances in foods that are essential for body growth, function and health </a:t>
                      </a:r>
                      <a:endParaRPr lang="en-GB" sz="1200" b="0" kern="1400" dirty="0">
                        <a:ln>
                          <a:noFill/>
                        </a:ln>
                        <a:solidFill>
                          <a:srgbClr val="000000"/>
                        </a:solidFill>
                        <a:effectLst/>
                        <a:latin typeface="+mn-lt"/>
                      </a:endParaRPr>
                    </a:p>
                  </a:txBody>
                  <a:tcPr marL="36576" marR="36576" marT="36576" marB="36576" anchor="ctr"/>
                </a:tc>
                <a:extLst>
                  <a:ext uri="{0D108BD9-81ED-4DB2-BD59-A6C34878D82A}">
                    <a16:rowId xmlns:a16="http://schemas.microsoft.com/office/drawing/2014/main" val="1543258229"/>
                  </a:ext>
                </a:extLst>
              </a:tr>
              <a:tr h="314858">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mn-lt"/>
                        </a:rPr>
                        <a:t>Macro-Nutrients</a:t>
                      </a: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b="0" kern="1400" dirty="0">
                          <a:ln>
                            <a:noFill/>
                          </a:ln>
                          <a:solidFill>
                            <a:srgbClr val="000000"/>
                          </a:solidFill>
                          <a:effectLst/>
                          <a:latin typeface="+mn-lt"/>
                        </a:rPr>
                        <a:t>Nutrients needed by the body in large a mounts</a:t>
                      </a:r>
                    </a:p>
                  </a:txBody>
                  <a:tcPr marL="36576" marR="36576" marT="36576" marB="36576" anchor="ctr"/>
                </a:tc>
                <a:extLst>
                  <a:ext uri="{0D108BD9-81ED-4DB2-BD59-A6C34878D82A}">
                    <a16:rowId xmlns:a16="http://schemas.microsoft.com/office/drawing/2014/main" val="3146237369"/>
                  </a:ext>
                </a:extLst>
              </a:tr>
              <a:tr h="314858">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mn-lt"/>
                        </a:rPr>
                        <a:t>Micro-Nutrients</a:t>
                      </a: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b="0" kern="1400" dirty="0">
                          <a:ln>
                            <a:noFill/>
                          </a:ln>
                          <a:solidFill>
                            <a:srgbClr val="000000"/>
                          </a:solidFill>
                          <a:effectLst/>
                          <a:latin typeface="+mn-lt"/>
                        </a:rPr>
                        <a:t>Nutrients needed in the body in smaller amounts</a:t>
                      </a:r>
                    </a:p>
                  </a:txBody>
                  <a:tcPr marL="36576" marR="36576" marT="36576" marB="36576" anchor="ctr"/>
                </a:tc>
                <a:extLst>
                  <a:ext uri="{0D108BD9-81ED-4DB2-BD59-A6C34878D82A}">
                    <a16:rowId xmlns:a16="http://schemas.microsoft.com/office/drawing/2014/main" val="3189114812"/>
                  </a:ext>
                </a:extLst>
              </a:tr>
              <a:tr h="314858">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mn-lt"/>
                        </a:rPr>
                        <a:t>Balanced Diet</a:t>
                      </a:r>
                    </a:p>
                  </a:txBody>
                  <a:tcPr marL="36576" marR="36576" marT="36576" marB="36576" anchor="ctr"/>
                </a:tc>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mn-lt"/>
                        </a:rPr>
                        <a:t>A balanced diet is one that contains the correct nutrients in the correct proportions, plus the correct amount of water and dietary fibre to meet the body’s needs</a:t>
                      </a:r>
                    </a:p>
                  </a:txBody>
                  <a:tcPr marL="36576" marR="36576" marT="36576" marB="36576" anchor="ctr"/>
                </a:tc>
                <a:extLst>
                  <a:ext uri="{0D108BD9-81ED-4DB2-BD59-A6C34878D82A}">
                    <a16:rowId xmlns:a16="http://schemas.microsoft.com/office/drawing/2014/main" val="926076416"/>
                  </a:ext>
                </a:extLst>
              </a:tr>
              <a:tr h="314858">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mn-lt"/>
                        </a:rPr>
                        <a:t>Osteoporosis</a:t>
                      </a:r>
                    </a:p>
                  </a:txBody>
                  <a:tcPr marL="36576" marR="36576" marT="36576" marB="36576" anchor="ctr"/>
                </a:tc>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mn-lt"/>
                        </a:rPr>
                        <a:t>A disease caused by lack of vitamin D and calcium where the bone degenerates and new bone is not created. The bones become weak and</a:t>
                      </a:r>
                      <a:r>
                        <a:rPr lang="en-GB" sz="1200" b="0" kern="1400" baseline="0" dirty="0">
                          <a:ln>
                            <a:noFill/>
                          </a:ln>
                          <a:solidFill>
                            <a:srgbClr val="000000"/>
                          </a:solidFill>
                          <a:effectLst/>
                          <a:latin typeface="+mn-lt"/>
                        </a:rPr>
                        <a:t> break easily</a:t>
                      </a:r>
                      <a:endParaRPr lang="en-GB" sz="1200" b="0" kern="1400" dirty="0">
                        <a:ln>
                          <a:noFill/>
                        </a:ln>
                        <a:solidFill>
                          <a:srgbClr val="000000"/>
                        </a:solidFill>
                        <a:effectLst/>
                        <a:latin typeface="+mn-lt"/>
                      </a:endParaRPr>
                    </a:p>
                  </a:txBody>
                  <a:tcPr marL="36576" marR="36576" marT="36576" marB="36576" anchor="ctr"/>
                </a:tc>
                <a:extLst>
                  <a:ext uri="{0D108BD9-81ED-4DB2-BD59-A6C34878D82A}">
                    <a16:rowId xmlns:a16="http://schemas.microsoft.com/office/drawing/2014/main" val="1875491268"/>
                  </a:ext>
                </a:extLst>
              </a:tr>
              <a:tr h="314858">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mn-lt"/>
                        </a:rPr>
                        <a:t>Anaemia</a:t>
                      </a:r>
                    </a:p>
                  </a:txBody>
                  <a:tcPr marL="36576" marR="36576" marT="36576" marB="36576" anchor="ctr"/>
                </a:tc>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mn-lt"/>
                        </a:rPr>
                        <a:t>A disease caused by lack of Vitamin C and iron which means insufficient red blood cells are formed, so not enough oxygen can be carried around the body in the blood,</a:t>
                      </a:r>
                      <a:r>
                        <a:rPr lang="en-GB" sz="1200" b="0" kern="1400" baseline="0" dirty="0">
                          <a:ln>
                            <a:noFill/>
                          </a:ln>
                          <a:solidFill>
                            <a:srgbClr val="000000"/>
                          </a:solidFill>
                          <a:effectLst/>
                          <a:latin typeface="+mn-lt"/>
                        </a:rPr>
                        <a:t> causing tiredness</a:t>
                      </a:r>
                      <a:endParaRPr lang="en-GB" sz="1200" b="0" kern="1400" dirty="0">
                        <a:ln>
                          <a:noFill/>
                        </a:ln>
                        <a:solidFill>
                          <a:srgbClr val="000000"/>
                        </a:solidFill>
                        <a:effectLst/>
                        <a:latin typeface="+mn-lt"/>
                      </a:endParaRPr>
                    </a:p>
                  </a:txBody>
                  <a:tcPr marL="36576" marR="36576" marT="36576" marB="36576" anchor="ctr"/>
                </a:tc>
                <a:extLst>
                  <a:ext uri="{0D108BD9-81ED-4DB2-BD59-A6C34878D82A}">
                    <a16:rowId xmlns:a16="http://schemas.microsoft.com/office/drawing/2014/main" val="3961565093"/>
                  </a:ext>
                </a:extLst>
              </a:tr>
              <a:tr h="314858">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mn-lt"/>
                        </a:rPr>
                        <a:t>Soluble Fibre</a:t>
                      </a:r>
                    </a:p>
                  </a:txBody>
                  <a:tcPr marL="36576" marR="36576" marT="36576" marB="36576" anchor="ctr"/>
                </a:tc>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mn-lt"/>
                        </a:rPr>
                        <a:t>This slows down the digestive process and can help lower blood sugar and cholesterol levels</a:t>
                      </a:r>
                    </a:p>
                  </a:txBody>
                  <a:tcPr marL="36576" marR="36576" marT="36576" marB="36576" anchor="ctr"/>
                </a:tc>
                <a:extLst>
                  <a:ext uri="{0D108BD9-81ED-4DB2-BD59-A6C34878D82A}">
                    <a16:rowId xmlns:a16="http://schemas.microsoft.com/office/drawing/2014/main" val="2060469029"/>
                  </a:ext>
                </a:extLst>
              </a:tr>
              <a:tr h="314858">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mn-lt"/>
                        </a:rPr>
                        <a:t>Insoluble fibre</a:t>
                      </a:r>
                    </a:p>
                  </a:txBody>
                  <a:tcPr marL="36576" marR="36576" marT="36576" marB="36576" anchor="ctr"/>
                </a:tc>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mn-lt"/>
                        </a:rPr>
                        <a:t>This absorbs water and helps prevent constipation</a:t>
                      </a:r>
                    </a:p>
                  </a:txBody>
                  <a:tcPr marL="36576" marR="36576" marT="36576" marB="36576" anchor="ctr"/>
                </a:tc>
                <a:extLst>
                  <a:ext uri="{0D108BD9-81ED-4DB2-BD59-A6C34878D82A}">
                    <a16:rowId xmlns:a16="http://schemas.microsoft.com/office/drawing/2014/main" val="1008380894"/>
                  </a:ext>
                </a:extLst>
              </a:tr>
            </a:tbl>
          </a:graphicData>
        </a:graphic>
      </p:graphicFrame>
      <p:sp>
        <p:nvSpPr>
          <p:cNvPr id="5" name="TextBox 4"/>
          <p:cNvSpPr txBox="1"/>
          <p:nvPr/>
        </p:nvSpPr>
        <p:spPr>
          <a:xfrm>
            <a:off x="176922" y="227183"/>
            <a:ext cx="3592974"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prstClr val="white"/>
                </a:solidFill>
                <a:latin typeface="Gill Sans MT" panose="020B0502020104020203" pitchFamily="34" charset="0"/>
              </a:rPr>
              <a:t>Food and Cookery</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endParaRPr>
          </a:p>
        </p:txBody>
      </p:sp>
      <p:sp>
        <p:nvSpPr>
          <p:cNvPr id="7" name="TextBox 6"/>
          <p:cNvSpPr txBox="1"/>
          <p:nvPr/>
        </p:nvSpPr>
        <p:spPr>
          <a:xfrm>
            <a:off x="11713029" y="6489391"/>
            <a:ext cx="478971"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16</a:t>
            </a:r>
          </a:p>
        </p:txBody>
      </p:sp>
    </p:spTree>
    <p:extLst>
      <p:ext uri="{BB962C8B-B14F-4D97-AF65-F5344CB8AC3E}">
        <p14:creationId xmlns:p14="http://schemas.microsoft.com/office/powerpoint/2010/main" val="14276539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06256" y="218915"/>
            <a:ext cx="2617313"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Performing Arts</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sp>
        <p:nvSpPr>
          <p:cNvPr id="9" name="TextBox 8"/>
          <p:cNvSpPr txBox="1"/>
          <p:nvPr/>
        </p:nvSpPr>
        <p:spPr>
          <a:xfrm>
            <a:off x="11713029" y="6489391"/>
            <a:ext cx="478971"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17</a:t>
            </a:r>
          </a:p>
        </p:txBody>
      </p:sp>
      <p:graphicFrame>
        <p:nvGraphicFramePr>
          <p:cNvPr id="4" name="Content Placeholder 3"/>
          <p:cNvGraphicFramePr>
            <a:graphicFrameLocks/>
          </p:cNvGraphicFramePr>
          <p:nvPr>
            <p:extLst>
              <p:ext uri="{D42A27DB-BD31-4B8C-83A1-F6EECF244321}">
                <p14:modId xmlns:p14="http://schemas.microsoft.com/office/powerpoint/2010/main" val="3796188089"/>
              </p:ext>
            </p:extLst>
          </p:nvPr>
        </p:nvGraphicFramePr>
        <p:xfrm>
          <a:off x="6208296" y="764892"/>
          <a:ext cx="5342020" cy="5585738"/>
        </p:xfrm>
        <a:graphic>
          <a:graphicData uri="http://schemas.openxmlformats.org/drawingml/2006/table">
            <a:tbl>
              <a:tblPr firstRow="1" bandRow="1">
                <a:tableStyleId>{5940675A-B579-460E-94D1-54222C63F5DA}</a:tableStyleId>
              </a:tblPr>
              <a:tblGrid>
                <a:gridCol w="1557478">
                  <a:extLst>
                    <a:ext uri="{9D8B030D-6E8A-4147-A177-3AD203B41FA5}">
                      <a16:colId xmlns:a16="http://schemas.microsoft.com/office/drawing/2014/main" val="20000"/>
                    </a:ext>
                  </a:extLst>
                </a:gridCol>
                <a:gridCol w="3784542">
                  <a:extLst>
                    <a:ext uri="{9D8B030D-6E8A-4147-A177-3AD203B41FA5}">
                      <a16:colId xmlns:a16="http://schemas.microsoft.com/office/drawing/2014/main" val="20001"/>
                    </a:ext>
                  </a:extLst>
                </a:gridCol>
              </a:tblGrid>
              <a:tr h="486626">
                <a:tc gridSpan="2">
                  <a:txBody>
                    <a:bodyPr/>
                    <a:lstStyle/>
                    <a:p>
                      <a:pPr algn="l"/>
                      <a:r>
                        <a:rPr lang="en-US" sz="1200" b="0" dirty="0">
                          <a:latin typeface="Gill Sans MT" panose="020B0502020104020203" pitchFamily="34" charset="0"/>
                        </a:rPr>
                        <a:t>Developing Ideas</a:t>
                      </a:r>
                    </a:p>
                  </a:txBody>
                  <a:tcPr anchor="ctr">
                    <a:solidFill>
                      <a:schemeClr val="accent1">
                        <a:lumMod val="20000"/>
                        <a:lumOff val="8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Gill Sans"/>
                      </a:endParaRPr>
                    </a:p>
                  </a:txBody>
                  <a:tcPr/>
                </a:tc>
                <a:extLst>
                  <a:ext uri="{0D108BD9-81ED-4DB2-BD59-A6C34878D82A}">
                    <a16:rowId xmlns:a16="http://schemas.microsoft.com/office/drawing/2014/main" val="10000"/>
                  </a:ext>
                </a:extLst>
              </a:tr>
              <a:tr h="602424">
                <a:tc>
                  <a:txBody>
                    <a:bodyPr/>
                    <a:lstStyle/>
                    <a:p>
                      <a:pPr marL="0" marR="0" indent="0" algn="l" defTabSz="914411" rtl="0" eaLnBrk="1" fontAlgn="auto" latinLnBrk="0" hangingPunct="1">
                        <a:lnSpc>
                          <a:spcPct val="100000"/>
                        </a:lnSpc>
                        <a:spcBef>
                          <a:spcPts val="0"/>
                        </a:spcBef>
                        <a:spcAft>
                          <a:spcPts val="0"/>
                        </a:spcAft>
                        <a:buClrTx/>
                        <a:buSzTx/>
                        <a:buFontTx/>
                        <a:buNone/>
                        <a:tabLst/>
                        <a:defRPr/>
                      </a:pPr>
                      <a:r>
                        <a:rPr lang="en-US" sz="1200" b="0" dirty="0">
                          <a:latin typeface="Gill Sans MT" panose="020B0502020104020203" pitchFamily="34" charset="0"/>
                        </a:rPr>
                        <a:t>Hot</a:t>
                      </a:r>
                      <a:r>
                        <a:rPr lang="en-US" sz="1200" b="0" baseline="0" dirty="0">
                          <a:latin typeface="Gill Sans MT" panose="020B0502020104020203" pitchFamily="34" charset="0"/>
                        </a:rPr>
                        <a:t> Seating</a:t>
                      </a:r>
                      <a:endParaRPr lang="en-US" sz="1200" b="0" dirty="0">
                        <a:latin typeface="Gill Sans MT" panose="020B0502020104020203"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baseline="0" dirty="0">
                          <a:latin typeface="Gill Sans MT" panose="020B0502020104020203" pitchFamily="34" charset="0"/>
                        </a:rPr>
                        <a:t>One character sits in the designated ‘hot seat’ and the class ask questions to the character with the actor in the hot seat replying as the character. The aim is to gain some insight into the character, their thoughts and their feelings.</a:t>
                      </a:r>
                    </a:p>
                  </a:txBody>
                  <a:tcPr anchor="ctr"/>
                </a:tc>
                <a:extLst>
                  <a:ext uri="{0D108BD9-81ED-4DB2-BD59-A6C34878D82A}">
                    <a16:rowId xmlns:a16="http://schemas.microsoft.com/office/drawing/2014/main" val="10001"/>
                  </a:ext>
                </a:extLst>
              </a:tr>
              <a:tr h="602424">
                <a:tc>
                  <a:txBody>
                    <a:bodyPr/>
                    <a:lstStyle/>
                    <a:p>
                      <a:pPr algn="l"/>
                      <a:r>
                        <a:rPr lang="en-US" sz="1200" b="0" dirty="0">
                          <a:latin typeface="Gill Sans MT" panose="020B0502020104020203" pitchFamily="34" charset="0"/>
                        </a:rPr>
                        <a:t>Improvisation</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a:latin typeface="Gill Sans MT" panose="020B0502020104020203" pitchFamily="34" charset="0"/>
                        </a:rPr>
                        <a:t>To perform quickly in response to something, without previous planning. </a:t>
                      </a:r>
                      <a:endParaRPr lang="en-GB" sz="1200" b="0" kern="1200" dirty="0">
                        <a:solidFill>
                          <a:schemeClr val="tx1"/>
                        </a:solidFill>
                        <a:latin typeface="Gill Sans MT" panose="020B0502020104020203" pitchFamily="34" charset="0"/>
                        <a:ea typeface="+mn-ea"/>
                        <a:cs typeface="+mn-cs"/>
                      </a:endParaRPr>
                    </a:p>
                  </a:txBody>
                  <a:tcPr anchor="ctr"/>
                </a:tc>
                <a:extLst>
                  <a:ext uri="{0D108BD9-81ED-4DB2-BD59-A6C34878D82A}">
                    <a16:rowId xmlns:a16="http://schemas.microsoft.com/office/drawing/2014/main" val="10002"/>
                  </a:ext>
                </a:extLst>
              </a:tr>
              <a:tr h="602424">
                <a:tc>
                  <a:txBody>
                    <a:bodyPr/>
                    <a:lstStyle/>
                    <a:p>
                      <a:pPr algn="l"/>
                      <a:r>
                        <a:rPr lang="en-GB" sz="1200" b="0" dirty="0">
                          <a:latin typeface="Gill Sans MT" panose="020B0502020104020203" pitchFamily="34" charset="0"/>
                          <a:cs typeface="Calibri Light" panose="020F0302020204030204" pitchFamily="34" charset="0"/>
                        </a:rPr>
                        <a:t>Role on the wall</a:t>
                      </a:r>
                      <a:endParaRPr lang="en-GB" sz="1200" b="0" dirty="0">
                        <a:latin typeface="Gill Sans MT" panose="020B0502020104020203" pitchFamily="34" charset="0"/>
                      </a:endParaRPr>
                    </a:p>
                  </a:txBody>
                  <a:tcPr anchor="ctr"/>
                </a:tc>
                <a:tc>
                  <a:txBody>
                    <a:bodyPr/>
                    <a:lstStyle/>
                    <a:p>
                      <a:pPr algn="l"/>
                      <a:r>
                        <a:rPr lang="en-GB" sz="1200" b="0" dirty="0">
                          <a:latin typeface="Gill Sans MT" panose="020B0502020104020203" pitchFamily="34" charset="0"/>
                          <a:cs typeface="Calibri Light" panose="020F0302020204030204" pitchFamily="34" charset="0"/>
                        </a:rPr>
                        <a:t>Is a technique designed to allow</a:t>
                      </a:r>
                      <a:r>
                        <a:rPr lang="en-GB" sz="1200" b="0" baseline="0" dirty="0">
                          <a:latin typeface="Gill Sans MT" panose="020B0502020104020203" pitchFamily="34" charset="0"/>
                          <a:cs typeface="Calibri Light" panose="020F0302020204030204" pitchFamily="34" charset="0"/>
                        </a:rPr>
                        <a:t> an actor to explore their character.  This involves drawing a figure of the character, information about the character is included within the inside of the character and opinions and views from others about the character are around the outside of the figure. </a:t>
                      </a:r>
                    </a:p>
                  </a:txBody>
                  <a:tcPr anchor="ctr"/>
                </a:tc>
                <a:extLst>
                  <a:ext uri="{0D108BD9-81ED-4DB2-BD59-A6C34878D82A}">
                    <a16:rowId xmlns:a16="http://schemas.microsoft.com/office/drawing/2014/main" val="10003"/>
                  </a:ext>
                </a:extLst>
              </a:tr>
              <a:tr h="602424">
                <a:tc>
                  <a:txBody>
                    <a:bodyPr/>
                    <a:lstStyle/>
                    <a:p>
                      <a:pPr algn="l"/>
                      <a:r>
                        <a:rPr lang="en-GB" sz="1200" b="0" dirty="0">
                          <a:latin typeface="Gill Sans MT" panose="020B0502020104020203" pitchFamily="34" charset="0"/>
                        </a:rPr>
                        <a:t>Storyboarding</a:t>
                      </a:r>
                    </a:p>
                  </a:txBody>
                  <a:tcPr anchor="ctr"/>
                </a:tc>
                <a:tc>
                  <a:txBody>
                    <a:bodyPr/>
                    <a:lstStyle/>
                    <a:p>
                      <a:pPr algn="l"/>
                      <a:r>
                        <a:rPr lang="en-GB" sz="1200" b="0" dirty="0">
                          <a:latin typeface="Gill Sans MT" panose="020B0502020104020203" pitchFamily="34" charset="0"/>
                        </a:rPr>
                        <a:t>Involves</a:t>
                      </a:r>
                      <a:r>
                        <a:rPr lang="en-GB" sz="1200" b="0" baseline="0" dirty="0">
                          <a:latin typeface="Gill Sans MT" panose="020B0502020104020203" pitchFamily="34" charset="0"/>
                        </a:rPr>
                        <a:t> creating a </a:t>
                      </a:r>
                      <a:r>
                        <a:rPr lang="en-GB" sz="1200" b="0" dirty="0">
                          <a:latin typeface="Gill Sans MT" panose="020B0502020104020203" pitchFamily="34" charset="0"/>
                        </a:rPr>
                        <a:t>series of images and/or text showing the sequence of the action planned for a</a:t>
                      </a:r>
                      <a:r>
                        <a:rPr lang="en-GB" sz="1200" b="0" baseline="0" dirty="0">
                          <a:latin typeface="Gill Sans MT" panose="020B0502020104020203" pitchFamily="34" charset="0"/>
                        </a:rPr>
                        <a:t> devised drama.</a:t>
                      </a:r>
                      <a:endParaRPr lang="en-GB" sz="1200" b="0" dirty="0">
                        <a:latin typeface="Gill Sans MT" panose="020B0502020104020203" pitchFamily="34" charset="0"/>
                      </a:endParaRPr>
                    </a:p>
                  </a:txBody>
                  <a:tcPr anchor="ctr"/>
                </a:tc>
                <a:extLst>
                  <a:ext uri="{0D108BD9-81ED-4DB2-BD59-A6C34878D82A}">
                    <a16:rowId xmlns:a16="http://schemas.microsoft.com/office/drawing/2014/main" val="1225530206"/>
                  </a:ext>
                </a:extLst>
              </a:tr>
              <a:tr h="602424">
                <a:tc>
                  <a:txBody>
                    <a:bodyPr/>
                    <a:lstStyle/>
                    <a:p>
                      <a:pPr algn="l"/>
                      <a:r>
                        <a:rPr lang="en-GB" sz="1200" b="0" dirty="0">
                          <a:latin typeface="Gill Sans MT" panose="020B0502020104020203" pitchFamily="34" charset="0"/>
                        </a:rPr>
                        <a:t>Cue to Cue Rehearsal</a:t>
                      </a:r>
                    </a:p>
                  </a:txBody>
                  <a:tcPr anchor="ctr"/>
                </a:tc>
                <a:tc>
                  <a:txBody>
                    <a:bodyPr/>
                    <a:lstStyle/>
                    <a:p>
                      <a:pPr algn="l"/>
                      <a:r>
                        <a:rPr lang="en-GB" sz="1200" b="0" dirty="0">
                          <a:latin typeface="Gill Sans MT" panose="020B0502020104020203" pitchFamily="34" charset="0"/>
                        </a:rPr>
                        <a:t>This involves a rehearsal where</a:t>
                      </a:r>
                      <a:r>
                        <a:rPr lang="en-GB" sz="1200" b="0" baseline="0" dirty="0">
                          <a:latin typeface="Gill Sans MT" panose="020B0502020104020203" pitchFamily="34" charset="0"/>
                        </a:rPr>
                        <a:t> the actors remove all of the </a:t>
                      </a:r>
                      <a:r>
                        <a:rPr lang="en-GB" sz="1200" b="0" dirty="0">
                          <a:latin typeface="Gill Sans MT" panose="020B0502020104020203" pitchFamily="34" charset="0"/>
                        </a:rPr>
                        <a:t>action and dialogue between cues during a technical rehearsal.</a:t>
                      </a:r>
                    </a:p>
                  </a:txBody>
                  <a:tcPr anchor="ctr"/>
                </a:tc>
                <a:extLst>
                  <a:ext uri="{0D108BD9-81ED-4DB2-BD59-A6C34878D82A}">
                    <a16:rowId xmlns:a16="http://schemas.microsoft.com/office/drawing/2014/main" val="3160735499"/>
                  </a:ext>
                </a:extLst>
              </a:tr>
              <a:tr h="602424">
                <a:tc>
                  <a:txBody>
                    <a:bodyPr/>
                    <a:lstStyle/>
                    <a:p>
                      <a:pPr algn="l"/>
                      <a:r>
                        <a:rPr lang="en-GB" sz="1200" b="0" dirty="0">
                          <a:latin typeface="Gill Sans MT" panose="020B0502020104020203" pitchFamily="34" charset="0"/>
                        </a:rPr>
                        <a:t>The Exposition</a:t>
                      </a:r>
                    </a:p>
                  </a:txBody>
                  <a:tcPr anchor="ctr"/>
                </a:tc>
                <a:tc>
                  <a:txBody>
                    <a:bodyPr/>
                    <a:lstStyle/>
                    <a:p>
                      <a:pPr algn="l"/>
                      <a:r>
                        <a:rPr lang="en-GB" sz="1200" b="0" kern="1200" dirty="0">
                          <a:solidFill>
                            <a:schemeClr val="tx1"/>
                          </a:solidFill>
                          <a:latin typeface="Gill Sans MT" panose="020B0502020104020203" pitchFamily="34" charset="0"/>
                          <a:ea typeface="+mn-ea"/>
                          <a:cs typeface="+mn-cs"/>
                        </a:rPr>
                        <a:t>The opening scene of the plot which provides essential background</a:t>
                      </a:r>
                      <a:r>
                        <a:rPr lang="en-GB" sz="1200" b="0" kern="1200" baseline="0" dirty="0">
                          <a:solidFill>
                            <a:schemeClr val="tx1"/>
                          </a:solidFill>
                          <a:latin typeface="Gill Sans MT" panose="020B0502020104020203" pitchFamily="34" charset="0"/>
                          <a:ea typeface="+mn-ea"/>
                          <a:cs typeface="+mn-cs"/>
                        </a:rPr>
                        <a:t> </a:t>
                      </a:r>
                      <a:r>
                        <a:rPr lang="en-GB" sz="1200" b="0" kern="1200" dirty="0">
                          <a:solidFill>
                            <a:schemeClr val="tx1"/>
                          </a:solidFill>
                          <a:latin typeface="Gill Sans MT" panose="020B0502020104020203" pitchFamily="34" charset="0"/>
                          <a:ea typeface="+mn-ea"/>
                          <a:cs typeface="+mn-cs"/>
                        </a:rPr>
                        <a:t>information about the characters, setting and sets the mood</a:t>
                      </a:r>
                      <a:r>
                        <a:rPr lang="en-GB" sz="1200" b="0" kern="1200" baseline="0" dirty="0">
                          <a:solidFill>
                            <a:schemeClr val="tx1"/>
                          </a:solidFill>
                          <a:latin typeface="Gill Sans MT" panose="020B0502020104020203" pitchFamily="34" charset="0"/>
                          <a:ea typeface="+mn-ea"/>
                          <a:cs typeface="+mn-cs"/>
                        </a:rPr>
                        <a:t> of the piece.</a:t>
                      </a:r>
                      <a:endParaRPr lang="en-GB" sz="1200" b="0" kern="1200" dirty="0">
                        <a:solidFill>
                          <a:schemeClr val="tx1"/>
                        </a:solidFill>
                        <a:latin typeface="Gill Sans MT" panose="020B0502020104020203" pitchFamily="34" charset="0"/>
                        <a:ea typeface="+mn-ea"/>
                        <a:cs typeface="+mn-cs"/>
                      </a:endParaRPr>
                    </a:p>
                  </a:txBody>
                  <a:tcPr anchor="ctr"/>
                </a:tc>
                <a:extLst>
                  <a:ext uri="{0D108BD9-81ED-4DB2-BD59-A6C34878D82A}">
                    <a16:rowId xmlns:a16="http://schemas.microsoft.com/office/drawing/2014/main" val="1966114263"/>
                  </a:ext>
                </a:extLst>
              </a:tr>
              <a:tr h="602424">
                <a:tc>
                  <a:txBody>
                    <a:bodyPr/>
                    <a:lstStyle/>
                    <a:p>
                      <a:pPr algn="l"/>
                      <a:r>
                        <a:rPr lang="en-GB" sz="1200" b="0" dirty="0">
                          <a:latin typeface="Gill Sans MT" panose="020B0502020104020203" pitchFamily="34" charset="0"/>
                        </a:rPr>
                        <a:t>Semiotics</a:t>
                      </a:r>
                    </a:p>
                  </a:txBody>
                  <a:tcPr anchor="ctr"/>
                </a:tc>
                <a:tc>
                  <a:txBody>
                    <a:bodyPr/>
                    <a:lstStyle/>
                    <a:p>
                      <a:pPr algn="l"/>
                      <a:r>
                        <a:rPr lang="en-GB" sz="1200" b="0" dirty="0">
                          <a:latin typeface="Gill Sans MT" panose="020B0502020104020203" pitchFamily="34" charset="0"/>
                        </a:rPr>
                        <a:t>This refers to how meaning is created and communicated through the systems of signs and</a:t>
                      </a:r>
                      <a:r>
                        <a:rPr lang="en-GB" sz="1200" b="0" baseline="0" dirty="0">
                          <a:latin typeface="Gill Sans MT" panose="020B0502020104020203" pitchFamily="34" charset="0"/>
                        </a:rPr>
                        <a:t> </a:t>
                      </a:r>
                      <a:r>
                        <a:rPr lang="en-GB" sz="1200" b="0" dirty="0">
                          <a:latin typeface="Gill Sans MT" panose="020B0502020104020203" pitchFamily="34" charset="0"/>
                        </a:rPr>
                        <a:t>symbols of drama. </a:t>
                      </a:r>
                    </a:p>
                  </a:txBody>
                  <a:tcPr anchor="ctr"/>
                </a:tc>
                <a:extLst>
                  <a:ext uri="{0D108BD9-81ED-4DB2-BD59-A6C34878D82A}">
                    <a16:rowId xmlns:a16="http://schemas.microsoft.com/office/drawing/2014/main" val="4085609080"/>
                  </a:ext>
                </a:extLst>
              </a:tr>
            </a:tbl>
          </a:graphicData>
        </a:graphic>
      </p:graphicFrame>
      <p:graphicFrame>
        <p:nvGraphicFramePr>
          <p:cNvPr id="6" name="Content Placeholder 3"/>
          <p:cNvGraphicFramePr>
            <a:graphicFrameLocks/>
          </p:cNvGraphicFramePr>
          <p:nvPr>
            <p:extLst>
              <p:ext uri="{D42A27DB-BD31-4B8C-83A1-F6EECF244321}">
                <p14:modId xmlns:p14="http://schemas.microsoft.com/office/powerpoint/2010/main" val="223091215"/>
              </p:ext>
            </p:extLst>
          </p:nvPr>
        </p:nvGraphicFramePr>
        <p:xfrm>
          <a:off x="406256" y="764892"/>
          <a:ext cx="5625576" cy="5585738"/>
        </p:xfrm>
        <a:graphic>
          <a:graphicData uri="http://schemas.openxmlformats.org/drawingml/2006/table">
            <a:tbl>
              <a:tblPr firstRow="1" bandRow="1">
                <a:tableStyleId>{5940675A-B579-460E-94D1-54222C63F5DA}</a:tableStyleId>
              </a:tblPr>
              <a:tblGrid>
                <a:gridCol w="1239052">
                  <a:extLst>
                    <a:ext uri="{9D8B030D-6E8A-4147-A177-3AD203B41FA5}">
                      <a16:colId xmlns:a16="http://schemas.microsoft.com/office/drawing/2014/main" val="20000"/>
                    </a:ext>
                  </a:extLst>
                </a:gridCol>
                <a:gridCol w="4386524">
                  <a:extLst>
                    <a:ext uri="{9D8B030D-6E8A-4147-A177-3AD203B41FA5}">
                      <a16:colId xmlns:a16="http://schemas.microsoft.com/office/drawing/2014/main" val="1348711743"/>
                    </a:ext>
                  </a:extLst>
                </a:gridCol>
              </a:tblGrid>
              <a:tr h="475936">
                <a:tc gridSpan="2">
                  <a:txBody>
                    <a:bodyPr/>
                    <a:lstStyle/>
                    <a:p>
                      <a:pPr algn="l"/>
                      <a:r>
                        <a:rPr lang="en-US" sz="1200" b="0" dirty="0">
                          <a:latin typeface="Gill Sans MT" panose="020B0502020104020203" pitchFamily="34" charset="0"/>
                        </a:rPr>
                        <a:t>Devising</a:t>
                      </a:r>
                      <a:r>
                        <a:rPr lang="en-US" sz="1200" b="0" baseline="0" dirty="0">
                          <a:latin typeface="Gill Sans MT" panose="020B0502020104020203" pitchFamily="34" charset="0"/>
                        </a:rPr>
                        <a:t> Drama – Key Words</a:t>
                      </a:r>
                      <a:endParaRPr lang="en-US" sz="1200" b="0" dirty="0">
                        <a:latin typeface="Gill Sans MT" panose="020B0502020104020203" pitchFamily="34" charset="0"/>
                      </a:endParaRPr>
                    </a:p>
                  </a:txBody>
                  <a:tcPr anchor="ctr">
                    <a:solidFill>
                      <a:srgbClr val="E2F0D9"/>
                    </a:solidFill>
                  </a:tcPr>
                </a:tc>
                <a:tc hMerge="1">
                  <a:txBody>
                    <a:bodyPr/>
                    <a:lstStyle/>
                    <a:p>
                      <a:endParaRPr lang="en-GB"/>
                    </a:p>
                  </a:txBody>
                  <a:tcPr/>
                </a:tc>
                <a:extLst>
                  <a:ext uri="{0D108BD9-81ED-4DB2-BD59-A6C34878D82A}">
                    <a16:rowId xmlns:a16="http://schemas.microsoft.com/office/drawing/2014/main" val="10004"/>
                  </a:ext>
                </a:extLst>
              </a:tr>
              <a:tr h="690839">
                <a:tc>
                  <a:txBody>
                    <a:bodyPr/>
                    <a:lstStyle/>
                    <a:p>
                      <a:pPr algn="l"/>
                      <a:r>
                        <a:rPr lang="en-GB" sz="1200" b="0" dirty="0">
                          <a:solidFill>
                            <a:schemeClr val="tx1"/>
                          </a:solidFill>
                          <a:latin typeface="Gill Sans MT" panose="020B0502020104020203" pitchFamily="34" charset="0"/>
                        </a:rPr>
                        <a:t>Stimulus</a:t>
                      </a:r>
                      <a:endParaRPr lang="en-US" sz="1200" b="0" dirty="0">
                        <a:latin typeface="Gill Sans MT" panose="020B0502020104020203"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latin typeface="Gill Sans MT" panose="020B0502020104020203" pitchFamily="34" charset="0"/>
                        </a:rPr>
                        <a:t>A resourced used as</a:t>
                      </a:r>
                      <a:r>
                        <a:rPr lang="en-GB" sz="1200" b="0" baseline="0" dirty="0">
                          <a:solidFill>
                            <a:schemeClr val="tx1"/>
                          </a:solidFill>
                          <a:latin typeface="Gill Sans MT" panose="020B0502020104020203" pitchFamily="34" charset="0"/>
                        </a:rPr>
                        <a:t> a starting point to generate ideas for a piece of drama. This may be a poem, story, piece of music, historical event, a painting, a piece of artwork, a quote and more. </a:t>
                      </a:r>
                      <a:endParaRPr lang="en-GB" sz="1200" b="0" dirty="0">
                        <a:solidFill>
                          <a:schemeClr val="tx1"/>
                        </a:solidFill>
                        <a:latin typeface="Gill Sans MT" panose="020B0502020104020203" pitchFamily="34" charset="0"/>
                      </a:endParaRPr>
                    </a:p>
                  </a:txBody>
                  <a:tcPr anchor="ctr"/>
                </a:tc>
                <a:extLst>
                  <a:ext uri="{0D108BD9-81ED-4DB2-BD59-A6C34878D82A}">
                    <a16:rowId xmlns:a16="http://schemas.microsoft.com/office/drawing/2014/main" val="10005"/>
                  </a:ext>
                </a:extLst>
              </a:tr>
              <a:tr h="465183">
                <a:tc>
                  <a:txBody>
                    <a:bodyPr/>
                    <a:lstStyle/>
                    <a:p>
                      <a:pPr algn="l"/>
                      <a:r>
                        <a:rPr lang="en-GB" sz="1200" b="0" dirty="0">
                          <a:latin typeface="Gill Sans MT" panose="020B0502020104020203" pitchFamily="34" charset="0"/>
                        </a:rPr>
                        <a:t>Intentions</a:t>
                      </a:r>
                      <a:endParaRPr lang="en-US" sz="1200" b="0" dirty="0">
                        <a:latin typeface="Gill Sans MT" panose="020B0502020104020203"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a:latin typeface="Gill Sans MT" panose="020B0502020104020203" pitchFamily="34" charset="0"/>
                        </a:rPr>
                        <a:t>This is the</a:t>
                      </a:r>
                      <a:r>
                        <a:rPr lang="en-GB" sz="1200" b="0" baseline="0" dirty="0">
                          <a:latin typeface="Gill Sans MT" panose="020B0502020104020203" pitchFamily="34" charset="0"/>
                        </a:rPr>
                        <a:t> overarching aim of the devised piece. </a:t>
                      </a:r>
                      <a:endParaRPr lang="en-GB" sz="1200" b="0" dirty="0">
                        <a:latin typeface="Gill Sans MT" panose="020B0502020104020203" pitchFamily="34" charset="0"/>
                      </a:endParaRPr>
                    </a:p>
                  </a:txBody>
                  <a:tcPr anchor="ctr"/>
                </a:tc>
                <a:extLst>
                  <a:ext uri="{0D108BD9-81ED-4DB2-BD59-A6C34878D82A}">
                    <a16:rowId xmlns:a16="http://schemas.microsoft.com/office/drawing/2014/main" val="10006"/>
                  </a:ext>
                </a:extLst>
              </a:tr>
              <a:tr h="493456">
                <a:tc>
                  <a:txBody>
                    <a:bodyPr/>
                    <a:lstStyle/>
                    <a:p>
                      <a:pPr algn="l"/>
                      <a:r>
                        <a:rPr lang="en-US" sz="1200" b="0" dirty="0">
                          <a:latin typeface="Gill Sans MT" panose="020B0502020104020203" pitchFamily="34" charset="0"/>
                        </a:rPr>
                        <a:t>Contribution</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latin typeface="Gill Sans MT" panose="020B0502020104020203" pitchFamily="34" charset="0"/>
                        </a:rPr>
                        <a:t>The impact you have had on the</a:t>
                      </a:r>
                      <a:r>
                        <a:rPr lang="en-GB" sz="1200" b="0" baseline="0" dirty="0">
                          <a:solidFill>
                            <a:schemeClr val="tx1"/>
                          </a:solidFill>
                          <a:latin typeface="Gill Sans MT" panose="020B0502020104020203" pitchFamily="34" charset="0"/>
                        </a:rPr>
                        <a:t> creation of the Drama piece and your ideas and input during the creative and rehearsal process.</a:t>
                      </a:r>
                      <a:endParaRPr lang="en-GB" sz="1200" b="0" dirty="0">
                        <a:solidFill>
                          <a:schemeClr val="tx1"/>
                        </a:solidFill>
                        <a:latin typeface="Gill Sans MT" panose="020B0502020104020203" pitchFamily="34" charset="0"/>
                      </a:endParaRPr>
                    </a:p>
                  </a:txBody>
                  <a:tcPr anchor="ctr"/>
                </a:tc>
                <a:extLst>
                  <a:ext uri="{0D108BD9-81ED-4DB2-BD59-A6C34878D82A}">
                    <a16:rowId xmlns:a16="http://schemas.microsoft.com/office/drawing/2014/main" val="535829074"/>
                  </a:ext>
                </a:extLst>
              </a:tr>
              <a:tr h="590330">
                <a:tc>
                  <a:txBody>
                    <a:bodyPr/>
                    <a:lstStyle/>
                    <a:p>
                      <a:pPr algn="l"/>
                      <a:r>
                        <a:rPr lang="en-GB" sz="1200" b="0" dirty="0">
                          <a:latin typeface="Gill Sans MT" panose="020B0502020104020203" pitchFamily="34" charset="0"/>
                        </a:rPr>
                        <a:t>Blocking</a:t>
                      </a:r>
                      <a:endParaRPr lang="en-US" sz="1200" b="0" dirty="0">
                        <a:latin typeface="Gill Sans MT" panose="020B0502020104020203"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a:latin typeface="Gill Sans MT" panose="020B0502020104020203" pitchFamily="34" charset="0"/>
                        </a:rPr>
                        <a:t>The staging</a:t>
                      </a:r>
                      <a:r>
                        <a:rPr lang="en-GB" sz="1200" b="0" baseline="0" dirty="0">
                          <a:latin typeface="Gill Sans MT" panose="020B0502020104020203" pitchFamily="34" charset="0"/>
                        </a:rPr>
                        <a:t> and use of the space in drama, This may refer to the location of actors on the stage and the movements they make. </a:t>
                      </a:r>
                      <a:endParaRPr lang="en-US" sz="1200" b="0" dirty="0">
                        <a:latin typeface="Gill Sans MT" panose="020B0502020104020203" pitchFamily="34" charset="0"/>
                      </a:endParaRPr>
                    </a:p>
                  </a:txBody>
                  <a:tcPr anchor="ctr"/>
                </a:tc>
                <a:extLst>
                  <a:ext uri="{0D108BD9-81ED-4DB2-BD59-A6C34878D82A}">
                    <a16:rowId xmlns:a16="http://schemas.microsoft.com/office/drawing/2014/main" val="2432269375"/>
                  </a:ext>
                </a:extLst>
              </a:tr>
              <a:tr h="1085604">
                <a:tc>
                  <a:txBody>
                    <a:bodyPr/>
                    <a:lstStyle/>
                    <a:p>
                      <a:pPr algn="l"/>
                      <a:r>
                        <a:rPr lang="en-US" sz="1200" b="0" dirty="0">
                          <a:latin typeface="Gill Sans MT" panose="020B0502020104020203" pitchFamily="34" charset="0"/>
                        </a:rPr>
                        <a:t>Script</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latin typeface="Gill Sans MT" panose="020B0502020104020203" pitchFamily="34" charset="0"/>
                          <a:ea typeface="+mn-ea"/>
                          <a:cs typeface="+mn-cs"/>
                        </a:rPr>
                        <a:t>The written drama piece/script. The dialogue of the actors</a:t>
                      </a:r>
                      <a:r>
                        <a:rPr lang="en-GB" sz="1200" b="0" kern="1200" baseline="0" dirty="0">
                          <a:solidFill>
                            <a:schemeClr val="tx1"/>
                          </a:solidFill>
                          <a:latin typeface="Gill Sans MT" panose="020B0502020104020203" pitchFamily="34" charset="0"/>
                          <a:ea typeface="+mn-ea"/>
                          <a:cs typeface="+mn-cs"/>
                        </a:rPr>
                        <a:t> is recorded here, as well as, stage directions, key movement and staging, cues, the scene names and number and the location and time of the scene. Where and a character enters and exits their scene is also recorded here.</a:t>
                      </a:r>
                      <a:endParaRPr lang="en-GB" sz="1200" b="0" kern="1200" dirty="0">
                        <a:solidFill>
                          <a:schemeClr val="tx1"/>
                        </a:solidFill>
                        <a:latin typeface="Gill Sans MT" panose="020B0502020104020203" pitchFamily="34" charset="0"/>
                        <a:ea typeface="+mn-ea"/>
                        <a:cs typeface="+mn-cs"/>
                      </a:endParaRPr>
                    </a:p>
                  </a:txBody>
                  <a:tcPr anchor="ctr"/>
                </a:tc>
                <a:extLst>
                  <a:ext uri="{0D108BD9-81ED-4DB2-BD59-A6C34878D82A}">
                    <a16:rowId xmlns:a16="http://schemas.microsoft.com/office/drawing/2014/main" val="3604064273"/>
                  </a:ext>
                </a:extLst>
              </a:tr>
              <a:tr h="402712">
                <a:tc>
                  <a:txBody>
                    <a:bodyPr/>
                    <a:lstStyle/>
                    <a:p>
                      <a:pPr algn="l"/>
                      <a:r>
                        <a:rPr lang="en-US" sz="1200" b="0" dirty="0">
                          <a:latin typeface="Gill Sans MT" panose="020B0502020104020203" pitchFamily="34" charset="0"/>
                        </a:rPr>
                        <a:t>Scene</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a:latin typeface="Gill Sans MT" panose="020B0502020104020203" pitchFamily="34" charset="0"/>
                        </a:rPr>
                        <a:t>A sequence of continuous action in a play.</a:t>
                      </a:r>
                      <a:endParaRPr lang="en-GB" sz="1200" b="0" kern="1200" dirty="0">
                        <a:solidFill>
                          <a:schemeClr val="tx1"/>
                        </a:solidFill>
                        <a:latin typeface="Gill Sans MT" panose="020B0502020104020203" pitchFamily="34" charset="0"/>
                        <a:ea typeface="+mn-ea"/>
                        <a:cs typeface="+mn-cs"/>
                      </a:endParaRPr>
                    </a:p>
                  </a:txBody>
                  <a:tcPr anchor="ctr"/>
                </a:tc>
                <a:extLst>
                  <a:ext uri="{0D108BD9-81ED-4DB2-BD59-A6C34878D82A}">
                    <a16:rowId xmlns:a16="http://schemas.microsoft.com/office/drawing/2014/main" val="1056763582"/>
                  </a:ext>
                </a:extLst>
              </a:tr>
              <a:tr h="296074">
                <a:tc>
                  <a:txBody>
                    <a:bodyPr/>
                    <a:lstStyle/>
                    <a:p>
                      <a:pPr algn="l"/>
                      <a:r>
                        <a:rPr lang="en-US" sz="1200" b="0" dirty="0">
                          <a:latin typeface="Gill Sans MT" panose="020B0502020104020203" pitchFamily="34" charset="0"/>
                        </a:rPr>
                        <a:t>Plot</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a:latin typeface="Gill Sans MT" panose="020B0502020104020203" pitchFamily="34" charset="0"/>
                        </a:rPr>
                        <a:t>The storyline of a piece of drama. </a:t>
                      </a:r>
                      <a:endParaRPr lang="en-GB" sz="1200" b="0" kern="1200" dirty="0">
                        <a:solidFill>
                          <a:schemeClr val="tx1"/>
                        </a:solidFill>
                        <a:latin typeface="Gill Sans MT" panose="020B0502020104020203" pitchFamily="34" charset="0"/>
                        <a:ea typeface="+mn-ea"/>
                        <a:cs typeface="+mn-cs"/>
                      </a:endParaRPr>
                    </a:p>
                  </a:txBody>
                  <a:tcPr anchor="ctr"/>
                </a:tc>
                <a:extLst>
                  <a:ext uri="{0D108BD9-81ED-4DB2-BD59-A6C34878D82A}">
                    <a16:rowId xmlns:a16="http://schemas.microsoft.com/office/drawing/2014/main" val="3055672749"/>
                  </a:ext>
                </a:extLst>
              </a:tr>
              <a:tr h="1085604">
                <a:tc>
                  <a:txBody>
                    <a:bodyPr/>
                    <a:lstStyle/>
                    <a:p>
                      <a:pPr algn="l"/>
                      <a:r>
                        <a:rPr lang="en-US" sz="1200" b="0" dirty="0">
                          <a:latin typeface="Gill Sans MT" panose="020B0502020104020203" pitchFamily="34" charset="0"/>
                        </a:rPr>
                        <a:t>Structure</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latin typeface="Gill Sans MT" panose="020B0502020104020203" pitchFamily="34" charset="0"/>
                          <a:ea typeface="+mn-ea"/>
                          <a:cs typeface="+mn-cs"/>
                        </a:rPr>
                        <a:t>The structure is how the plot or story of a play is presented, including a beginning, a middle and an end. Dramatic structure is typically broken up into acts, scenes, and plot points. There can be flashbacks</a:t>
                      </a:r>
                      <a:r>
                        <a:rPr lang="en-GB" sz="1200" b="0" kern="1200" baseline="0" dirty="0">
                          <a:solidFill>
                            <a:schemeClr val="tx1"/>
                          </a:solidFill>
                          <a:latin typeface="Gill Sans MT" panose="020B0502020104020203" pitchFamily="34" charset="0"/>
                          <a:ea typeface="+mn-ea"/>
                          <a:cs typeface="+mn-cs"/>
                        </a:rPr>
                        <a:t> and flash-forwards, the story may not always be told chronologically.</a:t>
                      </a:r>
                      <a:endParaRPr lang="en-GB" sz="1200" b="0" kern="1200" dirty="0">
                        <a:solidFill>
                          <a:schemeClr val="tx1"/>
                        </a:solidFill>
                        <a:latin typeface="Gill Sans MT" panose="020B0502020104020203" pitchFamily="34" charset="0"/>
                        <a:ea typeface="+mn-ea"/>
                        <a:cs typeface="+mn-cs"/>
                      </a:endParaRPr>
                    </a:p>
                  </a:txBody>
                  <a:tcPr anchor="ctr"/>
                </a:tc>
                <a:extLst>
                  <a:ext uri="{0D108BD9-81ED-4DB2-BD59-A6C34878D82A}">
                    <a16:rowId xmlns:a16="http://schemas.microsoft.com/office/drawing/2014/main" val="4248493502"/>
                  </a:ext>
                </a:extLst>
              </a:tr>
            </a:tbl>
          </a:graphicData>
        </a:graphic>
      </p:graphicFrame>
      <p:sp>
        <p:nvSpPr>
          <p:cNvPr id="7" name="TextBox 6"/>
          <p:cNvSpPr txBox="1"/>
          <p:nvPr/>
        </p:nvSpPr>
        <p:spPr>
          <a:xfrm>
            <a:off x="6367015" y="311248"/>
            <a:ext cx="5024582" cy="369332"/>
          </a:xfrm>
          <a:prstGeom prst="rect">
            <a:avLst/>
          </a:prstGeom>
          <a:noFill/>
        </p:spPr>
        <p:txBody>
          <a:bodyPr wrap="square" rtlCol="0">
            <a:spAutoFit/>
          </a:bodyPr>
          <a:lstStyle/>
          <a:p>
            <a:pPr algn="r"/>
            <a:r>
              <a:rPr lang="en-GB" dirty="0">
                <a:latin typeface="Gill Sans MT" panose="020B0502020104020203" pitchFamily="34" charset="0"/>
              </a:rPr>
              <a:t>Devising Drama</a:t>
            </a:r>
          </a:p>
        </p:txBody>
      </p:sp>
    </p:spTree>
    <p:extLst>
      <p:ext uri="{BB962C8B-B14F-4D97-AF65-F5344CB8AC3E}">
        <p14:creationId xmlns:p14="http://schemas.microsoft.com/office/powerpoint/2010/main" val="1149537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4638" y="104642"/>
            <a:ext cx="10515600" cy="1046440"/>
          </a:xfrm>
        </p:spPr>
        <p:txBody>
          <a:bodyPr/>
          <a:lstStyle/>
          <a:p>
            <a:pPr algn="ctr"/>
            <a:r>
              <a:rPr lang="en-GB" dirty="0">
                <a:latin typeface="Gill Sans MT" panose="020B0502020104020203" pitchFamily="34" charset="0"/>
              </a:rPr>
              <a:t>Contents Page</a:t>
            </a:r>
          </a:p>
        </p:txBody>
      </p:sp>
      <p:sp>
        <p:nvSpPr>
          <p:cNvPr id="5" name="Rounded Rectangle 4"/>
          <p:cNvSpPr/>
          <p:nvPr/>
        </p:nvSpPr>
        <p:spPr>
          <a:xfrm>
            <a:off x="296883" y="285008"/>
            <a:ext cx="11625943" cy="6246421"/>
          </a:xfrm>
          <a:prstGeom prst="roundRect">
            <a:avLst/>
          </a:prstGeom>
          <a:noFill/>
          <a:ln w="57150">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 name="Table 2"/>
          <p:cNvGraphicFramePr>
            <a:graphicFrameLocks noGrp="1"/>
          </p:cNvGraphicFramePr>
          <p:nvPr>
            <p:extLst>
              <p:ext uri="{D42A27DB-BD31-4B8C-83A1-F6EECF244321}">
                <p14:modId xmlns:p14="http://schemas.microsoft.com/office/powerpoint/2010/main" val="3991031686"/>
              </p:ext>
            </p:extLst>
          </p:nvPr>
        </p:nvGraphicFramePr>
        <p:xfrm>
          <a:off x="4308146" y="895462"/>
          <a:ext cx="3680924" cy="4284532"/>
        </p:xfrm>
        <a:graphic>
          <a:graphicData uri="http://schemas.openxmlformats.org/drawingml/2006/table">
            <a:tbl>
              <a:tblPr firstRow="1" bandRow="1">
                <a:tableStyleId>{5940675A-B579-460E-94D1-54222C63F5DA}</a:tableStyleId>
              </a:tblPr>
              <a:tblGrid>
                <a:gridCol w="2700513">
                  <a:extLst>
                    <a:ext uri="{9D8B030D-6E8A-4147-A177-3AD203B41FA5}">
                      <a16:colId xmlns:a16="http://schemas.microsoft.com/office/drawing/2014/main" val="90344715"/>
                    </a:ext>
                  </a:extLst>
                </a:gridCol>
                <a:gridCol w="980411">
                  <a:extLst>
                    <a:ext uri="{9D8B030D-6E8A-4147-A177-3AD203B41FA5}">
                      <a16:colId xmlns:a16="http://schemas.microsoft.com/office/drawing/2014/main" val="3044920856"/>
                    </a:ext>
                  </a:extLst>
                </a:gridCol>
              </a:tblGrid>
              <a:tr h="306038">
                <a:tc>
                  <a:txBody>
                    <a:bodyPr/>
                    <a:lstStyle/>
                    <a:p>
                      <a:pPr algn="ctr"/>
                      <a:r>
                        <a:rPr lang="en-GB" sz="1400" b="1" dirty="0">
                          <a:latin typeface="Gill Sans MT" panose="020B0502020104020203" pitchFamily="34" charset="0"/>
                        </a:rPr>
                        <a:t>Subject</a:t>
                      </a:r>
                    </a:p>
                  </a:txBody>
                  <a:tcPr/>
                </a:tc>
                <a:tc>
                  <a:txBody>
                    <a:bodyPr/>
                    <a:lstStyle/>
                    <a:p>
                      <a:pPr algn="ctr"/>
                      <a:r>
                        <a:rPr lang="en-GB" sz="1400" b="1" dirty="0">
                          <a:latin typeface="Gill Sans MT" panose="020B0502020104020203" pitchFamily="34" charset="0"/>
                        </a:rPr>
                        <a:t>Page</a:t>
                      </a:r>
                    </a:p>
                  </a:txBody>
                  <a:tcPr/>
                </a:tc>
                <a:extLst>
                  <a:ext uri="{0D108BD9-81ED-4DB2-BD59-A6C34878D82A}">
                    <a16:rowId xmlns:a16="http://schemas.microsoft.com/office/drawing/2014/main" val="680685889"/>
                  </a:ext>
                </a:extLst>
              </a:tr>
              <a:tr h="306038">
                <a:tc>
                  <a:txBody>
                    <a:bodyPr/>
                    <a:lstStyle/>
                    <a:p>
                      <a:r>
                        <a:rPr lang="en-GB" sz="1400" dirty="0">
                          <a:latin typeface="Gill Sans MT" panose="020B0502020104020203" pitchFamily="34" charset="0"/>
                        </a:rPr>
                        <a:t>English</a:t>
                      </a:r>
                    </a:p>
                  </a:txBody>
                  <a:tcPr/>
                </a:tc>
                <a:tc>
                  <a:txBody>
                    <a:bodyPr/>
                    <a:lstStyle/>
                    <a:p>
                      <a:pPr algn="ctr"/>
                      <a:r>
                        <a:rPr lang="en-GB" sz="1400" dirty="0">
                          <a:latin typeface="Gill Sans MT" panose="020B0502020104020203" pitchFamily="34" charset="0"/>
                        </a:rPr>
                        <a:t>1</a:t>
                      </a:r>
                    </a:p>
                  </a:txBody>
                  <a:tcPr/>
                </a:tc>
                <a:extLst>
                  <a:ext uri="{0D108BD9-81ED-4DB2-BD59-A6C34878D82A}">
                    <a16:rowId xmlns:a16="http://schemas.microsoft.com/office/drawing/2014/main" val="1173644405"/>
                  </a:ext>
                </a:extLst>
              </a:tr>
              <a:tr h="306038">
                <a:tc>
                  <a:txBody>
                    <a:bodyPr/>
                    <a:lstStyle/>
                    <a:p>
                      <a:r>
                        <a:rPr lang="en-GB" sz="1400" dirty="0">
                          <a:latin typeface="Gill Sans MT" panose="020B0502020104020203" pitchFamily="34" charset="0"/>
                        </a:rPr>
                        <a:t>Maths</a:t>
                      </a:r>
                    </a:p>
                  </a:txBody>
                  <a:tcPr/>
                </a:tc>
                <a:tc>
                  <a:txBody>
                    <a:bodyPr/>
                    <a:lstStyle/>
                    <a:p>
                      <a:pPr algn="ctr"/>
                      <a:r>
                        <a:rPr lang="en-GB" sz="1400" dirty="0">
                          <a:latin typeface="Gill Sans MT" panose="020B0502020104020203" pitchFamily="34" charset="0"/>
                        </a:rPr>
                        <a:t>2</a:t>
                      </a:r>
                    </a:p>
                  </a:txBody>
                  <a:tcPr/>
                </a:tc>
                <a:extLst>
                  <a:ext uri="{0D108BD9-81ED-4DB2-BD59-A6C34878D82A}">
                    <a16:rowId xmlns:a16="http://schemas.microsoft.com/office/drawing/2014/main" val="3458786320"/>
                  </a:ext>
                </a:extLst>
              </a:tr>
              <a:tr h="306038">
                <a:tc>
                  <a:txBody>
                    <a:bodyPr/>
                    <a:lstStyle/>
                    <a:p>
                      <a:r>
                        <a:rPr lang="en-GB" sz="1400" dirty="0">
                          <a:latin typeface="Gill Sans MT" panose="020B0502020104020203" pitchFamily="34" charset="0"/>
                        </a:rPr>
                        <a:t>Science</a:t>
                      </a:r>
                    </a:p>
                  </a:txBody>
                  <a:tcPr/>
                </a:tc>
                <a:tc>
                  <a:txBody>
                    <a:bodyPr/>
                    <a:lstStyle/>
                    <a:p>
                      <a:pPr algn="ctr"/>
                      <a:r>
                        <a:rPr lang="en-GB" sz="1400" dirty="0">
                          <a:latin typeface="Gill Sans MT" panose="020B0502020104020203" pitchFamily="34" charset="0"/>
                        </a:rPr>
                        <a:t>4</a:t>
                      </a:r>
                    </a:p>
                  </a:txBody>
                  <a:tcPr/>
                </a:tc>
                <a:extLst>
                  <a:ext uri="{0D108BD9-81ED-4DB2-BD59-A6C34878D82A}">
                    <a16:rowId xmlns:a16="http://schemas.microsoft.com/office/drawing/2014/main" val="3468103291"/>
                  </a:ext>
                </a:extLst>
              </a:tr>
              <a:tr h="306038">
                <a:tc>
                  <a:txBody>
                    <a:bodyPr/>
                    <a:lstStyle/>
                    <a:p>
                      <a:r>
                        <a:rPr lang="en-GB" sz="1400" dirty="0">
                          <a:latin typeface="Gill Sans MT" panose="020B0502020104020203" pitchFamily="34" charset="0"/>
                        </a:rPr>
                        <a:t>Spanish</a:t>
                      </a:r>
                    </a:p>
                  </a:txBody>
                  <a:tcPr/>
                </a:tc>
                <a:tc>
                  <a:txBody>
                    <a:bodyPr/>
                    <a:lstStyle/>
                    <a:p>
                      <a:pPr algn="ctr"/>
                      <a:r>
                        <a:rPr lang="en-GB" sz="1400" dirty="0">
                          <a:latin typeface="Gill Sans MT" panose="020B0502020104020203" pitchFamily="34" charset="0"/>
                        </a:rPr>
                        <a:t>6</a:t>
                      </a:r>
                    </a:p>
                  </a:txBody>
                  <a:tcPr/>
                </a:tc>
                <a:extLst>
                  <a:ext uri="{0D108BD9-81ED-4DB2-BD59-A6C34878D82A}">
                    <a16:rowId xmlns:a16="http://schemas.microsoft.com/office/drawing/2014/main" val="2987299053"/>
                  </a:ext>
                </a:extLst>
              </a:tr>
              <a:tr h="306038">
                <a:tc>
                  <a:txBody>
                    <a:bodyPr/>
                    <a:lstStyle/>
                    <a:p>
                      <a:r>
                        <a:rPr lang="en-GB" sz="1400" dirty="0">
                          <a:latin typeface="Gill Sans MT" panose="020B0502020104020203" pitchFamily="34" charset="0"/>
                        </a:rPr>
                        <a:t>History</a:t>
                      </a:r>
                    </a:p>
                  </a:txBody>
                  <a:tcPr/>
                </a:tc>
                <a:tc>
                  <a:txBody>
                    <a:bodyPr/>
                    <a:lstStyle/>
                    <a:p>
                      <a:pPr algn="ctr"/>
                      <a:r>
                        <a:rPr lang="en-GB" sz="1400" dirty="0">
                          <a:latin typeface="Gill Sans MT" panose="020B0502020104020203" pitchFamily="34" charset="0"/>
                        </a:rPr>
                        <a:t>7</a:t>
                      </a:r>
                    </a:p>
                  </a:txBody>
                  <a:tcPr/>
                </a:tc>
                <a:extLst>
                  <a:ext uri="{0D108BD9-81ED-4DB2-BD59-A6C34878D82A}">
                    <a16:rowId xmlns:a16="http://schemas.microsoft.com/office/drawing/2014/main" val="3672402999"/>
                  </a:ext>
                </a:extLst>
              </a:tr>
              <a:tr h="306038">
                <a:tc>
                  <a:txBody>
                    <a:bodyPr/>
                    <a:lstStyle/>
                    <a:p>
                      <a:r>
                        <a:rPr lang="en-GB" sz="1400" dirty="0">
                          <a:latin typeface="Gill Sans MT" panose="020B0502020104020203" pitchFamily="34" charset="0"/>
                        </a:rPr>
                        <a:t>Geography</a:t>
                      </a:r>
                    </a:p>
                  </a:txBody>
                  <a:tcPr/>
                </a:tc>
                <a:tc>
                  <a:txBody>
                    <a:bodyPr/>
                    <a:lstStyle/>
                    <a:p>
                      <a:pPr algn="ctr"/>
                      <a:r>
                        <a:rPr lang="en-GB" sz="1400" dirty="0">
                          <a:latin typeface="Gill Sans MT" panose="020B0502020104020203" pitchFamily="34" charset="0"/>
                        </a:rPr>
                        <a:t>8</a:t>
                      </a:r>
                    </a:p>
                  </a:txBody>
                  <a:tcPr/>
                </a:tc>
                <a:extLst>
                  <a:ext uri="{0D108BD9-81ED-4DB2-BD59-A6C34878D82A}">
                    <a16:rowId xmlns:a16="http://schemas.microsoft.com/office/drawing/2014/main" val="3919237099"/>
                  </a:ext>
                </a:extLst>
              </a:tr>
              <a:tr h="306038">
                <a:tc>
                  <a:txBody>
                    <a:bodyPr/>
                    <a:lstStyle/>
                    <a:p>
                      <a:r>
                        <a:rPr lang="en-GB" sz="1400" dirty="0">
                          <a:latin typeface="Gill Sans MT" panose="020B0502020104020203" pitchFamily="34" charset="0"/>
                        </a:rPr>
                        <a:t>PE</a:t>
                      </a:r>
                    </a:p>
                  </a:txBody>
                  <a:tcPr/>
                </a:tc>
                <a:tc>
                  <a:txBody>
                    <a:bodyPr/>
                    <a:lstStyle/>
                    <a:p>
                      <a:pPr algn="ctr"/>
                      <a:r>
                        <a:rPr lang="en-GB" sz="1400" dirty="0">
                          <a:latin typeface="Gill Sans MT" panose="020B0502020104020203" pitchFamily="34" charset="0"/>
                        </a:rPr>
                        <a:t>10</a:t>
                      </a:r>
                    </a:p>
                  </a:txBody>
                  <a:tcPr/>
                </a:tc>
                <a:extLst>
                  <a:ext uri="{0D108BD9-81ED-4DB2-BD59-A6C34878D82A}">
                    <a16:rowId xmlns:a16="http://schemas.microsoft.com/office/drawing/2014/main" val="725833876"/>
                  </a:ext>
                </a:extLst>
              </a:tr>
              <a:tr h="306038">
                <a:tc>
                  <a:txBody>
                    <a:bodyPr/>
                    <a:lstStyle/>
                    <a:p>
                      <a:r>
                        <a:rPr lang="en-GB" sz="1400" dirty="0">
                          <a:latin typeface="Gill Sans MT" panose="020B0502020104020203" pitchFamily="34" charset="0"/>
                        </a:rPr>
                        <a:t>Computing</a:t>
                      </a:r>
                    </a:p>
                  </a:txBody>
                  <a:tcPr/>
                </a:tc>
                <a:tc>
                  <a:txBody>
                    <a:bodyPr/>
                    <a:lstStyle/>
                    <a:p>
                      <a:pPr algn="ctr"/>
                      <a:r>
                        <a:rPr lang="en-GB" sz="1400" dirty="0">
                          <a:latin typeface="Gill Sans MT" panose="020B0502020104020203" pitchFamily="34" charset="0"/>
                        </a:rPr>
                        <a:t>14</a:t>
                      </a:r>
                    </a:p>
                  </a:txBody>
                  <a:tcPr/>
                </a:tc>
                <a:extLst>
                  <a:ext uri="{0D108BD9-81ED-4DB2-BD59-A6C34878D82A}">
                    <a16:rowId xmlns:a16="http://schemas.microsoft.com/office/drawing/2014/main" val="2510733732"/>
                  </a:ext>
                </a:extLst>
              </a:tr>
              <a:tr h="306038">
                <a:tc>
                  <a:txBody>
                    <a:bodyPr/>
                    <a:lstStyle/>
                    <a:p>
                      <a:r>
                        <a:rPr lang="en-GB" sz="1400" dirty="0">
                          <a:latin typeface="Gill Sans MT" panose="020B0502020104020203" pitchFamily="34" charset="0"/>
                        </a:rPr>
                        <a:t>Art</a:t>
                      </a:r>
                    </a:p>
                  </a:txBody>
                  <a:tcPr/>
                </a:tc>
                <a:tc>
                  <a:txBody>
                    <a:bodyPr/>
                    <a:lstStyle/>
                    <a:p>
                      <a:pPr algn="ctr"/>
                      <a:r>
                        <a:rPr lang="en-GB" sz="1400" dirty="0">
                          <a:latin typeface="Gill Sans MT" panose="020B0502020104020203" pitchFamily="34" charset="0"/>
                        </a:rPr>
                        <a:t>15</a:t>
                      </a:r>
                    </a:p>
                  </a:txBody>
                  <a:tcPr/>
                </a:tc>
                <a:extLst>
                  <a:ext uri="{0D108BD9-81ED-4DB2-BD59-A6C34878D82A}">
                    <a16:rowId xmlns:a16="http://schemas.microsoft.com/office/drawing/2014/main" val="2693708339"/>
                  </a:ext>
                </a:extLst>
              </a:tr>
              <a:tr h="306038">
                <a:tc>
                  <a:txBody>
                    <a:bodyPr/>
                    <a:lstStyle/>
                    <a:p>
                      <a:r>
                        <a:rPr lang="en-GB" sz="1400" dirty="0">
                          <a:latin typeface="Gill Sans MT" panose="020B0502020104020203" pitchFamily="34" charset="0"/>
                        </a:rPr>
                        <a:t>Cooking and Nutrition</a:t>
                      </a:r>
                    </a:p>
                  </a:txBody>
                  <a:tcPr/>
                </a:tc>
                <a:tc>
                  <a:txBody>
                    <a:bodyPr/>
                    <a:lstStyle/>
                    <a:p>
                      <a:pPr algn="ctr"/>
                      <a:r>
                        <a:rPr lang="en-GB" sz="1400" dirty="0">
                          <a:latin typeface="Gill Sans MT" panose="020B0502020104020203" pitchFamily="34" charset="0"/>
                        </a:rPr>
                        <a:t>16</a:t>
                      </a:r>
                    </a:p>
                  </a:txBody>
                  <a:tcPr/>
                </a:tc>
                <a:extLst>
                  <a:ext uri="{0D108BD9-81ED-4DB2-BD59-A6C34878D82A}">
                    <a16:rowId xmlns:a16="http://schemas.microsoft.com/office/drawing/2014/main" val="2666411844"/>
                  </a:ext>
                </a:extLst>
              </a:tr>
              <a:tr h="306038">
                <a:tc>
                  <a:txBody>
                    <a:bodyPr/>
                    <a:lstStyle/>
                    <a:p>
                      <a:r>
                        <a:rPr lang="en-GB" sz="1400" dirty="0">
                          <a:latin typeface="Gill Sans MT" panose="020B0502020104020203" pitchFamily="34" charset="0"/>
                        </a:rPr>
                        <a:t>Performing Arts</a:t>
                      </a:r>
                    </a:p>
                  </a:txBody>
                  <a:tcPr>
                    <a:solidFill>
                      <a:schemeClr val="bg1"/>
                    </a:solidFill>
                  </a:tcPr>
                </a:tc>
                <a:tc>
                  <a:txBody>
                    <a:bodyPr/>
                    <a:lstStyle/>
                    <a:p>
                      <a:pPr algn="ctr"/>
                      <a:r>
                        <a:rPr lang="en-GB" sz="1400" dirty="0">
                          <a:latin typeface="Gill Sans MT" panose="020B0502020104020203" pitchFamily="34" charset="0"/>
                        </a:rPr>
                        <a:t>17</a:t>
                      </a:r>
                    </a:p>
                  </a:txBody>
                  <a:tcPr>
                    <a:solidFill>
                      <a:schemeClr val="bg1"/>
                    </a:solidFill>
                  </a:tcPr>
                </a:tc>
                <a:extLst>
                  <a:ext uri="{0D108BD9-81ED-4DB2-BD59-A6C34878D82A}">
                    <a16:rowId xmlns:a16="http://schemas.microsoft.com/office/drawing/2014/main" val="2768908664"/>
                  </a:ext>
                </a:extLst>
              </a:tr>
              <a:tr h="306038">
                <a:tc>
                  <a:txBody>
                    <a:bodyPr/>
                    <a:lstStyle/>
                    <a:p>
                      <a:r>
                        <a:rPr lang="en-GB" sz="1400" dirty="0">
                          <a:latin typeface="Gill Sans MT" panose="020B0502020104020203" pitchFamily="34" charset="0"/>
                        </a:rPr>
                        <a:t>Psychology</a:t>
                      </a:r>
                    </a:p>
                  </a:txBody>
                  <a:tcPr>
                    <a:solidFill>
                      <a:schemeClr val="bg1"/>
                    </a:solidFill>
                  </a:tcPr>
                </a:tc>
                <a:tc>
                  <a:txBody>
                    <a:bodyPr/>
                    <a:lstStyle/>
                    <a:p>
                      <a:pPr algn="ctr"/>
                      <a:r>
                        <a:rPr lang="en-GB" sz="1400" dirty="0">
                          <a:latin typeface="Gill Sans MT" panose="020B0502020104020203" pitchFamily="34" charset="0"/>
                        </a:rPr>
                        <a:t>18</a:t>
                      </a:r>
                    </a:p>
                  </a:txBody>
                  <a:tcPr>
                    <a:solidFill>
                      <a:schemeClr val="bg1"/>
                    </a:solidFill>
                  </a:tcPr>
                </a:tc>
                <a:extLst>
                  <a:ext uri="{0D108BD9-81ED-4DB2-BD59-A6C34878D82A}">
                    <a16:rowId xmlns:a16="http://schemas.microsoft.com/office/drawing/2014/main" val="1825047980"/>
                  </a:ext>
                </a:extLst>
              </a:tr>
              <a:tr h="306038">
                <a:tc>
                  <a:txBody>
                    <a:bodyPr/>
                    <a:lstStyle/>
                    <a:p>
                      <a:r>
                        <a:rPr lang="en-GB" sz="1400" dirty="0">
                          <a:latin typeface="Gill Sans MT" panose="020B0502020104020203" pitchFamily="34" charset="0"/>
                        </a:rPr>
                        <a:t>‘Thinking’ reflection log</a:t>
                      </a:r>
                    </a:p>
                  </a:txBody>
                  <a:tcPr>
                    <a:solidFill>
                      <a:schemeClr val="bg1"/>
                    </a:solidFill>
                  </a:tcPr>
                </a:tc>
                <a:tc>
                  <a:txBody>
                    <a:bodyPr/>
                    <a:lstStyle/>
                    <a:p>
                      <a:pPr algn="ctr"/>
                      <a:r>
                        <a:rPr lang="en-GB" sz="1400" dirty="0">
                          <a:latin typeface="Gill Sans MT" panose="020B0502020104020203" pitchFamily="34" charset="0"/>
                        </a:rPr>
                        <a:t>18</a:t>
                      </a:r>
                    </a:p>
                  </a:txBody>
                  <a:tcPr>
                    <a:solidFill>
                      <a:schemeClr val="bg1"/>
                    </a:solidFill>
                  </a:tcPr>
                </a:tc>
                <a:extLst>
                  <a:ext uri="{0D108BD9-81ED-4DB2-BD59-A6C34878D82A}">
                    <a16:rowId xmlns:a16="http://schemas.microsoft.com/office/drawing/2014/main" val="172811158"/>
                  </a:ext>
                </a:extLst>
              </a:tr>
            </a:tbl>
          </a:graphicData>
        </a:graphic>
      </p:graphicFrame>
      <p:graphicFrame>
        <p:nvGraphicFramePr>
          <p:cNvPr id="4" name="Table 3">
            <a:extLst>
              <a:ext uri="{FF2B5EF4-FFF2-40B4-BE49-F238E27FC236}">
                <a16:creationId xmlns:a16="http://schemas.microsoft.com/office/drawing/2014/main" id="{13614C0A-639F-12A9-44B6-1E85D4D0B8B6}"/>
              </a:ext>
            </a:extLst>
          </p:cNvPr>
          <p:cNvGraphicFramePr>
            <a:graphicFrameLocks noGrp="1"/>
          </p:cNvGraphicFramePr>
          <p:nvPr>
            <p:extLst>
              <p:ext uri="{D42A27DB-BD31-4B8C-83A1-F6EECF244321}">
                <p14:modId xmlns:p14="http://schemas.microsoft.com/office/powerpoint/2010/main" val="3942255501"/>
              </p:ext>
            </p:extLst>
          </p:nvPr>
        </p:nvGraphicFramePr>
        <p:xfrm>
          <a:off x="4308146" y="4873956"/>
          <a:ext cx="3680924" cy="1224152"/>
        </p:xfrm>
        <a:graphic>
          <a:graphicData uri="http://schemas.openxmlformats.org/drawingml/2006/table">
            <a:tbl>
              <a:tblPr firstRow="1" bandRow="1">
                <a:tableStyleId>{5940675A-B579-460E-94D1-54222C63F5DA}</a:tableStyleId>
              </a:tblPr>
              <a:tblGrid>
                <a:gridCol w="2700513">
                  <a:extLst>
                    <a:ext uri="{9D8B030D-6E8A-4147-A177-3AD203B41FA5}">
                      <a16:colId xmlns:a16="http://schemas.microsoft.com/office/drawing/2014/main" val="766006283"/>
                    </a:ext>
                  </a:extLst>
                </a:gridCol>
                <a:gridCol w="980411">
                  <a:extLst>
                    <a:ext uri="{9D8B030D-6E8A-4147-A177-3AD203B41FA5}">
                      <a16:colId xmlns:a16="http://schemas.microsoft.com/office/drawing/2014/main" val="2645809848"/>
                    </a:ext>
                  </a:extLst>
                </a:gridCol>
              </a:tblGrid>
              <a:tr h="306038">
                <a:tc>
                  <a:txBody>
                    <a:bodyPr/>
                    <a:lstStyle/>
                    <a:p>
                      <a:r>
                        <a:rPr lang="en-GB" sz="1400" dirty="0">
                          <a:latin typeface="Gill Sans MT" panose="020B0502020104020203" pitchFamily="34" charset="0"/>
                        </a:rPr>
                        <a:t>‘Thinking’ reflection log</a:t>
                      </a:r>
                    </a:p>
                  </a:txBody>
                  <a:tcPr>
                    <a:solidFill>
                      <a:schemeClr val="bg1"/>
                    </a:solidFill>
                  </a:tcPr>
                </a:tc>
                <a:tc>
                  <a:txBody>
                    <a:bodyPr/>
                    <a:lstStyle/>
                    <a:p>
                      <a:pPr algn="ctr"/>
                      <a:r>
                        <a:rPr lang="en-GB" sz="1400" dirty="0">
                          <a:latin typeface="Gill Sans MT" panose="020B0502020104020203" pitchFamily="34" charset="0"/>
                        </a:rPr>
                        <a:t>19</a:t>
                      </a:r>
                    </a:p>
                  </a:txBody>
                  <a:tcPr>
                    <a:solidFill>
                      <a:schemeClr val="bg1"/>
                    </a:solidFill>
                  </a:tcPr>
                </a:tc>
                <a:extLst>
                  <a:ext uri="{0D108BD9-81ED-4DB2-BD59-A6C34878D82A}">
                    <a16:rowId xmlns:a16="http://schemas.microsoft.com/office/drawing/2014/main" val="3876674762"/>
                  </a:ext>
                </a:extLst>
              </a:tr>
              <a:tr h="306038">
                <a:tc>
                  <a:txBody>
                    <a:bodyPr/>
                    <a:lstStyle/>
                    <a:p>
                      <a:r>
                        <a:rPr lang="en-GB" sz="1400" dirty="0">
                          <a:latin typeface="Gill Sans MT" panose="020B0502020104020203" pitchFamily="34" charset="0"/>
                        </a:rPr>
                        <a:t>Reading log</a:t>
                      </a:r>
                    </a:p>
                  </a:txBody>
                  <a:tcPr>
                    <a:solidFill>
                      <a:schemeClr val="bg1"/>
                    </a:solidFill>
                  </a:tcPr>
                </a:tc>
                <a:tc>
                  <a:txBody>
                    <a:bodyPr/>
                    <a:lstStyle/>
                    <a:p>
                      <a:pPr algn="ctr"/>
                      <a:r>
                        <a:rPr lang="en-GB" sz="1400" dirty="0">
                          <a:latin typeface="Gill Sans MT" panose="020B0502020104020203" pitchFamily="34" charset="0"/>
                        </a:rPr>
                        <a:t>26</a:t>
                      </a:r>
                    </a:p>
                  </a:txBody>
                  <a:tcPr>
                    <a:solidFill>
                      <a:schemeClr val="bg1"/>
                    </a:solidFill>
                  </a:tcPr>
                </a:tc>
                <a:extLst>
                  <a:ext uri="{0D108BD9-81ED-4DB2-BD59-A6C34878D82A}">
                    <a16:rowId xmlns:a16="http://schemas.microsoft.com/office/drawing/2014/main" val="3912563368"/>
                  </a:ext>
                </a:extLst>
              </a:tr>
              <a:tr h="306038">
                <a:tc>
                  <a:txBody>
                    <a:bodyPr/>
                    <a:lstStyle/>
                    <a:p>
                      <a:r>
                        <a:rPr lang="en-GB" sz="1400" dirty="0">
                          <a:latin typeface="Gill Sans MT" panose="020B0502020104020203" pitchFamily="34" charset="0"/>
                        </a:rPr>
                        <a:t>Reading Extracts</a:t>
                      </a:r>
                    </a:p>
                  </a:txBody>
                  <a:tcPr>
                    <a:solidFill>
                      <a:schemeClr val="bg1"/>
                    </a:solidFill>
                  </a:tcPr>
                </a:tc>
                <a:tc>
                  <a:txBody>
                    <a:bodyPr/>
                    <a:lstStyle/>
                    <a:p>
                      <a:pPr algn="ctr"/>
                      <a:r>
                        <a:rPr lang="en-GB" sz="1400" dirty="0">
                          <a:latin typeface="Gill Sans MT" panose="020B0502020104020203" pitchFamily="34" charset="0"/>
                        </a:rPr>
                        <a:t>33</a:t>
                      </a:r>
                    </a:p>
                  </a:txBody>
                  <a:tcPr>
                    <a:solidFill>
                      <a:schemeClr val="bg1"/>
                    </a:solidFill>
                  </a:tcPr>
                </a:tc>
                <a:extLst>
                  <a:ext uri="{0D108BD9-81ED-4DB2-BD59-A6C34878D82A}">
                    <a16:rowId xmlns:a16="http://schemas.microsoft.com/office/drawing/2014/main" val="3541031843"/>
                  </a:ext>
                </a:extLst>
              </a:tr>
              <a:tr h="306038">
                <a:tc>
                  <a:txBody>
                    <a:bodyPr/>
                    <a:lstStyle/>
                    <a:p>
                      <a:r>
                        <a:rPr lang="en-GB" sz="1400" dirty="0">
                          <a:latin typeface="Gill Sans MT" panose="020B0502020104020203" pitchFamily="34" charset="0"/>
                        </a:rPr>
                        <a:t>Cursive Handwriting Practice</a:t>
                      </a:r>
                    </a:p>
                  </a:txBody>
                  <a:tcPr>
                    <a:solidFill>
                      <a:schemeClr val="bg1"/>
                    </a:solidFill>
                  </a:tcPr>
                </a:tc>
                <a:tc>
                  <a:txBody>
                    <a:bodyPr/>
                    <a:lstStyle/>
                    <a:p>
                      <a:pPr algn="ctr"/>
                      <a:r>
                        <a:rPr lang="en-GB" sz="1400" dirty="0">
                          <a:latin typeface="Gill Sans MT" panose="020B0502020104020203" pitchFamily="34" charset="0"/>
                        </a:rPr>
                        <a:t>42</a:t>
                      </a:r>
                    </a:p>
                  </a:txBody>
                  <a:tcPr>
                    <a:solidFill>
                      <a:schemeClr val="bg1"/>
                    </a:solidFill>
                  </a:tcPr>
                </a:tc>
                <a:extLst>
                  <a:ext uri="{0D108BD9-81ED-4DB2-BD59-A6C34878D82A}">
                    <a16:rowId xmlns:a16="http://schemas.microsoft.com/office/drawing/2014/main" val="1805232538"/>
                  </a:ext>
                </a:extLst>
              </a:tr>
            </a:tbl>
          </a:graphicData>
        </a:graphic>
      </p:graphicFrame>
    </p:spTree>
    <p:extLst>
      <p:ext uri="{BB962C8B-B14F-4D97-AF65-F5344CB8AC3E}">
        <p14:creationId xmlns:p14="http://schemas.microsoft.com/office/powerpoint/2010/main" val="41537801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378715" y="0"/>
            <a:ext cx="1741836" cy="400110"/>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rPr>
              <a:t>Psychology</a:t>
            </a:r>
            <a:endParaRPr kumimoji="0" lang="en-US" b="0" i="0" u="none" strike="noStrike" kern="1200" cap="none" spc="0" normalizeH="0" baseline="0" noProof="0" dirty="0">
              <a:ln>
                <a:noFill/>
              </a:ln>
              <a:solidFill>
                <a:prstClr val="white"/>
              </a:solidFill>
              <a:effectLst/>
              <a:uLnTx/>
              <a:uFillTx/>
              <a:latin typeface="Gill Sans MT" panose="020B0502020104020203" pitchFamily="34" charset="0"/>
            </a:endParaRPr>
          </a:p>
        </p:txBody>
      </p:sp>
      <p:sp>
        <p:nvSpPr>
          <p:cNvPr id="9" name="TextBox 8"/>
          <p:cNvSpPr txBox="1"/>
          <p:nvPr/>
        </p:nvSpPr>
        <p:spPr>
          <a:xfrm>
            <a:off x="11733376" y="6489391"/>
            <a:ext cx="458624"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18</a:t>
            </a:r>
          </a:p>
        </p:txBody>
      </p:sp>
      <p:graphicFrame>
        <p:nvGraphicFramePr>
          <p:cNvPr id="14" name="Table 13"/>
          <p:cNvGraphicFramePr>
            <a:graphicFrameLocks noGrp="1"/>
          </p:cNvGraphicFramePr>
          <p:nvPr/>
        </p:nvGraphicFramePr>
        <p:xfrm>
          <a:off x="71449" y="80183"/>
          <a:ext cx="5496592" cy="6479590"/>
        </p:xfrm>
        <a:graphic>
          <a:graphicData uri="http://schemas.openxmlformats.org/drawingml/2006/table">
            <a:tbl>
              <a:tblPr firstRow="1" bandRow="1">
                <a:tableStyleId>{5940675A-B579-460E-94D1-54222C63F5DA}</a:tableStyleId>
              </a:tblPr>
              <a:tblGrid>
                <a:gridCol w="1227512">
                  <a:extLst>
                    <a:ext uri="{9D8B030D-6E8A-4147-A177-3AD203B41FA5}">
                      <a16:colId xmlns:a16="http://schemas.microsoft.com/office/drawing/2014/main" val="20000"/>
                    </a:ext>
                  </a:extLst>
                </a:gridCol>
                <a:gridCol w="4269080">
                  <a:extLst>
                    <a:ext uri="{9D8B030D-6E8A-4147-A177-3AD203B41FA5}">
                      <a16:colId xmlns:a16="http://schemas.microsoft.com/office/drawing/2014/main" val="20001"/>
                    </a:ext>
                  </a:extLst>
                </a:gridCol>
              </a:tblGrid>
              <a:tr h="226774">
                <a:tc gridSpan="2">
                  <a:txBody>
                    <a:bodyPr/>
                    <a:lstStyle/>
                    <a:p>
                      <a:pPr algn="ctr"/>
                      <a:r>
                        <a:rPr lang="en-GB" sz="1200" b="1" dirty="0">
                          <a:latin typeface="+mj-lt"/>
                        </a:rPr>
                        <a:t>Memory - Key Terms</a:t>
                      </a:r>
                    </a:p>
                  </a:txBody>
                  <a:tcPr anchor="ctr">
                    <a:solidFill>
                      <a:srgbClr val="FCE4F7"/>
                    </a:solidFill>
                  </a:tcPr>
                </a:tc>
                <a:tc hMerge="1">
                  <a:txBody>
                    <a:bodyPr/>
                    <a:lstStyle/>
                    <a:p>
                      <a:pPr algn="ctr"/>
                      <a:endParaRPr lang="en-GB" sz="1200" b="1" dirty="0">
                        <a:latin typeface="+mj-lt"/>
                      </a:endParaRPr>
                    </a:p>
                  </a:txBody>
                  <a:tcPr anchor="ctr">
                    <a:solidFill>
                      <a:srgbClr val="FCE4F7"/>
                    </a:solidFill>
                  </a:tcPr>
                </a:tc>
                <a:extLst>
                  <a:ext uri="{0D108BD9-81ED-4DB2-BD59-A6C34878D82A}">
                    <a16:rowId xmlns:a16="http://schemas.microsoft.com/office/drawing/2014/main" val="10000"/>
                  </a:ext>
                </a:extLst>
              </a:tr>
              <a:tr h="226774">
                <a:tc>
                  <a:txBody>
                    <a:bodyPr/>
                    <a:lstStyle/>
                    <a:p>
                      <a:pPr algn="l">
                        <a:lnSpc>
                          <a:spcPct val="115000"/>
                        </a:lnSpc>
                        <a:spcAft>
                          <a:spcPts val="1000"/>
                        </a:spcAft>
                      </a:pPr>
                      <a:r>
                        <a:rPr lang="en-GB" sz="900" b="1" dirty="0">
                          <a:effectLst/>
                          <a:latin typeface="+mj-lt"/>
                          <a:ea typeface="Calibri" panose="020F0502020204030204" pitchFamily="34" charset="0"/>
                          <a:cs typeface="Times New Roman" panose="02020603050405020304" pitchFamily="18" charset="0"/>
                        </a:rPr>
                        <a:t>1. Encoding</a:t>
                      </a:r>
                      <a:endParaRPr lang="en-GB" sz="1100" b="1"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1000"/>
                        </a:spcAft>
                      </a:pPr>
                      <a:r>
                        <a:rPr lang="en-GB" sz="1000" dirty="0">
                          <a:effectLst/>
                          <a:latin typeface="+mj-lt"/>
                          <a:ea typeface="Calibri" panose="020F0502020204030204" pitchFamily="34" charset="0"/>
                          <a:cs typeface="Times New Roman" panose="02020603050405020304" pitchFamily="18" charset="0"/>
                        </a:rPr>
                        <a:t>Taking information into memory and changing it into a form that can be stored.</a:t>
                      </a:r>
                      <a:endParaRPr lang="en-GB" sz="120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226774">
                <a:tc>
                  <a:txBody>
                    <a:bodyPr/>
                    <a:lstStyle/>
                    <a:p>
                      <a:pPr algn="l">
                        <a:lnSpc>
                          <a:spcPct val="115000"/>
                        </a:lnSpc>
                        <a:spcAft>
                          <a:spcPts val="1000"/>
                        </a:spcAft>
                      </a:pPr>
                      <a:r>
                        <a:rPr lang="en-GB" sz="900" b="1">
                          <a:effectLst/>
                          <a:latin typeface="+mj-lt"/>
                          <a:ea typeface="Calibri" panose="020F0502020204030204" pitchFamily="34" charset="0"/>
                          <a:cs typeface="Times New Roman" panose="02020603050405020304" pitchFamily="18" charset="0"/>
                        </a:rPr>
                        <a:t>2. Storage</a:t>
                      </a:r>
                      <a:endParaRPr lang="en-GB" sz="1100" b="1">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1000"/>
                        </a:spcAft>
                      </a:pPr>
                      <a:r>
                        <a:rPr lang="en-GB" sz="1000">
                          <a:effectLst/>
                          <a:latin typeface="+mj-lt"/>
                          <a:ea typeface="Calibri" panose="020F0502020204030204" pitchFamily="34" charset="0"/>
                          <a:cs typeface="Times New Roman" panose="02020603050405020304" pitchFamily="18" charset="0"/>
                        </a:rPr>
                        <a:t>Holding information in the memory’s system.</a:t>
                      </a:r>
                      <a:endParaRPr lang="en-GB" sz="120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50119617"/>
                  </a:ext>
                </a:extLst>
              </a:tr>
              <a:tr h="226774">
                <a:tc>
                  <a:txBody>
                    <a:bodyPr/>
                    <a:lstStyle/>
                    <a:p>
                      <a:pPr algn="l">
                        <a:lnSpc>
                          <a:spcPct val="115000"/>
                        </a:lnSpc>
                        <a:spcAft>
                          <a:spcPts val="1000"/>
                        </a:spcAft>
                      </a:pPr>
                      <a:r>
                        <a:rPr lang="en-GB" sz="900" b="1">
                          <a:effectLst/>
                          <a:latin typeface="+mj-lt"/>
                          <a:ea typeface="Calibri" panose="020F0502020204030204" pitchFamily="34" charset="0"/>
                          <a:cs typeface="Times New Roman" panose="02020603050405020304" pitchFamily="18" charset="0"/>
                        </a:rPr>
                        <a:t>3. Retrieval</a:t>
                      </a:r>
                      <a:endParaRPr lang="en-GB" sz="1100" b="1">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1000"/>
                        </a:spcAft>
                      </a:pPr>
                      <a:r>
                        <a:rPr lang="en-GB" sz="1000">
                          <a:effectLst/>
                          <a:latin typeface="+mj-lt"/>
                          <a:ea typeface="Calibri" panose="020F0502020204030204" pitchFamily="34" charset="0"/>
                          <a:cs typeface="Times New Roman" panose="02020603050405020304" pitchFamily="18" charset="0"/>
                        </a:rPr>
                        <a:t>Recovering information from storage.</a:t>
                      </a:r>
                      <a:endParaRPr lang="en-GB" sz="120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87242549"/>
                  </a:ext>
                </a:extLst>
              </a:tr>
              <a:tr h="226774">
                <a:tc>
                  <a:txBody>
                    <a:bodyPr/>
                    <a:lstStyle/>
                    <a:p>
                      <a:pPr algn="l">
                        <a:lnSpc>
                          <a:spcPct val="115000"/>
                        </a:lnSpc>
                        <a:spcAft>
                          <a:spcPts val="1000"/>
                        </a:spcAft>
                      </a:pPr>
                      <a:r>
                        <a:rPr lang="en-GB" sz="900" b="1">
                          <a:effectLst/>
                          <a:latin typeface="+mj-lt"/>
                          <a:ea typeface="Calibri" panose="020F0502020204030204" pitchFamily="34" charset="0"/>
                          <a:cs typeface="Times New Roman" panose="02020603050405020304" pitchFamily="18" charset="0"/>
                        </a:rPr>
                        <a:t>4. Recall</a:t>
                      </a:r>
                      <a:endParaRPr lang="en-GB" sz="1100" b="1">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1000"/>
                        </a:spcAft>
                      </a:pPr>
                      <a:r>
                        <a:rPr lang="en-GB" sz="1000">
                          <a:effectLst/>
                          <a:latin typeface="+mj-lt"/>
                          <a:ea typeface="Calibri" panose="020F0502020204030204" pitchFamily="34" charset="0"/>
                          <a:cs typeface="Times New Roman" panose="02020603050405020304" pitchFamily="18" charset="0"/>
                        </a:rPr>
                        <a:t>To give details of a memory that has been retrieved</a:t>
                      </a:r>
                      <a:endParaRPr lang="en-GB" sz="120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09717913"/>
                  </a:ext>
                </a:extLst>
              </a:tr>
              <a:tr h="226774">
                <a:tc>
                  <a:txBody>
                    <a:bodyPr/>
                    <a:lstStyle/>
                    <a:p>
                      <a:pPr algn="l">
                        <a:lnSpc>
                          <a:spcPct val="115000"/>
                        </a:lnSpc>
                        <a:spcAft>
                          <a:spcPts val="1000"/>
                        </a:spcAft>
                      </a:pPr>
                      <a:r>
                        <a:rPr lang="en-GB" sz="900" b="1" dirty="0">
                          <a:effectLst/>
                          <a:latin typeface="+mj-lt"/>
                          <a:ea typeface="Calibri" panose="020F0502020204030204" pitchFamily="34" charset="0"/>
                          <a:cs typeface="Times New Roman" panose="02020603050405020304" pitchFamily="18" charset="0"/>
                        </a:rPr>
                        <a:t>5. Episodic memory</a:t>
                      </a:r>
                      <a:endParaRPr lang="en-GB" sz="1100" b="1"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1000"/>
                        </a:spcAft>
                      </a:pPr>
                      <a:r>
                        <a:rPr lang="en-GB" sz="1000">
                          <a:effectLst/>
                          <a:latin typeface="+mj-lt"/>
                          <a:ea typeface="Calibri" panose="020F0502020204030204" pitchFamily="34" charset="0"/>
                          <a:cs typeface="Times New Roman" panose="02020603050405020304" pitchFamily="18" charset="0"/>
                        </a:rPr>
                        <a:t>Unique memories which are concerned with personal experiences or events.</a:t>
                      </a:r>
                      <a:endParaRPr lang="en-GB" sz="120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21096971"/>
                  </a:ext>
                </a:extLst>
              </a:tr>
              <a:tr h="226774">
                <a:tc>
                  <a:txBody>
                    <a:bodyPr/>
                    <a:lstStyle/>
                    <a:p>
                      <a:pPr algn="l">
                        <a:lnSpc>
                          <a:spcPct val="115000"/>
                        </a:lnSpc>
                        <a:spcAft>
                          <a:spcPts val="1000"/>
                        </a:spcAft>
                      </a:pPr>
                      <a:r>
                        <a:rPr lang="en-GB" sz="900" b="1">
                          <a:effectLst/>
                          <a:latin typeface="+mj-lt"/>
                          <a:ea typeface="Calibri" panose="020F0502020204030204" pitchFamily="34" charset="0"/>
                          <a:cs typeface="Times New Roman" panose="02020603050405020304" pitchFamily="18" charset="0"/>
                        </a:rPr>
                        <a:t>6. Procedural memory</a:t>
                      </a:r>
                      <a:endParaRPr lang="en-GB" sz="1100" b="1">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1000"/>
                        </a:spcAft>
                      </a:pPr>
                      <a:r>
                        <a:rPr lang="en-GB" sz="1000">
                          <a:effectLst/>
                          <a:latin typeface="+mj-lt"/>
                          <a:ea typeface="Calibri" panose="020F0502020204030204" pitchFamily="34" charset="0"/>
                          <a:cs typeface="Times New Roman" panose="02020603050405020304" pitchFamily="18" charset="0"/>
                        </a:rPr>
                        <a:t>Our memory for carrying out actions.</a:t>
                      </a:r>
                      <a:endParaRPr lang="en-GB" sz="120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50273659"/>
                  </a:ext>
                </a:extLst>
              </a:tr>
              <a:tr h="226774">
                <a:tc>
                  <a:txBody>
                    <a:bodyPr/>
                    <a:lstStyle/>
                    <a:p>
                      <a:pPr algn="l">
                        <a:lnSpc>
                          <a:spcPct val="115000"/>
                        </a:lnSpc>
                        <a:spcAft>
                          <a:spcPts val="1000"/>
                        </a:spcAft>
                      </a:pPr>
                      <a:r>
                        <a:rPr lang="en-GB" sz="900" b="1">
                          <a:effectLst/>
                          <a:latin typeface="+mj-lt"/>
                          <a:ea typeface="Calibri" panose="020F0502020204030204" pitchFamily="34" charset="0"/>
                          <a:cs typeface="Times New Roman" panose="02020603050405020304" pitchFamily="18" charset="0"/>
                        </a:rPr>
                        <a:t>7. Semantic memory</a:t>
                      </a:r>
                      <a:endParaRPr lang="en-GB" sz="1100" b="1">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1000"/>
                        </a:spcAft>
                      </a:pPr>
                      <a:r>
                        <a:rPr lang="en-GB" sz="1000">
                          <a:effectLst/>
                          <a:latin typeface="+mj-lt"/>
                          <a:ea typeface="Calibri" panose="020F0502020204030204" pitchFamily="34" charset="0"/>
                          <a:cs typeface="Times New Roman" panose="02020603050405020304" pitchFamily="18" charset="0"/>
                        </a:rPr>
                        <a:t>Memories which are concerned with shared general knowledge. </a:t>
                      </a:r>
                      <a:endParaRPr lang="en-GB" sz="120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24626092"/>
                  </a:ext>
                </a:extLst>
              </a:tr>
              <a:tr h="226774">
                <a:tc>
                  <a:txBody>
                    <a:bodyPr/>
                    <a:lstStyle/>
                    <a:p>
                      <a:pPr algn="l">
                        <a:lnSpc>
                          <a:spcPct val="115000"/>
                        </a:lnSpc>
                        <a:spcAft>
                          <a:spcPts val="1000"/>
                        </a:spcAft>
                      </a:pPr>
                      <a:r>
                        <a:rPr lang="en-GB" sz="900" b="1">
                          <a:effectLst/>
                          <a:latin typeface="+mj-lt"/>
                          <a:ea typeface="Calibri" panose="020F0502020204030204" pitchFamily="34" charset="0"/>
                          <a:cs typeface="Times New Roman" panose="02020603050405020304" pitchFamily="18" charset="0"/>
                        </a:rPr>
                        <a:t>8. Capacity</a:t>
                      </a:r>
                      <a:endParaRPr lang="en-GB" sz="1100" b="1">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1000"/>
                        </a:spcAft>
                      </a:pPr>
                      <a:r>
                        <a:rPr lang="en-GB" sz="1000">
                          <a:effectLst/>
                          <a:latin typeface="+mj-lt"/>
                          <a:ea typeface="Calibri" panose="020F0502020204030204" pitchFamily="34" charset="0"/>
                          <a:cs typeface="Times New Roman" panose="02020603050405020304" pitchFamily="18" charset="0"/>
                        </a:rPr>
                        <a:t>How much information can be stored in memory.</a:t>
                      </a:r>
                      <a:endParaRPr lang="en-GB" sz="120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48320112"/>
                  </a:ext>
                </a:extLst>
              </a:tr>
              <a:tr h="226774">
                <a:tc>
                  <a:txBody>
                    <a:bodyPr/>
                    <a:lstStyle/>
                    <a:p>
                      <a:pPr algn="l">
                        <a:lnSpc>
                          <a:spcPct val="115000"/>
                        </a:lnSpc>
                        <a:spcAft>
                          <a:spcPts val="1000"/>
                        </a:spcAft>
                      </a:pPr>
                      <a:r>
                        <a:rPr lang="en-GB" sz="900" b="1">
                          <a:effectLst/>
                          <a:latin typeface="+mj-lt"/>
                          <a:ea typeface="Calibri" panose="020F0502020204030204" pitchFamily="34" charset="0"/>
                          <a:cs typeface="Times New Roman" panose="02020603050405020304" pitchFamily="18" charset="0"/>
                        </a:rPr>
                        <a:t>9. Coding</a:t>
                      </a:r>
                      <a:endParaRPr lang="en-GB" sz="1100" b="1">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1000"/>
                        </a:spcAft>
                      </a:pPr>
                      <a:r>
                        <a:rPr lang="en-GB" sz="1000" dirty="0">
                          <a:effectLst/>
                          <a:latin typeface="+mj-lt"/>
                          <a:ea typeface="Calibri" panose="020F0502020204030204" pitchFamily="34" charset="0"/>
                          <a:cs typeface="Times New Roman" panose="02020603050405020304" pitchFamily="18" charset="0"/>
                        </a:rPr>
                        <a:t>The way that information is represented to be stored.</a:t>
                      </a:r>
                      <a:endParaRPr lang="en-GB" sz="120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30788062"/>
                  </a:ext>
                </a:extLst>
              </a:tr>
              <a:tr h="226774">
                <a:tc>
                  <a:txBody>
                    <a:bodyPr/>
                    <a:lstStyle/>
                    <a:p>
                      <a:pPr algn="l">
                        <a:lnSpc>
                          <a:spcPct val="115000"/>
                        </a:lnSpc>
                        <a:spcAft>
                          <a:spcPts val="1000"/>
                        </a:spcAft>
                      </a:pPr>
                      <a:r>
                        <a:rPr lang="en-GB" sz="900" b="1">
                          <a:effectLst/>
                          <a:latin typeface="+mj-lt"/>
                          <a:ea typeface="Calibri" panose="020F0502020204030204" pitchFamily="34" charset="0"/>
                          <a:cs typeface="Times New Roman" panose="02020603050405020304" pitchFamily="18" charset="0"/>
                        </a:rPr>
                        <a:t>10.  Duration</a:t>
                      </a:r>
                      <a:endParaRPr lang="en-GB" sz="1100" b="1">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1000"/>
                        </a:spcAft>
                      </a:pPr>
                      <a:r>
                        <a:rPr lang="en-GB" sz="1000">
                          <a:effectLst/>
                          <a:latin typeface="+mj-lt"/>
                          <a:ea typeface="Calibri" panose="020F0502020204030204" pitchFamily="34" charset="0"/>
                          <a:cs typeface="Times New Roman" panose="02020603050405020304" pitchFamily="18" charset="0"/>
                        </a:rPr>
                        <a:t>How long information can be stored for.</a:t>
                      </a:r>
                      <a:endParaRPr lang="en-GB" sz="120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82366555"/>
                  </a:ext>
                </a:extLst>
              </a:tr>
              <a:tr h="226774">
                <a:tc>
                  <a:txBody>
                    <a:bodyPr/>
                    <a:lstStyle/>
                    <a:p>
                      <a:pPr algn="l">
                        <a:lnSpc>
                          <a:spcPct val="115000"/>
                        </a:lnSpc>
                        <a:spcAft>
                          <a:spcPts val="1000"/>
                        </a:spcAft>
                      </a:pPr>
                      <a:r>
                        <a:rPr lang="en-GB" sz="900" b="1">
                          <a:effectLst/>
                          <a:latin typeface="+mj-lt"/>
                          <a:ea typeface="Calibri" panose="020F0502020204030204" pitchFamily="34" charset="0"/>
                          <a:cs typeface="Times New Roman" panose="02020603050405020304" pitchFamily="18" charset="0"/>
                        </a:rPr>
                        <a:t>11. Multi Store model of memory</a:t>
                      </a:r>
                      <a:endParaRPr lang="en-GB" sz="1100" b="1">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1000"/>
                        </a:spcAft>
                      </a:pPr>
                      <a:r>
                        <a:rPr lang="en-GB" sz="1000">
                          <a:effectLst/>
                          <a:latin typeface="+mj-lt"/>
                          <a:ea typeface="Calibri" panose="020F0502020204030204" pitchFamily="34" charset="0"/>
                          <a:cs typeface="Times New Roman" panose="02020603050405020304" pitchFamily="18" charset="0"/>
                        </a:rPr>
                        <a:t>The theory of memory that suggests information passes through a series of memory stores.</a:t>
                      </a:r>
                      <a:endParaRPr lang="en-GB" sz="120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8445278"/>
                  </a:ext>
                </a:extLst>
              </a:tr>
              <a:tr h="226774">
                <a:tc>
                  <a:txBody>
                    <a:bodyPr/>
                    <a:lstStyle/>
                    <a:p>
                      <a:pPr algn="l">
                        <a:lnSpc>
                          <a:spcPct val="115000"/>
                        </a:lnSpc>
                        <a:spcAft>
                          <a:spcPts val="1000"/>
                        </a:spcAft>
                      </a:pPr>
                      <a:r>
                        <a:rPr lang="en-GB" sz="900" b="1">
                          <a:effectLst/>
                          <a:latin typeface="+mj-lt"/>
                          <a:ea typeface="Calibri" panose="020F0502020204030204" pitchFamily="34" charset="0"/>
                          <a:cs typeface="Times New Roman" panose="02020603050405020304" pitchFamily="18" charset="0"/>
                        </a:rPr>
                        <a:t>12. Sensory store</a:t>
                      </a:r>
                      <a:endParaRPr lang="en-GB" sz="1100" b="1">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1000"/>
                        </a:spcAft>
                      </a:pPr>
                      <a:r>
                        <a:rPr lang="en-GB" sz="1000">
                          <a:effectLst/>
                          <a:latin typeface="+mj-lt"/>
                          <a:ea typeface="Calibri" panose="020F0502020204030204" pitchFamily="34" charset="0"/>
                          <a:cs typeface="Times New Roman" panose="02020603050405020304" pitchFamily="18" charset="0"/>
                        </a:rPr>
                        <a:t>Memory store that holds information received from the senses for a very short time.</a:t>
                      </a:r>
                      <a:endParaRPr lang="en-GB" sz="120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75447342"/>
                  </a:ext>
                </a:extLst>
              </a:tr>
              <a:tr h="226774">
                <a:tc>
                  <a:txBody>
                    <a:bodyPr/>
                    <a:lstStyle/>
                    <a:p>
                      <a:pPr algn="l">
                        <a:lnSpc>
                          <a:spcPct val="115000"/>
                        </a:lnSpc>
                        <a:spcAft>
                          <a:spcPts val="1000"/>
                        </a:spcAft>
                      </a:pPr>
                      <a:r>
                        <a:rPr lang="en-GB" sz="900" b="1">
                          <a:effectLst/>
                          <a:latin typeface="+mj-lt"/>
                          <a:ea typeface="Calibri" panose="020F0502020204030204" pitchFamily="34" charset="0"/>
                          <a:cs typeface="Times New Roman" panose="02020603050405020304" pitchFamily="18" charset="0"/>
                        </a:rPr>
                        <a:t>13. Short-term store</a:t>
                      </a:r>
                      <a:endParaRPr lang="en-GB" sz="1100" b="1">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1000"/>
                        </a:spcAft>
                      </a:pPr>
                      <a:r>
                        <a:rPr lang="en-GB" sz="1000">
                          <a:effectLst/>
                          <a:latin typeface="+mj-lt"/>
                          <a:ea typeface="Calibri" panose="020F0502020204030204" pitchFamily="34" charset="0"/>
                          <a:cs typeface="Times New Roman" panose="02020603050405020304" pitchFamily="18" charset="0"/>
                        </a:rPr>
                        <a:t>The memory store that holds approximately 7 chunks of information for a limited amount of time.</a:t>
                      </a:r>
                      <a:endParaRPr lang="en-GB" sz="120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15638003"/>
                  </a:ext>
                </a:extLst>
              </a:tr>
              <a:tr h="226774">
                <a:tc>
                  <a:txBody>
                    <a:bodyPr/>
                    <a:lstStyle/>
                    <a:p>
                      <a:pPr algn="l">
                        <a:lnSpc>
                          <a:spcPct val="115000"/>
                        </a:lnSpc>
                        <a:spcAft>
                          <a:spcPts val="1000"/>
                        </a:spcAft>
                      </a:pPr>
                      <a:r>
                        <a:rPr lang="en-GB" sz="900" b="1">
                          <a:effectLst/>
                          <a:latin typeface="+mj-lt"/>
                          <a:ea typeface="Calibri" panose="020F0502020204030204" pitchFamily="34" charset="0"/>
                          <a:cs typeface="Times New Roman" panose="02020603050405020304" pitchFamily="18" charset="0"/>
                        </a:rPr>
                        <a:t>14. Long-term store</a:t>
                      </a:r>
                      <a:endParaRPr lang="en-GB" sz="1100" b="1">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1000"/>
                        </a:spcAft>
                      </a:pPr>
                      <a:r>
                        <a:rPr lang="en-GB" sz="1000">
                          <a:effectLst/>
                          <a:latin typeface="+mj-lt"/>
                          <a:ea typeface="Calibri" panose="020F0502020204030204" pitchFamily="34" charset="0"/>
                          <a:cs typeface="Times New Roman" panose="02020603050405020304" pitchFamily="18" charset="0"/>
                        </a:rPr>
                        <a:t>The memory store that holds a vast amount of information for a very long period of time.</a:t>
                      </a:r>
                      <a:endParaRPr lang="en-GB" sz="120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73866032"/>
                  </a:ext>
                </a:extLst>
              </a:tr>
              <a:tr h="226774">
                <a:tc>
                  <a:txBody>
                    <a:bodyPr/>
                    <a:lstStyle/>
                    <a:p>
                      <a:pPr algn="l">
                        <a:lnSpc>
                          <a:spcPct val="115000"/>
                        </a:lnSpc>
                        <a:spcAft>
                          <a:spcPts val="1000"/>
                        </a:spcAft>
                      </a:pPr>
                      <a:r>
                        <a:rPr lang="en-GB" sz="900" b="1">
                          <a:effectLst/>
                          <a:latin typeface="+mj-lt"/>
                          <a:ea typeface="Calibri" panose="020F0502020204030204" pitchFamily="34" charset="0"/>
                          <a:cs typeface="Times New Roman" panose="02020603050405020304" pitchFamily="18" charset="0"/>
                        </a:rPr>
                        <a:t>15. Primacy effect</a:t>
                      </a:r>
                      <a:endParaRPr lang="en-GB" sz="1100" b="1">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1000"/>
                        </a:spcAft>
                      </a:pPr>
                      <a:r>
                        <a:rPr lang="en-GB" sz="1000">
                          <a:effectLst/>
                          <a:latin typeface="+mj-lt"/>
                          <a:ea typeface="Calibri" panose="020F0502020204030204" pitchFamily="34" charset="0"/>
                          <a:cs typeface="Times New Roman" panose="02020603050405020304" pitchFamily="18" charset="0"/>
                        </a:rPr>
                        <a:t>More of the first information received is recalled that subsequent later information.</a:t>
                      </a:r>
                      <a:endParaRPr lang="en-GB" sz="120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84924178"/>
                  </a:ext>
                </a:extLst>
              </a:tr>
              <a:tr h="226774">
                <a:tc>
                  <a:txBody>
                    <a:bodyPr/>
                    <a:lstStyle/>
                    <a:p>
                      <a:pPr algn="l">
                        <a:lnSpc>
                          <a:spcPct val="115000"/>
                        </a:lnSpc>
                        <a:spcAft>
                          <a:spcPts val="1000"/>
                        </a:spcAft>
                      </a:pPr>
                      <a:r>
                        <a:rPr lang="en-GB" sz="900" b="1">
                          <a:effectLst/>
                          <a:latin typeface="+mj-lt"/>
                          <a:ea typeface="Calibri" panose="020F0502020204030204" pitchFamily="34" charset="0"/>
                          <a:cs typeface="Times New Roman" panose="02020603050405020304" pitchFamily="18" charset="0"/>
                        </a:rPr>
                        <a:t>16. Recency effect</a:t>
                      </a:r>
                      <a:endParaRPr lang="en-GB" sz="1100" b="1">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1000"/>
                        </a:spcAft>
                      </a:pPr>
                      <a:r>
                        <a:rPr lang="en-GB" sz="1000">
                          <a:effectLst/>
                          <a:latin typeface="+mj-lt"/>
                          <a:ea typeface="Calibri" panose="020F0502020204030204" pitchFamily="34" charset="0"/>
                          <a:cs typeface="Times New Roman" panose="02020603050405020304" pitchFamily="18" charset="0"/>
                        </a:rPr>
                        <a:t>More of the information received later is recalled than earlier information.</a:t>
                      </a:r>
                      <a:endParaRPr lang="en-GB" sz="120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87524971"/>
                  </a:ext>
                </a:extLst>
              </a:tr>
              <a:tr h="377957">
                <a:tc>
                  <a:txBody>
                    <a:bodyPr/>
                    <a:lstStyle/>
                    <a:p>
                      <a:pPr algn="l">
                        <a:lnSpc>
                          <a:spcPct val="115000"/>
                        </a:lnSpc>
                        <a:spcAft>
                          <a:spcPts val="1000"/>
                        </a:spcAft>
                      </a:pPr>
                      <a:r>
                        <a:rPr lang="en-GB" sz="900" b="1">
                          <a:effectLst/>
                          <a:latin typeface="+mj-lt"/>
                          <a:ea typeface="Calibri" panose="020F0502020204030204" pitchFamily="34" charset="0"/>
                          <a:cs typeface="Times New Roman" panose="02020603050405020304" pitchFamily="18" charset="0"/>
                        </a:rPr>
                        <a:t>17. Serial position effect</a:t>
                      </a:r>
                      <a:endParaRPr lang="en-GB" sz="1100" b="1">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1000"/>
                        </a:spcAft>
                      </a:pPr>
                      <a:r>
                        <a:rPr lang="en-GB" sz="1000" dirty="0">
                          <a:effectLst/>
                          <a:latin typeface="+mj-lt"/>
                          <a:ea typeface="Calibri" panose="020F0502020204030204" pitchFamily="34" charset="0"/>
                          <a:cs typeface="Times New Roman" panose="02020603050405020304" pitchFamily="18" charset="0"/>
                        </a:rPr>
                        <a:t>The chances of recalling any item depending on its position on a list which results in a serial position curve.</a:t>
                      </a:r>
                      <a:endParaRPr lang="en-GB" sz="120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33764157"/>
                  </a:ext>
                </a:extLst>
              </a:tr>
              <a:tr h="226774">
                <a:tc>
                  <a:txBody>
                    <a:bodyPr/>
                    <a:lstStyle/>
                    <a:p>
                      <a:pPr algn="l">
                        <a:lnSpc>
                          <a:spcPct val="115000"/>
                        </a:lnSpc>
                        <a:spcAft>
                          <a:spcPts val="1000"/>
                        </a:spcAft>
                      </a:pPr>
                      <a:r>
                        <a:rPr lang="en-GB" sz="900" b="1">
                          <a:effectLst/>
                          <a:latin typeface="+mj-lt"/>
                          <a:ea typeface="Calibri" panose="020F0502020204030204" pitchFamily="34" charset="0"/>
                          <a:cs typeface="Times New Roman" panose="02020603050405020304" pitchFamily="18" charset="0"/>
                        </a:rPr>
                        <a:t>18. Reconstructive memory</a:t>
                      </a:r>
                      <a:endParaRPr lang="en-GB" sz="1100" b="1">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1000"/>
                        </a:spcAft>
                      </a:pPr>
                      <a:r>
                        <a:rPr lang="en-GB" sz="1000">
                          <a:effectLst/>
                          <a:latin typeface="+mj-lt"/>
                          <a:ea typeface="Calibri" panose="020F0502020204030204" pitchFamily="34" charset="0"/>
                          <a:cs typeface="Times New Roman" panose="02020603050405020304" pitchFamily="18" charset="0"/>
                        </a:rPr>
                        <a:t>Altering our recollection of things so that they make more sense to us.</a:t>
                      </a:r>
                      <a:endParaRPr lang="en-GB" sz="120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377957">
                <a:tc>
                  <a:txBody>
                    <a:bodyPr/>
                    <a:lstStyle/>
                    <a:p>
                      <a:pPr algn="l">
                        <a:lnSpc>
                          <a:spcPct val="115000"/>
                        </a:lnSpc>
                        <a:spcAft>
                          <a:spcPts val="1000"/>
                        </a:spcAft>
                      </a:pPr>
                      <a:r>
                        <a:rPr lang="en-GB" sz="900" b="1">
                          <a:effectLst/>
                          <a:latin typeface="+mj-lt"/>
                          <a:ea typeface="Calibri" panose="020F0502020204030204" pitchFamily="34" charset="0"/>
                          <a:cs typeface="Times New Roman" panose="02020603050405020304" pitchFamily="18" charset="0"/>
                        </a:rPr>
                        <a:t>19. Effort after meaning</a:t>
                      </a:r>
                      <a:endParaRPr lang="en-GB" sz="1100" b="1">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1000"/>
                        </a:spcAft>
                      </a:pPr>
                      <a:r>
                        <a:rPr lang="en-GB" sz="1000">
                          <a:effectLst/>
                          <a:latin typeface="+mj-lt"/>
                          <a:ea typeface="Calibri" panose="020F0502020204030204" pitchFamily="34" charset="0"/>
                          <a:cs typeface="Times New Roman" panose="02020603050405020304" pitchFamily="18" charset="0"/>
                        </a:rPr>
                        <a:t>Putting the effort into making sense of something unfamiliar after we’ve put our own meaning to it. </a:t>
                      </a:r>
                      <a:endParaRPr lang="en-GB" sz="120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377957">
                <a:tc>
                  <a:txBody>
                    <a:bodyPr/>
                    <a:lstStyle/>
                    <a:p>
                      <a:pPr algn="l">
                        <a:lnSpc>
                          <a:spcPct val="115000"/>
                        </a:lnSpc>
                        <a:spcAft>
                          <a:spcPts val="1000"/>
                        </a:spcAft>
                      </a:pPr>
                      <a:r>
                        <a:rPr lang="en-GB" sz="900" b="1">
                          <a:effectLst/>
                          <a:latin typeface="+mj-lt"/>
                          <a:ea typeface="Calibri" panose="020F0502020204030204" pitchFamily="34" charset="0"/>
                          <a:cs typeface="Times New Roman" panose="02020603050405020304" pitchFamily="18" charset="0"/>
                        </a:rPr>
                        <a:t>20. Context</a:t>
                      </a:r>
                      <a:endParaRPr lang="en-GB" sz="1100" b="1">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1000"/>
                        </a:spcAft>
                      </a:pPr>
                      <a:r>
                        <a:rPr lang="en-GB" sz="1000">
                          <a:effectLst/>
                          <a:latin typeface="+mj-lt"/>
                          <a:ea typeface="Calibri" panose="020F0502020204030204" pitchFamily="34" charset="0"/>
                          <a:cs typeface="Times New Roman" panose="02020603050405020304" pitchFamily="18" charset="0"/>
                        </a:rPr>
                        <a:t>The general environment in which activities happen.</a:t>
                      </a:r>
                      <a:endParaRPr lang="en-GB" sz="120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61259067"/>
                  </a:ext>
                </a:extLst>
              </a:tr>
              <a:tr h="0">
                <a:tc>
                  <a:txBody>
                    <a:bodyPr/>
                    <a:lstStyle/>
                    <a:p>
                      <a:pPr algn="l">
                        <a:lnSpc>
                          <a:spcPct val="115000"/>
                        </a:lnSpc>
                        <a:spcAft>
                          <a:spcPts val="1000"/>
                        </a:spcAft>
                      </a:pPr>
                      <a:r>
                        <a:rPr lang="en-GB" sz="900" b="1" dirty="0">
                          <a:effectLst/>
                          <a:latin typeface="+mj-lt"/>
                          <a:ea typeface="Calibri" panose="020F0502020204030204" pitchFamily="34" charset="0"/>
                          <a:cs typeface="Times New Roman" panose="02020603050405020304" pitchFamily="18" charset="0"/>
                        </a:rPr>
                        <a:t>21. False memories</a:t>
                      </a:r>
                      <a:endParaRPr lang="en-GB" sz="1100" b="1"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1000"/>
                        </a:spcAft>
                      </a:pPr>
                      <a:r>
                        <a:rPr lang="en-GB" sz="1000" dirty="0">
                          <a:effectLst/>
                          <a:latin typeface="+mj-lt"/>
                          <a:ea typeface="Calibri" panose="020F0502020204030204" pitchFamily="34" charset="0"/>
                          <a:cs typeface="Times New Roman" panose="02020603050405020304" pitchFamily="18" charset="0"/>
                        </a:rPr>
                        <a:t>Remembering something that has never happened.</a:t>
                      </a:r>
                      <a:endParaRPr lang="en-GB" sz="120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17133035"/>
                  </a:ext>
                </a:extLst>
              </a:tr>
              <a:tr h="273895">
                <a:tc>
                  <a:txBody>
                    <a:bodyPr/>
                    <a:lstStyle/>
                    <a:p>
                      <a:pPr algn="l">
                        <a:lnSpc>
                          <a:spcPct val="115000"/>
                        </a:lnSpc>
                        <a:spcAft>
                          <a:spcPts val="1000"/>
                        </a:spcAft>
                      </a:pPr>
                      <a:r>
                        <a:rPr lang="en-GB" sz="900" b="1" dirty="0">
                          <a:effectLst/>
                          <a:latin typeface="+mj-lt"/>
                          <a:ea typeface="Calibri" panose="020F0502020204030204" pitchFamily="34" charset="0"/>
                          <a:cs typeface="Times New Roman" panose="02020603050405020304" pitchFamily="18" charset="0"/>
                        </a:rPr>
                        <a:t>22. Interference</a:t>
                      </a:r>
                      <a:endParaRPr lang="en-GB" sz="1100" b="1"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1000"/>
                        </a:spcAft>
                      </a:pPr>
                      <a:r>
                        <a:rPr lang="en-GB" sz="1000" dirty="0">
                          <a:effectLst/>
                          <a:latin typeface="+mj-lt"/>
                          <a:ea typeface="Calibri" panose="020F0502020204030204" pitchFamily="34" charset="0"/>
                          <a:cs typeface="Times New Roman" panose="02020603050405020304" pitchFamily="18" charset="0"/>
                        </a:rPr>
                        <a:t>The difficulty in recalling information when other memories get in the way.</a:t>
                      </a:r>
                      <a:endParaRPr lang="en-GB" sz="120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98617121"/>
                  </a:ext>
                </a:extLst>
              </a:tr>
            </a:tbl>
          </a:graphicData>
        </a:graphic>
      </p:graphicFrame>
      <p:graphicFrame>
        <p:nvGraphicFramePr>
          <p:cNvPr id="2" name="Table 1">
            <a:extLst>
              <a:ext uri="{FF2B5EF4-FFF2-40B4-BE49-F238E27FC236}">
                <a16:creationId xmlns:a16="http://schemas.microsoft.com/office/drawing/2014/main" id="{B756799B-DFE9-5882-1514-4332999BAD15}"/>
              </a:ext>
            </a:extLst>
          </p:cNvPr>
          <p:cNvGraphicFramePr>
            <a:graphicFrameLocks noGrp="1"/>
          </p:cNvGraphicFramePr>
          <p:nvPr/>
        </p:nvGraphicFramePr>
        <p:xfrm>
          <a:off x="5700045" y="400110"/>
          <a:ext cx="6420506" cy="4274885"/>
        </p:xfrm>
        <a:graphic>
          <a:graphicData uri="http://schemas.openxmlformats.org/drawingml/2006/table">
            <a:tbl>
              <a:tblPr firstRow="1" firstCol="1" bandRow="1"/>
              <a:tblGrid>
                <a:gridCol w="3210253">
                  <a:extLst>
                    <a:ext uri="{9D8B030D-6E8A-4147-A177-3AD203B41FA5}">
                      <a16:colId xmlns:a16="http://schemas.microsoft.com/office/drawing/2014/main" val="3567878547"/>
                    </a:ext>
                  </a:extLst>
                </a:gridCol>
                <a:gridCol w="3210253">
                  <a:extLst>
                    <a:ext uri="{9D8B030D-6E8A-4147-A177-3AD203B41FA5}">
                      <a16:colId xmlns:a16="http://schemas.microsoft.com/office/drawing/2014/main" val="3124609552"/>
                    </a:ext>
                  </a:extLst>
                </a:gridCol>
              </a:tblGrid>
              <a:tr h="104198">
                <a:tc gridSpan="2">
                  <a:txBody>
                    <a:bodyPr/>
                    <a:lstStyle/>
                    <a:p>
                      <a:pPr algn="ctr">
                        <a:lnSpc>
                          <a:spcPct val="115000"/>
                        </a:lnSpc>
                        <a:spcAft>
                          <a:spcPts val="1000"/>
                        </a:spcAft>
                      </a:pPr>
                      <a:r>
                        <a:rPr lang="en-GB" sz="1000" b="1" dirty="0">
                          <a:solidFill>
                            <a:srgbClr val="000000"/>
                          </a:solidFill>
                          <a:effectLst/>
                          <a:latin typeface="+mj-lt"/>
                          <a:ea typeface="Calibri" panose="020F0502020204030204" pitchFamily="34" charset="0"/>
                          <a:cs typeface="Times New Roman" panose="02020603050405020304" pitchFamily="18" charset="0"/>
                        </a:rPr>
                        <a:t>Key Studies</a:t>
                      </a:r>
                      <a:endParaRPr lang="en-GB" sz="1050" dirty="0">
                        <a:effectLst/>
                        <a:latin typeface="+mj-lt"/>
                        <a:ea typeface="Calibri" panose="020F0502020204030204" pitchFamily="34" charset="0"/>
                        <a:cs typeface="Times New Roman" panose="02020603050405020304" pitchFamily="18" charset="0"/>
                      </a:endParaRPr>
                    </a:p>
                  </a:txBody>
                  <a:tcPr marL="51267" marR="51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hMerge="1">
                  <a:txBody>
                    <a:bodyPr/>
                    <a:lstStyle/>
                    <a:p>
                      <a:endParaRPr lang="en-GB"/>
                    </a:p>
                  </a:txBody>
                  <a:tcPr/>
                </a:tc>
                <a:extLst>
                  <a:ext uri="{0D108BD9-81ED-4DB2-BD59-A6C34878D82A}">
                    <a16:rowId xmlns:a16="http://schemas.microsoft.com/office/drawing/2014/main" val="3325932880"/>
                  </a:ext>
                </a:extLst>
              </a:tr>
              <a:tr h="87732">
                <a:tc>
                  <a:txBody>
                    <a:bodyPr/>
                    <a:lstStyle/>
                    <a:p>
                      <a:pPr algn="l">
                        <a:lnSpc>
                          <a:spcPct val="115000"/>
                        </a:lnSpc>
                        <a:spcAft>
                          <a:spcPts val="1000"/>
                        </a:spcAft>
                      </a:pPr>
                      <a:r>
                        <a:rPr lang="en-GB" sz="1000" b="1">
                          <a:effectLst/>
                          <a:latin typeface="+mj-lt"/>
                          <a:ea typeface="Calibri" panose="020F0502020204030204" pitchFamily="34" charset="0"/>
                          <a:cs typeface="Times New Roman" panose="02020603050405020304" pitchFamily="18" charset="0"/>
                        </a:rPr>
                        <a:t>1. Murdock’s (1962) Serial position curve study</a:t>
                      </a:r>
                      <a:endParaRPr lang="en-GB" sz="1050">
                        <a:effectLst/>
                        <a:latin typeface="+mj-lt"/>
                        <a:ea typeface="Calibri" panose="020F0502020204030204" pitchFamily="34" charset="0"/>
                        <a:cs typeface="Times New Roman" panose="02020603050405020304" pitchFamily="18" charset="0"/>
                      </a:endParaRPr>
                    </a:p>
                  </a:txBody>
                  <a:tcPr marL="51267" marR="51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1000"/>
                        </a:spcAft>
                      </a:pPr>
                      <a:r>
                        <a:rPr lang="en-GB" sz="1000">
                          <a:effectLst/>
                          <a:latin typeface="+mj-lt"/>
                          <a:ea typeface="Calibri" panose="020F0502020204030204" pitchFamily="34" charset="0"/>
                          <a:cs typeface="Times New Roman" panose="02020603050405020304" pitchFamily="18" charset="0"/>
                        </a:rPr>
                        <a:t>2. </a:t>
                      </a:r>
                      <a:r>
                        <a:rPr lang="en-GB" sz="1000" b="1">
                          <a:effectLst/>
                          <a:latin typeface="+mj-lt"/>
                          <a:ea typeface="Calibri" panose="020F0502020204030204" pitchFamily="34" charset="0"/>
                          <a:cs typeface="Times New Roman" panose="02020603050405020304" pitchFamily="18" charset="0"/>
                        </a:rPr>
                        <a:t>Bartlett’s (1932) War of the Ghosts’ study</a:t>
                      </a:r>
                      <a:endParaRPr lang="en-GB" sz="1050">
                        <a:effectLst/>
                        <a:latin typeface="+mj-lt"/>
                        <a:ea typeface="Calibri" panose="020F0502020204030204" pitchFamily="34" charset="0"/>
                        <a:cs typeface="Times New Roman" panose="02020603050405020304" pitchFamily="18" charset="0"/>
                      </a:endParaRPr>
                    </a:p>
                  </a:txBody>
                  <a:tcPr marL="51267" marR="51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63992807"/>
                  </a:ext>
                </a:extLst>
              </a:tr>
              <a:tr h="3571516">
                <a:tc>
                  <a:txBody>
                    <a:bodyPr/>
                    <a:lstStyle/>
                    <a:p>
                      <a:pPr algn="l">
                        <a:lnSpc>
                          <a:spcPct val="115000"/>
                        </a:lnSpc>
                        <a:spcAft>
                          <a:spcPts val="1000"/>
                        </a:spcAft>
                      </a:pPr>
                      <a:r>
                        <a:rPr lang="en-GB" sz="1000" b="1" dirty="0">
                          <a:effectLst/>
                          <a:latin typeface="+mj-lt"/>
                          <a:ea typeface="Calibri" panose="020F0502020204030204" pitchFamily="34" charset="0"/>
                          <a:cs typeface="Times New Roman" panose="02020603050405020304" pitchFamily="18" charset="0"/>
                        </a:rPr>
                        <a:t>Aim: </a:t>
                      </a:r>
                      <a:r>
                        <a:rPr lang="en-GB" sz="1000" dirty="0">
                          <a:effectLst/>
                          <a:latin typeface="+mj-lt"/>
                          <a:ea typeface="Calibri" panose="020F0502020204030204" pitchFamily="34" charset="0"/>
                          <a:cs typeface="Times New Roman" panose="02020603050405020304" pitchFamily="18" charset="0"/>
                        </a:rPr>
                        <a:t>To provide evidence for the existence of separate short-term and long-term memory stores.</a:t>
                      </a:r>
                      <a:endParaRPr lang="en-GB" sz="1050" dirty="0">
                        <a:effectLst/>
                        <a:latin typeface="+mj-lt"/>
                        <a:ea typeface="Calibri" panose="020F0502020204030204" pitchFamily="34" charset="0"/>
                        <a:cs typeface="Times New Roman" panose="02020603050405020304" pitchFamily="18" charset="0"/>
                      </a:endParaRPr>
                    </a:p>
                    <a:p>
                      <a:pPr algn="l">
                        <a:lnSpc>
                          <a:spcPct val="115000"/>
                        </a:lnSpc>
                        <a:spcAft>
                          <a:spcPts val="1000"/>
                        </a:spcAft>
                      </a:pPr>
                      <a:r>
                        <a:rPr lang="en-GB" sz="1000" b="1" dirty="0">
                          <a:effectLst/>
                          <a:latin typeface="+mj-lt"/>
                          <a:ea typeface="Calibri" panose="020F0502020204030204" pitchFamily="34" charset="0"/>
                          <a:cs typeface="Times New Roman" panose="02020603050405020304" pitchFamily="18" charset="0"/>
                        </a:rPr>
                        <a:t>Method:</a:t>
                      </a:r>
                      <a:r>
                        <a:rPr lang="en-GB" sz="1000" dirty="0">
                          <a:effectLst/>
                          <a:latin typeface="+mj-lt"/>
                          <a:ea typeface="Calibri" panose="020F0502020204030204" pitchFamily="34" charset="0"/>
                          <a:cs typeface="Times New Roman" panose="02020603050405020304" pitchFamily="18" charset="0"/>
                        </a:rPr>
                        <a:t> </a:t>
                      </a:r>
                      <a:r>
                        <a:rPr lang="en-US" sz="1000" dirty="0">
                          <a:effectLst/>
                          <a:latin typeface="+mj-lt"/>
                          <a:ea typeface="Calibri" panose="020F0502020204030204" pitchFamily="34" charset="0"/>
                          <a:cs typeface="Times New Roman" panose="02020603050405020304" pitchFamily="18" charset="0"/>
                        </a:rPr>
                        <a:t>– Lab study, 16 Ps, presented with 20 words (1 word/sec). Ps given 90 seconds to recall words. This was repeated 80 times over several days (different list of words each time). </a:t>
                      </a:r>
                      <a:endParaRPr lang="en-GB" sz="1050" dirty="0">
                        <a:effectLst/>
                        <a:latin typeface="+mj-lt"/>
                        <a:ea typeface="Calibri" panose="020F0502020204030204" pitchFamily="34" charset="0"/>
                        <a:cs typeface="Times New Roman" panose="02020603050405020304" pitchFamily="18" charset="0"/>
                      </a:endParaRPr>
                    </a:p>
                    <a:p>
                      <a:pPr algn="l">
                        <a:lnSpc>
                          <a:spcPct val="115000"/>
                        </a:lnSpc>
                        <a:spcAft>
                          <a:spcPts val="1000"/>
                        </a:spcAft>
                      </a:pPr>
                      <a:r>
                        <a:rPr lang="en-GB" sz="1000" b="1" dirty="0">
                          <a:effectLst/>
                          <a:latin typeface="+mj-lt"/>
                          <a:ea typeface="Calibri" panose="020F0502020204030204" pitchFamily="34" charset="0"/>
                          <a:cs typeface="Times New Roman" panose="02020603050405020304" pitchFamily="18" charset="0"/>
                        </a:rPr>
                        <a:t>Results</a:t>
                      </a:r>
                      <a:r>
                        <a:rPr lang="en-GB" sz="1000" dirty="0">
                          <a:effectLst/>
                          <a:latin typeface="+mj-lt"/>
                          <a:ea typeface="Calibri" panose="020F0502020204030204" pitchFamily="34" charset="0"/>
                          <a:cs typeface="Times New Roman" panose="02020603050405020304" pitchFamily="18" charset="0"/>
                        </a:rPr>
                        <a:t> – Words at end of list = recalled first, words at beginning of lists = recalled quite well, words in middle = poor recall</a:t>
                      </a:r>
                      <a:endParaRPr lang="en-GB" sz="1050" dirty="0">
                        <a:effectLst/>
                        <a:latin typeface="+mj-lt"/>
                        <a:ea typeface="Calibri" panose="020F0502020204030204" pitchFamily="34" charset="0"/>
                        <a:cs typeface="Times New Roman" panose="02020603050405020304" pitchFamily="18" charset="0"/>
                      </a:endParaRPr>
                    </a:p>
                    <a:p>
                      <a:pPr algn="l">
                        <a:lnSpc>
                          <a:spcPct val="115000"/>
                        </a:lnSpc>
                        <a:spcAft>
                          <a:spcPts val="1000"/>
                        </a:spcAft>
                      </a:pPr>
                      <a:r>
                        <a:rPr lang="en-GB" sz="1000" b="1" dirty="0">
                          <a:effectLst/>
                          <a:latin typeface="+mj-lt"/>
                          <a:ea typeface="Calibri" panose="020F0502020204030204" pitchFamily="34" charset="0"/>
                          <a:cs typeface="Times New Roman" panose="02020603050405020304" pitchFamily="18" charset="0"/>
                        </a:rPr>
                        <a:t>Conclusion</a:t>
                      </a:r>
                      <a:r>
                        <a:rPr lang="en-GB" sz="1000" dirty="0">
                          <a:effectLst/>
                          <a:latin typeface="+mj-lt"/>
                          <a:ea typeface="Calibri" panose="020F0502020204030204" pitchFamily="34" charset="0"/>
                          <a:cs typeface="Times New Roman" panose="02020603050405020304" pitchFamily="18" charset="0"/>
                        </a:rPr>
                        <a:t> – Study provides evidence for existence of separate memory stores. </a:t>
                      </a:r>
                      <a:endParaRPr lang="en-GB" sz="1050" dirty="0">
                        <a:effectLst/>
                        <a:latin typeface="+mj-lt"/>
                        <a:ea typeface="Calibri" panose="020F0502020204030204" pitchFamily="34" charset="0"/>
                        <a:cs typeface="Times New Roman" panose="02020603050405020304" pitchFamily="18" charset="0"/>
                      </a:endParaRPr>
                    </a:p>
                    <a:p>
                      <a:pPr algn="l">
                        <a:lnSpc>
                          <a:spcPct val="115000"/>
                        </a:lnSpc>
                        <a:spcAft>
                          <a:spcPts val="1000"/>
                        </a:spcAft>
                      </a:pPr>
                      <a:r>
                        <a:rPr lang="en-GB" sz="1000" b="1" dirty="0">
                          <a:effectLst/>
                          <a:latin typeface="+mj-lt"/>
                          <a:ea typeface="Calibri" panose="020F0502020204030204" pitchFamily="34" charset="0"/>
                          <a:cs typeface="Times New Roman" panose="02020603050405020304" pitchFamily="18" charset="0"/>
                        </a:rPr>
                        <a:t>Evaluation:</a:t>
                      </a:r>
                      <a:br>
                        <a:rPr lang="en-GB" sz="1000" b="1" dirty="0">
                          <a:effectLst/>
                          <a:latin typeface="+mj-lt"/>
                          <a:ea typeface="Calibri" panose="020F0502020204030204" pitchFamily="34" charset="0"/>
                          <a:cs typeface="Times New Roman" panose="02020603050405020304" pitchFamily="18" charset="0"/>
                        </a:rPr>
                      </a:br>
                      <a:r>
                        <a:rPr lang="en-GB" sz="1000" dirty="0">
                          <a:effectLst/>
                          <a:latin typeface="+mj-lt"/>
                          <a:ea typeface="Calibri" panose="020F0502020204030204" pitchFamily="34" charset="0"/>
                          <a:cs typeface="Times New Roman" panose="02020603050405020304" pitchFamily="18" charset="0"/>
                        </a:rPr>
                        <a:t>+ well controlled lab study: reliability high as extraneous variables were well controlled.</a:t>
                      </a:r>
                      <a:endParaRPr lang="en-GB" sz="1050" dirty="0">
                        <a:effectLst/>
                        <a:latin typeface="+mj-lt"/>
                        <a:ea typeface="Calibri" panose="020F0502020204030204" pitchFamily="34" charset="0"/>
                        <a:cs typeface="Times New Roman" panose="02020603050405020304" pitchFamily="18" charset="0"/>
                      </a:endParaRPr>
                    </a:p>
                    <a:p>
                      <a:pPr algn="l">
                        <a:lnSpc>
                          <a:spcPct val="115000"/>
                        </a:lnSpc>
                        <a:spcAft>
                          <a:spcPts val="1000"/>
                        </a:spcAft>
                      </a:pPr>
                      <a:r>
                        <a:rPr lang="en-GB" sz="1000" dirty="0">
                          <a:effectLst/>
                          <a:latin typeface="+mj-lt"/>
                          <a:ea typeface="Calibri" panose="020F0502020204030204" pitchFamily="34" charset="0"/>
                          <a:cs typeface="Times New Roman" panose="02020603050405020304" pitchFamily="18" charset="0"/>
                        </a:rPr>
                        <a:t>- Lacks ecological validity as remembering lists of words does not reflect the complex use of our memories in day to day life. All of the Ps were a similar age so results cannot be generalised. </a:t>
                      </a:r>
                      <a:endParaRPr lang="en-GB" sz="1050" dirty="0">
                        <a:effectLst/>
                        <a:latin typeface="+mj-lt"/>
                        <a:ea typeface="Calibri" panose="020F0502020204030204" pitchFamily="34" charset="0"/>
                        <a:cs typeface="Times New Roman" panose="02020603050405020304" pitchFamily="18" charset="0"/>
                      </a:endParaRPr>
                    </a:p>
                  </a:txBody>
                  <a:tcPr marL="51267" marR="51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1000"/>
                        </a:spcAft>
                      </a:pPr>
                      <a:r>
                        <a:rPr lang="en-GB" sz="1000" b="1" dirty="0">
                          <a:effectLst/>
                          <a:latin typeface="+mj-lt"/>
                          <a:ea typeface="Calibri" panose="020F0502020204030204" pitchFamily="34" charset="0"/>
                          <a:cs typeface="Times New Roman" panose="02020603050405020304" pitchFamily="18" charset="0"/>
                        </a:rPr>
                        <a:t>Aim: </a:t>
                      </a:r>
                      <a:r>
                        <a:rPr lang="en-GB" sz="1000" dirty="0">
                          <a:effectLst/>
                          <a:latin typeface="+mj-lt"/>
                          <a:ea typeface="Calibri" panose="020F0502020204030204" pitchFamily="34" charset="0"/>
                          <a:cs typeface="Times New Roman" panose="02020603050405020304" pitchFamily="18" charset="0"/>
                        </a:rPr>
                        <a:t>To see if people, when given something unfamiliar to remember, would alter the information.</a:t>
                      </a:r>
                      <a:endParaRPr lang="en-GB" sz="1050" dirty="0">
                        <a:effectLst/>
                        <a:latin typeface="+mj-lt"/>
                        <a:ea typeface="Calibri" panose="020F0502020204030204" pitchFamily="34" charset="0"/>
                        <a:cs typeface="Times New Roman" panose="02020603050405020304" pitchFamily="18" charset="0"/>
                      </a:endParaRPr>
                    </a:p>
                    <a:p>
                      <a:pPr algn="l">
                        <a:lnSpc>
                          <a:spcPct val="115000"/>
                        </a:lnSpc>
                        <a:spcAft>
                          <a:spcPts val="1000"/>
                        </a:spcAft>
                      </a:pPr>
                      <a:r>
                        <a:rPr lang="en-GB" sz="1000" dirty="0">
                          <a:effectLst/>
                          <a:latin typeface="+mj-lt"/>
                          <a:ea typeface="Calibri" panose="020F0502020204030204" pitchFamily="34" charset="0"/>
                          <a:cs typeface="Times New Roman" panose="02020603050405020304" pitchFamily="18" charset="0"/>
                        </a:rPr>
                        <a:t> </a:t>
                      </a:r>
                      <a:r>
                        <a:rPr lang="en-GB" sz="1000" b="1" dirty="0">
                          <a:effectLst/>
                          <a:latin typeface="+mj-lt"/>
                          <a:ea typeface="Calibri" panose="020F0502020204030204" pitchFamily="34" charset="0"/>
                          <a:cs typeface="Times New Roman" panose="02020603050405020304" pitchFamily="18" charset="0"/>
                        </a:rPr>
                        <a:t>Method:</a:t>
                      </a:r>
                      <a:r>
                        <a:rPr lang="en-GB" sz="1000" dirty="0">
                          <a:effectLst/>
                          <a:latin typeface="+mj-lt"/>
                          <a:ea typeface="Calibri" panose="020F0502020204030204" pitchFamily="34" charset="0"/>
                          <a:cs typeface="Times New Roman" panose="02020603050405020304" pitchFamily="18" charset="0"/>
                        </a:rPr>
                        <a:t> Lab study, Ps = undergraduates at Cambridge University. Ps asked to read War of the Ghosts’ twice. 15 minutes later Ps had to retell the story to another person (and so on like Chinese whispers.</a:t>
                      </a:r>
                      <a:endParaRPr lang="en-GB" sz="1050" dirty="0">
                        <a:effectLst/>
                        <a:latin typeface="+mj-lt"/>
                        <a:ea typeface="Calibri" panose="020F0502020204030204" pitchFamily="34" charset="0"/>
                        <a:cs typeface="Times New Roman" panose="02020603050405020304" pitchFamily="18" charset="0"/>
                      </a:endParaRPr>
                    </a:p>
                    <a:p>
                      <a:pPr algn="l">
                        <a:lnSpc>
                          <a:spcPct val="115000"/>
                        </a:lnSpc>
                        <a:spcAft>
                          <a:spcPts val="1000"/>
                        </a:spcAft>
                      </a:pPr>
                      <a:r>
                        <a:rPr lang="en-GB" sz="1000" dirty="0">
                          <a:effectLst/>
                          <a:latin typeface="+mj-lt"/>
                          <a:ea typeface="Calibri" panose="020F0502020204030204" pitchFamily="34" charset="0"/>
                          <a:cs typeface="Times New Roman" panose="02020603050405020304" pitchFamily="18" charset="0"/>
                        </a:rPr>
                        <a:t> </a:t>
                      </a:r>
                      <a:r>
                        <a:rPr lang="en-GB" sz="1000" b="1" dirty="0">
                          <a:effectLst/>
                          <a:latin typeface="+mj-lt"/>
                          <a:ea typeface="Calibri" panose="020F0502020204030204" pitchFamily="34" charset="0"/>
                          <a:cs typeface="Times New Roman" panose="02020603050405020304" pitchFamily="18" charset="0"/>
                        </a:rPr>
                        <a:t>Results:</a:t>
                      </a:r>
                      <a:r>
                        <a:rPr lang="en-GB" sz="1000" dirty="0">
                          <a:effectLst/>
                          <a:latin typeface="+mj-lt"/>
                          <a:ea typeface="Calibri" panose="020F0502020204030204" pitchFamily="34" charset="0"/>
                          <a:cs typeface="Times New Roman" panose="02020603050405020304" pitchFamily="18" charset="0"/>
                        </a:rPr>
                        <a:t> After the story had been passed on 10 times; story went from 330 to 150 words, omissions made (ghosts left out), changes in detail (canoes to boats), order of events changed.</a:t>
                      </a:r>
                      <a:endParaRPr lang="en-GB" sz="1050" dirty="0">
                        <a:effectLst/>
                        <a:latin typeface="+mj-lt"/>
                        <a:ea typeface="Calibri" panose="020F0502020204030204" pitchFamily="34" charset="0"/>
                        <a:cs typeface="Times New Roman" panose="02020603050405020304" pitchFamily="18" charset="0"/>
                      </a:endParaRPr>
                    </a:p>
                    <a:p>
                      <a:pPr algn="l">
                        <a:lnSpc>
                          <a:spcPct val="115000"/>
                        </a:lnSpc>
                        <a:spcAft>
                          <a:spcPts val="1000"/>
                        </a:spcAft>
                      </a:pPr>
                      <a:r>
                        <a:rPr lang="en-GB" sz="1000" dirty="0">
                          <a:effectLst/>
                          <a:latin typeface="+mj-lt"/>
                          <a:ea typeface="Calibri" panose="020F0502020204030204" pitchFamily="34" charset="0"/>
                          <a:cs typeface="Times New Roman" panose="02020603050405020304" pitchFamily="18" charset="0"/>
                        </a:rPr>
                        <a:t> </a:t>
                      </a:r>
                      <a:r>
                        <a:rPr lang="en-GB" sz="1000" b="1" dirty="0">
                          <a:effectLst/>
                          <a:latin typeface="+mj-lt"/>
                          <a:ea typeface="Calibri" panose="020F0502020204030204" pitchFamily="34" charset="0"/>
                          <a:cs typeface="Times New Roman" panose="02020603050405020304" pitchFamily="18" charset="0"/>
                        </a:rPr>
                        <a:t>Conclusion:</a:t>
                      </a:r>
                      <a:r>
                        <a:rPr lang="en-GB" sz="1000" dirty="0">
                          <a:effectLst/>
                          <a:latin typeface="+mj-lt"/>
                          <a:ea typeface="Calibri" panose="020F0502020204030204" pitchFamily="34" charset="0"/>
                          <a:cs typeface="Times New Roman" panose="02020603050405020304" pitchFamily="18" charset="0"/>
                        </a:rPr>
                        <a:t> Our memory is not an exact copy of what we hear. It is influenced by our own beliefs.</a:t>
                      </a:r>
                      <a:endParaRPr lang="en-GB" sz="1050" dirty="0">
                        <a:effectLst/>
                        <a:latin typeface="+mj-lt"/>
                        <a:ea typeface="Calibri" panose="020F0502020204030204" pitchFamily="34" charset="0"/>
                        <a:cs typeface="Times New Roman" panose="02020603050405020304" pitchFamily="18" charset="0"/>
                      </a:endParaRPr>
                    </a:p>
                    <a:p>
                      <a:pPr algn="l">
                        <a:lnSpc>
                          <a:spcPct val="115000"/>
                        </a:lnSpc>
                        <a:spcAft>
                          <a:spcPts val="1000"/>
                        </a:spcAft>
                      </a:pPr>
                      <a:r>
                        <a:rPr lang="en-GB" sz="1000" dirty="0">
                          <a:effectLst/>
                          <a:latin typeface="+mj-lt"/>
                          <a:ea typeface="Calibri" panose="020F0502020204030204" pitchFamily="34" charset="0"/>
                          <a:cs typeface="Times New Roman" panose="02020603050405020304" pitchFamily="18" charset="0"/>
                        </a:rPr>
                        <a:t> </a:t>
                      </a:r>
                      <a:r>
                        <a:rPr lang="en-GB" sz="1000" b="1" dirty="0">
                          <a:effectLst/>
                          <a:latin typeface="+mj-lt"/>
                          <a:ea typeface="Calibri" panose="020F0502020204030204" pitchFamily="34" charset="0"/>
                          <a:cs typeface="Times New Roman" panose="02020603050405020304" pitchFamily="18" charset="0"/>
                        </a:rPr>
                        <a:t>Evaluation: </a:t>
                      </a:r>
                      <a:br>
                        <a:rPr lang="en-GB" sz="1050" b="1" dirty="0">
                          <a:effectLst/>
                          <a:latin typeface="+mj-lt"/>
                          <a:ea typeface="Calibri" panose="020F0502020204030204" pitchFamily="34" charset="0"/>
                          <a:cs typeface="Times New Roman" panose="02020603050405020304" pitchFamily="18" charset="0"/>
                        </a:rPr>
                      </a:br>
                      <a:r>
                        <a:rPr lang="en-GB" sz="1000" dirty="0">
                          <a:effectLst/>
                          <a:latin typeface="+mj-lt"/>
                          <a:ea typeface="Calibri" panose="020F0502020204030204" pitchFamily="34" charset="0"/>
                          <a:cs typeface="Times New Roman" panose="02020603050405020304" pitchFamily="18" charset="0"/>
                        </a:rPr>
                        <a:t>+ Study is important and tested memory in a more meaningful way than previous research</a:t>
                      </a:r>
                      <a:endParaRPr lang="en-GB" sz="1050" dirty="0">
                        <a:effectLst/>
                        <a:latin typeface="+mj-lt"/>
                        <a:ea typeface="Calibri" panose="020F0502020204030204" pitchFamily="34" charset="0"/>
                        <a:cs typeface="Times New Roman" panose="02020603050405020304" pitchFamily="18" charset="0"/>
                      </a:endParaRPr>
                    </a:p>
                    <a:p>
                      <a:pPr algn="l">
                        <a:lnSpc>
                          <a:spcPct val="115000"/>
                        </a:lnSpc>
                        <a:spcAft>
                          <a:spcPts val="1000"/>
                        </a:spcAft>
                      </a:pPr>
                      <a:r>
                        <a:rPr lang="en-GB" sz="1000" dirty="0">
                          <a:effectLst/>
                          <a:latin typeface="+mj-lt"/>
                          <a:ea typeface="Calibri" panose="020F0502020204030204" pitchFamily="34" charset="0"/>
                          <a:cs typeface="Times New Roman" panose="02020603050405020304" pitchFamily="18" charset="0"/>
                        </a:rPr>
                        <a:t>- Sample of Ps unrepresentative (University students studying English) likely to be much better at reading and verbalising a story than general population; this limits </a:t>
                      </a:r>
                      <a:r>
                        <a:rPr lang="en-GB" sz="1000" dirty="0" err="1">
                          <a:effectLst/>
                          <a:latin typeface="+mj-lt"/>
                          <a:ea typeface="Calibri" panose="020F0502020204030204" pitchFamily="34" charset="0"/>
                          <a:cs typeface="Times New Roman" panose="02020603050405020304" pitchFamily="18" charset="0"/>
                        </a:rPr>
                        <a:t>generalisabilty</a:t>
                      </a:r>
                      <a:r>
                        <a:rPr lang="en-GB" sz="1000" dirty="0">
                          <a:effectLst/>
                          <a:latin typeface="+mj-lt"/>
                          <a:ea typeface="Calibri" panose="020F0502020204030204" pitchFamily="34" charset="0"/>
                          <a:cs typeface="Times New Roman" panose="02020603050405020304" pitchFamily="18" charset="0"/>
                        </a:rPr>
                        <a:t> of findings.</a:t>
                      </a:r>
                      <a:endParaRPr lang="en-GB" sz="1050" dirty="0">
                        <a:effectLst/>
                        <a:latin typeface="+mj-lt"/>
                        <a:ea typeface="Calibri" panose="020F0502020204030204" pitchFamily="34" charset="0"/>
                        <a:cs typeface="Times New Roman" panose="02020603050405020304" pitchFamily="18" charset="0"/>
                      </a:endParaRPr>
                    </a:p>
                  </a:txBody>
                  <a:tcPr marL="51267" marR="51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27144974"/>
                  </a:ext>
                </a:extLst>
              </a:tr>
            </a:tbl>
          </a:graphicData>
        </a:graphic>
      </p:graphicFrame>
      <p:graphicFrame>
        <p:nvGraphicFramePr>
          <p:cNvPr id="3" name="Table 2">
            <a:extLst>
              <a:ext uri="{FF2B5EF4-FFF2-40B4-BE49-F238E27FC236}">
                <a16:creationId xmlns:a16="http://schemas.microsoft.com/office/drawing/2014/main" id="{421CCC8E-52AD-A364-3262-EA5D52854CFB}"/>
              </a:ext>
            </a:extLst>
          </p:cNvPr>
          <p:cNvGraphicFramePr>
            <a:graphicFrameLocks noGrp="1"/>
          </p:cNvGraphicFramePr>
          <p:nvPr/>
        </p:nvGraphicFramePr>
        <p:xfrm>
          <a:off x="5679440" y="4803591"/>
          <a:ext cx="6353039" cy="1319788"/>
        </p:xfrm>
        <a:graphic>
          <a:graphicData uri="http://schemas.openxmlformats.org/drawingml/2006/table">
            <a:tbl>
              <a:tblPr firstRow="1" firstCol="1" bandRow="1"/>
              <a:tblGrid>
                <a:gridCol w="1242470">
                  <a:extLst>
                    <a:ext uri="{9D8B030D-6E8A-4147-A177-3AD203B41FA5}">
                      <a16:colId xmlns:a16="http://schemas.microsoft.com/office/drawing/2014/main" val="2265037998"/>
                    </a:ext>
                  </a:extLst>
                </a:gridCol>
                <a:gridCol w="1933610">
                  <a:extLst>
                    <a:ext uri="{9D8B030D-6E8A-4147-A177-3AD203B41FA5}">
                      <a16:colId xmlns:a16="http://schemas.microsoft.com/office/drawing/2014/main" val="3618274371"/>
                    </a:ext>
                  </a:extLst>
                </a:gridCol>
                <a:gridCol w="1588040">
                  <a:extLst>
                    <a:ext uri="{9D8B030D-6E8A-4147-A177-3AD203B41FA5}">
                      <a16:colId xmlns:a16="http://schemas.microsoft.com/office/drawing/2014/main" val="3876467682"/>
                    </a:ext>
                  </a:extLst>
                </a:gridCol>
                <a:gridCol w="1588919">
                  <a:extLst>
                    <a:ext uri="{9D8B030D-6E8A-4147-A177-3AD203B41FA5}">
                      <a16:colId xmlns:a16="http://schemas.microsoft.com/office/drawing/2014/main" val="370921998"/>
                    </a:ext>
                  </a:extLst>
                </a:gridCol>
              </a:tblGrid>
              <a:tr h="146025">
                <a:tc gridSpan="4">
                  <a:txBody>
                    <a:bodyPr/>
                    <a:lstStyle/>
                    <a:p>
                      <a:pPr algn="ctr">
                        <a:lnSpc>
                          <a:spcPct val="115000"/>
                        </a:lnSpc>
                        <a:spcAft>
                          <a:spcPts val="1000"/>
                        </a:spcAft>
                      </a:pPr>
                      <a:r>
                        <a:rPr lang="en-GB" sz="1050" b="1" dirty="0">
                          <a:solidFill>
                            <a:srgbClr val="000000"/>
                          </a:solidFill>
                          <a:effectLst/>
                          <a:latin typeface="+mj-lt"/>
                          <a:ea typeface="Calibri" panose="020F0502020204030204" pitchFamily="34" charset="0"/>
                          <a:cs typeface="Times New Roman" panose="02020603050405020304" pitchFamily="18" charset="0"/>
                        </a:rPr>
                        <a:t>Features of memory according to the MSM</a:t>
                      </a:r>
                      <a:endParaRPr lang="en-GB" sz="1400"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731669266"/>
                  </a:ext>
                </a:extLst>
              </a:tr>
              <a:tr h="146025">
                <a:tc>
                  <a:txBody>
                    <a:bodyPr/>
                    <a:lstStyle/>
                    <a:p>
                      <a:pPr algn="l">
                        <a:lnSpc>
                          <a:spcPct val="115000"/>
                        </a:lnSpc>
                        <a:spcAft>
                          <a:spcPts val="1000"/>
                        </a:spcAft>
                      </a:pPr>
                      <a:r>
                        <a:rPr lang="en-GB" sz="1050" b="1">
                          <a:effectLst/>
                          <a:latin typeface="+mj-lt"/>
                          <a:ea typeface="Calibri" panose="020F0502020204030204" pitchFamily="34" charset="0"/>
                          <a:cs typeface="Times New Roman" panose="02020603050405020304" pitchFamily="18" charset="0"/>
                        </a:rPr>
                        <a:t>Store</a:t>
                      </a:r>
                      <a:endParaRPr lang="en-GB" sz="14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1000"/>
                        </a:spcAft>
                      </a:pPr>
                      <a:r>
                        <a:rPr lang="en-GB" sz="1050" b="1">
                          <a:effectLst/>
                          <a:latin typeface="+mj-lt"/>
                          <a:ea typeface="Calibri" panose="020F0502020204030204" pitchFamily="34" charset="0"/>
                          <a:cs typeface="Times New Roman" panose="02020603050405020304" pitchFamily="18" charset="0"/>
                        </a:rPr>
                        <a:t>Coding</a:t>
                      </a:r>
                      <a:endParaRPr lang="en-GB" sz="14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1000"/>
                        </a:spcAft>
                      </a:pPr>
                      <a:r>
                        <a:rPr lang="en-GB" sz="1050" b="1">
                          <a:effectLst/>
                          <a:latin typeface="+mj-lt"/>
                          <a:ea typeface="Calibri" panose="020F0502020204030204" pitchFamily="34" charset="0"/>
                          <a:cs typeface="Times New Roman" panose="02020603050405020304" pitchFamily="18" charset="0"/>
                        </a:rPr>
                        <a:t>Capacity</a:t>
                      </a:r>
                      <a:endParaRPr lang="en-GB" sz="14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1000"/>
                        </a:spcAft>
                      </a:pPr>
                      <a:r>
                        <a:rPr lang="en-GB" sz="1050" b="1">
                          <a:effectLst/>
                          <a:latin typeface="+mj-lt"/>
                          <a:ea typeface="Calibri" panose="020F0502020204030204" pitchFamily="34" charset="0"/>
                          <a:cs typeface="Times New Roman" panose="02020603050405020304" pitchFamily="18" charset="0"/>
                        </a:rPr>
                        <a:t>Duration</a:t>
                      </a:r>
                      <a:endParaRPr lang="en-GB" sz="14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77934763"/>
                  </a:ext>
                </a:extLst>
              </a:tr>
              <a:tr h="456313">
                <a:tc>
                  <a:txBody>
                    <a:bodyPr/>
                    <a:lstStyle/>
                    <a:p>
                      <a:pPr algn="l">
                        <a:lnSpc>
                          <a:spcPct val="115000"/>
                        </a:lnSpc>
                        <a:spcAft>
                          <a:spcPts val="1000"/>
                        </a:spcAft>
                      </a:pPr>
                      <a:r>
                        <a:rPr lang="en-GB" sz="1050" b="1">
                          <a:effectLst/>
                          <a:latin typeface="+mj-lt"/>
                          <a:ea typeface="Calibri" panose="020F0502020204030204" pitchFamily="34" charset="0"/>
                          <a:cs typeface="Times New Roman" panose="02020603050405020304" pitchFamily="18" charset="0"/>
                        </a:rPr>
                        <a:t>Sensory</a:t>
                      </a:r>
                      <a:endParaRPr lang="en-GB" sz="14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1000"/>
                        </a:spcAft>
                      </a:pPr>
                      <a:r>
                        <a:rPr lang="en-GB" sz="1050">
                          <a:effectLst/>
                          <a:latin typeface="+mj-lt"/>
                          <a:ea typeface="Calibri" panose="020F0502020204030204" pitchFamily="34" charset="0"/>
                          <a:cs typeface="Times New Roman" panose="02020603050405020304" pitchFamily="18" charset="0"/>
                        </a:rPr>
                        <a:t>The same way in which it is received from the senses</a:t>
                      </a:r>
                      <a:endParaRPr lang="en-GB" sz="14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1000"/>
                        </a:spcAft>
                      </a:pPr>
                      <a:r>
                        <a:rPr lang="en-GB" sz="1050">
                          <a:effectLst/>
                          <a:latin typeface="+mj-lt"/>
                          <a:ea typeface="Calibri" panose="020F0502020204030204" pitchFamily="34" charset="0"/>
                          <a:cs typeface="Times New Roman" panose="02020603050405020304" pitchFamily="18" charset="0"/>
                        </a:rPr>
                        <a:t>Unlimited</a:t>
                      </a:r>
                      <a:endParaRPr lang="en-GB" sz="14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1000"/>
                        </a:spcAft>
                      </a:pPr>
                      <a:r>
                        <a:rPr lang="en-GB" sz="1050">
                          <a:effectLst/>
                          <a:latin typeface="+mj-lt"/>
                          <a:ea typeface="Calibri" panose="020F0502020204030204" pitchFamily="34" charset="0"/>
                          <a:cs typeface="Times New Roman" panose="02020603050405020304" pitchFamily="18" charset="0"/>
                        </a:rPr>
                        <a:t>Less than one second</a:t>
                      </a:r>
                      <a:endParaRPr lang="en-GB" sz="14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38940417"/>
                  </a:ext>
                </a:extLst>
              </a:tr>
              <a:tr h="301169">
                <a:tc>
                  <a:txBody>
                    <a:bodyPr/>
                    <a:lstStyle/>
                    <a:p>
                      <a:pPr algn="l">
                        <a:lnSpc>
                          <a:spcPct val="115000"/>
                        </a:lnSpc>
                        <a:spcAft>
                          <a:spcPts val="1000"/>
                        </a:spcAft>
                      </a:pPr>
                      <a:r>
                        <a:rPr lang="en-GB" sz="1050" b="1">
                          <a:effectLst/>
                          <a:latin typeface="+mj-lt"/>
                          <a:ea typeface="Calibri" panose="020F0502020204030204" pitchFamily="34" charset="0"/>
                          <a:cs typeface="Times New Roman" panose="02020603050405020304" pitchFamily="18" charset="0"/>
                        </a:rPr>
                        <a:t>Short-term</a:t>
                      </a:r>
                      <a:endParaRPr lang="en-GB" sz="14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1000"/>
                        </a:spcAft>
                      </a:pPr>
                      <a:r>
                        <a:rPr lang="en-GB" sz="1050">
                          <a:effectLst/>
                          <a:latin typeface="+mj-lt"/>
                          <a:ea typeface="Calibri" panose="020F0502020204030204" pitchFamily="34" charset="0"/>
                          <a:cs typeface="Times New Roman" panose="02020603050405020304" pitchFamily="18" charset="0"/>
                        </a:rPr>
                        <a:t>Mainly acoustic</a:t>
                      </a:r>
                      <a:endParaRPr lang="en-GB" sz="14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1000"/>
                        </a:spcAft>
                      </a:pPr>
                      <a:r>
                        <a:rPr lang="en-GB" sz="1050">
                          <a:effectLst/>
                          <a:latin typeface="+mj-lt"/>
                          <a:ea typeface="Calibri" panose="020F0502020204030204" pitchFamily="34" charset="0"/>
                          <a:cs typeface="Times New Roman" panose="02020603050405020304" pitchFamily="18" charset="0"/>
                        </a:rPr>
                        <a:t>Approximately 7 pieces of information</a:t>
                      </a:r>
                      <a:endParaRPr lang="en-GB" sz="14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1000"/>
                        </a:spcAft>
                      </a:pPr>
                      <a:r>
                        <a:rPr lang="en-GB" sz="1050">
                          <a:effectLst/>
                          <a:latin typeface="+mj-lt"/>
                          <a:ea typeface="Calibri" panose="020F0502020204030204" pitchFamily="34" charset="0"/>
                          <a:cs typeface="Times New Roman" panose="02020603050405020304" pitchFamily="18" charset="0"/>
                        </a:rPr>
                        <a:t>18-30 seconds</a:t>
                      </a:r>
                      <a:endParaRPr lang="en-GB" sz="14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00836484"/>
                  </a:ext>
                </a:extLst>
              </a:tr>
              <a:tr h="146025">
                <a:tc>
                  <a:txBody>
                    <a:bodyPr/>
                    <a:lstStyle/>
                    <a:p>
                      <a:pPr algn="l">
                        <a:lnSpc>
                          <a:spcPct val="115000"/>
                        </a:lnSpc>
                        <a:spcAft>
                          <a:spcPts val="1000"/>
                        </a:spcAft>
                      </a:pPr>
                      <a:r>
                        <a:rPr lang="en-GB" sz="1050" b="1">
                          <a:effectLst/>
                          <a:latin typeface="+mj-lt"/>
                          <a:ea typeface="Calibri" panose="020F0502020204030204" pitchFamily="34" charset="0"/>
                          <a:cs typeface="Times New Roman" panose="02020603050405020304" pitchFamily="18" charset="0"/>
                        </a:rPr>
                        <a:t>Long-term</a:t>
                      </a:r>
                      <a:endParaRPr lang="en-GB" sz="14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1000"/>
                        </a:spcAft>
                      </a:pPr>
                      <a:r>
                        <a:rPr lang="en-GB" sz="1050">
                          <a:effectLst/>
                          <a:latin typeface="+mj-lt"/>
                          <a:ea typeface="Calibri" panose="020F0502020204030204" pitchFamily="34" charset="0"/>
                          <a:cs typeface="Times New Roman" panose="02020603050405020304" pitchFamily="18" charset="0"/>
                        </a:rPr>
                        <a:t>Mainly semantic</a:t>
                      </a:r>
                      <a:endParaRPr lang="en-GB" sz="14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1000"/>
                        </a:spcAft>
                      </a:pPr>
                      <a:r>
                        <a:rPr lang="en-GB" sz="1050">
                          <a:effectLst/>
                          <a:latin typeface="+mj-lt"/>
                          <a:ea typeface="Calibri" panose="020F0502020204030204" pitchFamily="34" charset="0"/>
                          <a:cs typeface="Times New Roman" panose="02020603050405020304" pitchFamily="18" charset="0"/>
                        </a:rPr>
                        <a:t>Unlimited</a:t>
                      </a:r>
                      <a:endParaRPr lang="en-GB" sz="14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1000"/>
                        </a:spcAft>
                      </a:pPr>
                      <a:r>
                        <a:rPr lang="en-GB" sz="1050" dirty="0">
                          <a:effectLst/>
                          <a:latin typeface="+mj-lt"/>
                          <a:ea typeface="Calibri" panose="020F0502020204030204" pitchFamily="34" charset="0"/>
                          <a:cs typeface="Times New Roman" panose="02020603050405020304" pitchFamily="18" charset="0"/>
                        </a:rPr>
                        <a:t>Unlimited</a:t>
                      </a:r>
                      <a:endParaRPr lang="en-GB" sz="1400"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88173513"/>
                  </a:ext>
                </a:extLst>
              </a:tr>
            </a:tbl>
          </a:graphicData>
        </a:graphic>
      </p:graphicFrame>
    </p:spTree>
    <p:extLst>
      <p:ext uri="{BB962C8B-B14F-4D97-AF65-F5344CB8AC3E}">
        <p14:creationId xmlns:p14="http://schemas.microsoft.com/office/powerpoint/2010/main" val="26925021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315074" y="179960"/>
          <a:ext cx="11604210" cy="6464682"/>
        </p:xfrm>
        <a:graphic>
          <a:graphicData uri="http://schemas.openxmlformats.org/drawingml/2006/table">
            <a:tbl>
              <a:tblPr firstRow="1" bandRow="1">
                <a:tableStyleId>{2D5ABB26-0587-4C30-8999-92F81FD0307C}</a:tableStyleId>
              </a:tblPr>
              <a:tblGrid>
                <a:gridCol w="2899615">
                  <a:extLst>
                    <a:ext uri="{9D8B030D-6E8A-4147-A177-3AD203B41FA5}">
                      <a16:colId xmlns:a16="http://schemas.microsoft.com/office/drawing/2014/main" val="20000"/>
                    </a:ext>
                  </a:extLst>
                </a:gridCol>
                <a:gridCol w="2898977">
                  <a:extLst>
                    <a:ext uri="{9D8B030D-6E8A-4147-A177-3AD203B41FA5}">
                      <a16:colId xmlns:a16="http://schemas.microsoft.com/office/drawing/2014/main" val="20001"/>
                    </a:ext>
                  </a:extLst>
                </a:gridCol>
                <a:gridCol w="2902809">
                  <a:extLst>
                    <a:ext uri="{9D8B030D-6E8A-4147-A177-3AD203B41FA5}">
                      <a16:colId xmlns:a16="http://schemas.microsoft.com/office/drawing/2014/main" val="20002"/>
                    </a:ext>
                  </a:extLst>
                </a:gridCol>
                <a:gridCol w="2902809">
                  <a:extLst>
                    <a:ext uri="{9D8B030D-6E8A-4147-A177-3AD203B41FA5}">
                      <a16:colId xmlns:a16="http://schemas.microsoft.com/office/drawing/2014/main" val="20003"/>
                    </a:ext>
                  </a:extLst>
                </a:gridCol>
              </a:tblGrid>
              <a:tr h="378149">
                <a:tc gridSpan="4">
                  <a:txBody>
                    <a:bodyPr/>
                    <a:lstStyle/>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W/c</a:t>
                      </a:r>
                      <a:r>
                        <a:rPr lang="en-GB" sz="1800" b="1" spc="-10" baseline="0" dirty="0">
                          <a:latin typeface="Gill Sans MT" panose="020B0502020104020203" pitchFamily="34" charset="0"/>
                          <a:cs typeface="Calibri"/>
                        </a:rPr>
                        <a:t> 3rd November</a:t>
                      </a:r>
                      <a:endParaRPr lang="en-GB" sz="1800" b="1" spc="-10" dirty="0">
                        <a:latin typeface="Gill Sans MT" panose="020B0502020104020203" pitchFamily="34" charset="0"/>
                        <a:cs typeface="Calibri"/>
                      </a:endParaRPr>
                    </a:p>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Thinking</a:t>
                      </a:r>
                      <a:r>
                        <a:rPr lang="en-GB" sz="1800" b="1" spc="-35" dirty="0">
                          <a:latin typeface="Gill Sans MT" panose="020B0502020104020203" pitchFamily="34" charset="0"/>
                          <a:cs typeface="Calibri"/>
                        </a:rPr>
                        <a:t> </a:t>
                      </a:r>
                      <a:r>
                        <a:rPr lang="en-GB" sz="1800" b="1" spc="-10" dirty="0">
                          <a:latin typeface="Gill Sans MT" panose="020B0502020104020203" pitchFamily="34" charset="0"/>
                          <a:cs typeface="Calibri"/>
                        </a:rPr>
                        <a:t>definition:</a:t>
                      </a:r>
                      <a:r>
                        <a:rPr lang="en-GB" sz="1800" b="1" spc="-15" dirty="0">
                          <a:latin typeface="Gill Sans MT" panose="020B0502020104020203" pitchFamily="34" charset="0"/>
                          <a:cs typeface="Calibri"/>
                        </a:rPr>
                        <a:t> </a:t>
                      </a:r>
                      <a:r>
                        <a:rPr lang="en-GB" sz="1800" i="1" dirty="0">
                          <a:latin typeface="Gill Sans MT" panose="020B0502020104020203" pitchFamily="34" charset="0"/>
                        </a:rPr>
                        <a:t>Thinking is making connections, reasoning and asking questions to make the learning stick</a:t>
                      </a:r>
                      <a:endParaRPr lang="en-GB" sz="1800" dirty="0">
                        <a:latin typeface="Gill Sans MT" panose="020B0502020104020203" pitchFamily="34" charset="0"/>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6">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36708">
                <a:tc rowSpan="2">
                  <a:txBody>
                    <a:bodyPr/>
                    <a:lstStyle/>
                    <a:p>
                      <a:pPr>
                        <a:lnSpc>
                          <a:spcPct val="100000"/>
                        </a:lnSpc>
                        <a:spcBef>
                          <a:spcPts val="25"/>
                        </a:spcBef>
                      </a:pPr>
                      <a:r>
                        <a:rPr lang="en-GB" sz="1600" dirty="0">
                          <a:solidFill>
                            <a:srgbClr val="FF0000"/>
                          </a:solidFill>
                          <a:latin typeface="Gill Sans MT" panose="020B0502020104020203" pitchFamily="34" charset="0"/>
                          <a:cs typeface="Calibri"/>
                        </a:rPr>
                        <a:t>Reflecting</a:t>
                      </a:r>
                      <a:r>
                        <a:rPr lang="en-GB" sz="1600" baseline="0" dirty="0">
                          <a:solidFill>
                            <a:srgbClr val="FF0000"/>
                          </a:solidFill>
                          <a:latin typeface="Gill Sans MT" panose="020B0502020104020203" pitchFamily="34" charset="0"/>
                          <a:cs typeface="Calibri"/>
                        </a:rPr>
                        <a:t> on learning behaviours for thinking…</a:t>
                      </a:r>
                      <a:endParaRPr sz="1600" dirty="0">
                        <a:solidFill>
                          <a:srgbClr val="FF0000"/>
                        </a:solidFill>
                        <a:latin typeface="Gill Sans MT" panose="020B0502020104020203" pitchFamily="34" charset="0"/>
                        <a:cs typeface="Calibri"/>
                      </a:endParaRPr>
                    </a:p>
                  </a:txBody>
                  <a:tcPr marL="0" marR="0" marT="317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2">
                        <a:lumMod val="20000"/>
                        <a:lumOff val="80000"/>
                      </a:schemeClr>
                    </a:solidFill>
                  </a:tcPr>
                </a:tc>
                <a:tc gridSpan="3">
                  <a:txBody>
                    <a:bodyPr/>
                    <a:lstStyle/>
                    <a:p>
                      <a:pPr marL="635" algn="ctr">
                        <a:lnSpc>
                          <a:spcPct val="100000"/>
                        </a:lnSpc>
                      </a:pPr>
                      <a:r>
                        <a:rPr sz="1200" b="1" spc="-5" dirty="0">
                          <a:latin typeface="Gill Sans MT" panose="020B0502020104020203" pitchFamily="34" charset="0"/>
                          <a:cs typeface="Calibri"/>
                        </a:rPr>
                        <a:t>Experience</a:t>
                      </a:r>
                      <a:r>
                        <a:rPr sz="1200" b="1" spc="-35" dirty="0">
                          <a:latin typeface="Gill Sans MT" panose="020B0502020104020203" pitchFamily="34" charset="0"/>
                          <a:cs typeface="Calibri"/>
                        </a:rPr>
                        <a:t> </a:t>
                      </a:r>
                      <a:r>
                        <a:rPr sz="1200" b="1" dirty="0">
                          <a:latin typeface="Gill Sans MT" panose="020B0502020104020203" pitchFamily="34" charset="0"/>
                          <a:cs typeface="Calibri"/>
                        </a:rPr>
                        <a:t>log</a:t>
                      </a:r>
                      <a:endParaRPr sz="1200" dirty="0">
                        <a:latin typeface="Gill Sans MT" panose="020B0502020104020203" pitchFamily="34" charset="0"/>
                        <a:cs typeface="Calibri"/>
                      </a:endParaRPr>
                    </a:p>
                  </a:txBody>
                  <a:tcPr marL="0" marR="0" marT="63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425872">
                <a:tc vMerge="1">
                  <a:txBody>
                    <a:bodyPr/>
                    <a:lstStyle/>
                    <a:p>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48260">
                        <a:lnSpc>
                          <a:spcPts val="1395"/>
                        </a:lnSpc>
                      </a:pPr>
                      <a:r>
                        <a:rPr sz="1200" spc="-5" dirty="0">
                          <a:latin typeface="Gill Sans MT" panose="020B0502020104020203" pitchFamily="34" charset="0"/>
                          <a:cs typeface="Calibri"/>
                        </a:rPr>
                        <a:t>Successful</a:t>
                      </a:r>
                      <a:r>
                        <a:rPr sz="1200" spc="-30" dirty="0">
                          <a:latin typeface="Gill Sans MT" panose="020B0502020104020203" pitchFamily="34" charset="0"/>
                          <a:cs typeface="Calibri"/>
                        </a:rPr>
                        <a:t> </a:t>
                      </a:r>
                      <a:r>
                        <a:rPr sz="1200" dirty="0">
                          <a:latin typeface="Gill Sans MT" panose="020B0502020104020203" pitchFamily="34" charset="0"/>
                          <a:cs typeface="Calibri"/>
                        </a:rPr>
                        <a:t>moment…</a:t>
                      </a: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8895">
                        <a:lnSpc>
                          <a:spcPts val="1395"/>
                        </a:lnSpc>
                      </a:pPr>
                      <a:r>
                        <a:rPr sz="1200" dirty="0">
                          <a:latin typeface="Gill Sans MT" panose="020B0502020104020203" pitchFamily="34" charset="0"/>
                          <a:cs typeface="Calibri"/>
                        </a:rPr>
                        <a:t>In</a:t>
                      </a:r>
                      <a:r>
                        <a:rPr sz="1200" spc="-40" dirty="0">
                          <a:latin typeface="Gill Sans MT" panose="020B0502020104020203" pitchFamily="34" charset="0"/>
                          <a:cs typeface="Calibri"/>
                        </a:rPr>
                        <a:t> </a:t>
                      </a:r>
                      <a:r>
                        <a:rPr sz="1200" spc="-5" dirty="0">
                          <a:latin typeface="Gill Sans MT" panose="020B0502020104020203" pitchFamily="34" charset="0"/>
                          <a:cs typeface="Calibri"/>
                        </a:rPr>
                        <a:t>hindsight…</a:t>
                      </a:r>
                      <a:endParaRPr lang="en-GB" sz="1200" spc="-5" dirty="0">
                        <a:latin typeface="Gill Sans MT" panose="020B0502020104020203" pitchFamily="34" charset="0"/>
                        <a:cs typeface="Calibri"/>
                      </a:endParaRPr>
                    </a:p>
                    <a:p>
                      <a:pPr marL="48895">
                        <a:lnSpc>
                          <a:spcPts val="1395"/>
                        </a:lnSpc>
                      </a:pPr>
                      <a:r>
                        <a:rPr lang="en-GB" sz="1050" i="1" spc="-5" dirty="0">
                          <a:latin typeface="Gill Sans MT" panose="020B0502020104020203" pitchFamily="34" charset="0"/>
                          <a:cs typeface="Calibri"/>
                        </a:rPr>
                        <a:t>Where you could have done better on reflection?</a:t>
                      </a:r>
                      <a:endParaRPr sz="1050" i="1"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9530">
                        <a:lnSpc>
                          <a:spcPts val="1395"/>
                        </a:lnSpc>
                      </a:pPr>
                      <a:r>
                        <a:rPr sz="1200" spc="-20" dirty="0">
                          <a:latin typeface="Gill Sans MT" panose="020B0502020104020203" pitchFamily="34" charset="0"/>
                          <a:cs typeface="Calibri"/>
                        </a:rPr>
                        <a:t>At</a:t>
                      </a:r>
                      <a:r>
                        <a:rPr sz="1200" spc="-30" dirty="0">
                          <a:latin typeface="Gill Sans MT" panose="020B0502020104020203" pitchFamily="34" charset="0"/>
                          <a:cs typeface="Calibri"/>
                        </a:rPr>
                        <a:t> </a:t>
                      </a:r>
                      <a:r>
                        <a:rPr sz="1200" spc="-5" dirty="0">
                          <a:latin typeface="Gill Sans MT" panose="020B0502020104020203" pitchFamily="34" charset="0"/>
                          <a:cs typeface="Calibri"/>
                        </a:rPr>
                        <a:t>home…</a:t>
                      </a:r>
                      <a:endParaRPr sz="120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053748">
                <a:tc>
                  <a:txBody>
                    <a:bodyPr/>
                    <a:lstStyle/>
                    <a:p>
                      <a:pPr marL="48260">
                        <a:lnSpc>
                          <a:spcPts val="1860"/>
                        </a:lnSpc>
                      </a:pPr>
                      <a:r>
                        <a:rPr sz="1200" b="0" spc="-5" dirty="0">
                          <a:latin typeface="Gill Sans MT" panose="020B0502020104020203" pitchFamily="34" charset="0"/>
                          <a:cs typeface="Calibri"/>
                        </a:rPr>
                        <a:t>I </a:t>
                      </a:r>
                      <a:r>
                        <a:rPr lang="en-GB" sz="1200" b="0" spc="-5" dirty="0">
                          <a:latin typeface="Gill Sans MT" panose="020B0502020104020203" pitchFamily="34" charset="0"/>
                          <a:cs typeface="Calibri"/>
                        </a:rPr>
                        <a:t>gave an idea and reasoned/justified.</a:t>
                      </a:r>
                      <a:endParaRPr sz="1200" b="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1053749">
                <a:tc>
                  <a:txBody>
                    <a:bodyPr/>
                    <a:lstStyle/>
                    <a:p>
                      <a:pPr marL="48260">
                        <a:lnSpc>
                          <a:spcPts val="1400"/>
                        </a:lnSpc>
                      </a:pPr>
                      <a:r>
                        <a:rPr lang="en-GB" sz="1200" dirty="0">
                          <a:latin typeface="Gill Sans MT" panose="020B0502020104020203" pitchFamily="34" charset="0"/>
                          <a:cs typeface="Calibri"/>
                        </a:rPr>
                        <a:t>I reflected on</a:t>
                      </a:r>
                      <a:r>
                        <a:rPr lang="en-GB" sz="1200" baseline="0" dirty="0">
                          <a:latin typeface="Gill Sans MT" panose="020B0502020104020203" pitchFamily="34" charset="0"/>
                          <a:cs typeface="Calibri"/>
                        </a:rPr>
                        <a:t> my idea and made it better after discussing with others</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4"/>
                  </a:ext>
                </a:extLst>
              </a:tr>
              <a:tr h="1053749">
                <a:tc>
                  <a:txBody>
                    <a:bodyPr/>
                    <a:lstStyle/>
                    <a:p>
                      <a:pPr marL="48260" marR="0" indent="0" defTabSz="914400" eaLnBrk="1" fontAlgn="auto" latinLnBrk="0" hangingPunct="1">
                        <a:lnSpc>
                          <a:spcPts val="1400"/>
                        </a:lnSpc>
                        <a:spcBef>
                          <a:spcPts val="0"/>
                        </a:spcBef>
                        <a:spcAft>
                          <a:spcPts val="0"/>
                        </a:spcAft>
                        <a:buClrTx/>
                        <a:buSzTx/>
                        <a:buFontTx/>
                        <a:buNone/>
                        <a:tabLst/>
                        <a:defRPr/>
                      </a:pPr>
                      <a:r>
                        <a:rPr lang="en-GB" sz="1200" dirty="0">
                          <a:latin typeface="Gill Sans MT" panose="020B0502020104020203" pitchFamily="34" charset="0"/>
                          <a:cs typeface="Calibri"/>
                        </a:rPr>
                        <a:t>I</a:t>
                      </a:r>
                      <a:r>
                        <a:rPr lang="en-GB" sz="1200" spc="-5" dirty="0">
                          <a:latin typeface="Gill Sans MT" panose="020B0502020104020203" pitchFamily="34" charset="0"/>
                          <a:cs typeface="Calibri"/>
                        </a:rPr>
                        <a:t> </a:t>
                      </a:r>
                      <a:r>
                        <a:rPr lang="en-GB" sz="1200" spc="-10" dirty="0">
                          <a:latin typeface="Gill Sans MT" panose="020B0502020104020203" pitchFamily="34" charset="0"/>
                          <a:cs typeface="Calibri"/>
                        </a:rPr>
                        <a:t>used a revision strategy to help make</a:t>
                      </a:r>
                      <a:r>
                        <a:rPr lang="en-GB" sz="1200" spc="-10" baseline="0" dirty="0">
                          <a:latin typeface="Gill Sans MT" panose="020B0502020104020203" pitchFamily="34" charset="0"/>
                          <a:cs typeface="Calibri"/>
                        </a:rPr>
                        <a:t> the learning stick.</a:t>
                      </a:r>
                      <a:endParaRPr lang="en-GB" sz="1200" dirty="0">
                        <a:latin typeface="Gill Sans MT" panose="020B0502020104020203" pitchFamily="34" charset="0"/>
                        <a:cs typeface="Calibri"/>
                      </a:endParaRPr>
                    </a:p>
                    <a:p>
                      <a:pPr marL="48260">
                        <a:lnSpc>
                          <a:spcPts val="1400"/>
                        </a:lnSpc>
                      </a:pP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5"/>
                  </a:ext>
                </a:extLst>
              </a:tr>
              <a:tr h="1053728">
                <a:tc>
                  <a:txBody>
                    <a:bodyPr/>
                    <a:lstStyle/>
                    <a:p>
                      <a:pPr marL="48260">
                        <a:lnSpc>
                          <a:spcPts val="1405"/>
                        </a:lnSpc>
                      </a:pPr>
                      <a:r>
                        <a:rPr sz="1200" dirty="0">
                          <a:latin typeface="Gill Sans MT" panose="020B0502020104020203" pitchFamily="34" charset="0"/>
                          <a:cs typeface="Calibri"/>
                        </a:rPr>
                        <a:t>I</a:t>
                      </a:r>
                      <a:r>
                        <a:rPr sz="1200" spc="-5" dirty="0">
                          <a:latin typeface="Gill Sans MT" panose="020B0502020104020203" pitchFamily="34" charset="0"/>
                          <a:cs typeface="Calibri"/>
                        </a:rPr>
                        <a:t> </a:t>
                      </a:r>
                      <a:r>
                        <a:rPr lang="en-GB" sz="1200" spc="-5" dirty="0">
                          <a:latin typeface="Gill Sans MT" panose="020B0502020104020203" pitchFamily="34" charset="0"/>
                          <a:cs typeface="Calibri"/>
                        </a:rPr>
                        <a:t>made connections between</a:t>
                      </a:r>
                      <a:r>
                        <a:rPr lang="en-GB" sz="1200" spc="-5" baseline="0" dirty="0">
                          <a:latin typeface="Gill Sans MT" panose="020B0502020104020203" pitchFamily="34" charset="0"/>
                          <a:cs typeface="Calibri"/>
                        </a:rPr>
                        <a:t> what I am learning and the outside world. </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053728">
                <a:tc>
                  <a:txBody>
                    <a:bodyPr/>
                    <a:lstStyle/>
                    <a:p>
                      <a:pPr marL="48260">
                        <a:lnSpc>
                          <a:spcPts val="1405"/>
                        </a:lnSpc>
                      </a:pPr>
                      <a:r>
                        <a:rPr lang="en-GB" sz="1200" dirty="0">
                          <a:latin typeface="Gill Sans MT" panose="020B0502020104020203" pitchFamily="34" charset="0"/>
                          <a:cs typeface="Calibri"/>
                        </a:rPr>
                        <a:t>I asked questions to deepen my understanding.</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734950622"/>
                  </a:ext>
                </a:extLst>
              </a:tr>
            </a:tbl>
          </a:graphicData>
        </a:graphic>
      </p:graphicFrame>
      <p:sp>
        <p:nvSpPr>
          <p:cNvPr id="13" name="TextBox 12"/>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19</a:t>
            </a:r>
          </a:p>
        </p:txBody>
      </p:sp>
    </p:spTree>
    <p:extLst>
      <p:ext uri="{BB962C8B-B14F-4D97-AF65-F5344CB8AC3E}">
        <p14:creationId xmlns:p14="http://schemas.microsoft.com/office/powerpoint/2010/main" val="2344335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315074" y="179960"/>
          <a:ext cx="11604210" cy="6464682"/>
        </p:xfrm>
        <a:graphic>
          <a:graphicData uri="http://schemas.openxmlformats.org/drawingml/2006/table">
            <a:tbl>
              <a:tblPr firstRow="1" bandRow="1">
                <a:tableStyleId>{2D5ABB26-0587-4C30-8999-92F81FD0307C}</a:tableStyleId>
              </a:tblPr>
              <a:tblGrid>
                <a:gridCol w="2899615">
                  <a:extLst>
                    <a:ext uri="{9D8B030D-6E8A-4147-A177-3AD203B41FA5}">
                      <a16:colId xmlns:a16="http://schemas.microsoft.com/office/drawing/2014/main" val="20000"/>
                    </a:ext>
                  </a:extLst>
                </a:gridCol>
                <a:gridCol w="2898977">
                  <a:extLst>
                    <a:ext uri="{9D8B030D-6E8A-4147-A177-3AD203B41FA5}">
                      <a16:colId xmlns:a16="http://schemas.microsoft.com/office/drawing/2014/main" val="20001"/>
                    </a:ext>
                  </a:extLst>
                </a:gridCol>
                <a:gridCol w="2902809">
                  <a:extLst>
                    <a:ext uri="{9D8B030D-6E8A-4147-A177-3AD203B41FA5}">
                      <a16:colId xmlns:a16="http://schemas.microsoft.com/office/drawing/2014/main" val="20002"/>
                    </a:ext>
                  </a:extLst>
                </a:gridCol>
                <a:gridCol w="2902809">
                  <a:extLst>
                    <a:ext uri="{9D8B030D-6E8A-4147-A177-3AD203B41FA5}">
                      <a16:colId xmlns:a16="http://schemas.microsoft.com/office/drawing/2014/main" val="20003"/>
                    </a:ext>
                  </a:extLst>
                </a:gridCol>
              </a:tblGrid>
              <a:tr h="378149">
                <a:tc gridSpan="4">
                  <a:txBody>
                    <a:bodyPr/>
                    <a:lstStyle/>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W/c</a:t>
                      </a:r>
                      <a:r>
                        <a:rPr lang="en-GB" sz="1800" b="1" spc="-10" baseline="0" dirty="0">
                          <a:latin typeface="Gill Sans MT" panose="020B0502020104020203" pitchFamily="34" charset="0"/>
                          <a:cs typeface="Calibri"/>
                        </a:rPr>
                        <a:t> 10</a:t>
                      </a:r>
                      <a:r>
                        <a:rPr lang="en-GB" sz="1800" b="1" spc="-10" baseline="30000" dirty="0">
                          <a:latin typeface="Gill Sans MT" panose="020B0502020104020203" pitchFamily="34" charset="0"/>
                          <a:cs typeface="Calibri"/>
                        </a:rPr>
                        <a:t>th</a:t>
                      </a:r>
                      <a:r>
                        <a:rPr lang="en-GB" sz="1800" b="1" spc="-10" baseline="0" dirty="0">
                          <a:latin typeface="Gill Sans MT" panose="020B0502020104020203" pitchFamily="34" charset="0"/>
                          <a:cs typeface="Calibri"/>
                        </a:rPr>
                        <a:t> November</a:t>
                      </a:r>
                      <a:endParaRPr lang="en-GB" sz="1800" b="1" spc="-10" dirty="0">
                        <a:latin typeface="Gill Sans MT" panose="020B0502020104020203" pitchFamily="34" charset="0"/>
                        <a:cs typeface="Calibri"/>
                      </a:endParaRPr>
                    </a:p>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Thinking</a:t>
                      </a:r>
                      <a:r>
                        <a:rPr lang="en-GB" sz="1800" b="1" spc="-35" dirty="0">
                          <a:latin typeface="Gill Sans MT" panose="020B0502020104020203" pitchFamily="34" charset="0"/>
                          <a:cs typeface="Calibri"/>
                        </a:rPr>
                        <a:t> </a:t>
                      </a:r>
                      <a:r>
                        <a:rPr lang="en-GB" sz="1800" b="1" spc="-10" dirty="0">
                          <a:latin typeface="Gill Sans MT" panose="020B0502020104020203" pitchFamily="34" charset="0"/>
                          <a:cs typeface="Calibri"/>
                        </a:rPr>
                        <a:t>definition:</a:t>
                      </a:r>
                      <a:r>
                        <a:rPr lang="en-GB" sz="1800" b="1" spc="-15" dirty="0">
                          <a:latin typeface="Gill Sans MT" panose="020B0502020104020203" pitchFamily="34" charset="0"/>
                          <a:cs typeface="Calibri"/>
                        </a:rPr>
                        <a:t> </a:t>
                      </a:r>
                      <a:r>
                        <a:rPr lang="en-GB" sz="1800" i="1" dirty="0">
                          <a:latin typeface="Gill Sans MT" panose="020B0502020104020203" pitchFamily="34" charset="0"/>
                        </a:rPr>
                        <a:t>Thinking is making connections, reasoning and asking questions to make the learning stick</a:t>
                      </a:r>
                      <a:endParaRPr lang="en-GB" sz="1800" dirty="0">
                        <a:latin typeface="Gill Sans MT" panose="020B0502020104020203" pitchFamily="34" charset="0"/>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6">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36708">
                <a:tc rowSpan="2">
                  <a:txBody>
                    <a:bodyPr/>
                    <a:lstStyle/>
                    <a:p>
                      <a:pPr>
                        <a:lnSpc>
                          <a:spcPct val="100000"/>
                        </a:lnSpc>
                        <a:spcBef>
                          <a:spcPts val="25"/>
                        </a:spcBef>
                      </a:pPr>
                      <a:r>
                        <a:rPr lang="en-GB" sz="1600" dirty="0">
                          <a:solidFill>
                            <a:srgbClr val="FF0000"/>
                          </a:solidFill>
                          <a:latin typeface="Gill Sans MT" panose="020B0502020104020203" pitchFamily="34" charset="0"/>
                          <a:cs typeface="Calibri"/>
                        </a:rPr>
                        <a:t>Reflecting</a:t>
                      </a:r>
                      <a:r>
                        <a:rPr lang="en-GB" sz="1600" baseline="0" dirty="0">
                          <a:solidFill>
                            <a:srgbClr val="FF0000"/>
                          </a:solidFill>
                          <a:latin typeface="Gill Sans MT" panose="020B0502020104020203" pitchFamily="34" charset="0"/>
                          <a:cs typeface="Calibri"/>
                        </a:rPr>
                        <a:t> on learning behaviours for thinking…</a:t>
                      </a:r>
                      <a:endParaRPr sz="1600" dirty="0">
                        <a:solidFill>
                          <a:srgbClr val="FF0000"/>
                        </a:solidFill>
                        <a:latin typeface="Gill Sans MT" panose="020B0502020104020203" pitchFamily="34" charset="0"/>
                        <a:cs typeface="Calibri"/>
                      </a:endParaRPr>
                    </a:p>
                  </a:txBody>
                  <a:tcPr marL="0" marR="0" marT="317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2">
                        <a:lumMod val="20000"/>
                        <a:lumOff val="80000"/>
                      </a:schemeClr>
                    </a:solidFill>
                  </a:tcPr>
                </a:tc>
                <a:tc gridSpan="3">
                  <a:txBody>
                    <a:bodyPr/>
                    <a:lstStyle/>
                    <a:p>
                      <a:pPr marL="635" algn="ctr">
                        <a:lnSpc>
                          <a:spcPct val="100000"/>
                        </a:lnSpc>
                      </a:pPr>
                      <a:r>
                        <a:rPr sz="1200" b="1" spc="-5" dirty="0">
                          <a:latin typeface="Gill Sans MT" panose="020B0502020104020203" pitchFamily="34" charset="0"/>
                          <a:cs typeface="Calibri"/>
                        </a:rPr>
                        <a:t>Experience</a:t>
                      </a:r>
                      <a:r>
                        <a:rPr sz="1200" b="1" spc="-35" dirty="0">
                          <a:latin typeface="Gill Sans MT" panose="020B0502020104020203" pitchFamily="34" charset="0"/>
                          <a:cs typeface="Calibri"/>
                        </a:rPr>
                        <a:t> </a:t>
                      </a:r>
                      <a:r>
                        <a:rPr sz="1200" b="1" dirty="0">
                          <a:latin typeface="Gill Sans MT" panose="020B0502020104020203" pitchFamily="34" charset="0"/>
                          <a:cs typeface="Calibri"/>
                        </a:rPr>
                        <a:t>log</a:t>
                      </a:r>
                      <a:endParaRPr sz="1200" dirty="0">
                        <a:latin typeface="Gill Sans MT" panose="020B0502020104020203" pitchFamily="34" charset="0"/>
                        <a:cs typeface="Calibri"/>
                      </a:endParaRPr>
                    </a:p>
                  </a:txBody>
                  <a:tcPr marL="0" marR="0" marT="63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425872">
                <a:tc vMerge="1">
                  <a:txBody>
                    <a:bodyPr/>
                    <a:lstStyle/>
                    <a:p>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48260">
                        <a:lnSpc>
                          <a:spcPts val="1395"/>
                        </a:lnSpc>
                      </a:pPr>
                      <a:r>
                        <a:rPr sz="1200" spc="-5" dirty="0">
                          <a:latin typeface="Gill Sans MT" panose="020B0502020104020203" pitchFamily="34" charset="0"/>
                          <a:cs typeface="Calibri"/>
                        </a:rPr>
                        <a:t>Successful</a:t>
                      </a:r>
                      <a:r>
                        <a:rPr sz="1200" spc="-30" dirty="0">
                          <a:latin typeface="Gill Sans MT" panose="020B0502020104020203" pitchFamily="34" charset="0"/>
                          <a:cs typeface="Calibri"/>
                        </a:rPr>
                        <a:t> </a:t>
                      </a:r>
                      <a:r>
                        <a:rPr sz="1200" dirty="0">
                          <a:latin typeface="Gill Sans MT" panose="020B0502020104020203" pitchFamily="34" charset="0"/>
                          <a:cs typeface="Calibri"/>
                        </a:rPr>
                        <a:t>moment…</a:t>
                      </a: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8895">
                        <a:lnSpc>
                          <a:spcPts val="1395"/>
                        </a:lnSpc>
                      </a:pPr>
                      <a:r>
                        <a:rPr sz="1200" dirty="0">
                          <a:latin typeface="Gill Sans MT" panose="020B0502020104020203" pitchFamily="34" charset="0"/>
                          <a:cs typeface="Calibri"/>
                        </a:rPr>
                        <a:t>In</a:t>
                      </a:r>
                      <a:r>
                        <a:rPr sz="1200" spc="-40" dirty="0">
                          <a:latin typeface="Gill Sans MT" panose="020B0502020104020203" pitchFamily="34" charset="0"/>
                          <a:cs typeface="Calibri"/>
                        </a:rPr>
                        <a:t> </a:t>
                      </a:r>
                      <a:r>
                        <a:rPr sz="1200" spc="-5" dirty="0">
                          <a:latin typeface="Gill Sans MT" panose="020B0502020104020203" pitchFamily="34" charset="0"/>
                          <a:cs typeface="Calibri"/>
                        </a:rPr>
                        <a:t>hindsight…</a:t>
                      </a:r>
                      <a:endParaRPr lang="en-GB" sz="1200" spc="-5" dirty="0">
                        <a:latin typeface="Gill Sans MT" panose="020B0502020104020203" pitchFamily="34" charset="0"/>
                        <a:cs typeface="Calibri"/>
                      </a:endParaRPr>
                    </a:p>
                    <a:p>
                      <a:pPr marL="48895">
                        <a:lnSpc>
                          <a:spcPts val="1395"/>
                        </a:lnSpc>
                      </a:pPr>
                      <a:r>
                        <a:rPr lang="en-GB" sz="1050" i="1" spc="-5" dirty="0">
                          <a:latin typeface="Gill Sans MT" panose="020B0502020104020203" pitchFamily="34" charset="0"/>
                          <a:cs typeface="Calibri"/>
                        </a:rPr>
                        <a:t>Where you could have done better on reflection?</a:t>
                      </a:r>
                      <a:endParaRPr sz="1050" i="1"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9530">
                        <a:lnSpc>
                          <a:spcPts val="1395"/>
                        </a:lnSpc>
                      </a:pPr>
                      <a:r>
                        <a:rPr sz="1200" spc="-20" dirty="0">
                          <a:latin typeface="Gill Sans MT" panose="020B0502020104020203" pitchFamily="34" charset="0"/>
                          <a:cs typeface="Calibri"/>
                        </a:rPr>
                        <a:t>At</a:t>
                      </a:r>
                      <a:r>
                        <a:rPr sz="1200" spc="-30" dirty="0">
                          <a:latin typeface="Gill Sans MT" panose="020B0502020104020203" pitchFamily="34" charset="0"/>
                          <a:cs typeface="Calibri"/>
                        </a:rPr>
                        <a:t> </a:t>
                      </a:r>
                      <a:r>
                        <a:rPr sz="1200" spc="-5" dirty="0">
                          <a:latin typeface="Gill Sans MT" panose="020B0502020104020203" pitchFamily="34" charset="0"/>
                          <a:cs typeface="Calibri"/>
                        </a:rPr>
                        <a:t>home…</a:t>
                      </a:r>
                      <a:endParaRPr sz="120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053748">
                <a:tc>
                  <a:txBody>
                    <a:bodyPr/>
                    <a:lstStyle/>
                    <a:p>
                      <a:pPr marL="48260">
                        <a:lnSpc>
                          <a:spcPts val="1860"/>
                        </a:lnSpc>
                      </a:pPr>
                      <a:r>
                        <a:rPr sz="1200" b="0" spc="-5" dirty="0">
                          <a:latin typeface="Gill Sans MT" panose="020B0502020104020203" pitchFamily="34" charset="0"/>
                          <a:cs typeface="Calibri"/>
                        </a:rPr>
                        <a:t>I </a:t>
                      </a:r>
                      <a:r>
                        <a:rPr lang="en-GB" sz="1200" b="0" spc="-5" dirty="0">
                          <a:latin typeface="Gill Sans MT" panose="020B0502020104020203" pitchFamily="34" charset="0"/>
                          <a:cs typeface="Calibri"/>
                        </a:rPr>
                        <a:t>gave an idea and reasoned/justified.</a:t>
                      </a:r>
                      <a:endParaRPr sz="1200" b="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1053749">
                <a:tc>
                  <a:txBody>
                    <a:bodyPr/>
                    <a:lstStyle/>
                    <a:p>
                      <a:pPr marL="48260">
                        <a:lnSpc>
                          <a:spcPts val="1400"/>
                        </a:lnSpc>
                      </a:pPr>
                      <a:r>
                        <a:rPr lang="en-GB" sz="1200" dirty="0">
                          <a:latin typeface="Gill Sans MT" panose="020B0502020104020203" pitchFamily="34" charset="0"/>
                          <a:cs typeface="Calibri"/>
                        </a:rPr>
                        <a:t>I reflected on</a:t>
                      </a:r>
                      <a:r>
                        <a:rPr lang="en-GB" sz="1200" baseline="0" dirty="0">
                          <a:latin typeface="Gill Sans MT" panose="020B0502020104020203" pitchFamily="34" charset="0"/>
                          <a:cs typeface="Calibri"/>
                        </a:rPr>
                        <a:t> my idea and made it better after discussing with others</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4"/>
                  </a:ext>
                </a:extLst>
              </a:tr>
              <a:tr h="1053749">
                <a:tc>
                  <a:txBody>
                    <a:bodyPr/>
                    <a:lstStyle/>
                    <a:p>
                      <a:pPr marL="48260" marR="0" indent="0" defTabSz="914400" eaLnBrk="1" fontAlgn="auto" latinLnBrk="0" hangingPunct="1">
                        <a:lnSpc>
                          <a:spcPts val="1400"/>
                        </a:lnSpc>
                        <a:spcBef>
                          <a:spcPts val="0"/>
                        </a:spcBef>
                        <a:spcAft>
                          <a:spcPts val="0"/>
                        </a:spcAft>
                        <a:buClrTx/>
                        <a:buSzTx/>
                        <a:buFontTx/>
                        <a:buNone/>
                        <a:tabLst/>
                        <a:defRPr/>
                      </a:pPr>
                      <a:r>
                        <a:rPr lang="en-GB" sz="1200" dirty="0">
                          <a:latin typeface="Gill Sans MT" panose="020B0502020104020203" pitchFamily="34" charset="0"/>
                          <a:cs typeface="Calibri"/>
                        </a:rPr>
                        <a:t>I</a:t>
                      </a:r>
                      <a:r>
                        <a:rPr lang="en-GB" sz="1200" spc="-5" dirty="0">
                          <a:latin typeface="Gill Sans MT" panose="020B0502020104020203" pitchFamily="34" charset="0"/>
                          <a:cs typeface="Calibri"/>
                        </a:rPr>
                        <a:t> </a:t>
                      </a:r>
                      <a:r>
                        <a:rPr lang="en-GB" sz="1200" spc="-10" dirty="0">
                          <a:latin typeface="Gill Sans MT" panose="020B0502020104020203" pitchFamily="34" charset="0"/>
                          <a:cs typeface="Calibri"/>
                        </a:rPr>
                        <a:t>used a revision strategy to help make</a:t>
                      </a:r>
                      <a:r>
                        <a:rPr lang="en-GB" sz="1200" spc="-10" baseline="0" dirty="0">
                          <a:latin typeface="Gill Sans MT" panose="020B0502020104020203" pitchFamily="34" charset="0"/>
                          <a:cs typeface="Calibri"/>
                        </a:rPr>
                        <a:t> the learning stick.</a:t>
                      </a:r>
                      <a:endParaRPr lang="en-GB" sz="1200" dirty="0">
                        <a:latin typeface="Gill Sans MT" panose="020B0502020104020203" pitchFamily="34" charset="0"/>
                        <a:cs typeface="Calibri"/>
                      </a:endParaRPr>
                    </a:p>
                    <a:p>
                      <a:pPr marL="48260">
                        <a:lnSpc>
                          <a:spcPts val="1400"/>
                        </a:lnSpc>
                      </a:pP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5"/>
                  </a:ext>
                </a:extLst>
              </a:tr>
              <a:tr h="1053728">
                <a:tc>
                  <a:txBody>
                    <a:bodyPr/>
                    <a:lstStyle/>
                    <a:p>
                      <a:pPr marL="48260">
                        <a:lnSpc>
                          <a:spcPts val="1405"/>
                        </a:lnSpc>
                      </a:pPr>
                      <a:r>
                        <a:rPr sz="1200" dirty="0">
                          <a:latin typeface="Gill Sans MT" panose="020B0502020104020203" pitchFamily="34" charset="0"/>
                          <a:cs typeface="Calibri"/>
                        </a:rPr>
                        <a:t>I</a:t>
                      </a:r>
                      <a:r>
                        <a:rPr sz="1200" spc="-5" dirty="0">
                          <a:latin typeface="Gill Sans MT" panose="020B0502020104020203" pitchFamily="34" charset="0"/>
                          <a:cs typeface="Calibri"/>
                        </a:rPr>
                        <a:t> </a:t>
                      </a:r>
                      <a:r>
                        <a:rPr lang="en-GB" sz="1200" spc="-5" dirty="0">
                          <a:latin typeface="Gill Sans MT" panose="020B0502020104020203" pitchFamily="34" charset="0"/>
                          <a:cs typeface="Calibri"/>
                        </a:rPr>
                        <a:t>made connections between</a:t>
                      </a:r>
                      <a:r>
                        <a:rPr lang="en-GB" sz="1200" spc="-5" baseline="0" dirty="0">
                          <a:latin typeface="Gill Sans MT" panose="020B0502020104020203" pitchFamily="34" charset="0"/>
                          <a:cs typeface="Calibri"/>
                        </a:rPr>
                        <a:t> what I am learning and the outside world. </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053728">
                <a:tc>
                  <a:txBody>
                    <a:bodyPr/>
                    <a:lstStyle/>
                    <a:p>
                      <a:pPr marL="48260">
                        <a:lnSpc>
                          <a:spcPts val="1405"/>
                        </a:lnSpc>
                      </a:pPr>
                      <a:r>
                        <a:rPr lang="en-GB" sz="1200" dirty="0">
                          <a:latin typeface="Gill Sans MT" panose="020B0502020104020203" pitchFamily="34" charset="0"/>
                          <a:cs typeface="Calibri"/>
                        </a:rPr>
                        <a:t>I asked questions to deepen my understanding.</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734950622"/>
                  </a:ext>
                </a:extLst>
              </a:tr>
            </a:tbl>
          </a:graphicData>
        </a:graphic>
      </p:graphicFrame>
      <p:sp>
        <p:nvSpPr>
          <p:cNvPr id="13" name="TextBox 12"/>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20</a:t>
            </a:r>
          </a:p>
        </p:txBody>
      </p:sp>
    </p:spTree>
    <p:extLst>
      <p:ext uri="{BB962C8B-B14F-4D97-AF65-F5344CB8AC3E}">
        <p14:creationId xmlns:p14="http://schemas.microsoft.com/office/powerpoint/2010/main" val="37022625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315074" y="179960"/>
          <a:ext cx="11604210" cy="6464682"/>
        </p:xfrm>
        <a:graphic>
          <a:graphicData uri="http://schemas.openxmlformats.org/drawingml/2006/table">
            <a:tbl>
              <a:tblPr firstRow="1" bandRow="1">
                <a:tableStyleId>{2D5ABB26-0587-4C30-8999-92F81FD0307C}</a:tableStyleId>
              </a:tblPr>
              <a:tblGrid>
                <a:gridCol w="2899615">
                  <a:extLst>
                    <a:ext uri="{9D8B030D-6E8A-4147-A177-3AD203B41FA5}">
                      <a16:colId xmlns:a16="http://schemas.microsoft.com/office/drawing/2014/main" val="20000"/>
                    </a:ext>
                  </a:extLst>
                </a:gridCol>
                <a:gridCol w="2898977">
                  <a:extLst>
                    <a:ext uri="{9D8B030D-6E8A-4147-A177-3AD203B41FA5}">
                      <a16:colId xmlns:a16="http://schemas.microsoft.com/office/drawing/2014/main" val="20001"/>
                    </a:ext>
                  </a:extLst>
                </a:gridCol>
                <a:gridCol w="2902809">
                  <a:extLst>
                    <a:ext uri="{9D8B030D-6E8A-4147-A177-3AD203B41FA5}">
                      <a16:colId xmlns:a16="http://schemas.microsoft.com/office/drawing/2014/main" val="20002"/>
                    </a:ext>
                  </a:extLst>
                </a:gridCol>
                <a:gridCol w="2902809">
                  <a:extLst>
                    <a:ext uri="{9D8B030D-6E8A-4147-A177-3AD203B41FA5}">
                      <a16:colId xmlns:a16="http://schemas.microsoft.com/office/drawing/2014/main" val="20003"/>
                    </a:ext>
                  </a:extLst>
                </a:gridCol>
              </a:tblGrid>
              <a:tr h="378149">
                <a:tc gridSpan="4">
                  <a:txBody>
                    <a:bodyPr/>
                    <a:lstStyle/>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W/c</a:t>
                      </a:r>
                      <a:r>
                        <a:rPr lang="en-GB" sz="1800" b="1" spc="-10" baseline="0" dirty="0">
                          <a:latin typeface="Gill Sans MT" panose="020B0502020104020203" pitchFamily="34" charset="0"/>
                          <a:cs typeface="Calibri"/>
                        </a:rPr>
                        <a:t> 17</a:t>
                      </a:r>
                      <a:r>
                        <a:rPr lang="en-GB" sz="1800" b="1" spc="-10" baseline="30000" dirty="0">
                          <a:latin typeface="Gill Sans MT" panose="020B0502020104020203" pitchFamily="34" charset="0"/>
                          <a:cs typeface="Calibri"/>
                        </a:rPr>
                        <a:t>th</a:t>
                      </a:r>
                      <a:r>
                        <a:rPr lang="en-GB" sz="1800" b="1" spc="-10" baseline="0" dirty="0">
                          <a:latin typeface="Gill Sans MT" panose="020B0502020104020203" pitchFamily="34" charset="0"/>
                          <a:cs typeface="Calibri"/>
                        </a:rPr>
                        <a:t> November</a:t>
                      </a:r>
                      <a:endParaRPr lang="en-GB" sz="1800" b="1" spc="-10" dirty="0">
                        <a:latin typeface="Gill Sans MT" panose="020B0502020104020203" pitchFamily="34" charset="0"/>
                        <a:cs typeface="Calibri"/>
                      </a:endParaRPr>
                    </a:p>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Thinking</a:t>
                      </a:r>
                      <a:r>
                        <a:rPr lang="en-GB" sz="1800" b="1" spc="-35" dirty="0">
                          <a:latin typeface="Gill Sans MT" panose="020B0502020104020203" pitchFamily="34" charset="0"/>
                          <a:cs typeface="Calibri"/>
                        </a:rPr>
                        <a:t> </a:t>
                      </a:r>
                      <a:r>
                        <a:rPr lang="en-GB" sz="1800" b="1" spc="-10" dirty="0">
                          <a:latin typeface="Gill Sans MT" panose="020B0502020104020203" pitchFamily="34" charset="0"/>
                          <a:cs typeface="Calibri"/>
                        </a:rPr>
                        <a:t>definition:</a:t>
                      </a:r>
                      <a:r>
                        <a:rPr lang="en-GB" sz="1800" b="1" spc="-15" dirty="0">
                          <a:latin typeface="Gill Sans MT" panose="020B0502020104020203" pitchFamily="34" charset="0"/>
                          <a:cs typeface="Calibri"/>
                        </a:rPr>
                        <a:t> </a:t>
                      </a:r>
                      <a:r>
                        <a:rPr lang="en-GB" sz="1800" i="1" dirty="0">
                          <a:latin typeface="Gill Sans MT" panose="020B0502020104020203" pitchFamily="34" charset="0"/>
                        </a:rPr>
                        <a:t>Thinking is making connections, reasoning and asking questions to make the learning stick</a:t>
                      </a:r>
                      <a:endParaRPr lang="en-GB" sz="1800" dirty="0">
                        <a:latin typeface="Gill Sans MT" panose="020B0502020104020203" pitchFamily="34" charset="0"/>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6">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36708">
                <a:tc rowSpan="2">
                  <a:txBody>
                    <a:bodyPr/>
                    <a:lstStyle/>
                    <a:p>
                      <a:pPr>
                        <a:lnSpc>
                          <a:spcPct val="100000"/>
                        </a:lnSpc>
                        <a:spcBef>
                          <a:spcPts val="25"/>
                        </a:spcBef>
                      </a:pPr>
                      <a:r>
                        <a:rPr lang="en-GB" sz="1600" dirty="0">
                          <a:solidFill>
                            <a:srgbClr val="FF0000"/>
                          </a:solidFill>
                          <a:latin typeface="Gill Sans MT" panose="020B0502020104020203" pitchFamily="34" charset="0"/>
                          <a:cs typeface="Calibri"/>
                        </a:rPr>
                        <a:t>Reflecting</a:t>
                      </a:r>
                      <a:r>
                        <a:rPr lang="en-GB" sz="1600" baseline="0" dirty="0">
                          <a:solidFill>
                            <a:srgbClr val="FF0000"/>
                          </a:solidFill>
                          <a:latin typeface="Gill Sans MT" panose="020B0502020104020203" pitchFamily="34" charset="0"/>
                          <a:cs typeface="Calibri"/>
                        </a:rPr>
                        <a:t> on learning behaviours for thinking…</a:t>
                      </a:r>
                      <a:endParaRPr sz="1600" dirty="0">
                        <a:solidFill>
                          <a:srgbClr val="FF0000"/>
                        </a:solidFill>
                        <a:latin typeface="Gill Sans MT" panose="020B0502020104020203" pitchFamily="34" charset="0"/>
                        <a:cs typeface="Calibri"/>
                      </a:endParaRPr>
                    </a:p>
                  </a:txBody>
                  <a:tcPr marL="0" marR="0" marT="317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2">
                        <a:lumMod val="20000"/>
                        <a:lumOff val="80000"/>
                      </a:schemeClr>
                    </a:solidFill>
                  </a:tcPr>
                </a:tc>
                <a:tc gridSpan="3">
                  <a:txBody>
                    <a:bodyPr/>
                    <a:lstStyle/>
                    <a:p>
                      <a:pPr marL="635" algn="ctr">
                        <a:lnSpc>
                          <a:spcPct val="100000"/>
                        </a:lnSpc>
                      </a:pPr>
                      <a:r>
                        <a:rPr sz="1200" b="1" spc="-5" dirty="0">
                          <a:latin typeface="Gill Sans MT" panose="020B0502020104020203" pitchFamily="34" charset="0"/>
                          <a:cs typeface="Calibri"/>
                        </a:rPr>
                        <a:t>Experience</a:t>
                      </a:r>
                      <a:r>
                        <a:rPr sz="1200" b="1" spc="-35" dirty="0">
                          <a:latin typeface="Gill Sans MT" panose="020B0502020104020203" pitchFamily="34" charset="0"/>
                          <a:cs typeface="Calibri"/>
                        </a:rPr>
                        <a:t> </a:t>
                      </a:r>
                      <a:r>
                        <a:rPr sz="1200" b="1" dirty="0">
                          <a:latin typeface="Gill Sans MT" panose="020B0502020104020203" pitchFamily="34" charset="0"/>
                          <a:cs typeface="Calibri"/>
                        </a:rPr>
                        <a:t>log</a:t>
                      </a:r>
                      <a:endParaRPr sz="1200" dirty="0">
                        <a:latin typeface="Gill Sans MT" panose="020B0502020104020203" pitchFamily="34" charset="0"/>
                        <a:cs typeface="Calibri"/>
                      </a:endParaRPr>
                    </a:p>
                  </a:txBody>
                  <a:tcPr marL="0" marR="0" marT="63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425872">
                <a:tc vMerge="1">
                  <a:txBody>
                    <a:bodyPr/>
                    <a:lstStyle/>
                    <a:p>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48260">
                        <a:lnSpc>
                          <a:spcPts val="1395"/>
                        </a:lnSpc>
                      </a:pPr>
                      <a:r>
                        <a:rPr sz="1200" spc="-5" dirty="0">
                          <a:latin typeface="Gill Sans MT" panose="020B0502020104020203" pitchFamily="34" charset="0"/>
                          <a:cs typeface="Calibri"/>
                        </a:rPr>
                        <a:t>Successful</a:t>
                      </a:r>
                      <a:r>
                        <a:rPr sz="1200" spc="-30" dirty="0">
                          <a:latin typeface="Gill Sans MT" panose="020B0502020104020203" pitchFamily="34" charset="0"/>
                          <a:cs typeface="Calibri"/>
                        </a:rPr>
                        <a:t> </a:t>
                      </a:r>
                      <a:r>
                        <a:rPr sz="1200" dirty="0">
                          <a:latin typeface="Gill Sans MT" panose="020B0502020104020203" pitchFamily="34" charset="0"/>
                          <a:cs typeface="Calibri"/>
                        </a:rPr>
                        <a:t>moment…</a:t>
                      </a: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8895">
                        <a:lnSpc>
                          <a:spcPts val="1395"/>
                        </a:lnSpc>
                      </a:pPr>
                      <a:r>
                        <a:rPr sz="1200" dirty="0">
                          <a:latin typeface="Gill Sans MT" panose="020B0502020104020203" pitchFamily="34" charset="0"/>
                          <a:cs typeface="Calibri"/>
                        </a:rPr>
                        <a:t>In</a:t>
                      </a:r>
                      <a:r>
                        <a:rPr sz="1200" spc="-40" dirty="0">
                          <a:latin typeface="Gill Sans MT" panose="020B0502020104020203" pitchFamily="34" charset="0"/>
                          <a:cs typeface="Calibri"/>
                        </a:rPr>
                        <a:t> </a:t>
                      </a:r>
                      <a:r>
                        <a:rPr sz="1200" spc="-5" dirty="0">
                          <a:latin typeface="Gill Sans MT" panose="020B0502020104020203" pitchFamily="34" charset="0"/>
                          <a:cs typeface="Calibri"/>
                        </a:rPr>
                        <a:t>hindsight…</a:t>
                      </a:r>
                      <a:endParaRPr lang="en-GB" sz="1200" spc="-5" dirty="0">
                        <a:latin typeface="Gill Sans MT" panose="020B0502020104020203" pitchFamily="34" charset="0"/>
                        <a:cs typeface="Calibri"/>
                      </a:endParaRPr>
                    </a:p>
                    <a:p>
                      <a:pPr marL="48895">
                        <a:lnSpc>
                          <a:spcPts val="1395"/>
                        </a:lnSpc>
                      </a:pPr>
                      <a:r>
                        <a:rPr lang="en-GB" sz="1050" i="1" spc="-5" dirty="0">
                          <a:latin typeface="Gill Sans MT" panose="020B0502020104020203" pitchFamily="34" charset="0"/>
                          <a:cs typeface="Calibri"/>
                        </a:rPr>
                        <a:t>Where you could have done better on reflection?</a:t>
                      </a:r>
                      <a:endParaRPr sz="1050" i="1"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9530">
                        <a:lnSpc>
                          <a:spcPts val="1395"/>
                        </a:lnSpc>
                      </a:pPr>
                      <a:r>
                        <a:rPr sz="1200" spc="-20" dirty="0">
                          <a:latin typeface="Gill Sans MT" panose="020B0502020104020203" pitchFamily="34" charset="0"/>
                          <a:cs typeface="Calibri"/>
                        </a:rPr>
                        <a:t>At</a:t>
                      </a:r>
                      <a:r>
                        <a:rPr sz="1200" spc="-30" dirty="0">
                          <a:latin typeface="Gill Sans MT" panose="020B0502020104020203" pitchFamily="34" charset="0"/>
                          <a:cs typeface="Calibri"/>
                        </a:rPr>
                        <a:t> </a:t>
                      </a:r>
                      <a:r>
                        <a:rPr sz="1200" spc="-5" dirty="0">
                          <a:latin typeface="Gill Sans MT" panose="020B0502020104020203" pitchFamily="34" charset="0"/>
                          <a:cs typeface="Calibri"/>
                        </a:rPr>
                        <a:t>home…</a:t>
                      </a:r>
                      <a:endParaRPr sz="120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053748">
                <a:tc>
                  <a:txBody>
                    <a:bodyPr/>
                    <a:lstStyle/>
                    <a:p>
                      <a:pPr marL="48260">
                        <a:lnSpc>
                          <a:spcPts val="1860"/>
                        </a:lnSpc>
                      </a:pPr>
                      <a:r>
                        <a:rPr sz="1200" b="0" spc="-5" dirty="0">
                          <a:latin typeface="Gill Sans MT" panose="020B0502020104020203" pitchFamily="34" charset="0"/>
                          <a:cs typeface="Calibri"/>
                        </a:rPr>
                        <a:t>I </a:t>
                      </a:r>
                      <a:r>
                        <a:rPr lang="en-GB" sz="1200" b="0" spc="-5" dirty="0">
                          <a:latin typeface="Gill Sans MT" panose="020B0502020104020203" pitchFamily="34" charset="0"/>
                          <a:cs typeface="Calibri"/>
                        </a:rPr>
                        <a:t>gave an idea and reasoned/justified.</a:t>
                      </a:r>
                      <a:endParaRPr sz="1200" b="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1053749">
                <a:tc>
                  <a:txBody>
                    <a:bodyPr/>
                    <a:lstStyle/>
                    <a:p>
                      <a:pPr marL="48260">
                        <a:lnSpc>
                          <a:spcPts val="1400"/>
                        </a:lnSpc>
                      </a:pPr>
                      <a:r>
                        <a:rPr lang="en-GB" sz="1200" dirty="0">
                          <a:latin typeface="Gill Sans MT" panose="020B0502020104020203" pitchFamily="34" charset="0"/>
                          <a:cs typeface="Calibri"/>
                        </a:rPr>
                        <a:t>I reflected on</a:t>
                      </a:r>
                      <a:r>
                        <a:rPr lang="en-GB" sz="1200" baseline="0" dirty="0">
                          <a:latin typeface="Gill Sans MT" panose="020B0502020104020203" pitchFamily="34" charset="0"/>
                          <a:cs typeface="Calibri"/>
                        </a:rPr>
                        <a:t> my idea and made it better after discussing with others</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4"/>
                  </a:ext>
                </a:extLst>
              </a:tr>
              <a:tr h="1053749">
                <a:tc>
                  <a:txBody>
                    <a:bodyPr/>
                    <a:lstStyle/>
                    <a:p>
                      <a:pPr marL="48260" marR="0" indent="0" defTabSz="914400" eaLnBrk="1" fontAlgn="auto" latinLnBrk="0" hangingPunct="1">
                        <a:lnSpc>
                          <a:spcPts val="1400"/>
                        </a:lnSpc>
                        <a:spcBef>
                          <a:spcPts val="0"/>
                        </a:spcBef>
                        <a:spcAft>
                          <a:spcPts val="0"/>
                        </a:spcAft>
                        <a:buClrTx/>
                        <a:buSzTx/>
                        <a:buFontTx/>
                        <a:buNone/>
                        <a:tabLst/>
                        <a:defRPr/>
                      </a:pPr>
                      <a:r>
                        <a:rPr lang="en-GB" sz="1200" dirty="0">
                          <a:latin typeface="Gill Sans MT" panose="020B0502020104020203" pitchFamily="34" charset="0"/>
                          <a:cs typeface="Calibri"/>
                        </a:rPr>
                        <a:t>I</a:t>
                      </a:r>
                      <a:r>
                        <a:rPr lang="en-GB" sz="1200" spc="-5" dirty="0">
                          <a:latin typeface="Gill Sans MT" panose="020B0502020104020203" pitchFamily="34" charset="0"/>
                          <a:cs typeface="Calibri"/>
                        </a:rPr>
                        <a:t> </a:t>
                      </a:r>
                      <a:r>
                        <a:rPr lang="en-GB" sz="1200" spc="-10" dirty="0">
                          <a:latin typeface="Gill Sans MT" panose="020B0502020104020203" pitchFamily="34" charset="0"/>
                          <a:cs typeface="Calibri"/>
                        </a:rPr>
                        <a:t>used a revision strategy to help make</a:t>
                      </a:r>
                      <a:r>
                        <a:rPr lang="en-GB" sz="1200" spc="-10" baseline="0" dirty="0">
                          <a:latin typeface="Gill Sans MT" panose="020B0502020104020203" pitchFamily="34" charset="0"/>
                          <a:cs typeface="Calibri"/>
                        </a:rPr>
                        <a:t> the learning stick.</a:t>
                      </a:r>
                      <a:endParaRPr lang="en-GB" sz="1200" dirty="0">
                        <a:latin typeface="Gill Sans MT" panose="020B0502020104020203" pitchFamily="34" charset="0"/>
                        <a:cs typeface="Calibri"/>
                      </a:endParaRPr>
                    </a:p>
                    <a:p>
                      <a:pPr marL="48260">
                        <a:lnSpc>
                          <a:spcPts val="1400"/>
                        </a:lnSpc>
                      </a:pP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5"/>
                  </a:ext>
                </a:extLst>
              </a:tr>
              <a:tr h="1053728">
                <a:tc>
                  <a:txBody>
                    <a:bodyPr/>
                    <a:lstStyle/>
                    <a:p>
                      <a:pPr marL="48260">
                        <a:lnSpc>
                          <a:spcPts val="1405"/>
                        </a:lnSpc>
                      </a:pPr>
                      <a:r>
                        <a:rPr sz="1200" dirty="0">
                          <a:latin typeface="Gill Sans MT" panose="020B0502020104020203" pitchFamily="34" charset="0"/>
                          <a:cs typeface="Calibri"/>
                        </a:rPr>
                        <a:t>I</a:t>
                      </a:r>
                      <a:r>
                        <a:rPr sz="1200" spc="-5" dirty="0">
                          <a:latin typeface="Gill Sans MT" panose="020B0502020104020203" pitchFamily="34" charset="0"/>
                          <a:cs typeface="Calibri"/>
                        </a:rPr>
                        <a:t> </a:t>
                      </a:r>
                      <a:r>
                        <a:rPr lang="en-GB" sz="1200" spc="-5" dirty="0">
                          <a:latin typeface="Gill Sans MT" panose="020B0502020104020203" pitchFamily="34" charset="0"/>
                          <a:cs typeface="Calibri"/>
                        </a:rPr>
                        <a:t>made connections between</a:t>
                      </a:r>
                      <a:r>
                        <a:rPr lang="en-GB" sz="1200" spc="-5" baseline="0" dirty="0">
                          <a:latin typeface="Gill Sans MT" panose="020B0502020104020203" pitchFamily="34" charset="0"/>
                          <a:cs typeface="Calibri"/>
                        </a:rPr>
                        <a:t> what I am learning and the outside world. </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053728">
                <a:tc>
                  <a:txBody>
                    <a:bodyPr/>
                    <a:lstStyle/>
                    <a:p>
                      <a:pPr marL="48260">
                        <a:lnSpc>
                          <a:spcPts val="1405"/>
                        </a:lnSpc>
                      </a:pPr>
                      <a:r>
                        <a:rPr lang="en-GB" sz="1200" dirty="0">
                          <a:latin typeface="Gill Sans MT" panose="020B0502020104020203" pitchFamily="34" charset="0"/>
                          <a:cs typeface="Calibri"/>
                        </a:rPr>
                        <a:t>I asked questions to deepen my understanding.</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734950622"/>
                  </a:ext>
                </a:extLst>
              </a:tr>
            </a:tbl>
          </a:graphicData>
        </a:graphic>
      </p:graphicFrame>
      <p:sp>
        <p:nvSpPr>
          <p:cNvPr id="13" name="TextBox 12"/>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21</a:t>
            </a:r>
          </a:p>
        </p:txBody>
      </p:sp>
    </p:spTree>
    <p:extLst>
      <p:ext uri="{BB962C8B-B14F-4D97-AF65-F5344CB8AC3E}">
        <p14:creationId xmlns:p14="http://schemas.microsoft.com/office/powerpoint/2010/main" val="7524640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315074" y="179960"/>
          <a:ext cx="11604210" cy="6464682"/>
        </p:xfrm>
        <a:graphic>
          <a:graphicData uri="http://schemas.openxmlformats.org/drawingml/2006/table">
            <a:tbl>
              <a:tblPr firstRow="1" bandRow="1">
                <a:tableStyleId>{2D5ABB26-0587-4C30-8999-92F81FD0307C}</a:tableStyleId>
              </a:tblPr>
              <a:tblGrid>
                <a:gridCol w="2899615">
                  <a:extLst>
                    <a:ext uri="{9D8B030D-6E8A-4147-A177-3AD203B41FA5}">
                      <a16:colId xmlns:a16="http://schemas.microsoft.com/office/drawing/2014/main" val="20000"/>
                    </a:ext>
                  </a:extLst>
                </a:gridCol>
                <a:gridCol w="2898977">
                  <a:extLst>
                    <a:ext uri="{9D8B030D-6E8A-4147-A177-3AD203B41FA5}">
                      <a16:colId xmlns:a16="http://schemas.microsoft.com/office/drawing/2014/main" val="20001"/>
                    </a:ext>
                  </a:extLst>
                </a:gridCol>
                <a:gridCol w="2902809">
                  <a:extLst>
                    <a:ext uri="{9D8B030D-6E8A-4147-A177-3AD203B41FA5}">
                      <a16:colId xmlns:a16="http://schemas.microsoft.com/office/drawing/2014/main" val="20002"/>
                    </a:ext>
                  </a:extLst>
                </a:gridCol>
                <a:gridCol w="2902809">
                  <a:extLst>
                    <a:ext uri="{9D8B030D-6E8A-4147-A177-3AD203B41FA5}">
                      <a16:colId xmlns:a16="http://schemas.microsoft.com/office/drawing/2014/main" val="20003"/>
                    </a:ext>
                  </a:extLst>
                </a:gridCol>
              </a:tblGrid>
              <a:tr h="378149">
                <a:tc gridSpan="4">
                  <a:txBody>
                    <a:bodyPr/>
                    <a:lstStyle/>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W/c</a:t>
                      </a:r>
                      <a:r>
                        <a:rPr lang="en-GB" sz="1800" b="1" spc="-10" baseline="0" dirty="0">
                          <a:latin typeface="Gill Sans MT" panose="020B0502020104020203" pitchFamily="34" charset="0"/>
                          <a:cs typeface="Calibri"/>
                        </a:rPr>
                        <a:t> 24</a:t>
                      </a:r>
                      <a:r>
                        <a:rPr lang="en-GB" sz="1800" b="1" spc="-10" baseline="30000" dirty="0">
                          <a:latin typeface="Gill Sans MT" panose="020B0502020104020203" pitchFamily="34" charset="0"/>
                          <a:cs typeface="Calibri"/>
                        </a:rPr>
                        <a:t>th</a:t>
                      </a:r>
                      <a:r>
                        <a:rPr lang="en-GB" sz="1800" b="1" spc="-10" baseline="0" dirty="0">
                          <a:latin typeface="Gill Sans MT" panose="020B0502020104020203" pitchFamily="34" charset="0"/>
                          <a:cs typeface="Calibri"/>
                        </a:rPr>
                        <a:t> November</a:t>
                      </a:r>
                      <a:endParaRPr lang="en-GB" sz="1800" b="1" spc="-10" dirty="0">
                        <a:latin typeface="Gill Sans MT" panose="020B0502020104020203" pitchFamily="34" charset="0"/>
                        <a:cs typeface="Calibri"/>
                      </a:endParaRPr>
                    </a:p>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Thinking</a:t>
                      </a:r>
                      <a:r>
                        <a:rPr lang="en-GB" sz="1800" b="1" spc="-35" dirty="0">
                          <a:latin typeface="Gill Sans MT" panose="020B0502020104020203" pitchFamily="34" charset="0"/>
                          <a:cs typeface="Calibri"/>
                        </a:rPr>
                        <a:t> </a:t>
                      </a:r>
                      <a:r>
                        <a:rPr lang="en-GB" sz="1800" b="1" spc="-10" dirty="0">
                          <a:latin typeface="Gill Sans MT" panose="020B0502020104020203" pitchFamily="34" charset="0"/>
                          <a:cs typeface="Calibri"/>
                        </a:rPr>
                        <a:t>definition:</a:t>
                      </a:r>
                      <a:r>
                        <a:rPr lang="en-GB" sz="1800" b="1" spc="-15" dirty="0">
                          <a:latin typeface="Gill Sans MT" panose="020B0502020104020203" pitchFamily="34" charset="0"/>
                          <a:cs typeface="Calibri"/>
                        </a:rPr>
                        <a:t> </a:t>
                      </a:r>
                      <a:r>
                        <a:rPr lang="en-GB" sz="1800" i="1" dirty="0">
                          <a:latin typeface="Gill Sans MT" panose="020B0502020104020203" pitchFamily="34" charset="0"/>
                        </a:rPr>
                        <a:t>Thinking is making connections, reasoning and asking questions to make the learning stick</a:t>
                      </a:r>
                      <a:endParaRPr lang="en-GB" sz="1800" dirty="0">
                        <a:latin typeface="Gill Sans MT" panose="020B0502020104020203" pitchFamily="34" charset="0"/>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6">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36708">
                <a:tc rowSpan="2">
                  <a:txBody>
                    <a:bodyPr/>
                    <a:lstStyle/>
                    <a:p>
                      <a:pPr>
                        <a:lnSpc>
                          <a:spcPct val="100000"/>
                        </a:lnSpc>
                        <a:spcBef>
                          <a:spcPts val="25"/>
                        </a:spcBef>
                      </a:pPr>
                      <a:r>
                        <a:rPr lang="en-GB" sz="1600" dirty="0">
                          <a:solidFill>
                            <a:srgbClr val="FF0000"/>
                          </a:solidFill>
                          <a:latin typeface="Gill Sans MT" panose="020B0502020104020203" pitchFamily="34" charset="0"/>
                          <a:cs typeface="Calibri"/>
                        </a:rPr>
                        <a:t>Reflecting</a:t>
                      </a:r>
                      <a:r>
                        <a:rPr lang="en-GB" sz="1600" baseline="0" dirty="0">
                          <a:solidFill>
                            <a:srgbClr val="FF0000"/>
                          </a:solidFill>
                          <a:latin typeface="Gill Sans MT" panose="020B0502020104020203" pitchFamily="34" charset="0"/>
                          <a:cs typeface="Calibri"/>
                        </a:rPr>
                        <a:t> on learning behaviours for thinking…</a:t>
                      </a:r>
                      <a:endParaRPr sz="1600" dirty="0">
                        <a:solidFill>
                          <a:srgbClr val="FF0000"/>
                        </a:solidFill>
                        <a:latin typeface="Gill Sans MT" panose="020B0502020104020203" pitchFamily="34" charset="0"/>
                        <a:cs typeface="Calibri"/>
                      </a:endParaRPr>
                    </a:p>
                  </a:txBody>
                  <a:tcPr marL="0" marR="0" marT="317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2">
                        <a:lumMod val="20000"/>
                        <a:lumOff val="80000"/>
                      </a:schemeClr>
                    </a:solidFill>
                  </a:tcPr>
                </a:tc>
                <a:tc gridSpan="3">
                  <a:txBody>
                    <a:bodyPr/>
                    <a:lstStyle/>
                    <a:p>
                      <a:pPr marL="635" algn="ctr">
                        <a:lnSpc>
                          <a:spcPct val="100000"/>
                        </a:lnSpc>
                      </a:pPr>
                      <a:r>
                        <a:rPr sz="1200" b="1" spc="-5" dirty="0">
                          <a:latin typeface="Gill Sans MT" panose="020B0502020104020203" pitchFamily="34" charset="0"/>
                          <a:cs typeface="Calibri"/>
                        </a:rPr>
                        <a:t>Experience</a:t>
                      </a:r>
                      <a:r>
                        <a:rPr sz="1200" b="1" spc="-35" dirty="0">
                          <a:latin typeface="Gill Sans MT" panose="020B0502020104020203" pitchFamily="34" charset="0"/>
                          <a:cs typeface="Calibri"/>
                        </a:rPr>
                        <a:t> </a:t>
                      </a:r>
                      <a:r>
                        <a:rPr sz="1200" b="1" dirty="0">
                          <a:latin typeface="Gill Sans MT" panose="020B0502020104020203" pitchFamily="34" charset="0"/>
                          <a:cs typeface="Calibri"/>
                        </a:rPr>
                        <a:t>log</a:t>
                      </a:r>
                      <a:endParaRPr sz="1200" dirty="0">
                        <a:latin typeface="Gill Sans MT" panose="020B0502020104020203" pitchFamily="34" charset="0"/>
                        <a:cs typeface="Calibri"/>
                      </a:endParaRPr>
                    </a:p>
                  </a:txBody>
                  <a:tcPr marL="0" marR="0" marT="63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425872">
                <a:tc vMerge="1">
                  <a:txBody>
                    <a:bodyPr/>
                    <a:lstStyle/>
                    <a:p>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48260">
                        <a:lnSpc>
                          <a:spcPts val="1395"/>
                        </a:lnSpc>
                      </a:pPr>
                      <a:r>
                        <a:rPr sz="1200" spc="-5" dirty="0">
                          <a:latin typeface="Gill Sans MT" panose="020B0502020104020203" pitchFamily="34" charset="0"/>
                          <a:cs typeface="Calibri"/>
                        </a:rPr>
                        <a:t>Successful</a:t>
                      </a:r>
                      <a:r>
                        <a:rPr sz="1200" spc="-30" dirty="0">
                          <a:latin typeface="Gill Sans MT" panose="020B0502020104020203" pitchFamily="34" charset="0"/>
                          <a:cs typeface="Calibri"/>
                        </a:rPr>
                        <a:t> </a:t>
                      </a:r>
                      <a:r>
                        <a:rPr sz="1200" dirty="0">
                          <a:latin typeface="Gill Sans MT" panose="020B0502020104020203" pitchFamily="34" charset="0"/>
                          <a:cs typeface="Calibri"/>
                        </a:rPr>
                        <a:t>moment…</a:t>
                      </a: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8895">
                        <a:lnSpc>
                          <a:spcPts val="1395"/>
                        </a:lnSpc>
                      </a:pPr>
                      <a:r>
                        <a:rPr sz="1200" dirty="0">
                          <a:latin typeface="Gill Sans MT" panose="020B0502020104020203" pitchFamily="34" charset="0"/>
                          <a:cs typeface="Calibri"/>
                        </a:rPr>
                        <a:t>In</a:t>
                      </a:r>
                      <a:r>
                        <a:rPr sz="1200" spc="-40" dirty="0">
                          <a:latin typeface="Gill Sans MT" panose="020B0502020104020203" pitchFamily="34" charset="0"/>
                          <a:cs typeface="Calibri"/>
                        </a:rPr>
                        <a:t> </a:t>
                      </a:r>
                      <a:r>
                        <a:rPr sz="1200" spc="-5" dirty="0">
                          <a:latin typeface="Gill Sans MT" panose="020B0502020104020203" pitchFamily="34" charset="0"/>
                          <a:cs typeface="Calibri"/>
                        </a:rPr>
                        <a:t>hindsight…</a:t>
                      </a:r>
                      <a:endParaRPr lang="en-GB" sz="1200" spc="-5" dirty="0">
                        <a:latin typeface="Gill Sans MT" panose="020B0502020104020203" pitchFamily="34" charset="0"/>
                        <a:cs typeface="Calibri"/>
                      </a:endParaRPr>
                    </a:p>
                    <a:p>
                      <a:pPr marL="48895">
                        <a:lnSpc>
                          <a:spcPts val="1395"/>
                        </a:lnSpc>
                      </a:pPr>
                      <a:r>
                        <a:rPr lang="en-GB" sz="1050" i="1" spc="-5" dirty="0">
                          <a:latin typeface="Gill Sans MT" panose="020B0502020104020203" pitchFamily="34" charset="0"/>
                          <a:cs typeface="Calibri"/>
                        </a:rPr>
                        <a:t>Where you could have done better on reflection?</a:t>
                      </a:r>
                      <a:endParaRPr sz="1050" i="1"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9530">
                        <a:lnSpc>
                          <a:spcPts val="1395"/>
                        </a:lnSpc>
                      </a:pPr>
                      <a:r>
                        <a:rPr sz="1200" spc="-20" dirty="0">
                          <a:latin typeface="Gill Sans MT" panose="020B0502020104020203" pitchFamily="34" charset="0"/>
                          <a:cs typeface="Calibri"/>
                        </a:rPr>
                        <a:t>At</a:t>
                      </a:r>
                      <a:r>
                        <a:rPr sz="1200" spc="-30" dirty="0">
                          <a:latin typeface="Gill Sans MT" panose="020B0502020104020203" pitchFamily="34" charset="0"/>
                          <a:cs typeface="Calibri"/>
                        </a:rPr>
                        <a:t> </a:t>
                      </a:r>
                      <a:r>
                        <a:rPr sz="1200" spc="-5" dirty="0">
                          <a:latin typeface="Gill Sans MT" panose="020B0502020104020203" pitchFamily="34" charset="0"/>
                          <a:cs typeface="Calibri"/>
                        </a:rPr>
                        <a:t>home…</a:t>
                      </a:r>
                      <a:endParaRPr sz="120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053748">
                <a:tc>
                  <a:txBody>
                    <a:bodyPr/>
                    <a:lstStyle/>
                    <a:p>
                      <a:pPr marL="48260">
                        <a:lnSpc>
                          <a:spcPts val="1860"/>
                        </a:lnSpc>
                      </a:pPr>
                      <a:r>
                        <a:rPr sz="1200" b="0" spc="-5" dirty="0">
                          <a:latin typeface="Gill Sans MT" panose="020B0502020104020203" pitchFamily="34" charset="0"/>
                          <a:cs typeface="Calibri"/>
                        </a:rPr>
                        <a:t>I </a:t>
                      </a:r>
                      <a:r>
                        <a:rPr lang="en-GB" sz="1200" b="0" spc="-5" dirty="0">
                          <a:latin typeface="Gill Sans MT" panose="020B0502020104020203" pitchFamily="34" charset="0"/>
                          <a:cs typeface="Calibri"/>
                        </a:rPr>
                        <a:t>gave an idea and reasoned/justified.</a:t>
                      </a:r>
                      <a:endParaRPr sz="1200" b="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1053749">
                <a:tc>
                  <a:txBody>
                    <a:bodyPr/>
                    <a:lstStyle/>
                    <a:p>
                      <a:pPr marL="48260">
                        <a:lnSpc>
                          <a:spcPts val="1400"/>
                        </a:lnSpc>
                      </a:pPr>
                      <a:r>
                        <a:rPr lang="en-GB" sz="1200" dirty="0">
                          <a:latin typeface="Gill Sans MT" panose="020B0502020104020203" pitchFamily="34" charset="0"/>
                          <a:cs typeface="Calibri"/>
                        </a:rPr>
                        <a:t>I reflected on</a:t>
                      </a:r>
                      <a:r>
                        <a:rPr lang="en-GB" sz="1200" baseline="0" dirty="0">
                          <a:latin typeface="Gill Sans MT" panose="020B0502020104020203" pitchFamily="34" charset="0"/>
                          <a:cs typeface="Calibri"/>
                        </a:rPr>
                        <a:t> my idea and made it better after discussing with others</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4"/>
                  </a:ext>
                </a:extLst>
              </a:tr>
              <a:tr h="1053749">
                <a:tc>
                  <a:txBody>
                    <a:bodyPr/>
                    <a:lstStyle/>
                    <a:p>
                      <a:pPr marL="48260" marR="0" indent="0" defTabSz="914400" eaLnBrk="1" fontAlgn="auto" latinLnBrk="0" hangingPunct="1">
                        <a:lnSpc>
                          <a:spcPts val="1400"/>
                        </a:lnSpc>
                        <a:spcBef>
                          <a:spcPts val="0"/>
                        </a:spcBef>
                        <a:spcAft>
                          <a:spcPts val="0"/>
                        </a:spcAft>
                        <a:buClrTx/>
                        <a:buSzTx/>
                        <a:buFontTx/>
                        <a:buNone/>
                        <a:tabLst/>
                        <a:defRPr/>
                      </a:pPr>
                      <a:r>
                        <a:rPr lang="en-GB" sz="1200" dirty="0">
                          <a:latin typeface="Gill Sans MT" panose="020B0502020104020203" pitchFamily="34" charset="0"/>
                          <a:cs typeface="Calibri"/>
                        </a:rPr>
                        <a:t>I</a:t>
                      </a:r>
                      <a:r>
                        <a:rPr lang="en-GB" sz="1200" spc="-5" dirty="0">
                          <a:latin typeface="Gill Sans MT" panose="020B0502020104020203" pitchFamily="34" charset="0"/>
                          <a:cs typeface="Calibri"/>
                        </a:rPr>
                        <a:t> </a:t>
                      </a:r>
                      <a:r>
                        <a:rPr lang="en-GB" sz="1200" spc="-10" dirty="0">
                          <a:latin typeface="Gill Sans MT" panose="020B0502020104020203" pitchFamily="34" charset="0"/>
                          <a:cs typeface="Calibri"/>
                        </a:rPr>
                        <a:t>used a revision strategy to help make</a:t>
                      </a:r>
                      <a:r>
                        <a:rPr lang="en-GB" sz="1200" spc="-10" baseline="0" dirty="0">
                          <a:latin typeface="Gill Sans MT" panose="020B0502020104020203" pitchFamily="34" charset="0"/>
                          <a:cs typeface="Calibri"/>
                        </a:rPr>
                        <a:t> the learning stick.</a:t>
                      </a:r>
                      <a:endParaRPr lang="en-GB" sz="1200" dirty="0">
                        <a:latin typeface="Gill Sans MT" panose="020B0502020104020203" pitchFamily="34" charset="0"/>
                        <a:cs typeface="Calibri"/>
                      </a:endParaRPr>
                    </a:p>
                    <a:p>
                      <a:pPr marL="48260">
                        <a:lnSpc>
                          <a:spcPts val="1400"/>
                        </a:lnSpc>
                      </a:pP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5"/>
                  </a:ext>
                </a:extLst>
              </a:tr>
              <a:tr h="1053728">
                <a:tc>
                  <a:txBody>
                    <a:bodyPr/>
                    <a:lstStyle/>
                    <a:p>
                      <a:pPr marL="48260">
                        <a:lnSpc>
                          <a:spcPts val="1405"/>
                        </a:lnSpc>
                      </a:pPr>
                      <a:r>
                        <a:rPr sz="1200" dirty="0">
                          <a:latin typeface="Gill Sans MT" panose="020B0502020104020203" pitchFamily="34" charset="0"/>
                          <a:cs typeface="Calibri"/>
                        </a:rPr>
                        <a:t>I</a:t>
                      </a:r>
                      <a:r>
                        <a:rPr sz="1200" spc="-5" dirty="0">
                          <a:latin typeface="Gill Sans MT" panose="020B0502020104020203" pitchFamily="34" charset="0"/>
                          <a:cs typeface="Calibri"/>
                        </a:rPr>
                        <a:t> </a:t>
                      </a:r>
                      <a:r>
                        <a:rPr lang="en-GB" sz="1200" spc="-5" dirty="0">
                          <a:latin typeface="Gill Sans MT" panose="020B0502020104020203" pitchFamily="34" charset="0"/>
                          <a:cs typeface="Calibri"/>
                        </a:rPr>
                        <a:t>made connections between</a:t>
                      </a:r>
                      <a:r>
                        <a:rPr lang="en-GB" sz="1200" spc="-5" baseline="0" dirty="0">
                          <a:latin typeface="Gill Sans MT" panose="020B0502020104020203" pitchFamily="34" charset="0"/>
                          <a:cs typeface="Calibri"/>
                        </a:rPr>
                        <a:t> what I am learning and the outside world. </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053728">
                <a:tc>
                  <a:txBody>
                    <a:bodyPr/>
                    <a:lstStyle/>
                    <a:p>
                      <a:pPr marL="48260">
                        <a:lnSpc>
                          <a:spcPts val="1405"/>
                        </a:lnSpc>
                      </a:pPr>
                      <a:r>
                        <a:rPr lang="en-GB" sz="1200" dirty="0">
                          <a:latin typeface="Gill Sans MT" panose="020B0502020104020203" pitchFamily="34" charset="0"/>
                          <a:cs typeface="Calibri"/>
                        </a:rPr>
                        <a:t>I asked questions to deepen my understanding.</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734950622"/>
                  </a:ext>
                </a:extLst>
              </a:tr>
            </a:tbl>
          </a:graphicData>
        </a:graphic>
      </p:graphicFrame>
      <p:sp>
        <p:nvSpPr>
          <p:cNvPr id="13" name="TextBox 12"/>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22</a:t>
            </a:r>
          </a:p>
        </p:txBody>
      </p:sp>
    </p:spTree>
    <p:extLst>
      <p:ext uri="{BB962C8B-B14F-4D97-AF65-F5344CB8AC3E}">
        <p14:creationId xmlns:p14="http://schemas.microsoft.com/office/powerpoint/2010/main" val="33591970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315074" y="179960"/>
          <a:ext cx="11604210" cy="6464682"/>
        </p:xfrm>
        <a:graphic>
          <a:graphicData uri="http://schemas.openxmlformats.org/drawingml/2006/table">
            <a:tbl>
              <a:tblPr firstRow="1" bandRow="1">
                <a:tableStyleId>{2D5ABB26-0587-4C30-8999-92F81FD0307C}</a:tableStyleId>
              </a:tblPr>
              <a:tblGrid>
                <a:gridCol w="2899615">
                  <a:extLst>
                    <a:ext uri="{9D8B030D-6E8A-4147-A177-3AD203B41FA5}">
                      <a16:colId xmlns:a16="http://schemas.microsoft.com/office/drawing/2014/main" val="20000"/>
                    </a:ext>
                  </a:extLst>
                </a:gridCol>
                <a:gridCol w="2898977">
                  <a:extLst>
                    <a:ext uri="{9D8B030D-6E8A-4147-A177-3AD203B41FA5}">
                      <a16:colId xmlns:a16="http://schemas.microsoft.com/office/drawing/2014/main" val="20001"/>
                    </a:ext>
                  </a:extLst>
                </a:gridCol>
                <a:gridCol w="2902809">
                  <a:extLst>
                    <a:ext uri="{9D8B030D-6E8A-4147-A177-3AD203B41FA5}">
                      <a16:colId xmlns:a16="http://schemas.microsoft.com/office/drawing/2014/main" val="20002"/>
                    </a:ext>
                  </a:extLst>
                </a:gridCol>
                <a:gridCol w="2902809">
                  <a:extLst>
                    <a:ext uri="{9D8B030D-6E8A-4147-A177-3AD203B41FA5}">
                      <a16:colId xmlns:a16="http://schemas.microsoft.com/office/drawing/2014/main" val="20003"/>
                    </a:ext>
                  </a:extLst>
                </a:gridCol>
              </a:tblGrid>
              <a:tr h="378149">
                <a:tc gridSpan="4">
                  <a:txBody>
                    <a:bodyPr/>
                    <a:lstStyle/>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W/c</a:t>
                      </a:r>
                      <a:r>
                        <a:rPr lang="en-GB" sz="1800" b="1" spc="-10" baseline="0" dirty="0">
                          <a:latin typeface="Gill Sans MT" panose="020B0502020104020203" pitchFamily="34" charset="0"/>
                          <a:cs typeface="Calibri"/>
                        </a:rPr>
                        <a:t> 1st December</a:t>
                      </a:r>
                      <a:endParaRPr lang="en-GB" sz="1800" b="1" spc="-10" dirty="0">
                        <a:latin typeface="Gill Sans MT" panose="020B0502020104020203" pitchFamily="34" charset="0"/>
                        <a:cs typeface="Calibri"/>
                      </a:endParaRPr>
                    </a:p>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Thinking</a:t>
                      </a:r>
                      <a:r>
                        <a:rPr lang="en-GB" sz="1800" b="1" spc="-35" dirty="0">
                          <a:latin typeface="Gill Sans MT" panose="020B0502020104020203" pitchFamily="34" charset="0"/>
                          <a:cs typeface="Calibri"/>
                        </a:rPr>
                        <a:t> </a:t>
                      </a:r>
                      <a:r>
                        <a:rPr lang="en-GB" sz="1800" b="1" spc="-10" dirty="0">
                          <a:latin typeface="Gill Sans MT" panose="020B0502020104020203" pitchFamily="34" charset="0"/>
                          <a:cs typeface="Calibri"/>
                        </a:rPr>
                        <a:t>definition:</a:t>
                      </a:r>
                      <a:r>
                        <a:rPr lang="en-GB" sz="1800" b="1" spc="-15" dirty="0">
                          <a:latin typeface="Gill Sans MT" panose="020B0502020104020203" pitchFamily="34" charset="0"/>
                          <a:cs typeface="Calibri"/>
                        </a:rPr>
                        <a:t> </a:t>
                      </a:r>
                      <a:r>
                        <a:rPr lang="en-GB" sz="1800" i="1" dirty="0">
                          <a:latin typeface="Gill Sans MT" panose="020B0502020104020203" pitchFamily="34" charset="0"/>
                        </a:rPr>
                        <a:t>Thinking is making connections, reasoning and asking questions to make the learning stick</a:t>
                      </a:r>
                      <a:endParaRPr lang="en-GB" sz="1800" dirty="0">
                        <a:latin typeface="Gill Sans MT" panose="020B0502020104020203" pitchFamily="34" charset="0"/>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6">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36708">
                <a:tc rowSpan="2">
                  <a:txBody>
                    <a:bodyPr/>
                    <a:lstStyle/>
                    <a:p>
                      <a:pPr>
                        <a:lnSpc>
                          <a:spcPct val="100000"/>
                        </a:lnSpc>
                        <a:spcBef>
                          <a:spcPts val="25"/>
                        </a:spcBef>
                      </a:pPr>
                      <a:r>
                        <a:rPr lang="en-GB" sz="1600" dirty="0">
                          <a:solidFill>
                            <a:srgbClr val="FF0000"/>
                          </a:solidFill>
                          <a:latin typeface="Gill Sans MT" panose="020B0502020104020203" pitchFamily="34" charset="0"/>
                          <a:cs typeface="Calibri"/>
                        </a:rPr>
                        <a:t>Reflecting</a:t>
                      </a:r>
                      <a:r>
                        <a:rPr lang="en-GB" sz="1600" baseline="0" dirty="0">
                          <a:solidFill>
                            <a:srgbClr val="FF0000"/>
                          </a:solidFill>
                          <a:latin typeface="Gill Sans MT" panose="020B0502020104020203" pitchFamily="34" charset="0"/>
                          <a:cs typeface="Calibri"/>
                        </a:rPr>
                        <a:t> on learning behaviours for thinking…</a:t>
                      </a:r>
                      <a:endParaRPr sz="1600" dirty="0">
                        <a:solidFill>
                          <a:srgbClr val="FF0000"/>
                        </a:solidFill>
                        <a:latin typeface="Gill Sans MT" panose="020B0502020104020203" pitchFamily="34" charset="0"/>
                        <a:cs typeface="Calibri"/>
                      </a:endParaRPr>
                    </a:p>
                  </a:txBody>
                  <a:tcPr marL="0" marR="0" marT="317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2">
                        <a:lumMod val="20000"/>
                        <a:lumOff val="80000"/>
                      </a:schemeClr>
                    </a:solidFill>
                  </a:tcPr>
                </a:tc>
                <a:tc gridSpan="3">
                  <a:txBody>
                    <a:bodyPr/>
                    <a:lstStyle/>
                    <a:p>
                      <a:pPr marL="635" algn="ctr">
                        <a:lnSpc>
                          <a:spcPct val="100000"/>
                        </a:lnSpc>
                      </a:pPr>
                      <a:r>
                        <a:rPr sz="1200" b="1" spc="-5" dirty="0">
                          <a:latin typeface="Gill Sans MT" panose="020B0502020104020203" pitchFamily="34" charset="0"/>
                          <a:cs typeface="Calibri"/>
                        </a:rPr>
                        <a:t>Experience</a:t>
                      </a:r>
                      <a:r>
                        <a:rPr sz="1200" b="1" spc="-35" dirty="0">
                          <a:latin typeface="Gill Sans MT" panose="020B0502020104020203" pitchFamily="34" charset="0"/>
                          <a:cs typeface="Calibri"/>
                        </a:rPr>
                        <a:t> </a:t>
                      </a:r>
                      <a:r>
                        <a:rPr sz="1200" b="1" dirty="0">
                          <a:latin typeface="Gill Sans MT" panose="020B0502020104020203" pitchFamily="34" charset="0"/>
                          <a:cs typeface="Calibri"/>
                        </a:rPr>
                        <a:t>log</a:t>
                      </a:r>
                      <a:endParaRPr sz="1200" dirty="0">
                        <a:latin typeface="Gill Sans MT" panose="020B0502020104020203" pitchFamily="34" charset="0"/>
                        <a:cs typeface="Calibri"/>
                      </a:endParaRPr>
                    </a:p>
                  </a:txBody>
                  <a:tcPr marL="0" marR="0" marT="63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425872">
                <a:tc vMerge="1">
                  <a:txBody>
                    <a:bodyPr/>
                    <a:lstStyle/>
                    <a:p>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48260">
                        <a:lnSpc>
                          <a:spcPts val="1395"/>
                        </a:lnSpc>
                      </a:pPr>
                      <a:r>
                        <a:rPr sz="1200" spc="-5" dirty="0">
                          <a:latin typeface="Gill Sans MT" panose="020B0502020104020203" pitchFamily="34" charset="0"/>
                          <a:cs typeface="Calibri"/>
                        </a:rPr>
                        <a:t>Successful</a:t>
                      </a:r>
                      <a:r>
                        <a:rPr sz="1200" spc="-30" dirty="0">
                          <a:latin typeface="Gill Sans MT" panose="020B0502020104020203" pitchFamily="34" charset="0"/>
                          <a:cs typeface="Calibri"/>
                        </a:rPr>
                        <a:t> </a:t>
                      </a:r>
                      <a:r>
                        <a:rPr sz="1200" dirty="0">
                          <a:latin typeface="Gill Sans MT" panose="020B0502020104020203" pitchFamily="34" charset="0"/>
                          <a:cs typeface="Calibri"/>
                        </a:rPr>
                        <a:t>moment…</a:t>
                      </a: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8895">
                        <a:lnSpc>
                          <a:spcPts val="1395"/>
                        </a:lnSpc>
                      </a:pPr>
                      <a:r>
                        <a:rPr sz="1200" dirty="0">
                          <a:latin typeface="Gill Sans MT" panose="020B0502020104020203" pitchFamily="34" charset="0"/>
                          <a:cs typeface="Calibri"/>
                        </a:rPr>
                        <a:t>In</a:t>
                      </a:r>
                      <a:r>
                        <a:rPr sz="1200" spc="-40" dirty="0">
                          <a:latin typeface="Gill Sans MT" panose="020B0502020104020203" pitchFamily="34" charset="0"/>
                          <a:cs typeface="Calibri"/>
                        </a:rPr>
                        <a:t> </a:t>
                      </a:r>
                      <a:r>
                        <a:rPr sz="1200" spc="-5" dirty="0">
                          <a:latin typeface="Gill Sans MT" panose="020B0502020104020203" pitchFamily="34" charset="0"/>
                          <a:cs typeface="Calibri"/>
                        </a:rPr>
                        <a:t>hindsight…</a:t>
                      </a:r>
                      <a:endParaRPr lang="en-GB" sz="1200" spc="-5" dirty="0">
                        <a:latin typeface="Gill Sans MT" panose="020B0502020104020203" pitchFamily="34" charset="0"/>
                        <a:cs typeface="Calibri"/>
                      </a:endParaRPr>
                    </a:p>
                    <a:p>
                      <a:pPr marL="48895">
                        <a:lnSpc>
                          <a:spcPts val="1395"/>
                        </a:lnSpc>
                      </a:pPr>
                      <a:r>
                        <a:rPr lang="en-GB" sz="1050" i="1" spc="-5" dirty="0">
                          <a:latin typeface="Gill Sans MT" panose="020B0502020104020203" pitchFamily="34" charset="0"/>
                          <a:cs typeface="Calibri"/>
                        </a:rPr>
                        <a:t>Where you could have done better on reflection?</a:t>
                      </a:r>
                      <a:endParaRPr sz="1050" i="1"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9530">
                        <a:lnSpc>
                          <a:spcPts val="1395"/>
                        </a:lnSpc>
                      </a:pPr>
                      <a:r>
                        <a:rPr sz="1200" spc="-20" dirty="0">
                          <a:latin typeface="Gill Sans MT" panose="020B0502020104020203" pitchFamily="34" charset="0"/>
                          <a:cs typeface="Calibri"/>
                        </a:rPr>
                        <a:t>At</a:t>
                      </a:r>
                      <a:r>
                        <a:rPr sz="1200" spc="-30" dirty="0">
                          <a:latin typeface="Gill Sans MT" panose="020B0502020104020203" pitchFamily="34" charset="0"/>
                          <a:cs typeface="Calibri"/>
                        </a:rPr>
                        <a:t> </a:t>
                      </a:r>
                      <a:r>
                        <a:rPr sz="1200" spc="-5" dirty="0">
                          <a:latin typeface="Gill Sans MT" panose="020B0502020104020203" pitchFamily="34" charset="0"/>
                          <a:cs typeface="Calibri"/>
                        </a:rPr>
                        <a:t>home…</a:t>
                      </a:r>
                      <a:endParaRPr sz="120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053748">
                <a:tc>
                  <a:txBody>
                    <a:bodyPr/>
                    <a:lstStyle/>
                    <a:p>
                      <a:pPr marL="48260">
                        <a:lnSpc>
                          <a:spcPts val="1860"/>
                        </a:lnSpc>
                      </a:pPr>
                      <a:r>
                        <a:rPr sz="1200" b="0" spc="-5" dirty="0">
                          <a:latin typeface="Gill Sans MT" panose="020B0502020104020203" pitchFamily="34" charset="0"/>
                          <a:cs typeface="Calibri"/>
                        </a:rPr>
                        <a:t>I </a:t>
                      </a:r>
                      <a:r>
                        <a:rPr lang="en-GB" sz="1200" b="0" spc="-5" dirty="0">
                          <a:latin typeface="Gill Sans MT" panose="020B0502020104020203" pitchFamily="34" charset="0"/>
                          <a:cs typeface="Calibri"/>
                        </a:rPr>
                        <a:t>gave an idea and reasoned/justified.</a:t>
                      </a:r>
                      <a:endParaRPr sz="1200" b="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1053749">
                <a:tc>
                  <a:txBody>
                    <a:bodyPr/>
                    <a:lstStyle/>
                    <a:p>
                      <a:pPr marL="48260">
                        <a:lnSpc>
                          <a:spcPts val="1400"/>
                        </a:lnSpc>
                      </a:pPr>
                      <a:r>
                        <a:rPr lang="en-GB" sz="1200" dirty="0">
                          <a:latin typeface="Gill Sans MT" panose="020B0502020104020203" pitchFamily="34" charset="0"/>
                          <a:cs typeface="Calibri"/>
                        </a:rPr>
                        <a:t>I reflected on</a:t>
                      </a:r>
                      <a:r>
                        <a:rPr lang="en-GB" sz="1200" baseline="0" dirty="0">
                          <a:latin typeface="Gill Sans MT" panose="020B0502020104020203" pitchFamily="34" charset="0"/>
                          <a:cs typeface="Calibri"/>
                        </a:rPr>
                        <a:t> my idea and made it better after discussing with others</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4"/>
                  </a:ext>
                </a:extLst>
              </a:tr>
              <a:tr h="1053749">
                <a:tc>
                  <a:txBody>
                    <a:bodyPr/>
                    <a:lstStyle/>
                    <a:p>
                      <a:pPr marL="48260" marR="0" indent="0" defTabSz="914400" eaLnBrk="1" fontAlgn="auto" latinLnBrk="0" hangingPunct="1">
                        <a:lnSpc>
                          <a:spcPts val="1400"/>
                        </a:lnSpc>
                        <a:spcBef>
                          <a:spcPts val="0"/>
                        </a:spcBef>
                        <a:spcAft>
                          <a:spcPts val="0"/>
                        </a:spcAft>
                        <a:buClrTx/>
                        <a:buSzTx/>
                        <a:buFontTx/>
                        <a:buNone/>
                        <a:tabLst/>
                        <a:defRPr/>
                      </a:pPr>
                      <a:r>
                        <a:rPr lang="en-GB" sz="1200" dirty="0">
                          <a:latin typeface="Gill Sans MT" panose="020B0502020104020203" pitchFamily="34" charset="0"/>
                          <a:cs typeface="Calibri"/>
                        </a:rPr>
                        <a:t>I</a:t>
                      </a:r>
                      <a:r>
                        <a:rPr lang="en-GB" sz="1200" spc="-5" dirty="0">
                          <a:latin typeface="Gill Sans MT" panose="020B0502020104020203" pitchFamily="34" charset="0"/>
                          <a:cs typeface="Calibri"/>
                        </a:rPr>
                        <a:t> </a:t>
                      </a:r>
                      <a:r>
                        <a:rPr lang="en-GB" sz="1200" spc="-10" dirty="0">
                          <a:latin typeface="Gill Sans MT" panose="020B0502020104020203" pitchFamily="34" charset="0"/>
                          <a:cs typeface="Calibri"/>
                        </a:rPr>
                        <a:t>used a revision strategy to help make</a:t>
                      </a:r>
                      <a:r>
                        <a:rPr lang="en-GB" sz="1200" spc="-10" baseline="0" dirty="0">
                          <a:latin typeface="Gill Sans MT" panose="020B0502020104020203" pitchFamily="34" charset="0"/>
                          <a:cs typeface="Calibri"/>
                        </a:rPr>
                        <a:t> the learning stick.</a:t>
                      </a:r>
                      <a:endParaRPr lang="en-GB" sz="1200" dirty="0">
                        <a:latin typeface="Gill Sans MT" panose="020B0502020104020203" pitchFamily="34" charset="0"/>
                        <a:cs typeface="Calibri"/>
                      </a:endParaRPr>
                    </a:p>
                    <a:p>
                      <a:pPr marL="48260">
                        <a:lnSpc>
                          <a:spcPts val="1400"/>
                        </a:lnSpc>
                      </a:pP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5"/>
                  </a:ext>
                </a:extLst>
              </a:tr>
              <a:tr h="1053728">
                <a:tc>
                  <a:txBody>
                    <a:bodyPr/>
                    <a:lstStyle/>
                    <a:p>
                      <a:pPr marL="48260">
                        <a:lnSpc>
                          <a:spcPts val="1405"/>
                        </a:lnSpc>
                      </a:pPr>
                      <a:r>
                        <a:rPr sz="1200" dirty="0">
                          <a:latin typeface="Gill Sans MT" panose="020B0502020104020203" pitchFamily="34" charset="0"/>
                          <a:cs typeface="Calibri"/>
                        </a:rPr>
                        <a:t>I</a:t>
                      </a:r>
                      <a:r>
                        <a:rPr sz="1200" spc="-5" dirty="0">
                          <a:latin typeface="Gill Sans MT" panose="020B0502020104020203" pitchFamily="34" charset="0"/>
                          <a:cs typeface="Calibri"/>
                        </a:rPr>
                        <a:t> </a:t>
                      </a:r>
                      <a:r>
                        <a:rPr lang="en-GB" sz="1200" spc="-5" dirty="0">
                          <a:latin typeface="Gill Sans MT" panose="020B0502020104020203" pitchFamily="34" charset="0"/>
                          <a:cs typeface="Calibri"/>
                        </a:rPr>
                        <a:t>made connections between</a:t>
                      </a:r>
                      <a:r>
                        <a:rPr lang="en-GB" sz="1200" spc="-5" baseline="0" dirty="0">
                          <a:latin typeface="Gill Sans MT" panose="020B0502020104020203" pitchFamily="34" charset="0"/>
                          <a:cs typeface="Calibri"/>
                        </a:rPr>
                        <a:t> what I am learning and the outside world. </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053728">
                <a:tc>
                  <a:txBody>
                    <a:bodyPr/>
                    <a:lstStyle/>
                    <a:p>
                      <a:pPr marL="48260">
                        <a:lnSpc>
                          <a:spcPts val="1405"/>
                        </a:lnSpc>
                      </a:pPr>
                      <a:r>
                        <a:rPr lang="en-GB" sz="1200" dirty="0">
                          <a:latin typeface="Gill Sans MT" panose="020B0502020104020203" pitchFamily="34" charset="0"/>
                          <a:cs typeface="Calibri"/>
                        </a:rPr>
                        <a:t>I asked questions to deepen my understanding.</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734950622"/>
                  </a:ext>
                </a:extLst>
              </a:tr>
            </a:tbl>
          </a:graphicData>
        </a:graphic>
      </p:graphicFrame>
      <p:sp>
        <p:nvSpPr>
          <p:cNvPr id="13" name="TextBox 12"/>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23</a:t>
            </a:r>
          </a:p>
        </p:txBody>
      </p:sp>
    </p:spTree>
    <p:extLst>
      <p:ext uri="{BB962C8B-B14F-4D97-AF65-F5344CB8AC3E}">
        <p14:creationId xmlns:p14="http://schemas.microsoft.com/office/powerpoint/2010/main" val="22013627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315074" y="179960"/>
          <a:ext cx="11604210" cy="6464682"/>
        </p:xfrm>
        <a:graphic>
          <a:graphicData uri="http://schemas.openxmlformats.org/drawingml/2006/table">
            <a:tbl>
              <a:tblPr firstRow="1" bandRow="1">
                <a:tableStyleId>{2D5ABB26-0587-4C30-8999-92F81FD0307C}</a:tableStyleId>
              </a:tblPr>
              <a:tblGrid>
                <a:gridCol w="2899615">
                  <a:extLst>
                    <a:ext uri="{9D8B030D-6E8A-4147-A177-3AD203B41FA5}">
                      <a16:colId xmlns:a16="http://schemas.microsoft.com/office/drawing/2014/main" val="20000"/>
                    </a:ext>
                  </a:extLst>
                </a:gridCol>
                <a:gridCol w="2898977">
                  <a:extLst>
                    <a:ext uri="{9D8B030D-6E8A-4147-A177-3AD203B41FA5}">
                      <a16:colId xmlns:a16="http://schemas.microsoft.com/office/drawing/2014/main" val="20001"/>
                    </a:ext>
                  </a:extLst>
                </a:gridCol>
                <a:gridCol w="2902809">
                  <a:extLst>
                    <a:ext uri="{9D8B030D-6E8A-4147-A177-3AD203B41FA5}">
                      <a16:colId xmlns:a16="http://schemas.microsoft.com/office/drawing/2014/main" val="20002"/>
                    </a:ext>
                  </a:extLst>
                </a:gridCol>
                <a:gridCol w="2902809">
                  <a:extLst>
                    <a:ext uri="{9D8B030D-6E8A-4147-A177-3AD203B41FA5}">
                      <a16:colId xmlns:a16="http://schemas.microsoft.com/office/drawing/2014/main" val="20003"/>
                    </a:ext>
                  </a:extLst>
                </a:gridCol>
              </a:tblGrid>
              <a:tr h="378149">
                <a:tc gridSpan="4">
                  <a:txBody>
                    <a:bodyPr/>
                    <a:lstStyle/>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W/c</a:t>
                      </a:r>
                      <a:r>
                        <a:rPr lang="en-GB" sz="1800" b="1" spc="-10" baseline="0" dirty="0">
                          <a:latin typeface="Gill Sans MT" panose="020B0502020104020203" pitchFamily="34" charset="0"/>
                          <a:cs typeface="Calibri"/>
                        </a:rPr>
                        <a:t> 8</a:t>
                      </a:r>
                      <a:r>
                        <a:rPr lang="en-GB" sz="1800" b="1" spc="-10" baseline="30000" dirty="0">
                          <a:latin typeface="Gill Sans MT" panose="020B0502020104020203" pitchFamily="34" charset="0"/>
                          <a:cs typeface="Calibri"/>
                        </a:rPr>
                        <a:t>th</a:t>
                      </a:r>
                      <a:r>
                        <a:rPr lang="en-GB" sz="1800" b="1" spc="-10" baseline="0" dirty="0">
                          <a:latin typeface="Gill Sans MT" panose="020B0502020104020203" pitchFamily="34" charset="0"/>
                          <a:cs typeface="Calibri"/>
                        </a:rPr>
                        <a:t> December</a:t>
                      </a:r>
                      <a:endParaRPr lang="en-GB" sz="1800" b="1" spc="-10" dirty="0">
                        <a:latin typeface="Gill Sans MT" panose="020B0502020104020203" pitchFamily="34" charset="0"/>
                        <a:cs typeface="Calibri"/>
                      </a:endParaRPr>
                    </a:p>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Thinking</a:t>
                      </a:r>
                      <a:r>
                        <a:rPr lang="en-GB" sz="1800" b="1" spc="-35" dirty="0">
                          <a:latin typeface="Gill Sans MT" panose="020B0502020104020203" pitchFamily="34" charset="0"/>
                          <a:cs typeface="Calibri"/>
                        </a:rPr>
                        <a:t> </a:t>
                      </a:r>
                      <a:r>
                        <a:rPr lang="en-GB" sz="1800" b="1" spc="-10" dirty="0">
                          <a:latin typeface="Gill Sans MT" panose="020B0502020104020203" pitchFamily="34" charset="0"/>
                          <a:cs typeface="Calibri"/>
                        </a:rPr>
                        <a:t>definition:</a:t>
                      </a:r>
                      <a:r>
                        <a:rPr lang="en-GB" sz="1800" b="1" spc="-15" dirty="0">
                          <a:latin typeface="Gill Sans MT" panose="020B0502020104020203" pitchFamily="34" charset="0"/>
                          <a:cs typeface="Calibri"/>
                        </a:rPr>
                        <a:t> </a:t>
                      </a:r>
                      <a:r>
                        <a:rPr lang="en-GB" sz="1800" i="1" dirty="0">
                          <a:latin typeface="Gill Sans MT" panose="020B0502020104020203" pitchFamily="34" charset="0"/>
                        </a:rPr>
                        <a:t>Thinking is making connections, reasoning and asking questions to make the learning stick</a:t>
                      </a:r>
                      <a:endParaRPr lang="en-GB" sz="1800" dirty="0">
                        <a:latin typeface="Gill Sans MT" panose="020B0502020104020203" pitchFamily="34" charset="0"/>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6">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36708">
                <a:tc rowSpan="2">
                  <a:txBody>
                    <a:bodyPr/>
                    <a:lstStyle/>
                    <a:p>
                      <a:pPr>
                        <a:lnSpc>
                          <a:spcPct val="100000"/>
                        </a:lnSpc>
                        <a:spcBef>
                          <a:spcPts val="25"/>
                        </a:spcBef>
                      </a:pPr>
                      <a:r>
                        <a:rPr lang="en-GB" sz="1600" dirty="0">
                          <a:solidFill>
                            <a:srgbClr val="FF0000"/>
                          </a:solidFill>
                          <a:latin typeface="Gill Sans MT" panose="020B0502020104020203" pitchFamily="34" charset="0"/>
                          <a:cs typeface="Calibri"/>
                        </a:rPr>
                        <a:t>Reflecting</a:t>
                      </a:r>
                      <a:r>
                        <a:rPr lang="en-GB" sz="1600" baseline="0" dirty="0">
                          <a:solidFill>
                            <a:srgbClr val="FF0000"/>
                          </a:solidFill>
                          <a:latin typeface="Gill Sans MT" panose="020B0502020104020203" pitchFamily="34" charset="0"/>
                          <a:cs typeface="Calibri"/>
                        </a:rPr>
                        <a:t> on learning behaviours for thinking…</a:t>
                      </a:r>
                      <a:endParaRPr sz="1600" dirty="0">
                        <a:solidFill>
                          <a:srgbClr val="FF0000"/>
                        </a:solidFill>
                        <a:latin typeface="Gill Sans MT" panose="020B0502020104020203" pitchFamily="34" charset="0"/>
                        <a:cs typeface="Calibri"/>
                      </a:endParaRPr>
                    </a:p>
                  </a:txBody>
                  <a:tcPr marL="0" marR="0" marT="317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2">
                        <a:lumMod val="20000"/>
                        <a:lumOff val="80000"/>
                      </a:schemeClr>
                    </a:solidFill>
                  </a:tcPr>
                </a:tc>
                <a:tc gridSpan="3">
                  <a:txBody>
                    <a:bodyPr/>
                    <a:lstStyle/>
                    <a:p>
                      <a:pPr marL="635" algn="ctr">
                        <a:lnSpc>
                          <a:spcPct val="100000"/>
                        </a:lnSpc>
                      </a:pPr>
                      <a:r>
                        <a:rPr sz="1200" b="1" spc="-5" dirty="0">
                          <a:latin typeface="Gill Sans MT" panose="020B0502020104020203" pitchFamily="34" charset="0"/>
                          <a:cs typeface="Calibri"/>
                        </a:rPr>
                        <a:t>Experience</a:t>
                      </a:r>
                      <a:r>
                        <a:rPr sz="1200" b="1" spc="-35" dirty="0">
                          <a:latin typeface="Gill Sans MT" panose="020B0502020104020203" pitchFamily="34" charset="0"/>
                          <a:cs typeface="Calibri"/>
                        </a:rPr>
                        <a:t> </a:t>
                      </a:r>
                      <a:r>
                        <a:rPr sz="1200" b="1" dirty="0">
                          <a:latin typeface="Gill Sans MT" panose="020B0502020104020203" pitchFamily="34" charset="0"/>
                          <a:cs typeface="Calibri"/>
                        </a:rPr>
                        <a:t>log</a:t>
                      </a:r>
                      <a:endParaRPr sz="1200" dirty="0">
                        <a:latin typeface="Gill Sans MT" panose="020B0502020104020203" pitchFamily="34" charset="0"/>
                        <a:cs typeface="Calibri"/>
                      </a:endParaRPr>
                    </a:p>
                  </a:txBody>
                  <a:tcPr marL="0" marR="0" marT="63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425872">
                <a:tc vMerge="1">
                  <a:txBody>
                    <a:bodyPr/>
                    <a:lstStyle/>
                    <a:p>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48260">
                        <a:lnSpc>
                          <a:spcPts val="1395"/>
                        </a:lnSpc>
                      </a:pPr>
                      <a:r>
                        <a:rPr sz="1200" spc="-5" dirty="0">
                          <a:latin typeface="Gill Sans MT" panose="020B0502020104020203" pitchFamily="34" charset="0"/>
                          <a:cs typeface="Calibri"/>
                        </a:rPr>
                        <a:t>Successful</a:t>
                      </a:r>
                      <a:r>
                        <a:rPr sz="1200" spc="-30" dirty="0">
                          <a:latin typeface="Gill Sans MT" panose="020B0502020104020203" pitchFamily="34" charset="0"/>
                          <a:cs typeface="Calibri"/>
                        </a:rPr>
                        <a:t> </a:t>
                      </a:r>
                      <a:r>
                        <a:rPr sz="1200" dirty="0">
                          <a:latin typeface="Gill Sans MT" panose="020B0502020104020203" pitchFamily="34" charset="0"/>
                          <a:cs typeface="Calibri"/>
                        </a:rPr>
                        <a:t>moment…</a:t>
                      </a: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8895">
                        <a:lnSpc>
                          <a:spcPts val="1395"/>
                        </a:lnSpc>
                      </a:pPr>
                      <a:r>
                        <a:rPr sz="1200" dirty="0">
                          <a:latin typeface="Gill Sans MT" panose="020B0502020104020203" pitchFamily="34" charset="0"/>
                          <a:cs typeface="Calibri"/>
                        </a:rPr>
                        <a:t>In</a:t>
                      </a:r>
                      <a:r>
                        <a:rPr sz="1200" spc="-40" dirty="0">
                          <a:latin typeface="Gill Sans MT" panose="020B0502020104020203" pitchFamily="34" charset="0"/>
                          <a:cs typeface="Calibri"/>
                        </a:rPr>
                        <a:t> </a:t>
                      </a:r>
                      <a:r>
                        <a:rPr sz="1200" spc="-5" dirty="0">
                          <a:latin typeface="Gill Sans MT" panose="020B0502020104020203" pitchFamily="34" charset="0"/>
                          <a:cs typeface="Calibri"/>
                        </a:rPr>
                        <a:t>hindsight…</a:t>
                      </a:r>
                      <a:endParaRPr lang="en-GB" sz="1200" spc="-5" dirty="0">
                        <a:latin typeface="Gill Sans MT" panose="020B0502020104020203" pitchFamily="34" charset="0"/>
                        <a:cs typeface="Calibri"/>
                      </a:endParaRPr>
                    </a:p>
                    <a:p>
                      <a:pPr marL="48895">
                        <a:lnSpc>
                          <a:spcPts val="1395"/>
                        </a:lnSpc>
                      </a:pPr>
                      <a:r>
                        <a:rPr lang="en-GB" sz="1050" i="1" spc="-5" dirty="0">
                          <a:latin typeface="Gill Sans MT" panose="020B0502020104020203" pitchFamily="34" charset="0"/>
                          <a:cs typeface="Calibri"/>
                        </a:rPr>
                        <a:t>Where you could have done better on reflection?</a:t>
                      </a:r>
                      <a:endParaRPr sz="1050" i="1"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9530">
                        <a:lnSpc>
                          <a:spcPts val="1395"/>
                        </a:lnSpc>
                      </a:pPr>
                      <a:r>
                        <a:rPr sz="1200" spc="-20" dirty="0">
                          <a:latin typeface="Gill Sans MT" panose="020B0502020104020203" pitchFamily="34" charset="0"/>
                          <a:cs typeface="Calibri"/>
                        </a:rPr>
                        <a:t>At</a:t>
                      </a:r>
                      <a:r>
                        <a:rPr sz="1200" spc="-30" dirty="0">
                          <a:latin typeface="Gill Sans MT" panose="020B0502020104020203" pitchFamily="34" charset="0"/>
                          <a:cs typeface="Calibri"/>
                        </a:rPr>
                        <a:t> </a:t>
                      </a:r>
                      <a:r>
                        <a:rPr sz="1200" spc="-5" dirty="0">
                          <a:latin typeface="Gill Sans MT" panose="020B0502020104020203" pitchFamily="34" charset="0"/>
                          <a:cs typeface="Calibri"/>
                        </a:rPr>
                        <a:t>home…</a:t>
                      </a:r>
                      <a:endParaRPr sz="120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053748">
                <a:tc>
                  <a:txBody>
                    <a:bodyPr/>
                    <a:lstStyle/>
                    <a:p>
                      <a:pPr marL="48260">
                        <a:lnSpc>
                          <a:spcPts val="1860"/>
                        </a:lnSpc>
                      </a:pPr>
                      <a:r>
                        <a:rPr sz="1200" b="0" spc="-5" dirty="0">
                          <a:latin typeface="Gill Sans MT" panose="020B0502020104020203" pitchFamily="34" charset="0"/>
                          <a:cs typeface="Calibri"/>
                        </a:rPr>
                        <a:t>I </a:t>
                      </a:r>
                      <a:r>
                        <a:rPr lang="en-GB" sz="1200" b="0" spc="-5" dirty="0">
                          <a:latin typeface="Gill Sans MT" panose="020B0502020104020203" pitchFamily="34" charset="0"/>
                          <a:cs typeface="Calibri"/>
                        </a:rPr>
                        <a:t>gave an idea and reasoned/justified.</a:t>
                      </a:r>
                      <a:endParaRPr sz="1200" b="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1053749">
                <a:tc>
                  <a:txBody>
                    <a:bodyPr/>
                    <a:lstStyle/>
                    <a:p>
                      <a:pPr marL="48260">
                        <a:lnSpc>
                          <a:spcPts val="1400"/>
                        </a:lnSpc>
                      </a:pPr>
                      <a:r>
                        <a:rPr lang="en-GB" sz="1200" dirty="0">
                          <a:latin typeface="Gill Sans MT" panose="020B0502020104020203" pitchFamily="34" charset="0"/>
                          <a:cs typeface="Calibri"/>
                        </a:rPr>
                        <a:t>I reflected on</a:t>
                      </a:r>
                      <a:r>
                        <a:rPr lang="en-GB" sz="1200" baseline="0" dirty="0">
                          <a:latin typeface="Gill Sans MT" panose="020B0502020104020203" pitchFamily="34" charset="0"/>
                          <a:cs typeface="Calibri"/>
                        </a:rPr>
                        <a:t> my idea and made it better after discussing with others</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4"/>
                  </a:ext>
                </a:extLst>
              </a:tr>
              <a:tr h="1053749">
                <a:tc>
                  <a:txBody>
                    <a:bodyPr/>
                    <a:lstStyle/>
                    <a:p>
                      <a:pPr marL="48260" marR="0" indent="0" defTabSz="914400" eaLnBrk="1" fontAlgn="auto" latinLnBrk="0" hangingPunct="1">
                        <a:lnSpc>
                          <a:spcPts val="1400"/>
                        </a:lnSpc>
                        <a:spcBef>
                          <a:spcPts val="0"/>
                        </a:spcBef>
                        <a:spcAft>
                          <a:spcPts val="0"/>
                        </a:spcAft>
                        <a:buClrTx/>
                        <a:buSzTx/>
                        <a:buFontTx/>
                        <a:buNone/>
                        <a:tabLst/>
                        <a:defRPr/>
                      </a:pPr>
                      <a:r>
                        <a:rPr lang="en-GB" sz="1200" dirty="0">
                          <a:latin typeface="Gill Sans MT" panose="020B0502020104020203" pitchFamily="34" charset="0"/>
                          <a:cs typeface="Calibri"/>
                        </a:rPr>
                        <a:t>I</a:t>
                      </a:r>
                      <a:r>
                        <a:rPr lang="en-GB" sz="1200" spc="-5" dirty="0">
                          <a:latin typeface="Gill Sans MT" panose="020B0502020104020203" pitchFamily="34" charset="0"/>
                          <a:cs typeface="Calibri"/>
                        </a:rPr>
                        <a:t> </a:t>
                      </a:r>
                      <a:r>
                        <a:rPr lang="en-GB" sz="1200" spc="-10" dirty="0">
                          <a:latin typeface="Gill Sans MT" panose="020B0502020104020203" pitchFamily="34" charset="0"/>
                          <a:cs typeface="Calibri"/>
                        </a:rPr>
                        <a:t>used a revision strategy to help make</a:t>
                      </a:r>
                      <a:r>
                        <a:rPr lang="en-GB" sz="1200" spc="-10" baseline="0" dirty="0">
                          <a:latin typeface="Gill Sans MT" panose="020B0502020104020203" pitchFamily="34" charset="0"/>
                          <a:cs typeface="Calibri"/>
                        </a:rPr>
                        <a:t> the learning stick.</a:t>
                      </a:r>
                      <a:endParaRPr lang="en-GB" sz="1200" dirty="0">
                        <a:latin typeface="Gill Sans MT" panose="020B0502020104020203" pitchFamily="34" charset="0"/>
                        <a:cs typeface="Calibri"/>
                      </a:endParaRPr>
                    </a:p>
                    <a:p>
                      <a:pPr marL="48260">
                        <a:lnSpc>
                          <a:spcPts val="1400"/>
                        </a:lnSpc>
                      </a:pP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5"/>
                  </a:ext>
                </a:extLst>
              </a:tr>
              <a:tr h="1053728">
                <a:tc>
                  <a:txBody>
                    <a:bodyPr/>
                    <a:lstStyle/>
                    <a:p>
                      <a:pPr marL="48260">
                        <a:lnSpc>
                          <a:spcPts val="1405"/>
                        </a:lnSpc>
                      </a:pPr>
                      <a:r>
                        <a:rPr sz="1200" dirty="0">
                          <a:latin typeface="Gill Sans MT" panose="020B0502020104020203" pitchFamily="34" charset="0"/>
                          <a:cs typeface="Calibri"/>
                        </a:rPr>
                        <a:t>I</a:t>
                      </a:r>
                      <a:r>
                        <a:rPr sz="1200" spc="-5" dirty="0">
                          <a:latin typeface="Gill Sans MT" panose="020B0502020104020203" pitchFamily="34" charset="0"/>
                          <a:cs typeface="Calibri"/>
                        </a:rPr>
                        <a:t> </a:t>
                      </a:r>
                      <a:r>
                        <a:rPr lang="en-GB" sz="1200" spc="-5" dirty="0">
                          <a:latin typeface="Gill Sans MT" panose="020B0502020104020203" pitchFamily="34" charset="0"/>
                          <a:cs typeface="Calibri"/>
                        </a:rPr>
                        <a:t>made connections between</a:t>
                      </a:r>
                      <a:r>
                        <a:rPr lang="en-GB" sz="1200" spc="-5" baseline="0" dirty="0">
                          <a:latin typeface="Gill Sans MT" panose="020B0502020104020203" pitchFamily="34" charset="0"/>
                          <a:cs typeface="Calibri"/>
                        </a:rPr>
                        <a:t> what I am learning and the outside world. </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053728">
                <a:tc>
                  <a:txBody>
                    <a:bodyPr/>
                    <a:lstStyle/>
                    <a:p>
                      <a:pPr marL="48260">
                        <a:lnSpc>
                          <a:spcPts val="1405"/>
                        </a:lnSpc>
                      </a:pPr>
                      <a:r>
                        <a:rPr lang="en-GB" sz="1200" dirty="0">
                          <a:latin typeface="Gill Sans MT" panose="020B0502020104020203" pitchFamily="34" charset="0"/>
                          <a:cs typeface="Calibri"/>
                        </a:rPr>
                        <a:t>I asked questions to deepen my understanding.</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734950622"/>
                  </a:ext>
                </a:extLst>
              </a:tr>
            </a:tbl>
          </a:graphicData>
        </a:graphic>
      </p:graphicFrame>
      <p:sp>
        <p:nvSpPr>
          <p:cNvPr id="13" name="TextBox 12"/>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24</a:t>
            </a:r>
          </a:p>
        </p:txBody>
      </p:sp>
    </p:spTree>
    <p:extLst>
      <p:ext uri="{BB962C8B-B14F-4D97-AF65-F5344CB8AC3E}">
        <p14:creationId xmlns:p14="http://schemas.microsoft.com/office/powerpoint/2010/main" val="12452201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315074" y="179960"/>
          <a:ext cx="11604210" cy="6464682"/>
        </p:xfrm>
        <a:graphic>
          <a:graphicData uri="http://schemas.openxmlformats.org/drawingml/2006/table">
            <a:tbl>
              <a:tblPr firstRow="1" bandRow="1">
                <a:tableStyleId>{2D5ABB26-0587-4C30-8999-92F81FD0307C}</a:tableStyleId>
              </a:tblPr>
              <a:tblGrid>
                <a:gridCol w="2899615">
                  <a:extLst>
                    <a:ext uri="{9D8B030D-6E8A-4147-A177-3AD203B41FA5}">
                      <a16:colId xmlns:a16="http://schemas.microsoft.com/office/drawing/2014/main" val="20000"/>
                    </a:ext>
                  </a:extLst>
                </a:gridCol>
                <a:gridCol w="2898977">
                  <a:extLst>
                    <a:ext uri="{9D8B030D-6E8A-4147-A177-3AD203B41FA5}">
                      <a16:colId xmlns:a16="http://schemas.microsoft.com/office/drawing/2014/main" val="20001"/>
                    </a:ext>
                  </a:extLst>
                </a:gridCol>
                <a:gridCol w="2902809">
                  <a:extLst>
                    <a:ext uri="{9D8B030D-6E8A-4147-A177-3AD203B41FA5}">
                      <a16:colId xmlns:a16="http://schemas.microsoft.com/office/drawing/2014/main" val="20002"/>
                    </a:ext>
                  </a:extLst>
                </a:gridCol>
                <a:gridCol w="2902809">
                  <a:extLst>
                    <a:ext uri="{9D8B030D-6E8A-4147-A177-3AD203B41FA5}">
                      <a16:colId xmlns:a16="http://schemas.microsoft.com/office/drawing/2014/main" val="20003"/>
                    </a:ext>
                  </a:extLst>
                </a:gridCol>
              </a:tblGrid>
              <a:tr h="378149">
                <a:tc gridSpan="4">
                  <a:txBody>
                    <a:bodyPr/>
                    <a:lstStyle/>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W/c</a:t>
                      </a:r>
                      <a:r>
                        <a:rPr lang="en-GB" sz="1800" b="1" spc="-10" baseline="0" dirty="0">
                          <a:latin typeface="Gill Sans MT" panose="020B0502020104020203" pitchFamily="34" charset="0"/>
                          <a:cs typeface="Calibri"/>
                        </a:rPr>
                        <a:t> 15</a:t>
                      </a:r>
                      <a:r>
                        <a:rPr lang="en-GB" sz="1800" b="1" spc="-10" baseline="30000" dirty="0">
                          <a:latin typeface="Gill Sans MT" panose="020B0502020104020203" pitchFamily="34" charset="0"/>
                          <a:cs typeface="Calibri"/>
                        </a:rPr>
                        <a:t>th</a:t>
                      </a:r>
                      <a:r>
                        <a:rPr lang="en-GB" sz="1800" b="1" spc="-10" baseline="0" dirty="0">
                          <a:latin typeface="Gill Sans MT" panose="020B0502020104020203" pitchFamily="34" charset="0"/>
                          <a:cs typeface="Calibri"/>
                        </a:rPr>
                        <a:t> December</a:t>
                      </a:r>
                      <a:endParaRPr lang="en-GB" sz="1800" b="1" spc="-10" dirty="0">
                        <a:latin typeface="Gill Sans MT" panose="020B0502020104020203" pitchFamily="34" charset="0"/>
                        <a:cs typeface="Calibri"/>
                      </a:endParaRPr>
                    </a:p>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Thinking</a:t>
                      </a:r>
                      <a:r>
                        <a:rPr lang="en-GB" sz="1800" b="1" spc="-35" dirty="0">
                          <a:latin typeface="Gill Sans MT" panose="020B0502020104020203" pitchFamily="34" charset="0"/>
                          <a:cs typeface="Calibri"/>
                        </a:rPr>
                        <a:t> </a:t>
                      </a:r>
                      <a:r>
                        <a:rPr lang="en-GB" sz="1800" b="1" spc="-10" dirty="0">
                          <a:latin typeface="Gill Sans MT" panose="020B0502020104020203" pitchFamily="34" charset="0"/>
                          <a:cs typeface="Calibri"/>
                        </a:rPr>
                        <a:t>definition:</a:t>
                      </a:r>
                      <a:r>
                        <a:rPr lang="en-GB" sz="1800" b="1" spc="-15" dirty="0">
                          <a:latin typeface="Gill Sans MT" panose="020B0502020104020203" pitchFamily="34" charset="0"/>
                          <a:cs typeface="Calibri"/>
                        </a:rPr>
                        <a:t> </a:t>
                      </a:r>
                      <a:r>
                        <a:rPr lang="en-GB" sz="1800" i="1" dirty="0">
                          <a:latin typeface="Gill Sans MT" panose="020B0502020104020203" pitchFamily="34" charset="0"/>
                        </a:rPr>
                        <a:t>Thinking is making connections, reasoning and asking questions to make the learning stick</a:t>
                      </a:r>
                      <a:endParaRPr lang="en-GB" sz="1800" dirty="0">
                        <a:latin typeface="Gill Sans MT" panose="020B0502020104020203" pitchFamily="34" charset="0"/>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6">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36708">
                <a:tc rowSpan="2">
                  <a:txBody>
                    <a:bodyPr/>
                    <a:lstStyle/>
                    <a:p>
                      <a:pPr>
                        <a:lnSpc>
                          <a:spcPct val="100000"/>
                        </a:lnSpc>
                        <a:spcBef>
                          <a:spcPts val="25"/>
                        </a:spcBef>
                      </a:pPr>
                      <a:r>
                        <a:rPr lang="en-GB" sz="1600" dirty="0">
                          <a:solidFill>
                            <a:srgbClr val="FF0000"/>
                          </a:solidFill>
                          <a:latin typeface="Gill Sans MT" panose="020B0502020104020203" pitchFamily="34" charset="0"/>
                          <a:cs typeface="Calibri"/>
                        </a:rPr>
                        <a:t>Reflecting</a:t>
                      </a:r>
                      <a:r>
                        <a:rPr lang="en-GB" sz="1600" baseline="0" dirty="0">
                          <a:solidFill>
                            <a:srgbClr val="FF0000"/>
                          </a:solidFill>
                          <a:latin typeface="Gill Sans MT" panose="020B0502020104020203" pitchFamily="34" charset="0"/>
                          <a:cs typeface="Calibri"/>
                        </a:rPr>
                        <a:t> on learning behaviours for thinking…</a:t>
                      </a:r>
                      <a:endParaRPr sz="1600" dirty="0">
                        <a:solidFill>
                          <a:srgbClr val="FF0000"/>
                        </a:solidFill>
                        <a:latin typeface="Gill Sans MT" panose="020B0502020104020203" pitchFamily="34" charset="0"/>
                        <a:cs typeface="Calibri"/>
                      </a:endParaRPr>
                    </a:p>
                  </a:txBody>
                  <a:tcPr marL="0" marR="0" marT="317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2">
                        <a:lumMod val="20000"/>
                        <a:lumOff val="80000"/>
                      </a:schemeClr>
                    </a:solidFill>
                  </a:tcPr>
                </a:tc>
                <a:tc gridSpan="3">
                  <a:txBody>
                    <a:bodyPr/>
                    <a:lstStyle/>
                    <a:p>
                      <a:pPr marL="635" algn="ctr">
                        <a:lnSpc>
                          <a:spcPct val="100000"/>
                        </a:lnSpc>
                      </a:pPr>
                      <a:r>
                        <a:rPr sz="1200" b="1" spc="-5" dirty="0">
                          <a:latin typeface="Gill Sans MT" panose="020B0502020104020203" pitchFamily="34" charset="0"/>
                          <a:cs typeface="Calibri"/>
                        </a:rPr>
                        <a:t>Experience</a:t>
                      </a:r>
                      <a:r>
                        <a:rPr sz="1200" b="1" spc="-35" dirty="0">
                          <a:latin typeface="Gill Sans MT" panose="020B0502020104020203" pitchFamily="34" charset="0"/>
                          <a:cs typeface="Calibri"/>
                        </a:rPr>
                        <a:t> </a:t>
                      </a:r>
                      <a:r>
                        <a:rPr sz="1200" b="1" dirty="0">
                          <a:latin typeface="Gill Sans MT" panose="020B0502020104020203" pitchFamily="34" charset="0"/>
                          <a:cs typeface="Calibri"/>
                        </a:rPr>
                        <a:t>log</a:t>
                      </a:r>
                      <a:endParaRPr sz="1200" dirty="0">
                        <a:latin typeface="Gill Sans MT" panose="020B0502020104020203" pitchFamily="34" charset="0"/>
                        <a:cs typeface="Calibri"/>
                      </a:endParaRPr>
                    </a:p>
                  </a:txBody>
                  <a:tcPr marL="0" marR="0" marT="63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425872">
                <a:tc vMerge="1">
                  <a:txBody>
                    <a:bodyPr/>
                    <a:lstStyle/>
                    <a:p>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48260">
                        <a:lnSpc>
                          <a:spcPts val="1395"/>
                        </a:lnSpc>
                      </a:pPr>
                      <a:r>
                        <a:rPr sz="1200" spc="-5" dirty="0">
                          <a:latin typeface="Gill Sans MT" panose="020B0502020104020203" pitchFamily="34" charset="0"/>
                          <a:cs typeface="Calibri"/>
                        </a:rPr>
                        <a:t>Successful</a:t>
                      </a:r>
                      <a:r>
                        <a:rPr sz="1200" spc="-30" dirty="0">
                          <a:latin typeface="Gill Sans MT" panose="020B0502020104020203" pitchFamily="34" charset="0"/>
                          <a:cs typeface="Calibri"/>
                        </a:rPr>
                        <a:t> </a:t>
                      </a:r>
                      <a:r>
                        <a:rPr sz="1200" dirty="0">
                          <a:latin typeface="Gill Sans MT" panose="020B0502020104020203" pitchFamily="34" charset="0"/>
                          <a:cs typeface="Calibri"/>
                        </a:rPr>
                        <a:t>moment…</a:t>
                      </a: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8895">
                        <a:lnSpc>
                          <a:spcPts val="1395"/>
                        </a:lnSpc>
                      </a:pPr>
                      <a:r>
                        <a:rPr sz="1200" dirty="0">
                          <a:latin typeface="Gill Sans MT" panose="020B0502020104020203" pitchFamily="34" charset="0"/>
                          <a:cs typeface="Calibri"/>
                        </a:rPr>
                        <a:t>In</a:t>
                      </a:r>
                      <a:r>
                        <a:rPr sz="1200" spc="-40" dirty="0">
                          <a:latin typeface="Gill Sans MT" panose="020B0502020104020203" pitchFamily="34" charset="0"/>
                          <a:cs typeface="Calibri"/>
                        </a:rPr>
                        <a:t> </a:t>
                      </a:r>
                      <a:r>
                        <a:rPr sz="1200" spc="-5" dirty="0">
                          <a:latin typeface="Gill Sans MT" panose="020B0502020104020203" pitchFamily="34" charset="0"/>
                          <a:cs typeface="Calibri"/>
                        </a:rPr>
                        <a:t>hindsight…</a:t>
                      </a:r>
                      <a:endParaRPr lang="en-GB" sz="1200" spc="-5" dirty="0">
                        <a:latin typeface="Gill Sans MT" panose="020B0502020104020203" pitchFamily="34" charset="0"/>
                        <a:cs typeface="Calibri"/>
                      </a:endParaRPr>
                    </a:p>
                    <a:p>
                      <a:pPr marL="48895">
                        <a:lnSpc>
                          <a:spcPts val="1395"/>
                        </a:lnSpc>
                      </a:pPr>
                      <a:r>
                        <a:rPr lang="en-GB" sz="1050" i="1" spc="-5" dirty="0">
                          <a:latin typeface="Gill Sans MT" panose="020B0502020104020203" pitchFamily="34" charset="0"/>
                          <a:cs typeface="Calibri"/>
                        </a:rPr>
                        <a:t>Where you could have done better on reflection?</a:t>
                      </a:r>
                      <a:endParaRPr sz="1050" i="1"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9530">
                        <a:lnSpc>
                          <a:spcPts val="1395"/>
                        </a:lnSpc>
                      </a:pPr>
                      <a:r>
                        <a:rPr sz="1200" spc="-20" dirty="0">
                          <a:latin typeface="Gill Sans MT" panose="020B0502020104020203" pitchFamily="34" charset="0"/>
                          <a:cs typeface="Calibri"/>
                        </a:rPr>
                        <a:t>At</a:t>
                      </a:r>
                      <a:r>
                        <a:rPr sz="1200" spc="-30" dirty="0">
                          <a:latin typeface="Gill Sans MT" panose="020B0502020104020203" pitchFamily="34" charset="0"/>
                          <a:cs typeface="Calibri"/>
                        </a:rPr>
                        <a:t> </a:t>
                      </a:r>
                      <a:r>
                        <a:rPr sz="1200" spc="-5" dirty="0">
                          <a:latin typeface="Gill Sans MT" panose="020B0502020104020203" pitchFamily="34" charset="0"/>
                          <a:cs typeface="Calibri"/>
                        </a:rPr>
                        <a:t>home…</a:t>
                      </a:r>
                      <a:endParaRPr sz="120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053748">
                <a:tc>
                  <a:txBody>
                    <a:bodyPr/>
                    <a:lstStyle/>
                    <a:p>
                      <a:pPr marL="48260">
                        <a:lnSpc>
                          <a:spcPts val="1860"/>
                        </a:lnSpc>
                      </a:pPr>
                      <a:r>
                        <a:rPr sz="1200" b="0" spc="-5" dirty="0">
                          <a:latin typeface="Gill Sans MT" panose="020B0502020104020203" pitchFamily="34" charset="0"/>
                          <a:cs typeface="Calibri"/>
                        </a:rPr>
                        <a:t>I </a:t>
                      </a:r>
                      <a:r>
                        <a:rPr lang="en-GB" sz="1200" b="0" spc="-5" dirty="0">
                          <a:latin typeface="Gill Sans MT" panose="020B0502020104020203" pitchFamily="34" charset="0"/>
                          <a:cs typeface="Calibri"/>
                        </a:rPr>
                        <a:t>gave an idea and reasoned/justified.</a:t>
                      </a:r>
                      <a:endParaRPr sz="1200" b="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1053749">
                <a:tc>
                  <a:txBody>
                    <a:bodyPr/>
                    <a:lstStyle/>
                    <a:p>
                      <a:pPr marL="48260">
                        <a:lnSpc>
                          <a:spcPts val="1400"/>
                        </a:lnSpc>
                      </a:pPr>
                      <a:r>
                        <a:rPr lang="en-GB" sz="1200" dirty="0">
                          <a:latin typeface="Gill Sans MT" panose="020B0502020104020203" pitchFamily="34" charset="0"/>
                          <a:cs typeface="Calibri"/>
                        </a:rPr>
                        <a:t>I reflected on</a:t>
                      </a:r>
                      <a:r>
                        <a:rPr lang="en-GB" sz="1200" baseline="0" dirty="0">
                          <a:latin typeface="Gill Sans MT" panose="020B0502020104020203" pitchFamily="34" charset="0"/>
                          <a:cs typeface="Calibri"/>
                        </a:rPr>
                        <a:t> my idea and made it better after discussing with others</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4"/>
                  </a:ext>
                </a:extLst>
              </a:tr>
              <a:tr h="1053749">
                <a:tc>
                  <a:txBody>
                    <a:bodyPr/>
                    <a:lstStyle/>
                    <a:p>
                      <a:pPr marL="48260" marR="0" indent="0" defTabSz="914400" eaLnBrk="1" fontAlgn="auto" latinLnBrk="0" hangingPunct="1">
                        <a:lnSpc>
                          <a:spcPts val="1400"/>
                        </a:lnSpc>
                        <a:spcBef>
                          <a:spcPts val="0"/>
                        </a:spcBef>
                        <a:spcAft>
                          <a:spcPts val="0"/>
                        </a:spcAft>
                        <a:buClrTx/>
                        <a:buSzTx/>
                        <a:buFontTx/>
                        <a:buNone/>
                        <a:tabLst/>
                        <a:defRPr/>
                      </a:pPr>
                      <a:r>
                        <a:rPr lang="en-GB" sz="1200" dirty="0">
                          <a:latin typeface="Gill Sans MT" panose="020B0502020104020203" pitchFamily="34" charset="0"/>
                          <a:cs typeface="Calibri"/>
                        </a:rPr>
                        <a:t>I</a:t>
                      </a:r>
                      <a:r>
                        <a:rPr lang="en-GB" sz="1200" spc="-5" dirty="0">
                          <a:latin typeface="Gill Sans MT" panose="020B0502020104020203" pitchFamily="34" charset="0"/>
                          <a:cs typeface="Calibri"/>
                        </a:rPr>
                        <a:t> </a:t>
                      </a:r>
                      <a:r>
                        <a:rPr lang="en-GB" sz="1200" spc="-10" dirty="0">
                          <a:latin typeface="Gill Sans MT" panose="020B0502020104020203" pitchFamily="34" charset="0"/>
                          <a:cs typeface="Calibri"/>
                        </a:rPr>
                        <a:t>used a revision strategy to help make</a:t>
                      </a:r>
                      <a:r>
                        <a:rPr lang="en-GB" sz="1200" spc="-10" baseline="0" dirty="0">
                          <a:latin typeface="Gill Sans MT" panose="020B0502020104020203" pitchFamily="34" charset="0"/>
                          <a:cs typeface="Calibri"/>
                        </a:rPr>
                        <a:t> the learning stick.</a:t>
                      </a:r>
                      <a:endParaRPr lang="en-GB" sz="1200" dirty="0">
                        <a:latin typeface="Gill Sans MT" panose="020B0502020104020203" pitchFamily="34" charset="0"/>
                        <a:cs typeface="Calibri"/>
                      </a:endParaRPr>
                    </a:p>
                    <a:p>
                      <a:pPr marL="48260">
                        <a:lnSpc>
                          <a:spcPts val="1400"/>
                        </a:lnSpc>
                      </a:pP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5"/>
                  </a:ext>
                </a:extLst>
              </a:tr>
              <a:tr h="1053728">
                <a:tc>
                  <a:txBody>
                    <a:bodyPr/>
                    <a:lstStyle/>
                    <a:p>
                      <a:pPr marL="48260">
                        <a:lnSpc>
                          <a:spcPts val="1405"/>
                        </a:lnSpc>
                      </a:pPr>
                      <a:r>
                        <a:rPr sz="1200" dirty="0">
                          <a:latin typeface="Gill Sans MT" panose="020B0502020104020203" pitchFamily="34" charset="0"/>
                          <a:cs typeface="Calibri"/>
                        </a:rPr>
                        <a:t>I</a:t>
                      </a:r>
                      <a:r>
                        <a:rPr sz="1200" spc="-5" dirty="0">
                          <a:latin typeface="Gill Sans MT" panose="020B0502020104020203" pitchFamily="34" charset="0"/>
                          <a:cs typeface="Calibri"/>
                        </a:rPr>
                        <a:t> </a:t>
                      </a:r>
                      <a:r>
                        <a:rPr lang="en-GB" sz="1200" spc="-5" dirty="0">
                          <a:latin typeface="Gill Sans MT" panose="020B0502020104020203" pitchFamily="34" charset="0"/>
                          <a:cs typeface="Calibri"/>
                        </a:rPr>
                        <a:t>made connections between</a:t>
                      </a:r>
                      <a:r>
                        <a:rPr lang="en-GB" sz="1200" spc="-5" baseline="0" dirty="0">
                          <a:latin typeface="Gill Sans MT" panose="020B0502020104020203" pitchFamily="34" charset="0"/>
                          <a:cs typeface="Calibri"/>
                        </a:rPr>
                        <a:t> what I am learning and the outside world. </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053728">
                <a:tc>
                  <a:txBody>
                    <a:bodyPr/>
                    <a:lstStyle/>
                    <a:p>
                      <a:pPr marL="48260">
                        <a:lnSpc>
                          <a:spcPts val="1405"/>
                        </a:lnSpc>
                      </a:pPr>
                      <a:r>
                        <a:rPr lang="en-GB" sz="1200" dirty="0">
                          <a:latin typeface="Gill Sans MT" panose="020B0502020104020203" pitchFamily="34" charset="0"/>
                          <a:cs typeface="Calibri"/>
                        </a:rPr>
                        <a:t>I asked questions to deepen my understanding.</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734950622"/>
                  </a:ext>
                </a:extLst>
              </a:tr>
            </a:tbl>
          </a:graphicData>
        </a:graphic>
      </p:graphicFrame>
      <p:sp>
        <p:nvSpPr>
          <p:cNvPr id="13" name="TextBox 12"/>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25</a:t>
            </a:r>
          </a:p>
        </p:txBody>
      </p:sp>
    </p:spTree>
    <p:extLst>
      <p:ext uri="{BB962C8B-B14F-4D97-AF65-F5344CB8AC3E}">
        <p14:creationId xmlns:p14="http://schemas.microsoft.com/office/powerpoint/2010/main" val="17195383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307458" y="200891"/>
          <a:ext cx="11571032" cy="5198670"/>
        </p:xfrm>
        <a:graphic>
          <a:graphicData uri="http://schemas.openxmlformats.org/drawingml/2006/table">
            <a:tbl>
              <a:tblPr firstRow="1" bandRow="1">
                <a:tableStyleId>{5940675A-B579-460E-94D1-54222C63F5DA}</a:tableStyleId>
              </a:tblPr>
              <a:tblGrid>
                <a:gridCol w="1135511">
                  <a:extLst>
                    <a:ext uri="{9D8B030D-6E8A-4147-A177-3AD203B41FA5}">
                      <a16:colId xmlns:a16="http://schemas.microsoft.com/office/drawing/2014/main" val="20000"/>
                    </a:ext>
                  </a:extLst>
                </a:gridCol>
                <a:gridCol w="2220710">
                  <a:extLst>
                    <a:ext uri="{9D8B030D-6E8A-4147-A177-3AD203B41FA5}">
                      <a16:colId xmlns:a16="http://schemas.microsoft.com/office/drawing/2014/main" val="20001"/>
                    </a:ext>
                  </a:extLst>
                </a:gridCol>
                <a:gridCol w="1483087">
                  <a:extLst>
                    <a:ext uri="{9D8B030D-6E8A-4147-A177-3AD203B41FA5}">
                      <a16:colId xmlns:a16="http://schemas.microsoft.com/office/drawing/2014/main" val="20002"/>
                    </a:ext>
                  </a:extLst>
                </a:gridCol>
                <a:gridCol w="6731724">
                  <a:extLst>
                    <a:ext uri="{9D8B030D-6E8A-4147-A177-3AD203B41FA5}">
                      <a16:colId xmlns:a16="http://schemas.microsoft.com/office/drawing/2014/main" val="20003"/>
                    </a:ext>
                  </a:extLst>
                </a:gridCol>
              </a:tblGrid>
              <a:tr h="469900">
                <a:tc gridSpan="4">
                  <a:txBody>
                    <a:bodyPr/>
                    <a:lstStyle/>
                    <a:p>
                      <a:pPr marL="91440" algn="ctr">
                        <a:lnSpc>
                          <a:spcPct val="100000"/>
                        </a:lnSpc>
                        <a:spcBef>
                          <a:spcPts val="229"/>
                        </a:spcBef>
                      </a:pPr>
                      <a:r>
                        <a:rPr sz="1600" spc="-10" dirty="0">
                          <a:latin typeface="Gill Sans MT" panose="020B0502020104020203" pitchFamily="34" charset="0"/>
                        </a:rPr>
                        <a:t>Reading </a:t>
                      </a:r>
                      <a:r>
                        <a:rPr sz="1600" dirty="0">
                          <a:latin typeface="Gill Sans MT" panose="020B0502020104020203" pitchFamily="34" charset="0"/>
                        </a:rPr>
                        <a:t>Log</a:t>
                      </a:r>
                      <a:r>
                        <a:rPr sz="1600" spc="-5" dirty="0">
                          <a:latin typeface="Gill Sans MT" panose="020B0502020104020203" pitchFamily="34" charset="0"/>
                        </a:rPr>
                        <a:t> </a:t>
                      </a:r>
                      <a:r>
                        <a:rPr sz="1600" spc="-20" dirty="0">
                          <a:latin typeface="Gill Sans MT" panose="020B0502020104020203" pitchFamily="34" charset="0"/>
                        </a:rPr>
                        <a:t>w/c</a:t>
                      </a:r>
                      <a:r>
                        <a:rPr sz="1600" dirty="0">
                          <a:latin typeface="Gill Sans MT" panose="020B0502020104020203" pitchFamily="34" charset="0"/>
                        </a:rPr>
                        <a:t> </a:t>
                      </a:r>
                      <a:r>
                        <a:rPr lang="en-GB" sz="1600" spc="10" dirty="0">
                          <a:latin typeface="Gill Sans MT" panose="020B0502020104020203" pitchFamily="34" charset="0"/>
                        </a:rPr>
                        <a:t>3rd November </a:t>
                      </a:r>
                      <a:r>
                        <a:rPr sz="1600" dirty="0">
                          <a:latin typeface="Gill Sans MT" panose="020B0502020104020203" pitchFamily="34" charset="0"/>
                        </a:rPr>
                        <a:t>(20</a:t>
                      </a:r>
                      <a:r>
                        <a:rPr sz="1600" spc="-10" dirty="0">
                          <a:latin typeface="Gill Sans MT" panose="020B0502020104020203" pitchFamily="34" charset="0"/>
                        </a:rPr>
                        <a:t> </a:t>
                      </a:r>
                      <a:r>
                        <a:rPr sz="1600" spc="-5" dirty="0">
                          <a:latin typeface="Gill Sans MT" panose="020B0502020104020203" pitchFamily="34" charset="0"/>
                        </a:rPr>
                        <a:t>mins </a:t>
                      </a:r>
                      <a:r>
                        <a:rPr sz="1600" spc="-10" dirty="0">
                          <a:latin typeface="Gill Sans MT" panose="020B0502020104020203" pitchFamily="34" charset="0"/>
                        </a:rPr>
                        <a:t>reading</a:t>
                      </a:r>
                      <a:r>
                        <a:rPr sz="1600" dirty="0">
                          <a:latin typeface="Gill Sans MT" panose="020B0502020104020203" pitchFamily="34" charset="0"/>
                        </a:rPr>
                        <a:t> per</a:t>
                      </a:r>
                      <a:r>
                        <a:rPr sz="1600" spc="5" dirty="0">
                          <a:latin typeface="Gill Sans MT" panose="020B0502020104020203" pitchFamily="34" charset="0"/>
                        </a:rPr>
                        <a:t> </a:t>
                      </a:r>
                      <a:r>
                        <a:rPr sz="1600" spc="-15" dirty="0">
                          <a:latin typeface="Gill Sans MT" panose="020B0502020104020203" pitchFamily="34" charset="0"/>
                        </a:rPr>
                        <a:t>day</a:t>
                      </a:r>
                      <a:r>
                        <a:rPr sz="1600" spc="5" dirty="0">
                          <a:latin typeface="Gill Sans MT" panose="020B0502020104020203" pitchFamily="34" charset="0"/>
                        </a:rPr>
                        <a:t> </a:t>
                      </a:r>
                      <a:r>
                        <a:rPr sz="1600" dirty="0">
                          <a:latin typeface="Gill Sans MT" panose="020B0502020104020203" pitchFamily="34" charset="0"/>
                        </a:rPr>
                        <a:t>–</a:t>
                      </a:r>
                      <a:r>
                        <a:rPr sz="1600" spc="5" dirty="0">
                          <a:latin typeface="Gill Sans MT" panose="020B0502020104020203" pitchFamily="34" charset="0"/>
                        </a:rPr>
                        <a:t> </a:t>
                      </a:r>
                      <a:r>
                        <a:rPr sz="1600" spc="-5" dirty="0">
                          <a:latin typeface="Gill Sans MT" panose="020B0502020104020203" pitchFamily="34" charset="0"/>
                        </a:rPr>
                        <a:t>all </a:t>
                      </a:r>
                      <a:r>
                        <a:rPr sz="1600" spc="-10" dirty="0">
                          <a:latin typeface="Gill Sans MT" panose="020B0502020104020203" pitchFamily="34" charset="0"/>
                        </a:rPr>
                        <a:t>five</a:t>
                      </a:r>
                      <a:r>
                        <a:rPr sz="1600" dirty="0">
                          <a:latin typeface="Gill Sans MT" panose="020B0502020104020203" pitchFamily="34" charset="0"/>
                        </a:rPr>
                        <a:t> logs </a:t>
                      </a:r>
                      <a:r>
                        <a:rPr sz="1600" spc="-5" dirty="0">
                          <a:latin typeface="Gill Sans MT" panose="020B0502020104020203" pitchFamily="34" charset="0"/>
                        </a:rPr>
                        <a:t>MUST</a:t>
                      </a:r>
                      <a:r>
                        <a:rPr sz="1600" spc="-15" dirty="0">
                          <a:latin typeface="Gill Sans MT" panose="020B0502020104020203" pitchFamily="34" charset="0"/>
                        </a:rPr>
                        <a:t> </a:t>
                      </a:r>
                      <a:r>
                        <a:rPr sz="1600" dirty="0">
                          <a:latin typeface="Gill Sans MT" panose="020B0502020104020203" pitchFamily="34" charset="0"/>
                        </a:rPr>
                        <a:t>be</a:t>
                      </a:r>
                      <a:r>
                        <a:rPr sz="1600" spc="10" dirty="0">
                          <a:latin typeface="Gill Sans MT" panose="020B0502020104020203" pitchFamily="34" charset="0"/>
                        </a:rPr>
                        <a:t> </a:t>
                      </a:r>
                      <a:r>
                        <a:rPr sz="1600" spc="-5" dirty="0">
                          <a:latin typeface="Gill Sans MT" panose="020B0502020104020203" pitchFamily="34" charset="0"/>
                        </a:rPr>
                        <a:t>completed)</a:t>
                      </a:r>
                      <a:endParaRPr sz="1600" dirty="0">
                        <a:latin typeface="Gill Sans MT" panose="020B0502020104020203" pitchFamily="34" charset="0"/>
                        <a:cs typeface="Calibri"/>
                      </a:endParaRPr>
                    </a:p>
                  </a:txBody>
                  <a:tcPr marL="0" marR="0" marT="29209" marB="0" anchor="ctr">
                    <a:solidFill>
                      <a:schemeClr val="accent1">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618078">
                <a:tc>
                  <a:txBody>
                    <a:bodyPr/>
                    <a:lstStyle/>
                    <a:p>
                      <a:pPr marL="91440" algn="ctr">
                        <a:lnSpc>
                          <a:spcPct val="100000"/>
                        </a:lnSpc>
                        <a:spcBef>
                          <a:spcPts val="270"/>
                        </a:spcBef>
                      </a:pPr>
                      <a:r>
                        <a:rPr sz="1600" b="1" spc="-10" dirty="0">
                          <a:latin typeface="Gill Sans MT" panose="020B0502020104020203" pitchFamily="34" charset="0"/>
                        </a:rPr>
                        <a:t>Date</a:t>
                      </a:r>
                      <a:endParaRPr sz="1600" b="1" dirty="0">
                        <a:latin typeface="Gill Sans MT" panose="020B0502020104020203" pitchFamily="34" charset="0"/>
                        <a:cs typeface="Calibri"/>
                      </a:endParaRPr>
                    </a:p>
                  </a:txBody>
                  <a:tcPr marL="0" marR="0" marT="34290" marB="0" anchor="ctr"/>
                </a:tc>
                <a:tc>
                  <a:txBody>
                    <a:bodyPr/>
                    <a:lstStyle/>
                    <a:p>
                      <a:pPr marL="91440" algn="ctr">
                        <a:lnSpc>
                          <a:spcPct val="100000"/>
                        </a:lnSpc>
                        <a:spcBef>
                          <a:spcPts val="270"/>
                        </a:spcBef>
                      </a:pPr>
                      <a:r>
                        <a:rPr sz="1600" b="1" spc="-5" dirty="0">
                          <a:latin typeface="Gill Sans MT" panose="020B0502020104020203" pitchFamily="34" charset="0"/>
                        </a:rPr>
                        <a:t>Title</a:t>
                      </a:r>
                      <a:r>
                        <a:rPr sz="1600" b="1" spc="-30" dirty="0">
                          <a:latin typeface="Gill Sans MT" panose="020B0502020104020203" pitchFamily="34" charset="0"/>
                        </a:rPr>
                        <a:t> </a:t>
                      </a:r>
                      <a:r>
                        <a:rPr sz="1600" b="1" dirty="0">
                          <a:latin typeface="Gill Sans MT" panose="020B0502020104020203" pitchFamily="34" charset="0"/>
                        </a:rPr>
                        <a:t>of</a:t>
                      </a:r>
                      <a:r>
                        <a:rPr sz="1600" b="1" spc="-35" dirty="0">
                          <a:latin typeface="Gill Sans MT" panose="020B0502020104020203" pitchFamily="34" charset="0"/>
                        </a:rPr>
                        <a:t> </a:t>
                      </a:r>
                      <a:r>
                        <a:rPr sz="1600" b="1" spc="-5" dirty="0">
                          <a:latin typeface="Gill Sans MT" panose="020B0502020104020203" pitchFamily="34" charset="0"/>
                        </a:rPr>
                        <a:t>novel</a:t>
                      </a:r>
                      <a:endParaRPr sz="1600" b="1">
                        <a:latin typeface="Gill Sans MT" panose="020B0502020104020203" pitchFamily="34" charset="0"/>
                        <a:cs typeface="Calibri"/>
                      </a:endParaRPr>
                    </a:p>
                  </a:txBody>
                  <a:tcPr marL="0" marR="0" marT="34290" marB="0" anchor="ctr"/>
                </a:tc>
                <a:tc>
                  <a:txBody>
                    <a:bodyPr/>
                    <a:lstStyle/>
                    <a:p>
                      <a:pPr marL="92075" marR="273685" algn="ctr">
                        <a:lnSpc>
                          <a:spcPct val="100000"/>
                        </a:lnSpc>
                        <a:spcBef>
                          <a:spcPts val="270"/>
                        </a:spcBef>
                      </a:pPr>
                      <a:r>
                        <a:rPr sz="1600" b="1" spc="-5" dirty="0">
                          <a:latin typeface="Gill Sans MT" panose="020B0502020104020203" pitchFamily="34" charset="0"/>
                        </a:rPr>
                        <a:t>Number</a:t>
                      </a:r>
                      <a:r>
                        <a:rPr sz="1600" b="1" spc="-75" dirty="0">
                          <a:latin typeface="Gill Sans MT" panose="020B0502020104020203" pitchFamily="34" charset="0"/>
                        </a:rPr>
                        <a:t> </a:t>
                      </a:r>
                      <a:r>
                        <a:rPr sz="1600" b="1" spc="-5" dirty="0">
                          <a:latin typeface="Gill Sans MT" panose="020B0502020104020203" pitchFamily="34" charset="0"/>
                        </a:rPr>
                        <a:t>of </a:t>
                      </a:r>
                      <a:r>
                        <a:rPr sz="1600" b="1" spc="-300" dirty="0">
                          <a:latin typeface="Gill Sans MT" panose="020B0502020104020203" pitchFamily="34" charset="0"/>
                        </a:rPr>
                        <a:t> </a:t>
                      </a:r>
                      <a:r>
                        <a:rPr sz="1600" b="1" spc="-10" dirty="0">
                          <a:latin typeface="Gill Sans MT" panose="020B0502020104020203" pitchFamily="34" charset="0"/>
                        </a:rPr>
                        <a:t>p</a:t>
                      </a:r>
                      <a:r>
                        <a:rPr sz="1600" b="1" dirty="0">
                          <a:latin typeface="Gill Sans MT" panose="020B0502020104020203" pitchFamily="34" charset="0"/>
                        </a:rPr>
                        <a:t>a</a:t>
                      </a:r>
                      <a:r>
                        <a:rPr sz="1600" b="1" spc="-15" dirty="0">
                          <a:latin typeface="Gill Sans MT" panose="020B0502020104020203" pitchFamily="34" charset="0"/>
                        </a:rPr>
                        <a:t>g</a:t>
                      </a:r>
                      <a:r>
                        <a:rPr sz="1600" b="1" dirty="0">
                          <a:latin typeface="Gill Sans MT" panose="020B0502020104020203" pitchFamily="34" charset="0"/>
                        </a:rPr>
                        <a:t>es</a:t>
                      </a:r>
                      <a:r>
                        <a:rPr sz="1600" b="1" spc="5" dirty="0">
                          <a:latin typeface="Gill Sans MT" panose="020B0502020104020203" pitchFamily="34" charset="0"/>
                        </a:rPr>
                        <a:t> </a:t>
                      </a:r>
                      <a:r>
                        <a:rPr sz="1600" b="1" spc="-25" dirty="0">
                          <a:latin typeface="Gill Sans MT" panose="020B0502020104020203" pitchFamily="34" charset="0"/>
                        </a:rPr>
                        <a:t>r</a:t>
                      </a:r>
                      <a:r>
                        <a:rPr sz="1600" b="1" dirty="0">
                          <a:latin typeface="Gill Sans MT" panose="020B0502020104020203" pitchFamily="34" charset="0"/>
                        </a:rPr>
                        <a:t>ead</a:t>
                      </a:r>
                      <a:endParaRPr sz="1600" b="1" dirty="0">
                        <a:latin typeface="Gill Sans MT" panose="020B0502020104020203" pitchFamily="34" charset="0"/>
                        <a:cs typeface="Calibri"/>
                      </a:endParaRPr>
                    </a:p>
                  </a:txBody>
                  <a:tcPr marL="0" marR="0" marT="34290" marB="0" anchor="ctr"/>
                </a:tc>
                <a:tc>
                  <a:txBody>
                    <a:bodyPr/>
                    <a:lstStyle/>
                    <a:p>
                      <a:pPr marL="92075" algn="ctr">
                        <a:lnSpc>
                          <a:spcPct val="100000"/>
                        </a:lnSpc>
                        <a:spcBef>
                          <a:spcPts val="270"/>
                        </a:spcBef>
                      </a:pPr>
                      <a:r>
                        <a:rPr sz="1600" b="1" spc="-5" dirty="0">
                          <a:latin typeface="Gill Sans MT" panose="020B0502020104020203" pitchFamily="34" charset="0"/>
                        </a:rPr>
                        <a:t>Summary</a:t>
                      </a:r>
                      <a:r>
                        <a:rPr sz="1600" b="1" spc="-20" dirty="0">
                          <a:latin typeface="Gill Sans MT" panose="020B0502020104020203" pitchFamily="34" charset="0"/>
                        </a:rPr>
                        <a:t> </a:t>
                      </a:r>
                      <a:r>
                        <a:rPr sz="1600" b="1" spc="-5" dirty="0">
                          <a:latin typeface="Gill Sans MT" panose="020B0502020104020203" pitchFamily="34" charset="0"/>
                        </a:rPr>
                        <a:t>about</a:t>
                      </a:r>
                      <a:r>
                        <a:rPr sz="1600" b="1" spc="-10" dirty="0">
                          <a:latin typeface="Gill Sans MT" panose="020B0502020104020203" pitchFamily="34" charset="0"/>
                        </a:rPr>
                        <a:t> </a:t>
                      </a:r>
                      <a:r>
                        <a:rPr sz="1600" b="1" spc="-5" dirty="0">
                          <a:latin typeface="Gill Sans MT" panose="020B0502020104020203" pitchFamily="34" charset="0"/>
                        </a:rPr>
                        <a:t>what</a:t>
                      </a:r>
                      <a:r>
                        <a:rPr sz="1600" b="1" spc="-10" dirty="0">
                          <a:latin typeface="Gill Sans MT" panose="020B0502020104020203" pitchFamily="34" charset="0"/>
                        </a:rPr>
                        <a:t> </a:t>
                      </a:r>
                      <a:r>
                        <a:rPr sz="1600" b="1" dirty="0">
                          <a:latin typeface="Gill Sans MT" panose="020B0502020104020203" pitchFamily="34" charset="0"/>
                        </a:rPr>
                        <a:t>I</a:t>
                      </a:r>
                      <a:r>
                        <a:rPr sz="1600" b="1" spc="-5" dirty="0">
                          <a:latin typeface="Gill Sans MT" panose="020B0502020104020203" pitchFamily="34" charset="0"/>
                        </a:rPr>
                        <a:t> </a:t>
                      </a:r>
                      <a:r>
                        <a:rPr sz="1600" b="1" spc="-15" dirty="0">
                          <a:latin typeface="Gill Sans MT" panose="020B0502020104020203" pitchFamily="34" charset="0"/>
                        </a:rPr>
                        <a:t>have</a:t>
                      </a:r>
                      <a:r>
                        <a:rPr sz="1600" b="1" spc="-5" dirty="0">
                          <a:latin typeface="Gill Sans MT" panose="020B0502020104020203" pitchFamily="34" charset="0"/>
                        </a:rPr>
                        <a:t> read</a:t>
                      </a:r>
                      <a:endParaRPr sz="1600" b="1" dirty="0">
                        <a:latin typeface="Gill Sans MT" panose="020B0502020104020203" pitchFamily="34" charset="0"/>
                        <a:cs typeface="Calibri"/>
                      </a:endParaRPr>
                    </a:p>
                  </a:txBody>
                  <a:tcPr marL="0" marR="0" marT="34290" marB="0" anchor="ctr"/>
                </a:tc>
                <a:extLst>
                  <a:ext uri="{0D108BD9-81ED-4DB2-BD59-A6C34878D82A}">
                    <a16:rowId xmlns:a16="http://schemas.microsoft.com/office/drawing/2014/main" val="10001"/>
                  </a:ext>
                </a:extLst>
              </a:tr>
              <a:tr h="836336">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0"/>
                        </a:spcBef>
                      </a:pPr>
                      <a:r>
                        <a:rPr sz="1600" dirty="0">
                          <a:latin typeface="Gill Sans MT" panose="020B0502020104020203" pitchFamily="34" charset="0"/>
                        </a:rPr>
                        <a:t>•</a:t>
                      </a:r>
                    </a:p>
                    <a:p>
                      <a:pPr marL="92075">
                        <a:lnSpc>
                          <a:spcPct val="100000"/>
                        </a:lnSpc>
                        <a:spcBef>
                          <a:spcPts val="15"/>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0480" marB="0"/>
                </a:tc>
                <a:extLst>
                  <a:ext uri="{0D108BD9-81ED-4DB2-BD59-A6C34878D82A}">
                    <a16:rowId xmlns:a16="http://schemas.microsoft.com/office/drawing/2014/main" val="10002"/>
                  </a:ext>
                </a:extLst>
              </a:tr>
              <a:tr h="844665">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4"/>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114" marB="0"/>
                </a:tc>
                <a:extLst>
                  <a:ext uri="{0D108BD9-81ED-4DB2-BD59-A6C34878D82A}">
                    <a16:rowId xmlns:a16="http://schemas.microsoft.com/office/drawing/2014/main" val="10003"/>
                  </a:ext>
                </a:extLst>
              </a:tr>
              <a:tr h="836023">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dirty="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115" marB="0"/>
                </a:tc>
                <a:extLst>
                  <a:ext uri="{0D108BD9-81ED-4DB2-BD59-A6C34878D82A}">
                    <a16:rowId xmlns:a16="http://schemas.microsoft.com/office/drawing/2014/main" val="10004"/>
                  </a:ext>
                </a:extLst>
              </a:tr>
              <a:tr h="792480">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5"/>
                  </a:ext>
                </a:extLst>
              </a:tr>
              <a:tr h="801188">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6"/>
                  </a:ext>
                </a:extLst>
              </a:tr>
            </a:tbl>
          </a:graphicData>
        </a:graphic>
      </p:graphicFrame>
      <p:sp>
        <p:nvSpPr>
          <p:cNvPr id="3" name="object 3"/>
          <p:cNvSpPr/>
          <p:nvPr/>
        </p:nvSpPr>
        <p:spPr>
          <a:xfrm>
            <a:off x="10763796" y="5742546"/>
            <a:ext cx="984067" cy="403860"/>
          </a:xfrm>
          <a:custGeom>
            <a:avLst/>
            <a:gdLst/>
            <a:ahLst/>
            <a:cxnLst/>
            <a:rect l="l" t="t" r="r" b="b"/>
            <a:pathLst>
              <a:path w="660400" h="403859">
                <a:moveTo>
                  <a:pt x="0" y="403860"/>
                </a:moveTo>
                <a:lnTo>
                  <a:pt x="659892" y="403860"/>
                </a:lnTo>
                <a:lnTo>
                  <a:pt x="659892" y="0"/>
                </a:lnTo>
                <a:lnTo>
                  <a:pt x="0" y="0"/>
                </a:lnTo>
                <a:lnTo>
                  <a:pt x="0" y="403860"/>
                </a:lnTo>
                <a:close/>
              </a:path>
            </a:pathLst>
          </a:custGeom>
          <a:ln w="12192">
            <a:solidFill>
              <a:schemeClr val="tx1"/>
            </a:solidFill>
          </a:ln>
        </p:spPr>
        <p:txBody>
          <a:bodyPr wrap="square" lIns="0" tIns="0" rIns="0" bIns="0" rtlCol="0"/>
          <a:lstStyle/>
          <a:p>
            <a:endParaRPr/>
          </a:p>
        </p:txBody>
      </p:sp>
      <p:sp>
        <p:nvSpPr>
          <p:cNvPr id="4" name="object 4"/>
          <p:cNvSpPr txBox="1"/>
          <p:nvPr/>
        </p:nvSpPr>
        <p:spPr>
          <a:xfrm>
            <a:off x="9562013" y="5661065"/>
            <a:ext cx="1426119" cy="566822"/>
          </a:xfrm>
          <a:prstGeom prst="rect">
            <a:avLst/>
          </a:prstGeom>
        </p:spPr>
        <p:txBody>
          <a:bodyPr vert="horz" wrap="square" lIns="0" tIns="12700" rIns="0" bIns="0" rtlCol="0">
            <a:spAutoFit/>
          </a:bodyPr>
          <a:lstStyle/>
          <a:p>
            <a:pPr marL="12700" marR="5080">
              <a:lnSpc>
                <a:spcPct val="100000"/>
              </a:lnSpc>
              <a:spcBef>
                <a:spcPts val="100"/>
              </a:spcBef>
            </a:pPr>
            <a:r>
              <a:rPr sz="1800" spc="-15" dirty="0">
                <a:latin typeface="Gill Sans MT" panose="020B0502020104020203" pitchFamily="34" charset="0"/>
                <a:cs typeface="Calibri"/>
              </a:rPr>
              <a:t>Checked</a:t>
            </a:r>
            <a:r>
              <a:rPr sz="1800" spc="-55" dirty="0">
                <a:latin typeface="Gill Sans MT" panose="020B0502020104020203" pitchFamily="34" charset="0"/>
                <a:cs typeface="Calibri"/>
              </a:rPr>
              <a:t> </a:t>
            </a:r>
            <a:r>
              <a:rPr sz="1800" spc="-5" dirty="0">
                <a:latin typeface="Gill Sans MT" panose="020B0502020104020203" pitchFamily="34" charset="0"/>
                <a:cs typeface="Calibri"/>
              </a:rPr>
              <a:t>by </a:t>
            </a:r>
            <a:r>
              <a:rPr sz="1800" spc="-395" dirty="0">
                <a:latin typeface="Gill Sans MT" panose="020B0502020104020203" pitchFamily="34" charset="0"/>
                <a:cs typeface="Calibri"/>
              </a:rPr>
              <a:t> </a:t>
            </a:r>
            <a:r>
              <a:rPr sz="1800" spc="-15" dirty="0">
                <a:latin typeface="Gill Sans MT" panose="020B0502020104020203" pitchFamily="34" charset="0"/>
                <a:cs typeface="Calibri"/>
              </a:rPr>
              <a:t>form</a:t>
            </a:r>
            <a:r>
              <a:rPr sz="1800" spc="-45" dirty="0">
                <a:latin typeface="Gill Sans MT" panose="020B0502020104020203" pitchFamily="34" charset="0"/>
                <a:cs typeface="Calibri"/>
              </a:rPr>
              <a:t> </a:t>
            </a:r>
            <a:r>
              <a:rPr sz="1800" spc="-10" dirty="0">
                <a:latin typeface="Gill Sans MT" panose="020B0502020104020203" pitchFamily="34" charset="0"/>
                <a:cs typeface="Calibri"/>
              </a:rPr>
              <a:t>tutor:</a:t>
            </a:r>
            <a:endParaRPr sz="1800" dirty="0">
              <a:latin typeface="Gill Sans MT" panose="020B0502020104020203" pitchFamily="34" charset="0"/>
              <a:cs typeface="Calibri"/>
            </a:endParaRPr>
          </a:p>
        </p:txBody>
      </p:sp>
      <p:sp>
        <p:nvSpPr>
          <p:cNvPr id="5" name="TextBox 4"/>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26</a:t>
            </a:r>
          </a:p>
        </p:txBody>
      </p:sp>
    </p:spTree>
    <p:extLst>
      <p:ext uri="{BB962C8B-B14F-4D97-AF65-F5344CB8AC3E}">
        <p14:creationId xmlns:p14="http://schemas.microsoft.com/office/powerpoint/2010/main" val="38463928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307458" y="200891"/>
          <a:ext cx="11571032" cy="5198670"/>
        </p:xfrm>
        <a:graphic>
          <a:graphicData uri="http://schemas.openxmlformats.org/drawingml/2006/table">
            <a:tbl>
              <a:tblPr firstRow="1" bandRow="1">
                <a:tableStyleId>{5940675A-B579-460E-94D1-54222C63F5DA}</a:tableStyleId>
              </a:tblPr>
              <a:tblGrid>
                <a:gridCol w="1135511">
                  <a:extLst>
                    <a:ext uri="{9D8B030D-6E8A-4147-A177-3AD203B41FA5}">
                      <a16:colId xmlns:a16="http://schemas.microsoft.com/office/drawing/2014/main" val="20000"/>
                    </a:ext>
                  </a:extLst>
                </a:gridCol>
                <a:gridCol w="2220710">
                  <a:extLst>
                    <a:ext uri="{9D8B030D-6E8A-4147-A177-3AD203B41FA5}">
                      <a16:colId xmlns:a16="http://schemas.microsoft.com/office/drawing/2014/main" val="20001"/>
                    </a:ext>
                  </a:extLst>
                </a:gridCol>
                <a:gridCol w="1483087">
                  <a:extLst>
                    <a:ext uri="{9D8B030D-6E8A-4147-A177-3AD203B41FA5}">
                      <a16:colId xmlns:a16="http://schemas.microsoft.com/office/drawing/2014/main" val="20002"/>
                    </a:ext>
                  </a:extLst>
                </a:gridCol>
                <a:gridCol w="6731724">
                  <a:extLst>
                    <a:ext uri="{9D8B030D-6E8A-4147-A177-3AD203B41FA5}">
                      <a16:colId xmlns:a16="http://schemas.microsoft.com/office/drawing/2014/main" val="20003"/>
                    </a:ext>
                  </a:extLst>
                </a:gridCol>
              </a:tblGrid>
              <a:tr h="469900">
                <a:tc gridSpan="4">
                  <a:txBody>
                    <a:bodyPr/>
                    <a:lstStyle/>
                    <a:p>
                      <a:pPr marL="91440" algn="ctr">
                        <a:lnSpc>
                          <a:spcPct val="100000"/>
                        </a:lnSpc>
                        <a:spcBef>
                          <a:spcPts val="229"/>
                        </a:spcBef>
                      </a:pPr>
                      <a:r>
                        <a:rPr sz="1600" spc="-10" dirty="0">
                          <a:latin typeface="Gill Sans MT" panose="020B0502020104020203" pitchFamily="34" charset="0"/>
                        </a:rPr>
                        <a:t>Reading </a:t>
                      </a:r>
                      <a:r>
                        <a:rPr sz="1600" dirty="0">
                          <a:latin typeface="Gill Sans MT" panose="020B0502020104020203" pitchFamily="34" charset="0"/>
                        </a:rPr>
                        <a:t>Log</a:t>
                      </a:r>
                      <a:r>
                        <a:rPr sz="1600" spc="-5" dirty="0">
                          <a:latin typeface="Gill Sans MT" panose="020B0502020104020203" pitchFamily="34" charset="0"/>
                        </a:rPr>
                        <a:t> </a:t>
                      </a:r>
                      <a:r>
                        <a:rPr sz="1600" spc="-20" dirty="0">
                          <a:latin typeface="Gill Sans MT" panose="020B0502020104020203" pitchFamily="34" charset="0"/>
                        </a:rPr>
                        <a:t>w/c</a:t>
                      </a:r>
                      <a:r>
                        <a:rPr sz="1600" dirty="0">
                          <a:latin typeface="Gill Sans MT" panose="020B0502020104020203" pitchFamily="34" charset="0"/>
                        </a:rPr>
                        <a:t> </a:t>
                      </a:r>
                      <a:r>
                        <a:rPr lang="en-GB" sz="1600" spc="10" dirty="0">
                          <a:latin typeface="Gill Sans MT" panose="020B0502020104020203" pitchFamily="34" charset="0"/>
                        </a:rPr>
                        <a:t>10</a:t>
                      </a:r>
                      <a:r>
                        <a:rPr lang="en-GB" sz="1600" spc="10" baseline="30000" dirty="0">
                          <a:latin typeface="Gill Sans MT" panose="020B0502020104020203" pitchFamily="34" charset="0"/>
                        </a:rPr>
                        <a:t>th</a:t>
                      </a:r>
                      <a:r>
                        <a:rPr lang="en-GB" sz="1600" spc="10" baseline="0" dirty="0">
                          <a:latin typeface="Gill Sans MT" panose="020B0502020104020203" pitchFamily="34" charset="0"/>
                        </a:rPr>
                        <a:t> November </a:t>
                      </a:r>
                      <a:r>
                        <a:rPr sz="1600" dirty="0">
                          <a:latin typeface="Gill Sans MT" panose="020B0502020104020203" pitchFamily="34" charset="0"/>
                        </a:rPr>
                        <a:t>(20</a:t>
                      </a:r>
                      <a:r>
                        <a:rPr sz="1600" spc="-10" dirty="0">
                          <a:latin typeface="Gill Sans MT" panose="020B0502020104020203" pitchFamily="34" charset="0"/>
                        </a:rPr>
                        <a:t> </a:t>
                      </a:r>
                      <a:r>
                        <a:rPr sz="1600" spc="-5" dirty="0">
                          <a:latin typeface="Gill Sans MT" panose="020B0502020104020203" pitchFamily="34" charset="0"/>
                        </a:rPr>
                        <a:t>mins </a:t>
                      </a:r>
                      <a:r>
                        <a:rPr sz="1600" spc="-10" dirty="0">
                          <a:latin typeface="Gill Sans MT" panose="020B0502020104020203" pitchFamily="34" charset="0"/>
                        </a:rPr>
                        <a:t>reading</a:t>
                      </a:r>
                      <a:r>
                        <a:rPr sz="1600" dirty="0">
                          <a:latin typeface="Gill Sans MT" panose="020B0502020104020203" pitchFamily="34" charset="0"/>
                        </a:rPr>
                        <a:t> per</a:t>
                      </a:r>
                      <a:r>
                        <a:rPr sz="1600" spc="5" dirty="0">
                          <a:latin typeface="Gill Sans MT" panose="020B0502020104020203" pitchFamily="34" charset="0"/>
                        </a:rPr>
                        <a:t> </a:t>
                      </a:r>
                      <a:r>
                        <a:rPr sz="1600" spc="-15" dirty="0">
                          <a:latin typeface="Gill Sans MT" panose="020B0502020104020203" pitchFamily="34" charset="0"/>
                        </a:rPr>
                        <a:t>day</a:t>
                      </a:r>
                      <a:r>
                        <a:rPr sz="1600" spc="5" dirty="0">
                          <a:latin typeface="Gill Sans MT" panose="020B0502020104020203" pitchFamily="34" charset="0"/>
                        </a:rPr>
                        <a:t> </a:t>
                      </a:r>
                      <a:r>
                        <a:rPr sz="1600" dirty="0">
                          <a:latin typeface="Gill Sans MT" panose="020B0502020104020203" pitchFamily="34" charset="0"/>
                        </a:rPr>
                        <a:t>–</a:t>
                      </a:r>
                      <a:r>
                        <a:rPr sz="1600" spc="5" dirty="0">
                          <a:latin typeface="Gill Sans MT" panose="020B0502020104020203" pitchFamily="34" charset="0"/>
                        </a:rPr>
                        <a:t> </a:t>
                      </a:r>
                      <a:r>
                        <a:rPr sz="1600" spc="-5" dirty="0">
                          <a:latin typeface="Gill Sans MT" panose="020B0502020104020203" pitchFamily="34" charset="0"/>
                        </a:rPr>
                        <a:t>all </a:t>
                      </a:r>
                      <a:r>
                        <a:rPr sz="1600" spc="-10" dirty="0">
                          <a:latin typeface="Gill Sans MT" panose="020B0502020104020203" pitchFamily="34" charset="0"/>
                        </a:rPr>
                        <a:t>five</a:t>
                      </a:r>
                      <a:r>
                        <a:rPr sz="1600" dirty="0">
                          <a:latin typeface="Gill Sans MT" panose="020B0502020104020203" pitchFamily="34" charset="0"/>
                        </a:rPr>
                        <a:t> logs </a:t>
                      </a:r>
                      <a:r>
                        <a:rPr sz="1600" spc="-5" dirty="0">
                          <a:latin typeface="Gill Sans MT" panose="020B0502020104020203" pitchFamily="34" charset="0"/>
                        </a:rPr>
                        <a:t>MUST</a:t>
                      </a:r>
                      <a:r>
                        <a:rPr sz="1600" spc="-15" dirty="0">
                          <a:latin typeface="Gill Sans MT" panose="020B0502020104020203" pitchFamily="34" charset="0"/>
                        </a:rPr>
                        <a:t> </a:t>
                      </a:r>
                      <a:r>
                        <a:rPr sz="1600" dirty="0">
                          <a:latin typeface="Gill Sans MT" panose="020B0502020104020203" pitchFamily="34" charset="0"/>
                        </a:rPr>
                        <a:t>be</a:t>
                      </a:r>
                      <a:r>
                        <a:rPr sz="1600" spc="10" dirty="0">
                          <a:latin typeface="Gill Sans MT" panose="020B0502020104020203" pitchFamily="34" charset="0"/>
                        </a:rPr>
                        <a:t> </a:t>
                      </a:r>
                      <a:r>
                        <a:rPr sz="1600" spc="-5" dirty="0">
                          <a:latin typeface="Gill Sans MT" panose="020B0502020104020203" pitchFamily="34" charset="0"/>
                        </a:rPr>
                        <a:t>completed)</a:t>
                      </a:r>
                      <a:endParaRPr sz="1600" dirty="0">
                        <a:latin typeface="Gill Sans MT" panose="020B0502020104020203" pitchFamily="34" charset="0"/>
                        <a:cs typeface="Calibri"/>
                      </a:endParaRPr>
                    </a:p>
                  </a:txBody>
                  <a:tcPr marL="0" marR="0" marT="29209" marB="0" anchor="ctr">
                    <a:solidFill>
                      <a:schemeClr val="accent1">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618078">
                <a:tc>
                  <a:txBody>
                    <a:bodyPr/>
                    <a:lstStyle/>
                    <a:p>
                      <a:pPr marL="91440" algn="ctr">
                        <a:lnSpc>
                          <a:spcPct val="100000"/>
                        </a:lnSpc>
                        <a:spcBef>
                          <a:spcPts val="270"/>
                        </a:spcBef>
                      </a:pPr>
                      <a:r>
                        <a:rPr sz="1600" b="1" spc="-10" dirty="0">
                          <a:latin typeface="Gill Sans MT" panose="020B0502020104020203" pitchFamily="34" charset="0"/>
                        </a:rPr>
                        <a:t>Date</a:t>
                      </a:r>
                      <a:endParaRPr sz="1600" b="1" dirty="0">
                        <a:latin typeface="Gill Sans MT" panose="020B0502020104020203" pitchFamily="34" charset="0"/>
                        <a:cs typeface="Calibri"/>
                      </a:endParaRPr>
                    </a:p>
                  </a:txBody>
                  <a:tcPr marL="0" marR="0" marT="34290" marB="0" anchor="ctr"/>
                </a:tc>
                <a:tc>
                  <a:txBody>
                    <a:bodyPr/>
                    <a:lstStyle/>
                    <a:p>
                      <a:pPr marL="91440" algn="ctr">
                        <a:lnSpc>
                          <a:spcPct val="100000"/>
                        </a:lnSpc>
                        <a:spcBef>
                          <a:spcPts val="270"/>
                        </a:spcBef>
                      </a:pPr>
                      <a:r>
                        <a:rPr sz="1600" b="1" spc="-5" dirty="0">
                          <a:latin typeface="Gill Sans MT" panose="020B0502020104020203" pitchFamily="34" charset="0"/>
                        </a:rPr>
                        <a:t>Title</a:t>
                      </a:r>
                      <a:r>
                        <a:rPr sz="1600" b="1" spc="-30" dirty="0">
                          <a:latin typeface="Gill Sans MT" panose="020B0502020104020203" pitchFamily="34" charset="0"/>
                        </a:rPr>
                        <a:t> </a:t>
                      </a:r>
                      <a:r>
                        <a:rPr sz="1600" b="1" dirty="0">
                          <a:latin typeface="Gill Sans MT" panose="020B0502020104020203" pitchFamily="34" charset="0"/>
                        </a:rPr>
                        <a:t>of</a:t>
                      </a:r>
                      <a:r>
                        <a:rPr sz="1600" b="1" spc="-35" dirty="0">
                          <a:latin typeface="Gill Sans MT" panose="020B0502020104020203" pitchFamily="34" charset="0"/>
                        </a:rPr>
                        <a:t> </a:t>
                      </a:r>
                      <a:r>
                        <a:rPr sz="1600" b="1" spc="-5" dirty="0">
                          <a:latin typeface="Gill Sans MT" panose="020B0502020104020203" pitchFamily="34" charset="0"/>
                        </a:rPr>
                        <a:t>novel</a:t>
                      </a:r>
                      <a:endParaRPr sz="1600" b="1">
                        <a:latin typeface="Gill Sans MT" panose="020B0502020104020203" pitchFamily="34" charset="0"/>
                        <a:cs typeface="Calibri"/>
                      </a:endParaRPr>
                    </a:p>
                  </a:txBody>
                  <a:tcPr marL="0" marR="0" marT="34290" marB="0" anchor="ctr"/>
                </a:tc>
                <a:tc>
                  <a:txBody>
                    <a:bodyPr/>
                    <a:lstStyle/>
                    <a:p>
                      <a:pPr marL="92075" marR="273685" algn="ctr">
                        <a:lnSpc>
                          <a:spcPct val="100000"/>
                        </a:lnSpc>
                        <a:spcBef>
                          <a:spcPts val="270"/>
                        </a:spcBef>
                      </a:pPr>
                      <a:r>
                        <a:rPr sz="1600" b="1" spc="-5" dirty="0">
                          <a:latin typeface="Gill Sans MT" panose="020B0502020104020203" pitchFamily="34" charset="0"/>
                        </a:rPr>
                        <a:t>Number</a:t>
                      </a:r>
                      <a:r>
                        <a:rPr sz="1600" b="1" spc="-75" dirty="0">
                          <a:latin typeface="Gill Sans MT" panose="020B0502020104020203" pitchFamily="34" charset="0"/>
                        </a:rPr>
                        <a:t> </a:t>
                      </a:r>
                      <a:r>
                        <a:rPr sz="1600" b="1" spc="-5" dirty="0">
                          <a:latin typeface="Gill Sans MT" panose="020B0502020104020203" pitchFamily="34" charset="0"/>
                        </a:rPr>
                        <a:t>of </a:t>
                      </a:r>
                      <a:r>
                        <a:rPr sz="1600" b="1" spc="-300" dirty="0">
                          <a:latin typeface="Gill Sans MT" panose="020B0502020104020203" pitchFamily="34" charset="0"/>
                        </a:rPr>
                        <a:t> </a:t>
                      </a:r>
                      <a:r>
                        <a:rPr sz="1600" b="1" spc="-10" dirty="0">
                          <a:latin typeface="Gill Sans MT" panose="020B0502020104020203" pitchFamily="34" charset="0"/>
                        </a:rPr>
                        <a:t>p</a:t>
                      </a:r>
                      <a:r>
                        <a:rPr sz="1600" b="1" dirty="0">
                          <a:latin typeface="Gill Sans MT" panose="020B0502020104020203" pitchFamily="34" charset="0"/>
                        </a:rPr>
                        <a:t>a</a:t>
                      </a:r>
                      <a:r>
                        <a:rPr sz="1600" b="1" spc="-15" dirty="0">
                          <a:latin typeface="Gill Sans MT" panose="020B0502020104020203" pitchFamily="34" charset="0"/>
                        </a:rPr>
                        <a:t>g</a:t>
                      </a:r>
                      <a:r>
                        <a:rPr sz="1600" b="1" dirty="0">
                          <a:latin typeface="Gill Sans MT" panose="020B0502020104020203" pitchFamily="34" charset="0"/>
                        </a:rPr>
                        <a:t>es</a:t>
                      </a:r>
                      <a:r>
                        <a:rPr sz="1600" b="1" spc="5" dirty="0">
                          <a:latin typeface="Gill Sans MT" panose="020B0502020104020203" pitchFamily="34" charset="0"/>
                        </a:rPr>
                        <a:t> </a:t>
                      </a:r>
                      <a:r>
                        <a:rPr sz="1600" b="1" spc="-25" dirty="0">
                          <a:latin typeface="Gill Sans MT" panose="020B0502020104020203" pitchFamily="34" charset="0"/>
                        </a:rPr>
                        <a:t>r</a:t>
                      </a:r>
                      <a:r>
                        <a:rPr sz="1600" b="1" dirty="0">
                          <a:latin typeface="Gill Sans MT" panose="020B0502020104020203" pitchFamily="34" charset="0"/>
                        </a:rPr>
                        <a:t>ead</a:t>
                      </a:r>
                      <a:endParaRPr sz="1600" b="1" dirty="0">
                        <a:latin typeface="Gill Sans MT" panose="020B0502020104020203" pitchFamily="34" charset="0"/>
                        <a:cs typeface="Calibri"/>
                      </a:endParaRPr>
                    </a:p>
                  </a:txBody>
                  <a:tcPr marL="0" marR="0" marT="34290" marB="0" anchor="ctr"/>
                </a:tc>
                <a:tc>
                  <a:txBody>
                    <a:bodyPr/>
                    <a:lstStyle/>
                    <a:p>
                      <a:pPr marL="92075" algn="ctr">
                        <a:lnSpc>
                          <a:spcPct val="100000"/>
                        </a:lnSpc>
                        <a:spcBef>
                          <a:spcPts val="270"/>
                        </a:spcBef>
                      </a:pPr>
                      <a:r>
                        <a:rPr sz="1600" b="1" spc="-5" dirty="0">
                          <a:latin typeface="Gill Sans MT" panose="020B0502020104020203" pitchFamily="34" charset="0"/>
                        </a:rPr>
                        <a:t>Summary</a:t>
                      </a:r>
                      <a:r>
                        <a:rPr sz="1600" b="1" spc="-20" dirty="0">
                          <a:latin typeface="Gill Sans MT" panose="020B0502020104020203" pitchFamily="34" charset="0"/>
                        </a:rPr>
                        <a:t> </a:t>
                      </a:r>
                      <a:r>
                        <a:rPr sz="1600" b="1" spc="-5" dirty="0">
                          <a:latin typeface="Gill Sans MT" panose="020B0502020104020203" pitchFamily="34" charset="0"/>
                        </a:rPr>
                        <a:t>about</a:t>
                      </a:r>
                      <a:r>
                        <a:rPr sz="1600" b="1" spc="-10" dirty="0">
                          <a:latin typeface="Gill Sans MT" panose="020B0502020104020203" pitchFamily="34" charset="0"/>
                        </a:rPr>
                        <a:t> </a:t>
                      </a:r>
                      <a:r>
                        <a:rPr sz="1600" b="1" spc="-5" dirty="0">
                          <a:latin typeface="Gill Sans MT" panose="020B0502020104020203" pitchFamily="34" charset="0"/>
                        </a:rPr>
                        <a:t>what</a:t>
                      </a:r>
                      <a:r>
                        <a:rPr sz="1600" b="1" spc="-10" dirty="0">
                          <a:latin typeface="Gill Sans MT" panose="020B0502020104020203" pitchFamily="34" charset="0"/>
                        </a:rPr>
                        <a:t> </a:t>
                      </a:r>
                      <a:r>
                        <a:rPr sz="1600" b="1" dirty="0">
                          <a:latin typeface="Gill Sans MT" panose="020B0502020104020203" pitchFamily="34" charset="0"/>
                        </a:rPr>
                        <a:t>I</a:t>
                      </a:r>
                      <a:r>
                        <a:rPr sz="1600" b="1" spc="-5" dirty="0">
                          <a:latin typeface="Gill Sans MT" panose="020B0502020104020203" pitchFamily="34" charset="0"/>
                        </a:rPr>
                        <a:t> </a:t>
                      </a:r>
                      <a:r>
                        <a:rPr sz="1600" b="1" spc="-15" dirty="0">
                          <a:latin typeface="Gill Sans MT" panose="020B0502020104020203" pitchFamily="34" charset="0"/>
                        </a:rPr>
                        <a:t>have</a:t>
                      </a:r>
                      <a:r>
                        <a:rPr sz="1600" b="1" spc="-5" dirty="0">
                          <a:latin typeface="Gill Sans MT" panose="020B0502020104020203" pitchFamily="34" charset="0"/>
                        </a:rPr>
                        <a:t> read</a:t>
                      </a:r>
                      <a:endParaRPr sz="1600" b="1" dirty="0">
                        <a:latin typeface="Gill Sans MT" panose="020B0502020104020203" pitchFamily="34" charset="0"/>
                        <a:cs typeface="Calibri"/>
                      </a:endParaRPr>
                    </a:p>
                  </a:txBody>
                  <a:tcPr marL="0" marR="0" marT="34290" marB="0" anchor="ctr"/>
                </a:tc>
                <a:extLst>
                  <a:ext uri="{0D108BD9-81ED-4DB2-BD59-A6C34878D82A}">
                    <a16:rowId xmlns:a16="http://schemas.microsoft.com/office/drawing/2014/main" val="10001"/>
                  </a:ext>
                </a:extLst>
              </a:tr>
              <a:tr h="836336">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0"/>
                        </a:spcBef>
                      </a:pPr>
                      <a:r>
                        <a:rPr sz="1600" dirty="0">
                          <a:latin typeface="Gill Sans MT" panose="020B0502020104020203" pitchFamily="34" charset="0"/>
                        </a:rPr>
                        <a:t>•</a:t>
                      </a:r>
                    </a:p>
                    <a:p>
                      <a:pPr marL="92075">
                        <a:lnSpc>
                          <a:spcPct val="100000"/>
                        </a:lnSpc>
                        <a:spcBef>
                          <a:spcPts val="15"/>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0480" marB="0"/>
                </a:tc>
                <a:extLst>
                  <a:ext uri="{0D108BD9-81ED-4DB2-BD59-A6C34878D82A}">
                    <a16:rowId xmlns:a16="http://schemas.microsoft.com/office/drawing/2014/main" val="10002"/>
                  </a:ext>
                </a:extLst>
              </a:tr>
              <a:tr h="844665">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4"/>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114" marB="0"/>
                </a:tc>
                <a:extLst>
                  <a:ext uri="{0D108BD9-81ED-4DB2-BD59-A6C34878D82A}">
                    <a16:rowId xmlns:a16="http://schemas.microsoft.com/office/drawing/2014/main" val="10003"/>
                  </a:ext>
                </a:extLst>
              </a:tr>
              <a:tr h="836023">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dirty="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115" marB="0"/>
                </a:tc>
                <a:extLst>
                  <a:ext uri="{0D108BD9-81ED-4DB2-BD59-A6C34878D82A}">
                    <a16:rowId xmlns:a16="http://schemas.microsoft.com/office/drawing/2014/main" val="10004"/>
                  </a:ext>
                </a:extLst>
              </a:tr>
              <a:tr h="792480">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5"/>
                  </a:ext>
                </a:extLst>
              </a:tr>
              <a:tr h="801188">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6"/>
                  </a:ext>
                </a:extLst>
              </a:tr>
            </a:tbl>
          </a:graphicData>
        </a:graphic>
      </p:graphicFrame>
      <p:sp>
        <p:nvSpPr>
          <p:cNvPr id="5" name="object 3"/>
          <p:cNvSpPr/>
          <p:nvPr/>
        </p:nvSpPr>
        <p:spPr>
          <a:xfrm>
            <a:off x="10763796" y="5742546"/>
            <a:ext cx="984067" cy="403860"/>
          </a:xfrm>
          <a:custGeom>
            <a:avLst/>
            <a:gdLst/>
            <a:ahLst/>
            <a:cxnLst/>
            <a:rect l="l" t="t" r="r" b="b"/>
            <a:pathLst>
              <a:path w="660400" h="403859">
                <a:moveTo>
                  <a:pt x="0" y="403860"/>
                </a:moveTo>
                <a:lnTo>
                  <a:pt x="659892" y="403860"/>
                </a:lnTo>
                <a:lnTo>
                  <a:pt x="659892" y="0"/>
                </a:lnTo>
                <a:lnTo>
                  <a:pt x="0" y="0"/>
                </a:lnTo>
                <a:lnTo>
                  <a:pt x="0" y="403860"/>
                </a:lnTo>
                <a:close/>
              </a:path>
            </a:pathLst>
          </a:custGeom>
          <a:ln w="12192">
            <a:solidFill>
              <a:schemeClr val="tx1"/>
            </a:solidFill>
          </a:ln>
        </p:spPr>
        <p:txBody>
          <a:bodyPr wrap="square" lIns="0" tIns="0" rIns="0" bIns="0" rtlCol="0"/>
          <a:lstStyle/>
          <a:p>
            <a:endParaRPr/>
          </a:p>
        </p:txBody>
      </p:sp>
      <p:sp>
        <p:nvSpPr>
          <p:cNvPr id="6" name="object 4"/>
          <p:cNvSpPr txBox="1"/>
          <p:nvPr/>
        </p:nvSpPr>
        <p:spPr>
          <a:xfrm>
            <a:off x="9562013" y="5661065"/>
            <a:ext cx="1426119" cy="566822"/>
          </a:xfrm>
          <a:prstGeom prst="rect">
            <a:avLst/>
          </a:prstGeom>
        </p:spPr>
        <p:txBody>
          <a:bodyPr vert="horz" wrap="square" lIns="0" tIns="12700" rIns="0" bIns="0" rtlCol="0">
            <a:spAutoFit/>
          </a:bodyPr>
          <a:lstStyle/>
          <a:p>
            <a:pPr marL="12700" marR="5080">
              <a:lnSpc>
                <a:spcPct val="100000"/>
              </a:lnSpc>
              <a:spcBef>
                <a:spcPts val="100"/>
              </a:spcBef>
            </a:pPr>
            <a:r>
              <a:rPr sz="1800" spc="-15" dirty="0">
                <a:latin typeface="Gill Sans MT" panose="020B0502020104020203" pitchFamily="34" charset="0"/>
                <a:cs typeface="Calibri"/>
              </a:rPr>
              <a:t>Checked</a:t>
            </a:r>
            <a:r>
              <a:rPr sz="1800" spc="-55" dirty="0">
                <a:latin typeface="Gill Sans MT" panose="020B0502020104020203" pitchFamily="34" charset="0"/>
                <a:cs typeface="Calibri"/>
              </a:rPr>
              <a:t> </a:t>
            </a:r>
            <a:r>
              <a:rPr sz="1800" spc="-5" dirty="0">
                <a:latin typeface="Gill Sans MT" panose="020B0502020104020203" pitchFamily="34" charset="0"/>
                <a:cs typeface="Calibri"/>
              </a:rPr>
              <a:t>by </a:t>
            </a:r>
            <a:r>
              <a:rPr sz="1800" spc="-395" dirty="0">
                <a:latin typeface="Gill Sans MT" panose="020B0502020104020203" pitchFamily="34" charset="0"/>
                <a:cs typeface="Calibri"/>
              </a:rPr>
              <a:t> </a:t>
            </a:r>
            <a:r>
              <a:rPr sz="1800" spc="-15" dirty="0">
                <a:latin typeface="Gill Sans MT" panose="020B0502020104020203" pitchFamily="34" charset="0"/>
                <a:cs typeface="Calibri"/>
              </a:rPr>
              <a:t>form</a:t>
            </a:r>
            <a:r>
              <a:rPr sz="1800" spc="-45" dirty="0">
                <a:latin typeface="Gill Sans MT" panose="020B0502020104020203" pitchFamily="34" charset="0"/>
                <a:cs typeface="Calibri"/>
              </a:rPr>
              <a:t> </a:t>
            </a:r>
            <a:r>
              <a:rPr sz="1800" spc="-10" dirty="0">
                <a:latin typeface="Gill Sans MT" panose="020B0502020104020203" pitchFamily="34" charset="0"/>
                <a:cs typeface="Calibri"/>
              </a:rPr>
              <a:t>tutor:</a:t>
            </a:r>
            <a:endParaRPr sz="1800" dirty="0">
              <a:latin typeface="Gill Sans MT" panose="020B0502020104020203" pitchFamily="34" charset="0"/>
              <a:cs typeface="Calibri"/>
            </a:endParaRPr>
          </a:p>
        </p:txBody>
      </p:sp>
      <p:sp>
        <p:nvSpPr>
          <p:cNvPr id="7" name="TextBox 6"/>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27</a:t>
            </a:r>
          </a:p>
        </p:txBody>
      </p:sp>
    </p:spTree>
    <p:extLst>
      <p:ext uri="{BB962C8B-B14F-4D97-AF65-F5344CB8AC3E}">
        <p14:creationId xmlns:p14="http://schemas.microsoft.com/office/powerpoint/2010/main" val="2313262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6954711" y="3367723"/>
          <a:ext cx="2266202" cy="3410946"/>
        </p:xfrm>
        <a:graphic>
          <a:graphicData uri="http://schemas.openxmlformats.org/drawingml/2006/table">
            <a:tbl>
              <a:tblPr firstRow="1" bandRow="1">
                <a:tableStyleId>{5940675A-B579-460E-94D1-54222C63F5DA}</a:tableStyleId>
              </a:tblPr>
              <a:tblGrid>
                <a:gridCol w="766016">
                  <a:extLst>
                    <a:ext uri="{9D8B030D-6E8A-4147-A177-3AD203B41FA5}">
                      <a16:colId xmlns:a16="http://schemas.microsoft.com/office/drawing/2014/main" val="20000"/>
                    </a:ext>
                  </a:extLst>
                </a:gridCol>
                <a:gridCol w="1500186">
                  <a:extLst>
                    <a:ext uri="{9D8B030D-6E8A-4147-A177-3AD203B41FA5}">
                      <a16:colId xmlns:a16="http://schemas.microsoft.com/office/drawing/2014/main" val="20001"/>
                    </a:ext>
                  </a:extLst>
                </a:gridCol>
              </a:tblGrid>
              <a:tr h="328775">
                <a:tc gridSpan="2">
                  <a:txBody>
                    <a:bodyPr/>
                    <a:lstStyle/>
                    <a:p>
                      <a:pPr algn="ctr"/>
                      <a:r>
                        <a:rPr lang="en-GB" sz="1200" b="1" dirty="0">
                          <a:solidFill>
                            <a:schemeClr val="tx1"/>
                          </a:solidFill>
                          <a:latin typeface="Gill Sans MT" panose="020B0502020104020203" pitchFamily="34" charset="0"/>
                        </a:rPr>
                        <a:t>Week 6</a:t>
                      </a:r>
                      <a:r>
                        <a:rPr lang="en-GB" sz="1200" b="1" baseline="0" dirty="0">
                          <a:solidFill>
                            <a:schemeClr val="tx1"/>
                          </a:solidFill>
                          <a:latin typeface="Gill Sans MT" panose="020B0502020104020203" pitchFamily="34" charset="0"/>
                        </a:rPr>
                        <a:t> - </a:t>
                      </a:r>
                      <a:r>
                        <a:rPr lang="en-GB" sz="1200" b="1" dirty="0">
                          <a:solidFill>
                            <a:schemeClr val="tx1"/>
                          </a:solidFill>
                          <a:latin typeface="Gill Sans MT" panose="020B0502020104020203" pitchFamily="34" charset="0"/>
                        </a:rPr>
                        <a:t>Quotes</a:t>
                      </a:r>
                    </a:p>
                  </a:txBody>
                  <a:tcPr>
                    <a:solidFill>
                      <a:srgbClr val="CCCCFF"/>
                    </a:solidFill>
                  </a:tcPr>
                </a:tc>
                <a:tc hMerge="1">
                  <a:txBody>
                    <a:bodyPr/>
                    <a:lstStyle/>
                    <a:p>
                      <a:endParaRPr lang="en-GB" dirty="0"/>
                    </a:p>
                  </a:txBody>
                  <a:tcPr/>
                </a:tc>
                <a:extLst>
                  <a:ext uri="{0D108BD9-81ED-4DB2-BD59-A6C34878D82A}">
                    <a16:rowId xmlns:a16="http://schemas.microsoft.com/office/drawing/2014/main" val="10000"/>
                  </a:ext>
                </a:extLst>
              </a:tr>
              <a:tr h="451254">
                <a:tc>
                  <a:txBody>
                    <a:bodyPr/>
                    <a:lstStyle/>
                    <a:p>
                      <a:r>
                        <a:rPr lang="en-GB" sz="1100" dirty="0">
                          <a:latin typeface="Gill Sans MT" panose="020B0502020104020203" pitchFamily="34" charset="0"/>
                        </a:rPr>
                        <a:t>About Tiny Tim</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a:latin typeface="Gill Sans MT" panose="020B0502020104020203" pitchFamily="34" charset="0"/>
                        </a:rPr>
                        <a:t>‘If these shadows</a:t>
                      </a:r>
                      <a:r>
                        <a:rPr lang="en-GB" sz="1100" baseline="0" dirty="0">
                          <a:latin typeface="Gill Sans MT" panose="020B0502020104020203" pitchFamily="34" charset="0"/>
                        </a:rPr>
                        <a:t> remain unaltered by the future, the child will die.’</a:t>
                      </a:r>
                      <a:endParaRPr lang="en-GB" sz="1100" dirty="0">
                        <a:latin typeface="Gill Sans MT" panose="020B0502020104020203" pitchFamily="34" charset="0"/>
                      </a:endParaRPr>
                    </a:p>
                  </a:txBody>
                  <a:tcPr/>
                </a:tc>
                <a:extLst>
                  <a:ext uri="{0D108BD9-81ED-4DB2-BD59-A6C34878D82A}">
                    <a16:rowId xmlns:a16="http://schemas.microsoft.com/office/drawing/2014/main" val="10001"/>
                  </a:ext>
                </a:extLst>
              </a:tr>
              <a:tr h="628531">
                <a:tc>
                  <a:txBody>
                    <a:bodyPr/>
                    <a:lstStyle/>
                    <a:p>
                      <a:r>
                        <a:rPr lang="en-GB" sz="1100" dirty="0">
                          <a:latin typeface="Gill Sans MT" panose="020B0502020104020203" pitchFamily="34" charset="0"/>
                        </a:rPr>
                        <a:t>About Scrooge’s Grave</a:t>
                      </a:r>
                    </a:p>
                  </a:txBody>
                  <a:tcPr/>
                </a:tc>
                <a:tc>
                  <a:txBody>
                    <a:bodyPr/>
                    <a:lstStyle/>
                    <a:p>
                      <a:r>
                        <a:rPr lang="en-GB" sz="1100" dirty="0">
                          <a:latin typeface="Gill Sans MT" panose="020B0502020104020203" pitchFamily="34" charset="0"/>
                        </a:rPr>
                        <a:t>‘overrun by grass and weeds.’</a:t>
                      </a:r>
                    </a:p>
                  </a:txBody>
                  <a:tcPr/>
                </a:tc>
                <a:extLst>
                  <a:ext uri="{0D108BD9-81ED-4DB2-BD59-A6C34878D82A}">
                    <a16:rowId xmlns:a16="http://schemas.microsoft.com/office/drawing/2014/main" val="10002"/>
                  </a:ext>
                </a:extLst>
              </a:tr>
              <a:tr h="441509">
                <a:tc>
                  <a:txBody>
                    <a:bodyPr/>
                    <a:lstStyle/>
                    <a:p>
                      <a:r>
                        <a:rPr lang="en-GB" sz="1100" dirty="0">
                          <a:latin typeface="Gill Sans MT" panose="020B0502020104020203" pitchFamily="34" charset="0"/>
                        </a:rPr>
                        <a:t>Scrooge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a:latin typeface="Gill Sans MT" panose="020B0502020104020203" pitchFamily="34" charset="0"/>
                        </a:rPr>
                        <a:t>‘The Spirits of all Three shall strive within me.’ </a:t>
                      </a:r>
                    </a:p>
                  </a:txBody>
                  <a:tcPr/>
                </a:tc>
                <a:extLst>
                  <a:ext uri="{0D108BD9-81ED-4DB2-BD59-A6C34878D82A}">
                    <a16:rowId xmlns:a16="http://schemas.microsoft.com/office/drawing/2014/main" val="10003"/>
                  </a:ext>
                </a:extLst>
              </a:tr>
              <a:tr h="767143">
                <a:tc>
                  <a:txBody>
                    <a:bodyPr/>
                    <a:lstStyle/>
                    <a:p>
                      <a:r>
                        <a:rPr lang="en-GB" sz="1100" dirty="0">
                          <a:latin typeface="Gill Sans MT" panose="020B0502020104020203" pitchFamily="34" charset="0"/>
                        </a:rPr>
                        <a:t>Scrooge </a:t>
                      </a:r>
                    </a:p>
                  </a:txBody>
                  <a:tcPr/>
                </a:tc>
                <a:tc>
                  <a:txBody>
                    <a:bodyPr/>
                    <a:lstStyle/>
                    <a:p>
                      <a:r>
                        <a:rPr lang="en-GB" sz="1100" dirty="0">
                          <a:latin typeface="Gill Sans MT" panose="020B0502020104020203" pitchFamily="34" charset="0"/>
                        </a:rPr>
                        <a:t>‘I am as light as a feather, I am a happy as an angel, I am as merry as a school-boy. I am as giddy as a drunken man.’</a:t>
                      </a:r>
                    </a:p>
                  </a:txBody>
                  <a:tcPr/>
                </a:tc>
                <a:extLst>
                  <a:ext uri="{0D108BD9-81ED-4DB2-BD59-A6C34878D82A}">
                    <a16:rowId xmlns:a16="http://schemas.microsoft.com/office/drawing/2014/main" val="10004"/>
                  </a:ext>
                </a:extLst>
              </a:tr>
            </a:tbl>
          </a:graphicData>
        </a:graphic>
      </p:graphicFrame>
      <p:sp>
        <p:nvSpPr>
          <p:cNvPr id="6" name="TextBox 5"/>
          <p:cNvSpPr txBox="1"/>
          <p:nvPr/>
        </p:nvSpPr>
        <p:spPr>
          <a:xfrm>
            <a:off x="0" y="8257"/>
            <a:ext cx="1333041"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rPr>
              <a:t>English</a:t>
            </a:r>
            <a:endParaRPr kumimoji="0" lang="en-US" sz="2000" b="1"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endParaRPr>
          </a:p>
        </p:txBody>
      </p:sp>
      <p:graphicFrame>
        <p:nvGraphicFramePr>
          <p:cNvPr id="7" name="Table 6"/>
          <p:cNvGraphicFramePr>
            <a:graphicFrameLocks noGrp="1"/>
          </p:cNvGraphicFramePr>
          <p:nvPr/>
        </p:nvGraphicFramePr>
        <p:xfrm>
          <a:off x="46122" y="3429000"/>
          <a:ext cx="3445544" cy="3184772"/>
        </p:xfrm>
        <a:graphic>
          <a:graphicData uri="http://schemas.openxmlformats.org/drawingml/2006/table">
            <a:tbl>
              <a:tblPr firstRow="1" bandRow="1">
                <a:tableStyleId>{5940675A-B579-460E-94D1-54222C63F5DA}</a:tableStyleId>
              </a:tblPr>
              <a:tblGrid>
                <a:gridCol w="856387">
                  <a:extLst>
                    <a:ext uri="{9D8B030D-6E8A-4147-A177-3AD203B41FA5}">
                      <a16:colId xmlns:a16="http://schemas.microsoft.com/office/drawing/2014/main" val="20000"/>
                    </a:ext>
                  </a:extLst>
                </a:gridCol>
                <a:gridCol w="2589157">
                  <a:extLst>
                    <a:ext uri="{9D8B030D-6E8A-4147-A177-3AD203B41FA5}">
                      <a16:colId xmlns:a16="http://schemas.microsoft.com/office/drawing/2014/main" val="20001"/>
                    </a:ext>
                  </a:extLst>
                </a:gridCol>
              </a:tblGrid>
              <a:tr h="283791">
                <a:tc gridSpan="2">
                  <a:txBody>
                    <a:bodyPr/>
                    <a:lstStyle/>
                    <a:p>
                      <a:pPr algn="ctr"/>
                      <a:r>
                        <a:rPr lang="en-US" sz="1200" b="1" baseline="0" dirty="0">
                          <a:solidFill>
                            <a:schemeClr val="tx1"/>
                          </a:solidFill>
                          <a:latin typeface="Gill Sans MT" panose="020B0502020104020203" pitchFamily="34" charset="0"/>
                          <a:cs typeface="Gill Sans"/>
                        </a:rPr>
                        <a:t>Week 2 - </a:t>
                      </a:r>
                      <a:r>
                        <a:rPr lang="en-US" sz="1200" b="1" dirty="0">
                          <a:solidFill>
                            <a:schemeClr val="tx1"/>
                          </a:solidFill>
                          <a:latin typeface="Gill Sans MT" panose="020B0502020104020203" pitchFamily="34" charset="0"/>
                          <a:cs typeface="Gill Sans"/>
                        </a:rPr>
                        <a:t>Key Literary Terms</a:t>
                      </a:r>
                    </a:p>
                  </a:txBody>
                  <a:tcPr>
                    <a:solidFill>
                      <a:schemeClr val="accent2">
                        <a:lumMod val="20000"/>
                        <a:lumOff val="80000"/>
                      </a:schemeClr>
                    </a:solidFill>
                  </a:tcPr>
                </a:tc>
                <a:tc hMerge="1">
                  <a:txBody>
                    <a:bodyPr/>
                    <a:lstStyle/>
                    <a:p>
                      <a:endParaRPr lang="en-US" sz="1200" dirty="0">
                        <a:latin typeface="Gill Sans MT" panose="020B0502020104020203" pitchFamily="34" charset="0"/>
                      </a:endParaRPr>
                    </a:p>
                  </a:txBody>
                  <a:tcPr/>
                </a:tc>
                <a:extLst>
                  <a:ext uri="{0D108BD9-81ED-4DB2-BD59-A6C34878D82A}">
                    <a16:rowId xmlns:a16="http://schemas.microsoft.com/office/drawing/2014/main" val="10000"/>
                  </a:ext>
                </a:extLst>
              </a:tr>
              <a:tr h="614882">
                <a:tc>
                  <a:txBody>
                    <a:bodyPr/>
                    <a:lstStyle/>
                    <a:p>
                      <a:r>
                        <a:rPr lang="en-US" sz="1100" b="0" dirty="0">
                          <a:latin typeface="Gill Sans MT" panose="020B0502020104020203" pitchFamily="34" charset="0"/>
                          <a:cs typeface="Gill Sans"/>
                        </a:rPr>
                        <a:t>Allegory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a:latin typeface="Gill Sans MT" panose="020B0502020104020203" pitchFamily="34" charset="0"/>
                          <a:cs typeface="Gill Sans"/>
                        </a:rPr>
                        <a:t>An allegory is a simple story that represents a larger point about society or human nature. </a:t>
                      </a:r>
                    </a:p>
                  </a:txBody>
                  <a:tcPr/>
                </a:tc>
                <a:extLst>
                  <a:ext uri="{0D108BD9-81ED-4DB2-BD59-A6C34878D82A}">
                    <a16:rowId xmlns:a16="http://schemas.microsoft.com/office/drawing/2014/main" val="10002"/>
                  </a:ext>
                </a:extLst>
              </a:tr>
              <a:tr h="614882">
                <a:tc>
                  <a:txBody>
                    <a:bodyPr/>
                    <a:lstStyle/>
                    <a:p>
                      <a:r>
                        <a:rPr lang="en-US" sz="1100" b="0" dirty="0">
                          <a:latin typeface="Gill Sans MT" panose="020B0502020104020203" pitchFamily="34" charset="0"/>
                          <a:cs typeface="Gill Sans"/>
                        </a:rPr>
                        <a:t>Socialist</a:t>
                      </a:r>
                      <a:r>
                        <a:rPr lang="en-US" sz="1100" b="0" baseline="0" dirty="0">
                          <a:latin typeface="Gill Sans MT" panose="020B0502020104020203" pitchFamily="34" charset="0"/>
                          <a:cs typeface="Gill Sans"/>
                        </a:rPr>
                        <a:t> </a:t>
                      </a:r>
                      <a:endParaRPr lang="en-US" sz="1100" b="0" dirty="0">
                        <a:latin typeface="Gill Sans MT" panose="020B0502020104020203" pitchFamily="34" charset="0"/>
                        <a:cs typeface="Gill San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a:latin typeface="Gill Sans MT" panose="020B0502020104020203" pitchFamily="34" charset="0"/>
                          <a:cs typeface="Gill Sans"/>
                        </a:rPr>
                        <a:t>Someone who advocates the rights of the working class and having society’s income redistributed to public services. </a:t>
                      </a:r>
                    </a:p>
                  </a:txBody>
                  <a:tcPr/>
                </a:tc>
                <a:extLst>
                  <a:ext uri="{0D108BD9-81ED-4DB2-BD59-A6C34878D82A}">
                    <a16:rowId xmlns:a16="http://schemas.microsoft.com/office/drawing/2014/main" val="10003"/>
                  </a:ext>
                </a:extLst>
              </a:tr>
              <a:tr h="614882">
                <a:tc>
                  <a:txBody>
                    <a:bodyPr/>
                    <a:lstStyle/>
                    <a:p>
                      <a:r>
                        <a:rPr lang="en-US" sz="1100" b="0" dirty="0">
                          <a:latin typeface="Gill Sans MT" panose="020B0502020104020203" pitchFamily="34" charset="0"/>
                          <a:cs typeface="Gill Sans"/>
                        </a:rPr>
                        <a:t>Capitalist</a:t>
                      </a:r>
                      <a:r>
                        <a:rPr lang="en-US" sz="1100" b="0" baseline="0" dirty="0">
                          <a:latin typeface="Gill Sans MT" panose="020B0502020104020203" pitchFamily="34" charset="0"/>
                          <a:cs typeface="Gill Sans"/>
                        </a:rPr>
                        <a:t> </a:t>
                      </a:r>
                      <a:endParaRPr lang="en-US" sz="1100" b="0" dirty="0">
                        <a:latin typeface="Gill Sans MT" panose="020B0502020104020203" pitchFamily="34" charset="0"/>
                        <a:cs typeface="Gill San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a:latin typeface="Gill Sans MT" panose="020B0502020104020203" pitchFamily="34" charset="0"/>
                          <a:cs typeface="Gill Sans"/>
                        </a:rPr>
                        <a:t>Someone who advocates for assets to be owned by private firms and limited government spending on public services. </a:t>
                      </a:r>
                    </a:p>
                  </a:txBody>
                  <a:tcPr/>
                </a:tc>
                <a:extLst>
                  <a:ext uri="{0D108BD9-81ED-4DB2-BD59-A6C34878D82A}">
                    <a16:rowId xmlns:a16="http://schemas.microsoft.com/office/drawing/2014/main" val="10004"/>
                  </a:ext>
                </a:extLst>
              </a:tr>
              <a:tr h="441453">
                <a:tc>
                  <a:txBody>
                    <a:bodyPr/>
                    <a:lstStyle/>
                    <a:p>
                      <a:r>
                        <a:rPr lang="en-US" sz="1100" b="0" dirty="0">
                          <a:latin typeface="Gill Sans MT" panose="020B0502020104020203" pitchFamily="34" charset="0"/>
                          <a:cs typeface="Gill Sans"/>
                        </a:rPr>
                        <a:t>Proletariat</a:t>
                      </a:r>
                      <a:r>
                        <a:rPr lang="en-US" sz="1100" b="0" baseline="0" dirty="0">
                          <a:latin typeface="Gill Sans MT" panose="020B0502020104020203" pitchFamily="34" charset="0"/>
                          <a:cs typeface="Gill Sans"/>
                        </a:rPr>
                        <a:t> </a:t>
                      </a:r>
                      <a:r>
                        <a:rPr lang="en-US" sz="1100" b="0" dirty="0">
                          <a:latin typeface="Gill Sans MT" panose="020B0502020104020203" pitchFamily="34" charset="0"/>
                          <a:cs typeface="Gill Sans"/>
                        </a:rPr>
                        <a:t>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a:latin typeface="Gill Sans MT" panose="020B0502020104020203" pitchFamily="34" charset="0"/>
                          <a:cs typeface="Gill Sans"/>
                        </a:rPr>
                        <a:t>Working class people whose only economical power is their manual labour. </a:t>
                      </a:r>
                    </a:p>
                  </a:txBody>
                  <a:tcPr/>
                </a:tc>
                <a:extLst>
                  <a:ext uri="{0D108BD9-81ED-4DB2-BD59-A6C34878D82A}">
                    <a16:rowId xmlns:a16="http://schemas.microsoft.com/office/drawing/2014/main" val="2781062642"/>
                  </a:ext>
                </a:extLst>
              </a:tr>
              <a:tr h="614882">
                <a:tc>
                  <a:txBody>
                    <a:bodyPr/>
                    <a:lstStyle/>
                    <a:p>
                      <a:r>
                        <a:rPr lang="en-US" sz="1100" b="0" dirty="0">
                          <a:latin typeface="Gill Sans MT" panose="020B0502020104020203" pitchFamily="34" charset="0"/>
                          <a:cs typeface="Gill Sans"/>
                        </a:rPr>
                        <a:t>Bourgeoisie</a:t>
                      </a:r>
                      <a:r>
                        <a:rPr lang="en-US" sz="1100" b="0" baseline="0" dirty="0">
                          <a:latin typeface="Gill Sans MT" panose="020B0502020104020203" pitchFamily="34" charset="0"/>
                          <a:cs typeface="Gill Sans"/>
                        </a:rPr>
                        <a:t> </a:t>
                      </a:r>
                      <a:endParaRPr lang="en-US" sz="1100" b="0" dirty="0">
                        <a:latin typeface="Gill Sans MT" panose="020B0502020104020203" pitchFamily="34" charset="0"/>
                        <a:cs typeface="Gill San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a:latin typeface="Gill Sans MT" panose="020B0502020104020203" pitchFamily="34" charset="0"/>
                          <a:cs typeface="Gill Sans"/>
                        </a:rPr>
                        <a:t>Middle and upper class of society who own most of society’s wealth and means of production.</a:t>
                      </a:r>
                    </a:p>
                  </a:txBody>
                  <a:tcPr/>
                </a:tc>
                <a:extLst>
                  <a:ext uri="{0D108BD9-81ED-4DB2-BD59-A6C34878D82A}">
                    <a16:rowId xmlns:a16="http://schemas.microsoft.com/office/drawing/2014/main" val="3077568704"/>
                  </a:ext>
                </a:extLst>
              </a:tr>
            </a:tbl>
          </a:graphicData>
        </a:graphic>
      </p:graphicFrame>
      <p:graphicFrame>
        <p:nvGraphicFramePr>
          <p:cNvPr id="3" name="Table 2"/>
          <p:cNvGraphicFramePr>
            <a:graphicFrameLocks noGrp="1"/>
          </p:cNvGraphicFramePr>
          <p:nvPr/>
        </p:nvGraphicFramePr>
        <p:xfrm>
          <a:off x="3649319" y="3341738"/>
          <a:ext cx="3147738" cy="3273038"/>
        </p:xfrm>
        <a:graphic>
          <a:graphicData uri="http://schemas.openxmlformats.org/drawingml/2006/table">
            <a:tbl>
              <a:tblPr firstRow="1" bandRow="1">
                <a:tableStyleId>{5940675A-B579-460E-94D1-54222C63F5DA}</a:tableStyleId>
              </a:tblPr>
              <a:tblGrid>
                <a:gridCol w="708961">
                  <a:extLst>
                    <a:ext uri="{9D8B030D-6E8A-4147-A177-3AD203B41FA5}">
                      <a16:colId xmlns:a16="http://schemas.microsoft.com/office/drawing/2014/main" val="20000"/>
                    </a:ext>
                  </a:extLst>
                </a:gridCol>
                <a:gridCol w="2438777">
                  <a:extLst>
                    <a:ext uri="{9D8B030D-6E8A-4147-A177-3AD203B41FA5}">
                      <a16:colId xmlns:a16="http://schemas.microsoft.com/office/drawing/2014/main" val="20001"/>
                    </a:ext>
                  </a:extLst>
                </a:gridCol>
              </a:tblGrid>
              <a:tr h="342102">
                <a:tc gridSpan="2">
                  <a:txBody>
                    <a:bodyPr/>
                    <a:lstStyle/>
                    <a:p>
                      <a:pPr algn="ctr"/>
                      <a:r>
                        <a:rPr lang="en-GB" sz="1200" b="1" dirty="0">
                          <a:solidFill>
                            <a:schemeClr val="tx1"/>
                          </a:solidFill>
                          <a:latin typeface="Gill Sans MT" panose="020B0502020104020203" pitchFamily="34" charset="0"/>
                        </a:rPr>
                        <a:t>Week 4</a:t>
                      </a:r>
                      <a:r>
                        <a:rPr lang="en-GB" sz="1200" b="1" baseline="0" dirty="0">
                          <a:solidFill>
                            <a:schemeClr val="tx1"/>
                          </a:solidFill>
                          <a:latin typeface="Gill Sans MT" panose="020B0502020104020203" pitchFamily="34" charset="0"/>
                        </a:rPr>
                        <a:t> - </a:t>
                      </a:r>
                      <a:r>
                        <a:rPr lang="en-GB" sz="1200" b="1" dirty="0">
                          <a:solidFill>
                            <a:schemeClr val="tx1"/>
                          </a:solidFill>
                          <a:latin typeface="Gill Sans MT" panose="020B0502020104020203" pitchFamily="34" charset="0"/>
                        </a:rPr>
                        <a:t>Quotes</a:t>
                      </a:r>
                    </a:p>
                  </a:txBody>
                  <a:tcPr>
                    <a:solidFill>
                      <a:schemeClr val="accent4">
                        <a:lumMod val="20000"/>
                        <a:lumOff val="80000"/>
                      </a:schemeClr>
                    </a:solidFill>
                  </a:tcPr>
                </a:tc>
                <a:tc hMerge="1">
                  <a:txBody>
                    <a:bodyPr/>
                    <a:lstStyle/>
                    <a:p>
                      <a:endParaRPr lang="en-GB" sz="1000" dirty="0">
                        <a:latin typeface="Gill Sans MT" panose="020B0502020104020203" pitchFamily="34" charset="0"/>
                      </a:endParaRPr>
                    </a:p>
                  </a:txBody>
                  <a:tcPr/>
                </a:tc>
                <a:extLst>
                  <a:ext uri="{0D108BD9-81ED-4DB2-BD59-A6C34878D82A}">
                    <a16:rowId xmlns:a16="http://schemas.microsoft.com/office/drawing/2014/main" val="10000"/>
                  </a:ext>
                </a:extLst>
              </a:tr>
              <a:tr h="689881">
                <a:tc>
                  <a:txBody>
                    <a:bodyPr/>
                    <a:lstStyle/>
                    <a:p>
                      <a:r>
                        <a:rPr lang="en-GB" sz="1100" dirty="0">
                          <a:latin typeface="Gill Sans MT" panose="020B0502020104020203" pitchFamily="34" charset="0"/>
                        </a:rPr>
                        <a:t>About Scrooge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a:latin typeface="Gill Sans MT" panose="020B0502020104020203" pitchFamily="34" charset="0"/>
                        </a:rPr>
                        <a:t>‘As</a:t>
                      </a:r>
                      <a:r>
                        <a:rPr lang="en-GB" sz="1100" baseline="0" dirty="0">
                          <a:latin typeface="Gill Sans MT" panose="020B0502020104020203" pitchFamily="34" charset="0"/>
                        </a:rPr>
                        <a:t> solitary as an oyster.’ </a:t>
                      </a:r>
                      <a:endParaRPr lang="en-GB" sz="1100" dirty="0">
                        <a:latin typeface="Gill Sans MT" panose="020B0502020104020203" pitchFamily="34" charset="0"/>
                      </a:endParaRPr>
                    </a:p>
                  </a:txBody>
                  <a:tcPr/>
                </a:tc>
                <a:extLst>
                  <a:ext uri="{0D108BD9-81ED-4DB2-BD59-A6C34878D82A}">
                    <a16:rowId xmlns:a16="http://schemas.microsoft.com/office/drawing/2014/main" val="10001"/>
                  </a:ext>
                </a:extLst>
              </a:tr>
              <a:tr h="689881">
                <a:tc>
                  <a:txBody>
                    <a:bodyPr/>
                    <a:lstStyle/>
                    <a:p>
                      <a:r>
                        <a:rPr lang="en-GB" sz="1100" dirty="0">
                          <a:latin typeface="Gill Sans MT" panose="020B0502020104020203" pitchFamily="34" charset="0"/>
                        </a:rPr>
                        <a:t>Marley’s Ghost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a:latin typeface="Gill Sans MT" panose="020B0502020104020203" pitchFamily="34" charset="0"/>
                        </a:rPr>
                        <a:t>‘Mankind was my business.’</a:t>
                      </a:r>
                    </a:p>
                  </a:txBody>
                  <a:tcPr/>
                </a:tc>
                <a:extLst>
                  <a:ext uri="{0D108BD9-81ED-4DB2-BD59-A6C34878D82A}">
                    <a16:rowId xmlns:a16="http://schemas.microsoft.com/office/drawing/2014/main" val="10003"/>
                  </a:ext>
                </a:extLst>
              </a:tr>
              <a:tr h="457416">
                <a:tc>
                  <a:txBody>
                    <a:bodyPr/>
                    <a:lstStyle/>
                    <a:p>
                      <a:r>
                        <a:rPr lang="en-GB" sz="1100" dirty="0">
                          <a:latin typeface="Gill Sans MT" panose="020B0502020104020203" pitchFamily="34" charset="0"/>
                        </a:rPr>
                        <a:t>Belle</a:t>
                      </a:r>
                    </a:p>
                  </a:txBody>
                  <a:tcPr/>
                </a:tc>
                <a:tc>
                  <a:txBody>
                    <a:bodyPr/>
                    <a:lstStyle/>
                    <a:p>
                      <a:r>
                        <a:rPr lang="en-GB" sz="1100" dirty="0">
                          <a:latin typeface="Gill Sans MT" panose="020B0502020104020203" pitchFamily="34" charset="0"/>
                        </a:rPr>
                        <a:t>‘Another idol has displaced me.’</a:t>
                      </a:r>
                    </a:p>
                  </a:txBody>
                  <a:tcPr/>
                </a:tc>
                <a:extLst>
                  <a:ext uri="{0D108BD9-81ED-4DB2-BD59-A6C34878D82A}">
                    <a16:rowId xmlns:a16="http://schemas.microsoft.com/office/drawing/2014/main" val="10004"/>
                  </a:ext>
                </a:extLst>
              </a:tr>
              <a:tr h="1093758">
                <a:tc>
                  <a:txBody>
                    <a:bodyPr/>
                    <a:lstStyle/>
                    <a:p>
                      <a:pPr marL="0" marR="0" indent="0" algn="l" defTabSz="914411" rtl="0" eaLnBrk="1" fontAlgn="auto" latinLnBrk="0" hangingPunct="1">
                        <a:lnSpc>
                          <a:spcPct val="100000"/>
                        </a:lnSpc>
                        <a:spcBef>
                          <a:spcPts val="0"/>
                        </a:spcBef>
                        <a:spcAft>
                          <a:spcPts val="0"/>
                        </a:spcAft>
                        <a:buClrTx/>
                        <a:buSzTx/>
                        <a:buFontTx/>
                        <a:buNone/>
                        <a:tabLst/>
                        <a:defRPr/>
                      </a:pPr>
                      <a:r>
                        <a:rPr lang="en-GB" sz="1100" dirty="0">
                          <a:latin typeface="Gill Sans MT" panose="020B0502020104020203" pitchFamily="34" charset="0"/>
                        </a:rPr>
                        <a:t>About Ignorance</a:t>
                      </a:r>
                      <a:r>
                        <a:rPr lang="en-GB" sz="1100" baseline="0" dirty="0">
                          <a:latin typeface="Gill Sans MT" panose="020B0502020104020203" pitchFamily="34" charset="0"/>
                        </a:rPr>
                        <a:t> and Want</a:t>
                      </a:r>
                      <a:endParaRPr lang="en-GB" sz="1100" dirty="0">
                        <a:latin typeface="Gill Sans MT" panose="020B0502020104020203" pitchFamily="34" charset="0"/>
                      </a:endParaRPr>
                    </a:p>
                  </a:txBody>
                  <a:tcPr/>
                </a:tc>
                <a:tc>
                  <a:txBody>
                    <a:bodyPr/>
                    <a:lstStyle/>
                    <a:p>
                      <a:pPr marL="0" marR="0" indent="0" algn="l" defTabSz="914411" rtl="0" eaLnBrk="1" fontAlgn="auto" latinLnBrk="0" hangingPunct="1">
                        <a:lnSpc>
                          <a:spcPct val="100000"/>
                        </a:lnSpc>
                        <a:spcBef>
                          <a:spcPts val="0"/>
                        </a:spcBef>
                        <a:spcAft>
                          <a:spcPts val="0"/>
                        </a:spcAft>
                        <a:buClrTx/>
                        <a:buSzTx/>
                        <a:buFontTx/>
                        <a:buNone/>
                        <a:tabLst/>
                        <a:defRPr/>
                      </a:pPr>
                      <a:r>
                        <a:rPr lang="en-GB" sz="1100" dirty="0">
                          <a:latin typeface="Gill Sans MT" panose="020B0502020104020203" pitchFamily="34" charset="0"/>
                        </a:rPr>
                        <a:t>The boy is ignorance.</a:t>
                      </a:r>
                      <a:r>
                        <a:rPr lang="en-GB" sz="1100" baseline="0" dirty="0">
                          <a:latin typeface="Gill Sans MT" panose="020B0502020104020203" pitchFamily="34" charset="0"/>
                        </a:rPr>
                        <a:t> The girl is want. Beware them both and all of their degree, but most of all, beware this boy’. </a:t>
                      </a:r>
                      <a:endParaRPr lang="en-GB" sz="1100" dirty="0">
                        <a:latin typeface="Gill Sans MT" panose="020B0502020104020203" pitchFamily="34" charset="0"/>
                      </a:endParaRPr>
                    </a:p>
                  </a:txBody>
                  <a:tcPr/>
                </a:tc>
                <a:extLst>
                  <a:ext uri="{0D108BD9-81ED-4DB2-BD59-A6C34878D82A}">
                    <a16:rowId xmlns:a16="http://schemas.microsoft.com/office/drawing/2014/main" val="3457828822"/>
                  </a:ext>
                </a:extLst>
              </a:tr>
            </a:tbl>
          </a:graphicData>
        </a:graphic>
      </p:graphicFrame>
      <p:graphicFrame>
        <p:nvGraphicFramePr>
          <p:cNvPr id="10" name="Table 9">
            <a:extLst>
              <a:ext uri="{FF2B5EF4-FFF2-40B4-BE49-F238E27FC236}">
                <a16:creationId xmlns:a16="http://schemas.microsoft.com/office/drawing/2014/main" id="{24469FE2-ED7E-48DC-A54F-CAF767F780A7}"/>
              </a:ext>
            </a:extLst>
          </p:cNvPr>
          <p:cNvGraphicFramePr>
            <a:graphicFrameLocks noGrp="1"/>
          </p:cNvGraphicFramePr>
          <p:nvPr/>
        </p:nvGraphicFramePr>
        <p:xfrm>
          <a:off x="3807915" y="79331"/>
          <a:ext cx="4836655" cy="3135974"/>
        </p:xfrm>
        <a:graphic>
          <a:graphicData uri="http://schemas.openxmlformats.org/drawingml/2006/table">
            <a:tbl>
              <a:tblPr firstRow="1" firstCol="1" bandRow="1">
                <a:tableStyleId>{5940675A-B579-460E-94D1-54222C63F5DA}</a:tableStyleId>
              </a:tblPr>
              <a:tblGrid>
                <a:gridCol w="1274086">
                  <a:extLst>
                    <a:ext uri="{9D8B030D-6E8A-4147-A177-3AD203B41FA5}">
                      <a16:colId xmlns:a16="http://schemas.microsoft.com/office/drawing/2014/main" val="20000"/>
                    </a:ext>
                  </a:extLst>
                </a:gridCol>
                <a:gridCol w="3562569">
                  <a:extLst>
                    <a:ext uri="{9D8B030D-6E8A-4147-A177-3AD203B41FA5}">
                      <a16:colId xmlns:a16="http://schemas.microsoft.com/office/drawing/2014/main" val="20001"/>
                    </a:ext>
                  </a:extLst>
                </a:gridCol>
              </a:tblGrid>
              <a:tr h="218429">
                <a:tc gridSpan="2">
                  <a:txBody>
                    <a:bodyPr/>
                    <a:lstStyle/>
                    <a:p>
                      <a:pPr algn="ctr">
                        <a:lnSpc>
                          <a:spcPct val="115000"/>
                        </a:lnSpc>
                        <a:spcAft>
                          <a:spcPts val="0"/>
                        </a:spcAft>
                      </a:pPr>
                      <a:r>
                        <a:rPr lang="en-GB" sz="1200" b="1" dirty="0">
                          <a:effectLst/>
                          <a:latin typeface="Gill Sans MT" panose="020B0502020104020203" pitchFamily="34" charset="0"/>
                        </a:rPr>
                        <a:t>Week 3</a:t>
                      </a:r>
                      <a:r>
                        <a:rPr lang="en-GB" sz="1200" b="1" baseline="0" dirty="0">
                          <a:effectLst/>
                          <a:latin typeface="Gill Sans MT" panose="020B0502020104020203" pitchFamily="34" charset="0"/>
                        </a:rPr>
                        <a:t> - </a:t>
                      </a:r>
                      <a:r>
                        <a:rPr lang="en-GB" sz="1200" b="1" dirty="0">
                          <a:effectLst/>
                          <a:latin typeface="Gill Sans MT" panose="020B0502020104020203" pitchFamily="34" charset="0"/>
                        </a:rPr>
                        <a:t>Characters </a:t>
                      </a:r>
                      <a:endParaRPr lang="en-GB" sz="12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51424" marR="51424" marT="0" marB="0">
                    <a:solidFill>
                      <a:schemeClr val="accent6">
                        <a:lumMod val="20000"/>
                        <a:lumOff val="80000"/>
                      </a:schemeClr>
                    </a:solidFill>
                  </a:tcPr>
                </a:tc>
                <a:tc hMerge="1">
                  <a:txBody>
                    <a:bodyPr/>
                    <a:lstStyle/>
                    <a:p>
                      <a:endParaRPr lang="en-GB"/>
                    </a:p>
                  </a:txBody>
                  <a:tcPr/>
                </a:tc>
                <a:extLst>
                  <a:ext uri="{0D108BD9-81ED-4DB2-BD59-A6C34878D82A}">
                    <a16:rowId xmlns:a16="http://schemas.microsoft.com/office/drawing/2014/main" val="10000"/>
                  </a:ext>
                </a:extLst>
              </a:tr>
              <a:tr h="377390">
                <a:tc>
                  <a:txBody>
                    <a:bodyPr/>
                    <a:lstStyle/>
                    <a:p>
                      <a:pPr algn="l">
                        <a:lnSpc>
                          <a:spcPct val="115000"/>
                        </a:lnSpc>
                        <a:spcAft>
                          <a:spcPts val="0"/>
                        </a:spcAft>
                      </a:pPr>
                      <a:r>
                        <a:rPr lang="en-GB" sz="1100" b="0" dirty="0">
                          <a:solidFill>
                            <a:schemeClr val="tx1"/>
                          </a:solidFill>
                          <a:effectLst/>
                          <a:latin typeface="Gill Sans MT" panose="020B0502020104020203" pitchFamily="34" charset="0"/>
                          <a:ea typeface="+mn-ea"/>
                          <a:cs typeface="+mn-cs"/>
                        </a:rPr>
                        <a:t>Scrooge</a:t>
                      </a:r>
                      <a:r>
                        <a:rPr lang="en-GB" sz="1100" b="0" baseline="0" dirty="0">
                          <a:solidFill>
                            <a:schemeClr val="tx1"/>
                          </a:solidFill>
                          <a:effectLst/>
                          <a:latin typeface="Gill Sans MT" panose="020B0502020104020203" pitchFamily="34" charset="0"/>
                          <a:ea typeface="+mn-ea"/>
                          <a:cs typeface="+mn-cs"/>
                        </a:rPr>
                        <a:t> </a:t>
                      </a:r>
                      <a:endParaRPr lang="en-GB" sz="1100" b="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51424" marR="51424"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a:latin typeface="Gill Sans MT" panose="020B0502020104020203" pitchFamily="34" charset="0"/>
                        </a:rPr>
                        <a:t>The</a:t>
                      </a:r>
                      <a:r>
                        <a:rPr lang="en-GB" sz="1100" baseline="0" dirty="0">
                          <a:latin typeface="Gill Sans MT" panose="020B0502020104020203" pitchFamily="34" charset="0"/>
                        </a:rPr>
                        <a:t> protagonist of the Novella, The miserly owner of a London counting-house who the ghosts try to help change.</a:t>
                      </a:r>
                      <a:endParaRPr lang="en-GB" sz="1100" dirty="0">
                        <a:latin typeface="Gill Sans MT" panose="020B0502020104020203" pitchFamily="34" charset="0"/>
                      </a:endParaRPr>
                    </a:p>
                  </a:txBody>
                  <a:tcPr marL="51424" marR="51424" marT="0" marB="0"/>
                </a:tc>
                <a:extLst>
                  <a:ext uri="{0D108BD9-81ED-4DB2-BD59-A6C34878D82A}">
                    <a16:rowId xmlns:a16="http://schemas.microsoft.com/office/drawing/2014/main" val="10001"/>
                  </a:ext>
                </a:extLst>
              </a:tr>
              <a:tr h="566085">
                <a:tc>
                  <a:txBody>
                    <a:bodyPr/>
                    <a:lstStyle/>
                    <a:p>
                      <a:pPr algn="l">
                        <a:lnSpc>
                          <a:spcPct val="115000"/>
                        </a:lnSpc>
                        <a:spcAft>
                          <a:spcPts val="0"/>
                        </a:spcAft>
                      </a:pPr>
                      <a:r>
                        <a:rPr lang="en-GB" sz="1100" b="0" dirty="0">
                          <a:solidFill>
                            <a:schemeClr val="tx1"/>
                          </a:solidFill>
                          <a:effectLst/>
                          <a:latin typeface="Gill Sans MT" panose="020B0502020104020203" pitchFamily="34" charset="0"/>
                          <a:ea typeface="+mn-ea"/>
                          <a:cs typeface="+mn-cs"/>
                        </a:rPr>
                        <a:t>Marley’s Ghost</a:t>
                      </a:r>
                      <a:endParaRPr lang="en-GB" sz="1100" b="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51424" marR="51424"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a:latin typeface="Gill Sans MT" panose="020B0502020104020203" pitchFamily="34" charset="0"/>
                        </a:rPr>
                        <a:t>Ebenezer Scrooge's</a:t>
                      </a:r>
                      <a:r>
                        <a:rPr lang="en-GB" sz="1100" baseline="0" dirty="0">
                          <a:latin typeface="Gill Sans MT" panose="020B0502020104020203" pitchFamily="34" charset="0"/>
                        </a:rPr>
                        <a:t> </a:t>
                      </a:r>
                      <a:r>
                        <a:rPr lang="en-GB" sz="1100" dirty="0">
                          <a:latin typeface="Gill Sans MT" panose="020B0502020104020203" pitchFamily="34" charset="0"/>
                        </a:rPr>
                        <a:t>partner. Marley died seven years before the narrative opens. He appears to Scrooge as a ghost condemned to wander the world bound in heavy chains.</a:t>
                      </a:r>
                    </a:p>
                  </a:txBody>
                  <a:tcPr marL="51424" marR="51424" marT="0" marB="0"/>
                </a:tc>
                <a:extLst>
                  <a:ext uri="{0D108BD9-81ED-4DB2-BD59-A6C34878D82A}">
                    <a16:rowId xmlns:a16="http://schemas.microsoft.com/office/drawing/2014/main" val="10002"/>
                  </a:ext>
                </a:extLst>
              </a:tr>
              <a:tr h="566085">
                <a:tc>
                  <a:txBody>
                    <a:bodyPr/>
                    <a:lstStyle/>
                    <a:p>
                      <a:pPr algn="l">
                        <a:lnSpc>
                          <a:spcPct val="115000"/>
                        </a:lnSpc>
                        <a:spcAft>
                          <a:spcPts val="0"/>
                        </a:spcAft>
                      </a:pPr>
                      <a:r>
                        <a:rPr lang="en-GB" sz="1100" b="0" dirty="0">
                          <a:solidFill>
                            <a:schemeClr val="tx1"/>
                          </a:solidFill>
                          <a:effectLst/>
                          <a:latin typeface="Gill Sans MT" panose="020B0502020104020203" pitchFamily="34" charset="0"/>
                          <a:ea typeface="+mn-ea"/>
                          <a:cs typeface="+mn-cs"/>
                        </a:rPr>
                        <a:t>Ghost</a:t>
                      </a:r>
                      <a:r>
                        <a:rPr lang="en-GB" sz="1100" b="0" baseline="0" dirty="0">
                          <a:solidFill>
                            <a:schemeClr val="tx1"/>
                          </a:solidFill>
                          <a:effectLst/>
                          <a:latin typeface="Gill Sans MT" panose="020B0502020104020203" pitchFamily="34" charset="0"/>
                          <a:ea typeface="+mn-ea"/>
                          <a:cs typeface="+mn-cs"/>
                        </a:rPr>
                        <a:t> of Christmas Past</a:t>
                      </a:r>
                      <a:endParaRPr lang="en-GB" sz="1100" b="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51424" marR="51424"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a:latin typeface="Gill Sans MT" panose="020B0502020104020203" pitchFamily="34" charset="0"/>
                        </a:rPr>
                        <a:t>The first spirit to visit Scrooge, a curiously childlike apparition with a glowing head. He takes Scrooge on a tour of Christmases in his past. </a:t>
                      </a:r>
                    </a:p>
                  </a:txBody>
                  <a:tcPr marL="51424" marR="51424" marT="0" marB="0"/>
                </a:tc>
                <a:extLst>
                  <a:ext uri="{0D108BD9-81ED-4DB2-BD59-A6C34878D82A}">
                    <a16:rowId xmlns:a16="http://schemas.microsoft.com/office/drawing/2014/main" val="10003"/>
                  </a:ext>
                </a:extLst>
              </a:tr>
              <a:tr h="424626">
                <a:tc>
                  <a:txBody>
                    <a:bodyPr/>
                    <a:lstStyle/>
                    <a:p>
                      <a:pPr algn="l">
                        <a:lnSpc>
                          <a:spcPct val="115000"/>
                        </a:lnSpc>
                        <a:spcAft>
                          <a:spcPts val="0"/>
                        </a:spcAft>
                      </a:pPr>
                      <a:r>
                        <a:rPr lang="en-GB" sz="1100" dirty="0">
                          <a:latin typeface="Gill Sans MT" panose="020B0502020104020203" pitchFamily="34" charset="0"/>
                        </a:rPr>
                        <a:t>Ghost</a:t>
                      </a:r>
                      <a:r>
                        <a:rPr lang="en-GB" sz="1100" baseline="0" dirty="0">
                          <a:latin typeface="Gill Sans MT" panose="020B0502020104020203" pitchFamily="34" charset="0"/>
                        </a:rPr>
                        <a:t> of Christmas Present</a:t>
                      </a:r>
                      <a:r>
                        <a:rPr lang="en-GB" sz="1100" dirty="0">
                          <a:latin typeface="Gill Sans MT" panose="020B0502020104020203" pitchFamily="34" charset="0"/>
                        </a:rPr>
                        <a:t> </a:t>
                      </a:r>
                      <a:endParaRPr lang="en-GB" sz="1100" b="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51424" marR="51424" marT="0" marB="0"/>
                </a:tc>
                <a:tc>
                  <a:txBody>
                    <a:bodyPr/>
                    <a:lstStyle/>
                    <a:p>
                      <a:pPr marL="0" marR="0" indent="0" algn="l" defTabSz="914411" rtl="0" eaLnBrk="1" fontAlgn="auto" latinLnBrk="0" hangingPunct="1">
                        <a:lnSpc>
                          <a:spcPct val="115000"/>
                        </a:lnSpc>
                        <a:spcBef>
                          <a:spcPts val="0"/>
                        </a:spcBef>
                        <a:spcAft>
                          <a:spcPts val="0"/>
                        </a:spcAft>
                        <a:buClrTx/>
                        <a:buSzTx/>
                        <a:buFontTx/>
                        <a:buNone/>
                        <a:tabLst/>
                        <a:defRPr/>
                      </a:pPr>
                      <a:r>
                        <a:rPr lang="en-GB" sz="1100" dirty="0">
                          <a:latin typeface="Gill Sans MT" panose="020B0502020104020203" pitchFamily="34" charset="0"/>
                        </a:rPr>
                        <a:t>The second spirit to visit Scrooge, a majestic giant clad in a green robe. His lifespan is restricted to Christmas Day. </a:t>
                      </a:r>
                    </a:p>
                  </a:txBody>
                  <a:tcPr marL="51424" marR="51424" marT="0" marB="0"/>
                </a:tc>
                <a:extLst>
                  <a:ext uri="{0D108BD9-81ED-4DB2-BD59-A6C34878D82A}">
                    <a16:rowId xmlns:a16="http://schemas.microsoft.com/office/drawing/2014/main" val="10004"/>
                  </a:ext>
                </a:extLst>
              </a:tr>
              <a:tr h="417274">
                <a:tc>
                  <a:txBody>
                    <a:bodyPr/>
                    <a:lstStyle/>
                    <a:p>
                      <a:pPr algn="l">
                        <a:lnSpc>
                          <a:spcPct val="115000"/>
                        </a:lnSpc>
                        <a:spcAft>
                          <a:spcPts val="0"/>
                        </a:spcAft>
                      </a:pPr>
                      <a:r>
                        <a:rPr lang="en-GB" sz="1100" b="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Ghost</a:t>
                      </a:r>
                      <a:r>
                        <a:rPr lang="en-GB" sz="1100" b="0"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of Christmas Yet to Come</a:t>
                      </a:r>
                      <a:endParaRPr lang="en-GB" sz="1100" b="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51424" marR="51424"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a:latin typeface="Gill Sans MT" panose="020B0502020104020203" pitchFamily="34" charset="0"/>
                        </a:rPr>
                        <a:t>The third and final spirit to visit Scrooge, a silent phantom clad in a hooded black robe, that shows Scrooge </a:t>
                      </a:r>
                      <a:r>
                        <a:rPr lang="en-GB" sz="1100">
                          <a:latin typeface="Gill Sans MT" panose="020B0502020104020203" pitchFamily="34" charset="0"/>
                        </a:rPr>
                        <a:t>his future.</a:t>
                      </a:r>
                      <a:endParaRPr lang="en-GB" sz="1100" dirty="0">
                        <a:latin typeface="Gill Sans MT" panose="020B0502020104020203" pitchFamily="34" charset="0"/>
                      </a:endParaRPr>
                    </a:p>
                  </a:txBody>
                  <a:tcPr marL="51424" marR="51424" marT="0" marB="0"/>
                </a:tc>
                <a:extLst>
                  <a:ext uri="{0D108BD9-81ED-4DB2-BD59-A6C34878D82A}">
                    <a16:rowId xmlns:a16="http://schemas.microsoft.com/office/drawing/2014/main" val="10005"/>
                  </a:ext>
                </a:extLst>
              </a:tr>
              <a:tr h="566085">
                <a:tc>
                  <a:txBody>
                    <a:bodyPr/>
                    <a:lstStyle/>
                    <a:p>
                      <a:pPr algn="l">
                        <a:lnSpc>
                          <a:spcPct val="115000"/>
                        </a:lnSpc>
                        <a:spcAft>
                          <a:spcPts val="0"/>
                        </a:spcAft>
                      </a:pPr>
                      <a:r>
                        <a:rPr lang="en-GB" sz="1100" b="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Bob</a:t>
                      </a:r>
                      <a:r>
                        <a:rPr lang="en-GB" sz="1100" b="0"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Cratchit </a:t>
                      </a:r>
                      <a:endParaRPr lang="en-GB" sz="1100" b="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51424" marR="51424"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Scrooge's clerk, a kind, mild, and very poor man with a large family. Though treated harshly by his boss, Cratchit remains a humble and dedicated employee.</a:t>
                      </a:r>
                    </a:p>
                  </a:txBody>
                  <a:tcPr marL="51424" marR="51424" marT="0" marB="0"/>
                </a:tc>
                <a:extLst>
                  <a:ext uri="{0D108BD9-81ED-4DB2-BD59-A6C34878D82A}">
                    <a16:rowId xmlns:a16="http://schemas.microsoft.com/office/drawing/2014/main" val="2146675359"/>
                  </a:ext>
                </a:extLst>
              </a:tr>
            </a:tbl>
          </a:graphicData>
        </a:graphic>
      </p:graphicFrame>
      <p:graphicFrame>
        <p:nvGraphicFramePr>
          <p:cNvPr id="11" name="Table 10">
            <a:extLst>
              <a:ext uri="{FF2B5EF4-FFF2-40B4-BE49-F238E27FC236}">
                <a16:creationId xmlns:a16="http://schemas.microsoft.com/office/drawing/2014/main" id="{379F102E-9576-4079-8E9D-10C156AEB5CD}"/>
              </a:ext>
            </a:extLst>
          </p:cNvPr>
          <p:cNvGraphicFramePr>
            <a:graphicFrameLocks noGrp="1"/>
          </p:cNvGraphicFramePr>
          <p:nvPr/>
        </p:nvGraphicFramePr>
        <p:xfrm>
          <a:off x="23060" y="472059"/>
          <a:ext cx="3547432" cy="2895664"/>
        </p:xfrm>
        <a:graphic>
          <a:graphicData uri="http://schemas.openxmlformats.org/drawingml/2006/table">
            <a:tbl>
              <a:tblPr firstRow="1" bandRow="1">
                <a:tableStyleId>{7E9639D4-E3E2-4D34-9284-5A2195B3D0D7}</a:tableStyleId>
              </a:tblPr>
              <a:tblGrid>
                <a:gridCol w="950662">
                  <a:extLst>
                    <a:ext uri="{9D8B030D-6E8A-4147-A177-3AD203B41FA5}">
                      <a16:colId xmlns:a16="http://schemas.microsoft.com/office/drawing/2014/main" val="20000"/>
                    </a:ext>
                  </a:extLst>
                </a:gridCol>
                <a:gridCol w="2596770">
                  <a:extLst>
                    <a:ext uri="{9D8B030D-6E8A-4147-A177-3AD203B41FA5}">
                      <a16:colId xmlns:a16="http://schemas.microsoft.com/office/drawing/2014/main" val="20001"/>
                    </a:ext>
                  </a:extLst>
                </a:gridCol>
              </a:tblGrid>
              <a:tr h="274003">
                <a:tc gridSpan="2">
                  <a:txBody>
                    <a:bodyPr/>
                    <a:lstStyle/>
                    <a:p>
                      <a:pPr algn="ctr"/>
                      <a:r>
                        <a:rPr lang="en-GB" sz="1200" b="1" dirty="0">
                          <a:solidFill>
                            <a:schemeClr val="tx1"/>
                          </a:solidFill>
                          <a:latin typeface="Gill Sans MT" panose="020B0502020104020203" pitchFamily="34" charset="0"/>
                        </a:rPr>
                        <a:t>Week 1</a:t>
                      </a:r>
                      <a:r>
                        <a:rPr lang="en-GB" sz="1200" b="1" baseline="0" dirty="0">
                          <a:solidFill>
                            <a:schemeClr val="tx1"/>
                          </a:solidFill>
                          <a:latin typeface="Gill Sans MT" panose="020B0502020104020203" pitchFamily="34" charset="0"/>
                        </a:rPr>
                        <a:t> - </a:t>
                      </a:r>
                      <a:r>
                        <a:rPr lang="en-GB" sz="1200" b="1" dirty="0">
                          <a:solidFill>
                            <a:schemeClr val="tx1"/>
                          </a:solidFill>
                          <a:latin typeface="Gill Sans MT" panose="020B0502020104020203" pitchFamily="34" charset="0"/>
                        </a:rPr>
                        <a:t>Context</a:t>
                      </a:r>
                    </a:p>
                  </a:txBody>
                  <a:tcPr marL="91421" marR="91421"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GB" sz="1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761090">
                <a:tc>
                  <a:txBody>
                    <a:bodyPr/>
                    <a:lstStyle/>
                    <a:p>
                      <a:r>
                        <a:rPr lang="en-GB" sz="1100" b="0" dirty="0">
                          <a:solidFill>
                            <a:schemeClr val="tx1"/>
                          </a:solidFill>
                          <a:latin typeface="Gill Sans MT" panose="020B0502020104020203" pitchFamily="34" charset="0"/>
                        </a:rPr>
                        <a:t>Charles Dickens </a:t>
                      </a:r>
                    </a:p>
                    <a:p>
                      <a:r>
                        <a:rPr lang="en-GB" sz="1100" b="0" dirty="0">
                          <a:solidFill>
                            <a:schemeClr val="tx1"/>
                          </a:solidFill>
                          <a:latin typeface="Gill Sans MT" panose="020B0502020104020203" pitchFamily="34" charset="0"/>
                        </a:rPr>
                        <a:t>1812-1870</a:t>
                      </a:r>
                    </a:p>
                  </a:txBody>
                  <a:tcPr marL="91421" marR="91421"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100" b="0" dirty="0">
                          <a:solidFill>
                            <a:schemeClr val="tx1"/>
                          </a:solidFill>
                          <a:latin typeface="Gill Sans MT" panose="020B0502020104020203" pitchFamily="34" charset="0"/>
                        </a:rPr>
                        <a:t>Dickens was born into a middle class family,</a:t>
                      </a:r>
                      <a:r>
                        <a:rPr lang="en-GB" sz="1100" b="0" baseline="0" dirty="0">
                          <a:solidFill>
                            <a:schemeClr val="tx1"/>
                          </a:solidFill>
                          <a:latin typeface="Gill Sans MT" panose="020B0502020104020203" pitchFamily="34" charset="0"/>
                        </a:rPr>
                        <a:t> however, his father experienced financial difficulty which meant he was put into a debtor’s prison. </a:t>
                      </a:r>
                      <a:endParaRPr lang="en-GB" sz="1100" b="0" dirty="0">
                        <a:solidFill>
                          <a:schemeClr val="tx1"/>
                        </a:solidFill>
                        <a:latin typeface="Gill Sans MT" panose="020B0502020104020203" pitchFamily="34" charset="0"/>
                      </a:endParaRPr>
                    </a:p>
                  </a:txBody>
                  <a:tcPr marL="91421" marR="91421"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9285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0" dirty="0">
                          <a:solidFill>
                            <a:schemeClr val="tx1"/>
                          </a:solidFill>
                          <a:latin typeface="Gill Sans MT" panose="020B0502020104020203" pitchFamily="34" charset="0"/>
                        </a:rPr>
                        <a:t>Workhouses</a:t>
                      </a:r>
                      <a:r>
                        <a:rPr lang="en-GB" sz="1100" b="0" baseline="0" dirty="0">
                          <a:solidFill>
                            <a:schemeClr val="tx1"/>
                          </a:solidFill>
                          <a:latin typeface="Gill Sans MT" panose="020B0502020104020203" pitchFamily="34" charset="0"/>
                        </a:rPr>
                        <a:t> </a:t>
                      </a:r>
                      <a:endParaRPr lang="en-GB" sz="1100" b="0" dirty="0">
                        <a:solidFill>
                          <a:schemeClr val="tx1"/>
                        </a:solidFill>
                        <a:latin typeface="Gill Sans MT" panose="020B0502020104020203" pitchFamily="34" charset="0"/>
                      </a:endParaRPr>
                    </a:p>
                    <a:p>
                      <a:endParaRPr lang="en-GB" sz="1100" b="0" dirty="0">
                        <a:solidFill>
                          <a:schemeClr val="tx1"/>
                        </a:solidFill>
                        <a:latin typeface="Gill Sans MT" panose="020B0502020104020203" pitchFamily="34" charset="0"/>
                      </a:endParaRPr>
                    </a:p>
                  </a:txBody>
                  <a:tcPr marL="91421" marR="91421"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a:latin typeface="Gill Sans MT" panose="020B0502020104020203" pitchFamily="34" charset="0"/>
                        </a:rPr>
                        <a:t>In 1834 ‘The New Poor Law’ was introduces which stated that for the poor to receive money or support they were to go to the workhouses, which were harsh and unforgiving  prisons. </a:t>
                      </a:r>
                    </a:p>
                  </a:txBody>
                  <a:tcPr marL="91421" marR="91421"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928526">
                <a:tc>
                  <a:txBody>
                    <a:bodyPr/>
                    <a:lstStyle/>
                    <a:p>
                      <a:r>
                        <a:rPr lang="en-GB" sz="1100" b="0" dirty="0">
                          <a:solidFill>
                            <a:schemeClr val="tx1"/>
                          </a:solidFill>
                          <a:latin typeface="Gill Sans MT" panose="020B0502020104020203" pitchFamily="34" charset="0"/>
                        </a:rPr>
                        <a:t>The</a:t>
                      </a:r>
                      <a:r>
                        <a:rPr lang="en-GB" sz="1100" b="0" baseline="0" dirty="0">
                          <a:solidFill>
                            <a:schemeClr val="tx1"/>
                          </a:solidFill>
                          <a:latin typeface="Gill Sans MT" panose="020B0502020104020203" pitchFamily="34" charset="0"/>
                        </a:rPr>
                        <a:t> Industrial Revolution </a:t>
                      </a:r>
                      <a:endParaRPr lang="en-GB" sz="1100" b="0" dirty="0">
                        <a:solidFill>
                          <a:schemeClr val="tx1"/>
                        </a:solidFill>
                        <a:latin typeface="Gill Sans MT" panose="020B0502020104020203" pitchFamily="34" charset="0"/>
                      </a:endParaRPr>
                    </a:p>
                  </a:txBody>
                  <a:tcPr marL="91421" marR="91421"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11" rtl="0" eaLnBrk="1" fontAlgn="auto" latinLnBrk="0" hangingPunct="1">
                        <a:lnSpc>
                          <a:spcPct val="100000"/>
                        </a:lnSpc>
                        <a:spcBef>
                          <a:spcPts val="0"/>
                        </a:spcBef>
                        <a:spcAft>
                          <a:spcPts val="0"/>
                        </a:spcAft>
                        <a:buClrTx/>
                        <a:buSzTx/>
                        <a:buFontTx/>
                        <a:buNone/>
                        <a:tabLst/>
                        <a:defRPr/>
                      </a:pPr>
                      <a:r>
                        <a:rPr lang="en-GB" sz="1100" dirty="0">
                          <a:latin typeface="Gill Sans MT" panose="020B0502020104020203" pitchFamily="34" charset="0"/>
                        </a:rPr>
                        <a:t>Dickens wrote A</a:t>
                      </a:r>
                      <a:r>
                        <a:rPr lang="en-GB" sz="1100" baseline="0" dirty="0">
                          <a:latin typeface="Gill Sans MT" panose="020B0502020104020203" pitchFamily="34" charset="0"/>
                        </a:rPr>
                        <a:t>CC at the end of the Industrial Revolution. The mechanisation of industry meant less demand for workers, therefore many found themselves in poverty. </a:t>
                      </a:r>
                      <a:endParaRPr lang="en-GB" sz="1100" dirty="0">
                        <a:latin typeface="Gill Sans MT" panose="020B0502020104020203" pitchFamily="34" charset="0"/>
                      </a:endParaRPr>
                    </a:p>
                  </a:txBody>
                  <a:tcPr marL="91421" marR="91421"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graphicFrame>
        <p:nvGraphicFramePr>
          <p:cNvPr id="13" name="Table 12">
            <a:extLst>
              <a:ext uri="{FF2B5EF4-FFF2-40B4-BE49-F238E27FC236}">
                <a16:creationId xmlns:a16="http://schemas.microsoft.com/office/drawing/2014/main" id="{24469FE2-ED7E-48DC-A54F-CAF767F780A7}"/>
              </a:ext>
            </a:extLst>
          </p:cNvPr>
          <p:cNvGraphicFramePr>
            <a:graphicFrameLocks noGrp="1"/>
          </p:cNvGraphicFramePr>
          <p:nvPr/>
        </p:nvGraphicFramePr>
        <p:xfrm>
          <a:off x="8730846" y="79331"/>
          <a:ext cx="3294357" cy="3197932"/>
        </p:xfrm>
        <a:graphic>
          <a:graphicData uri="http://schemas.openxmlformats.org/drawingml/2006/table">
            <a:tbl>
              <a:tblPr firstRow="1" firstCol="1" bandRow="1">
                <a:tableStyleId>{5940675A-B579-460E-94D1-54222C63F5DA}</a:tableStyleId>
              </a:tblPr>
              <a:tblGrid>
                <a:gridCol w="813722">
                  <a:extLst>
                    <a:ext uri="{9D8B030D-6E8A-4147-A177-3AD203B41FA5}">
                      <a16:colId xmlns:a16="http://schemas.microsoft.com/office/drawing/2014/main" val="20000"/>
                    </a:ext>
                  </a:extLst>
                </a:gridCol>
                <a:gridCol w="2480635">
                  <a:extLst>
                    <a:ext uri="{9D8B030D-6E8A-4147-A177-3AD203B41FA5}">
                      <a16:colId xmlns:a16="http://schemas.microsoft.com/office/drawing/2014/main" val="20001"/>
                    </a:ext>
                  </a:extLst>
                </a:gridCol>
              </a:tblGrid>
              <a:tr h="166656">
                <a:tc gridSpan="2">
                  <a:txBody>
                    <a:bodyPr/>
                    <a:lstStyle/>
                    <a:p>
                      <a:pPr algn="ctr">
                        <a:lnSpc>
                          <a:spcPct val="115000"/>
                        </a:lnSpc>
                        <a:spcAft>
                          <a:spcPts val="0"/>
                        </a:spcAft>
                      </a:pPr>
                      <a:r>
                        <a:rPr lang="en-GB" sz="1200" b="1" dirty="0">
                          <a:effectLst/>
                          <a:latin typeface="Gill Sans MT" panose="020B0502020104020203" pitchFamily="34" charset="0"/>
                        </a:rPr>
                        <a:t>Week 5</a:t>
                      </a:r>
                      <a:r>
                        <a:rPr lang="en-GB" sz="1200" b="1" baseline="0" dirty="0">
                          <a:effectLst/>
                          <a:latin typeface="Gill Sans MT" panose="020B0502020104020203" pitchFamily="34" charset="0"/>
                        </a:rPr>
                        <a:t> – </a:t>
                      </a:r>
                      <a:r>
                        <a:rPr lang="en-GB" sz="1200" b="1" dirty="0">
                          <a:effectLst/>
                          <a:latin typeface="Gill Sans MT" panose="020B0502020104020203" pitchFamily="34" charset="0"/>
                        </a:rPr>
                        <a:t>Key Terms</a:t>
                      </a:r>
                      <a:endParaRPr lang="en-GB" sz="12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51424" marR="51424" marT="0" marB="0">
                    <a:solidFill>
                      <a:srgbClr val="FFCCFF"/>
                    </a:solidFill>
                  </a:tcPr>
                </a:tc>
                <a:tc hMerge="1">
                  <a:txBody>
                    <a:bodyPr/>
                    <a:lstStyle/>
                    <a:p>
                      <a:endParaRPr lang="en-GB"/>
                    </a:p>
                  </a:txBody>
                  <a:tcPr/>
                </a:tc>
                <a:extLst>
                  <a:ext uri="{0D108BD9-81ED-4DB2-BD59-A6C34878D82A}">
                    <a16:rowId xmlns:a16="http://schemas.microsoft.com/office/drawing/2014/main" val="10000"/>
                  </a:ext>
                </a:extLst>
              </a:tr>
              <a:tr h="328615">
                <a:tc>
                  <a:txBody>
                    <a:bodyPr/>
                    <a:lstStyle/>
                    <a:p>
                      <a:pPr algn="l">
                        <a:lnSpc>
                          <a:spcPct val="115000"/>
                        </a:lnSpc>
                        <a:spcAft>
                          <a:spcPts val="0"/>
                        </a:spcAft>
                      </a:pPr>
                      <a:r>
                        <a:rPr lang="en-GB" sz="1100" b="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Benevolent </a:t>
                      </a:r>
                    </a:p>
                  </a:txBody>
                  <a:tcPr marL="51424" marR="51424"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a:latin typeface="Gill Sans MT" panose="020B0502020104020203" pitchFamily="34" charset="0"/>
                        </a:rPr>
                        <a:t>Being kind, generous and willing to help people.</a:t>
                      </a:r>
                    </a:p>
                  </a:txBody>
                  <a:tcPr marL="51424" marR="51424" marT="0" marB="0"/>
                </a:tc>
                <a:extLst>
                  <a:ext uri="{0D108BD9-81ED-4DB2-BD59-A6C34878D82A}">
                    <a16:rowId xmlns:a16="http://schemas.microsoft.com/office/drawing/2014/main" val="10001"/>
                  </a:ext>
                </a:extLst>
              </a:tr>
              <a:tr h="417622">
                <a:tc>
                  <a:txBody>
                    <a:bodyPr/>
                    <a:lstStyle/>
                    <a:p>
                      <a:pPr algn="l">
                        <a:lnSpc>
                          <a:spcPct val="115000"/>
                        </a:lnSpc>
                        <a:spcAft>
                          <a:spcPts val="0"/>
                        </a:spcAft>
                      </a:pPr>
                      <a:r>
                        <a:rPr lang="en-GB" sz="1100" b="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Antithesis </a:t>
                      </a:r>
                    </a:p>
                  </a:txBody>
                  <a:tcPr marL="51424" marR="51424"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a:latin typeface="Gill Sans MT" panose="020B0502020104020203" pitchFamily="34" charset="0"/>
                        </a:rPr>
                        <a:t>A person or thing that is the direct opposite of someone of something else.</a:t>
                      </a:r>
                    </a:p>
                  </a:txBody>
                  <a:tcPr marL="51424" marR="51424" marT="0" marB="0"/>
                </a:tc>
                <a:extLst>
                  <a:ext uri="{0D108BD9-81ED-4DB2-BD59-A6C34878D82A}">
                    <a16:rowId xmlns:a16="http://schemas.microsoft.com/office/drawing/2014/main" val="10002"/>
                  </a:ext>
                </a:extLst>
              </a:tr>
              <a:tr h="305792">
                <a:tc>
                  <a:txBody>
                    <a:bodyPr/>
                    <a:lstStyle/>
                    <a:p>
                      <a:pPr algn="l">
                        <a:lnSpc>
                          <a:spcPct val="115000"/>
                        </a:lnSpc>
                        <a:spcAft>
                          <a:spcPts val="0"/>
                        </a:spcAft>
                      </a:pPr>
                      <a:r>
                        <a:rPr lang="en-GB" sz="1100" b="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Didactic </a:t>
                      </a:r>
                    </a:p>
                  </a:txBody>
                  <a:tcPr marL="51424" marR="51424"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a:latin typeface="Gill Sans MT" panose="020B0502020104020203" pitchFamily="34" charset="0"/>
                        </a:rPr>
                        <a:t>A moral message, meaning to give instructions.</a:t>
                      </a:r>
                      <a:r>
                        <a:rPr lang="en-GB" sz="1100" baseline="0" dirty="0">
                          <a:latin typeface="Gill Sans MT" panose="020B0502020104020203" pitchFamily="34" charset="0"/>
                        </a:rPr>
                        <a:t> </a:t>
                      </a:r>
                      <a:endParaRPr lang="en-GB" sz="1100" dirty="0">
                        <a:latin typeface="Gill Sans MT" panose="020B0502020104020203" pitchFamily="34" charset="0"/>
                      </a:endParaRPr>
                    </a:p>
                  </a:txBody>
                  <a:tcPr marL="51424" marR="51424" marT="0" marB="0"/>
                </a:tc>
                <a:extLst>
                  <a:ext uri="{0D108BD9-81ED-4DB2-BD59-A6C34878D82A}">
                    <a16:rowId xmlns:a16="http://schemas.microsoft.com/office/drawing/2014/main" val="10003"/>
                  </a:ext>
                </a:extLst>
              </a:tr>
              <a:tr h="203861">
                <a:tc>
                  <a:txBody>
                    <a:bodyPr/>
                    <a:lstStyle/>
                    <a:p>
                      <a:pPr algn="l">
                        <a:lnSpc>
                          <a:spcPct val="115000"/>
                        </a:lnSpc>
                        <a:spcAft>
                          <a:spcPts val="0"/>
                        </a:spcAft>
                      </a:pPr>
                      <a:r>
                        <a:rPr lang="en-GB" sz="1100" b="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Novella</a:t>
                      </a:r>
                    </a:p>
                  </a:txBody>
                  <a:tcPr marL="51424" marR="51424" marT="0" marB="0"/>
                </a:tc>
                <a:tc>
                  <a:txBody>
                    <a:bodyPr/>
                    <a:lstStyle/>
                    <a:p>
                      <a:pPr marL="0" marR="0" indent="0" algn="l" defTabSz="914411" rtl="0" eaLnBrk="1" fontAlgn="auto" latinLnBrk="0" hangingPunct="1">
                        <a:lnSpc>
                          <a:spcPct val="115000"/>
                        </a:lnSpc>
                        <a:spcBef>
                          <a:spcPts val="0"/>
                        </a:spcBef>
                        <a:spcAft>
                          <a:spcPts val="0"/>
                        </a:spcAft>
                        <a:buClrTx/>
                        <a:buSzTx/>
                        <a:buFontTx/>
                        <a:buNone/>
                        <a:tabLst/>
                        <a:defRPr/>
                      </a:pPr>
                      <a:r>
                        <a:rPr lang="en-GB" sz="1100" dirty="0">
                          <a:latin typeface="Gill Sans MT" panose="020B0502020104020203" pitchFamily="34" charset="0"/>
                        </a:rPr>
                        <a:t>A short novel.</a:t>
                      </a:r>
                    </a:p>
                  </a:txBody>
                  <a:tcPr marL="51424" marR="51424" marT="0" marB="0"/>
                </a:tc>
                <a:extLst>
                  <a:ext uri="{0D108BD9-81ED-4DB2-BD59-A6C34878D82A}">
                    <a16:rowId xmlns:a16="http://schemas.microsoft.com/office/drawing/2014/main" val="10004"/>
                  </a:ext>
                </a:extLst>
              </a:tr>
              <a:tr h="307838">
                <a:tc>
                  <a:txBody>
                    <a:bodyPr/>
                    <a:lstStyle/>
                    <a:p>
                      <a:pPr algn="l">
                        <a:lnSpc>
                          <a:spcPct val="115000"/>
                        </a:lnSpc>
                        <a:spcAft>
                          <a:spcPts val="0"/>
                        </a:spcAft>
                      </a:pPr>
                      <a:r>
                        <a:rPr lang="en-GB" sz="1100" b="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Redemption</a:t>
                      </a:r>
                    </a:p>
                  </a:txBody>
                  <a:tcPr marL="51424" marR="51424"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a:latin typeface="Gill Sans MT" panose="020B0502020104020203" pitchFamily="34" charset="0"/>
                        </a:rPr>
                        <a:t>The act of saving or being saved from sin, error or evil.</a:t>
                      </a:r>
                    </a:p>
                  </a:txBody>
                  <a:tcPr marL="51424" marR="51424" marT="0" marB="0"/>
                </a:tc>
                <a:extLst>
                  <a:ext uri="{0D108BD9-81ED-4DB2-BD59-A6C34878D82A}">
                    <a16:rowId xmlns:a16="http://schemas.microsoft.com/office/drawing/2014/main" val="10005"/>
                  </a:ext>
                </a:extLst>
              </a:tr>
              <a:tr h="307838">
                <a:tc>
                  <a:txBody>
                    <a:bodyPr/>
                    <a:lstStyle/>
                    <a:p>
                      <a:pPr algn="l">
                        <a:lnSpc>
                          <a:spcPct val="115000"/>
                        </a:lnSpc>
                        <a:spcAft>
                          <a:spcPts val="0"/>
                        </a:spcAft>
                      </a:pPr>
                      <a:r>
                        <a:rPr lang="en-GB" sz="1100" b="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Misanthropic </a:t>
                      </a:r>
                    </a:p>
                  </a:txBody>
                  <a:tcPr marL="51424" marR="51424"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A person who dislikes other people. </a:t>
                      </a:r>
                    </a:p>
                  </a:txBody>
                  <a:tcPr marL="51424" marR="51424" marT="0" marB="0"/>
                </a:tc>
                <a:extLst>
                  <a:ext uri="{0D108BD9-81ED-4DB2-BD59-A6C34878D82A}">
                    <a16:rowId xmlns:a16="http://schemas.microsoft.com/office/drawing/2014/main" val="2146675359"/>
                  </a:ext>
                </a:extLst>
              </a:tr>
              <a:tr h="300615">
                <a:tc>
                  <a:txBody>
                    <a:bodyPr/>
                    <a:lstStyle/>
                    <a:p>
                      <a:pPr algn="l">
                        <a:lnSpc>
                          <a:spcPct val="115000"/>
                        </a:lnSpc>
                        <a:spcAft>
                          <a:spcPts val="0"/>
                        </a:spcAft>
                      </a:pPr>
                      <a:r>
                        <a:rPr lang="en-GB" sz="1100" b="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Stave</a:t>
                      </a:r>
                    </a:p>
                  </a:txBody>
                  <a:tcPr marL="51424" marR="51424"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A set of 5 horizontal lines where music is written. </a:t>
                      </a:r>
                    </a:p>
                  </a:txBody>
                  <a:tcPr marL="51424" marR="51424" marT="0" marB="0"/>
                </a:tc>
                <a:extLst>
                  <a:ext uri="{0D108BD9-81ED-4DB2-BD59-A6C34878D82A}">
                    <a16:rowId xmlns:a16="http://schemas.microsoft.com/office/drawing/2014/main" val="474086866"/>
                  </a:ext>
                </a:extLst>
              </a:tr>
              <a:tr h="556829">
                <a:tc>
                  <a:txBody>
                    <a:bodyPr/>
                    <a:lstStyle/>
                    <a:p>
                      <a:pPr algn="l">
                        <a:lnSpc>
                          <a:spcPct val="115000"/>
                        </a:lnSpc>
                        <a:spcAft>
                          <a:spcPts val="0"/>
                        </a:spcAft>
                      </a:pPr>
                      <a:r>
                        <a:rPr lang="en-GB" sz="1100" b="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Purgatory </a:t>
                      </a:r>
                    </a:p>
                  </a:txBody>
                  <a:tcPr marL="51424" marR="51424"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A medieval Christian belief which is a limbo between hell and life which gives you another chance to change and be ready for heaven.</a:t>
                      </a:r>
                    </a:p>
                  </a:txBody>
                  <a:tcPr marL="51424" marR="51424" marT="0" marB="0"/>
                </a:tc>
                <a:extLst>
                  <a:ext uri="{0D108BD9-81ED-4DB2-BD59-A6C34878D82A}">
                    <a16:rowId xmlns:a16="http://schemas.microsoft.com/office/drawing/2014/main" val="194772745"/>
                  </a:ext>
                </a:extLst>
              </a:tr>
            </a:tbl>
          </a:graphicData>
        </a:graphic>
      </p:graphicFrame>
      <p:sp>
        <p:nvSpPr>
          <p:cNvPr id="9" name="TextBox 8"/>
          <p:cNvSpPr txBox="1"/>
          <p:nvPr/>
        </p:nvSpPr>
        <p:spPr>
          <a:xfrm>
            <a:off x="11755120" y="6488668"/>
            <a:ext cx="436880" cy="369332"/>
          </a:xfrm>
          <a:prstGeom prst="rect">
            <a:avLst/>
          </a:prstGeom>
          <a:solidFill>
            <a:schemeClr val="tx1"/>
          </a:solidFill>
        </p:spPr>
        <p:txBody>
          <a:bodyPr wrap="square" rtlCol="0">
            <a:spAutoFit/>
          </a:bodyPr>
          <a:lstStyle/>
          <a:p>
            <a:pPr algn="ctr"/>
            <a:r>
              <a:rPr lang="en-GB" dirty="0">
                <a:solidFill>
                  <a:schemeClr val="bg1"/>
                </a:solidFill>
              </a:rPr>
              <a:t>1</a:t>
            </a:r>
          </a:p>
        </p:txBody>
      </p:sp>
      <p:graphicFrame>
        <p:nvGraphicFramePr>
          <p:cNvPr id="4" name="Table 3">
            <a:extLst>
              <a:ext uri="{FF2B5EF4-FFF2-40B4-BE49-F238E27FC236}">
                <a16:creationId xmlns:a16="http://schemas.microsoft.com/office/drawing/2014/main" id="{89129446-F19B-1723-0586-BA8504FCE13F}"/>
              </a:ext>
            </a:extLst>
          </p:cNvPr>
          <p:cNvGraphicFramePr>
            <a:graphicFrameLocks noGrp="1"/>
          </p:cNvGraphicFramePr>
          <p:nvPr/>
        </p:nvGraphicFramePr>
        <p:xfrm>
          <a:off x="9378567" y="3367723"/>
          <a:ext cx="2376553" cy="3174596"/>
        </p:xfrm>
        <a:graphic>
          <a:graphicData uri="http://schemas.openxmlformats.org/drawingml/2006/table">
            <a:tbl>
              <a:tblPr firstRow="1" bandRow="1">
                <a:tableStyleId>{5940675A-B579-460E-94D1-54222C63F5DA}</a:tableStyleId>
              </a:tblPr>
              <a:tblGrid>
                <a:gridCol w="987482">
                  <a:extLst>
                    <a:ext uri="{9D8B030D-6E8A-4147-A177-3AD203B41FA5}">
                      <a16:colId xmlns:a16="http://schemas.microsoft.com/office/drawing/2014/main" val="20000"/>
                    </a:ext>
                  </a:extLst>
                </a:gridCol>
                <a:gridCol w="1389071">
                  <a:extLst>
                    <a:ext uri="{9D8B030D-6E8A-4147-A177-3AD203B41FA5}">
                      <a16:colId xmlns:a16="http://schemas.microsoft.com/office/drawing/2014/main" val="20001"/>
                    </a:ext>
                  </a:extLst>
                </a:gridCol>
              </a:tblGrid>
              <a:tr h="328775">
                <a:tc gridSpan="2">
                  <a:txBody>
                    <a:bodyPr/>
                    <a:lstStyle/>
                    <a:p>
                      <a:pPr algn="ctr"/>
                      <a:r>
                        <a:rPr lang="en-GB" sz="1200" b="1" dirty="0">
                          <a:solidFill>
                            <a:schemeClr val="tx1"/>
                          </a:solidFill>
                          <a:latin typeface="Gill Sans MT" panose="020B0502020104020203" pitchFamily="34" charset="0"/>
                        </a:rPr>
                        <a:t>Week 7 – Key themes</a:t>
                      </a:r>
                    </a:p>
                  </a:txBody>
                  <a:tcPr>
                    <a:solidFill>
                      <a:schemeClr val="accent2">
                        <a:lumMod val="20000"/>
                        <a:lumOff val="80000"/>
                      </a:schemeClr>
                    </a:solidFill>
                  </a:tcPr>
                </a:tc>
                <a:tc hMerge="1">
                  <a:txBody>
                    <a:bodyPr/>
                    <a:lstStyle/>
                    <a:p>
                      <a:endParaRPr lang="en-GB" dirty="0"/>
                    </a:p>
                  </a:txBody>
                  <a:tcPr/>
                </a:tc>
                <a:extLst>
                  <a:ext uri="{0D108BD9-81ED-4DB2-BD59-A6C34878D82A}">
                    <a16:rowId xmlns:a16="http://schemas.microsoft.com/office/drawing/2014/main" val="10000"/>
                  </a:ext>
                </a:extLst>
              </a:tr>
              <a:tr h="451254">
                <a:tc>
                  <a:txBody>
                    <a:bodyPr/>
                    <a:lstStyle/>
                    <a:p>
                      <a:r>
                        <a:rPr lang="en-GB" sz="1100" dirty="0">
                          <a:latin typeface="Gill Sans MT" panose="020B0502020104020203" pitchFamily="34" charset="0"/>
                        </a:rPr>
                        <a:t>Social injustice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a:latin typeface="Gill Sans MT" panose="020B0502020104020203" pitchFamily="34" charset="0"/>
                        </a:rPr>
                        <a:t>The Christmas spirit </a:t>
                      </a:r>
                    </a:p>
                  </a:txBody>
                  <a:tcPr/>
                </a:tc>
                <a:extLst>
                  <a:ext uri="{0D108BD9-81ED-4DB2-BD59-A6C34878D82A}">
                    <a16:rowId xmlns:a16="http://schemas.microsoft.com/office/drawing/2014/main" val="10001"/>
                  </a:ext>
                </a:extLst>
              </a:tr>
              <a:tr h="628531">
                <a:tc>
                  <a:txBody>
                    <a:bodyPr/>
                    <a:lstStyle/>
                    <a:p>
                      <a:r>
                        <a:rPr lang="en-GB" sz="1100" dirty="0">
                          <a:latin typeface="Gill Sans MT" panose="020B0502020104020203" pitchFamily="34" charset="0"/>
                        </a:rPr>
                        <a:t>Responsibility </a:t>
                      </a:r>
                    </a:p>
                  </a:txBody>
                  <a:tcPr/>
                </a:tc>
                <a:tc>
                  <a:txBody>
                    <a:bodyPr/>
                    <a:lstStyle/>
                    <a:p>
                      <a:r>
                        <a:rPr lang="en-GB" sz="1100" dirty="0">
                          <a:latin typeface="Gill Sans MT" panose="020B0502020104020203" pitchFamily="34" charset="0"/>
                        </a:rPr>
                        <a:t>Social responsibility </a:t>
                      </a:r>
                    </a:p>
                  </a:txBody>
                  <a:tcPr/>
                </a:tc>
                <a:extLst>
                  <a:ext uri="{0D108BD9-81ED-4DB2-BD59-A6C34878D82A}">
                    <a16:rowId xmlns:a16="http://schemas.microsoft.com/office/drawing/2014/main" val="10002"/>
                  </a:ext>
                </a:extLst>
              </a:tr>
              <a:tr h="441509">
                <a:tc>
                  <a:txBody>
                    <a:bodyPr/>
                    <a:lstStyle/>
                    <a:p>
                      <a:r>
                        <a:rPr lang="en-GB" sz="1100" dirty="0">
                          <a:latin typeface="Gill Sans MT" panose="020B0502020104020203" pitchFamily="34" charset="0"/>
                        </a:rPr>
                        <a:t>Greed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a:latin typeface="Gill Sans MT" panose="020B0502020104020203" pitchFamily="34" charset="0"/>
                        </a:rPr>
                        <a:t>Charity </a:t>
                      </a:r>
                    </a:p>
                  </a:txBody>
                  <a:tcPr/>
                </a:tc>
                <a:extLst>
                  <a:ext uri="{0D108BD9-81ED-4DB2-BD59-A6C34878D82A}">
                    <a16:rowId xmlns:a16="http://schemas.microsoft.com/office/drawing/2014/main" val="10003"/>
                  </a:ext>
                </a:extLst>
              </a:tr>
              <a:tr h="441509">
                <a:tc>
                  <a:txBody>
                    <a:bodyPr/>
                    <a:lstStyle/>
                    <a:p>
                      <a:r>
                        <a:rPr lang="en-GB" sz="1100" dirty="0">
                          <a:latin typeface="Gill Sans MT" panose="020B0502020104020203" pitchFamily="34" charset="0"/>
                        </a:rPr>
                        <a:t>Family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a:latin typeface="Gill Sans MT" panose="020B0502020104020203" pitchFamily="34" charset="0"/>
                        </a:rPr>
                        <a:t>Isolation </a:t>
                      </a:r>
                    </a:p>
                  </a:txBody>
                  <a:tcPr/>
                </a:tc>
                <a:extLst>
                  <a:ext uri="{0D108BD9-81ED-4DB2-BD59-A6C34878D82A}">
                    <a16:rowId xmlns:a16="http://schemas.microsoft.com/office/drawing/2014/main" val="3235437395"/>
                  </a:ext>
                </a:extLst>
              </a:tr>
              <a:tr h="441509">
                <a:tc>
                  <a:txBody>
                    <a:bodyPr/>
                    <a:lstStyle/>
                    <a:p>
                      <a:r>
                        <a:rPr lang="en-GB" sz="1100" dirty="0">
                          <a:latin typeface="Gill Sans MT" panose="020B0502020104020203" pitchFamily="34" charset="0"/>
                        </a:rPr>
                        <a:t>Redemption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a:latin typeface="Gill Sans MT" panose="020B0502020104020203" pitchFamily="34" charset="0"/>
                        </a:rPr>
                        <a:t>Supernatural </a:t>
                      </a:r>
                    </a:p>
                  </a:txBody>
                  <a:tcPr/>
                </a:tc>
                <a:extLst>
                  <a:ext uri="{0D108BD9-81ED-4DB2-BD59-A6C34878D82A}">
                    <a16:rowId xmlns:a16="http://schemas.microsoft.com/office/drawing/2014/main" val="2635539291"/>
                  </a:ext>
                </a:extLst>
              </a:tr>
              <a:tr h="441509">
                <a:tc>
                  <a:txBody>
                    <a:bodyPr/>
                    <a:lstStyle/>
                    <a:p>
                      <a:r>
                        <a:rPr lang="en-GB" sz="1100" dirty="0">
                          <a:latin typeface="Gill Sans MT" panose="020B0502020104020203" pitchFamily="34" charset="0"/>
                        </a:rPr>
                        <a:t>Poverty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a:latin typeface="Gill Sans MT" panose="020B0502020104020203" pitchFamily="34" charset="0"/>
                        </a:rPr>
                        <a:t>Transformation </a:t>
                      </a:r>
                    </a:p>
                  </a:txBody>
                  <a:tcPr/>
                </a:tc>
                <a:extLst>
                  <a:ext uri="{0D108BD9-81ED-4DB2-BD59-A6C34878D82A}">
                    <a16:rowId xmlns:a16="http://schemas.microsoft.com/office/drawing/2014/main" val="3550192409"/>
                  </a:ext>
                </a:extLst>
              </a:tr>
            </a:tbl>
          </a:graphicData>
        </a:graphic>
      </p:graphicFrame>
    </p:spTree>
    <p:extLst>
      <p:ext uri="{BB962C8B-B14F-4D97-AF65-F5344CB8AC3E}">
        <p14:creationId xmlns:p14="http://schemas.microsoft.com/office/powerpoint/2010/main" val="39032834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307458" y="200891"/>
          <a:ext cx="11571032" cy="5198670"/>
        </p:xfrm>
        <a:graphic>
          <a:graphicData uri="http://schemas.openxmlformats.org/drawingml/2006/table">
            <a:tbl>
              <a:tblPr firstRow="1" bandRow="1">
                <a:tableStyleId>{5940675A-B579-460E-94D1-54222C63F5DA}</a:tableStyleId>
              </a:tblPr>
              <a:tblGrid>
                <a:gridCol w="1135511">
                  <a:extLst>
                    <a:ext uri="{9D8B030D-6E8A-4147-A177-3AD203B41FA5}">
                      <a16:colId xmlns:a16="http://schemas.microsoft.com/office/drawing/2014/main" val="20000"/>
                    </a:ext>
                  </a:extLst>
                </a:gridCol>
                <a:gridCol w="2220710">
                  <a:extLst>
                    <a:ext uri="{9D8B030D-6E8A-4147-A177-3AD203B41FA5}">
                      <a16:colId xmlns:a16="http://schemas.microsoft.com/office/drawing/2014/main" val="20001"/>
                    </a:ext>
                  </a:extLst>
                </a:gridCol>
                <a:gridCol w="1483087">
                  <a:extLst>
                    <a:ext uri="{9D8B030D-6E8A-4147-A177-3AD203B41FA5}">
                      <a16:colId xmlns:a16="http://schemas.microsoft.com/office/drawing/2014/main" val="20002"/>
                    </a:ext>
                  </a:extLst>
                </a:gridCol>
                <a:gridCol w="6731724">
                  <a:extLst>
                    <a:ext uri="{9D8B030D-6E8A-4147-A177-3AD203B41FA5}">
                      <a16:colId xmlns:a16="http://schemas.microsoft.com/office/drawing/2014/main" val="20003"/>
                    </a:ext>
                  </a:extLst>
                </a:gridCol>
              </a:tblGrid>
              <a:tr h="469900">
                <a:tc gridSpan="4">
                  <a:txBody>
                    <a:bodyPr/>
                    <a:lstStyle/>
                    <a:p>
                      <a:pPr marL="91440" algn="ctr">
                        <a:lnSpc>
                          <a:spcPct val="100000"/>
                        </a:lnSpc>
                        <a:spcBef>
                          <a:spcPts val="229"/>
                        </a:spcBef>
                      </a:pPr>
                      <a:r>
                        <a:rPr sz="1600" spc="-10" dirty="0">
                          <a:latin typeface="Gill Sans MT" panose="020B0502020104020203" pitchFamily="34" charset="0"/>
                        </a:rPr>
                        <a:t>Reading </a:t>
                      </a:r>
                      <a:r>
                        <a:rPr sz="1600" dirty="0">
                          <a:latin typeface="Gill Sans MT" panose="020B0502020104020203" pitchFamily="34" charset="0"/>
                        </a:rPr>
                        <a:t>Log</a:t>
                      </a:r>
                      <a:r>
                        <a:rPr sz="1600" spc="-5" dirty="0">
                          <a:latin typeface="Gill Sans MT" panose="020B0502020104020203" pitchFamily="34" charset="0"/>
                        </a:rPr>
                        <a:t> </a:t>
                      </a:r>
                      <a:r>
                        <a:rPr sz="1600" spc="-20" dirty="0">
                          <a:latin typeface="Gill Sans MT" panose="020B0502020104020203" pitchFamily="34" charset="0"/>
                        </a:rPr>
                        <a:t>w/c</a:t>
                      </a:r>
                      <a:r>
                        <a:rPr sz="1600" dirty="0">
                          <a:latin typeface="Gill Sans MT" panose="020B0502020104020203" pitchFamily="34" charset="0"/>
                        </a:rPr>
                        <a:t> </a:t>
                      </a:r>
                      <a:r>
                        <a:rPr lang="en-GB" sz="1600" spc="10" dirty="0">
                          <a:latin typeface="Gill Sans MT" panose="020B0502020104020203" pitchFamily="34" charset="0"/>
                        </a:rPr>
                        <a:t>17</a:t>
                      </a:r>
                      <a:r>
                        <a:rPr lang="en-GB" sz="1600" spc="10" baseline="30000" dirty="0">
                          <a:latin typeface="Gill Sans MT" panose="020B0502020104020203" pitchFamily="34" charset="0"/>
                        </a:rPr>
                        <a:t>th</a:t>
                      </a:r>
                      <a:r>
                        <a:rPr lang="en-GB" sz="1600" spc="10" dirty="0">
                          <a:latin typeface="Gill Sans MT" panose="020B0502020104020203" pitchFamily="34" charset="0"/>
                        </a:rPr>
                        <a:t> November </a:t>
                      </a:r>
                      <a:r>
                        <a:rPr sz="1600" dirty="0">
                          <a:latin typeface="Gill Sans MT" panose="020B0502020104020203" pitchFamily="34" charset="0"/>
                        </a:rPr>
                        <a:t>(20</a:t>
                      </a:r>
                      <a:r>
                        <a:rPr sz="1600" spc="-10" dirty="0">
                          <a:latin typeface="Gill Sans MT" panose="020B0502020104020203" pitchFamily="34" charset="0"/>
                        </a:rPr>
                        <a:t> </a:t>
                      </a:r>
                      <a:r>
                        <a:rPr sz="1600" spc="-5" dirty="0">
                          <a:latin typeface="Gill Sans MT" panose="020B0502020104020203" pitchFamily="34" charset="0"/>
                        </a:rPr>
                        <a:t>mins </a:t>
                      </a:r>
                      <a:r>
                        <a:rPr sz="1600" spc="-10" dirty="0">
                          <a:latin typeface="Gill Sans MT" panose="020B0502020104020203" pitchFamily="34" charset="0"/>
                        </a:rPr>
                        <a:t>reading</a:t>
                      </a:r>
                      <a:r>
                        <a:rPr sz="1600" dirty="0">
                          <a:latin typeface="Gill Sans MT" panose="020B0502020104020203" pitchFamily="34" charset="0"/>
                        </a:rPr>
                        <a:t> per</a:t>
                      </a:r>
                      <a:r>
                        <a:rPr sz="1600" spc="5" dirty="0">
                          <a:latin typeface="Gill Sans MT" panose="020B0502020104020203" pitchFamily="34" charset="0"/>
                        </a:rPr>
                        <a:t> </a:t>
                      </a:r>
                      <a:r>
                        <a:rPr sz="1600" spc="-15" dirty="0">
                          <a:latin typeface="Gill Sans MT" panose="020B0502020104020203" pitchFamily="34" charset="0"/>
                        </a:rPr>
                        <a:t>day</a:t>
                      </a:r>
                      <a:r>
                        <a:rPr sz="1600" spc="5" dirty="0">
                          <a:latin typeface="Gill Sans MT" panose="020B0502020104020203" pitchFamily="34" charset="0"/>
                        </a:rPr>
                        <a:t> </a:t>
                      </a:r>
                      <a:r>
                        <a:rPr sz="1600" dirty="0">
                          <a:latin typeface="Gill Sans MT" panose="020B0502020104020203" pitchFamily="34" charset="0"/>
                        </a:rPr>
                        <a:t>–</a:t>
                      </a:r>
                      <a:r>
                        <a:rPr sz="1600" spc="5" dirty="0">
                          <a:latin typeface="Gill Sans MT" panose="020B0502020104020203" pitchFamily="34" charset="0"/>
                        </a:rPr>
                        <a:t> </a:t>
                      </a:r>
                      <a:r>
                        <a:rPr sz="1600" spc="-5" dirty="0">
                          <a:latin typeface="Gill Sans MT" panose="020B0502020104020203" pitchFamily="34" charset="0"/>
                        </a:rPr>
                        <a:t>all </a:t>
                      </a:r>
                      <a:r>
                        <a:rPr sz="1600" spc="-10" dirty="0">
                          <a:latin typeface="Gill Sans MT" panose="020B0502020104020203" pitchFamily="34" charset="0"/>
                        </a:rPr>
                        <a:t>five</a:t>
                      </a:r>
                      <a:r>
                        <a:rPr sz="1600" dirty="0">
                          <a:latin typeface="Gill Sans MT" panose="020B0502020104020203" pitchFamily="34" charset="0"/>
                        </a:rPr>
                        <a:t> logs </a:t>
                      </a:r>
                      <a:r>
                        <a:rPr sz="1600" spc="-5" dirty="0">
                          <a:latin typeface="Gill Sans MT" panose="020B0502020104020203" pitchFamily="34" charset="0"/>
                        </a:rPr>
                        <a:t>MUST</a:t>
                      </a:r>
                      <a:r>
                        <a:rPr sz="1600" spc="-15" dirty="0">
                          <a:latin typeface="Gill Sans MT" panose="020B0502020104020203" pitchFamily="34" charset="0"/>
                        </a:rPr>
                        <a:t> </a:t>
                      </a:r>
                      <a:r>
                        <a:rPr sz="1600" dirty="0">
                          <a:latin typeface="Gill Sans MT" panose="020B0502020104020203" pitchFamily="34" charset="0"/>
                        </a:rPr>
                        <a:t>be</a:t>
                      </a:r>
                      <a:r>
                        <a:rPr sz="1600" spc="10" dirty="0">
                          <a:latin typeface="Gill Sans MT" panose="020B0502020104020203" pitchFamily="34" charset="0"/>
                        </a:rPr>
                        <a:t> </a:t>
                      </a:r>
                      <a:r>
                        <a:rPr sz="1600" spc="-5" dirty="0">
                          <a:latin typeface="Gill Sans MT" panose="020B0502020104020203" pitchFamily="34" charset="0"/>
                        </a:rPr>
                        <a:t>completed)</a:t>
                      </a:r>
                      <a:endParaRPr sz="1600" dirty="0">
                        <a:latin typeface="Gill Sans MT" panose="020B0502020104020203" pitchFamily="34" charset="0"/>
                        <a:cs typeface="Calibri"/>
                      </a:endParaRPr>
                    </a:p>
                  </a:txBody>
                  <a:tcPr marL="0" marR="0" marT="29209" marB="0" anchor="ctr">
                    <a:solidFill>
                      <a:schemeClr val="accent1">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618078">
                <a:tc>
                  <a:txBody>
                    <a:bodyPr/>
                    <a:lstStyle/>
                    <a:p>
                      <a:pPr marL="91440" algn="ctr">
                        <a:lnSpc>
                          <a:spcPct val="100000"/>
                        </a:lnSpc>
                        <a:spcBef>
                          <a:spcPts val="270"/>
                        </a:spcBef>
                      </a:pPr>
                      <a:r>
                        <a:rPr sz="1600" b="1" spc="-10" dirty="0">
                          <a:latin typeface="Gill Sans MT" panose="020B0502020104020203" pitchFamily="34" charset="0"/>
                        </a:rPr>
                        <a:t>Date</a:t>
                      </a:r>
                      <a:endParaRPr sz="1600" b="1" dirty="0">
                        <a:latin typeface="Gill Sans MT" panose="020B0502020104020203" pitchFamily="34" charset="0"/>
                        <a:cs typeface="Calibri"/>
                      </a:endParaRPr>
                    </a:p>
                  </a:txBody>
                  <a:tcPr marL="0" marR="0" marT="34290" marB="0" anchor="ctr"/>
                </a:tc>
                <a:tc>
                  <a:txBody>
                    <a:bodyPr/>
                    <a:lstStyle/>
                    <a:p>
                      <a:pPr marL="91440" algn="ctr">
                        <a:lnSpc>
                          <a:spcPct val="100000"/>
                        </a:lnSpc>
                        <a:spcBef>
                          <a:spcPts val="270"/>
                        </a:spcBef>
                      </a:pPr>
                      <a:r>
                        <a:rPr sz="1600" b="1" spc="-5" dirty="0">
                          <a:latin typeface="Gill Sans MT" panose="020B0502020104020203" pitchFamily="34" charset="0"/>
                        </a:rPr>
                        <a:t>Title</a:t>
                      </a:r>
                      <a:r>
                        <a:rPr sz="1600" b="1" spc="-30" dirty="0">
                          <a:latin typeface="Gill Sans MT" panose="020B0502020104020203" pitchFamily="34" charset="0"/>
                        </a:rPr>
                        <a:t> </a:t>
                      </a:r>
                      <a:r>
                        <a:rPr sz="1600" b="1" dirty="0">
                          <a:latin typeface="Gill Sans MT" panose="020B0502020104020203" pitchFamily="34" charset="0"/>
                        </a:rPr>
                        <a:t>of</a:t>
                      </a:r>
                      <a:r>
                        <a:rPr sz="1600" b="1" spc="-35" dirty="0">
                          <a:latin typeface="Gill Sans MT" panose="020B0502020104020203" pitchFamily="34" charset="0"/>
                        </a:rPr>
                        <a:t> </a:t>
                      </a:r>
                      <a:r>
                        <a:rPr sz="1600" b="1" spc="-5" dirty="0">
                          <a:latin typeface="Gill Sans MT" panose="020B0502020104020203" pitchFamily="34" charset="0"/>
                        </a:rPr>
                        <a:t>novel</a:t>
                      </a:r>
                      <a:endParaRPr sz="1600" b="1">
                        <a:latin typeface="Gill Sans MT" panose="020B0502020104020203" pitchFamily="34" charset="0"/>
                        <a:cs typeface="Calibri"/>
                      </a:endParaRPr>
                    </a:p>
                  </a:txBody>
                  <a:tcPr marL="0" marR="0" marT="34290" marB="0" anchor="ctr"/>
                </a:tc>
                <a:tc>
                  <a:txBody>
                    <a:bodyPr/>
                    <a:lstStyle/>
                    <a:p>
                      <a:pPr marL="92075" marR="273685" algn="ctr">
                        <a:lnSpc>
                          <a:spcPct val="100000"/>
                        </a:lnSpc>
                        <a:spcBef>
                          <a:spcPts val="270"/>
                        </a:spcBef>
                      </a:pPr>
                      <a:r>
                        <a:rPr sz="1600" b="1" spc="-5" dirty="0">
                          <a:latin typeface="Gill Sans MT" panose="020B0502020104020203" pitchFamily="34" charset="0"/>
                        </a:rPr>
                        <a:t>Number</a:t>
                      </a:r>
                      <a:r>
                        <a:rPr sz="1600" b="1" spc="-75" dirty="0">
                          <a:latin typeface="Gill Sans MT" panose="020B0502020104020203" pitchFamily="34" charset="0"/>
                        </a:rPr>
                        <a:t> </a:t>
                      </a:r>
                      <a:r>
                        <a:rPr sz="1600" b="1" spc="-5" dirty="0">
                          <a:latin typeface="Gill Sans MT" panose="020B0502020104020203" pitchFamily="34" charset="0"/>
                        </a:rPr>
                        <a:t>of </a:t>
                      </a:r>
                      <a:r>
                        <a:rPr sz="1600" b="1" spc="-300" dirty="0">
                          <a:latin typeface="Gill Sans MT" panose="020B0502020104020203" pitchFamily="34" charset="0"/>
                        </a:rPr>
                        <a:t> </a:t>
                      </a:r>
                      <a:r>
                        <a:rPr sz="1600" b="1" spc="-10" dirty="0">
                          <a:latin typeface="Gill Sans MT" panose="020B0502020104020203" pitchFamily="34" charset="0"/>
                        </a:rPr>
                        <a:t>p</a:t>
                      </a:r>
                      <a:r>
                        <a:rPr sz="1600" b="1" dirty="0">
                          <a:latin typeface="Gill Sans MT" panose="020B0502020104020203" pitchFamily="34" charset="0"/>
                        </a:rPr>
                        <a:t>a</a:t>
                      </a:r>
                      <a:r>
                        <a:rPr sz="1600" b="1" spc="-15" dirty="0">
                          <a:latin typeface="Gill Sans MT" panose="020B0502020104020203" pitchFamily="34" charset="0"/>
                        </a:rPr>
                        <a:t>g</a:t>
                      </a:r>
                      <a:r>
                        <a:rPr sz="1600" b="1" dirty="0">
                          <a:latin typeface="Gill Sans MT" panose="020B0502020104020203" pitchFamily="34" charset="0"/>
                        </a:rPr>
                        <a:t>es</a:t>
                      </a:r>
                      <a:r>
                        <a:rPr sz="1600" b="1" spc="5" dirty="0">
                          <a:latin typeface="Gill Sans MT" panose="020B0502020104020203" pitchFamily="34" charset="0"/>
                        </a:rPr>
                        <a:t> </a:t>
                      </a:r>
                      <a:r>
                        <a:rPr sz="1600" b="1" spc="-25" dirty="0">
                          <a:latin typeface="Gill Sans MT" panose="020B0502020104020203" pitchFamily="34" charset="0"/>
                        </a:rPr>
                        <a:t>r</a:t>
                      </a:r>
                      <a:r>
                        <a:rPr sz="1600" b="1" dirty="0">
                          <a:latin typeface="Gill Sans MT" panose="020B0502020104020203" pitchFamily="34" charset="0"/>
                        </a:rPr>
                        <a:t>ead</a:t>
                      </a:r>
                      <a:endParaRPr sz="1600" b="1" dirty="0">
                        <a:latin typeface="Gill Sans MT" panose="020B0502020104020203" pitchFamily="34" charset="0"/>
                        <a:cs typeface="Calibri"/>
                      </a:endParaRPr>
                    </a:p>
                  </a:txBody>
                  <a:tcPr marL="0" marR="0" marT="34290" marB="0" anchor="ctr"/>
                </a:tc>
                <a:tc>
                  <a:txBody>
                    <a:bodyPr/>
                    <a:lstStyle/>
                    <a:p>
                      <a:pPr marL="92075" algn="ctr">
                        <a:lnSpc>
                          <a:spcPct val="100000"/>
                        </a:lnSpc>
                        <a:spcBef>
                          <a:spcPts val="270"/>
                        </a:spcBef>
                      </a:pPr>
                      <a:r>
                        <a:rPr sz="1600" b="1" spc="-5" dirty="0">
                          <a:latin typeface="Gill Sans MT" panose="020B0502020104020203" pitchFamily="34" charset="0"/>
                        </a:rPr>
                        <a:t>Summary</a:t>
                      </a:r>
                      <a:r>
                        <a:rPr sz="1600" b="1" spc="-20" dirty="0">
                          <a:latin typeface="Gill Sans MT" panose="020B0502020104020203" pitchFamily="34" charset="0"/>
                        </a:rPr>
                        <a:t> </a:t>
                      </a:r>
                      <a:r>
                        <a:rPr sz="1600" b="1" spc="-5" dirty="0">
                          <a:latin typeface="Gill Sans MT" panose="020B0502020104020203" pitchFamily="34" charset="0"/>
                        </a:rPr>
                        <a:t>about</a:t>
                      </a:r>
                      <a:r>
                        <a:rPr sz="1600" b="1" spc="-10" dirty="0">
                          <a:latin typeface="Gill Sans MT" panose="020B0502020104020203" pitchFamily="34" charset="0"/>
                        </a:rPr>
                        <a:t> </a:t>
                      </a:r>
                      <a:r>
                        <a:rPr sz="1600" b="1" spc="-5" dirty="0">
                          <a:latin typeface="Gill Sans MT" panose="020B0502020104020203" pitchFamily="34" charset="0"/>
                        </a:rPr>
                        <a:t>what</a:t>
                      </a:r>
                      <a:r>
                        <a:rPr sz="1600" b="1" spc="-10" dirty="0">
                          <a:latin typeface="Gill Sans MT" panose="020B0502020104020203" pitchFamily="34" charset="0"/>
                        </a:rPr>
                        <a:t> </a:t>
                      </a:r>
                      <a:r>
                        <a:rPr sz="1600" b="1" dirty="0">
                          <a:latin typeface="Gill Sans MT" panose="020B0502020104020203" pitchFamily="34" charset="0"/>
                        </a:rPr>
                        <a:t>I</a:t>
                      </a:r>
                      <a:r>
                        <a:rPr sz="1600" b="1" spc="-5" dirty="0">
                          <a:latin typeface="Gill Sans MT" panose="020B0502020104020203" pitchFamily="34" charset="0"/>
                        </a:rPr>
                        <a:t> </a:t>
                      </a:r>
                      <a:r>
                        <a:rPr sz="1600" b="1" spc="-15" dirty="0">
                          <a:latin typeface="Gill Sans MT" panose="020B0502020104020203" pitchFamily="34" charset="0"/>
                        </a:rPr>
                        <a:t>have</a:t>
                      </a:r>
                      <a:r>
                        <a:rPr sz="1600" b="1" spc="-5" dirty="0">
                          <a:latin typeface="Gill Sans MT" panose="020B0502020104020203" pitchFamily="34" charset="0"/>
                        </a:rPr>
                        <a:t> read</a:t>
                      </a:r>
                      <a:endParaRPr sz="1600" b="1" dirty="0">
                        <a:latin typeface="Gill Sans MT" panose="020B0502020104020203" pitchFamily="34" charset="0"/>
                        <a:cs typeface="Calibri"/>
                      </a:endParaRPr>
                    </a:p>
                  </a:txBody>
                  <a:tcPr marL="0" marR="0" marT="34290" marB="0" anchor="ctr"/>
                </a:tc>
                <a:extLst>
                  <a:ext uri="{0D108BD9-81ED-4DB2-BD59-A6C34878D82A}">
                    <a16:rowId xmlns:a16="http://schemas.microsoft.com/office/drawing/2014/main" val="10001"/>
                  </a:ext>
                </a:extLst>
              </a:tr>
              <a:tr h="836336">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0"/>
                        </a:spcBef>
                      </a:pPr>
                      <a:r>
                        <a:rPr sz="1600" dirty="0">
                          <a:latin typeface="Gill Sans MT" panose="020B0502020104020203" pitchFamily="34" charset="0"/>
                        </a:rPr>
                        <a:t>•</a:t>
                      </a:r>
                    </a:p>
                    <a:p>
                      <a:pPr marL="92075">
                        <a:lnSpc>
                          <a:spcPct val="100000"/>
                        </a:lnSpc>
                        <a:spcBef>
                          <a:spcPts val="15"/>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0480" marB="0"/>
                </a:tc>
                <a:extLst>
                  <a:ext uri="{0D108BD9-81ED-4DB2-BD59-A6C34878D82A}">
                    <a16:rowId xmlns:a16="http://schemas.microsoft.com/office/drawing/2014/main" val="10002"/>
                  </a:ext>
                </a:extLst>
              </a:tr>
              <a:tr h="844665">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4"/>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114" marB="0"/>
                </a:tc>
                <a:extLst>
                  <a:ext uri="{0D108BD9-81ED-4DB2-BD59-A6C34878D82A}">
                    <a16:rowId xmlns:a16="http://schemas.microsoft.com/office/drawing/2014/main" val="10003"/>
                  </a:ext>
                </a:extLst>
              </a:tr>
              <a:tr h="836023">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dirty="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115" marB="0"/>
                </a:tc>
                <a:extLst>
                  <a:ext uri="{0D108BD9-81ED-4DB2-BD59-A6C34878D82A}">
                    <a16:rowId xmlns:a16="http://schemas.microsoft.com/office/drawing/2014/main" val="10004"/>
                  </a:ext>
                </a:extLst>
              </a:tr>
              <a:tr h="792480">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5"/>
                  </a:ext>
                </a:extLst>
              </a:tr>
              <a:tr h="801188">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6"/>
                  </a:ext>
                </a:extLst>
              </a:tr>
            </a:tbl>
          </a:graphicData>
        </a:graphic>
      </p:graphicFrame>
      <p:sp>
        <p:nvSpPr>
          <p:cNvPr id="5" name="object 3"/>
          <p:cNvSpPr/>
          <p:nvPr/>
        </p:nvSpPr>
        <p:spPr>
          <a:xfrm>
            <a:off x="10763796" y="5742546"/>
            <a:ext cx="984067" cy="403860"/>
          </a:xfrm>
          <a:custGeom>
            <a:avLst/>
            <a:gdLst/>
            <a:ahLst/>
            <a:cxnLst/>
            <a:rect l="l" t="t" r="r" b="b"/>
            <a:pathLst>
              <a:path w="660400" h="403859">
                <a:moveTo>
                  <a:pt x="0" y="403860"/>
                </a:moveTo>
                <a:lnTo>
                  <a:pt x="659892" y="403860"/>
                </a:lnTo>
                <a:lnTo>
                  <a:pt x="659892" y="0"/>
                </a:lnTo>
                <a:lnTo>
                  <a:pt x="0" y="0"/>
                </a:lnTo>
                <a:lnTo>
                  <a:pt x="0" y="403860"/>
                </a:lnTo>
                <a:close/>
              </a:path>
            </a:pathLst>
          </a:custGeom>
          <a:ln w="12192">
            <a:solidFill>
              <a:schemeClr val="tx1"/>
            </a:solidFill>
          </a:ln>
        </p:spPr>
        <p:txBody>
          <a:bodyPr wrap="square" lIns="0" tIns="0" rIns="0" bIns="0" rtlCol="0"/>
          <a:lstStyle/>
          <a:p>
            <a:endParaRPr/>
          </a:p>
        </p:txBody>
      </p:sp>
      <p:sp>
        <p:nvSpPr>
          <p:cNvPr id="6" name="object 4"/>
          <p:cNvSpPr txBox="1"/>
          <p:nvPr/>
        </p:nvSpPr>
        <p:spPr>
          <a:xfrm>
            <a:off x="9562013" y="5661065"/>
            <a:ext cx="1426119" cy="566822"/>
          </a:xfrm>
          <a:prstGeom prst="rect">
            <a:avLst/>
          </a:prstGeom>
        </p:spPr>
        <p:txBody>
          <a:bodyPr vert="horz" wrap="square" lIns="0" tIns="12700" rIns="0" bIns="0" rtlCol="0">
            <a:spAutoFit/>
          </a:bodyPr>
          <a:lstStyle/>
          <a:p>
            <a:pPr marL="12700" marR="5080">
              <a:lnSpc>
                <a:spcPct val="100000"/>
              </a:lnSpc>
              <a:spcBef>
                <a:spcPts val="100"/>
              </a:spcBef>
            </a:pPr>
            <a:r>
              <a:rPr sz="1800" spc="-15" dirty="0">
                <a:latin typeface="Gill Sans MT" panose="020B0502020104020203" pitchFamily="34" charset="0"/>
                <a:cs typeface="Calibri"/>
              </a:rPr>
              <a:t>Checked</a:t>
            </a:r>
            <a:r>
              <a:rPr sz="1800" spc="-55" dirty="0">
                <a:latin typeface="Gill Sans MT" panose="020B0502020104020203" pitchFamily="34" charset="0"/>
                <a:cs typeface="Calibri"/>
              </a:rPr>
              <a:t> </a:t>
            </a:r>
            <a:r>
              <a:rPr sz="1800" spc="-5" dirty="0">
                <a:latin typeface="Gill Sans MT" panose="020B0502020104020203" pitchFamily="34" charset="0"/>
                <a:cs typeface="Calibri"/>
              </a:rPr>
              <a:t>by </a:t>
            </a:r>
            <a:r>
              <a:rPr sz="1800" spc="-395" dirty="0">
                <a:latin typeface="Gill Sans MT" panose="020B0502020104020203" pitchFamily="34" charset="0"/>
                <a:cs typeface="Calibri"/>
              </a:rPr>
              <a:t> </a:t>
            </a:r>
            <a:r>
              <a:rPr sz="1800" spc="-15" dirty="0">
                <a:latin typeface="Gill Sans MT" panose="020B0502020104020203" pitchFamily="34" charset="0"/>
                <a:cs typeface="Calibri"/>
              </a:rPr>
              <a:t>form</a:t>
            </a:r>
            <a:r>
              <a:rPr sz="1800" spc="-45" dirty="0">
                <a:latin typeface="Gill Sans MT" panose="020B0502020104020203" pitchFamily="34" charset="0"/>
                <a:cs typeface="Calibri"/>
              </a:rPr>
              <a:t> </a:t>
            </a:r>
            <a:r>
              <a:rPr sz="1800" spc="-10" dirty="0">
                <a:latin typeface="Gill Sans MT" panose="020B0502020104020203" pitchFamily="34" charset="0"/>
                <a:cs typeface="Calibri"/>
              </a:rPr>
              <a:t>tutor:</a:t>
            </a:r>
            <a:endParaRPr sz="1800" dirty="0">
              <a:latin typeface="Gill Sans MT" panose="020B0502020104020203" pitchFamily="34" charset="0"/>
              <a:cs typeface="Calibri"/>
            </a:endParaRPr>
          </a:p>
        </p:txBody>
      </p:sp>
      <p:sp>
        <p:nvSpPr>
          <p:cNvPr id="7" name="TextBox 6"/>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28</a:t>
            </a:r>
          </a:p>
        </p:txBody>
      </p:sp>
    </p:spTree>
    <p:extLst>
      <p:ext uri="{BB962C8B-B14F-4D97-AF65-F5344CB8AC3E}">
        <p14:creationId xmlns:p14="http://schemas.microsoft.com/office/powerpoint/2010/main" val="21614638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307458" y="200891"/>
          <a:ext cx="11571032" cy="5198670"/>
        </p:xfrm>
        <a:graphic>
          <a:graphicData uri="http://schemas.openxmlformats.org/drawingml/2006/table">
            <a:tbl>
              <a:tblPr firstRow="1" bandRow="1">
                <a:tableStyleId>{5940675A-B579-460E-94D1-54222C63F5DA}</a:tableStyleId>
              </a:tblPr>
              <a:tblGrid>
                <a:gridCol w="1135511">
                  <a:extLst>
                    <a:ext uri="{9D8B030D-6E8A-4147-A177-3AD203B41FA5}">
                      <a16:colId xmlns:a16="http://schemas.microsoft.com/office/drawing/2014/main" val="20000"/>
                    </a:ext>
                  </a:extLst>
                </a:gridCol>
                <a:gridCol w="2220710">
                  <a:extLst>
                    <a:ext uri="{9D8B030D-6E8A-4147-A177-3AD203B41FA5}">
                      <a16:colId xmlns:a16="http://schemas.microsoft.com/office/drawing/2014/main" val="20001"/>
                    </a:ext>
                  </a:extLst>
                </a:gridCol>
                <a:gridCol w="1483087">
                  <a:extLst>
                    <a:ext uri="{9D8B030D-6E8A-4147-A177-3AD203B41FA5}">
                      <a16:colId xmlns:a16="http://schemas.microsoft.com/office/drawing/2014/main" val="20002"/>
                    </a:ext>
                  </a:extLst>
                </a:gridCol>
                <a:gridCol w="6731724">
                  <a:extLst>
                    <a:ext uri="{9D8B030D-6E8A-4147-A177-3AD203B41FA5}">
                      <a16:colId xmlns:a16="http://schemas.microsoft.com/office/drawing/2014/main" val="20003"/>
                    </a:ext>
                  </a:extLst>
                </a:gridCol>
              </a:tblGrid>
              <a:tr h="469900">
                <a:tc gridSpan="4">
                  <a:txBody>
                    <a:bodyPr/>
                    <a:lstStyle/>
                    <a:p>
                      <a:pPr marL="91440" algn="ctr">
                        <a:lnSpc>
                          <a:spcPct val="100000"/>
                        </a:lnSpc>
                        <a:spcBef>
                          <a:spcPts val="229"/>
                        </a:spcBef>
                      </a:pPr>
                      <a:r>
                        <a:rPr sz="1600" spc="-10" dirty="0">
                          <a:latin typeface="Gill Sans MT" panose="020B0502020104020203" pitchFamily="34" charset="0"/>
                        </a:rPr>
                        <a:t>Reading </a:t>
                      </a:r>
                      <a:r>
                        <a:rPr sz="1600" dirty="0">
                          <a:latin typeface="Gill Sans MT" panose="020B0502020104020203" pitchFamily="34" charset="0"/>
                        </a:rPr>
                        <a:t>Log</a:t>
                      </a:r>
                      <a:r>
                        <a:rPr sz="1600" spc="-5" dirty="0">
                          <a:latin typeface="Gill Sans MT" panose="020B0502020104020203" pitchFamily="34" charset="0"/>
                        </a:rPr>
                        <a:t> </a:t>
                      </a:r>
                      <a:r>
                        <a:rPr sz="1600" spc="-20" dirty="0">
                          <a:latin typeface="Gill Sans MT" panose="020B0502020104020203" pitchFamily="34" charset="0"/>
                        </a:rPr>
                        <a:t>w/c</a:t>
                      </a:r>
                      <a:r>
                        <a:rPr sz="1600" dirty="0">
                          <a:latin typeface="Gill Sans MT" panose="020B0502020104020203" pitchFamily="34" charset="0"/>
                        </a:rPr>
                        <a:t> </a:t>
                      </a:r>
                      <a:r>
                        <a:rPr lang="en-GB" sz="1600" spc="10" dirty="0">
                          <a:latin typeface="Gill Sans MT" panose="020B0502020104020203" pitchFamily="34" charset="0"/>
                        </a:rPr>
                        <a:t>24</a:t>
                      </a:r>
                      <a:r>
                        <a:rPr lang="en-GB" sz="1600" spc="10" baseline="30000" dirty="0">
                          <a:latin typeface="Gill Sans MT" panose="020B0502020104020203" pitchFamily="34" charset="0"/>
                        </a:rPr>
                        <a:t>th</a:t>
                      </a:r>
                      <a:r>
                        <a:rPr lang="en-GB" sz="1600" spc="10" dirty="0">
                          <a:latin typeface="Gill Sans MT" panose="020B0502020104020203" pitchFamily="34" charset="0"/>
                        </a:rPr>
                        <a:t> November</a:t>
                      </a:r>
                      <a:r>
                        <a:rPr lang="en-GB" sz="1600" spc="10" baseline="0" dirty="0">
                          <a:latin typeface="Gill Sans MT" panose="020B0502020104020203" pitchFamily="34" charset="0"/>
                        </a:rPr>
                        <a:t> </a:t>
                      </a:r>
                      <a:r>
                        <a:rPr sz="1600" dirty="0">
                          <a:latin typeface="Gill Sans MT" panose="020B0502020104020203" pitchFamily="34" charset="0"/>
                        </a:rPr>
                        <a:t>(20</a:t>
                      </a:r>
                      <a:r>
                        <a:rPr sz="1600" spc="-10" dirty="0">
                          <a:latin typeface="Gill Sans MT" panose="020B0502020104020203" pitchFamily="34" charset="0"/>
                        </a:rPr>
                        <a:t> </a:t>
                      </a:r>
                      <a:r>
                        <a:rPr sz="1600" spc="-5" dirty="0">
                          <a:latin typeface="Gill Sans MT" panose="020B0502020104020203" pitchFamily="34" charset="0"/>
                        </a:rPr>
                        <a:t>mins </a:t>
                      </a:r>
                      <a:r>
                        <a:rPr sz="1600" spc="-10" dirty="0">
                          <a:latin typeface="Gill Sans MT" panose="020B0502020104020203" pitchFamily="34" charset="0"/>
                        </a:rPr>
                        <a:t>reading</a:t>
                      </a:r>
                      <a:r>
                        <a:rPr sz="1600" dirty="0">
                          <a:latin typeface="Gill Sans MT" panose="020B0502020104020203" pitchFamily="34" charset="0"/>
                        </a:rPr>
                        <a:t> per</a:t>
                      </a:r>
                      <a:r>
                        <a:rPr sz="1600" spc="5" dirty="0">
                          <a:latin typeface="Gill Sans MT" panose="020B0502020104020203" pitchFamily="34" charset="0"/>
                        </a:rPr>
                        <a:t> </a:t>
                      </a:r>
                      <a:r>
                        <a:rPr sz="1600" spc="-15" dirty="0">
                          <a:latin typeface="Gill Sans MT" panose="020B0502020104020203" pitchFamily="34" charset="0"/>
                        </a:rPr>
                        <a:t>day</a:t>
                      </a:r>
                      <a:r>
                        <a:rPr sz="1600" spc="5" dirty="0">
                          <a:latin typeface="Gill Sans MT" panose="020B0502020104020203" pitchFamily="34" charset="0"/>
                        </a:rPr>
                        <a:t> </a:t>
                      </a:r>
                      <a:r>
                        <a:rPr sz="1600" dirty="0">
                          <a:latin typeface="Gill Sans MT" panose="020B0502020104020203" pitchFamily="34" charset="0"/>
                        </a:rPr>
                        <a:t>–</a:t>
                      </a:r>
                      <a:r>
                        <a:rPr sz="1600" spc="5" dirty="0">
                          <a:latin typeface="Gill Sans MT" panose="020B0502020104020203" pitchFamily="34" charset="0"/>
                        </a:rPr>
                        <a:t> </a:t>
                      </a:r>
                      <a:r>
                        <a:rPr sz="1600" spc="-5" dirty="0">
                          <a:latin typeface="Gill Sans MT" panose="020B0502020104020203" pitchFamily="34" charset="0"/>
                        </a:rPr>
                        <a:t>all </a:t>
                      </a:r>
                      <a:r>
                        <a:rPr sz="1600" spc="-10" dirty="0">
                          <a:latin typeface="Gill Sans MT" panose="020B0502020104020203" pitchFamily="34" charset="0"/>
                        </a:rPr>
                        <a:t>five</a:t>
                      </a:r>
                      <a:r>
                        <a:rPr sz="1600" dirty="0">
                          <a:latin typeface="Gill Sans MT" panose="020B0502020104020203" pitchFamily="34" charset="0"/>
                        </a:rPr>
                        <a:t> logs </a:t>
                      </a:r>
                      <a:r>
                        <a:rPr sz="1600" spc="-5" dirty="0">
                          <a:latin typeface="Gill Sans MT" panose="020B0502020104020203" pitchFamily="34" charset="0"/>
                        </a:rPr>
                        <a:t>MUST</a:t>
                      </a:r>
                      <a:r>
                        <a:rPr sz="1600" spc="-15" dirty="0">
                          <a:latin typeface="Gill Sans MT" panose="020B0502020104020203" pitchFamily="34" charset="0"/>
                        </a:rPr>
                        <a:t> </a:t>
                      </a:r>
                      <a:r>
                        <a:rPr sz="1600" dirty="0">
                          <a:latin typeface="Gill Sans MT" panose="020B0502020104020203" pitchFamily="34" charset="0"/>
                        </a:rPr>
                        <a:t>be</a:t>
                      </a:r>
                      <a:r>
                        <a:rPr sz="1600" spc="10" dirty="0">
                          <a:latin typeface="Gill Sans MT" panose="020B0502020104020203" pitchFamily="34" charset="0"/>
                        </a:rPr>
                        <a:t> </a:t>
                      </a:r>
                      <a:r>
                        <a:rPr sz="1600" spc="-5" dirty="0">
                          <a:latin typeface="Gill Sans MT" panose="020B0502020104020203" pitchFamily="34" charset="0"/>
                        </a:rPr>
                        <a:t>completed)</a:t>
                      </a:r>
                      <a:endParaRPr sz="1600" dirty="0">
                        <a:latin typeface="Gill Sans MT" panose="020B0502020104020203" pitchFamily="34" charset="0"/>
                        <a:cs typeface="Calibri"/>
                      </a:endParaRPr>
                    </a:p>
                  </a:txBody>
                  <a:tcPr marL="0" marR="0" marT="29209" marB="0" anchor="ctr">
                    <a:solidFill>
                      <a:schemeClr val="accent1">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618078">
                <a:tc>
                  <a:txBody>
                    <a:bodyPr/>
                    <a:lstStyle/>
                    <a:p>
                      <a:pPr marL="91440" algn="ctr">
                        <a:lnSpc>
                          <a:spcPct val="100000"/>
                        </a:lnSpc>
                        <a:spcBef>
                          <a:spcPts val="270"/>
                        </a:spcBef>
                      </a:pPr>
                      <a:r>
                        <a:rPr sz="1600" b="1" spc="-10" dirty="0">
                          <a:latin typeface="Gill Sans MT" panose="020B0502020104020203" pitchFamily="34" charset="0"/>
                        </a:rPr>
                        <a:t>Date</a:t>
                      </a:r>
                      <a:endParaRPr sz="1600" b="1" dirty="0">
                        <a:latin typeface="Gill Sans MT" panose="020B0502020104020203" pitchFamily="34" charset="0"/>
                        <a:cs typeface="Calibri"/>
                      </a:endParaRPr>
                    </a:p>
                  </a:txBody>
                  <a:tcPr marL="0" marR="0" marT="34290" marB="0" anchor="ctr"/>
                </a:tc>
                <a:tc>
                  <a:txBody>
                    <a:bodyPr/>
                    <a:lstStyle/>
                    <a:p>
                      <a:pPr marL="91440" algn="ctr">
                        <a:lnSpc>
                          <a:spcPct val="100000"/>
                        </a:lnSpc>
                        <a:spcBef>
                          <a:spcPts val="270"/>
                        </a:spcBef>
                      </a:pPr>
                      <a:r>
                        <a:rPr sz="1600" b="1" spc="-5" dirty="0">
                          <a:latin typeface="Gill Sans MT" panose="020B0502020104020203" pitchFamily="34" charset="0"/>
                        </a:rPr>
                        <a:t>Title</a:t>
                      </a:r>
                      <a:r>
                        <a:rPr sz="1600" b="1" spc="-30" dirty="0">
                          <a:latin typeface="Gill Sans MT" panose="020B0502020104020203" pitchFamily="34" charset="0"/>
                        </a:rPr>
                        <a:t> </a:t>
                      </a:r>
                      <a:r>
                        <a:rPr sz="1600" b="1" dirty="0">
                          <a:latin typeface="Gill Sans MT" panose="020B0502020104020203" pitchFamily="34" charset="0"/>
                        </a:rPr>
                        <a:t>of</a:t>
                      </a:r>
                      <a:r>
                        <a:rPr sz="1600" b="1" spc="-35" dirty="0">
                          <a:latin typeface="Gill Sans MT" panose="020B0502020104020203" pitchFamily="34" charset="0"/>
                        </a:rPr>
                        <a:t> </a:t>
                      </a:r>
                      <a:r>
                        <a:rPr sz="1600" b="1" spc="-5" dirty="0">
                          <a:latin typeface="Gill Sans MT" panose="020B0502020104020203" pitchFamily="34" charset="0"/>
                        </a:rPr>
                        <a:t>novel</a:t>
                      </a:r>
                      <a:endParaRPr sz="1600" b="1">
                        <a:latin typeface="Gill Sans MT" panose="020B0502020104020203" pitchFamily="34" charset="0"/>
                        <a:cs typeface="Calibri"/>
                      </a:endParaRPr>
                    </a:p>
                  </a:txBody>
                  <a:tcPr marL="0" marR="0" marT="34290" marB="0" anchor="ctr"/>
                </a:tc>
                <a:tc>
                  <a:txBody>
                    <a:bodyPr/>
                    <a:lstStyle/>
                    <a:p>
                      <a:pPr marL="92075" marR="273685" algn="ctr">
                        <a:lnSpc>
                          <a:spcPct val="100000"/>
                        </a:lnSpc>
                        <a:spcBef>
                          <a:spcPts val="270"/>
                        </a:spcBef>
                      </a:pPr>
                      <a:r>
                        <a:rPr sz="1600" b="1" spc="-5" dirty="0">
                          <a:latin typeface="Gill Sans MT" panose="020B0502020104020203" pitchFamily="34" charset="0"/>
                        </a:rPr>
                        <a:t>Number</a:t>
                      </a:r>
                      <a:r>
                        <a:rPr sz="1600" b="1" spc="-75" dirty="0">
                          <a:latin typeface="Gill Sans MT" panose="020B0502020104020203" pitchFamily="34" charset="0"/>
                        </a:rPr>
                        <a:t> </a:t>
                      </a:r>
                      <a:r>
                        <a:rPr sz="1600" b="1" spc="-5" dirty="0">
                          <a:latin typeface="Gill Sans MT" panose="020B0502020104020203" pitchFamily="34" charset="0"/>
                        </a:rPr>
                        <a:t>of </a:t>
                      </a:r>
                      <a:r>
                        <a:rPr sz="1600" b="1" spc="-300" dirty="0">
                          <a:latin typeface="Gill Sans MT" panose="020B0502020104020203" pitchFamily="34" charset="0"/>
                        </a:rPr>
                        <a:t> </a:t>
                      </a:r>
                      <a:r>
                        <a:rPr sz="1600" b="1" spc="-10" dirty="0">
                          <a:latin typeface="Gill Sans MT" panose="020B0502020104020203" pitchFamily="34" charset="0"/>
                        </a:rPr>
                        <a:t>p</a:t>
                      </a:r>
                      <a:r>
                        <a:rPr sz="1600" b="1" dirty="0">
                          <a:latin typeface="Gill Sans MT" panose="020B0502020104020203" pitchFamily="34" charset="0"/>
                        </a:rPr>
                        <a:t>a</a:t>
                      </a:r>
                      <a:r>
                        <a:rPr sz="1600" b="1" spc="-15" dirty="0">
                          <a:latin typeface="Gill Sans MT" panose="020B0502020104020203" pitchFamily="34" charset="0"/>
                        </a:rPr>
                        <a:t>g</a:t>
                      </a:r>
                      <a:r>
                        <a:rPr sz="1600" b="1" dirty="0">
                          <a:latin typeface="Gill Sans MT" panose="020B0502020104020203" pitchFamily="34" charset="0"/>
                        </a:rPr>
                        <a:t>es</a:t>
                      </a:r>
                      <a:r>
                        <a:rPr sz="1600" b="1" spc="5" dirty="0">
                          <a:latin typeface="Gill Sans MT" panose="020B0502020104020203" pitchFamily="34" charset="0"/>
                        </a:rPr>
                        <a:t> </a:t>
                      </a:r>
                      <a:r>
                        <a:rPr sz="1600" b="1" spc="-25" dirty="0">
                          <a:latin typeface="Gill Sans MT" panose="020B0502020104020203" pitchFamily="34" charset="0"/>
                        </a:rPr>
                        <a:t>r</a:t>
                      </a:r>
                      <a:r>
                        <a:rPr sz="1600" b="1" dirty="0">
                          <a:latin typeface="Gill Sans MT" panose="020B0502020104020203" pitchFamily="34" charset="0"/>
                        </a:rPr>
                        <a:t>ead</a:t>
                      </a:r>
                      <a:endParaRPr sz="1600" b="1" dirty="0">
                        <a:latin typeface="Gill Sans MT" panose="020B0502020104020203" pitchFamily="34" charset="0"/>
                        <a:cs typeface="Calibri"/>
                      </a:endParaRPr>
                    </a:p>
                  </a:txBody>
                  <a:tcPr marL="0" marR="0" marT="34290" marB="0" anchor="ctr"/>
                </a:tc>
                <a:tc>
                  <a:txBody>
                    <a:bodyPr/>
                    <a:lstStyle/>
                    <a:p>
                      <a:pPr marL="92075" algn="ctr">
                        <a:lnSpc>
                          <a:spcPct val="100000"/>
                        </a:lnSpc>
                        <a:spcBef>
                          <a:spcPts val="270"/>
                        </a:spcBef>
                      </a:pPr>
                      <a:r>
                        <a:rPr sz="1600" b="1" spc="-5" dirty="0">
                          <a:latin typeface="Gill Sans MT" panose="020B0502020104020203" pitchFamily="34" charset="0"/>
                        </a:rPr>
                        <a:t>Summary</a:t>
                      </a:r>
                      <a:r>
                        <a:rPr sz="1600" b="1" spc="-20" dirty="0">
                          <a:latin typeface="Gill Sans MT" panose="020B0502020104020203" pitchFamily="34" charset="0"/>
                        </a:rPr>
                        <a:t> </a:t>
                      </a:r>
                      <a:r>
                        <a:rPr sz="1600" b="1" spc="-5" dirty="0">
                          <a:latin typeface="Gill Sans MT" panose="020B0502020104020203" pitchFamily="34" charset="0"/>
                        </a:rPr>
                        <a:t>about</a:t>
                      </a:r>
                      <a:r>
                        <a:rPr sz="1600" b="1" spc="-10" dirty="0">
                          <a:latin typeface="Gill Sans MT" panose="020B0502020104020203" pitchFamily="34" charset="0"/>
                        </a:rPr>
                        <a:t> </a:t>
                      </a:r>
                      <a:r>
                        <a:rPr sz="1600" b="1" spc="-5" dirty="0">
                          <a:latin typeface="Gill Sans MT" panose="020B0502020104020203" pitchFamily="34" charset="0"/>
                        </a:rPr>
                        <a:t>what</a:t>
                      </a:r>
                      <a:r>
                        <a:rPr sz="1600" b="1" spc="-10" dirty="0">
                          <a:latin typeface="Gill Sans MT" panose="020B0502020104020203" pitchFamily="34" charset="0"/>
                        </a:rPr>
                        <a:t> </a:t>
                      </a:r>
                      <a:r>
                        <a:rPr sz="1600" b="1" dirty="0">
                          <a:latin typeface="Gill Sans MT" panose="020B0502020104020203" pitchFamily="34" charset="0"/>
                        </a:rPr>
                        <a:t>I</a:t>
                      </a:r>
                      <a:r>
                        <a:rPr sz="1600" b="1" spc="-5" dirty="0">
                          <a:latin typeface="Gill Sans MT" panose="020B0502020104020203" pitchFamily="34" charset="0"/>
                        </a:rPr>
                        <a:t> </a:t>
                      </a:r>
                      <a:r>
                        <a:rPr sz="1600" b="1" spc="-15" dirty="0">
                          <a:latin typeface="Gill Sans MT" panose="020B0502020104020203" pitchFamily="34" charset="0"/>
                        </a:rPr>
                        <a:t>have</a:t>
                      </a:r>
                      <a:r>
                        <a:rPr sz="1600" b="1" spc="-5" dirty="0">
                          <a:latin typeface="Gill Sans MT" panose="020B0502020104020203" pitchFamily="34" charset="0"/>
                        </a:rPr>
                        <a:t> read</a:t>
                      </a:r>
                      <a:endParaRPr sz="1600" b="1" dirty="0">
                        <a:latin typeface="Gill Sans MT" panose="020B0502020104020203" pitchFamily="34" charset="0"/>
                        <a:cs typeface="Calibri"/>
                      </a:endParaRPr>
                    </a:p>
                  </a:txBody>
                  <a:tcPr marL="0" marR="0" marT="34290" marB="0" anchor="ctr"/>
                </a:tc>
                <a:extLst>
                  <a:ext uri="{0D108BD9-81ED-4DB2-BD59-A6C34878D82A}">
                    <a16:rowId xmlns:a16="http://schemas.microsoft.com/office/drawing/2014/main" val="10001"/>
                  </a:ext>
                </a:extLst>
              </a:tr>
              <a:tr h="836336">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0"/>
                        </a:spcBef>
                      </a:pPr>
                      <a:r>
                        <a:rPr sz="1600" dirty="0">
                          <a:latin typeface="Gill Sans MT" panose="020B0502020104020203" pitchFamily="34" charset="0"/>
                        </a:rPr>
                        <a:t>•</a:t>
                      </a:r>
                    </a:p>
                    <a:p>
                      <a:pPr marL="92075">
                        <a:lnSpc>
                          <a:spcPct val="100000"/>
                        </a:lnSpc>
                        <a:spcBef>
                          <a:spcPts val="15"/>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0480" marB="0"/>
                </a:tc>
                <a:extLst>
                  <a:ext uri="{0D108BD9-81ED-4DB2-BD59-A6C34878D82A}">
                    <a16:rowId xmlns:a16="http://schemas.microsoft.com/office/drawing/2014/main" val="10002"/>
                  </a:ext>
                </a:extLst>
              </a:tr>
              <a:tr h="844665">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4"/>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114" marB="0"/>
                </a:tc>
                <a:extLst>
                  <a:ext uri="{0D108BD9-81ED-4DB2-BD59-A6C34878D82A}">
                    <a16:rowId xmlns:a16="http://schemas.microsoft.com/office/drawing/2014/main" val="10003"/>
                  </a:ext>
                </a:extLst>
              </a:tr>
              <a:tr h="836023">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dirty="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115" marB="0"/>
                </a:tc>
                <a:extLst>
                  <a:ext uri="{0D108BD9-81ED-4DB2-BD59-A6C34878D82A}">
                    <a16:rowId xmlns:a16="http://schemas.microsoft.com/office/drawing/2014/main" val="10004"/>
                  </a:ext>
                </a:extLst>
              </a:tr>
              <a:tr h="792480">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5"/>
                  </a:ext>
                </a:extLst>
              </a:tr>
              <a:tr h="801188">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6"/>
                  </a:ext>
                </a:extLst>
              </a:tr>
            </a:tbl>
          </a:graphicData>
        </a:graphic>
      </p:graphicFrame>
      <p:sp>
        <p:nvSpPr>
          <p:cNvPr id="5" name="object 3"/>
          <p:cNvSpPr/>
          <p:nvPr/>
        </p:nvSpPr>
        <p:spPr>
          <a:xfrm>
            <a:off x="10763796" y="5742546"/>
            <a:ext cx="984067" cy="403860"/>
          </a:xfrm>
          <a:custGeom>
            <a:avLst/>
            <a:gdLst/>
            <a:ahLst/>
            <a:cxnLst/>
            <a:rect l="l" t="t" r="r" b="b"/>
            <a:pathLst>
              <a:path w="660400" h="403859">
                <a:moveTo>
                  <a:pt x="0" y="403860"/>
                </a:moveTo>
                <a:lnTo>
                  <a:pt x="659892" y="403860"/>
                </a:lnTo>
                <a:lnTo>
                  <a:pt x="659892" y="0"/>
                </a:lnTo>
                <a:lnTo>
                  <a:pt x="0" y="0"/>
                </a:lnTo>
                <a:lnTo>
                  <a:pt x="0" y="403860"/>
                </a:lnTo>
                <a:close/>
              </a:path>
            </a:pathLst>
          </a:custGeom>
          <a:ln w="12192">
            <a:solidFill>
              <a:schemeClr val="tx1"/>
            </a:solidFill>
          </a:ln>
        </p:spPr>
        <p:txBody>
          <a:bodyPr wrap="square" lIns="0" tIns="0" rIns="0" bIns="0" rtlCol="0"/>
          <a:lstStyle/>
          <a:p>
            <a:endParaRPr/>
          </a:p>
        </p:txBody>
      </p:sp>
      <p:sp>
        <p:nvSpPr>
          <p:cNvPr id="6" name="object 4"/>
          <p:cNvSpPr txBox="1"/>
          <p:nvPr/>
        </p:nvSpPr>
        <p:spPr>
          <a:xfrm>
            <a:off x="9562013" y="5661065"/>
            <a:ext cx="1426119" cy="566822"/>
          </a:xfrm>
          <a:prstGeom prst="rect">
            <a:avLst/>
          </a:prstGeom>
        </p:spPr>
        <p:txBody>
          <a:bodyPr vert="horz" wrap="square" lIns="0" tIns="12700" rIns="0" bIns="0" rtlCol="0">
            <a:spAutoFit/>
          </a:bodyPr>
          <a:lstStyle/>
          <a:p>
            <a:pPr marL="12700" marR="5080">
              <a:lnSpc>
                <a:spcPct val="100000"/>
              </a:lnSpc>
              <a:spcBef>
                <a:spcPts val="100"/>
              </a:spcBef>
            </a:pPr>
            <a:r>
              <a:rPr sz="1800" spc="-15" dirty="0">
                <a:latin typeface="Gill Sans MT" panose="020B0502020104020203" pitchFamily="34" charset="0"/>
                <a:cs typeface="Calibri"/>
              </a:rPr>
              <a:t>Checked</a:t>
            </a:r>
            <a:r>
              <a:rPr sz="1800" spc="-55" dirty="0">
                <a:latin typeface="Gill Sans MT" panose="020B0502020104020203" pitchFamily="34" charset="0"/>
                <a:cs typeface="Calibri"/>
              </a:rPr>
              <a:t> </a:t>
            </a:r>
            <a:r>
              <a:rPr sz="1800" spc="-5" dirty="0">
                <a:latin typeface="Gill Sans MT" panose="020B0502020104020203" pitchFamily="34" charset="0"/>
                <a:cs typeface="Calibri"/>
              </a:rPr>
              <a:t>by </a:t>
            </a:r>
            <a:r>
              <a:rPr sz="1800" spc="-395" dirty="0">
                <a:latin typeface="Gill Sans MT" panose="020B0502020104020203" pitchFamily="34" charset="0"/>
                <a:cs typeface="Calibri"/>
              </a:rPr>
              <a:t> </a:t>
            </a:r>
            <a:r>
              <a:rPr sz="1800" spc="-15" dirty="0">
                <a:latin typeface="Gill Sans MT" panose="020B0502020104020203" pitchFamily="34" charset="0"/>
                <a:cs typeface="Calibri"/>
              </a:rPr>
              <a:t>form</a:t>
            </a:r>
            <a:r>
              <a:rPr sz="1800" spc="-45" dirty="0">
                <a:latin typeface="Gill Sans MT" panose="020B0502020104020203" pitchFamily="34" charset="0"/>
                <a:cs typeface="Calibri"/>
              </a:rPr>
              <a:t> </a:t>
            </a:r>
            <a:r>
              <a:rPr sz="1800" spc="-10" dirty="0">
                <a:latin typeface="Gill Sans MT" panose="020B0502020104020203" pitchFamily="34" charset="0"/>
                <a:cs typeface="Calibri"/>
              </a:rPr>
              <a:t>tutor:</a:t>
            </a:r>
            <a:endParaRPr sz="1800" dirty="0">
              <a:latin typeface="Gill Sans MT" panose="020B0502020104020203" pitchFamily="34" charset="0"/>
              <a:cs typeface="Calibri"/>
            </a:endParaRPr>
          </a:p>
        </p:txBody>
      </p:sp>
      <p:sp>
        <p:nvSpPr>
          <p:cNvPr id="7" name="TextBox 6"/>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29</a:t>
            </a:r>
          </a:p>
        </p:txBody>
      </p:sp>
    </p:spTree>
    <p:extLst>
      <p:ext uri="{BB962C8B-B14F-4D97-AF65-F5344CB8AC3E}">
        <p14:creationId xmlns:p14="http://schemas.microsoft.com/office/powerpoint/2010/main" val="5798759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307458" y="200891"/>
          <a:ext cx="11571032" cy="5198670"/>
        </p:xfrm>
        <a:graphic>
          <a:graphicData uri="http://schemas.openxmlformats.org/drawingml/2006/table">
            <a:tbl>
              <a:tblPr firstRow="1" bandRow="1">
                <a:tableStyleId>{5940675A-B579-460E-94D1-54222C63F5DA}</a:tableStyleId>
              </a:tblPr>
              <a:tblGrid>
                <a:gridCol w="1135511">
                  <a:extLst>
                    <a:ext uri="{9D8B030D-6E8A-4147-A177-3AD203B41FA5}">
                      <a16:colId xmlns:a16="http://schemas.microsoft.com/office/drawing/2014/main" val="20000"/>
                    </a:ext>
                  </a:extLst>
                </a:gridCol>
                <a:gridCol w="2220710">
                  <a:extLst>
                    <a:ext uri="{9D8B030D-6E8A-4147-A177-3AD203B41FA5}">
                      <a16:colId xmlns:a16="http://schemas.microsoft.com/office/drawing/2014/main" val="20001"/>
                    </a:ext>
                  </a:extLst>
                </a:gridCol>
                <a:gridCol w="1483087">
                  <a:extLst>
                    <a:ext uri="{9D8B030D-6E8A-4147-A177-3AD203B41FA5}">
                      <a16:colId xmlns:a16="http://schemas.microsoft.com/office/drawing/2014/main" val="20002"/>
                    </a:ext>
                  </a:extLst>
                </a:gridCol>
                <a:gridCol w="6731724">
                  <a:extLst>
                    <a:ext uri="{9D8B030D-6E8A-4147-A177-3AD203B41FA5}">
                      <a16:colId xmlns:a16="http://schemas.microsoft.com/office/drawing/2014/main" val="20003"/>
                    </a:ext>
                  </a:extLst>
                </a:gridCol>
              </a:tblGrid>
              <a:tr h="469900">
                <a:tc gridSpan="4">
                  <a:txBody>
                    <a:bodyPr/>
                    <a:lstStyle/>
                    <a:p>
                      <a:pPr marL="91440" algn="ctr">
                        <a:lnSpc>
                          <a:spcPct val="100000"/>
                        </a:lnSpc>
                        <a:spcBef>
                          <a:spcPts val="229"/>
                        </a:spcBef>
                      </a:pPr>
                      <a:r>
                        <a:rPr sz="1600" spc="-10" dirty="0">
                          <a:latin typeface="Gill Sans MT" panose="020B0502020104020203" pitchFamily="34" charset="0"/>
                        </a:rPr>
                        <a:t>Reading </a:t>
                      </a:r>
                      <a:r>
                        <a:rPr sz="1600" dirty="0">
                          <a:latin typeface="Gill Sans MT" panose="020B0502020104020203" pitchFamily="34" charset="0"/>
                        </a:rPr>
                        <a:t>Log</a:t>
                      </a:r>
                      <a:r>
                        <a:rPr sz="1600" spc="-5" dirty="0">
                          <a:latin typeface="Gill Sans MT" panose="020B0502020104020203" pitchFamily="34" charset="0"/>
                        </a:rPr>
                        <a:t> </a:t>
                      </a:r>
                      <a:r>
                        <a:rPr sz="1600" spc="-20" dirty="0">
                          <a:latin typeface="Gill Sans MT" panose="020B0502020104020203" pitchFamily="34" charset="0"/>
                        </a:rPr>
                        <a:t>w/c</a:t>
                      </a:r>
                      <a:r>
                        <a:rPr sz="1600" dirty="0">
                          <a:latin typeface="Gill Sans MT" panose="020B0502020104020203" pitchFamily="34" charset="0"/>
                        </a:rPr>
                        <a:t> </a:t>
                      </a:r>
                      <a:r>
                        <a:rPr lang="en-GB" sz="1600" spc="10" dirty="0">
                          <a:latin typeface="Gill Sans MT" panose="020B0502020104020203" pitchFamily="34" charset="0"/>
                        </a:rPr>
                        <a:t>1</a:t>
                      </a:r>
                      <a:r>
                        <a:rPr lang="en-GB" sz="1600" spc="10" baseline="30000" dirty="0">
                          <a:latin typeface="Gill Sans MT" panose="020B0502020104020203" pitchFamily="34" charset="0"/>
                        </a:rPr>
                        <a:t>st</a:t>
                      </a:r>
                      <a:r>
                        <a:rPr lang="en-GB" sz="1600" spc="10" dirty="0">
                          <a:latin typeface="Gill Sans MT" panose="020B0502020104020203" pitchFamily="34" charset="0"/>
                        </a:rPr>
                        <a:t>  December </a:t>
                      </a:r>
                      <a:r>
                        <a:rPr sz="1600" dirty="0">
                          <a:latin typeface="Gill Sans MT" panose="020B0502020104020203" pitchFamily="34" charset="0"/>
                        </a:rPr>
                        <a:t>(20</a:t>
                      </a:r>
                      <a:r>
                        <a:rPr sz="1600" spc="-10" dirty="0">
                          <a:latin typeface="Gill Sans MT" panose="020B0502020104020203" pitchFamily="34" charset="0"/>
                        </a:rPr>
                        <a:t> </a:t>
                      </a:r>
                      <a:r>
                        <a:rPr sz="1600" spc="-5" dirty="0">
                          <a:latin typeface="Gill Sans MT" panose="020B0502020104020203" pitchFamily="34" charset="0"/>
                        </a:rPr>
                        <a:t>mins </a:t>
                      </a:r>
                      <a:r>
                        <a:rPr sz="1600" spc="-10" dirty="0">
                          <a:latin typeface="Gill Sans MT" panose="020B0502020104020203" pitchFamily="34" charset="0"/>
                        </a:rPr>
                        <a:t>reading</a:t>
                      </a:r>
                      <a:r>
                        <a:rPr sz="1600" dirty="0">
                          <a:latin typeface="Gill Sans MT" panose="020B0502020104020203" pitchFamily="34" charset="0"/>
                        </a:rPr>
                        <a:t> per</a:t>
                      </a:r>
                      <a:r>
                        <a:rPr sz="1600" spc="5" dirty="0">
                          <a:latin typeface="Gill Sans MT" panose="020B0502020104020203" pitchFamily="34" charset="0"/>
                        </a:rPr>
                        <a:t> </a:t>
                      </a:r>
                      <a:r>
                        <a:rPr sz="1600" spc="-15" dirty="0">
                          <a:latin typeface="Gill Sans MT" panose="020B0502020104020203" pitchFamily="34" charset="0"/>
                        </a:rPr>
                        <a:t>day</a:t>
                      </a:r>
                      <a:r>
                        <a:rPr sz="1600" spc="5" dirty="0">
                          <a:latin typeface="Gill Sans MT" panose="020B0502020104020203" pitchFamily="34" charset="0"/>
                        </a:rPr>
                        <a:t> </a:t>
                      </a:r>
                      <a:r>
                        <a:rPr sz="1600" dirty="0">
                          <a:latin typeface="Gill Sans MT" panose="020B0502020104020203" pitchFamily="34" charset="0"/>
                        </a:rPr>
                        <a:t>–</a:t>
                      </a:r>
                      <a:r>
                        <a:rPr sz="1600" spc="5" dirty="0">
                          <a:latin typeface="Gill Sans MT" panose="020B0502020104020203" pitchFamily="34" charset="0"/>
                        </a:rPr>
                        <a:t> </a:t>
                      </a:r>
                      <a:r>
                        <a:rPr sz="1600" spc="-5" dirty="0">
                          <a:latin typeface="Gill Sans MT" panose="020B0502020104020203" pitchFamily="34" charset="0"/>
                        </a:rPr>
                        <a:t>all </a:t>
                      </a:r>
                      <a:r>
                        <a:rPr sz="1600" spc="-10" dirty="0">
                          <a:latin typeface="Gill Sans MT" panose="020B0502020104020203" pitchFamily="34" charset="0"/>
                        </a:rPr>
                        <a:t>five</a:t>
                      </a:r>
                      <a:r>
                        <a:rPr sz="1600" dirty="0">
                          <a:latin typeface="Gill Sans MT" panose="020B0502020104020203" pitchFamily="34" charset="0"/>
                        </a:rPr>
                        <a:t> logs </a:t>
                      </a:r>
                      <a:r>
                        <a:rPr sz="1600" spc="-5" dirty="0">
                          <a:latin typeface="Gill Sans MT" panose="020B0502020104020203" pitchFamily="34" charset="0"/>
                        </a:rPr>
                        <a:t>MUST</a:t>
                      </a:r>
                      <a:r>
                        <a:rPr sz="1600" spc="-15" dirty="0">
                          <a:latin typeface="Gill Sans MT" panose="020B0502020104020203" pitchFamily="34" charset="0"/>
                        </a:rPr>
                        <a:t> </a:t>
                      </a:r>
                      <a:r>
                        <a:rPr sz="1600" dirty="0">
                          <a:latin typeface="Gill Sans MT" panose="020B0502020104020203" pitchFamily="34" charset="0"/>
                        </a:rPr>
                        <a:t>be</a:t>
                      </a:r>
                      <a:r>
                        <a:rPr sz="1600" spc="10" dirty="0">
                          <a:latin typeface="Gill Sans MT" panose="020B0502020104020203" pitchFamily="34" charset="0"/>
                        </a:rPr>
                        <a:t> </a:t>
                      </a:r>
                      <a:r>
                        <a:rPr sz="1600" spc="-5" dirty="0">
                          <a:latin typeface="Gill Sans MT" panose="020B0502020104020203" pitchFamily="34" charset="0"/>
                        </a:rPr>
                        <a:t>completed)</a:t>
                      </a:r>
                      <a:endParaRPr sz="1600" dirty="0">
                        <a:latin typeface="Gill Sans MT" panose="020B0502020104020203" pitchFamily="34" charset="0"/>
                        <a:cs typeface="Calibri"/>
                      </a:endParaRPr>
                    </a:p>
                  </a:txBody>
                  <a:tcPr marL="0" marR="0" marT="29209" marB="0" anchor="ctr">
                    <a:solidFill>
                      <a:schemeClr val="accent1">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618078">
                <a:tc>
                  <a:txBody>
                    <a:bodyPr/>
                    <a:lstStyle/>
                    <a:p>
                      <a:pPr marL="91440" algn="ctr">
                        <a:lnSpc>
                          <a:spcPct val="100000"/>
                        </a:lnSpc>
                        <a:spcBef>
                          <a:spcPts val="270"/>
                        </a:spcBef>
                      </a:pPr>
                      <a:r>
                        <a:rPr sz="1600" b="1" spc="-10" dirty="0">
                          <a:latin typeface="Gill Sans MT" panose="020B0502020104020203" pitchFamily="34" charset="0"/>
                        </a:rPr>
                        <a:t>Date</a:t>
                      </a:r>
                      <a:endParaRPr sz="1600" b="1" dirty="0">
                        <a:latin typeface="Gill Sans MT" panose="020B0502020104020203" pitchFamily="34" charset="0"/>
                        <a:cs typeface="Calibri"/>
                      </a:endParaRPr>
                    </a:p>
                  </a:txBody>
                  <a:tcPr marL="0" marR="0" marT="34290" marB="0" anchor="ctr"/>
                </a:tc>
                <a:tc>
                  <a:txBody>
                    <a:bodyPr/>
                    <a:lstStyle/>
                    <a:p>
                      <a:pPr marL="91440" algn="ctr">
                        <a:lnSpc>
                          <a:spcPct val="100000"/>
                        </a:lnSpc>
                        <a:spcBef>
                          <a:spcPts val="270"/>
                        </a:spcBef>
                      </a:pPr>
                      <a:r>
                        <a:rPr sz="1600" b="1" spc="-5" dirty="0">
                          <a:latin typeface="Gill Sans MT" panose="020B0502020104020203" pitchFamily="34" charset="0"/>
                        </a:rPr>
                        <a:t>Title</a:t>
                      </a:r>
                      <a:r>
                        <a:rPr sz="1600" b="1" spc="-30" dirty="0">
                          <a:latin typeface="Gill Sans MT" panose="020B0502020104020203" pitchFamily="34" charset="0"/>
                        </a:rPr>
                        <a:t> </a:t>
                      </a:r>
                      <a:r>
                        <a:rPr sz="1600" b="1" dirty="0">
                          <a:latin typeface="Gill Sans MT" panose="020B0502020104020203" pitchFamily="34" charset="0"/>
                        </a:rPr>
                        <a:t>of</a:t>
                      </a:r>
                      <a:r>
                        <a:rPr sz="1600" b="1" spc="-35" dirty="0">
                          <a:latin typeface="Gill Sans MT" panose="020B0502020104020203" pitchFamily="34" charset="0"/>
                        </a:rPr>
                        <a:t> </a:t>
                      </a:r>
                      <a:r>
                        <a:rPr sz="1600" b="1" spc="-5" dirty="0">
                          <a:latin typeface="Gill Sans MT" panose="020B0502020104020203" pitchFamily="34" charset="0"/>
                        </a:rPr>
                        <a:t>novel</a:t>
                      </a:r>
                      <a:endParaRPr sz="1600" b="1">
                        <a:latin typeface="Gill Sans MT" panose="020B0502020104020203" pitchFamily="34" charset="0"/>
                        <a:cs typeface="Calibri"/>
                      </a:endParaRPr>
                    </a:p>
                  </a:txBody>
                  <a:tcPr marL="0" marR="0" marT="34290" marB="0" anchor="ctr"/>
                </a:tc>
                <a:tc>
                  <a:txBody>
                    <a:bodyPr/>
                    <a:lstStyle/>
                    <a:p>
                      <a:pPr marL="92075" marR="273685" algn="ctr">
                        <a:lnSpc>
                          <a:spcPct val="100000"/>
                        </a:lnSpc>
                        <a:spcBef>
                          <a:spcPts val="270"/>
                        </a:spcBef>
                      </a:pPr>
                      <a:r>
                        <a:rPr sz="1600" b="1" spc="-5" dirty="0">
                          <a:latin typeface="Gill Sans MT" panose="020B0502020104020203" pitchFamily="34" charset="0"/>
                        </a:rPr>
                        <a:t>Number</a:t>
                      </a:r>
                      <a:r>
                        <a:rPr sz="1600" b="1" spc="-75" dirty="0">
                          <a:latin typeface="Gill Sans MT" panose="020B0502020104020203" pitchFamily="34" charset="0"/>
                        </a:rPr>
                        <a:t> </a:t>
                      </a:r>
                      <a:r>
                        <a:rPr sz="1600" b="1" spc="-5" dirty="0">
                          <a:latin typeface="Gill Sans MT" panose="020B0502020104020203" pitchFamily="34" charset="0"/>
                        </a:rPr>
                        <a:t>of </a:t>
                      </a:r>
                      <a:r>
                        <a:rPr sz="1600" b="1" spc="-300" dirty="0">
                          <a:latin typeface="Gill Sans MT" panose="020B0502020104020203" pitchFamily="34" charset="0"/>
                        </a:rPr>
                        <a:t> </a:t>
                      </a:r>
                      <a:r>
                        <a:rPr sz="1600" b="1" spc="-10" dirty="0">
                          <a:latin typeface="Gill Sans MT" panose="020B0502020104020203" pitchFamily="34" charset="0"/>
                        </a:rPr>
                        <a:t>p</a:t>
                      </a:r>
                      <a:r>
                        <a:rPr sz="1600" b="1" dirty="0">
                          <a:latin typeface="Gill Sans MT" panose="020B0502020104020203" pitchFamily="34" charset="0"/>
                        </a:rPr>
                        <a:t>a</a:t>
                      </a:r>
                      <a:r>
                        <a:rPr sz="1600" b="1" spc="-15" dirty="0">
                          <a:latin typeface="Gill Sans MT" panose="020B0502020104020203" pitchFamily="34" charset="0"/>
                        </a:rPr>
                        <a:t>g</a:t>
                      </a:r>
                      <a:r>
                        <a:rPr sz="1600" b="1" dirty="0">
                          <a:latin typeface="Gill Sans MT" panose="020B0502020104020203" pitchFamily="34" charset="0"/>
                        </a:rPr>
                        <a:t>es</a:t>
                      </a:r>
                      <a:r>
                        <a:rPr sz="1600" b="1" spc="5" dirty="0">
                          <a:latin typeface="Gill Sans MT" panose="020B0502020104020203" pitchFamily="34" charset="0"/>
                        </a:rPr>
                        <a:t> </a:t>
                      </a:r>
                      <a:r>
                        <a:rPr sz="1600" b="1" spc="-25" dirty="0">
                          <a:latin typeface="Gill Sans MT" panose="020B0502020104020203" pitchFamily="34" charset="0"/>
                        </a:rPr>
                        <a:t>r</a:t>
                      </a:r>
                      <a:r>
                        <a:rPr sz="1600" b="1" dirty="0">
                          <a:latin typeface="Gill Sans MT" panose="020B0502020104020203" pitchFamily="34" charset="0"/>
                        </a:rPr>
                        <a:t>ead</a:t>
                      </a:r>
                      <a:endParaRPr sz="1600" b="1" dirty="0">
                        <a:latin typeface="Gill Sans MT" panose="020B0502020104020203" pitchFamily="34" charset="0"/>
                        <a:cs typeface="Calibri"/>
                      </a:endParaRPr>
                    </a:p>
                  </a:txBody>
                  <a:tcPr marL="0" marR="0" marT="34290" marB="0" anchor="ctr"/>
                </a:tc>
                <a:tc>
                  <a:txBody>
                    <a:bodyPr/>
                    <a:lstStyle/>
                    <a:p>
                      <a:pPr marL="92075" algn="ctr">
                        <a:lnSpc>
                          <a:spcPct val="100000"/>
                        </a:lnSpc>
                        <a:spcBef>
                          <a:spcPts val="270"/>
                        </a:spcBef>
                      </a:pPr>
                      <a:r>
                        <a:rPr sz="1600" b="1" spc="-5" dirty="0">
                          <a:latin typeface="Gill Sans MT" panose="020B0502020104020203" pitchFamily="34" charset="0"/>
                        </a:rPr>
                        <a:t>Summary</a:t>
                      </a:r>
                      <a:r>
                        <a:rPr sz="1600" b="1" spc="-20" dirty="0">
                          <a:latin typeface="Gill Sans MT" panose="020B0502020104020203" pitchFamily="34" charset="0"/>
                        </a:rPr>
                        <a:t> </a:t>
                      </a:r>
                      <a:r>
                        <a:rPr sz="1600" b="1" spc="-5" dirty="0">
                          <a:latin typeface="Gill Sans MT" panose="020B0502020104020203" pitchFamily="34" charset="0"/>
                        </a:rPr>
                        <a:t>about</a:t>
                      </a:r>
                      <a:r>
                        <a:rPr sz="1600" b="1" spc="-10" dirty="0">
                          <a:latin typeface="Gill Sans MT" panose="020B0502020104020203" pitchFamily="34" charset="0"/>
                        </a:rPr>
                        <a:t> </a:t>
                      </a:r>
                      <a:r>
                        <a:rPr sz="1600" b="1" spc="-5" dirty="0">
                          <a:latin typeface="Gill Sans MT" panose="020B0502020104020203" pitchFamily="34" charset="0"/>
                        </a:rPr>
                        <a:t>what</a:t>
                      </a:r>
                      <a:r>
                        <a:rPr sz="1600" b="1" spc="-10" dirty="0">
                          <a:latin typeface="Gill Sans MT" panose="020B0502020104020203" pitchFamily="34" charset="0"/>
                        </a:rPr>
                        <a:t> </a:t>
                      </a:r>
                      <a:r>
                        <a:rPr sz="1600" b="1" dirty="0">
                          <a:latin typeface="Gill Sans MT" panose="020B0502020104020203" pitchFamily="34" charset="0"/>
                        </a:rPr>
                        <a:t>I</a:t>
                      </a:r>
                      <a:r>
                        <a:rPr sz="1600" b="1" spc="-5" dirty="0">
                          <a:latin typeface="Gill Sans MT" panose="020B0502020104020203" pitchFamily="34" charset="0"/>
                        </a:rPr>
                        <a:t> </a:t>
                      </a:r>
                      <a:r>
                        <a:rPr sz="1600" b="1" spc="-15" dirty="0">
                          <a:latin typeface="Gill Sans MT" panose="020B0502020104020203" pitchFamily="34" charset="0"/>
                        </a:rPr>
                        <a:t>have</a:t>
                      </a:r>
                      <a:r>
                        <a:rPr sz="1600" b="1" spc="-5" dirty="0">
                          <a:latin typeface="Gill Sans MT" panose="020B0502020104020203" pitchFamily="34" charset="0"/>
                        </a:rPr>
                        <a:t> read</a:t>
                      </a:r>
                      <a:endParaRPr sz="1600" b="1" dirty="0">
                        <a:latin typeface="Gill Sans MT" panose="020B0502020104020203" pitchFamily="34" charset="0"/>
                        <a:cs typeface="Calibri"/>
                      </a:endParaRPr>
                    </a:p>
                  </a:txBody>
                  <a:tcPr marL="0" marR="0" marT="34290" marB="0" anchor="ctr"/>
                </a:tc>
                <a:extLst>
                  <a:ext uri="{0D108BD9-81ED-4DB2-BD59-A6C34878D82A}">
                    <a16:rowId xmlns:a16="http://schemas.microsoft.com/office/drawing/2014/main" val="10001"/>
                  </a:ext>
                </a:extLst>
              </a:tr>
              <a:tr h="836336">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dirty="0">
                        <a:latin typeface="Gill Sans MT" panose="020B0502020104020203" pitchFamily="34" charset="0"/>
                        <a:cs typeface="Times New Roman"/>
                      </a:endParaRPr>
                    </a:p>
                  </a:txBody>
                  <a:tcPr marL="0" marR="0" marT="0" marB="0"/>
                </a:tc>
                <a:tc>
                  <a:txBody>
                    <a:bodyPr/>
                    <a:lstStyle/>
                    <a:p>
                      <a:pPr marL="92075">
                        <a:lnSpc>
                          <a:spcPct val="100000"/>
                        </a:lnSpc>
                        <a:spcBef>
                          <a:spcPts val="240"/>
                        </a:spcBef>
                      </a:pPr>
                      <a:r>
                        <a:rPr sz="1600" dirty="0">
                          <a:latin typeface="Gill Sans MT" panose="020B0502020104020203" pitchFamily="34" charset="0"/>
                        </a:rPr>
                        <a:t>•</a:t>
                      </a:r>
                    </a:p>
                    <a:p>
                      <a:pPr marL="92075">
                        <a:lnSpc>
                          <a:spcPct val="100000"/>
                        </a:lnSpc>
                        <a:spcBef>
                          <a:spcPts val="15"/>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0480" marB="0"/>
                </a:tc>
                <a:extLst>
                  <a:ext uri="{0D108BD9-81ED-4DB2-BD59-A6C34878D82A}">
                    <a16:rowId xmlns:a16="http://schemas.microsoft.com/office/drawing/2014/main" val="10002"/>
                  </a:ext>
                </a:extLst>
              </a:tr>
              <a:tr h="844665">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4"/>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114" marB="0"/>
                </a:tc>
                <a:extLst>
                  <a:ext uri="{0D108BD9-81ED-4DB2-BD59-A6C34878D82A}">
                    <a16:rowId xmlns:a16="http://schemas.microsoft.com/office/drawing/2014/main" val="10003"/>
                  </a:ext>
                </a:extLst>
              </a:tr>
              <a:tr h="836023">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dirty="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115" marB="0"/>
                </a:tc>
                <a:extLst>
                  <a:ext uri="{0D108BD9-81ED-4DB2-BD59-A6C34878D82A}">
                    <a16:rowId xmlns:a16="http://schemas.microsoft.com/office/drawing/2014/main" val="10004"/>
                  </a:ext>
                </a:extLst>
              </a:tr>
              <a:tr h="792480">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5"/>
                  </a:ext>
                </a:extLst>
              </a:tr>
              <a:tr h="801188">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6"/>
                  </a:ext>
                </a:extLst>
              </a:tr>
            </a:tbl>
          </a:graphicData>
        </a:graphic>
      </p:graphicFrame>
      <p:sp>
        <p:nvSpPr>
          <p:cNvPr id="5" name="object 3"/>
          <p:cNvSpPr/>
          <p:nvPr/>
        </p:nvSpPr>
        <p:spPr>
          <a:xfrm>
            <a:off x="10763796" y="5742546"/>
            <a:ext cx="984067" cy="403860"/>
          </a:xfrm>
          <a:custGeom>
            <a:avLst/>
            <a:gdLst/>
            <a:ahLst/>
            <a:cxnLst/>
            <a:rect l="l" t="t" r="r" b="b"/>
            <a:pathLst>
              <a:path w="660400" h="403859">
                <a:moveTo>
                  <a:pt x="0" y="403860"/>
                </a:moveTo>
                <a:lnTo>
                  <a:pt x="659892" y="403860"/>
                </a:lnTo>
                <a:lnTo>
                  <a:pt x="659892" y="0"/>
                </a:lnTo>
                <a:lnTo>
                  <a:pt x="0" y="0"/>
                </a:lnTo>
                <a:lnTo>
                  <a:pt x="0" y="403860"/>
                </a:lnTo>
                <a:close/>
              </a:path>
            </a:pathLst>
          </a:custGeom>
          <a:ln w="12192">
            <a:solidFill>
              <a:schemeClr val="tx1"/>
            </a:solidFill>
          </a:ln>
        </p:spPr>
        <p:txBody>
          <a:bodyPr wrap="square" lIns="0" tIns="0" rIns="0" bIns="0" rtlCol="0"/>
          <a:lstStyle/>
          <a:p>
            <a:endParaRPr/>
          </a:p>
        </p:txBody>
      </p:sp>
      <p:sp>
        <p:nvSpPr>
          <p:cNvPr id="6" name="object 4"/>
          <p:cNvSpPr txBox="1"/>
          <p:nvPr/>
        </p:nvSpPr>
        <p:spPr>
          <a:xfrm>
            <a:off x="9562013" y="5661065"/>
            <a:ext cx="1426119" cy="566822"/>
          </a:xfrm>
          <a:prstGeom prst="rect">
            <a:avLst/>
          </a:prstGeom>
        </p:spPr>
        <p:txBody>
          <a:bodyPr vert="horz" wrap="square" lIns="0" tIns="12700" rIns="0" bIns="0" rtlCol="0">
            <a:spAutoFit/>
          </a:bodyPr>
          <a:lstStyle/>
          <a:p>
            <a:pPr marL="12700" marR="5080">
              <a:lnSpc>
                <a:spcPct val="100000"/>
              </a:lnSpc>
              <a:spcBef>
                <a:spcPts val="100"/>
              </a:spcBef>
            </a:pPr>
            <a:r>
              <a:rPr sz="1800" spc="-15" dirty="0">
                <a:latin typeface="Gill Sans MT" panose="020B0502020104020203" pitchFamily="34" charset="0"/>
                <a:cs typeface="Calibri"/>
              </a:rPr>
              <a:t>Checked</a:t>
            </a:r>
            <a:r>
              <a:rPr sz="1800" spc="-55" dirty="0">
                <a:latin typeface="Gill Sans MT" panose="020B0502020104020203" pitchFamily="34" charset="0"/>
                <a:cs typeface="Calibri"/>
              </a:rPr>
              <a:t> </a:t>
            </a:r>
            <a:r>
              <a:rPr sz="1800" spc="-5" dirty="0">
                <a:latin typeface="Gill Sans MT" panose="020B0502020104020203" pitchFamily="34" charset="0"/>
                <a:cs typeface="Calibri"/>
              </a:rPr>
              <a:t>by </a:t>
            </a:r>
            <a:r>
              <a:rPr sz="1800" spc="-395" dirty="0">
                <a:latin typeface="Gill Sans MT" panose="020B0502020104020203" pitchFamily="34" charset="0"/>
                <a:cs typeface="Calibri"/>
              </a:rPr>
              <a:t> </a:t>
            </a:r>
            <a:r>
              <a:rPr sz="1800" spc="-15" dirty="0">
                <a:latin typeface="Gill Sans MT" panose="020B0502020104020203" pitchFamily="34" charset="0"/>
                <a:cs typeface="Calibri"/>
              </a:rPr>
              <a:t>form</a:t>
            </a:r>
            <a:r>
              <a:rPr sz="1800" spc="-45" dirty="0">
                <a:latin typeface="Gill Sans MT" panose="020B0502020104020203" pitchFamily="34" charset="0"/>
                <a:cs typeface="Calibri"/>
              </a:rPr>
              <a:t> </a:t>
            </a:r>
            <a:r>
              <a:rPr sz="1800" spc="-10" dirty="0">
                <a:latin typeface="Gill Sans MT" panose="020B0502020104020203" pitchFamily="34" charset="0"/>
                <a:cs typeface="Calibri"/>
              </a:rPr>
              <a:t>tutor:</a:t>
            </a:r>
            <a:endParaRPr sz="1800" dirty="0">
              <a:latin typeface="Gill Sans MT" panose="020B0502020104020203" pitchFamily="34" charset="0"/>
              <a:cs typeface="Calibri"/>
            </a:endParaRPr>
          </a:p>
        </p:txBody>
      </p:sp>
      <p:sp>
        <p:nvSpPr>
          <p:cNvPr id="7" name="TextBox 6"/>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30</a:t>
            </a:r>
          </a:p>
        </p:txBody>
      </p:sp>
    </p:spTree>
    <p:extLst>
      <p:ext uri="{BB962C8B-B14F-4D97-AF65-F5344CB8AC3E}">
        <p14:creationId xmlns:p14="http://schemas.microsoft.com/office/powerpoint/2010/main" val="42482528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307458" y="200891"/>
          <a:ext cx="11571032" cy="5198670"/>
        </p:xfrm>
        <a:graphic>
          <a:graphicData uri="http://schemas.openxmlformats.org/drawingml/2006/table">
            <a:tbl>
              <a:tblPr firstRow="1" bandRow="1">
                <a:tableStyleId>{5940675A-B579-460E-94D1-54222C63F5DA}</a:tableStyleId>
              </a:tblPr>
              <a:tblGrid>
                <a:gridCol w="1135511">
                  <a:extLst>
                    <a:ext uri="{9D8B030D-6E8A-4147-A177-3AD203B41FA5}">
                      <a16:colId xmlns:a16="http://schemas.microsoft.com/office/drawing/2014/main" val="20000"/>
                    </a:ext>
                  </a:extLst>
                </a:gridCol>
                <a:gridCol w="2220710">
                  <a:extLst>
                    <a:ext uri="{9D8B030D-6E8A-4147-A177-3AD203B41FA5}">
                      <a16:colId xmlns:a16="http://schemas.microsoft.com/office/drawing/2014/main" val="20001"/>
                    </a:ext>
                  </a:extLst>
                </a:gridCol>
                <a:gridCol w="1483087">
                  <a:extLst>
                    <a:ext uri="{9D8B030D-6E8A-4147-A177-3AD203B41FA5}">
                      <a16:colId xmlns:a16="http://schemas.microsoft.com/office/drawing/2014/main" val="20002"/>
                    </a:ext>
                  </a:extLst>
                </a:gridCol>
                <a:gridCol w="6731724">
                  <a:extLst>
                    <a:ext uri="{9D8B030D-6E8A-4147-A177-3AD203B41FA5}">
                      <a16:colId xmlns:a16="http://schemas.microsoft.com/office/drawing/2014/main" val="20003"/>
                    </a:ext>
                  </a:extLst>
                </a:gridCol>
              </a:tblGrid>
              <a:tr h="469900">
                <a:tc gridSpan="4">
                  <a:txBody>
                    <a:bodyPr/>
                    <a:lstStyle/>
                    <a:p>
                      <a:pPr marL="91440" algn="ctr">
                        <a:lnSpc>
                          <a:spcPct val="100000"/>
                        </a:lnSpc>
                        <a:spcBef>
                          <a:spcPts val="229"/>
                        </a:spcBef>
                      </a:pPr>
                      <a:r>
                        <a:rPr sz="1600" spc="-10" dirty="0">
                          <a:latin typeface="Gill Sans MT" panose="020B0502020104020203" pitchFamily="34" charset="0"/>
                        </a:rPr>
                        <a:t>Reading </a:t>
                      </a:r>
                      <a:r>
                        <a:rPr sz="1600" dirty="0">
                          <a:latin typeface="Gill Sans MT" panose="020B0502020104020203" pitchFamily="34" charset="0"/>
                        </a:rPr>
                        <a:t>Log</a:t>
                      </a:r>
                      <a:r>
                        <a:rPr sz="1600" spc="-5" dirty="0">
                          <a:latin typeface="Gill Sans MT" panose="020B0502020104020203" pitchFamily="34" charset="0"/>
                        </a:rPr>
                        <a:t> </a:t>
                      </a:r>
                      <a:r>
                        <a:rPr sz="1600" spc="-20" dirty="0">
                          <a:latin typeface="Gill Sans MT" panose="020B0502020104020203" pitchFamily="34" charset="0"/>
                        </a:rPr>
                        <a:t>w/c</a:t>
                      </a:r>
                      <a:r>
                        <a:rPr sz="1600" dirty="0">
                          <a:latin typeface="Gill Sans MT" panose="020B0502020104020203" pitchFamily="34" charset="0"/>
                        </a:rPr>
                        <a:t> </a:t>
                      </a:r>
                      <a:r>
                        <a:rPr lang="en-GB" sz="1600" dirty="0">
                          <a:latin typeface="Gill Sans MT" panose="020B0502020104020203" pitchFamily="34" charset="0"/>
                        </a:rPr>
                        <a:t>8</a:t>
                      </a:r>
                      <a:r>
                        <a:rPr lang="en-GB" sz="1600" spc="10" baseline="30000" dirty="0">
                          <a:latin typeface="Gill Sans MT" panose="020B0502020104020203" pitchFamily="34" charset="0"/>
                        </a:rPr>
                        <a:t>th</a:t>
                      </a:r>
                      <a:r>
                        <a:rPr lang="en-GB" sz="1600" spc="10" dirty="0">
                          <a:latin typeface="Gill Sans MT" panose="020B0502020104020203" pitchFamily="34" charset="0"/>
                        </a:rPr>
                        <a:t> December </a:t>
                      </a:r>
                      <a:r>
                        <a:rPr sz="1600" dirty="0">
                          <a:latin typeface="Gill Sans MT" panose="020B0502020104020203" pitchFamily="34" charset="0"/>
                        </a:rPr>
                        <a:t>(20</a:t>
                      </a:r>
                      <a:r>
                        <a:rPr sz="1600" spc="-10" dirty="0">
                          <a:latin typeface="Gill Sans MT" panose="020B0502020104020203" pitchFamily="34" charset="0"/>
                        </a:rPr>
                        <a:t> </a:t>
                      </a:r>
                      <a:r>
                        <a:rPr sz="1600" spc="-5" dirty="0">
                          <a:latin typeface="Gill Sans MT" panose="020B0502020104020203" pitchFamily="34" charset="0"/>
                        </a:rPr>
                        <a:t>mins </a:t>
                      </a:r>
                      <a:r>
                        <a:rPr sz="1600" spc="-10" dirty="0">
                          <a:latin typeface="Gill Sans MT" panose="020B0502020104020203" pitchFamily="34" charset="0"/>
                        </a:rPr>
                        <a:t>reading</a:t>
                      </a:r>
                      <a:r>
                        <a:rPr sz="1600" dirty="0">
                          <a:latin typeface="Gill Sans MT" panose="020B0502020104020203" pitchFamily="34" charset="0"/>
                        </a:rPr>
                        <a:t> per</a:t>
                      </a:r>
                      <a:r>
                        <a:rPr sz="1600" spc="5" dirty="0">
                          <a:latin typeface="Gill Sans MT" panose="020B0502020104020203" pitchFamily="34" charset="0"/>
                        </a:rPr>
                        <a:t> </a:t>
                      </a:r>
                      <a:r>
                        <a:rPr sz="1600" spc="-15" dirty="0">
                          <a:latin typeface="Gill Sans MT" panose="020B0502020104020203" pitchFamily="34" charset="0"/>
                        </a:rPr>
                        <a:t>day</a:t>
                      </a:r>
                      <a:r>
                        <a:rPr sz="1600" spc="5" dirty="0">
                          <a:latin typeface="Gill Sans MT" panose="020B0502020104020203" pitchFamily="34" charset="0"/>
                        </a:rPr>
                        <a:t> </a:t>
                      </a:r>
                      <a:r>
                        <a:rPr sz="1600" dirty="0">
                          <a:latin typeface="Gill Sans MT" panose="020B0502020104020203" pitchFamily="34" charset="0"/>
                        </a:rPr>
                        <a:t>–</a:t>
                      </a:r>
                      <a:r>
                        <a:rPr sz="1600" spc="5" dirty="0">
                          <a:latin typeface="Gill Sans MT" panose="020B0502020104020203" pitchFamily="34" charset="0"/>
                        </a:rPr>
                        <a:t> </a:t>
                      </a:r>
                      <a:r>
                        <a:rPr sz="1600" spc="-5" dirty="0">
                          <a:latin typeface="Gill Sans MT" panose="020B0502020104020203" pitchFamily="34" charset="0"/>
                        </a:rPr>
                        <a:t>all </a:t>
                      </a:r>
                      <a:r>
                        <a:rPr sz="1600" spc="-10" dirty="0">
                          <a:latin typeface="Gill Sans MT" panose="020B0502020104020203" pitchFamily="34" charset="0"/>
                        </a:rPr>
                        <a:t>five</a:t>
                      </a:r>
                      <a:r>
                        <a:rPr sz="1600" dirty="0">
                          <a:latin typeface="Gill Sans MT" panose="020B0502020104020203" pitchFamily="34" charset="0"/>
                        </a:rPr>
                        <a:t> logs </a:t>
                      </a:r>
                      <a:r>
                        <a:rPr sz="1600" spc="-5" dirty="0">
                          <a:latin typeface="Gill Sans MT" panose="020B0502020104020203" pitchFamily="34" charset="0"/>
                        </a:rPr>
                        <a:t>MUST</a:t>
                      </a:r>
                      <a:r>
                        <a:rPr sz="1600" spc="-15" dirty="0">
                          <a:latin typeface="Gill Sans MT" panose="020B0502020104020203" pitchFamily="34" charset="0"/>
                        </a:rPr>
                        <a:t> </a:t>
                      </a:r>
                      <a:r>
                        <a:rPr sz="1600" dirty="0">
                          <a:latin typeface="Gill Sans MT" panose="020B0502020104020203" pitchFamily="34" charset="0"/>
                        </a:rPr>
                        <a:t>be</a:t>
                      </a:r>
                      <a:r>
                        <a:rPr sz="1600" spc="10" dirty="0">
                          <a:latin typeface="Gill Sans MT" panose="020B0502020104020203" pitchFamily="34" charset="0"/>
                        </a:rPr>
                        <a:t> </a:t>
                      </a:r>
                      <a:r>
                        <a:rPr sz="1600" spc="-5" dirty="0">
                          <a:latin typeface="Gill Sans MT" panose="020B0502020104020203" pitchFamily="34" charset="0"/>
                        </a:rPr>
                        <a:t>completed)</a:t>
                      </a:r>
                      <a:endParaRPr sz="1600" dirty="0">
                        <a:latin typeface="Gill Sans MT" panose="020B0502020104020203" pitchFamily="34" charset="0"/>
                        <a:cs typeface="Calibri"/>
                      </a:endParaRPr>
                    </a:p>
                  </a:txBody>
                  <a:tcPr marL="0" marR="0" marT="29209" marB="0" anchor="ctr">
                    <a:solidFill>
                      <a:schemeClr val="accent1">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618078">
                <a:tc>
                  <a:txBody>
                    <a:bodyPr/>
                    <a:lstStyle/>
                    <a:p>
                      <a:pPr marL="91440" algn="ctr">
                        <a:lnSpc>
                          <a:spcPct val="100000"/>
                        </a:lnSpc>
                        <a:spcBef>
                          <a:spcPts val="270"/>
                        </a:spcBef>
                      </a:pPr>
                      <a:r>
                        <a:rPr sz="1600" b="1" spc="-10" dirty="0">
                          <a:latin typeface="Gill Sans MT" panose="020B0502020104020203" pitchFamily="34" charset="0"/>
                        </a:rPr>
                        <a:t>Date</a:t>
                      </a:r>
                      <a:endParaRPr sz="1600" b="1" dirty="0">
                        <a:latin typeface="Gill Sans MT" panose="020B0502020104020203" pitchFamily="34" charset="0"/>
                        <a:cs typeface="Calibri"/>
                      </a:endParaRPr>
                    </a:p>
                  </a:txBody>
                  <a:tcPr marL="0" marR="0" marT="34290" marB="0" anchor="ctr"/>
                </a:tc>
                <a:tc>
                  <a:txBody>
                    <a:bodyPr/>
                    <a:lstStyle/>
                    <a:p>
                      <a:pPr marL="91440" algn="ctr">
                        <a:lnSpc>
                          <a:spcPct val="100000"/>
                        </a:lnSpc>
                        <a:spcBef>
                          <a:spcPts val="270"/>
                        </a:spcBef>
                      </a:pPr>
                      <a:r>
                        <a:rPr sz="1600" b="1" spc="-5" dirty="0">
                          <a:latin typeface="Gill Sans MT" panose="020B0502020104020203" pitchFamily="34" charset="0"/>
                        </a:rPr>
                        <a:t>Title</a:t>
                      </a:r>
                      <a:r>
                        <a:rPr sz="1600" b="1" spc="-30" dirty="0">
                          <a:latin typeface="Gill Sans MT" panose="020B0502020104020203" pitchFamily="34" charset="0"/>
                        </a:rPr>
                        <a:t> </a:t>
                      </a:r>
                      <a:r>
                        <a:rPr sz="1600" b="1" dirty="0">
                          <a:latin typeface="Gill Sans MT" panose="020B0502020104020203" pitchFamily="34" charset="0"/>
                        </a:rPr>
                        <a:t>of</a:t>
                      </a:r>
                      <a:r>
                        <a:rPr sz="1600" b="1" spc="-35" dirty="0">
                          <a:latin typeface="Gill Sans MT" panose="020B0502020104020203" pitchFamily="34" charset="0"/>
                        </a:rPr>
                        <a:t> </a:t>
                      </a:r>
                      <a:r>
                        <a:rPr sz="1600" b="1" spc="-5" dirty="0">
                          <a:latin typeface="Gill Sans MT" panose="020B0502020104020203" pitchFamily="34" charset="0"/>
                        </a:rPr>
                        <a:t>novel</a:t>
                      </a:r>
                      <a:endParaRPr sz="1600" b="1">
                        <a:latin typeface="Gill Sans MT" panose="020B0502020104020203" pitchFamily="34" charset="0"/>
                        <a:cs typeface="Calibri"/>
                      </a:endParaRPr>
                    </a:p>
                  </a:txBody>
                  <a:tcPr marL="0" marR="0" marT="34290" marB="0" anchor="ctr"/>
                </a:tc>
                <a:tc>
                  <a:txBody>
                    <a:bodyPr/>
                    <a:lstStyle/>
                    <a:p>
                      <a:pPr marL="92075" marR="273685" algn="ctr">
                        <a:lnSpc>
                          <a:spcPct val="100000"/>
                        </a:lnSpc>
                        <a:spcBef>
                          <a:spcPts val="270"/>
                        </a:spcBef>
                      </a:pPr>
                      <a:r>
                        <a:rPr sz="1600" b="1" spc="-5" dirty="0">
                          <a:latin typeface="Gill Sans MT" panose="020B0502020104020203" pitchFamily="34" charset="0"/>
                        </a:rPr>
                        <a:t>Number</a:t>
                      </a:r>
                      <a:r>
                        <a:rPr sz="1600" b="1" spc="-75" dirty="0">
                          <a:latin typeface="Gill Sans MT" panose="020B0502020104020203" pitchFamily="34" charset="0"/>
                        </a:rPr>
                        <a:t> </a:t>
                      </a:r>
                      <a:r>
                        <a:rPr sz="1600" b="1" spc="-5" dirty="0">
                          <a:latin typeface="Gill Sans MT" panose="020B0502020104020203" pitchFamily="34" charset="0"/>
                        </a:rPr>
                        <a:t>of </a:t>
                      </a:r>
                      <a:r>
                        <a:rPr sz="1600" b="1" spc="-300" dirty="0">
                          <a:latin typeface="Gill Sans MT" panose="020B0502020104020203" pitchFamily="34" charset="0"/>
                        </a:rPr>
                        <a:t> </a:t>
                      </a:r>
                      <a:r>
                        <a:rPr sz="1600" b="1" spc="-10" dirty="0">
                          <a:latin typeface="Gill Sans MT" panose="020B0502020104020203" pitchFamily="34" charset="0"/>
                        </a:rPr>
                        <a:t>p</a:t>
                      </a:r>
                      <a:r>
                        <a:rPr sz="1600" b="1" dirty="0">
                          <a:latin typeface="Gill Sans MT" panose="020B0502020104020203" pitchFamily="34" charset="0"/>
                        </a:rPr>
                        <a:t>a</a:t>
                      </a:r>
                      <a:r>
                        <a:rPr sz="1600" b="1" spc="-15" dirty="0">
                          <a:latin typeface="Gill Sans MT" panose="020B0502020104020203" pitchFamily="34" charset="0"/>
                        </a:rPr>
                        <a:t>g</a:t>
                      </a:r>
                      <a:r>
                        <a:rPr sz="1600" b="1" dirty="0">
                          <a:latin typeface="Gill Sans MT" panose="020B0502020104020203" pitchFamily="34" charset="0"/>
                        </a:rPr>
                        <a:t>es</a:t>
                      </a:r>
                      <a:r>
                        <a:rPr sz="1600" b="1" spc="5" dirty="0">
                          <a:latin typeface="Gill Sans MT" panose="020B0502020104020203" pitchFamily="34" charset="0"/>
                        </a:rPr>
                        <a:t> </a:t>
                      </a:r>
                      <a:r>
                        <a:rPr sz="1600" b="1" spc="-25" dirty="0">
                          <a:latin typeface="Gill Sans MT" panose="020B0502020104020203" pitchFamily="34" charset="0"/>
                        </a:rPr>
                        <a:t>r</a:t>
                      </a:r>
                      <a:r>
                        <a:rPr sz="1600" b="1" dirty="0">
                          <a:latin typeface="Gill Sans MT" panose="020B0502020104020203" pitchFamily="34" charset="0"/>
                        </a:rPr>
                        <a:t>ead</a:t>
                      </a:r>
                      <a:endParaRPr sz="1600" b="1" dirty="0">
                        <a:latin typeface="Gill Sans MT" panose="020B0502020104020203" pitchFamily="34" charset="0"/>
                        <a:cs typeface="Calibri"/>
                      </a:endParaRPr>
                    </a:p>
                  </a:txBody>
                  <a:tcPr marL="0" marR="0" marT="34290" marB="0" anchor="ctr"/>
                </a:tc>
                <a:tc>
                  <a:txBody>
                    <a:bodyPr/>
                    <a:lstStyle/>
                    <a:p>
                      <a:pPr marL="92075" algn="ctr">
                        <a:lnSpc>
                          <a:spcPct val="100000"/>
                        </a:lnSpc>
                        <a:spcBef>
                          <a:spcPts val="270"/>
                        </a:spcBef>
                      </a:pPr>
                      <a:r>
                        <a:rPr sz="1600" b="1" spc="-5" dirty="0">
                          <a:latin typeface="Gill Sans MT" panose="020B0502020104020203" pitchFamily="34" charset="0"/>
                        </a:rPr>
                        <a:t>Summary</a:t>
                      </a:r>
                      <a:r>
                        <a:rPr sz="1600" b="1" spc="-20" dirty="0">
                          <a:latin typeface="Gill Sans MT" panose="020B0502020104020203" pitchFamily="34" charset="0"/>
                        </a:rPr>
                        <a:t> </a:t>
                      </a:r>
                      <a:r>
                        <a:rPr sz="1600" b="1" spc="-5" dirty="0">
                          <a:latin typeface="Gill Sans MT" panose="020B0502020104020203" pitchFamily="34" charset="0"/>
                        </a:rPr>
                        <a:t>about</a:t>
                      </a:r>
                      <a:r>
                        <a:rPr sz="1600" b="1" spc="-10" dirty="0">
                          <a:latin typeface="Gill Sans MT" panose="020B0502020104020203" pitchFamily="34" charset="0"/>
                        </a:rPr>
                        <a:t> </a:t>
                      </a:r>
                      <a:r>
                        <a:rPr sz="1600" b="1" spc="-5" dirty="0">
                          <a:latin typeface="Gill Sans MT" panose="020B0502020104020203" pitchFamily="34" charset="0"/>
                        </a:rPr>
                        <a:t>what</a:t>
                      </a:r>
                      <a:r>
                        <a:rPr sz="1600" b="1" spc="-10" dirty="0">
                          <a:latin typeface="Gill Sans MT" panose="020B0502020104020203" pitchFamily="34" charset="0"/>
                        </a:rPr>
                        <a:t> </a:t>
                      </a:r>
                      <a:r>
                        <a:rPr sz="1600" b="1" dirty="0">
                          <a:latin typeface="Gill Sans MT" panose="020B0502020104020203" pitchFamily="34" charset="0"/>
                        </a:rPr>
                        <a:t>I</a:t>
                      </a:r>
                      <a:r>
                        <a:rPr sz="1600" b="1" spc="-5" dirty="0">
                          <a:latin typeface="Gill Sans MT" panose="020B0502020104020203" pitchFamily="34" charset="0"/>
                        </a:rPr>
                        <a:t> </a:t>
                      </a:r>
                      <a:r>
                        <a:rPr sz="1600" b="1" spc="-15" dirty="0">
                          <a:latin typeface="Gill Sans MT" panose="020B0502020104020203" pitchFamily="34" charset="0"/>
                        </a:rPr>
                        <a:t>have</a:t>
                      </a:r>
                      <a:r>
                        <a:rPr sz="1600" b="1" spc="-5" dirty="0">
                          <a:latin typeface="Gill Sans MT" panose="020B0502020104020203" pitchFamily="34" charset="0"/>
                        </a:rPr>
                        <a:t> read</a:t>
                      </a:r>
                      <a:endParaRPr sz="1600" b="1" dirty="0">
                        <a:latin typeface="Gill Sans MT" panose="020B0502020104020203" pitchFamily="34" charset="0"/>
                        <a:cs typeface="Calibri"/>
                      </a:endParaRPr>
                    </a:p>
                  </a:txBody>
                  <a:tcPr marL="0" marR="0" marT="34290" marB="0" anchor="ctr"/>
                </a:tc>
                <a:extLst>
                  <a:ext uri="{0D108BD9-81ED-4DB2-BD59-A6C34878D82A}">
                    <a16:rowId xmlns:a16="http://schemas.microsoft.com/office/drawing/2014/main" val="10001"/>
                  </a:ext>
                </a:extLst>
              </a:tr>
              <a:tr h="836336">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dirty="0">
                        <a:latin typeface="Gill Sans MT" panose="020B0502020104020203" pitchFamily="34" charset="0"/>
                        <a:cs typeface="Times New Roman"/>
                      </a:endParaRPr>
                    </a:p>
                  </a:txBody>
                  <a:tcPr marL="0" marR="0" marT="0" marB="0"/>
                </a:tc>
                <a:tc>
                  <a:txBody>
                    <a:bodyPr/>
                    <a:lstStyle/>
                    <a:p>
                      <a:pPr marL="92075">
                        <a:lnSpc>
                          <a:spcPct val="100000"/>
                        </a:lnSpc>
                        <a:spcBef>
                          <a:spcPts val="240"/>
                        </a:spcBef>
                      </a:pPr>
                      <a:r>
                        <a:rPr sz="1600" dirty="0">
                          <a:latin typeface="Gill Sans MT" panose="020B0502020104020203" pitchFamily="34" charset="0"/>
                        </a:rPr>
                        <a:t>•</a:t>
                      </a:r>
                    </a:p>
                    <a:p>
                      <a:pPr marL="92075">
                        <a:lnSpc>
                          <a:spcPct val="100000"/>
                        </a:lnSpc>
                        <a:spcBef>
                          <a:spcPts val="15"/>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0480" marB="0"/>
                </a:tc>
                <a:extLst>
                  <a:ext uri="{0D108BD9-81ED-4DB2-BD59-A6C34878D82A}">
                    <a16:rowId xmlns:a16="http://schemas.microsoft.com/office/drawing/2014/main" val="10002"/>
                  </a:ext>
                </a:extLst>
              </a:tr>
              <a:tr h="844665">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4"/>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114" marB="0"/>
                </a:tc>
                <a:extLst>
                  <a:ext uri="{0D108BD9-81ED-4DB2-BD59-A6C34878D82A}">
                    <a16:rowId xmlns:a16="http://schemas.microsoft.com/office/drawing/2014/main" val="10003"/>
                  </a:ext>
                </a:extLst>
              </a:tr>
              <a:tr h="836023">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dirty="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115" marB="0"/>
                </a:tc>
                <a:extLst>
                  <a:ext uri="{0D108BD9-81ED-4DB2-BD59-A6C34878D82A}">
                    <a16:rowId xmlns:a16="http://schemas.microsoft.com/office/drawing/2014/main" val="10004"/>
                  </a:ext>
                </a:extLst>
              </a:tr>
              <a:tr h="792480">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5"/>
                  </a:ext>
                </a:extLst>
              </a:tr>
              <a:tr h="801188">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6"/>
                  </a:ext>
                </a:extLst>
              </a:tr>
            </a:tbl>
          </a:graphicData>
        </a:graphic>
      </p:graphicFrame>
      <p:sp>
        <p:nvSpPr>
          <p:cNvPr id="5" name="object 3"/>
          <p:cNvSpPr/>
          <p:nvPr/>
        </p:nvSpPr>
        <p:spPr>
          <a:xfrm>
            <a:off x="10763796" y="5742546"/>
            <a:ext cx="984067" cy="403860"/>
          </a:xfrm>
          <a:custGeom>
            <a:avLst/>
            <a:gdLst/>
            <a:ahLst/>
            <a:cxnLst/>
            <a:rect l="l" t="t" r="r" b="b"/>
            <a:pathLst>
              <a:path w="660400" h="403859">
                <a:moveTo>
                  <a:pt x="0" y="403860"/>
                </a:moveTo>
                <a:lnTo>
                  <a:pt x="659892" y="403860"/>
                </a:lnTo>
                <a:lnTo>
                  <a:pt x="659892" y="0"/>
                </a:lnTo>
                <a:lnTo>
                  <a:pt x="0" y="0"/>
                </a:lnTo>
                <a:lnTo>
                  <a:pt x="0" y="403860"/>
                </a:lnTo>
                <a:close/>
              </a:path>
            </a:pathLst>
          </a:custGeom>
          <a:ln w="12192">
            <a:solidFill>
              <a:schemeClr val="tx1"/>
            </a:solidFill>
          </a:ln>
        </p:spPr>
        <p:txBody>
          <a:bodyPr wrap="square" lIns="0" tIns="0" rIns="0" bIns="0" rtlCol="0"/>
          <a:lstStyle/>
          <a:p>
            <a:endParaRPr/>
          </a:p>
        </p:txBody>
      </p:sp>
      <p:sp>
        <p:nvSpPr>
          <p:cNvPr id="6" name="object 4"/>
          <p:cNvSpPr txBox="1"/>
          <p:nvPr/>
        </p:nvSpPr>
        <p:spPr>
          <a:xfrm>
            <a:off x="9562013" y="5661065"/>
            <a:ext cx="1426119" cy="566822"/>
          </a:xfrm>
          <a:prstGeom prst="rect">
            <a:avLst/>
          </a:prstGeom>
        </p:spPr>
        <p:txBody>
          <a:bodyPr vert="horz" wrap="square" lIns="0" tIns="12700" rIns="0" bIns="0" rtlCol="0">
            <a:spAutoFit/>
          </a:bodyPr>
          <a:lstStyle/>
          <a:p>
            <a:pPr marL="12700" marR="5080">
              <a:lnSpc>
                <a:spcPct val="100000"/>
              </a:lnSpc>
              <a:spcBef>
                <a:spcPts val="100"/>
              </a:spcBef>
            </a:pPr>
            <a:r>
              <a:rPr sz="1800" spc="-15" dirty="0">
                <a:latin typeface="Gill Sans MT" panose="020B0502020104020203" pitchFamily="34" charset="0"/>
                <a:cs typeface="Calibri"/>
              </a:rPr>
              <a:t>Checked</a:t>
            </a:r>
            <a:r>
              <a:rPr sz="1800" spc="-55" dirty="0">
                <a:latin typeface="Gill Sans MT" panose="020B0502020104020203" pitchFamily="34" charset="0"/>
                <a:cs typeface="Calibri"/>
              </a:rPr>
              <a:t> </a:t>
            </a:r>
            <a:r>
              <a:rPr sz="1800" spc="-5" dirty="0">
                <a:latin typeface="Gill Sans MT" panose="020B0502020104020203" pitchFamily="34" charset="0"/>
                <a:cs typeface="Calibri"/>
              </a:rPr>
              <a:t>by </a:t>
            </a:r>
            <a:r>
              <a:rPr sz="1800" spc="-395" dirty="0">
                <a:latin typeface="Gill Sans MT" panose="020B0502020104020203" pitchFamily="34" charset="0"/>
                <a:cs typeface="Calibri"/>
              </a:rPr>
              <a:t> </a:t>
            </a:r>
            <a:r>
              <a:rPr sz="1800" spc="-15" dirty="0">
                <a:latin typeface="Gill Sans MT" panose="020B0502020104020203" pitchFamily="34" charset="0"/>
                <a:cs typeface="Calibri"/>
              </a:rPr>
              <a:t>form</a:t>
            </a:r>
            <a:r>
              <a:rPr sz="1800" spc="-45" dirty="0">
                <a:latin typeface="Gill Sans MT" panose="020B0502020104020203" pitchFamily="34" charset="0"/>
                <a:cs typeface="Calibri"/>
              </a:rPr>
              <a:t> </a:t>
            </a:r>
            <a:r>
              <a:rPr sz="1800" spc="-10" dirty="0">
                <a:latin typeface="Gill Sans MT" panose="020B0502020104020203" pitchFamily="34" charset="0"/>
                <a:cs typeface="Calibri"/>
              </a:rPr>
              <a:t>tutor:</a:t>
            </a:r>
            <a:endParaRPr sz="1800" dirty="0">
              <a:latin typeface="Gill Sans MT" panose="020B0502020104020203" pitchFamily="34" charset="0"/>
              <a:cs typeface="Calibri"/>
            </a:endParaRPr>
          </a:p>
        </p:txBody>
      </p:sp>
      <p:sp>
        <p:nvSpPr>
          <p:cNvPr id="7" name="TextBox 6"/>
          <p:cNvSpPr txBox="1"/>
          <p:nvPr/>
        </p:nvSpPr>
        <p:spPr>
          <a:xfrm>
            <a:off x="11867340" y="6488668"/>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31</a:t>
            </a:r>
          </a:p>
        </p:txBody>
      </p:sp>
    </p:spTree>
    <p:extLst>
      <p:ext uri="{BB962C8B-B14F-4D97-AF65-F5344CB8AC3E}">
        <p14:creationId xmlns:p14="http://schemas.microsoft.com/office/powerpoint/2010/main" val="4481027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307458" y="200891"/>
          <a:ext cx="11571032" cy="5198670"/>
        </p:xfrm>
        <a:graphic>
          <a:graphicData uri="http://schemas.openxmlformats.org/drawingml/2006/table">
            <a:tbl>
              <a:tblPr firstRow="1" bandRow="1">
                <a:tableStyleId>{5940675A-B579-460E-94D1-54222C63F5DA}</a:tableStyleId>
              </a:tblPr>
              <a:tblGrid>
                <a:gridCol w="1135511">
                  <a:extLst>
                    <a:ext uri="{9D8B030D-6E8A-4147-A177-3AD203B41FA5}">
                      <a16:colId xmlns:a16="http://schemas.microsoft.com/office/drawing/2014/main" val="20000"/>
                    </a:ext>
                  </a:extLst>
                </a:gridCol>
                <a:gridCol w="2220710">
                  <a:extLst>
                    <a:ext uri="{9D8B030D-6E8A-4147-A177-3AD203B41FA5}">
                      <a16:colId xmlns:a16="http://schemas.microsoft.com/office/drawing/2014/main" val="20001"/>
                    </a:ext>
                  </a:extLst>
                </a:gridCol>
                <a:gridCol w="1483087">
                  <a:extLst>
                    <a:ext uri="{9D8B030D-6E8A-4147-A177-3AD203B41FA5}">
                      <a16:colId xmlns:a16="http://schemas.microsoft.com/office/drawing/2014/main" val="20002"/>
                    </a:ext>
                  </a:extLst>
                </a:gridCol>
                <a:gridCol w="6731724">
                  <a:extLst>
                    <a:ext uri="{9D8B030D-6E8A-4147-A177-3AD203B41FA5}">
                      <a16:colId xmlns:a16="http://schemas.microsoft.com/office/drawing/2014/main" val="20003"/>
                    </a:ext>
                  </a:extLst>
                </a:gridCol>
              </a:tblGrid>
              <a:tr h="469900">
                <a:tc gridSpan="4">
                  <a:txBody>
                    <a:bodyPr/>
                    <a:lstStyle/>
                    <a:p>
                      <a:pPr marL="91440" algn="ctr">
                        <a:lnSpc>
                          <a:spcPct val="100000"/>
                        </a:lnSpc>
                        <a:spcBef>
                          <a:spcPts val="229"/>
                        </a:spcBef>
                      </a:pPr>
                      <a:r>
                        <a:rPr sz="1600" spc="-10" dirty="0">
                          <a:latin typeface="Gill Sans MT" panose="020B0502020104020203" pitchFamily="34" charset="0"/>
                        </a:rPr>
                        <a:t>Reading </a:t>
                      </a:r>
                      <a:r>
                        <a:rPr sz="1600" dirty="0">
                          <a:latin typeface="Gill Sans MT" panose="020B0502020104020203" pitchFamily="34" charset="0"/>
                        </a:rPr>
                        <a:t>Log</a:t>
                      </a:r>
                      <a:r>
                        <a:rPr sz="1600" spc="-5" dirty="0">
                          <a:latin typeface="Gill Sans MT" panose="020B0502020104020203" pitchFamily="34" charset="0"/>
                        </a:rPr>
                        <a:t> </a:t>
                      </a:r>
                      <a:r>
                        <a:rPr sz="1600" spc="-20" dirty="0">
                          <a:latin typeface="Gill Sans MT" panose="020B0502020104020203" pitchFamily="34" charset="0"/>
                        </a:rPr>
                        <a:t>w/c</a:t>
                      </a:r>
                      <a:r>
                        <a:rPr sz="1600" dirty="0">
                          <a:latin typeface="Gill Sans MT" panose="020B0502020104020203" pitchFamily="34" charset="0"/>
                        </a:rPr>
                        <a:t> </a:t>
                      </a:r>
                      <a:r>
                        <a:rPr lang="en-GB" sz="1600" spc="10" dirty="0">
                          <a:latin typeface="Gill Sans MT" panose="020B0502020104020203" pitchFamily="34" charset="0"/>
                        </a:rPr>
                        <a:t>15</a:t>
                      </a:r>
                      <a:r>
                        <a:rPr lang="en-GB" sz="1600" spc="10" baseline="30000" dirty="0">
                          <a:latin typeface="Gill Sans MT" panose="020B0502020104020203" pitchFamily="34" charset="0"/>
                        </a:rPr>
                        <a:t>th</a:t>
                      </a:r>
                      <a:r>
                        <a:rPr lang="en-GB" sz="1600" spc="10" dirty="0">
                          <a:latin typeface="Gill Sans MT" panose="020B0502020104020203" pitchFamily="34" charset="0"/>
                        </a:rPr>
                        <a:t> December </a:t>
                      </a:r>
                      <a:r>
                        <a:rPr sz="1600" dirty="0">
                          <a:latin typeface="Gill Sans MT" panose="020B0502020104020203" pitchFamily="34" charset="0"/>
                        </a:rPr>
                        <a:t>(20</a:t>
                      </a:r>
                      <a:r>
                        <a:rPr sz="1600" spc="-10" dirty="0">
                          <a:latin typeface="Gill Sans MT" panose="020B0502020104020203" pitchFamily="34" charset="0"/>
                        </a:rPr>
                        <a:t> </a:t>
                      </a:r>
                      <a:r>
                        <a:rPr sz="1600" spc="-5" dirty="0">
                          <a:latin typeface="Gill Sans MT" panose="020B0502020104020203" pitchFamily="34" charset="0"/>
                        </a:rPr>
                        <a:t>mins </a:t>
                      </a:r>
                      <a:r>
                        <a:rPr sz="1600" spc="-10" dirty="0">
                          <a:latin typeface="Gill Sans MT" panose="020B0502020104020203" pitchFamily="34" charset="0"/>
                        </a:rPr>
                        <a:t>reading</a:t>
                      </a:r>
                      <a:r>
                        <a:rPr sz="1600" dirty="0">
                          <a:latin typeface="Gill Sans MT" panose="020B0502020104020203" pitchFamily="34" charset="0"/>
                        </a:rPr>
                        <a:t> per</a:t>
                      </a:r>
                      <a:r>
                        <a:rPr sz="1600" spc="5" dirty="0">
                          <a:latin typeface="Gill Sans MT" panose="020B0502020104020203" pitchFamily="34" charset="0"/>
                        </a:rPr>
                        <a:t> </a:t>
                      </a:r>
                      <a:r>
                        <a:rPr sz="1600" spc="-15" dirty="0">
                          <a:latin typeface="Gill Sans MT" panose="020B0502020104020203" pitchFamily="34" charset="0"/>
                        </a:rPr>
                        <a:t>day</a:t>
                      </a:r>
                      <a:r>
                        <a:rPr sz="1600" spc="5" dirty="0">
                          <a:latin typeface="Gill Sans MT" panose="020B0502020104020203" pitchFamily="34" charset="0"/>
                        </a:rPr>
                        <a:t> </a:t>
                      </a:r>
                      <a:r>
                        <a:rPr sz="1600" dirty="0">
                          <a:latin typeface="Gill Sans MT" panose="020B0502020104020203" pitchFamily="34" charset="0"/>
                        </a:rPr>
                        <a:t>–</a:t>
                      </a:r>
                      <a:r>
                        <a:rPr sz="1600" spc="5" dirty="0">
                          <a:latin typeface="Gill Sans MT" panose="020B0502020104020203" pitchFamily="34" charset="0"/>
                        </a:rPr>
                        <a:t> </a:t>
                      </a:r>
                      <a:r>
                        <a:rPr sz="1600" spc="-5" dirty="0">
                          <a:latin typeface="Gill Sans MT" panose="020B0502020104020203" pitchFamily="34" charset="0"/>
                        </a:rPr>
                        <a:t>all </a:t>
                      </a:r>
                      <a:r>
                        <a:rPr sz="1600" spc="-10" dirty="0">
                          <a:latin typeface="Gill Sans MT" panose="020B0502020104020203" pitchFamily="34" charset="0"/>
                        </a:rPr>
                        <a:t>five</a:t>
                      </a:r>
                      <a:r>
                        <a:rPr sz="1600" dirty="0">
                          <a:latin typeface="Gill Sans MT" panose="020B0502020104020203" pitchFamily="34" charset="0"/>
                        </a:rPr>
                        <a:t> logs </a:t>
                      </a:r>
                      <a:r>
                        <a:rPr sz="1600" spc="-5" dirty="0">
                          <a:latin typeface="Gill Sans MT" panose="020B0502020104020203" pitchFamily="34" charset="0"/>
                        </a:rPr>
                        <a:t>MUST</a:t>
                      </a:r>
                      <a:r>
                        <a:rPr sz="1600" spc="-15" dirty="0">
                          <a:latin typeface="Gill Sans MT" panose="020B0502020104020203" pitchFamily="34" charset="0"/>
                        </a:rPr>
                        <a:t> </a:t>
                      </a:r>
                      <a:r>
                        <a:rPr sz="1600" dirty="0">
                          <a:latin typeface="Gill Sans MT" panose="020B0502020104020203" pitchFamily="34" charset="0"/>
                        </a:rPr>
                        <a:t>be</a:t>
                      </a:r>
                      <a:r>
                        <a:rPr sz="1600" spc="10" dirty="0">
                          <a:latin typeface="Gill Sans MT" panose="020B0502020104020203" pitchFamily="34" charset="0"/>
                        </a:rPr>
                        <a:t> </a:t>
                      </a:r>
                      <a:r>
                        <a:rPr sz="1600" spc="-5" dirty="0">
                          <a:latin typeface="Gill Sans MT" panose="020B0502020104020203" pitchFamily="34" charset="0"/>
                        </a:rPr>
                        <a:t>completed)</a:t>
                      </a:r>
                      <a:endParaRPr sz="1600" dirty="0">
                        <a:latin typeface="Gill Sans MT" panose="020B0502020104020203" pitchFamily="34" charset="0"/>
                        <a:cs typeface="Calibri"/>
                      </a:endParaRPr>
                    </a:p>
                  </a:txBody>
                  <a:tcPr marL="0" marR="0" marT="29209" marB="0" anchor="ctr">
                    <a:solidFill>
                      <a:schemeClr val="accent1">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618078">
                <a:tc>
                  <a:txBody>
                    <a:bodyPr/>
                    <a:lstStyle/>
                    <a:p>
                      <a:pPr marL="91440" algn="ctr">
                        <a:lnSpc>
                          <a:spcPct val="100000"/>
                        </a:lnSpc>
                        <a:spcBef>
                          <a:spcPts val="270"/>
                        </a:spcBef>
                      </a:pPr>
                      <a:r>
                        <a:rPr sz="1600" b="1" spc="-10" dirty="0">
                          <a:latin typeface="Gill Sans MT" panose="020B0502020104020203" pitchFamily="34" charset="0"/>
                        </a:rPr>
                        <a:t>Date</a:t>
                      </a:r>
                      <a:endParaRPr sz="1600" b="1" dirty="0">
                        <a:latin typeface="Gill Sans MT" panose="020B0502020104020203" pitchFamily="34" charset="0"/>
                        <a:cs typeface="Calibri"/>
                      </a:endParaRPr>
                    </a:p>
                  </a:txBody>
                  <a:tcPr marL="0" marR="0" marT="34290" marB="0" anchor="ctr"/>
                </a:tc>
                <a:tc>
                  <a:txBody>
                    <a:bodyPr/>
                    <a:lstStyle/>
                    <a:p>
                      <a:pPr marL="91440" algn="ctr">
                        <a:lnSpc>
                          <a:spcPct val="100000"/>
                        </a:lnSpc>
                        <a:spcBef>
                          <a:spcPts val="270"/>
                        </a:spcBef>
                      </a:pPr>
                      <a:r>
                        <a:rPr sz="1600" b="1" spc="-5" dirty="0">
                          <a:latin typeface="Gill Sans MT" panose="020B0502020104020203" pitchFamily="34" charset="0"/>
                        </a:rPr>
                        <a:t>Title</a:t>
                      </a:r>
                      <a:r>
                        <a:rPr sz="1600" b="1" spc="-30" dirty="0">
                          <a:latin typeface="Gill Sans MT" panose="020B0502020104020203" pitchFamily="34" charset="0"/>
                        </a:rPr>
                        <a:t> </a:t>
                      </a:r>
                      <a:r>
                        <a:rPr sz="1600" b="1" dirty="0">
                          <a:latin typeface="Gill Sans MT" panose="020B0502020104020203" pitchFamily="34" charset="0"/>
                        </a:rPr>
                        <a:t>of</a:t>
                      </a:r>
                      <a:r>
                        <a:rPr sz="1600" b="1" spc="-35" dirty="0">
                          <a:latin typeface="Gill Sans MT" panose="020B0502020104020203" pitchFamily="34" charset="0"/>
                        </a:rPr>
                        <a:t> </a:t>
                      </a:r>
                      <a:r>
                        <a:rPr sz="1600" b="1" spc="-5" dirty="0">
                          <a:latin typeface="Gill Sans MT" panose="020B0502020104020203" pitchFamily="34" charset="0"/>
                        </a:rPr>
                        <a:t>novel</a:t>
                      </a:r>
                      <a:endParaRPr sz="1600" b="1">
                        <a:latin typeface="Gill Sans MT" panose="020B0502020104020203" pitchFamily="34" charset="0"/>
                        <a:cs typeface="Calibri"/>
                      </a:endParaRPr>
                    </a:p>
                  </a:txBody>
                  <a:tcPr marL="0" marR="0" marT="34290" marB="0" anchor="ctr"/>
                </a:tc>
                <a:tc>
                  <a:txBody>
                    <a:bodyPr/>
                    <a:lstStyle/>
                    <a:p>
                      <a:pPr marL="92075" marR="273685" algn="ctr">
                        <a:lnSpc>
                          <a:spcPct val="100000"/>
                        </a:lnSpc>
                        <a:spcBef>
                          <a:spcPts val="270"/>
                        </a:spcBef>
                      </a:pPr>
                      <a:r>
                        <a:rPr sz="1600" b="1" spc="-5" dirty="0">
                          <a:latin typeface="Gill Sans MT" panose="020B0502020104020203" pitchFamily="34" charset="0"/>
                        </a:rPr>
                        <a:t>Number</a:t>
                      </a:r>
                      <a:r>
                        <a:rPr sz="1600" b="1" spc="-75" dirty="0">
                          <a:latin typeface="Gill Sans MT" panose="020B0502020104020203" pitchFamily="34" charset="0"/>
                        </a:rPr>
                        <a:t> </a:t>
                      </a:r>
                      <a:r>
                        <a:rPr sz="1600" b="1" spc="-5" dirty="0">
                          <a:latin typeface="Gill Sans MT" panose="020B0502020104020203" pitchFamily="34" charset="0"/>
                        </a:rPr>
                        <a:t>of </a:t>
                      </a:r>
                      <a:r>
                        <a:rPr sz="1600" b="1" spc="-300" dirty="0">
                          <a:latin typeface="Gill Sans MT" panose="020B0502020104020203" pitchFamily="34" charset="0"/>
                        </a:rPr>
                        <a:t> </a:t>
                      </a:r>
                      <a:r>
                        <a:rPr sz="1600" b="1" spc="-10" dirty="0">
                          <a:latin typeface="Gill Sans MT" panose="020B0502020104020203" pitchFamily="34" charset="0"/>
                        </a:rPr>
                        <a:t>p</a:t>
                      </a:r>
                      <a:r>
                        <a:rPr sz="1600" b="1" dirty="0">
                          <a:latin typeface="Gill Sans MT" panose="020B0502020104020203" pitchFamily="34" charset="0"/>
                        </a:rPr>
                        <a:t>a</a:t>
                      </a:r>
                      <a:r>
                        <a:rPr sz="1600" b="1" spc="-15" dirty="0">
                          <a:latin typeface="Gill Sans MT" panose="020B0502020104020203" pitchFamily="34" charset="0"/>
                        </a:rPr>
                        <a:t>g</a:t>
                      </a:r>
                      <a:r>
                        <a:rPr sz="1600" b="1" dirty="0">
                          <a:latin typeface="Gill Sans MT" panose="020B0502020104020203" pitchFamily="34" charset="0"/>
                        </a:rPr>
                        <a:t>es</a:t>
                      </a:r>
                      <a:r>
                        <a:rPr sz="1600" b="1" spc="5" dirty="0">
                          <a:latin typeface="Gill Sans MT" panose="020B0502020104020203" pitchFamily="34" charset="0"/>
                        </a:rPr>
                        <a:t> </a:t>
                      </a:r>
                      <a:r>
                        <a:rPr sz="1600" b="1" spc="-25" dirty="0">
                          <a:latin typeface="Gill Sans MT" panose="020B0502020104020203" pitchFamily="34" charset="0"/>
                        </a:rPr>
                        <a:t>r</a:t>
                      </a:r>
                      <a:r>
                        <a:rPr sz="1600" b="1" dirty="0">
                          <a:latin typeface="Gill Sans MT" panose="020B0502020104020203" pitchFamily="34" charset="0"/>
                        </a:rPr>
                        <a:t>ead</a:t>
                      </a:r>
                      <a:endParaRPr sz="1600" b="1" dirty="0">
                        <a:latin typeface="Gill Sans MT" panose="020B0502020104020203" pitchFamily="34" charset="0"/>
                        <a:cs typeface="Calibri"/>
                      </a:endParaRPr>
                    </a:p>
                  </a:txBody>
                  <a:tcPr marL="0" marR="0" marT="34290" marB="0" anchor="ctr"/>
                </a:tc>
                <a:tc>
                  <a:txBody>
                    <a:bodyPr/>
                    <a:lstStyle/>
                    <a:p>
                      <a:pPr marL="92075" algn="ctr">
                        <a:lnSpc>
                          <a:spcPct val="100000"/>
                        </a:lnSpc>
                        <a:spcBef>
                          <a:spcPts val="270"/>
                        </a:spcBef>
                      </a:pPr>
                      <a:r>
                        <a:rPr sz="1600" b="1" spc="-5" dirty="0">
                          <a:latin typeface="Gill Sans MT" panose="020B0502020104020203" pitchFamily="34" charset="0"/>
                        </a:rPr>
                        <a:t>Summary</a:t>
                      </a:r>
                      <a:r>
                        <a:rPr sz="1600" b="1" spc="-20" dirty="0">
                          <a:latin typeface="Gill Sans MT" panose="020B0502020104020203" pitchFamily="34" charset="0"/>
                        </a:rPr>
                        <a:t> </a:t>
                      </a:r>
                      <a:r>
                        <a:rPr sz="1600" b="1" spc="-5" dirty="0">
                          <a:latin typeface="Gill Sans MT" panose="020B0502020104020203" pitchFamily="34" charset="0"/>
                        </a:rPr>
                        <a:t>about</a:t>
                      </a:r>
                      <a:r>
                        <a:rPr sz="1600" b="1" spc="-10" dirty="0">
                          <a:latin typeface="Gill Sans MT" panose="020B0502020104020203" pitchFamily="34" charset="0"/>
                        </a:rPr>
                        <a:t> </a:t>
                      </a:r>
                      <a:r>
                        <a:rPr sz="1600" b="1" spc="-5" dirty="0">
                          <a:latin typeface="Gill Sans MT" panose="020B0502020104020203" pitchFamily="34" charset="0"/>
                        </a:rPr>
                        <a:t>what</a:t>
                      </a:r>
                      <a:r>
                        <a:rPr sz="1600" b="1" spc="-10" dirty="0">
                          <a:latin typeface="Gill Sans MT" panose="020B0502020104020203" pitchFamily="34" charset="0"/>
                        </a:rPr>
                        <a:t> </a:t>
                      </a:r>
                      <a:r>
                        <a:rPr sz="1600" b="1" dirty="0">
                          <a:latin typeface="Gill Sans MT" panose="020B0502020104020203" pitchFamily="34" charset="0"/>
                        </a:rPr>
                        <a:t>I</a:t>
                      </a:r>
                      <a:r>
                        <a:rPr sz="1600" b="1" spc="-5" dirty="0">
                          <a:latin typeface="Gill Sans MT" panose="020B0502020104020203" pitchFamily="34" charset="0"/>
                        </a:rPr>
                        <a:t> </a:t>
                      </a:r>
                      <a:r>
                        <a:rPr sz="1600" b="1" spc="-15" dirty="0">
                          <a:latin typeface="Gill Sans MT" panose="020B0502020104020203" pitchFamily="34" charset="0"/>
                        </a:rPr>
                        <a:t>have</a:t>
                      </a:r>
                      <a:r>
                        <a:rPr sz="1600" b="1" spc="-5" dirty="0">
                          <a:latin typeface="Gill Sans MT" panose="020B0502020104020203" pitchFamily="34" charset="0"/>
                        </a:rPr>
                        <a:t> read</a:t>
                      </a:r>
                      <a:endParaRPr sz="1600" b="1" dirty="0">
                        <a:latin typeface="Gill Sans MT" panose="020B0502020104020203" pitchFamily="34" charset="0"/>
                        <a:cs typeface="Calibri"/>
                      </a:endParaRPr>
                    </a:p>
                  </a:txBody>
                  <a:tcPr marL="0" marR="0" marT="34290" marB="0" anchor="ctr"/>
                </a:tc>
                <a:extLst>
                  <a:ext uri="{0D108BD9-81ED-4DB2-BD59-A6C34878D82A}">
                    <a16:rowId xmlns:a16="http://schemas.microsoft.com/office/drawing/2014/main" val="10001"/>
                  </a:ext>
                </a:extLst>
              </a:tr>
              <a:tr h="836336">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dirty="0">
                        <a:latin typeface="Gill Sans MT" panose="020B0502020104020203" pitchFamily="34" charset="0"/>
                        <a:cs typeface="Times New Roman"/>
                      </a:endParaRPr>
                    </a:p>
                  </a:txBody>
                  <a:tcPr marL="0" marR="0" marT="0" marB="0"/>
                </a:tc>
                <a:tc>
                  <a:txBody>
                    <a:bodyPr/>
                    <a:lstStyle/>
                    <a:p>
                      <a:pPr marL="92075">
                        <a:lnSpc>
                          <a:spcPct val="100000"/>
                        </a:lnSpc>
                        <a:spcBef>
                          <a:spcPts val="240"/>
                        </a:spcBef>
                      </a:pPr>
                      <a:r>
                        <a:rPr sz="1600" dirty="0">
                          <a:latin typeface="Gill Sans MT" panose="020B0502020104020203" pitchFamily="34" charset="0"/>
                        </a:rPr>
                        <a:t>•</a:t>
                      </a:r>
                    </a:p>
                    <a:p>
                      <a:pPr marL="92075">
                        <a:lnSpc>
                          <a:spcPct val="100000"/>
                        </a:lnSpc>
                        <a:spcBef>
                          <a:spcPts val="15"/>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0480" marB="0"/>
                </a:tc>
                <a:extLst>
                  <a:ext uri="{0D108BD9-81ED-4DB2-BD59-A6C34878D82A}">
                    <a16:rowId xmlns:a16="http://schemas.microsoft.com/office/drawing/2014/main" val="10002"/>
                  </a:ext>
                </a:extLst>
              </a:tr>
              <a:tr h="844665">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4"/>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114" marB="0"/>
                </a:tc>
                <a:extLst>
                  <a:ext uri="{0D108BD9-81ED-4DB2-BD59-A6C34878D82A}">
                    <a16:rowId xmlns:a16="http://schemas.microsoft.com/office/drawing/2014/main" val="10003"/>
                  </a:ext>
                </a:extLst>
              </a:tr>
              <a:tr h="836023">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dirty="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115" marB="0"/>
                </a:tc>
                <a:extLst>
                  <a:ext uri="{0D108BD9-81ED-4DB2-BD59-A6C34878D82A}">
                    <a16:rowId xmlns:a16="http://schemas.microsoft.com/office/drawing/2014/main" val="10004"/>
                  </a:ext>
                </a:extLst>
              </a:tr>
              <a:tr h="792480">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5"/>
                  </a:ext>
                </a:extLst>
              </a:tr>
              <a:tr h="801188">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6"/>
                  </a:ext>
                </a:extLst>
              </a:tr>
            </a:tbl>
          </a:graphicData>
        </a:graphic>
      </p:graphicFrame>
      <p:sp>
        <p:nvSpPr>
          <p:cNvPr id="5" name="object 3"/>
          <p:cNvSpPr/>
          <p:nvPr/>
        </p:nvSpPr>
        <p:spPr>
          <a:xfrm>
            <a:off x="10763796" y="5742546"/>
            <a:ext cx="984067" cy="403860"/>
          </a:xfrm>
          <a:custGeom>
            <a:avLst/>
            <a:gdLst/>
            <a:ahLst/>
            <a:cxnLst/>
            <a:rect l="l" t="t" r="r" b="b"/>
            <a:pathLst>
              <a:path w="660400" h="403859">
                <a:moveTo>
                  <a:pt x="0" y="403860"/>
                </a:moveTo>
                <a:lnTo>
                  <a:pt x="659892" y="403860"/>
                </a:lnTo>
                <a:lnTo>
                  <a:pt x="659892" y="0"/>
                </a:lnTo>
                <a:lnTo>
                  <a:pt x="0" y="0"/>
                </a:lnTo>
                <a:lnTo>
                  <a:pt x="0" y="403860"/>
                </a:lnTo>
                <a:close/>
              </a:path>
            </a:pathLst>
          </a:custGeom>
          <a:ln w="12192">
            <a:solidFill>
              <a:schemeClr val="tx1"/>
            </a:solidFill>
          </a:ln>
        </p:spPr>
        <p:txBody>
          <a:bodyPr wrap="square" lIns="0" tIns="0" rIns="0" bIns="0" rtlCol="0"/>
          <a:lstStyle/>
          <a:p>
            <a:endParaRPr/>
          </a:p>
        </p:txBody>
      </p:sp>
      <p:sp>
        <p:nvSpPr>
          <p:cNvPr id="6" name="object 4"/>
          <p:cNvSpPr txBox="1"/>
          <p:nvPr/>
        </p:nvSpPr>
        <p:spPr>
          <a:xfrm>
            <a:off x="9562013" y="5661065"/>
            <a:ext cx="1426119" cy="566822"/>
          </a:xfrm>
          <a:prstGeom prst="rect">
            <a:avLst/>
          </a:prstGeom>
        </p:spPr>
        <p:txBody>
          <a:bodyPr vert="horz" wrap="square" lIns="0" tIns="12700" rIns="0" bIns="0" rtlCol="0">
            <a:spAutoFit/>
          </a:bodyPr>
          <a:lstStyle/>
          <a:p>
            <a:pPr marL="12700" marR="5080">
              <a:lnSpc>
                <a:spcPct val="100000"/>
              </a:lnSpc>
              <a:spcBef>
                <a:spcPts val="100"/>
              </a:spcBef>
            </a:pPr>
            <a:r>
              <a:rPr sz="1800" spc="-15" dirty="0">
                <a:latin typeface="Gill Sans MT" panose="020B0502020104020203" pitchFamily="34" charset="0"/>
                <a:cs typeface="Calibri"/>
              </a:rPr>
              <a:t>Checked</a:t>
            </a:r>
            <a:r>
              <a:rPr sz="1800" spc="-55" dirty="0">
                <a:latin typeface="Gill Sans MT" panose="020B0502020104020203" pitchFamily="34" charset="0"/>
                <a:cs typeface="Calibri"/>
              </a:rPr>
              <a:t> </a:t>
            </a:r>
            <a:r>
              <a:rPr sz="1800" spc="-5" dirty="0">
                <a:latin typeface="Gill Sans MT" panose="020B0502020104020203" pitchFamily="34" charset="0"/>
                <a:cs typeface="Calibri"/>
              </a:rPr>
              <a:t>by </a:t>
            </a:r>
            <a:r>
              <a:rPr sz="1800" spc="-395" dirty="0">
                <a:latin typeface="Gill Sans MT" panose="020B0502020104020203" pitchFamily="34" charset="0"/>
                <a:cs typeface="Calibri"/>
              </a:rPr>
              <a:t> </a:t>
            </a:r>
            <a:r>
              <a:rPr sz="1800" spc="-15" dirty="0">
                <a:latin typeface="Gill Sans MT" panose="020B0502020104020203" pitchFamily="34" charset="0"/>
                <a:cs typeface="Calibri"/>
              </a:rPr>
              <a:t>form</a:t>
            </a:r>
            <a:r>
              <a:rPr sz="1800" spc="-45" dirty="0">
                <a:latin typeface="Gill Sans MT" panose="020B0502020104020203" pitchFamily="34" charset="0"/>
                <a:cs typeface="Calibri"/>
              </a:rPr>
              <a:t> </a:t>
            </a:r>
            <a:r>
              <a:rPr sz="1800" spc="-10" dirty="0">
                <a:latin typeface="Gill Sans MT" panose="020B0502020104020203" pitchFamily="34" charset="0"/>
                <a:cs typeface="Calibri"/>
              </a:rPr>
              <a:t>tutor:</a:t>
            </a:r>
            <a:endParaRPr sz="1800" dirty="0">
              <a:latin typeface="Gill Sans MT" panose="020B0502020104020203" pitchFamily="34" charset="0"/>
              <a:cs typeface="Calibri"/>
            </a:endParaRPr>
          </a:p>
        </p:txBody>
      </p:sp>
      <p:sp>
        <p:nvSpPr>
          <p:cNvPr id="7" name="TextBox 6"/>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32</a:t>
            </a:r>
          </a:p>
        </p:txBody>
      </p:sp>
    </p:spTree>
    <p:extLst>
      <p:ext uri="{BB962C8B-B14F-4D97-AF65-F5344CB8AC3E}">
        <p14:creationId xmlns:p14="http://schemas.microsoft.com/office/powerpoint/2010/main" val="5908756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174041" y="2226551"/>
            <a:ext cx="4226049" cy="1477328"/>
          </a:xfrm>
          <a:prstGeom prst="rect">
            <a:avLst/>
          </a:prstGeom>
          <a:solidFill>
            <a:schemeClr val="bg2"/>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a:ln>
                  <a:noFill/>
                </a:ln>
                <a:solidFill>
                  <a:prstClr val="black"/>
                </a:solidFill>
                <a:effectLst/>
                <a:uLnTx/>
                <a:uFillTx/>
                <a:latin typeface="Gill Sans MT" panose="020B0502020104020203"/>
                <a:ea typeface="+mn-ea"/>
                <a:cs typeface="+mn-cs"/>
              </a:rPr>
              <a:t>Vocabulary: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Arson</a:t>
            </a:r>
            <a:r>
              <a:rPr lang="en-GB" dirty="0"/>
              <a:t> – the criminal act of deliberately setting fire to property.</a:t>
            </a:r>
            <a:endParaRPr lang="en-GB" b="1" u="sng" dirty="0">
              <a:solidFill>
                <a:prstClr val="black"/>
              </a:solidFill>
              <a:latin typeface="Gill Sans MT" panose="020B0502020104020203"/>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Pneumonia</a:t>
            </a:r>
            <a:r>
              <a:rPr lang="en-GB" dirty="0"/>
              <a:t> – a lung infection causing inflammation and fluid buildup.</a:t>
            </a:r>
            <a:endParaRPr kumimoji="0" lang="en-GB" sz="1800" b="1" i="0" u="sng"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8" name="Rectangle 7"/>
          <p:cNvSpPr/>
          <p:nvPr/>
        </p:nvSpPr>
        <p:spPr>
          <a:xfrm>
            <a:off x="6238431" y="217331"/>
            <a:ext cx="5706792" cy="461665"/>
          </a:xfrm>
          <a:prstGeom prst="rect">
            <a:avLst/>
          </a:prstGeom>
          <a:solidFill>
            <a:schemeClr val="bg2"/>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i="0" strike="noStrike" kern="1200" cap="none" spc="0" normalizeH="0" baseline="0" noProof="0" dirty="0">
                <a:ln>
                  <a:noFill/>
                </a:ln>
                <a:solidFill>
                  <a:prstClr val="black"/>
                </a:solidFill>
                <a:effectLst/>
                <a:uLnTx/>
                <a:uFillTx/>
                <a:latin typeface="Gill Sans MT" panose="020B0502020104020203"/>
                <a:ea typeface="+mn-ea"/>
                <a:cs typeface="+mn-cs"/>
              </a:rPr>
              <a:t>1. The Kill Factor – Ben Oliver</a:t>
            </a:r>
          </a:p>
        </p:txBody>
      </p:sp>
      <p:pic>
        <p:nvPicPr>
          <p:cNvPr id="3" name="Picture 2">
            <a:extLst>
              <a:ext uri="{FF2B5EF4-FFF2-40B4-BE49-F238E27FC236}">
                <a16:creationId xmlns:a16="http://schemas.microsoft.com/office/drawing/2014/main" id="{50913E16-1F4B-197A-AA86-0335D4ECD883}"/>
              </a:ext>
            </a:extLst>
          </p:cNvPr>
          <p:cNvPicPr>
            <a:picLocks noChangeAspect="1"/>
          </p:cNvPicPr>
          <p:nvPr/>
        </p:nvPicPr>
        <p:blipFill>
          <a:blip r:embed="rId3"/>
          <a:stretch>
            <a:fillRect/>
          </a:stretch>
        </p:blipFill>
        <p:spPr>
          <a:xfrm>
            <a:off x="122978" y="128810"/>
            <a:ext cx="4562475" cy="5848350"/>
          </a:xfrm>
          <a:prstGeom prst="rect">
            <a:avLst/>
          </a:prstGeom>
        </p:spPr>
      </p:pic>
      <p:sp>
        <p:nvSpPr>
          <p:cNvPr id="2" name="TextBox 1">
            <a:extLst>
              <a:ext uri="{FF2B5EF4-FFF2-40B4-BE49-F238E27FC236}">
                <a16:creationId xmlns:a16="http://schemas.microsoft.com/office/drawing/2014/main" id="{6E4D81F4-CE2A-36C8-5D3D-2D9E86D79D1B}"/>
              </a:ext>
            </a:extLst>
          </p:cNvPr>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33</a:t>
            </a:r>
          </a:p>
        </p:txBody>
      </p:sp>
    </p:spTree>
    <p:extLst>
      <p:ext uri="{BB962C8B-B14F-4D97-AF65-F5344CB8AC3E}">
        <p14:creationId xmlns:p14="http://schemas.microsoft.com/office/powerpoint/2010/main" val="14180338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9845148" y="217331"/>
            <a:ext cx="2254292" cy="1200329"/>
          </a:xfrm>
          <a:prstGeom prst="rect">
            <a:avLst/>
          </a:prstGeom>
          <a:solidFill>
            <a:schemeClr val="bg2"/>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i="0" strike="noStrike" kern="1200" cap="none" spc="0" normalizeH="0" baseline="0" noProof="0" dirty="0">
                <a:ln>
                  <a:noFill/>
                </a:ln>
                <a:solidFill>
                  <a:prstClr val="black"/>
                </a:solidFill>
                <a:effectLst/>
                <a:uLnTx/>
                <a:uFillTx/>
                <a:latin typeface="Gill Sans MT" panose="020B0502020104020203"/>
                <a:ea typeface="+mn-ea"/>
                <a:cs typeface="+mn-cs"/>
              </a:rPr>
              <a:t>1. The Kill Factor – Ben Oliver</a:t>
            </a:r>
          </a:p>
        </p:txBody>
      </p:sp>
      <p:pic>
        <p:nvPicPr>
          <p:cNvPr id="4" name="Picture 3">
            <a:extLst>
              <a:ext uri="{FF2B5EF4-FFF2-40B4-BE49-F238E27FC236}">
                <a16:creationId xmlns:a16="http://schemas.microsoft.com/office/drawing/2014/main" id="{1FF77F89-A28F-B9A8-3CAA-2EA53409CA1F}"/>
              </a:ext>
            </a:extLst>
          </p:cNvPr>
          <p:cNvPicPr>
            <a:picLocks noChangeAspect="1"/>
          </p:cNvPicPr>
          <p:nvPr/>
        </p:nvPicPr>
        <p:blipFill>
          <a:blip r:embed="rId3"/>
          <a:stretch>
            <a:fillRect/>
          </a:stretch>
        </p:blipFill>
        <p:spPr>
          <a:xfrm>
            <a:off x="190771" y="-59821"/>
            <a:ext cx="9654377" cy="6858000"/>
          </a:xfrm>
          <a:prstGeom prst="rect">
            <a:avLst/>
          </a:prstGeom>
        </p:spPr>
      </p:pic>
      <p:sp>
        <p:nvSpPr>
          <p:cNvPr id="2" name="TextBox 1">
            <a:extLst>
              <a:ext uri="{FF2B5EF4-FFF2-40B4-BE49-F238E27FC236}">
                <a16:creationId xmlns:a16="http://schemas.microsoft.com/office/drawing/2014/main" id="{E7B1F290-0BE4-FBEC-E433-9113CFF0FDF1}"/>
              </a:ext>
            </a:extLst>
          </p:cNvPr>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34</a:t>
            </a:r>
          </a:p>
        </p:txBody>
      </p:sp>
    </p:spTree>
    <p:extLst>
      <p:ext uri="{BB962C8B-B14F-4D97-AF65-F5344CB8AC3E}">
        <p14:creationId xmlns:p14="http://schemas.microsoft.com/office/powerpoint/2010/main" val="7781313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85459" y="89143"/>
            <a:ext cx="5007834" cy="461665"/>
          </a:xfrm>
          <a:prstGeom prst="rect">
            <a:avLst/>
          </a:prstGeom>
          <a:solidFill>
            <a:schemeClr val="bg2"/>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i="0" strike="noStrike" kern="1200" cap="none" spc="0" normalizeH="0" baseline="0" noProof="0" dirty="0">
                <a:ln>
                  <a:noFill/>
                </a:ln>
                <a:solidFill>
                  <a:prstClr val="black"/>
                </a:solidFill>
                <a:effectLst/>
                <a:uLnTx/>
                <a:uFillTx/>
                <a:latin typeface="Gill Sans MT" panose="020B0502020104020203"/>
                <a:ea typeface="+mn-ea"/>
                <a:cs typeface="+mn-cs"/>
              </a:rPr>
              <a:t>2. Wild East – Ashley Hickson </a:t>
            </a:r>
            <a:r>
              <a:rPr kumimoji="0" lang="en-GB" sz="2400" i="0" strike="noStrike" kern="1200" cap="none" spc="0" normalizeH="0" baseline="0" noProof="0" dirty="0" err="1">
                <a:ln>
                  <a:noFill/>
                </a:ln>
                <a:solidFill>
                  <a:prstClr val="black"/>
                </a:solidFill>
                <a:effectLst/>
                <a:uLnTx/>
                <a:uFillTx/>
                <a:latin typeface="Gill Sans MT" panose="020B0502020104020203"/>
                <a:ea typeface="+mn-ea"/>
                <a:cs typeface="+mn-cs"/>
              </a:rPr>
              <a:t>Lovence</a:t>
            </a:r>
            <a:r>
              <a:rPr kumimoji="0" lang="en-GB" sz="2400" i="0" strike="noStrike" kern="1200" cap="none" spc="0" normalizeH="0" baseline="0" noProof="0" dirty="0">
                <a:ln>
                  <a:noFill/>
                </a:ln>
                <a:solidFill>
                  <a:prstClr val="black"/>
                </a:solidFill>
                <a:effectLst/>
                <a:uLnTx/>
                <a:uFillTx/>
                <a:latin typeface="Gill Sans MT" panose="020B0502020104020203"/>
                <a:ea typeface="+mn-ea"/>
                <a:cs typeface="+mn-cs"/>
              </a:rPr>
              <a:t> </a:t>
            </a:r>
          </a:p>
        </p:txBody>
      </p:sp>
      <p:sp>
        <p:nvSpPr>
          <p:cNvPr id="9" name="Rectangle 8">
            <a:extLst>
              <a:ext uri="{FF2B5EF4-FFF2-40B4-BE49-F238E27FC236}">
                <a16:creationId xmlns:a16="http://schemas.microsoft.com/office/drawing/2014/main" id="{24203943-D93F-CF07-DC25-68FAD7F4F7FC}"/>
              </a:ext>
            </a:extLst>
          </p:cNvPr>
          <p:cNvSpPr/>
          <p:nvPr/>
        </p:nvSpPr>
        <p:spPr>
          <a:xfrm>
            <a:off x="9098422" y="217330"/>
            <a:ext cx="2841591" cy="923330"/>
          </a:xfrm>
          <a:prstGeom prst="rect">
            <a:avLst/>
          </a:prstGeom>
          <a:solidFill>
            <a:schemeClr val="bg2"/>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a:ln>
                  <a:noFill/>
                </a:ln>
                <a:solidFill>
                  <a:prstClr val="black"/>
                </a:solidFill>
                <a:effectLst/>
                <a:uLnTx/>
                <a:uFillTx/>
                <a:latin typeface="Gill Sans MT" panose="020B0502020104020203"/>
                <a:ea typeface="+mn-ea"/>
                <a:cs typeface="+mn-cs"/>
              </a:rPr>
              <a:t>Vocabulary: </a:t>
            </a:r>
            <a:endParaRPr kumimoji="0" lang="en-GB" sz="1800" b="0" i="0" u="sng" strike="noStrike" kern="1200" cap="none" spc="0" normalizeH="0" baseline="0" noProof="0" dirty="0">
              <a:ln>
                <a:noFill/>
              </a:ln>
              <a:solidFill>
                <a:prstClr val="black"/>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Sprawled</a:t>
            </a:r>
            <a:r>
              <a:rPr lang="en-GB" dirty="0"/>
              <a:t> – spread out in an awkward or relaxed way.</a:t>
            </a:r>
            <a:endParaRPr kumimoji="0" lang="en-GB"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pic>
        <p:nvPicPr>
          <p:cNvPr id="3" name="Picture 2">
            <a:extLst>
              <a:ext uri="{FF2B5EF4-FFF2-40B4-BE49-F238E27FC236}">
                <a16:creationId xmlns:a16="http://schemas.microsoft.com/office/drawing/2014/main" id="{78CD0A47-A2D5-A368-B406-9D65707A45FE}"/>
              </a:ext>
            </a:extLst>
          </p:cNvPr>
          <p:cNvPicPr>
            <a:picLocks noChangeAspect="1"/>
          </p:cNvPicPr>
          <p:nvPr/>
        </p:nvPicPr>
        <p:blipFill>
          <a:blip r:embed="rId3"/>
          <a:stretch>
            <a:fillRect/>
          </a:stretch>
        </p:blipFill>
        <p:spPr>
          <a:xfrm>
            <a:off x="85459" y="781050"/>
            <a:ext cx="2924175" cy="6076950"/>
          </a:xfrm>
          <a:prstGeom prst="rect">
            <a:avLst/>
          </a:prstGeom>
        </p:spPr>
      </p:pic>
      <p:pic>
        <p:nvPicPr>
          <p:cNvPr id="5" name="Picture 4">
            <a:extLst>
              <a:ext uri="{FF2B5EF4-FFF2-40B4-BE49-F238E27FC236}">
                <a16:creationId xmlns:a16="http://schemas.microsoft.com/office/drawing/2014/main" id="{844B243C-FEDE-4B26-07D8-A60B98326118}"/>
              </a:ext>
            </a:extLst>
          </p:cNvPr>
          <p:cNvPicPr>
            <a:picLocks noChangeAspect="1"/>
          </p:cNvPicPr>
          <p:nvPr/>
        </p:nvPicPr>
        <p:blipFill>
          <a:blip r:embed="rId4"/>
          <a:stretch>
            <a:fillRect/>
          </a:stretch>
        </p:blipFill>
        <p:spPr>
          <a:xfrm>
            <a:off x="2872678" y="619125"/>
            <a:ext cx="3438525" cy="6238875"/>
          </a:xfrm>
          <a:prstGeom prst="rect">
            <a:avLst/>
          </a:prstGeom>
        </p:spPr>
      </p:pic>
      <p:pic>
        <p:nvPicPr>
          <p:cNvPr id="10" name="Picture 9">
            <a:extLst>
              <a:ext uri="{FF2B5EF4-FFF2-40B4-BE49-F238E27FC236}">
                <a16:creationId xmlns:a16="http://schemas.microsoft.com/office/drawing/2014/main" id="{5F109933-3E6C-6B4E-1046-92175E18379B}"/>
              </a:ext>
            </a:extLst>
          </p:cNvPr>
          <p:cNvPicPr>
            <a:picLocks noChangeAspect="1"/>
          </p:cNvPicPr>
          <p:nvPr/>
        </p:nvPicPr>
        <p:blipFill>
          <a:blip r:embed="rId5"/>
          <a:stretch>
            <a:fillRect/>
          </a:stretch>
        </p:blipFill>
        <p:spPr>
          <a:xfrm>
            <a:off x="5796853" y="896854"/>
            <a:ext cx="2990850" cy="5610225"/>
          </a:xfrm>
          <a:prstGeom prst="rect">
            <a:avLst/>
          </a:prstGeom>
        </p:spPr>
      </p:pic>
      <p:sp>
        <p:nvSpPr>
          <p:cNvPr id="2" name="TextBox 1">
            <a:extLst>
              <a:ext uri="{FF2B5EF4-FFF2-40B4-BE49-F238E27FC236}">
                <a16:creationId xmlns:a16="http://schemas.microsoft.com/office/drawing/2014/main" id="{88A6EBE2-F5B3-25DC-E37A-700D57AB85FC}"/>
              </a:ext>
            </a:extLst>
          </p:cNvPr>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35</a:t>
            </a:r>
          </a:p>
        </p:txBody>
      </p:sp>
    </p:spTree>
    <p:extLst>
      <p:ext uri="{BB962C8B-B14F-4D97-AF65-F5344CB8AC3E}">
        <p14:creationId xmlns:p14="http://schemas.microsoft.com/office/powerpoint/2010/main" val="21217003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09078" y="32664"/>
            <a:ext cx="4155273" cy="400110"/>
          </a:xfrm>
          <a:prstGeom prst="rect">
            <a:avLst/>
          </a:prstGeom>
          <a:solidFill>
            <a:schemeClr val="bg2"/>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prstClr val="black"/>
                </a:solidFill>
                <a:latin typeface="Gill Sans MT" panose="020B0502020104020203"/>
              </a:rPr>
              <a:t>3</a:t>
            </a:r>
            <a:r>
              <a:rPr kumimoji="0" lang="en-GB" sz="2000" i="0" strike="noStrike" kern="1200" cap="none" spc="0" normalizeH="0" baseline="0" noProof="0" dirty="0">
                <a:ln>
                  <a:noFill/>
                </a:ln>
                <a:solidFill>
                  <a:prstClr val="black"/>
                </a:solidFill>
                <a:effectLst/>
                <a:uLnTx/>
                <a:uFillTx/>
                <a:latin typeface="Gill Sans MT" panose="020B0502020104020203"/>
                <a:ea typeface="+mn-ea"/>
                <a:cs typeface="+mn-cs"/>
              </a:rPr>
              <a:t>. Needle – Patrick Lawrence</a:t>
            </a:r>
          </a:p>
        </p:txBody>
      </p:sp>
      <p:pic>
        <p:nvPicPr>
          <p:cNvPr id="4" name="Picture 3">
            <a:extLst>
              <a:ext uri="{FF2B5EF4-FFF2-40B4-BE49-F238E27FC236}">
                <a16:creationId xmlns:a16="http://schemas.microsoft.com/office/drawing/2014/main" id="{E40092B2-45AE-1ABB-95C3-FA6C98C37CAA}"/>
              </a:ext>
            </a:extLst>
          </p:cNvPr>
          <p:cNvPicPr>
            <a:picLocks noChangeAspect="1"/>
          </p:cNvPicPr>
          <p:nvPr/>
        </p:nvPicPr>
        <p:blipFill>
          <a:blip r:embed="rId3"/>
          <a:stretch>
            <a:fillRect/>
          </a:stretch>
        </p:blipFill>
        <p:spPr>
          <a:xfrm>
            <a:off x="44776" y="595144"/>
            <a:ext cx="4219575" cy="4305300"/>
          </a:xfrm>
          <a:prstGeom prst="rect">
            <a:avLst/>
          </a:prstGeom>
        </p:spPr>
      </p:pic>
      <p:pic>
        <p:nvPicPr>
          <p:cNvPr id="7" name="Picture 6">
            <a:extLst>
              <a:ext uri="{FF2B5EF4-FFF2-40B4-BE49-F238E27FC236}">
                <a16:creationId xmlns:a16="http://schemas.microsoft.com/office/drawing/2014/main" id="{413D4A0A-4D1B-9622-6492-E13940E3BEB6}"/>
              </a:ext>
            </a:extLst>
          </p:cNvPr>
          <p:cNvPicPr>
            <a:picLocks noChangeAspect="1"/>
          </p:cNvPicPr>
          <p:nvPr/>
        </p:nvPicPr>
        <p:blipFill>
          <a:blip r:embed="rId4"/>
          <a:stretch>
            <a:fillRect/>
          </a:stretch>
        </p:blipFill>
        <p:spPr>
          <a:xfrm>
            <a:off x="4191178" y="595144"/>
            <a:ext cx="4305300" cy="6000750"/>
          </a:xfrm>
          <a:prstGeom prst="rect">
            <a:avLst/>
          </a:prstGeom>
        </p:spPr>
      </p:pic>
      <p:sp>
        <p:nvSpPr>
          <p:cNvPr id="2" name="TextBox 1">
            <a:extLst>
              <a:ext uri="{FF2B5EF4-FFF2-40B4-BE49-F238E27FC236}">
                <a16:creationId xmlns:a16="http://schemas.microsoft.com/office/drawing/2014/main" id="{EFFD456C-F512-ED66-5658-D180C9A0453C}"/>
              </a:ext>
            </a:extLst>
          </p:cNvPr>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36</a:t>
            </a:r>
          </a:p>
        </p:txBody>
      </p:sp>
    </p:spTree>
    <p:extLst>
      <p:ext uri="{BB962C8B-B14F-4D97-AF65-F5344CB8AC3E}">
        <p14:creationId xmlns:p14="http://schemas.microsoft.com/office/powerpoint/2010/main" val="4325596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09078" y="32664"/>
            <a:ext cx="4155273" cy="400110"/>
          </a:xfrm>
          <a:prstGeom prst="rect">
            <a:avLst/>
          </a:prstGeom>
          <a:solidFill>
            <a:schemeClr val="bg2"/>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prstClr val="black"/>
                </a:solidFill>
                <a:latin typeface="Gill Sans MT" panose="020B0502020104020203"/>
              </a:rPr>
              <a:t>3</a:t>
            </a:r>
            <a:r>
              <a:rPr kumimoji="0" lang="en-GB" sz="2000" i="0" strike="noStrike" kern="1200" cap="none" spc="0" normalizeH="0" baseline="0" noProof="0" dirty="0">
                <a:ln>
                  <a:noFill/>
                </a:ln>
                <a:solidFill>
                  <a:prstClr val="black"/>
                </a:solidFill>
                <a:effectLst/>
                <a:uLnTx/>
                <a:uFillTx/>
                <a:latin typeface="Gill Sans MT" panose="020B0502020104020203"/>
                <a:ea typeface="+mn-ea"/>
                <a:cs typeface="+mn-cs"/>
              </a:rPr>
              <a:t>. Needle – Patrick Lawrence</a:t>
            </a:r>
          </a:p>
        </p:txBody>
      </p:sp>
      <p:pic>
        <p:nvPicPr>
          <p:cNvPr id="3" name="Picture 2">
            <a:extLst>
              <a:ext uri="{FF2B5EF4-FFF2-40B4-BE49-F238E27FC236}">
                <a16:creationId xmlns:a16="http://schemas.microsoft.com/office/drawing/2014/main" id="{8BBFD2C8-3A89-5F8B-7F55-15078692CFC2}"/>
              </a:ext>
            </a:extLst>
          </p:cNvPr>
          <p:cNvPicPr>
            <a:picLocks noChangeAspect="1"/>
          </p:cNvPicPr>
          <p:nvPr/>
        </p:nvPicPr>
        <p:blipFill>
          <a:blip r:embed="rId3"/>
          <a:stretch>
            <a:fillRect/>
          </a:stretch>
        </p:blipFill>
        <p:spPr>
          <a:xfrm>
            <a:off x="66853" y="504825"/>
            <a:ext cx="4124325" cy="6353175"/>
          </a:xfrm>
          <a:prstGeom prst="rect">
            <a:avLst/>
          </a:prstGeom>
        </p:spPr>
      </p:pic>
      <p:pic>
        <p:nvPicPr>
          <p:cNvPr id="6" name="Picture 5">
            <a:extLst>
              <a:ext uri="{FF2B5EF4-FFF2-40B4-BE49-F238E27FC236}">
                <a16:creationId xmlns:a16="http://schemas.microsoft.com/office/drawing/2014/main" id="{F67B64FD-98C6-E2FF-B9DA-5719FEF684CD}"/>
              </a:ext>
            </a:extLst>
          </p:cNvPr>
          <p:cNvPicPr>
            <a:picLocks noChangeAspect="1"/>
          </p:cNvPicPr>
          <p:nvPr/>
        </p:nvPicPr>
        <p:blipFill>
          <a:blip r:embed="rId4"/>
          <a:stretch>
            <a:fillRect/>
          </a:stretch>
        </p:blipFill>
        <p:spPr>
          <a:xfrm>
            <a:off x="4264351" y="232719"/>
            <a:ext cx="4381500" cy="6324600"/>
          </a:xfrm>
          <a:prstGeom prst="rect">
            <a:avLst/>
          </a:prstGeom>
        </p:spPr>
      </p:pic>
      <p:sp>
        <p:nvSpPr>
          <p:cNvPr id="2" name="TextBox 1">
            <a:extLst>
              <a:ext uri="{FF2B5EF4-FFF2-40B4-BE49-F238E27FC236}">
                <a16:creationId xmlns:a16="http://schemas.microsoft.com/office/drawing/2014/main" id="{0A883001-CBAC-DD7E-AC9A-DF866B8336D4}"/>
              </a:ext>
            </a:extLst>
          </p:cNvPr>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37</a:t>
            </a:r>
          </a:p>
        </p:txBody>
      </p:sp>
    </p:spTree>
    <p:extLst>
      <p:ext uri="{BB962C8B-B14F-4D97-AF65-F5344CB8AC3E}">
        <p14:creationId xmlns:p14="http://schemas.microsoft.com/office/powerpoint/2010/main" val="36908568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9217" y="243225"/>
            <a:ext cx="1869367"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white"/>
                </a:solidFill>
                <a:effectLst/>
                <a:uLnTx/>
                <a:uFillTx/>
                <a:latin typeface="Gill Sans MT" panose="020B0502020104020203" pitchFamily="34" charset="0"/>
                <a:ea typeface="+mn-ea"/>
                <a:cs typeface="+mn-cs"/>
              </a:rPr>
              <a:t>Maths</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endParaRPr>
          </a:p>
        </p:txBody>
      </p:sp>
      <p:sp>
        <p:nvSpPr>
          <p:cNvPr id="8" name="TextBox 7"/>
          <p:cNvSpPr txBox="1"/>
          <p:nvPr/>
        </p:nvSpPr>
        <p:spPr>
          <a:xfrm>
            <a:off x="11828418" y="6489391"/>
            <a:ext cx="363582"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a:t>
            </a:r>
          </a:p>
        </p:txBody>
      </p:sp>
      <p:graphicFrame>
        <p:nvGraphicFramePr>
          <p:cNvPr id="15" name="Table 14"/>
          <p:cNvGraphicFramePr>
            <a:graphicFrameLocks noGrp="1"/>
          </p:cNvGraphicFramePr>
          <p:nvPr/>
        </p:nvGraphicFramePr>
        <p:xfrm>
          <a:off x="149537" y="1002991"/>
          <a:ext cx="5902576" cy="5486400"/>
        </p:xfrm>
        <a:graphic>
          <a:graphicData uri="http://schemas.openxmlformats.org/drawingml/2006/table">
            <a:tbl>
              <a:tblPr firstRow="1" bandRow="1">
                <a:tableStyleId>{5940675A-B579-460E-94D1-54222C63F5DA}</a:tableStyleId>
              </a:tblPr>
              <a:tblGrid>
                <a:gridCol w="1604646">
                  <a:extLst>
                    <a:ext uri="{9D8B030D-6E8A-4147-A177-3AD203B41FA5}">
                      <a16:colId xmlns:a16="http://schemas.microsoft.com/office/drawing/2014/main" val="754545584"/>
                    </a:ext>
                  </a:extLst>
                </a:gridCol>
                <a:gridCol w="4297930">
                  <a:extLst>
                    <a:ext uri="{9D8B030D-6E8A-4147-A177-3AD203B41FA5}">
                      <a16:colId xmlns:a16="http://schemas.microsoft.com/office/drawing/2014/main" val="3694943493"/>
                    </a:ext>
                  </a:extLst>
                </a:gridCol>
              </a:tblGrid>
              <a:tr h="457200">
                <a:tc gridSpan="2">
                  <a:txBody>
                    <a:bodyPr/>
                    <a:lstStyle/>
                    <a:p>
                      <a:pPr algn="l"/>
                      <a:r>
                        <a:rPr lang="en-GB" sz="1400" b="1" dirty="0">
                          <a:latin typeface="Gill Sans MT" panose="020B0502020104020203" pitchFamily="34" charset="0"/>
                        </a:rPr>
                        <a:t>Indices</a:t>
                      </a:r>
                      <a:endParaRPr lang="en-GB" sz="1200" b="1" dirty="0">
                        <a:latin typeface="Gill Sans MT" panose="020B0502020104020203" pitchFamily="34" charset="0"/>
                      </a:endParaRPr>
                    </a:p>
                  </a:txBody>
                  <a:tcPr anchor="ctr">
                    <a:solidFill>
                      <a:srgbClr val="FFCCFF"/>
                    </a:solidFill>
                  </a:tcPr>
                </a:tc>
                <a:tc hMerge="1">
                  <a:txBody>
                    <a:bodyPr/>
                    <a:lstStyle/>
                    <a:p>
                      <a:endParaRPr lang="en-GB"/>
                    </a:p>
                  </a:txBody>
                  <a:tcPr/>
                </a:tc>
                <a:extLst>
                  <a:ext uri="{0D108BD9-81ED-4DB2-BD59-A6C34878D82A}">
                    <a16:rowId xmlns:a16="http://schemas.microsoft.com/office/drawing/2014/main" val="2913395144"/>
                  </a:ext>
                </a:extLst>
              </a:tr>
              <a:tr h="457200">
                <a:tc>
                  <a:txBody>
                    <a:bodyPr/>
                    <a:lstStyle/>
                    <a:p>
                      <a:pPr algn="l" fontAlgn="ctr"/>
                      <a:r>
                        <a:rPr lang="en-GB" sz="1200" b="0" i="0" u="none" strike="noStrike" dirty="0">
                          <a:solidFill>
                            <a:srgbClr val="000000"/>
                          </a:solidFill>
                          <a:effectLst/>
                          <a:latin typeface="Gill Sans MT" panose="020B0502020104020203" pitchFamily="34" charset="0"/>
                        </a:rPr>
                        <a:t> Indices</a:t>
                      </a:r>
                    </a:p>
                  </a:txBody>
                  <a:tcPr marL="9525" marR="9525" marT="9525" marB="0" anchor="ctr"/>
                </a:tc>
                <a:tc>
                  <a:txBody>
                    <a:bodyPr/>
                    <a:lstStyle/>
                    <a:p>
                      <a:pPr algn="l" fontAlgn="ctr"/>
                      <a:r>
                        <a:rPr lang="en-US" sz="1200" b="0" i="0" u="none" strike="noStrike" dirty="0">
                          <a:solidFill>
                            <a:srgbClr val="000000"/>
                          </a:solidFill>
                          <a:effectLst/>
                          <a:latin typeface="Gill Sans MT" panose="020B0502020104020203" pitchFamily="34" charset="0"/>
                        </a:rPr>
                        <a:t> Powers.  Indices is the plural of index</a:t>
                      </a:r>
                    </a:p>
                  </a:txBody>
                  <a:tcPr marL="9525" marR="9525" marT="9525" marB="0" anchor="ctr"/>
                </a:tc>
                <a:extLst>
                  <a:ext uri="{0D108BD9-81ED-4DB2-BD59-A6C34878D82A}">
                    <a16:rowId xmlns:a16="http://schemas.microsoft.com/office/drawing/2014/main" val="3668859993"/>
                  </a:ext>
                </a:extLst>
              </a:tr>
              <a:tr h="457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Gill Sans MT" panose="020B0502020104020203" pitchFamily="34" charset="0"/>
                        </a:rPr>
                        <a:t>Exponent</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400" dirty="0">
                          <a:ln>
                            <a:noFill/>
                          </a:ln>
                          <a:solidFill>
                            <a:srgbClr val="000000"/>
                          </a:solidFill>
                          <a:effectLst/>
                          <a:latin typeface="Gill Sans MT" panose="020B0502020104020203" pitchFamily="34" charset="0"/>
                        </a:rPr>
                        <a:t>A mathematical notation that represents how many times a number, called the base, is multiplied by itself</a:t>
                      </a:r>
                      <a:endParaRPr lang="en-GB" sz="1200" kern="1400" dirty="0">
                        <a:ln>
                          <a:noFill/>
                        </a:ln>
                        <a:solidFill>
                          <a:srgbClr val="000000"/>
                        </a:solidFill>
                        <a:effectLst/>
                        <a:latin typeface="Gill Sans MT" panose="020B0502020104020203" pitchFamily="34" charset="0"/>
                      </a:endParaRPr>
                    </a:p>
                  </a:txBody>
                  <a:tcPr anchor="ctr"/>
                </a:tc>
                <a:extLst>
                  <a:ext uri="{0D108BD9-81ED-4DB2-BD59-A6C34878D82A}">
                    <a16:rowId xmlns:a16="http://schemas.microsoft.com/office/drawing/2014/main" val="4281674498"/>
                  </a:ext>
                </a:extLst>
              </a:tr>
              <a:tr h="457200">
                <a:tc>
                  <a:txBody>
                    <a:bodyPr/>
                    <a:lstStyle/>
                    <a:p>
                      <a:pPr algn="l"/>
                      <a:r>
                        <a:rPr lang="en-US" sz="1200" dirty="0">
                          <a:latin typeface="Gill Sans MT" panose="020B0502020104020203" pitchFamily="34" charset="0"/>
                        </a:rPr>
                        <a:t>Base</a:t>
                      </a:r>
                      <a:endParaRPr lang="en-GB" sz="1200" dirty="0">
                        <a:latin typeface="Gill Sans MT" panose="020B0502020104020203"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400" dirty="0">
                          <a:ln>
                            <a:noFill/>
                          </a:ln>
                          <a:solidFill>
                            <a:srgbClr val="000000"/>
                          </a:solidFill>
                          <a:effectLst/>
                          <a:latin typeface="Gill Sans MT" panose="020B0502020104020203" pitchFamily="34" charset="0"/>
                        </a:rPr>
                        <a:t>The number that gets multiplied when using an exponent.</a:t>
                      </a:r>
                      <a:endParaRPr lang="en-GB" sz="1200" kern="1400" dirty="0">
                        <a:ln>
                          <a:noFill/>
                        </a:ln>
                        <a:solidFill>
                          <a:srgbClr val="000000"/>
                        </a:solidFill>
                        <a:effectLst/>
                        <a:latin typeface="Gill Sans MT" panose="020B0502020104020203" pitchFamily="34" charset="0"/>
                      </a:endParaRPr>
                    </a:p>
                  </a:txBody>
                  <a:tcPr anchor="ctr"/>
                </a:tc>
                <a:extLst>
                  <a:ext uri="{0D108BD9-81ED-4DB2-BD59-A6C34878D82A}">
                    <a16:rowId xmlns:a16="http://schemas.microsoft.com/office/drawing/2014/main" val="2085350235"/>
                  </a:ext>
                </a:extLst>
              </a:tr>
              <a:tr h="457200">
                <a:tc>
                  <a:txBody>
                    <a:bodyPr/>
                    <a:lstStyle/>
                    <a:p>
                      <a:pPr algn="l"/>
                      <a:r>
                        <a:rPr lang="en-GB" sz="1200" dirty="0">
                          <a:latin typeface="Gill Sans MT" panose="020B0502020104020203" pitchFamily="34" charset="0"/>
                        </a:rPr>
                        <a:t>Reciprocal</a:t>
                      </a:r>
                    </a:p>
                  </a:txBody>
                  <a:tcPr anchor="ctr"/>
                </a:tc>
                <a:tc>
                  <a:txBody>
                    <a:bodyPr/>
                    <a:lstStyle/>
                    <a:p>
                      <a:pPr algn="l"/>
                      <a:r>
                        <a:rPr lang="en-US" sz="1200" dirty="0">
                          <a:latin typeface="Gill Sans MT" panose="020B0502020104020203" pitchFamily="34" charset="0"/>
                        </a:rPr>
                        <a:t>The reciprocal of a number is the number you would have to multiply it by to get the answer 1</a:t>
                      </a:r>
                      <a:endParaRPr lang="en-GB" sz="1200" dirty="0">
                        <a:latin typeface="Gill Sans MT" panose="020B0502020104020203" pitchFamily="34" charset="0"/>
                      </a:endParaRPr>
                    </a:p>
                  </a:txBody>
                  <a:tcPr anchor="ctr"/>
                </a:tc>
                <a:extLst>
                  <a:ext uri="{0D108BD9-81ED-4DB2-BD59-A6C34878D82A}">
                    <a16:rowId xmlns:a16="http://schemas.microsoft.com/office/drawing/2014/main" val="2224344173"/>
                  </a:ext>
                </a:extLst>
              </a:tr>
              <a:tr h="457200">
                <a:tc gridSpan="2">
                  <a:txBody>
                    <a:bodyPr/>
                    <a:lstStyle/>
                    <a:p>
                      <a:pPr algn="l"/>
                      <a:r>
                        <a:rPr lang="en-US" sz="1400" b="1" dirty="0">
                          <a:latin typeface="Gill Sans MT" panose="020B0502020104020203" pitchFamily="34" charset="0"/>
                        </a:rPr>
                        <a:t>Algebra</a:t>
                      </a:r>
                      <a:endParaRPr lang="en-GB" sz="1200" b="1" dirty="0">
                        <a:latin typeface="Gill Sans MT" panose="020B0502020104020203" pitchFamily="34" charset="0"/>
                      </a:endParaRPr>
                    </a:p>
                  </a:txBody>
                  <a:tcPr anchor="ctr">
                    <a:solidFill>
                      <a:schemeClr val="accent6">
                        <a:lumMod val="20000"/>
                        <a:lumOff val="80000"/>
                      </a:schemeClr>
                    </a:solidFill>
                  </a:tcPr>
                </a:tc>
                <a:tc hMerge="1">
                  <a:txBody>
                    <a:bodyPr/>
                    <a:lstStyle/>
                    <a:p>
                      <a:endParaRPr lang="en-GB"/>
                    </a:p>
                  </a:txBody>
                  <a:tcPr/>
                </a:tc>
                <a:extLst>
                  <a:ext uri="{0D108BD9-81ED-4DB2-BD59-A6C34878D82A}">
                    <a16:rowId xmlns:a16="http://schemas.microsoft.com/office/drawing/2014/main" val="1789266830"/>
                  </a:ext>
                </a:extLst>
              </a:tr>
              <a:tr h="457200">
                <a:tc>
                  <a:txBody>
                    <a:bodyPr/>
                    <a:lstStyle/>
                    <a:p>
                      <a:pPr algn="l" fontAlgn="ctr"/>
                      <a:r>
                        <a:rPr lang="en-US" sz="1200" b="0" i="0" u="none" strike="noStrike" dirty="0">
                          <a:solidFill>
                            <a:srgbClr val="000000"/>
                          </a:solidFill>
                          <a:effectLst/>
                          <a:latin typeface="Gill Sans MT" panose="020B0502020104020203" pitchFamily="34" charset="0"/>
                        </a:rPr>
                        <a:t> Term</a:t>
                      </a:r>
                      <a:endParaRPr lang="en-GB" sz="1200" b="0" i="0" u="none" strike="noStrike" dirty="0">
                        <a:solidFill>
                          <a:srgbClr val="000000"/>
                        </a:solidFill>
                        <a:effectLst/>
                        <a:latin typeface="Gill Sans MT" panose="020B0502020104020203" pitchFamily="34" charset="0"/>
                      </a:endParaRPr>
                    </a:p>
                  </a:txBody>
                  <a:tcPr marL="9525" marR="9525" marT="9525" marB="0" anchor="ctr"/>
                </a:tc>
                <a:tc>
                  <a:txBody>
                    <a:bodyPr/>
                    <a:lstStyle/>
                    <a:p>
                      <a:r>
                        <a:rPr lang="en-US" sz="1200" b="0" i="0" kern="1200" dirty="0">
                          <a:solidFill>
                            <a:schemeClr val="tx1"/>
                          </a:solidFill>
                          <a:effectLst/>
                          <a:latin typeface="Gill Sans MT" panose="020B0502020104020203" pitchFamily="34" charset="0"/>
                          <a:ea typeface="+mn-ea"/>
                          <a:cs typeface="+mn-cs"/>
                        </a:rPr>
                        <a:t>A single number or variable</a:t>
                      </a:r>
                      <a:endParaRPr lang="en-GB" sz="1200" dirty="0">
                        <a:latin typeface="Gill Sans MT" panose="020B0502020104020203" pitchFamily="34" charset="0"/>
                      </a:endParaRPr>
                    </a:p>
                  </a:txBody>
                  <a:tcPr anchor="ctr"/>
                </a:tc>
                <a:extLst>
                  <a:ext uri="{0D108BD9-81ED-4DB2-BD59-A6C34878D82A}">
                    <a16:rowId xmlns:a16="http://schemas.microsoft.com/office/drawing/2014/main" val="191625979"/>
                  </a:ext>
                </a:extLst>
              </a:tr>
              <a:tr h="457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Gill Sans MT" panose="020B0502020104020203" pitchFamily="34" charset="0"/>
                        </a:rPr>
                        <a:t>Variable</a:t>
                      </a:r>
                      <a:endParaRPr lang="en-GB" sz="1200" dirty="0">
                        <a:latin typeface="Gill Sans MT" panose="020B0502020104020203" pitchFamily="34" charset="0"/>
                      </a:endParaRPr>
                    </a:p>
                  </a:txBody>
                  <a:tcPr anchor="ctr"/>
                </a:tc>
                <a:tc>
                  <a:txBody>
                    <a:bodyPr/>
                    <a:lstStyle/>
                    <a:p>
                      <a:r>
                        <a:rPr lang="en-US" sz="1200" dirty="0">
                          <a:latin typeface="Gill Sans MT" panose="020B0502020104020203" pitchFamily="34" charset="0"/>
                        </a:rPr>
                        <a:t>A symbol used to represent an unknown number</a:t>
                      </a:r>
                      <a:endParaRPr lang="en-GB" sz="1200" dirty="0">
                        <a:latin typeface="Gill Sans MT" panose="020B0502020104020203" pitchFamily="34" charset="0"/>
                      </a:endParaRPr>
                    </a:p>
                  </a:txBody>
                  <a:tcPr anchor="ctr"/>
                </a:tc>
                <a:extLst>
                  <a:ext uri="{0D108BD9-81ED-4DB2-BD59-A6C34878D82A}">
                    <a16:rowId xmlns:a16="http://schemas.microsoft.com/office/drawing/2014/main" val="801437576"/>
                  </a:ext>
                </a:extLst>
              </a:tr>
              <a:tr h="457200">
                <a:tc>
                  <a:txBody>
                    <a:bodyPr/>
                    <a:lstStyle/>
                    <a:p>
                      <a:pPr algn="l"/>
                      <a:r>
                        <a:rPr lang="en-US" sz="1200" dirty="0">
                          <a:latin typeface="Gill Sans MT" panose="020B0502020104020203" pitchFamily="34" charset="0"/>
                        </a:rPr>
                        <a:t>Equation</a:t>
                      </a:r>
                      <a:endParaRPr lang="en-GB" sz="1200" dirty="0">
                        <a:latin typeface="Gill Sans MT" panose="020B0502020104020203"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Gill Sans MT" panose="020B0502020104020203" pitchFamily="34" charset="0"/>
                        </a:rPr>
                        <a:t>Two expressions which have the same value, separated by an '=' sign. </a:t>
                      </a:r>
                      <a:endParaRPr lang="en-GB" sz="1200" kern="1400" dirty="0">
                        <a:ln>
                          <a:noFill/>
                        </a:ln>
                        <a:solidFill>
                          <a:srgbClr val="000000"/>
                        </a:solidFill>
                        <a:effectLst/>
                        <a:latin typeface="Gill Sans MT" panose="020B0502020104020203" pitchFamily="34" charset="0"/>
                      </a:endParaRPr>
                    </a:p>
                  </a:txBody>
                  <a:tcPr anchor="ctr"/>
                </a:tc>
                <a:extLst>
                  <a:ext uri="{0D108BD9-81ED-4DB2-BD59-A6C34878D82A}">
                    <a16:rowId xmlns:a16="http://schemas.microsoft.com/office/drawing/2014/main" val="671418877"/>
                  </a:ext>
                </a:extLst>
              </a:tr>
              <a:tr h="457200">
                <a:tc>
                  <a:txBody>
                    <a:bodyPr/>
                    <a:lstStyle/>
                    <a:p>
                      <a:pPr algn="l"/>
                      <a:r>
                        <a:rPr lang="en-US" sz="1200" dirty="0">
                          <a:latin typeface="Gill Sans MT" panose="020B0502020104020203" pitchFamily="34" charset="0"/>
                        </a:rPr>
                        <a:t>Formula</a:t>
                      </a:r>
                      <a:endParaRPr lang="en-GB" sz="1200" dirty="0">
                        <a:latin typeface="Gill Sans MT" panose="020B0502020104020203"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400" dirty="0">
                          <a:ln>
                            <a:noFill/>
                          </a:ln>
                          <a:solidFill>
                            <a:srgbClr val="000000"/>
                          </a:solidFill>
                          <a:effectLst/>
                          <a:latin typeface="Gill Sans MT" panose="020B0502020104020203" pitchFamily="34" charset="0"/>
                        </a:rPr>
                        <a:t>A rule or relationship that uses more than one letter variable</a:t>
                      </a:r>
                    </a:p>
                  </a:txBody>
                  <a:tcPr anchor="ctr"/>
                </a:tc>
                <a:extLst>
                  <a:ext uri="{0D108BD9-81ED-4DB2-BD59-A6C34878D82A}">
                    <a16:rowId xmlns:a16="http://schemas.microsoft.com/office/drawing/2014/main" val="2408968810"/>
                  </a:ext>
                </a:extLst>
              </a:tr>
              <a:tr h="457200">
                <a:tc>
                  <a:txBody>
                    <a:bodyPr/>
                    <a:lstStyle/>
                    <a:p>
                      <a:pPr algn="l"/>
                      <a:r>
                        <a:rPr lang="en-US" sz="1200" dirty="0">
                          <a:latin typeface="Gill Sans MT" panose="020B0502020104020203" pitchFamily="34" charset="0"/>
                        </a:rPr>
                        <a:t>Subject</a:t>
                      </a:r>
                      <a:endParaRPr lang="en-GB" sz="1200" dirty="0">
                        <a:latin typeface="Gill Sans MT" panose="020B0502020104020203" pitchFamily="34" charset="0"/>
                      </a:endParaRPr>
                    </a:p>
                  </a:txBody>
                  <a:tcPr anchor="ctr"/>
                </a:tc>
                <a:tc>
                  <a:txBody>
                    <a:bodyPr/>
                    <a:lstStyle/>
                    <a:p>
                      <a:pPr algn="l"/>
                      <a:r>
                        <a:rPr lang="en-GB" sz="1200" dirty="0">
                          <a:latin typeface="Gill Sans MT" panose="020B0502020104020203" pitchFamily="34" charset="0"/>
                        </a:rPr>
                        <a:t>The variable that is being isolated on one side of the equation or formula</a:t>
                      </a:r>
                    </a:p>
                  </a:txBody>
                  <a:tcPr anchor="ctr"/>
                </a:tc>
                <a:extLst>
                  <a:ext uri="{0D108BD9-81ED-4DB2-BD59-A6C34878D82A}">
                    <a16:rowId xmlns:a16="http://schemas.microsoft.com/office/drawing/2014/main" val="3335304634"/>
                  </a:ext>
                </a:extLst>
              </a:tr>
              <a:tr h="457200">
                <a:tc>
                  <a:txBody>
                    <a:bodyPr/>
                    <a:lstStyle/>
                    <a:p>
                      <a:pPr algn="l"/>
                      <a:r>
                        <a:rPr lang="en-US" sz="1200" dirty="0">
                          <a:latin typeface="Gill Sans MT" panose="020B0502020104020203" pitchFamily="34" charset="0"/>
                        </a:rPr>
                        <a:t>Changing the subject</a:t>
                      </a:r>
                      <a:endParaRPr lang="en-GB" sz="1200" dirty="0">
                        <a:latin typeface="Gill Sans MT" panose="020B0502020104020203" pitchFamily="34" charset="0"/>
                      </a:endParaRPr>
                    </a:p>
                  </a:txBody>
                  <a:tcPr anchor="ctr"/>
                </a:tc>
                <a:tc>
                  <a:txBody>
                    <a:bodyPr/>
                    <a:lstStyle/>
                    <a:p>
                      <a:pPr algn="l"/>
                      <a:r>
                        <a:rPr lang="en-GB" sz="1200" dirty="0">
                          <a:latin typeface="Gill Sans MT" panose="020B0502020104020203" pitchFamily="34" charset="0"/>
                        </a:rPr>
                        <a:t>Rearranging a formula to isolate a specific variable</a:t>
                      </a:r>
                    </a:p>
                  </a:txBody>
                  <a:tcPr anchor="ctr"/>
                </a:tc>
                <a:extLst>
                  <a:ext uri="{0D108BD9-81ED-4DB2-BD59-A6C34878D82A}">
                    <a16:rowId xmlns:a16="http://schemas.microsoft.com/office/drawing/2014/main" val="1940670538"/>
                  </a:ext>
                </a:extLst>
              </a:tr>
            </a:tbl>
          </a:graphicData>
        </a:graphic>
      </p:graphicFrame>
      <p:graphicFrame>
        <p:nvGraphicFramePr>
          <p:cNvPr id="16" name="Table 15"/>
          <p:cNvGraphicFramePr>
            <a:graphicFrameLocks noGrp="1"/>
          </p:cNvGraphicFramePr>
          <p:nvPr/>
        </p:nvGraphicFramePr>
        <p:xfrm>
          <a:off x="6213223" y="88832"/>
          <a:ext cx="5817667" cy="6668285"/>
        </p:xfrm>
        <a:graphic>
          <a:graphicData uri="http://schemas.openxmlformats.org/drawingml/2006/table">
            <a:tbl>
              <a:tblPr firstRow="1" bandRow="1">
                <a:tableStyleId>{5940675A-B579-460E-94D1-54222C63F5DA}</a:tableStyleId>
              </a:tblPr>
              <a:tblGrid>
                <a:gridCol w="1280448">
                  <a:extLst>
                    <a:ext uri="{9D8B030D-6E8A-4147-A177-3AD203B41FA5}">
                      <a16:colId xmlns:a16="http://schemas.microsoft.com/office/drawing/2014/main" val="20000"/>
                    </a:ext>
                  </a:extLst>
                </a:gridCol>
                <a:gridCol w="4537219">
                  <a:extLst>
                    <a:ext uri="{9D8B030D-6E8A-4147-A177-3AD203B41FA5}">
                      <a16:colId xmlns:a16="http://schemas.microsoft.com/office/drawing/2014/main" val="20001"/>
                    </a:ext>
                  </a:extLst>
                </a:gridCol>
              </a:tblGrid>
              <a:tr h="360000">
                <a:tc gridSpan="2">
                  <a:txBody>
                    <a:bodyPr/>
                    <a:lstStyle/>
                    <a:p>
                      <a:pPr algn="l"/>
                      <a:r>
                        <a:rPr lang="en-GB" sz="1400" b="1" dirty="0">
                          <a:latin typeface="Gill Sans MT" panose="020B0502020104020203" pitchFamily="34" charset="0"/>
                        </a:rPr>
                        <a:t>Straight</a:t>
                      </a:r>
                      <a:r>
                        <a:rPr lang="en-GB" sz="1400" b="1" baseline="0" dirty="0">
                          <a:latin typeface="Gill Sans MT" panose="020B0502020104020203" pitchFamily="34" charset="0"/>
                        </a:rPr>
                        <a:t> Line Graphs</a:t>
                      </a:r>
                      <a:endParaRPr lang="en-GB" sz="1400" b="1" dirty="0">
                        <a:latin typeface="Gill Sans MT" panose="020B0502020104020203" pitchFamily="34" charset="0"/>
                      </a:endParaRPr>
                    </a:p>
                  </a:txBody>
                  <a:tcPr anchor="ctr">
                    <a:solidFill>
                      <a:schemeClr val="accent1">
                        <a:lumMod val="20000"/>
                        <a:lumOff val="80000"/>
                      </a:schemeClr>
                    </a:solidFill>
                  </a:tcPr>
                </a:tc>
                <a:tc hMerge="1">
                  <a:txBody>
                    <a:bodyPr/>
                    <a:lstStyle/>
                    <a:p>
                      <a:pPr algn="l"/>
                      <a:endParaRPr lang="en-GB" sz="1200" b="1" dirty="0">
                        <a:latin typeface="Gill Sans MT" panose="020B0502020104020203" pitchFamily="34" charset="0"/>
                      </a:endParaRPr>
                    </a:p>
                  </a:txBody>
                  <a:tcPr anchor="ctr">
                    <a:solidFill>
                      <a:schemeClr val="accent1">
                        <a:lumMod val="20000"/>
                        <a:lumOff val="80000"/>
                      </a:schemeClr>
                    </a:solidFill>
                  </a:tcPr>
                </a:tc>
                <a:extLst>
                  <a:ext uri="{0D108BD9-81ED-4DB2-BD59-A6C34878D82A}">
                    <a16:rowId xmlns:a16="http://schemas.microsoft.com/office/drawing/2014/main" val="10000"/>
                  </a:ext>
                </a:extLst>
              </a:tr>
              <a:tr h="313499">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X-axis</a:t>
                      </a:r>
                    </a:p>
                  </a:txBody>
                  <a:tcPr marL="36576" marR="36576" marT="36576" marB="36576" anchor="ctr"/>
                </a:tc>
                <a:tc>
                  <a:txBody>
                    <a:bodyPr/>
                    <a:lstStyle/>
                    <a:p>
                      <a:pPr marR="0" indent="0" algn="l" rtl="0">
                        <a:lnSpc>
                          <a:spcPct val="119000"/>
                        </a:lnSpc>
                        <a:spcBef>
                          <a:spcPts val="0"/>
                        </a:spcBef>
                        <a:spcAft>
                          <a:spcPts val="1400"/>
                        </a:spcAft>
                      </a:pPr>
                      <a:r>
                        <a:rPr lang="en-GB" sz="1200" kern="1400" baseline="0" dirty="0">
                          <a:ln>
                            <a:noFill/>
                          </a:ln>
                          <a:solidFill>
                            <a:srgbClr val="000000"/>
                          </a:solidFill>
                          <a:effectLst/>
                          <a:latin typeface="Gill Sans MT" panose="020B0502020104020203" pitchFamily="34" charset="0"/>
                        </a:rPr>
                        <a:t>Horizontal axis (goes across)</a:t>
                      </a:r>
                    </a:p>
                  </a:txBody>
                  <a:tcPr marL="36576" marR="36576" marT="36576" marB="36576" anchor="ctr"/>
                </a:tc>
                <a:extLst>
                  <a:ext uri="{0D108BD9-81ED-4DB2-BD59-A6C34878D82A}">
                    <a16:rowId xmlns:a16="http://schemas.microsoft.com/office/drawing/2014/main" val="3519785464"/>
                  </a:ext>
                </a:extLst>
              </a:tr>
              <a:tr h="313499">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Y-axis</a:t>
                      </a:r>
                    </a:p>
                  </a:txBody>
                  <a:tcPr marL="36576" marR="36576" marT="36576" marB="36576" anchor="ctr"/>
                </a:tc>
                <a:tc>
                  <a:txBody>
                    <a:bodyPr/>
                    <a:lstStyle/>
                    <a:p>
                      <a:pPr marR="0" indent="0" algn="l" rtl="0">
                        <a:lnSpc>
                          <a:spcPct val="119000"/>
                        </a:lnSpc>
                        <a:spcBef>
                          <a:spcPts val="0"/>
                        </a:spcBef>
                        <a:spcAft>
                          <a:spcPts val="1400"/>
                        </a:spcAft>
                      </a:pPr>
                      <a:r>
                        <a:rPr lang="en-GB" sz="1200" kern="1400" baseline="0" dirty="0">
                          <a:ln>
                            <a:noFill/>
                          </a:ln>
                          <a:solidFill>
                            <a:srgbClr val="000000"/>
                          </a:solidFill>
                          <a:effectLst/>
                          <a:latin typeface="Gill Sans MT" panose="020B0502020104020203" pitchFamily="34" charset="0"/>
                        </a:rPr>
                        <a:t>Vertical axis (goes up)</a:t>
                      </a:r>
                    </a:p>
                  </a:txBody>
                  <a:tcPr marL="36576" marR="36576" marT="36576" marB="36576" anchor="ctr"/>
                </a:tc>
                <a:extLst>
                  <a:ext uri="{0D108BD9-81ED-4DB2-BD59-A6C34878D82A}">
                    <a16:rowId xmlns:a16="http://schemas.microsoft.com/office/drawing/2014/main" val="2205411936"/>
                  </a:ext>
                </a:extLst>
              </a:tr>
              <a:tr h="392576">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Co-ordinate</a:t>
                      </a:r>
                    </a:p>
                  </a:txBody>
                  <a:tcPr marL="36576" marR="36576" marT="36576" marB="36576" anchor="ctr"/>
                </a:tc>
                <a:tc>
                  <a:txBody>
                    <a:bodyPr/>
                    <a:lstStyle/>
                    <a:p>
                      <a:pPr marR="0" indent="0" algn="l" rtl="0">
                        <a:lnSpc>
                          <a:spcPct val="119000"/>
                        </a:lnSpc>
                        <a:spcBef>
                          <a:spcPts val="0"/>
                        </a:spcBef>
                        <a:spcAft>
                          <a:spcPts val="1400"/>
                        </a:spcAft>
                      </a:pPr>
                      <a:r>
                        <a:rPr lang="en-GB" sz="1200" kern="1400" baseline="0" dirty="0">
                          <a:ln>
                            <a:noFill/>
                          </a:ln>
                          <a:solidFill>
                            <a:srgbClr val="000000"/>
                          </a:solidFill>
                          <a:effectLst/>
                          <a:latin typeface="Gill Sans MT" panose="020B0502020104020203" pitchFamily="34" charset="0"/>
                        </a:rPr>
                        <a:t>Two numbers that locate a specific points on a grid (x, y)</a:t>
                      </a:r>
                    </a:p>
                  </a:txBody>
                  <a:tcPr marL="36576" marR="36576" marT="36576" marB="36576" anchor="ctr"/>
                </a:tc>
                <a:extLst>
                  <a:ext uri="{0D108BD9-81ED-4DB2-BD59-A6C34878D82A}">
                    <a16:rowId xmlns:a16="http://schemas.microsoft.com/office/drawing/2014/main" val="669378967"/>
                  </a:ext>
                </a:extLst>
              </a:tr>
              <a:tr h="392576">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Linear graph</a:t>
                      </a:r>
                    </a:p>
                  </a:txBody>
                  <a:tcPr marL="36576" marR="36576" marT="36576" marB="36576" anchor="ctr"/>
                </a:tc>
                <a:tc>
                  <a:txBody>
                    <a:bodyPr/>
                    <a:lstStyle/>
                    <a:p>
                      <a:pPr marR="0" indent="0" algn="l" rtl="0">
                        <a:lnSpc>
                          <a:spcPct val="119000"/>
                        </a:lnSpc>
                        <a:spcBef>
                          <a:spcPts val="0"/>
                        </a:spcBef>
                        <a:spcAft>
                          <a:spcPts val="1400"/>
                        </a:spcAft>
                      </a:pPr>
                      <a:r>
                        <a:rPr lang="en-GB" sz="1200" kern="1400" baseline="0" dirty="0">
                          <a:ln>
                            <a:noFill/>
                          </a:ln>
                          <a:solidFill>
                            <a:srgbClr val="000000"/>
                          </a:solidFill>
                          <a:effectLst/>
                          <a:latin typeface="Gill Sans MT" panose="020B0502020104020203" pitchFamily="34" charset="0"/>
                        </a:rPr>
                        <a:t>A straight line on a graph</a:t>
                      </a:r>
                    </a:p>
                  </a:txBody>
                  <a:tcPr marL="36576" marR="36576" marT="36576" marB="36576" anchor="ctr"/>
                </a:tc>
                <a:extLst>
                  <a:ext uri="{0D108BD9-81ED-4DB2-BD59-A6C34878D82A}">
                    <a16:rowId xmlns:a16="http://schemas.microsoft.com/office/drawing/2014/main" val="1941688907"/>
                  </a:ext>
                </a:extLst>
              </a:tr>
              <a:tr h="446453">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y</a:t>
                      </a:r>
                      <a:r>
                        <a:rPr lang="en-GB" sz="1200" kern="1400" baseline="0" dirty="0">
                          <a:ln>
                            <a:noFill/>
                          </a:ln>
                          <a:solidFill>
                            <a:srgbClr val="000000"/>
                          </a:solidFill>
                          <a:effectLst/>
                          <a:latin typeface="Gill Sans MT" panose="020B0502020104020203" pitchFamily="34" charset="0"/>
                        </a:rPr>
                        <a:t> = mx + c</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This is the format of a linear graph (straight line). </a:t>
                      </a:r>
                      <a:br>
                        <a:rPr lang="en-GB" sz="1200" kern="1400" dirty="0">
                          <a:ln>
                            <a:noFill/>
                          </a:ln>
                          <a:solidFill>
                            <a:srgbClr val="000000"/>
                          </a:solidFill>
                          <a:effectLst/>
                          <a:latin typeface="Gill Sans MT" panose="020B0502020104020203" pitchFamily="34" charset="0"/>
                        </a:rPr>
                      </a:br>
                      <a:r>
                        <a:rPr lang="en-GB" sz="1200" b="1" kern="1400" dirty="0">
                          <a:ln>
                            <a:noFill/>
                          </a:ln>
                          <a:solidFill>
                            <a:srgbClr val="000000"/>
                          </a:solidFill>
                          <a:effectLst/>
                          <a:latin typeface="Gill Sans MT" panose="020B0502020104020203" pitchFamily="34" charset="0"/>
                        </a:rPr>
                        <a:t>m</a:t>
                      </a:r>
                      <a:r>
                        <a:rPr lang="en-GB" sz="1200" kern="1400" baseline="0" dirty="0">
                          <a:ln>
                            <a:noFill/>
                          </a:ln>
                          <a:solidFill>
                            <a:srgbClr val="000000"/>
                          </a:solidFill>
                          <a:effectLst/>
                          <a:latin typeface="Gill Sans MT" panose="020B0502020104020203" pitchFamily="34" charset="0"/>
                        </a:rPr>
                        <a:t> = gradient, </a:t>
                      </a:r>
                      <a:r>
                        <a:rPr lang="en-GB" sz="1200" b="1" kern="1400" baseline="0" dirty="0">
                          <a:ln>
                            <a:noFill/>
                          </a:ln>
                          <a:solidFill>
                            <a:srgbClr val="000000"/>
                          </a:solidFill>
                          <a:effectLst/>
                          <a:latin typeface="Gill Sans MT" panose="020B0502020104020203" pitchFamily="34" charset="0"/>
                        </a:rPr>
                        <a:t>y</a:t>
                      </a:r>
                      <a:r>
                        <a:rPr lang="en-GB" sz="1200" kern="1400" baseline="0" dirty="0">
                          <a:ln>
                            <a:noFill/>
                          </a:ln>
                          <a:solidFill>
                            <a:srgbClr val="000000"/>
                          </a:solidFill>
                          <a:effectLst/>
                          <a:latin typeface="Gill Sans MT" panose="020B0502020104020203" pitchFamily="34" charset="0"/>
                        </a:rPr>
                        <a:t> = y-intercept</a:t>
                      </a:r>
                    </a:p>
                  </a:txBody>
                  <a:tcPr marL="36576" marR="36576" marT="36576" marB="36576" anchor="ctr"/>
                </a:tc>
                <a:extLst>
                  <a:ext uri="{0D108BD9-81ED-4DB2-BD59-A6C34878D82A}">
                    <a16:rowId xmlns:a16="http://schemas.microsoft.com/office/drawing/2014/main" val="1283080463"/>
                  </a:ext>
                </a:extLst>
              </a:tr>
              <a:tr h="392576">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Gradient</a:t>
                      </a: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1400"/>
                        </a:spcAft>
                        <a:buClrTx/>
                        <a:buSzTx/>
                        <a:buFontTx/>
                        <a:buNone/>
                        <a:tabLst/>
                        <a:defRPr/>
                      </a:pPr>
                      <a:r>
                        <a:rPr lang="en-GB" sz="1200" kern="1400" dirty="0">
                          <a:ln>
                            <a:noFill/>
                          </a:ln>
                          <a:solidFill>
                            <a:srgbClr val="000000"/>
                          </a:solidFill>
                          <a:effectLst/>
                          <a:latin typeface="Gill Sans MT" panose="020B0502020104020203" pitchFamily="34" charset="0"/>
                        </a:rPr>
                        <a:t>The</a:t>
                      </a:r>
                      <a:r>
                        <a:rPr lang="en-GB" sz="1200" kern="1400" baseline="0" dirty="0">
                          <a:ln>
                            <a:noFill/>
                          </a:ln>
                          <a:solidFill>
                            <a:srgbClr val="000000"/>
                          </a:solidFill>
                          <a:effectLst/>
                          <a:latin typeface="Gill Sans MT" panose="020B0502020104020203" pitchFamily="34" charset="0"/>
                        </a:rPr>
                        <a:t> steepness of a line. The steeper the line, the higher the gradient.</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489290701"/>
                  </a:ext>
                </a:extLst>
              </a:tr>
              <a:tr h="392576">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Positive gradient</a:t>
                      </a: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1400"/>
                        </a:spcAft>
                        <a:buClrTx/>
                        <a:buSzTx/>
                        <a:buFontTx/>
                        <a:buNone/>
                        <a:tabLst/>
                        <a:defRPr/>
                      </a:pPr>
                      <a:r>
                        <a:rPr lang="en-GB" sz="1200" kern="1400" dirty="0">
                          <a:ln>
                            <a:noFill/>
                          </a:ln>
                          <a:solidFill>
                            <a:srgbClr val="000000"/>
                          </a:solidFill>
                          <a:effectLst/>
                          <a:latin typeface="Gill Sans MT" panose="020B0502020104020203" pitchFamily="34" charset="0"/>
                        </a:rPr>
                        <a:t>Line</a:t>
                      </a:r>
                      <a:r>
                        <a:rPr lang="en-GB" sz="1200" kern="1400" baseline="0" dirty="0">
                          <a:ln>
                            <a:noFill/>
                          </a:ln>
                          <a:solidFill>
                            <a:srgbClr val="000000"/>
                          </a:solidFill>
                          <a:effectLst/>
                          <a:latin typeface="Gill Sans MT" panose="020B0502020104020203" pitchFamily="34" charset="0"/>
                        </a:rPr>
                        <a:t> slopes upwards</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786760313"/>
                  </a:ext>
                </a:extLst>
              </a:tr>
              <a:tr h="435427">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Negative gradient</a:t>
                      </a: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1400"/>
                        </a:spcAft>
                        <a:buClrTx/>
                        <a:buSzTx/>
                        <a:buFontTx/>
                        <a:buNone/>
                        <a:tabLst/>
                        <a:defRPr/>
                      </a:pPr>
                      <a:r>
                        <a:rPr lang="en-GB" sz="1200" kern="1400" dirty="0">
                          <a:ln>
                            <a:noFill/>
                          </a:ln>
                          <a:solidFill>
                            <a:srgbClr val="000000"/>
                          </a:solidFill>
                          <a:effectLst/>
                          <a:latin typeface="Gill Sans MT" panose="020B0502020104020203" pitchFamily="34" charset="0"/>
                        </a:rPr>
                        <a:t>Line slopes downwards</a:t>
                      </a:r>
                    </a:p>
                  </a:txBody>
                  <a:tcPr marL="36576" marR="36576" marT="36576" marB="36576" anchor="ctr"/>
                </a:tc>
                <a:extLst>
                  <a:ext uri="{0D108BD9-81ED-4DB2-BD59-A6C34878D82A}">
                    <a16:rowId xmlns:a16="http://schemas.microsoft.com/office/drawing/2014/main" val="275912899"/>
                  </a:ext>
                </a:extLst>
              </a:tr>
              <a:tr h="392576">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y</a:t>
                      </a:r>
                      <a:r>
                        <a:rPr lang="en-GB" sz="1200" kern="1400" baseline="0" dirty="0">
                          <a:ln>
                            <a:noFill/>
                          </a:ln>
                          <a:solidFill>
                            <a:srgbClr val="000000"/>
                          </a:solidFill>
                          <a:effectLst/>
                          <a:latin typeface="Gill Sans MT" panose="020B0502020104020203" pitchFamily="34" charset="0"/>
                        </a:rPr>
                        <a:t> – intercept</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1400"/>
                        </a:spcAft>
                        <a:buClrTx/>
                        <a:buSzTx/>
                        <a:buFontTx/>
                        <a:buNone/>
                        <a:tabLst/>
                        <a:defRPr/>
                      </a:pPr>
                      <a:r>
                        <a:rPr lang="en-GB" sz="1200" kern="1400" dirty="0">
                          <a:ln>
                            <a:noFill/>
                          </a:ln>
                          <a:solidFill>
                            <a:srgbClr val="000000"/>
                          </a:solidFill>
                          <a:effectLst/>
                          <a:latin typeface="Gill Sans MT" panose="020B0502020104020203" pitchFamily="34" charset="0"/>
                        </a:rPr>
                        <a:t>Where the line crosses the y-axis</a:t>
                      </a:r>
                    </a:p>
                  </a:txBody>
                  <a:tcPr marL="36576" marR="36576" marT="36576" marB="36576" anchor="ctr"/>
                </a:tc>
                <a:extLst>
                  <a:ext uri="{0D108BD9-81ED-4DB2-BD59-A6C34878D82A}">
                    <a16:rowId xmlns:a16="http://schemas.microsoft.com/office/drawing/2014/main" val="270688304"/>
                  </a:ext>
                </a:extLst>
              </a:tr>
              <a:tr h="392576">
                <a:tc gridSpan="2">
                  <a:txBody>
                    <a:bodyPr/>
                    <a:lstStyle/>
                    <a:p>
                      <a:pPr marR="0" indent="0" algn="l" rtl="0">
                        <a:lnSpc>
                          <a:spcPct val="119000"/>
                        </a:lnSpc>
                        <a:spcBef>
                          <a:spcPts val="0"/>
                        </a:spcBef>
                        <a:spcAft>
                          <a:spcPts val="1400"/>
                        </a:spcAft>
                      </a:pPr>
                      <a:r>
                        <a:rPr lang="en-US" sz="1400" b="1" kern="1400" dirty="0">
                          <a:ln>
                            <a:noFill/>
                          </a:ln>
                          <a:solidFill>
                            <a:srgbClr val="000000"/>
                          </a:solidFill>
                          <a:effectLst/>
                          <a:latin typeface="Gill Sans MT" panose="020B0502020104020203" pitchFamily="34" charset="0"/>
                        </a:rPr>
                        <a:t>Quadratic graphs</a:t>
                      </a:r>
                      <a:endParaRPr lang="en-GB" sz="1400" b="1" kern="1400" dirty="0">
                        <a:ln>
                          <a:noFill/>
                        </a:ln>
                        <a:solidFill>
                          <a:srgbClr val="000000"/>
                        </a:solidFill>
                        <a:effectLst/>
                        <a:latin typeface="Gill Sans MT" panose="020B0502020104020203" pitchFamily="34" charset="0"/>
                      </a:endParaRPr>
                    </a:p>
                  </a:txBody>
                  <a:tcPr marL="36576" marR="36576" marT="36576" marB="36576" anchor="ctr">
                    <a:solidFill>
                      <a:schemeClr val="accent4">
                        <a:lumMod val="20000"/>
                        <a:lumOff val="80000"/>
                      </a:schemeClr>
                    </a:solidFill>
                  </a:tcPr>
                </a:tc>
                <a:tc hMerge="1">
                  <a:txBody>
                    <a:bodyPr/>
                    <a:lstStyle/>
                    <a:p>
                      <a:pPr marL="0" marR="0" indent="0" algn="l" defTabSz="914400" rtl="0" eaLnBrk="1" fontAlgn="auto" latinLnBrk="0" hangingPunct="1">
                        <a:lnSpc>
                          <a:spcPct val="119000"/>
                        </a:lnSpc>
                        <a:spcBef>
                          <a:spcPts val="0"/>
                        </a:spcBef>
                        <a:spcAft>
                          <a:spcPts val="1400"/>
                        </a:spcAft>
                        <a:buClrTx/>
                        <a:buSzTx/>
                        <a:buFontTx/>
                        <a:buNone/>
                        <a:tabLst/>
                        <a:defRPr/>
                      </a:pP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720082258"/>
                  </a:ext>
                </a:extLst>
              </a:tr>
              <a:tr h="392576">
                <a:tc>
                  <a:txBody>
                    <a:bodyPr/>
                    <a:lstStyle/>
                    <a:p>
                      <a:pPr marR="0" indent="0" algn="l" rtl="0">
                        <a:lnSpc>
                          <a:spcPct val="119000"/>
                        </a:lnSpc>
                        <a:spcBef>
                          <a:spcPts val="0"/>
                        </a:spcBef>
                        <a:spcAft>
                          <a:spcPts val="1400"/>
                        </a:spcAft>
                      </a:pPr>
                      <a:r>
                        <a:rPr lang="en-US" sz="1200" kern="1400" dirty="0">
                          <a:ln>
                            <a:noFill/>
                          </a:ln>
                          <a:solidFill>
                            <a:srgbClr val="000000"/>
                          </a:solidFill>
                          <a:effectLst/>
                          <a:latin typeface="Gill Sans MT" panose="020B0502020104020203" pitchFamily="34" charset="0"/>
                        </a:rPr>
                        <a:t>Table of values</a:t>
                      </a:r>
                    </a:p>
                  </a:txBody>
                  <a:tcPr marL="36576" marR="36576" marT="36576" marB="36576"/>
                </a:tc>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Used to generate the co-ordinates for the graph</a:t>
                      </a:r>
                    </a:p>
                  </a:txBody>
                  <a:tcPr marL="36576" marR="36576" marT="36576" marB="36576"/>
                </a:tc>
                <a:extLst>
                  <a:ext uri="{0D108BD9-81ED-4DB2-BD59-A6C34878D82A}">
                    <a16:rowId xmlns:a16="http://schemas.microsoft.com/office/drawing/2014/main" val="143683270"/>
                  </a:ext>
                </a:extLst>
              </a:tr>
              <a:tr h="437177">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Quadratic equation</a:t>
                      </a:r>
                    </a:p>
                  </a:txBody>
                  <a:tcPr marL="36576" marR="36576" marT="36576" marB="36576" anchor="ctr"/>
                </a:tc>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Has an </a:t>
                      </a:r>
                      <a:r>
                        <a:rPr lang="en-GB" sz="1200" kern="1400" dirty="0" err="1">
                          <a:ln>
                            <a:noFill/>
                          </a:ln>
                          <a:solidFill>
                            <a:srgbClr val="000000"/>
                          </a:solidFill>
                          <a:effectLst/>
                          <a:latin typeface="Gill Sans MT" panose="020B0502020104020203" pitchFamily="34" charset="0"/>
                        </a:rPr>
                        <a:t>x</a:t>
                      </a:r>
                      <a:r>
                        <a:rPr lang="en-GB" sz="1200" kern="1400" baseline="30000" dirty="0" err="1">
                          <a:ln>
                            <a:noFill/>
                          </a:ln>
                          <a:solidFill>
                            <a:srgbClr val="000000"/>
                          </a:solidFill>
                          <a:effectLst/>
                          <a:latin typeface="Gill Sans MT" panose="020B0502020104020203" pitchFamily="34" charset="0"/>
                        </a:rPr>
                        <a:t>2</a:t>
                      </a:r>
                      <a:r>
                        <a:rPr lang="en-GB" sz="1200" kern="1400" baseline="30000" dirty="0">
                          <a:ln>
                            <a:noFill/>
                          </a:ln>
                          <a:solidFill>
                            <a:srgbClr val="000000"/>
                          </a:solidFill>
                          <a:effectLst/>
                          <a:latin typeface="Gill Sans MT" panose="020B0502020104020203" pitchFamily="34" charset="0"/>
                        </a:rPr>
                        <a:t> </a:t>
                      </a:r>
                      <a:r>
                        <a:rPr lang="en-GB" sz="1200" kern="1400" dirty="0">
                          <a:ln>
                            <a:noFill/>
                          </a:ln>
                          <a:solidFill>
                            <a:srgbClr val="000000"/>
                          </a:solidFill>
                          <a:effectLst/>
                          <a:latin typeface="Gill Sans MT" panose="020B0502020104020203" pitchFamily="34" charset="0"/>
                        </a:rPr>
                        <a:t>in the equation</a:t>
                      </a:r>
                    </a:p>
                  </a:txBody>
                  <a:tcPr marL="36576" marR="36576" marT="36576" marB="36576" anchor="ctr"/>
                </a:tc>
                <a:extLst>
                  <a:ext uri="{0D108BD9-81ED-4DB2-BD59-A6C34878D82A}">
                    <a16:rowId xmlns:a16="http://schemas.microsoft.com/office/drawing/2014/main" val="1523736698"/>
                  </a:ext>
                </a:extLst>
              </a:tr>
              <a:tr h="392576">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Quadratic graphs</a:t>
                      </a:r>
                    </a:p>
                  </a:txBody>
                  <a:tcPr marL="36576" marR="36576" marT="36576" marB="36576" anchor="ctr"/>
                </a:tc>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Is a curve with a vertical line of symmetry</a:t>
                      </a:r>
                    </a:p>
                  </a:txBody>
                  <a:tcPr marL="36576" marR="36576" marT="36576" marB="36576" anchor="ctr"/>
                </a:tc>
                <a:extLst>
                  <a:ext uri="{0D108BD9-81ED-4DB2-BD59-A6C34878D82A}">
                    <a16:rowId xmlns:a16="http://schemas.microsoft.com/office/drawing/2014/main" val="2161575280"/>
                  </a:ext>
                </a:extLst>
              </a:tr>
              <a:tr h="392576">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Parabola</a:t>
                      </a:r>
                    </a:p>
                  </a:txBody>
                  <a:tcPr marL="36576" marR="36576" marT="36576" marB="36576" anchor="ctr"/>
                </a:tc>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The name of the curved shaped made by the graph</a:t>
                      </a:r>
                    </a:p>
                  </a:txBody>
                  <a:tcPr marL="36576" marR="36576" marT="36576" marB="36576" anchor="ctr"/>
                </a:tc>
                <a:extLst>
                  <a:ext uri="{0D108BD9-81ED-4DB2-BD59-A6C34878D82A}">
                    <a16:rowId xmlns:a16="http://schemas.microsoft.com/office/drawing/2014/main" val="1682839315"/>
                  </a:ext>
                </a:extLst>
              </a:tr>
              <a:tr h="392576">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Turning point</a:t>
                      </a:r>
                    </a:p>
                  </a:txBody>
                  <a:tcPr marL="36576" marR="36576" marT="36576" marB="36576" anchor="ctr"/>
                </a:tc>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The maximum of minimum point of the curve given as a co-ordinate</a:t>
                      </a:r>
                    </a:p>
                  </a:txBody>
                  <a:tcPr marL="36576" marR="36576" marT="36576" marB="36576" anchor="ctr"/>
                </a:tc>
                <a:extLst>
                  <a:ext uri="{0D108BD9-81ED-4DB2-BD59-A6C34878D82A}">
                    <a16:rowId xmlns:a16="http://schemas.microsoft.com/office/drawing/2014/main" val="1880416632"/>
                  </a:ext>
                </a:extLst>
              </a:tr>
              <a:tr h="392576">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Roots</a:t>
                      </a:r>
                    </a:p>
                  </a:txBody>
                  <a:tcPr marL="36576" marR="36576" marT="36576" marB="36576" anchor="ctr"/>
                </a:tc>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Gill Sans MT" panose="020B0502020104020203" pitchFamily="34" charset="0"/>
                        </a:rPr>
                        <a:t>The x values</a:t>
                      </a:r>
                      <a:r>
                        <a:rPr lang="en-GB" sz="1200" kern="1400" baseline="0" dirty="0">
                          <a:ln>
                            <a:noFill/>
                          </a:ln>
                          <a:solidFill>
                            <a:srgbClr val="000000"/>
                          </a:solidFill>
                          <a:effectLst/>
                          <a:latin typeface="Gill Sans MT" panose="020B0502020104020203" pitchFamily="34" charset="0"/>
                        </a:rPr>
                        <a:t> where the parabola crosses the x axis</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350345743"/>
                  </a:ext>
                </a:extLst>
              </a:tr>
            </a:tbl>
          </a:graphicData>
        </a:graphic>
      </p:graphicFrame>
    </p:spTree>
    <p:extLst>
      <p:ext uri="{BB962C8B-B14F-4D97-AF65-F5344CB8AC3E}">
        <p14:creationId xmlns:p14="http://schemas.microsoft.com/office/powerpoint/2010/main" val="5379737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85990" y="217330"/>
            <a:ext cx="5343139" cy="461665"/>
          </a:xfrm>
          <a:prstGeom prst="rect">
            <a:avLst/>
          </a:prstGeom>
          <a:solidFill>
            <a:schemeClr val="bg2"/>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i="0" strike="noStrike" kern="1200" cap="none" spc="0" normalizeH="0" baseline="0" noProof="0" dirty="0">
                <a:ln>
                  <a:noFill/>
                </a:ln>
                <a:solidFill>
                  <a:prstClr val="black"/>
                </a:solidFill>
                <a:effectLst/>
                <a:uLnTx/>
                <a:uFillTx/>
                <a:latin typeface="Gill Sans MT" panose="020B0502020104020203"/>
                <a:ea typeface="+mn-ea"/>
                <a:cs typeface="+mn-cs"/>
              </a:rPr>
              <a:t>4. </a:t>
            </a:r>
            <a:r>
              <a:rPr lang="en-GB" sz="2400" dirty="0"/>
              <a:t>The Fault in our Stars – John Green</a:t>
            </a:r>
            <a:endParaRPr kumimoji="0" lang="en-GB" sz="2400" i="0" strike="noStrike" kern="1200" cap="none" spc="0" normalizeH="0" baseline="0" noProof="0" dirty="0">
              <a:ln>
                <a:noFill/>
              </a:ln>
              <a:solidFill>
                <a:prstClr val="black"/>
              </a:solidFill>
              <a:effectLst/>
              <a:uLnTx/>
              <a:uFillTx/>
              <a:latin typeface="Gill Sans MT" panose="020B0502020104020203"/>
              <a:ea typeface="+mn-ea"/>
              <a:cs typeface="+mn-cs"/>
            </a:endParaRPr>
          </a:p>
        </p:txBody>
      </p:sp>
      <p:pic>
        <p:nvPicPr>
          <p:cNvPr id="4" name="Picture 3">
            <a:extLst>
              <a:ext uri="{FF2B5EF4-FFF2-40B4-BE49-F238E27FC236}">
                <a16:creationId xmlns:a16="http://schemas.microsoft.com/office/drawing/2014/main" id="{C87B7529-E5C1-2527-A4E7-81E52A4492E3}"/>
              </a:ext>
            </a:extLst>
          </p:cNvPr>
          <p:cNvPicPr>
            <a:picLocks noChangeAspect="1"/>
          </p:cNvPicPr>
          <p:nvPr/>
        </p:nvPicPr>
        <p:blipFill>
          <a:blip r:embed="rId3"/>
          <a:stretch>
            <a:fillRect/>
          </a:stretch>
        </p:blipFill>
        <p:spPr>
          <a:xfrm>
            <a:off x="185990" y="833803"/>
            <a:ext cx="6361606" cy="5806867"/>
          </a:xfrm>
          <a:prstGeom prst="rect">
            <a:avLst/>
          </a:prstGeom>
        </p:spPr>
      </p:pic>
      <p:pic>
        <p:nvPicPr>
          <p:cNvPr id="7" name="Picture 6">
            <a:extLst>
              <a:ext uri="{FF2B5EF4-FFF2-40B4-BE49-F238E27FC236}">
                <a16:creationId xmlns:a16="http://schemas.microsoft.com/office/drawing/2014/main" id="{EA797F7B-9E7E-4925-6642-C86B6F658D92}"/>
              </a:ext>
            </a:extLst>
          </p:cNvPr>
          <p:cNvPicPr>
            <a:picLocks noChangeAspect="1"/>
          </p:cNvPicPr>
          <p:nvPr/>
        </p:nvPicPr>
        <p:blipFill>
          <a:blip r:embed="rId4"/>
          <a:stretch>
            <a:fillRect/>
          </a:stretch>
        </p:blipFill>
        <p:spPr>
          <a:xfrm>
            <a:off x="5911121" y="329020"/>
            <a:ext cx="6363847" cy="5422300"/>
          </a:xfrm>
          <a:prstGeom prst="rect">
            <a:avLst/>
          </a:prstGeom>
        </p:spPr>
      </p:pic>
      <p:sp>
        <p:nvSpPr>
          <p:cNvPr id="2" name="TextBox 1">
            <a:extLst>
              <a:ext uri="{FF2B5EF4-FFF2-40B4-BE49-F238E27FC236}">
                <a16:creationId xmlns:a16="http://schemas.microsoft.com/office/drawing/2014/main" id="{D86432B2-73C4-7E74-71D7-F3018C7BDD8B}"/>
              </a:ext>
            </a:extLst>
          </p:cNvPr>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38</a:t>
            </a:r>
          </a:p>
        </p:txBody>
      </p:sp>
    </p:spTree>
    <p:extLst>
      <p:ext uri="{BB962C8B-B14F-4D97-AF65-F5344CB8AC3E}">
        <p14:creationId xmlns:p14="http://schemas.microsoft.com/office/powerpoint/2010/main" val="10254462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85990" y="217330"/>
            <a:ext cx="5343139" cy="461665"/>
          </a:xfrm>
          <a:prstGeom prst="rect">
            <a:avLst/>
          </a:prstGeom>
          <a:solidFill>
            <a:schemeClr val="bg2"/>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i="0" strike="noStrike" kern="1200" cap="none" spc="0" normalizeH="0" baseline="0" noProof="0" dirty="0">
                <a:ln>
                  <a:noFill/>
                </a:ln>
                <a:solidFill>
                  <a:prstClr val="black"/>
                </a:solidFill>
                <a:effectLst/>
                <a:uLnTx/>
                <a:uFillTx/>
                <a:latin typeface="Gill Sans MT" panose="020B0502020104020203"/>
                <a:ea typeface="+mn-ea"/>
                <a:cs typeface="+mn-cs"/>
              </a:rPr>
              <a:t>4. </a:t>
            </a:r>
            <a:r>
              <a:rPr lang="en-GB" sz="2400" dirty="0"/>
              <a:t>The Fault in our Stars – John Green</a:t>
            </a:r>
            <a:endParaRPr kumimoji="0" lang="en-GB" sz="2400" i="0"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9" name="Rectangle 8">
            <a:extLst>
              <a:ext uri="{FF2B5EF4-FFF2-40B4-BE49-F238E27FC236}">
                <a16:creationId xmlns:a16="http://schemas.microsoft.com/office/drawing/2014/main" id="{24203943-D93F-CF07-DC25-68FAD7F4F7FC}"/>
              </a:ext>
            </a:extLst>
          </p:cNvPr>
          <p:cNvSpPr/>
          <p:nvPr/>
        </p:nvSpPr>
        <p:spPr>
          <a:xfrm>
            <a:off x="6879364" y="111096"/>
            <a:ext cx="5060649" cy="1200329"/>
          </a:xfrm>
          <a:prstGeom prst="rect">
            <a:avLst/>
          </a:prstGeom>
          <a:solidFill>
            <a:schemeClr val="bg2"/>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a:ln>
                  <a:noFill/>
                </a:ln>
                <a:solidFill>
                  <a:prstClr val="black"/>
                </a:solidFill>
                <a:effectLst/>
                <a:uLnTx/>
                <a:uFillTx/>
                <a:latin typeface="Gill Sans MT" panose="020B0502020104020203"/>
                <a:ea typeface="+mn-ea"/>
                <a:cs typeface="+mn-cs"/>
              </a:rPr>
              <a:t>Vocabulary: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i="0" strike="noStrike" kern="1200" cap="none" spc="0" normalizeH="0" baseline="0" noProof="0" dirty="0">
                <a:ln>
                  <a:noFill/>
                </a:ln>
                <a:solidFill>
                  <a:prstClr val="black"/>
                </a:solidFill>
                <a:effectLst/>
                <a:uLnTx/>
                <a:uFillTx/>
                <a:latin typeface="Gill Sans MT" panose="020B0502020104020203"/>
                <a:ea typeface="+mn-ea"/>
                <a:cs typeface="+mn-cs"/>
              </a:rPr>
              <a:t>Proverbial – commonly referred to or well-known.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i="0" strike="noStrike" kern="1200" cap="none" spc="0" normalizeH="0" baseline="0" noProof="0" dirty="0">
                <a:ln>
                  <a:noFill/>
                </a:ln>
                <a:solidFill>
                  <a:prstClr val="black"/>
                </a:solidFill>
                <a:effectLst/>
                <a:uLnTx/>
                <a:uFillTx/>
                <a:latin typeface="Gill Sans MT" panose="020B0502020104020203"/>
                <a:ea typeface="+mn-ea"/>
                <a:cs typeface="+mn-cs"/>
              </a:rPr>
              <a:t>Chastening – intended to correct or discipline.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i="0" strike="noStrike" kern="1200" cap="none" spc="0" normalizeH="0" baseline="0" noProof="0" dirty="0">
                <a:ln>
                  <a:noFill/>
                </a:ln>
                <a:solidFill>
                  <a:prstClr val="black"/>
                </a:solidFill>
                <a:effectLst/>
                <a:uLnTx/>
                <a:uFillTx/>
                <a:latin typeface="Gill Sans MT" panose="020B0502020104020203"/>
                <a:ea typeface="+mn-ea"/>
                <a:cs typeface="+mn-cs"/>
              </a:rPr>
              <a:t>Denounced – publicly declared to be wrong or evil.</a:t>
            </a:r>
          </a:p>
        </p:txBody>
      </p:sp>
      <p:pic>
        <p:nvPicPr>
          <p:cNvPr id="3" name="Picture 2">
            <a:extLst>
              <a:ext uri="{FF2B5EF4-FFF2-40B4-BE49-F238E27FC236}">
                <a16:creationId xmlns:a16="http://schemas.microsoft.com/office/drawing/2014/main" id="{F5463D7D-779A-D639-1AC1-026E5ABB2E79}"/>
              </a:ext>
            </a:extLst>
          </p:cNvPr>
          <p:cNvPicPr>
            <a:picLocks noChangeAspect="1"/>
          </p:cNvPicPr>
          <p:nvPr/>
        </p:nvPicPr>
        <p:blipFill>
          <a:blip r:embed="rId3"/>
          <a:stretch>
            <a:fillRect/>
          </a:stretch>
        </p:blipFill>
        <p:spPr>
          <a:xfrm>
            <a:off x="0" y="765477"/>
            <a:ext cx="5948982" cy="6092523"/>
          </a:xfrm>
          <a:prstGeom prst="rect">
            <a:avLst/>
          </a:prstGeom>
        </p:spPr>
      </p:pic>
      <p:sp>
        <p:nvSpPr>
          <p:cNvPr id="2" name="TextBox 1">
            <a:extLst>
              <a:ext uri="{FF2B5EF4-FFF2-40B4-BE49-F238E27FC236}">
                <a16:creationId xmlns:a16="http://schemas.microsoft.com/office/drawing/2014/main" id="{B906CF21-CFD0-2526-B25C-8697B940BDCD}"/>
              </a:ext>
            </a:extLst>
          </p:cNvPr>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39</a:t>
            </a:r>
          </a:p>
        </p:txBody>
      </p:sp>
    </p:spTree>
    <p:extLst>
      <p:ext uri="{BB962C8B-B14F-4D97-AF65-F5344CB8AC3E}">
        <p14:creationId xmlns:p14="http://schemas.microsoft.com/office/powerpoint/2010/main" val="13961079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7CC864F-DB0D-3E67-467F-D10B7C3C0910}"/>
              </a:ext>
            </a:extLst>
          </p:cNvPr>
          <p:cNvPicPr>
            <a:picLocks noChangeAspect="1"/>
          </p:cNvPicPr>
          <p:nvPr/>
        </p:nvPicPr>
        <p:blipFill>
          <a:blip r:embed="rId3"/>
          <a:stretch>
            <a:fillRect/>
          </a:stretch>
        </p:blipFill>
        <p:spPr>
          <a:xfrm>
            <a:off x="7940556" y="217330"/>
            <a:ext cx="4514850" cy="6572250"/>
          </a:xfrm>
          <a:prstGeom prst="rect">
            <a:avLst/>
          </a:prstGeom>
        </p:spPr>
      </p:pic>
      <p:sp>
        <p:nvSpPr>
          <p:cNvPr id="8" name="Rectangle 7"/>
          <p:cNvSpPr/>
          <p:nvPr/>
        </p:nvSpPr>
        <p:spPr>
          <a:xfrm>
            <a:off x="185990" y="217330"/>
            <a:ext cx="5300410" cy="461665"/>
          </a:xfrm>
          <a:prstGeom prst="rect">
            <a:avLst/>
          </a:prstGeom>
          <a:solidFill>
            <a:schemeClr val="bg2"/>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i="0" strike="noStrike" kern="1200" cap="none" spc="0" normalizeH="0" baseline="0" noProof="0" dirty="0">
                <a:ln>
                  <a:noFill/>
                </a:ln>
                <a:solidFill>
                  <a:prstClr val="black"/>
                </a:solidFill>
                <a:effectLst/>
                <a:uLnTx/>
                <a:uFillTx/>
                <a:latin typeface="Gill Sans MT" panose="020B0502020104020203"/>
                <a:ea typeface="+mn-ea"/>
                <a:cs typeface="+mn-cs"/>
              </a:rPr>
              <a:t>5. As far as you’ll take me – Phil Stamper</a:t>
            </a:r>
          </a:p>
        </p:txBody>
      </p:sp>
      <p:pic>
        <p:nvPicPr>
          <p:cNvPr id="7" name="Picture 6">
            <a:extLst>
              <a:ext uri="{FF2B5EF4-FFF2-40B4-BE49-F238E27FC236}">
                <a16:creationId xmlns:a16="http://schemas.microsoft.com/office/drawing/2014/main" id="{0A1BC54F-9FAF-E6A3-3751-4CF0D3C964F2}"/>
              </a:ext>
            </a:extLst>
          </p:cNvPr>
          <p:cNvPicPr>
            <a:picLocks noChangeAspect="1"/>
          </p:cNvPicPr>
          <p:nvPr/>
        </p:nvPicPr>
        <p:blipFill>
          <a:blip r:embed="rId4"/>
          <a:stretch>
            <a:fillRect/>
          </a:stretch>
        </p:blipFill>
        <p:spPr>
          <a:xfrm>
            <a:off x="3870521" y="678995"/>
            <a:ext cx="4450958" cy="6255653"/>
          </a:xfrm>
          <a:prstGeom prst="rect">
            <a:avLst/>
          </a:prstGeom>
        </p:spPr>
      </p:pic>
      <p:pic>
        <p:nvPicPr>
          <p:cNvPr id="4" name="Picture 3">
            <a:extLst>
              <a:ext uri="{FF2B5EF4-FFF2-40B4-BE49-F238E27FC236}">
                <a16:creationId xmlns:a16="http://schemas.microsoft.com/office/drawing/2014/main" id="{D4CF4346-EB6B-9E71-AFB1-69B75C598D02}"/>
              </a:ext>
            </a:extLst>
          </p:cNvPr>
          <p:cNvPicPr>
            <a:picLocks noChangeAspect="1"/>
          </p:cNvPicPr>
          <p:nvPr/>
        </p:nvPicPr>
        <p:blipFill>
          <a:blip r:embed="rId5"/>
          <a:stretch>
            <a:fillRect/>
          </a:stretch>
        </p:blipFill>
        <p:spPr>
          <a:xfrm>
            <a:off x="-35072" y="678995"/>
            <a:ext cx="4371975" cy="3876675"/>
          </a:xfrm>
          <a:prstGeom prst="rect">
            <a:avLst/>
          </a:prstGeom>
        </p:spPr>
      </p:pic>
      <p:sp>
        <p:nvSpPr>
          <p:cNvPr id="2" name="TextBox 1">
            <a:extLst>
              <a:ext uri="{FF2B5EF4-FFF2-40B4-BE49-F238E27FC236}">
                <a16:creationId xmlns:a16="http://schemas.microsoft.com/office/drawing/2014/main" id="{BAD126EC-9F0B-0B89-EE79-788F1A6A2874}"/>
              </a:ext>
            </a:extLst>
          </p:cNvPr>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40</a:t>
            </a:r>
          </a:p>
        </p:txBody>
      </p:sp>
    </p:spTree>
    <p:extLst>
      <p:ext uri="{BB962C8B-B14F-4D97-AF65-F5344CB8AC3E}">
        <p14:creationId xmlns:p14="http://schemas.microsoft.com/office/powerpoint/2010/main" val="291101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356196" y="159692"/>
            <a:ext cx="5300410" cy="461665"/>
          </a:xfrm>
          <a:prstGeom prst="rect">
            <a:avLst/>
          </a:prstGeom>
          <a:solidFill>
            <a:schemeClr val="bg2"/>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i="0" strike="noStrike" kern="1200" cap="none" spc="0" normalizeH="0" baseline="0" noProof="0" dirty="0">
                <a:ln>
                  <a:noFill/>
                </a:ln>
                <a:solidFill>
                  <a:prstClr val="black"/>
                </a:solidFill>
                <a:effectLst/>
                <a:uLnTx/>
                <a:uFillTx/>
                <a:latin typeface="Gill Sans MT" panose="020B0502020104020203"/>
                <a:ea typeface="+mn-ea"/>
                <a:cs typeface="+mn-cs"/>
              </a:rPr>
              <a:t>5. As far as you’ll take me – Phil Stamper</a:t>
            </a:r>
          </a:p>
        </p:txBody>
      </p:sp>
      <p:pic>
        <p:nvPicPr>
          <p:cNvPr id="3" name="Picture 2">
            <a:extLst>
              <a:ext uri="{FF2B5EF4-FFF2-40B4-BE49-F238E27FC236}">
                <a16:creationId xmlns:a16="http://schemas.microsoft.com/office/drawing/2014/main" id="{A37EE562-98C7-677E-28DD-F59DD1ACA613}"/>
              </a:ext>
            </a:extLst>
          </p:cNvPr>
          <p:cNvPicPr>
            <a:picLocks noChangeAspect="1"/>
          </p:cNvPicPr>
          <p:nvPr/>
        </p:nvPicPr>
        <p:blipFill>
          <a:blip r:embed="rId3"/>
          <a:stretch>
            <a:fillRect/>
          </a:stretch>
        </p:blipFill>
        <p:spPr>
          <a:xfrm>
            <a:off x="83441" y="390525"/>
            <a:ext cx="4257675" cy="6467475"/>
          </a:xfrm>
          <a:prstGeom prst="rect">
            <a:avLst/>
          </a:prstGeom>
        </p:spPr>
      </p:pic>
      <p:sp>
        <p:nvSpPr>
          <p:cNvPr id="5" name="Rectangle 4">
            <a:extLst>
              <a:ext uri="{FF2B5EF4-FFF2-40B4-BE49-F238E27FC236}">
                <a16:creationId xmlns:a16="http://schemas.microsoft.com/office/drawing/2014/main" id="{02890D2C-81A3-6253-900B-D5C235DAF397}"/>
              </a:ext>
            </a:extLst>
          </p:cNvPr>
          <p:cNvSpPr/>
          <p:nvPr/>
        </p:nvSpPr>
        <p:spPr>
          <a:xfrm>
            <a:off x="5320561" y="1051133"/>
            <a:ext cx="5060649" cy="1477328"/>
          </a:xfrm>
          <a:prstGeom prst="rect">
            <a:avLst/>
          </a:prstGeom>
          <a:solidFill>
            <a:schemeClr val="bg2"/>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a:ln>
                  <a:noFill/>
                </a:ln>
                <a:solidFill>
                  <a:prstClr val="black"/>
                </a:solidFill>
                <a:effectLst/>
                <a:uLnTx/>
                <a:uFillTx/>
                <a:latin typeface="Gill Sans MT" panose="020B0502020104020203"/>
                <a:ea typeface="+mn-ea"/>
                <a:cs typeface="+mn-cs"/>
              </a:rPr>
              <a:t>Vocabulary: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strike="noStrike" kern="1200" cap="none" spc="0" normalizeH="0" baseline="0" noProof="0" dirty="0">
                <a:ln>
                  <a:noFill/>
                </a:ln>
                <a:solidFill>
                  <a:prstClr val="black"/>
                </a:solidFill>
                <a:effectLst/>
                <a:uLnTx/>
                <a:uFillTx/>
                <a:latin typeface="Gill Sans MT" panose="020B0502020104020203"/>
                <a:ea typeface="+mn-ea"/>
                <a:cs typeface="+mn-cs"/>
              </a:rPr>
              <a:t>Incognito – in disguise or concealing one’s identity.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strike="noStrike" kern="1200" cap="none" spc="0" normalizeH="0" baseline="0" noProof="0" dirty="0">
                <a:ln>
                  <a:noFill/>
                </a:ln>
                <a:solidFill>
                  <a:prstClr val="black"/>
                </a:solidFill>
                <a:effectLst/>
                <a:uLnTx/>
                <a:uFillTx/>
                <a:latin typeface="Gill Sans MT" panose="020B0502020104020203"/>
                <a:ea typeface="+mn-ea"/>
                <a:cs typeface="+mn-cs"/>
              </a:rPr>
              <a:t>Suffocating – feeling trapped or unable to breathe (literal or figurative).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strike="noStrike" kern="1200" cap="none" spc="0" normalizeH="0" baseline="0" noProof="0" dirty="0">
                <a:ln>
                  <a:noFill/>
                </a:ln>
                <a:solidFill>
                  <a:prstClr val="black"/>
                </a:solidFill>
                <a:effectLst/>
                <a:uLnTx/>
                <a:uFillTx/>
                <a:latin typeface="Gill Sans MT" panose="020B0502020104020203"/>
                <a:ea typeface="+mn-ea"/>
                <a:cs typeface="+mn-cs"/>
              </a:rPr>
              <a:t>Melodramatic – exaggerated or overly emotional.</a:t>
            </a:r>
          </a:p>
        </p:txBody>
      </p:sp>
      <p:sp>
        <p:nvSpPr>
          <p:cNvPr id="2" name="TextBox 1">
            <a:extLst>
              <a:ext uri="{FF2B5EF4-FFF2-40B4-BE49-F238E27FC236}">
                <a16:creationId xmlns:a16="http://schemas.microsoft.com/office/drawing/2014/main" id="{68304A5D-57C5-86C0-94E0-95CDD58EFE05}"/>
              </a:ext>
            </a:extLst>
          </p:cNvPr>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41</a:t>
            </a:r>
          </a:p>
        </p:txBody>
      </p:sp>
    </p:spTree>
    <p:extLst>
      <p:ext uri="{BB962C8B-B14F-4D97-AF65-F5344CB8AC3E}">
        <p14:creationId xmlns:p14="http://schemas.microsoft.com/office/powerpoint/2010/main" val="6304074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747863" y="6488668"/>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42</a:t>
            </a:r>
          </a:p>
        </p:txBody>
      </p:sp>
      <p:pic>
        <p:nvPicPr>
          <p:cNvPr id="5" name="Picture 4"/>
          <p:cNvPicPr>
            <a:picLocks noChangeAspect="1"/>
          </p:cNvPicPr>
          <p:nvPr/>
        </p:nvPicPr>
        <p:blipFill rotWithShape="1">
          <a:blip r:embed="rId2"/>
          <a:srcRect l="47150" t="20968" r="24785" b="14515"/>
          <a:stretch/>
        </p:blipFill>
        <p:spPr>
          <a:xfrm rot="5400000">
            <a:off x="3395178" y="-895883"/>
            <a:ext cx="6763416" cy="8745796"/>
          </a:xfrm>
          <a:prstGeom prst="rect">
            <a:avLst/>
          </a:prstGeom>
        </p:spPr>
      </p:pic>
    </p:spTree>
    <p:extLst>
      <p:ext uri="{BB962C8B-B14F-4D97-AF65-F5344CB8AC3E}">
        <p14:creationId xmlns:p14="http://schemas.microsoft.com/office/powerpoint/2010/main" val="27069640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43</a:t>
            </a:r>
          </a:p>
        </p:txBody>
      </p:sp>
      <p:pic>
        <p:nvPicPr>
          <p:cNvPr id="4" name="Picture 3"/>
          <p:cNvPicPr>
            <a:picLocks noChangeAspect="1"/>
          </p:cNvPicPr>
          <p:nvPr/>
        </p:nvPicPr>
        <p:blipFill rotWithShape="1">
          <a:blip r:embed="rId2"/>
          <a:srcRect l="35699" t="30143" r="36559" b="8781"/>
          <a:stretch/>
        </p:blipFill>
        <p:spPr>
          <a:xfrm rot="5400000">
            <a:off x="3892914" y="-752828"/>
            <a:ext cx="6800325" cy="8421330"/>
          </a:xfrm>
          <a:prstGeom prst="rect">
            <a:avLst/>
          </a:prstGeom>
        </p:spPr>
      </p:pic>
    </p:spTree>
    <p:extLst>
      <p:ext uri="{BB962C8B-B14F-4D97-AF65-F5344CB8AC3E}">
        <p14:creationId xmlns:p14="http://schemas.microsoft.com/office/powerpoint/2010/main" val="4359757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44</a:t>
            </a:r>
          </a:p>
        </p:txBody>
      </p:sp>
      <p:pic>
        <p:nvPicPr>
          <p:cNvPr id="2" name="Picture 1"/>
          <p:cNvPicPr>
            <a:picLocks noChangeAspect="1"/>
          </p:cNvPicPr>
          <p:nvPr/>
        </p:nvPicPr>
        <p:blipFill rotWithShape="1">
          <a:blip r:embed="rId2"/>
          <a:srcRect l="35538" t="25555" r="36398" b="18817"/>
          <a:stretch/>
        </p:blipFill>
        <p:spPr>
          <a:xfrm rot="5400000">
            <a:off x="4284331" y="-390756"/>
            <a:ext cx="6799162" cy="7580674"/>
          </a:xfrm>
          <a:prstGeom prst="rect">
            <a:avLst/>
          </a:prstGeom>
        </p:spPr>
      </p:pic>
    </p:spTree>
    <p:extLst>
      <p:ext uri="{BB962C8B-B14F-4D97-AF65-F5344CB8AC3E}">
        <p14:creationId xmlns:p14="http://schemas.microsoft.com/office/powerpoint/2010/main" val="36621079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45</a:t>
            </a:r>
          </a:p>
        </p:txBody>
      </p:sp>
      <p:pic>
        <p:nvPicPr>
          <p:cNvPr id="2" name="Picture 1"/>
          <p:cNvPicPr>
            <a:picLocks noChangeAspect="1"/>
          </p:cNvPicPr>
          <p:nvPr/>
        </p:nvPicPr>
        <p:blipFill rotWithShape="1">
          <a:blip r:embed="rId2"/>
          <a:srcRect l="31183" t="27562" r="32365" b="14803"/>
          <a:stretch/>
        </p:blipFill>
        <p:spPr>
          <a:xfrm rot="5400000">
            <a:off x="4984955" y="561161"/>
            <a:ext cx="6666271" cy="5928853"/>
          </a:xfrm>
          <a:prstGeom prst="rect">
            <a:avLst/>
          </a:prstGeom>
        </p:spPr>
      </p:pic>
    </p:spTree>
    <p:extLst>
      <p:ext uri="{BB962C8B-B14F-4D97-AF65-F5344CB8AC3E}">
        <p14:creationId xmlns:p14="http://schemas.microsoft.com/office/powerpoint/2010/main" val="37514433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5538" t="22975" r="36559" b="12509"/>
          <a:stretch/>
        </p:blipFill>
        <p:spPr>
          <a:xfrm rot="5400000">
            <a:off x="3552460" y="-1015738"/>
            <a:ext cx="6758564" cy="8790039"/>
          </a:xfrm>
          <a:prstGeom prst="rect">
            <a:avLst/>
          </a:prstGeom>
        </p:spPr>
      </p:pic>
      <p:sp>
        <p:nvSpPr>
          <p:cNvPr id="3" name="TextBox 2"/>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46</a:t>
            </a:r>
          </a:p>
        </p:txBody>
      </p:sp>
    </p:spTree>
    <p:extLst>
      <p:ext uri="{BB962C8B-B14F-4D97-AF65-F5344CB8AC3E}">
        <p14:creationId xmlns:p14="http://schemas.microsoft.com/office/powerpoint/2010/main" val="1957747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9217" y="243225"/>
            <a:ext cx="1869367"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white"/>
                </a:solidFill>
                <a:effectLst/>
                <a:uLnTx/>
                <a:uFillTx/>
                <a:latin typeface="Gill Sans MT" panose="020B0502020104020203" pitchFamily="34" charset="0"/>
                <a:ea typeface="+mn-ea"/>
                <a:cs typeface="+mn-cs"/>
              </a:rPr>
              <a:t>Maths</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endParaRPr>
          </a:p>
        </p:txBody>
      </p:sp>
      <p:sp>
        <p:nvSpPr>
          <p:cNvPr id="8" name="TextBox 7"/>
          <p:cNvSpPr txBox="1"/>
          <p:nvPr/>
        </p:nvSpPr>
        <p:spPr>
          <a:xfrm>
            <a:off x="11828418" y="6489391"/>
            <a:ext cx="363582"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3</a:t>
            </a:r>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nvGraphicFramePr>
            <p:xfrm>
              <a:off x="289217" y="1043096"/>
              <a:ext cx="7639937" cy="4903470"/>
            </p:xfrm>
            <a:graphic>
              <a:graphicData uri="http://schemas.openxmlformats.org/drawingml/2006/table">
                <a:tbl>
                  <a:tblPr firstRow="1" bandRow="1">
                    <a:tableStyleId>{5940675A-B579-460E-94D1-54222C63F5DA}</a:tableStyleId>
                  </a:tblPr>
                  <a:tblGrid>
                    <a:gridCol w="1751636">
                      <a:extLst>
                        <a:ext uri="{9D8B030D-6E8A-4147-A177-3AD203B41FA5}">
                          <a16:colId xmlns:a16="http://schemas.microsoft.com/office/drawing/2014/main" val="20000"/>
                        </a:ext>
                      </a:extLst>
                    </a:gridCol>
                    <a:gridCol w="5888301">
                      <a:extLst>
                        <a:ext uri="{9D8B030D-6E8A-4147-A177-3AD203B41FA5}">
                          <a16:colId xmlns:a16="http://schemas.microsoft.com/office/drawing/2014/main" val="20001"/>
                        </a:ext>
                      </a:extLst>
                    </a:gridCol>
                  </a:tblGrid>
                  <a:tr h="490347">
                    <a:tc gridSpan="2">
                      <a:txBody>
                        <a:bodyPr/>
                        <a:lstStyle/>
                        <a:p>
                          <a:pPr algn="l"/>
                          <a:r>
                            <a:rPr lang="en-GB" sz="1200" b="1" dirty="0">
                              <a:latin typeface="+mn-lt"/>
                            </a:rPr>
                            <a:t>Pythagoras’ Theorem</a:t>
                          </a:r>
                          <a:r>
                            <a:rPr lang="en-GB" sz="1200" b="1" baseline="0" dirty="0">
                              <a:latin typeface="+mn-lt"/>
                            </a:rPr>
                            <a:t> and Trigonometry</a:t>
                          </a:r>
                          <a:endParaRPr lang="en-GB" sz="1200" b="1" dirty="0">
                            <a:latin typeface="+mn-lt"/>
                          </a:endParaRPr>
                        </a:p>
                      </a:txBody>
                      <a:tcPr anchor="ctr">
                        <a:solidFill>
                          <a:schemeClr val="accent2">
                            <a:lumMod val="20000"/>
                            <a:lumOff val="80000"/>
                          </a:schemeClr>
                        </a:solidFill>
                      </a:tcPr>
                    </a:tc>
                    <a:tc hMerge="1">
                      <a:txBody>
                        <a:bodyPr/>
                        <a:lstStyle/>
                        <a:p>
                          <a:pPr algn="l"/>
                          <a:endParaRPr lang="en-GB" sz="1200" b="1" dirty="0">
                            <a:latin typeface="Gill Sans MT" panose="020B0502020104020203" pitchFamily="34" charset="0"/>
                          </a:endParaRPr>
                        </a:p>
                      </a:txBody>
                      <a:tcPr anchor="ctr">
                        <a:solidFill>
                          <a:schemeClr val="accent1">
                            <a:lumMod val="20000"/>
                            <a:lumOff val="80000"/>
                          </a:schemeClr>
                        </a:solidFill>
                      </a:tcPr>
                    </a:tc>
                    <a:extLst>
                      <a:ext uri="{0D108BD9-81ED-4DB2-BD59-A6C34878D82A}">
                        <a16:rowId xmlns:a16="http://schemas.microsoft.com/office/drawing/2014/main" val="10000"/>
                      </a:ext>
                    </a:extLst>
                  </a:tr>
                  <a:tr h="490347">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mn-lt"/>
                            </a:rPr>
                            <a:t>Pythagoras’ Theorem</a:t>
                          </a:r>
                        </a:p>
                      </a:txBody>
                      <a:tcPr marL="36576" marR="36576" marT="36576" marB="36576" anchor="ctr"/>
                    </a:tc>
                    <a:tc>
                      <a:txBody>
                        <a:bodyPr/>
                        <a:lstStyle/>
                        <a:p>
                          <a:pPr marR="0" indent="0" algn="l" rtl="0">
                            <a:lnSpc>
                              <a:spcPct val="119000"/>
                            </a:lnSpc>
                            <a:spcBef>
                              <a:spcPts val="0"/>
                            </a:spcBef>
                            <a:spcAft>
                              <a:spcPts val="1400"/>
                            </a:spcAft>
                          </a:pPr>
                          <a:r>
                            <a:rPr lang="en-GB" sz="1200" kern="1400" baseline="0" dirty="0">
                              <a:ln>
                                <a:noFill/>
                              </a:ln>
                              <a:solidFill>
                                <a:srgbClr val="000000"/>
                              </a:solidFill>
                              <a:effectLst/>
                              <a:latin typeface="+mn-lt"/>
                            </a:rPr>
                            <a:t>A formula we can use to find missing sides on a right angled triangle</a:t>
                          </a:r>
                        </a:p>
                      </a:txBody>
                      <a:tcPr marL="36576" marR="36576" marT="36576" marB="36576" anchor="ctr"/>
                    </a:tc>
                    <a:extLst>
                      <a:ext uri="{0D108BD9-81ED-4DB2-BD59-A6C34878D82A}">
                        <a16:rowId xmlns:a16="http://schemas.microsoft.com/office/drawing/2014/main" val="4198697359"/>
                      </a:ext>
                    </a:extLst>
                  </a:tr>
                  <a:tr h="490347">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mn-lt"/>
                            </a:rPr>
                            <a:t>Pythagoras’ Theorem</a:t>
                          </a:r>
                          <a:r>
                            <a:rPr lang="en-GB" sz="1200" kern="1400" baseline="0" dirty="0">
                              <a:ln>
                                <a:noFill/>
                              </a:ln>
                              <a:solidFill>
                                <a:srgbClr val="000000"/>
                              </a:solidFill>
                              <a:effectLst/>
                              <a:latin typeface="+mn-lt"/>
                            </a:rPr>
                            <a:t> Formula</a:t>
                          </a:r>
                          <a:endParaRPr lang="en-GB" sz="1200" kern="1400" dirty="0">
                            <a:ln>
                              <a:noFill/>
                            </a:ln>
                            <a:solidFill>
                              <a:srgbClr val="000000"/>
                            </a:solidFill>
                            <a:effectLst/>
                            <a:latin typeface="+mn-lt"/>
                          </a:endParaRPr>
                        </a:p>
                      </a:txBody>
                      <a:tcPr marL="36576" marR="36576" marT="36576" marB="36576" anchor="ctr"/>
                    </a:tc>
                    <a:tc>
                      <a:txBody>
                        <a:bodyPr/>
                        <a:lstStyle/>
                        <a:p>
                          <a:pPr marR="0" indent="0" algn="l" rtl="0">
                            <a:lnSpc>
                              <a:spcPct val="119000"/>
                            </a:lnSpc>
                            <a:spcBef>
                              <a:spcPts val="0"/>
                            </a:spcBef>
                            <a:spcAft>
                              <a:spcPts val="1400"/>
                            </a:spcAft>
                          </a:pPr>
                          <a:r>
                            <a:rPr lang="en-GB" sz="1200" kern="1400" baseline="0" dirty="0">
                              <a:ln>
                                <a:noFill/>
                              </a:ln>
                              <a:solidFill>
                                <a:srgbClr val="000000"/>
                              </a:solidFill>
                              <a:effectLst/>
                              <a:latin typeface="+mn-lt"/>
                            </a:rPr>
                            <a:t>a</a:t>
                          </a:r>
                          <a:r>
                            <a:rPr lang="en-GB" sz="1200" kern="1400" baseline="30000" dirty="0">
                              <a:ln>
                                <a:noFill/>
                              </a:ln>
                              <a:solidFill>
                                <a:srgbClr val="000000"/>
                              </a:solidFill>
                              <a:effectLst/>
                              <a:latin typeface="+mn-lt"/>
                            </a:rPr>
                            <a:t>2</a:t>
                          </a:r>
                          <a:r>
                            <a:rPr lang="en-GB" sz="1200" kern="1400" baseline="0" dirty="0">
                              <a:ln>
                                <a:noFill/>
                              </a:ln>
                              <a:solidFill>
                                <a:srgbClr val="000000"/>
                              </a:solidFill>
                              <a:effectLst/>
                              <a:latin typeface="+mn-lt"/>
                            </a:rPr>
                            <a:t> + b</a:t>
                          </a:r>
                          <a:r>
                            <a:rPr lang="en-GB" sz="1200" kern="1400" baseline="30000" dirty="0">
                              <a:ln>
                                <a:noFill/>
                              </a:ln>
                              <a:solidFill>
                                <a:srgbClr val="000000"/>
                              </a:solidFill>
                              <a:effectLst/>
                              <a:latin typeface="+mn-lt"/>
                            </a:rPr>
                            <a:t>2</a:t>
                          </a:r>
                          <a:r>
                            <a:rPr lang="en-GB" sz="1200" kern="1400" baseline="0" dirty="0">
                              <a:ln>
                                <a:noFill/>
                              </a:ln>
                              <a:solidFill>
                                <a:srgbClr val="000000"/>
                              </a:solidFill>
                              <a:effectLst/>
                              <a:latin typeface="+mn-lt"/>
                            </a:rPr>
                            <a:t> = c</a:t>
                          </a:r>
                          <a:r>
                            <a:rPr lang="en-GB" sz="1200" kern="1400" baseline="30000" dirty="0">
                              <a:ln>
                                <a:noFill/>
                              </a:ln>
                              <a:solidFill>
                                <a:srgbClr val="000000"/>
                              </a:solidFill>
                              <a:effectLst/>
                              <a:latin typeface="+mn-lt"/>
                            </a:rPr>
                            <a:t>2</a:t>
                          </a:r>
                        </a:p>
                      </a:txBody>
                      <a:tcPr marL="36576" marR="36576" marT="36576" marB="36576" anchor="ctr"/>
                    </a:tc>
                    <a:extLst>
                      <a:ext uri="{0D108BD9-81ED-4DB2-BD59-A6C34878D82A}">
                        <a16:rowId xmlns:a16="http://schemas.microsoft.com/office/drawing/2014/main" val="3519785464"/>
                      </a:ext>
                    </a:extLst>
                  </a:tr>
                  <a:tr h="490347">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mn-lt"/>
                            </a:rPr>
                            <a:t>Trigonometry</a:t>
                          </a:r>
                        </a:p>
                      </a:txBody>
                      <a:tcPr marL="36576" marR="36576" marT="36576" marB="36576" anchor="ctr"/>
                    </a:tc>
                    <a:tc>
                      <a:txBody>
                        <a:bodyPr/>
                        <a:lstStyle/>
                        <a:p>
                          <a:pPr marR="0" indent="0" algn="l" rtl="0">
                            <a:lnSpc>
                              <a:spcPct val="119000"/>
                            </a:lnSpc>
                            <a:spcBef>
                              <a:spcPts val="0"/>
                            </a:spcBef>
                            <a:spcAft>
                              <a:spcPts val="1400"/>
                            </a:spcAft>
                          </a:pPr>
                          <a:r>
                            <a:rPr lang="en-GB" sz="1200" kern="1400" baseline="0" dirty="0">
                              <a:ln>
                                <a:noFill/>
                              </a:ln>
                              <a:solidFill>
                                <a:srgbClr val="000000"/>
                              </a:solidFill>
                              <a:effectLst/>
                              <a:latin typeface="+mn-lt"/>
                            </a:rPr>
                            <a:t>A formula we can use to find missing sides and angles on a right angled triangle</a:t>
                          </a:r>
                        </a:p>
                      </a:txBody>
                      <a:tcPr marL="36576" marR="36576" marT="36576" marB="36576" anchor="ctr"/>
                    </a:tc>
                    <a:extLst>
                      <a:ext uri="{0D108BD9-81ED-4DB2-BD59-A6C34878D82A}">
                        <a16:rowId xmlns:a16="http://schemas.microsoft.com/office/drawing/2014/main" val="2205411936"/>
                      </a:ext>
                    </a:extLst>
                  </a:tr>
                  <a:tr h="490347">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mn-lt"/>
                            </a:rPr>
                            <a:t>Trigonometric function</a:t>
                          </a:r>
                        </a:p>
                      </a:txBody>
                      <a:tcPr marL="36576" marR="36576" marT="36576" marB="36576" anchor="ctr"/>
                    </a:tc>
                    <a:tc>
                      <a:txBody>
                        <a:bodyPr/>
                        <a:lstStyle/>
                        <a:p>
                          <a:pPr marR="0" indent="0" algn="l" rtl="0">
                            <a:lnSpc>
                              <a:spcPct val="119000"/>
                            </a:lnSpc>
                            <a:spcBef>
                              <a:spcPts val="0"/>
                            </a:spcBef>
                            <a:spcAft>
                              <a:spcPts val="1400"/>
                            </a:spcAft>
                          </a:pPr>
                          <a:r>
                            <a:rPr lang="en-GB" sz="1200" kern="1400" baseline="0" dirty="0">
                              <a:ln>
                                <a:noFill/>
                              </a:ln>
                              <a:solidFill>
                                <a:srgbClr val="000000"/>
                              </a:solidFill>
                              <a:effectLst/>
                              <a:latin typeface="+mn-lt"/>
                            </a:rPr>
                            <a:t>The functions we use within trigonometry in order to find missing values:</a:t>
                          </a:r>
                          <a:br>
                            <a:rPr lang="en-GB" sz="1200" kern="1400" baseline="0" dirty="0">
                              <a:ln>
                                <a:noFill/>
                              </a:ln>
                              <a:solidFill>
                                <a:srgbClr val="000000"/>
                              </a:solidFill>
                              <a:effectLst/>
                              <a:latin typeface="+mn-lt"/>
                            </a:rPr>
                          </a:br>
                          <a:r>
                            <a:rPr lang="en-GB" sz="1200" kern="1400" baseline="0" dirty="0">
                              <a:ln>
                                <a:noFill/>
                              </a:ln>
                              <a:solidFill>
                                <a:srgbClr val="000000"/>
                              </a:solidFill>
                              <a:effectLst/>
                              <a:latin typeface="+mn-lt"/>
                            </a:rPr>
                            <a:t>sine (sin), cosine (cos), tangent (tan)</a:t>
                          </a:r>
                        </a:p>
                      </a:txBody>
                      <a:tcPr marL="36576" marR="36576" marT="36576" marB="36576" anchor="ctr"/>
                    </a:tc>
                    <a:extLst>
                      <a:ext uri="{0D108BD9-81ED-4DB2-BD59-A6C34878D82A}">
                        <a16:rowId xmlns:a16="http://schemas.microsoft.com/office/drawing/2014/main" val="669378967"/>
                      </a:ext>
                    </a:extLst>
                  </a:tr>
                  <a:tr h="490347">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mn-lt"/>
                            </a:rPr>
                            <a:t>Hypotenuse</a:t>
                          </a:r>
                        </a:p>
                      </a:txBody>
                      <a:tcPr marL="36576" marR="36576" marT="36576" marB="36576" anchor="ctr"/>
                    </a:tc>
                    <a:tc>
                      <a:txBody>
                        <a:bodyPr/>
                        <a:lstStyle/>
                        <a:p>
                          <a:pPr marR="0" indent="0" algn="l" rtl="0">
                            <a:lnSpc>
                              <a:spcPct val="119000"/>
                            </a:lnSpc>
                            <a:spcBef>
                              <a:spcPts val="0"/>
                            </a:spcBef>
                            <a:spcAft>
                              <a:spcPts val="1400"/>
                            </a:spcAft>
                          </a:pPr>
                          <a:r>
                            <a:rPr lang="en-GB" sz="1200" kern="1400" baseline="0" dirty="0">
                              <a:ln>
                                <a:noFill/>
                              </a:ln>
                              <a:solidFill>
                                <a:srgbClr val="000000"/>
                              </a:solidFill>
                              <a:effectLst/>
                              <a:latin typeface="+mn-lt"/>
                            </a:rPr>
                            <a:t>Longest side in a right-angled triangle; diagonally opposite the right angle</a:t>
                          </a:r>
                        </a:p>
                      </a:txBody>
                      <a:tcPr marL="36576" marR="36576" marT="36576" marB="36576" anchor="ctr"/>
                    </a:tc>
                    <a:extLst>
                      <a:ext uri="{0D108BD9-81ED-4DB2-BD59-A6C34878D82A}">
                        <a16:rowId xmlns:a16="http://schemas.microsoft.com/office/drawing/2014/main" val="1941688907"/>
                      </a:ext>
                    </a:extLst>
                  </a:tr>
                  <a:tr h="490347">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mn-lt"/>
                            </a:rPr>
                            <a:t>Adjacent</a:t>
                          </a:r>
                        </a:p>
                      </a:txBody>
                      <a:tcPr marL="36576" marR="36576" marT="36576" marB="36576" anchor="ctr"/>
                    </a:tc>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mn-lt"/>
                            </a:rPr>
                            <a:t>Side between the right angle</a:t>
                          </a:r>
                          <a:r>
                            <a:rPr lang="en-GB" sz="1200" kern="1400" baseline="0" dirty="0">
                              <a:ln>
                                <a:noFill/>
                              </a:ln>
                              <a:solidFill>
                                <a:srgbClr val="000000"/>
                              </a:solidFill>
                              <a:effectLst/>
                              <a:latin typeface="+mn-lt"/>
                            </a:rPr>
                            <a:t> and labelled angle</a:t>
                          </a:r>
                        </a:p>
                      </a:txBody>
                      <a:tcPr marL="36576" marR="36576" marT="36576" marB="36576" anchor="ctr"/>
                    </a:tc>
                    <a:extLst>
                      <a:ext uri="{0D108BD9-81ED-4DB2-BD59-A6C34878D82A}">
                        <a16:rowId xmlns:a16="http://schemas.microsoft.com/office/drawing/2014/main" val="1283080463"/>
                      </a:ext>
                    </a:extLst>
                  </a:tr>
                  <a:tr h="490347">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mn-lt"/>
                            </a:rPr>
                            <a:t>Opposite</a:t>
                          </a: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1400"/>
                            </a:spcAft>
                            <a:buClrTx/>
                            <a:buSzTx/>
                            <a:buFontTx/>
                            <a:buNone/>
                            <a:tabLst/>
                            <a:defRPr/>
                          </a:pPr>
                          <a:r>
                            <a:rPr lang="en-GB" sz="1200" kern="1400" dirty="0">
                              <a:ln>
                                <a:noFill/>
                              </a:ln>
                              <a:solidFill>
                                <a:srgbClr val="000000"/>
                              </a:solidFill>
                              <a:effectLst/>
                              <a:latin typeface="+mn-lt"/>
                            </a:rPr>
                            <a:t>Side opposite the labelled angle</a:t>
                          </a:r>
                        </a:p>
                      </a:txBody>
                      <a:tcPr marL="36576" marR="36576" marT="36576" marB="36576" anchor="ctr"/>
                    </a:tc>
                    <a:extLst>
                      <a:ext uri="{0D108BD9-81ED-4DB2-BD59-A6C34878D82A}">
                        <a16:rowId xmlns:a16="http://schemas.microsoft.com/office/drawing/2014/main" val="3489290701"/>
                      </a:ext>
                    </a:extLst>
                  </a:tr>
                  <a:tr h="490347">
                    <a:tc>
                      <a:txBody>
                        <a:bodyPr/>
                        <a:lstStyle/>
                        <a:p>
                          <a:pPr marL="0" marR="0" indent="0" algn="l" defTabSz="914400" rtl="0" eaLnBrk="1" fontAlgn="auto" latinLnBrk="0" hangingPunct="1">
                            <a:lnSpc>
                              <a:spcPct val="119000"/>
                            </a:lnSpc>
                            <a:spcBef>
                              <a:spcPts val="0"/>
                            </a:spcBef>
                            <a:spcAft>
                              <a:spcPts val="1400"/>
                            </a:spcAft>
                            <a:buClrTx/>
                            <a:buSzTx/>
                            <a:buFontTx/>
                            <a:buNone/>
                            <a:tabLst/>
                            <a:defRPr/>
                          </a:pPr>
                          <a14:m>
                            <m:oMathPara xmlns:m="http://schemas.openxmlformats.org/officeDocument/2006/math">
                              <m:oMathParaPr>
                                <m:jc m:val="left"/>
                              </m:oMathParaPr>
                              <m:oMath xmlns:m="http://schemas.openxmlformats.org/officeDocument/2006/math">
                                <m:r>
                                  <a:rPr lang="en-GB" sz="1200" i="1" smtClean="0">
                                    <a:latin typeface="Cambria Math" panose="02040503050406030204" pitchFamily="18" charset="0"/>
                                    <a:ea typeface="Cambria Math" panose="02040503050406030204" pitchFamily="18" charset="0"/>
                                  </a:rPr>
                                  <m:t>𝜃</m:t>
                                </m:r>
                              </m:oMath>
                            </m:oMathPara>
                          </a14:m>
                          <a:endParaRPr lang="en-GB" sz="1200" kern="1400" dirty="0">
                            <a:ln>
                              <a:noFill/>
                            </a:ln>
                            <a:solidFill>
                              <a:srgbClr val="000000"/>
                            </a:solidFill>
                            <a:effectLst/>
                            <a:latin typeface="+mn-lt"/>
                          </a:endParaRP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1400"/>
                            </a:spcAft>
                            <a:buClrTx/>
                            <a:buSzTx/>
                            <a:buFontTx/>
                            <a:buNone/>
                            <a:tabLst/>
                            <a:defRPr/>
                          </a:pPr>
                          <a:r>
                            <a:rPr lang="en-GB" sz="1200" kern="1400" dirty="0">
                              <a:ln>
                                <a:noFill/>
                              </a:ln>
                              <a:solidFill>
                                <a:srgbClr val="000000"/>
                              </a:solidFill>
                              <a:effectLst/>
                              <a:latin typeface="+mn-lt"/>
                            </a:rPr>
                            <a:t>Greek letter (‘theta’) often</a:t>
                          </a:r>
                          <a:r>
                            <a:rPr lang="en-GB" sz="1200" kern="1400" baseline="0" dirty="0">
                              <a:ln>
                                <a:noFill/>
                              </a:ln>
                              <a:solidFill>
                                <a:srgbClr val="000000"/>
                              </a:solidFill>
                              <a:effectLst/>
                              <a:latin typeface="+mn-lt"/>
                            </a:rPr>
                            <a:t> used to label unknown angles</a:t>
                          </a:r>
                          <a:endParaRPr lang="en-GB" sz="1200" kern="1400" dirty="0">
                            <a:ln>
                              <a:noFill/>
                            </a:ln>
                            <a:solidFill>
                              <a:srgbClr val="000000"/>
                            </a:solidFill>
                            <a:effectLst/>
                            <a:latin typeface="+mn-lt"/>
                          </a:endParaRPr>
                        </a:p>
                      </a:txBody>
                      <a:tcPr marL="36576" marR="36576" marT="36576" marB="36576" anchor="ctr"/>
                    </a:tc>
                    <a:extLst>
                      <a:ext uri="{0D108BD9-81ED-4DB2-BD59-A6C34878D82A}">
                        <a16:rowId xmlns:a16="http://schemas.microsoft.com/office/drawing/2014/main" val="1661298421"/>
                      </a:ext>
                    </a:extLst>
                  </a:tr>
                  <a:tr h="490347">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mn-lt"/>
                            </a:rPr>
                            <a:t>Trigonometric ratios</a:t>
                          </a: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1400"/>
                            </a:spcAft>
                            <a:buClrTx/>
                            <a:buSzTx/>
                            <a:buFontTx/>
                            <a:buNone/>
                            <a:tabLst/>
                            <a:defRPr/>
                          </a:pPr>
                          <a:r>
                            <a:rPr lang="en-GB" sz="1200" kern="1400" dirty="0">
                              <a:ln>
                                <a:noFill/>
                              </a:ln>
                              <a:solidFill>
                                <a:srgbClr val="000000"/>
                              </a:solidFill>
                              <a:effectLst/>
                              <a:latin typeface="+mn-lt"/>
                            </a:rPr>
                            <a:t>The trigonometric functions in terms of the ratios of the sides of a right triangle</a:t>
                          </a:r>
                        </a:p>
                      </a:txBody>
                      <a:tcPr marL="36576" marR="36576" marT="36576" marB="36576" anchor="ctr"/>
                    </a:tc>
                    <a:extLst>
                      <a:ext uri="{0D108BD9-81ED-4DB2-BD59-A6C34878D82A}">
                        <a16:rowId xmlns:a16="http://schemas.microsoft.com/office/drawing/2014/main" val="3786760313"/>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2187272828"/>
                  </p:ext>
                </p:extLst>
              </p:nvPr>
            </p:nvGraphicFramePr>
            <p:xfrm>
              <a:off x="289217" y="1043096"/>
              <a:ext cx="7639937" cy="4903470"/>
            </p:xfrm>
            <a:graphic>
              <a:graphicData uri="http://schemas.openxmlformats.org/drawingml/2006/table">
                <a:tbl>
                  <a:tblPr firstRow="1" bandRow="1">
                    <a:tableStyleId>{5940675A-B579-460E-94D1-54222C63F5DA}</a:tableStyleId>
                  </a:tblPr>
                  <a:tblGrid>
                    <a:gridCol w="1751636">
                      <a:extLst>
                        <a:ext uri="{9D8B030D-6E8A-4147-A177-3AD203B41FA5}">
                          <a16:colId xmlns:a16="http://schemas.microsoft.com/office/drawing/2014/main" val="20000"/>
                        </a:ext>
                      </a:extLst>
                    </a:gridCol>
                    <a:gridCol w="5888301">
                      <a:extLst>
                        <a:ext uri="{9D8B030D-6E8A-4147-A177-3AD203B41FA5}">
                          <a16:colId xmlns:a16="http://schemas.microsoft.com/office/drawing/2014/main" val="20001"/>
                        </a:ext>
                      </a:extLst>
                    </a:gridCol>
                  </a:tblGrid>
                  <a:tr h="490347">
                    <a:tc gridSpan="2">
                      <a:txBody>
                        <a:bodyPr/>
                        <a:lstStyle/>
                        <a:p>
                          <a:pPr algn="l"/>
                          <a:r>
                            <a:rPr lang="en-GB" sz="1200" b="1" dirty="0" smtClean="0">
                              <a:latin typeface="+mn-lt"/>
                            </a:rPr>
                            <a:t>Pythagoras’ Theorem</a:t>
                          </a:r>
                          <a:r>
                            <a:rPr lang="en-GB" sz="1200" b="1" baseline="0" dirty="0" smtClean="0">
                              <a:latin typeface="+mn-lt"/>
                            </a:rPr>
                            <a:t> and Trigonometry</a:t>
                          </a:r>
                          <a:endParaRPr lang="en-GB" sz="1200" b="1" dirty="0">
                            <a:latin typeface="+mn-lt"/>
                          </a:endParaRPr>
                        </a:p>
                      </a:txBody>
                      <a:tcPr anchor="ctr">
                        <a:solidFill>
                          <a:schemeClr val="accent2">
                            <a:lumMod val="20000"/>
                            <a:lumOff val="80000"/>
                          </a:schemeClr>
                        </a:solidFill>
                      </a:tcPr>
                    </a:tc>
                    <a:tc hMerge="1">
                      <a:txBody>
                        <a:bodyPr/>
                        <a:lstStyle/>
                        <a:p>
                          <a:pPr algn="l"/>
                          <a:endParaRPr lang="en-GB" sz="1200" b="1" dirty="0">
                            <a:latin typeface="Gill Sans MT" panose="020B0502020104020203" pitchFamily="34" charset="0"/>
                          </a:endParaRPr>
                        </a:p>
                      </a:txBody>
                      <a:tcPr anchor="ctr">
                        <a:solidFill>
                          <a:schemeClr val="accent1">
                            <a:lumMod val="20000"/>
                            <a:lumOff val="80000"/>
                          </a:schemeClr>
                        </a:solidFill>
                      </a:tcPr>
                    </a:tc>
                    <a:extLst>
                      <a:ext uri="{0D108BD9-81ED-4DB2-BD59-A6C34878D82A}">
                        <a16:rowId xmlns:a16="http://schemas.microsoft.com/office/drawing/2014/main" val="10000"/>
                      </a:ext>
                    </a:extLst>
                  </a:tr>
                  <a:tr h="490347">
                    <a:tc>
                      <a:txBody>
                        <a:bodyPr/>
                        <a:lstStyle/>
                        <a:p>
                          <a:pPr marR="0" indent="0" algn="l" rtl="0">
                            <a:lnSpc>
                              <a:spcPct val="119000"/>
                            </a:lnSpc>
                            <a:spcBef>
                              <a:spcPts val="0"/>
                            </a:spcBef>
                            <a:spcAft>
                              <a:spcPts val="1400"/>
                            </a:spcAft>
                          </a:pPr>
                          <a:r>
                            <a:rPr lang="en-GB" sz="1200" kern="1400" dirty="0" smtClean="0">
                              <a:ln>
                                <a:noFill/>
                              </a:ln>
                              <a:solidFill>
                                <a:srgbClr val="000000"/>
                              </a:solidFill>
                              <a:effectLst/>
                              <a:latin typeface="+mn-lt"/>
                            </a:rPr>
                            <a:t>Pythagoras’ Theorem</a:t>
                          </a:r>
                        </a:p>
                      </a:txBody>
                      <a:tcPr marL="36576" marR="36576" marT="36576" marB="36576" anchor="ctr"/>
                    </a:tc>
                    <a:tc>
                      <a:txBody>
                        <a:bodyPr/>
                        <a:lstStyle/>
                        <a:p>
                          <a:pPr marR="0" indent="0" algn="l" rtl="0">
                            <a:lnSpc>
                              <a:spcPct val="119000"/>
                            </a:lnSpc>
                            <a:spcBef>
                              <a:spcPts val="0"/>
                            </a:spcBef>
                            <a:spcAft>
                              <a:spcPts val="1400"/>
                            </a:spcAft>
                          </a:pPr>
                          <a:r>
                            <a:rPr lang="en-GB" sz="1200" kern="1400" baseline="0" dirty="0" smtClean="0">
                              <a:ln>
                                <a:noFill/>
                              </a:ln>
                              <a:solidFill>
                                <a:srgbClr val="000000"/>
                              </a:solidFill>
                              <a:effectLst/>
                              <a:latin typeface="+mn-lt"/>
                            </a:rPr>
                            <a:t>A formula we can use to find missing sides on a right angled triangle</a:t>
                          </a:r>
                        </a:p>
                      </a:txBody>
                      <a:tcPr marL="36576" marR="36576" marT="36576" marB="36576" anchor="ctr"/>
                    </a:tc>
                    <a:extLst>
                      <a:ext uri="{0D108BD9-81ED-4DB2-BD59-A6C34878D82A}">
                        <a16:rowId xmlns:a16="http://schemas.microsoft.com/office/drawing/2014/main" val="4198697359"/>
                      </a:ext>
                    </a:extLst>
                  </a:tr>
                  <a:tr h="490347">
                    <a:tc>
                      <a:txBody>
                        <a:bodyPr/>
                        <a:lstStyle/>
                        <a:p>
                          <a:pPr marR="0" indent="0" algn="l" rtl="0">
                            <a:lnSpc>
                              <a:spcPct val="119000"/>
                            </a:lnSpc>
                            <a:spcBef>
                              <a:spcPts val="0"/>
                            </a:spcBef>
                            <a:spcAft>
                              <a:spcPts val="1400"/>
                            </a:spcAft>
                          </a:pPr>
                          <a:r>
                            <a:rPr lang="en-GB" sz="1200" kern="1400" dirty="0" smtClean="0">
                              <a:ln>
                                <a:noFill/>
                              </a:ln>
                              <a:solidFill>
                                <a:srgbClr val="000000"/>
                              </a:solidFill>
                              <a:effectLst/>
                              <a:latin typeface="+mn-lt"/>
                            </a:rPr>
                            <a:t>Pythagoras’ Theorem</a:t>
                          </a:r>
                          <a:r>
                            <a:rPr lang="en-GB" sz="1200" kern="1400" baseline="0" dirty="0">
                              <a:ln>
                                <a:noFill/>
                              </a:ln>
                              <a:solidFill>
                                <a:srgbClr val="000000"/>
                              </a:solidFill>
                              <a:effectLst/>
                              <a:latin typeface="+mn-lt"/>
                            </a:rPr>
                            <a:t> </a:t>
                          </a:r>
                          <a:r>
                            <a:rPr lang="en-GB" sz="1200" kern="1400" baseline="0" dirty="0" smtClean="0">
                              <a:ln>
                                <a:noFill/>
                              </a:ln>
                              <a:solidFill>
                                <a:srgbClr val="000000"/>
                              </a:solidFill>
                              <a:effectLst/>
                              <a:latin typeface="+mn-lt"/>
                            </a:rPr>
                            <a:t>Formula</a:t>
                          </a:r>
                          <a:endParaRPr lang="en-GB" sz="1200" kern="1400" dirty="0" smtClean="0">
                            <a:ln>
                              <a:noFill/>
                            </a:ln>
                            <a:solidFill>
                              <a:srgbClr val="000000"/>
                            </a:solidFill>
                            <a:effectLst/>
                            <a:latin typeface="+mn-lt"/>
                          </a:endParaRPr>
                        </a:p>
                      </a:txBody>
                      <a:tcPr marL="36576" marR="36576" marT="36576" marB="36576" anchor="ctr"/>
                    </a:tc>
                    <a:tc>
                      <a:txBody>
                        <a:bodyPr/>
                        <a:lstStyle/>
                        <a:p>
                          <a:pPr marR="0" indent="0" algn="l" rtl="0">
                            <a:lnSpc>
                              <a:spcPct val="119000"/>
                            </a:lnSpc>
                            <a:spcBef>
                              <a:spcPts val="0"/>
                            </a:spcBef>
                            <a:spcAft>
                              <a:spcPts val="1400"/>
                            </a:spcAft>
                          </a:pPr>
                          <a:r>
                            <a:rPr lang="en-GB" sz="1200" kern="1400" baseline="0" dirty="0" smtClean="0">
                              <a:ln>
                                <a:noFill/>
                              </a:ln>
                              <a:solidFill>
                                <a:srgbClr val="000000"/>
                              </a:solidFill>
                              <a:effectLst/>
                              <a:latin typeface="+mn-lt"/>
                            </a:rPr>
                            <a:t>a</a:t>
                          </a:r>
                          <a:r>
                            <a:rPr lang="en-GB" sz="1200" kern="1400" baseline="30000" dirty="0" smtClean="0">
                              <a:ln>
                                <a:noFill/>
                              </a:ln>
                              <a:solidFill>
                                <a:srgbClr val="000000"/>
                              </a:solidFill>
                              <a:effectLst/>
                              <a:latin typeface="+mn-lt"/>
                            </a:rPr>
                            <a:t>2</a:t>
                          </a:r>
                          <a:r>
                            <a:rPr lang="en-GB" sz="1200" kern="1400" baseline="0" dirty="0" smtClean="0">
                              <a:ln>
                                <a:noFill/>
                              </a:ln>
                              <a:solidFill>
                                <a:srgbClr val="000000"/>
                              </a:solidFill>
                              <a:effectLst/>
                              <a:latin typeface="+mn-lt"/>
                            </a:rPr>
                            <a:t> + b</a:t>
                          </a:r>
                          <a:r>
                            <a:rPr lang="en-GB" sz="1200" kern="1400" baseline="30000" dirty="0" smtClean="0">
                              <a:ln>
                                <a:noFill/>
                              </a:ln>
                              <a:solidFill>
                                <a:srgbClr val="000000"/>
                              </a:solidFill>
                              <a:effectLst/>
                              <a:latin typeface="+mn-lt"/>
                            </a:rPr>
                            <a:t>2</a:t>
                          </a:r>
                          <a:r>
                            <a:rPr lang="en-GB" sz="1200" kern="1400" baseline="0" dirty="0" smtClean="0">
                              <a:ln>
                                <a:noFill/>
                              </a:ln>
                              <a:solidFill>
                                <a:srgbClr val="000000"/>
                              </a:solidFill>
                              <a:effectLst/>
                              <a:latin typeface="+mn-lt"/>
                            </a:rPr>
                            <a:t> = c</a:t>
                          </a:r>
                          <a:r>
                            <a:rPr lang="en-GB" sz="1200" kern="1400" baseline="30000" dirty="0" smtClean="0">
                              <a:ln>
                                <a:noFill/>
                              </a:ln>
                              <a:solidFill>
                                <a:srgbClr val="000000"/>
                              </a:solidFill>
                              <a:effectLst/>
                              <a:latin typeface="+mn-lt"/>
                            </a:rPr>
                            <a:t>2</a:t>
                          </a:r>
                        </a:p>
                      </a:txBody>
                      <a:tcPr marL="36576" marR="36576" marT="36576" marB="36576" anchor="ctr"/>
                    </a:tc>
                    <a:extLst>
                      <a:ext uri="{0D108BD9-81ED-4DB2-BD59-A6C34878D82A}">
                        <a16:rowId xmlns:a16="http://schemas.microsoft.com/office/drawing/2014/main" val="3519785464"/>
                      </a:ext>
                    </a:extLst>
                  </a:tr>
                  <a:tr h="490347">
                    <a:tc>
                      <a:txBody>
                        <a:bodyPr/>
                        <a:lstStyle/>
                        <a:p>
                          <a:pPr marR="0" indent="0" algn="l" rtl="0">
                            <a:lnSpc>
                              <a:spcPct val="119000"/>
                            </a:lnSpc>
                            <a:spcBef>
                              <a:spcPts val="0"/>
                            </a:spcBef>
                            <a:spcAft>
                              <a:spcPts val="1400"/>
                            </a:spcAft>
                          </a:pPr>
                          <a:r>
                            <a:rPr lang="en-GB" sz="1200" kern="1400" dirty="0" smtClean="0">
                              <a:ln>
                                <a:noFill/>
                              </a:ln>
                              <a:solidFill>
                                <a:srgbClr val="000000"/>
                              </a:solidFill>
                              <a:effectLst/>
                              <a:latin typeface="+mn-lt"/>
                            </a:rPr>
                            <a:t>Trigonometry</a:t>
                          </a:r>
                          <a:endParaRPr lang="en-GB" sz="1200" kern="1400" dirty="0">
                            <a:ln>
                              <a:noFill/>
                            </a:ln>
                            <a:solidFill>
                              <a:srgbClr val="000000"/>
                            </a:solidFill>
                            <a:effectLst/>
                            <a:latin typeface="+mn-lt"/>
                          </a:endParaRPr>
                        </a:p>
                      </a:txBody>
                      <a:tcPr marL="36576" marR="36576" marT="36576" marB="36576" anchor="ctr"/>
                    </a:tc>
                    <a:tc>
                      <a:txBody>
                        <a:bodyPr/>
                        <a:lstStyle/>
                        <a:p>
                          <a:pPr marR="0" indent="0" algn="l" rtl="0">
                            <a:lnSpc>
                              <a:spcPct val="119000"/>
                            </a:lnSpc>
                            <a:spcBef>
                              <a:spcPts val="0"/>
                            </a:spcBef>
                            <a:spcAft>
                              <a:spcPts val="1400"/>
                            </a:spcAft>
                          </a:pPr>
                          <a:r>
                            <a:rPr lang="en-GB" sz="1200" kern="1400" baseline="0" dirty="0" smtClean="0">
                              <a:ln>
                                <a:noFill/>
                              </a:ln>
                              <a:solidFill>
                                <a:srgbClr val="000000"/>
                              </a:solidFill>
                              <a:effectLst/>
                              <a:latin typeface="+mn-lt"/>
                            </a:rPr>
                            <a:t>A formula we can use to find missing sides and angles on a right angled triangle</a:t>
                          </a:r>
                        </a:p>
                      </a:txBody>
                      <a:tcPr marL="36576" marR="36576" marT="36576" marB="36576" anchor="ctr"/>
                    </a:tc>
                    <a:extLst>
                      <a:ext uri="{0D108BD9-81ED-4DB2-BD59-A6C34878D82A}">
                        <a16:rowId xmlns:a16="http://schemas.microsoft.com/office/drawing/2014/main" val="2205411936"/>
                      </a:ext>
                    </a:extLst>
                  </a:tr>
                  <a:tr h="490347">
                    <a:tc>
                      <a:txBody>
                        <a:bodyPr/>
                        <a:lstStyle/>
                        <a:p>
                          <a:pPr marR="0" indent="0" algn="l" rtl="0">
                            <a:lnSpc>
                              <a:spcPct val="119000"/>
                            </a:lnSpc>
                            <a:spcBef>
                              <a:spcPts val="0"/>
                            </a:spcBef>
                            <a:spcAft>
                              <a:spcPts val="1400"/>
                            </a:spcAft>
                          </a:pPr>
                          <a:r>
                            <a:rPr lang="en-GB" sz="1200" kern="1400" dirty="0" smtClean="0">
                              <a:ln>
                                <a:noFill/>
                              </a:ln>
                              <a:solidFill>
                                <a:srgbClr val="000000"/>
                              </a:solidFill>
                              <a:effectLst/>
                              <a:latin typeface="+mn-lt"/>
                            </a:rPr>
                            <a:t>Trigonometric function</a:t>
                          </a:r>
                          <a:endParaRPr lang="en-GB" sz="1200" kern="1400" dirty="0">
                            <a:ln>
                              <a:noFill/>
                            </a:ln>
                            <a:solidFill>
                              <a:srgbClr val="000000"/>
                            </a:solidFill>
                            <a:effectLst/>
                            <a:latin typeface="+mn-lt"/>
                          </a:endParaRPr>
                        </a:p>
                      </a:txBody>
                      <a:tcPr marL="36576" marR="36576" marT="36576" marB="36576" anchor="ctr"/>
                    </a:tc>
                    <a:tc>
                      <a:txBody>
                        <a:bodyPr/>
                        <a:lstStyle/>
                        <a:p>
                          <a:pPr marR="0" indent="0" algn="l" rtl="0">
                            <a:lnSpc>
                              <a:spcPct val="119000"/>
                            </a:lnSpc>
                            <a:spcBef>
                              <a:spcPts val="0"/>
                            </a:spcBef>
                            <a:spcAft>
                              <a:spcPts val="1400"/>
                            </a:spcAft>
                          </a:pPr>
                          <a:r>
                            <a:rPr lang="en-GB" sz="1200" kern="1400" baseline="0" dirty="0" smtClean="0">
                              <a:ln>
                                <a:noFill/>
                              </a:ln>
                              <a:solidFill>
                                <a:srgbClr val="000000"/>
                              </a:solidFill>
                              <a:effectLst/>
                              <a:latin typeface="+mn-lt"/>
                            </a:rPr>
                            <a:t>The functions we use within trigonometry in order to find missing values:</a:t>
                          </a:r>
                          <a:br>
                            <a:rPr lang="en-GB" sz="1200" kern="1400" baseline="0" dirty="0" smtClean="0">
                              <a:ln>
                                <a:noFill/>
                              </a:ln>
                              <a:solidFill>
                                <a:srgbClr val="000000"/>
                              </a:solidFill>
                              <a:effectLst/>
                              <a:latin typeface="+mn-lt"/>
                            </a:rPr>
                          </a:br>
                          <a:r>
                            <a:rPr lang="en-GB" sz="1200" kern="1400" baseline="0" dirty="0" smtClean="0">
                              <a:ln>
                                <a:noFill/>
                              </a:ln>
                              <a:solidFill>
                                <a:srgbClr val="000000"/>
                              </a:solidFill>
                              <a:effectLst/>
                              <a:latin typeface="+mn-lt"/>
                            </a:rPr>
                            <a:t>sine (sin), cosine (cos), tangent (tan)</a:t>
                          </a:r>
                        </a:p>
                      </a:txBody>
                      <a:tcPr marL="36576" marR="36576" marT="36576" marB="36576" anchor="ctr"/>
                    </a:tc>
                    <a:extLst>
                      <a:ext uri="{0D108BD9-81ED-4DB2-BD59-A6C34878D82A}">
                        <a16:rowId xmlns:a16="http://schemas.microsoft.com/office/drawing/2014/main" val="669378967"/>
                      </a:ext>
                    </a:extLst>
                  </a:tr>
                  <a:tr h="490347">
                    <a:tc>
                      <a:txBody>
                        <a:bodyPr/>
                        <a:lstStyle/>
                        <a:p>
                          <a:pPr marR="0" indent="0" algn="l" rtl="0">
                            <a:lnSpc>
                              <a:spcPct val="119000"/>
                            </a:lnSpc>
                            <a:spcBef>
                              <a:spcPts val="0"/>
                            </a:spcBef>
                            <a:spcAft>
                              <a:spcPts val="1400"/>
                            </a:spcAft>
                          </a:pPr>
                          <a:r>
                            <a:rPr lang="en-GB" sz="1200" kern="1400" dirty="0" smtClean="0">
                              <a:ln>
                                <a:noFill/>
                              </a:ln>
                              <a:solidFill>
                                <a:srgbClr val="000000"/>
                              </a:solidFill>
                              <a:effectLst/>
                              <a:latin typeface="+mn-lt"/>
                            </a:rPr>
                            <a:t>Hypotenuse</a:t>
                          </a:r>
                          <a:endParaRPr lang="en-GB" sz="1200" kern="1400" dirty="0">
                            <a:ln>
                              <a:noFill/>
                            </a:ln>
                            <a:solidFill>
                              <a:srgbClr val="000000"/>
                            </a:solidFill>
                            <a:effectLst/>
                            <a:latin typeface="+mn-lt"/>
                          </a:endParaRPr>
                        </a:p>
                      </a:txBody>
                      <a:tcPr marL="36576" marR="36576" marT="36576" marB="36576" anchor="ctr"/>
                    </a:tc>
                    <a:tc>
                      <a:txBody>
                        <a:bodyPr/>
                        <a:lstStyle/>
                        <a:p>
                          <a:pPr marR="0" indent="0" algn="l" rtl="0">
                            <a:lnSpc>
                              <a:spcPct val="119000"/>
                            </a:lnSpc>
                            <a:spcBef>
                              <a:spcPts val="0"/>
                            </a:spcBef>
                            <a:spcAft>
                              <a:spcPts val="1400"/>
                            </a:spcAft>
                          </a:pPr>
                          <a:r>
                            <a:rPr lang="en-GB" sz="1200" kern="1400" baseline="0" dirty="0" smtClean="0">
                              <a:ln>
                                <a:noFill/>
                              </a:ln>
                              <a:solidFill>
                                <a:srgbClr val="000000"/>
                              </a:solidFill>
                              <a:effectLst/>
                              <a:latin typeface="+mn-lt"/>
                            </a:rPr>
                            <a:t>Longest side in a right-angled triangle; diagonally opposite the right angle</a:t>
                          </a:r>
                        </a:p>
                      </a:txBody>
                      <a:tcPr marL="36576" marR="36576" marT="36576" marB="36576" anchor="ctr"/>
                    </a:tc>
                    <a:extLst>
                      <a:ext uri="{0D108BD9-81ED-4DB2-BD59-A6C34878D82A}">
                        <a16:rowId xmlns:a16="http://schemas.microsoft.com/office/drawing/2014/main" val="1941688907"/>
                      </a:ext>
                    </a:extLst>
                  </a:tr>
                  <a:tr h="490347">
                    <a:tc>
                      <a:txBody>
                        <a:bodyPr/>
                        <a:lstStyle/>
                        <a:p>
                          <a:pPr marR="0" indent="0" algn="l" rtl="0">
                            <a:lnSpc>
                              <a:spcPct val="119000"/>
                            </a:lnSpc>
                            <a:spcBef>
                              <a:spcPts val="0"/>
                            </a:spcBef>
                            <a:spcAft>
                              <a:spcPts val="1400"/>
                            </a:spcAft>
                          </a:pPr>
                          <a:r>
                            <a:rPr lang="en-GB" sz="1200" kern="1400" dirty="0" smtClean="0">
                              <a:ln>
                                <a:noFill/>
                              </a:ln>
                              <a:solidFill>
                                <a:srgbClr val="000000"/>
                              </a:solidFill>
                              <a:effectLst/>
                              <a:latin typeface="+mn-lt"/>
                            </a:rPr>
                            <a:t>Adjacent</a:t>
                          </a:r>
                          <a:endParaRPr lang="en-GB" sz="1200" kern="1400" dirty="0">
                            <a:ln>
                              <a:noFill/>
                            </a:ln>
                            <a:solidFill>
                              <a:srgbClr val="000000"/>
                            </a:solidFill>
                            <a:effectLst/>
                            <a:latin typeface="+mn-lt"/>
                          </a:endParaRPr>
                        </a:p>
                      </a:txBody>
                      <a:tcPr marL="36576" marR="36576" marT="36576" marB="36576" anchor="ctr"/>
                    </a:tc>
                    <a:tc>
                      <a:txBody>
                        <a:bodyPr/>
                        <a:lstStyle/>
                        <a:p>
                          <a:pPr marR="0" indent="0" algn="l" rtl="0">
                            <a:lnSpc>
                              <a:spcPct val="119000"/>
                            </a:lnSpc>
                            <a:spcBef>
                              <a:spcPts val="0"/>
                            </a:spcBef>
                            <a:spcAft>
                              <a:spcPts val="1400"/>
                            </a:spcAft>
                          </a:pPr>
                          <a:r>
                            <a:rPr lang="en-GB" sz="1200" kern="1400" dirty="0" smtClean="0">
                              <a:ln>
                                <a:noFill/>
                              </a:ln>
                              <a:solidFill>
                                <a:srgbClr val="000000"/>
                              </a:solidFill>
                              <a:effectLst/>
                              <a:latin typeface="+mn-lt"/>
                            </a:rPr>
                            <a:t>Side between the right angle</a:t>
                          </a:r>
                          <a:r>
                            <a:rPr lang="en-GB" sz="1200" kern="1400" baseline="0" dirty="0" smtClean="0">
                              <a:ln>
                                <a:noFill/>
                              </a:ln>
                              <a:solidFill>
                                <a:srgbClr val="000000"/>
                              </a:solidFill>
                              <a:effectLst/>
                              <a:latin typeface="+mn-lt"/>
                            </a:rPr>
                            <a:t> and labelled angle</a:t>
                          </a:r>
                        </a:p>
                      </a:txBody>
                      <a:tcPr marL="36576" marR="36576" marT="36576" marB="36576" anchor="ctr"/>
                    </a:tc>
                    <a:extLst>
                      <a:ext uri="{0D108BD9-81ED-4DB2-BD59-A6C34878D82A}">
                        <a16:rowId xmlns:a16="http://schemas.microsoft.com/office/drawing/2014/main" val="1283080463"/>
                      </a:ext>
                    </a:extLst>
                  </a:tr>
                  <a:tr h="490347">
                    <a:tc>
                      <a:txBody>
                        <a:bodyPr/>
                        <a:lstStyle/>
                        <a:p>
                          <a:pPr marR="0" indent="0" algn="l" rtl="0">
                            <a:lnSpc>
                              <a:spcPct val="119000"/>
                            </a:lnSpc>
                            <a:spcBef>
                              <a:spcPts val="0"/>
                            </a:spcBef>
                            <a:spcAft>
                              <a:spcPts val="1400"/>
                            </a:spcAft>
                          </a:pPr>
                          <a:r>
                            <a:rPr lang="en-GB" sz="1200" kern="1400" dirty="0" smtClean="0">
                              <a:ln>
                                <a:noFill/>
                              </a:ln>
                              <a:solidFill>
                                <a:srgbClr val="000000"/>
                              </a:solidFill>
                              <a:effectLst/>
                              <a:latin typeface="+mn-lt"/>
                            </a:rPr>
                            <a:t>Opposite</a:t>
                          </a:r>
                          <a:endParaRPr lang="en-GB" sz="1200" kern="1400" dirty="0">
                            <a:ln>
                              <a:noFill/>
                            </a:ln>
                            <a:solidFill>
                              <a:srgbClr val="000000"/>
                            </a:solidFill>
                            <a:effectLst/>
                            <a:latin typeface="+mn-lt"/>
                          </a:endParaRP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1400"/>
                            </a:spcAft>
                            <a:buClrTx/>
                            <a:buSzTx/>
                            <a:buFontTx/>
                            <a:buNone/>
                            <a:tabLst/>
                            <a:defRPr/>
                          </a:pPr>
                          <a:r>
                            <a:rPr lang="en-GB" sz="1200" kern="1400" dirty="0" smtClean="0">
                              <a:ln>
                                <a:noFill/>
                              </a:ln>
                              <a:solidFill>
                                <a:srgbClr val="000000"/>
                              </a:solidFill>
                              <a:effectLst/>
                              <a:latin typeface="+mn-lt"/>
                            </a:rPr>
                            <a:t>Side opposite the labelled angle</a:t>
                          </a:r>
                          <a:endParaRPr lang="en-GB" sz="1200" kern="1400" dirty="0">
                            <a:ln>
                              <a:noFill/>
                            </a:ln>
                            <a:solidFill>
                              <a:srgbClr val="000000"/>
                            </a:solidFill>
                            <a:effectLst/>
                            <a:latin typeface="+mn-lt"/>
                          </a:endParaRPr>
                        </a:p>
                      </a:txBody>
                      <a:tcPr marL="36576" marR="36576" marT="36576" marB="36576" anchor="ctr"/>
                    </a:tc>
                    <a:extLst>
                      <a:ext uri="{0D108BD9-81ED-4DB2-BD59-A6C34878D82A}">
                        <a16:rowId xmlns:a16="http://schemas.microsoft.com/office/drawing/2014/main" val="3489290701"/>
                      </a:ext>
                    </a:extLst>
                  </a:tr>
                  <a:tr h="490347">
                    <a:tc>
                      <a:txBody>
                        <a:bodyPr/>
                        <a:lstStyle/>
                        <a:p>
                          <a:endParaRPr lang="en-US"/>
                        </a:p>
                      </a:txBody>
                      <a:tcPr marL="36576" marR="36576" marT="36576" marB="36576" anchor="ctr">
                        <a:blipFill>
                          <a:blip r:embed="rId2"/>
                          <a:stretch>
                            <a:fillRect l="-347" t="-796296" r="-336111" b="-101235"/>
                          </a:stretch>
                        </a:blipFill>
                      </a:tcPr>
                    </a:tc>
                    <a:tc>
                      <a:txBody>
                        <a:bodyPr/>
                        <a:lstStyle/>
                        <a:p>
                          <a:pPr marL="0" marR="0" indent="0" algn="l" defTabSz="914400" rtl="0" eaLnBrk="1" fontAlgn="auto" latinLnBrk="0" hangingPunct="1">
                            <a:lnSpc>
                              <a:spcPct val="119000"/>
                            </a:lnSpc>
                            <a:spcBef>
                              <a:spcPts val="0"/>
                            </a:spcBef>
                            <a:spcAft>
                              <a:spcPts val="1400"/>
                            </a:spcAft>
                            <a:buClrTx/>
                            <a:buSzTx/>
                            <a:buFontTx/>
                            <a:buNone/>
                            <a:tabLst/>
                            <a:defRPr/>
                          </a:pPr>
                          <a:r>
                            <a:rPr lang="en-GB" sz="1200" kern="1400" dirty="0" smtClean="0">
                              <a:ln>
                                <a:noFill/>
                              </a:ln>
                              <a:solidFill>
                                <a:srgbClr val="000000"/>
                              </a:solidFill>
                              <a:effectLst/>
                              <a:latin typeface="+mn-lt"/>
                            </a:rPr>
                            <a:t>Greek letter (‘theta’) often</a:t>
                          </a:r>
                          <a:r>
                            <a:rPr lang="en-GB" sz="1200" kern="1400" baseline="0" dirty="0" smtClean="0">
                              <a:ln>
                                <a:noFill/>
                              </a:ln>
                              <a:solidFill>
                                <a:srgbClr val="000000"/>
                              </a:solidFill>
                              <a:effectLst/>
                              <a:latin typeface="+mn-lt"/>
                            </a:rPr>
                            <a:t> used to label unknown angles</a:t>
                          </a:r>
                          <a:endParaRPr lang="en-GB" sz="1200" kern="1400" dirty="0">
                            <a:ln>
                              <a:noFill/>
                            </a:ln>
                            <a:solidFill>
                              <a:srgbClr val="000000"/>
                            </a:solidFill>
                            <a:effectLst/>
                            <a:latin typeface="+mn-lt"/>
                          </a:endParaRPr>
                        </a:p>
                      </a:txBody>
                      <a:tcPr marL="36576" marR="36576" marT="36576" marB="36576" anchor="ctr"/>
                    </a:tc>
                    <a:extLst>
                      <a:ext uri="{0D108BD9-81ED-4DB2-BD59-A6C34878D82A}">
                        <a16:rowId xmlns:a16="http://schemas.microsoft.com/office/drawing/2014/main" val="1661298421"/>
                      </a:ext>
                    </a:extLst>
                  </a:tr>
                  <a:tr h="490347">
                    <a:tc>
                      <a:txBody>
                        <a:bodyPr/>
                        <a:lstStyle/>
                        <a:p>
                          <a:pPr marR="0" indent="0" algn="l" rtl="0">
                            <a:lnSpc>
                              <a:spcPct val="119000"/>
                            </a:lnSpc>
                            <a:spcBef>
                              <a:spcPts val="0"/>
                            </a:spcBef>
                            <a:spcAft>
                              <a:spcPts val="1400"/>
                            </a:spcAft>
                          </a:pPr>
                          <a:r>
                            <a:rPr lang="en-GB" sz="1200" kern="1400" dirty="0" smtClean="0">
                              <a:ln>
                                <a:noFill/>
                              </a:ln>
                              <a:solidFill>
                                <a:srgbClr val="000000"/>
                              </a:solidFill>
                              <a:effectLst/>
                              <a:latin typeface="+mn-lt"/>
                            </a:rPr>
                            <a:t>Trigonometric ratios</a:t>
                          </a:r>
                          <a:endParaRPr lang="en-GB" sz="1200" kern="1400" dirty="0">
                            <a:ln>
                              <a:noFill/>
                            </a:ln>
                            <a:solidFill>
                              <a:srgbClr val="000000"/>
                            </a:solidFill>
                            <a:effectLst/>
                            <a:latin typeface="+mn-lt"/>
                          </a:endParaRP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1400"/>
                            </a:spcAft>
                            <a:buClrTx/>
                            <a:buSzTx/>
                            <a:buFontTx/>
                            <a:buNone/>
                            <a:tabLst/>
                            <a:defRPr/>
                          </a:pPr>
                          <a:r>
                            <a:rPr lang="en-GB" sz="1200" kern="1400" dirty="0" smtClean="0">
                              <a:ln>
                                <a:noFill/>
                              </a:ln>
                              <a:solidFill>
                                <a:srgbClr val="000000"/>
                              </a:solidFill>
                              <a:effectLst/>
                              <a:latin typeface="+mn-lt"/>
                            </a:rPr>
                            <a:t>The trigonometric functions in terms of the ratios of the sides of a right </a:t>
                          </a:r>
                          <a:r>
                            <a:rPr lang="en-GB" sz="1200" kern="1400" dirty="0" smtClean="0">
                              <a:ln>
                                <a:noFill/>
                              </a:ln>
                              <a:solidFill>
                                <a:srgbClr val="000000"/>
                              </a:solidFill>
                              <a:effectLst/>
                              <a:latin typeface="+mn-lt"/>
                            </a:rPr>
                            <a:t>triangle</a:t>
                          </a:r>
                          <a:endParaRPr lang="en-GB" sz="1200" kern="1400" dirty="0">
                            <a:ln>
                              <a:noFill/>
                            </a:ln>
                            <a:solidFill>
                              <a:srgbClr val="000000"/>
                            </a:solidFill>
                            <a:effectLst/>
                            <a:latin typeface="+mn-lt"/>
                          </a:endParaRPr>
                        </a:p>
                      </a:txBody>
                      <a:tcPr marL="36576" marR="36576" marT="36576" marB="36576" anchor="ctr"/>
                    </a:tc>
                    <a:extLst>
                      <a:ext uri="{0D108BD9-81ED-4DB2-BD59-A6C34878D82A}">
                        <a16:rowId xmlns:a16="http://schemas.microsoft.com/office/drawing/2014/main" val="3786760313"/>
                      </a:ext>
                    </a:extLst>
                  </a:tr>
                </a:tbl>
              </a:graphicData>
            </a:graphic>
          </p:graphicFrame>
        </mc:Fallback>
      </mc:AlternateContent>
      <p:pic>
        <p:nvPicPr>
          <p:cNvPr id="15" name="Picture 14" descr="Arc SOHCAHTOA method"/>
          <p:cNvPicPr>
            <a:picLocks noChangeAspect="1" noChangeArrowheads="1"/>
          </p:cNvPicPr>
          <p:nvPr/>
        </p:nvPicPr>
        <p:blipFill rotWithShape="1">
          <a:blip r:embed="rId3">
            <a:extLst>
              <a:ext uri="{28A0092B-C50C-407E-A947-70E740481C1C}">
                <a14:useLocalDpi xmlns:a14="http://schemas.microsoft.com/office/drawing/2010/main" val="0"/>
              </a:ext>
            </a:extLst>
          </a:blip>
          <a:srcRect t="13999" r="40814"/>
          <a:stretch/>
        </p:blipFill>
        <p:spPr bwMode="auto">
          <a:xfrm>
            <a:off x="8136005" y="704890"/>
            <a:ext cx="3874204" cy="199861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Arc SOHCAHTOA method"/>
          <p:cNvPicPr>
            <a:picLocks noChangeAspect="1" noChangeArrowheads="1"/>
          </p:cNvPicPr>
          <p:nvPr/>
        </p:nvPicPr>
        <p:blipFill rotWithShape="1">
          <a:blip r:embed="rId3">
            <a:extLst>
              <a:ext uri="{28A0092B-C50C-407E-A947-70E740481C1C}">
                <a14:useLocalDpi xmlns:a14="http://schemas.microsoft.com/office/drawing/2010/main" val="0"/>
              </a:ext>
            </a:extLst>
          </a:blip>
          <a:srcRect l="57602" r="3868" b="1517"/>
          <a:stretch/>
        </p:blipFill>
        <p:spPr bwMode="auto">
          <a:xfrm>
            <a:off x="8558231" y="3388255"/>
            <a:ext cx="2662763" cy="2416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5938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rol 1"/>
          <p:cNvSpPr>
            <a:spLocks noChangeArrowheads="1" noChangeShapeType="1"/>
          </p:cNvSpPr>
          <p:nvPr/>
        </p:nvSpPr>
        <p:spPr bwMode="auto">
          <a:xfrm>
            <a:off x="2113802" y="5903373"/>
            <a:ext cx="7239000" cy="1403350"/>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sp>
        <p:nvSpPr>
          <p:cNvPr id="7" name="TextBox 6"/>
          <p:cNvSpPr txBox="1"/>
          <p:nvPr/>
        </p:nvSpPr>
        <p:spPr>
          <a:xfrm>
            <a:off x="103119" y="69555"/>
            <a:ext cx="1899120"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Science</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sp>
        <p:nvSpPr>
          <p:cNvPr id="8" name="TextBox 7"/>
          <p:cNvSpPr txBox="1"/>
          <p:nvPr/>
        </p:nvSpPr>
        <p:spPr>
          <a:xfrm>
            <a:off x="11828418" y="6489391"/>
            <a:ext cx="363582"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4</a:t>
            </a:r>
          </a:p>
        </p:txBody>
      </p:sp>
      <p:sp>
        <p:nvSpPr>
          <p:cNvPr id="12" name="Control 1"/>
          <p:cNvSpPr>
            <a:spLocks noChangeArrowheads="1" noChangeShapeType="1"/>
          </p:cNvSpPr>
          <p:nvPr/>
        </p:nvSpPr>
        <p:spPr bwMode="auto">
          <a:xfrm>
            <a:off x="2113802" y="5903373"/>
            <a:ext cx="7239000" cy="1403350"/>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graphicFrame>
        <p:nvGraphicFramePr>
          <p:cNvPr id="6" name="Table 5">
            <a:extLst>
              <a:ext uri="{FF2B5EF4-FFF2-40B4-BE49-F238E27FC236}">
                <a16:creationId xmlns:a16="http://schemas.microsoft.com/office/drawing/2014/main" id="{0D9405AD-1AFE-4599-A800-68566DEE140E}"/>
              </a:ext>
            </a:extLst>
          </p:cNvPr>
          <p:cNvGraphicFramePr>
            <a:graphicFrameLocks noGrp="1"/>
          </p:cNvGraphicFramePr>
          <p:nvPr>
            <p:extLst>
              <p:ext uri="{D42A27DB-BD31-4B8C-83A1-F6EECF244321}">
                <p14:modId xmlns:p14="http://schemas.microsoft.com/office/powerpoint/2010/main" val="3921961548"/>
              </p:ext>
            </p:extLst>
          </p:nvPr>
        </p:nvGraphicFramePr>
        <p:xfrm>
          <a:off x="103119" y="635680"/>
          <a:ext cx="7186056" cy="5853712"/>
        </p:xfrm>
        <a:graphic>
          <a:graphicData uri="http://schemas.openxmlformats.org/drawingml/2006/table">
            <a:tbl>
              <a:tblPr firstRow="1" bandRow="1">
                <a:tableStyleId>{5C22544A-7EE6-4342-B048-85BDC9FD1C3A}</a:tableStyleId>
              </a:tblPr>
              <a:tblGrid>
                <a:gridCol w="1802038">
                  <a:extLst>
                    <a:ext uri="{9D8B030D-6E8A-4147-A177-3AD203B41FA5}">
                      <a16:colId xmlns:a16="http://schemas.microsoft.com/office/drawing/2014/main" val="20001"/>
                    </a:ext>
                  </a:extLst>
                </a:gridCol>
                <a:gridCol w="5384018">
                  <a:extLst>
                    <a:ext uri="{9D8B030D-6E8A-4147-A177-3AD203B41FA5}">
                      <a16:colId xmlns:a16="http://schemas.microsoft.com/office/drawing/2014/main" val="2912048913"/>
                    </a:ext>
                  </a:extLst>
                </a:gridCol>
              </a:tblGrid>
              <a:tr h="225415">
                <a:tc>
                  <a:txBody>
                    <a:bodyPr/>
                    <a:lstStyle/>
                    <a:p>
                      <a:pPr>
                        <a:lnSpc>
                          <a:spcPct val="115000"/>
                        </a:lnSpc>
                        <a:spcAft>
                          <a:spcPts val="0"/>
                        </a:spcAft>
                      </a:pPr>
                      <a:r>
                        <a:rPr lang="en-GB" sz="1200" b="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Key Word</a:t>
                      </a:r>
                    </a:p>
                  </a:txBody>
                  <a:tcPr marL="32619" marR="32619"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nSpc>
                          <a:spcPct val="115000"/>
                        </a:lnSpc>
                        <a:spcAft>
                          <a:spcPts val="0"/>
                        </a:spcAft>
                      </a:pPr>
                      <a:r>
                        <a:rPr lang="en-GB" sz="1200" b="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Definition</a:t>
                      </a:r>
                    </a:p>
                  </a:txBody>
                  <a:tcPr marL="32619" marR="32619"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805280113"/>
                  </a:ext>
                </a:extLst>
              </a:tr>
              <a:tr h="843368">
                <a:tc>
                  <a:txBody>
                    <a:bodyPr/>
                    <a:lstStyle/>
                    <a:p>
                      <a:pPr>
                        <a:lnSpc>
                          <a:spcPct val="115000"/>
                        </a:lnSpc>
                        <a:spcAft>
                          <a:spcPts val="0"/>
                        </a:spcAft>
                      </a:pPr>
                      <a:r>
                        <a:rPr lang="en-GB" sz="1200" b="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Law of conservation of</a:t>
                      </a:r>
                    </a:p>
                    <a:p>
                      <a:pPr>
                        <a:lnSpc>
                          <a:spcPct val="115000"/>
                        </a:lnSpc>
                        <a:spcAft>
                          <a:spcPts val="0"/>
                        </a:spcAft>
                      </a:pPr>
                      <a:r>
                        <a:rPr lang="en-GB" sz="1200" b="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mass</a:t>
                      </a:r>
                    </a:p>
                  </a:txBody>
                  <a:tcPr marL="32619" marR="32619"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15000"/>
                        </a:lnSpc>
                        <a:spcAft>
                          <a:spcPts val="0"/>
                        </a:spcAft>
                      </a:pPr>
                      <a:r>
                        <a:rPr lang="en-GB" sz="1200" b="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No atoms are lost or gained during a chemical reaction. The mass of the products is the same as the mass of the reactants. Some reactions appear to give a change in mass, but this is because a gas may have escaped from the reaction container.</a:t>
                      </a:r>
                    </a:p>
                  </a:txBody>
                  <a:tcPr marL="32619" marR="32619"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68046206"/>
                  </a:ext>
                </a:extLst>
              </a:tr>
              <a:tr h="394956">
                <a:tc>
                  <a:txBody>
                    <a:bodyPr/>
                    <a:lstStyle/>
                    <a:p>
                      <a:pPr>
                        <a:lnSpc>
                          <a:spcPct val="115000"/>
                        </a:lnSpc>
                        <a:spcAft>
                          <a:spcPts val="0"/>
                        </a:spcAft>
                      </a:pPr>
                      <a:r>
                        <a:rPr lang="en-GB" sz="1200" b="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Relative atomic mass (</a:t>
                      </a:r>
                      <a:r>
                        <a:rPr lang="en-GB" sz="1200" b="0" dirty="0" err="1">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Ar</a:t>
                      </a:r>
                      <a:r>
                        <a:rPr lang="en-GB" sz="1200" b="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a:t>
                      </a:r>
                    </a:p>
                  </a:txBody>
                  <a:tcPr marL="32619" marR="32619"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15000"/>
                        </a:lnSpc>
                        <a:spcAft>
                          <a:spcPts val="0"/>
                        </a:spcAft>
                      </a:pPr>
                      <a:r>
                        <a:rPr lang="en-GB" sz="1200" b="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The average mass of an atom of an element compared to Carbon-12.</a:t>
                      </a:r>
                    </a:p>
                  </a:txBody>
                  <a:tcPr marL="32619" marR="32619"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14157302"/>
                  </a:ext>
                </a:extLst>
              </a:tr>
              <a:tr h="421684">
                <a:tc>
                  <a:txBody>
                    <a:bodyPr/>
                    <a:lstStyle/>
                    <a:p>
                      <a:pPr>
                        <a:lnSpc>
                          <a:spcPct val="115000"/>
                        </a:lnSpc>
                        <a:spcAft>
                          <a:spcPts val="0"/>
                        </a:spcAft>
                      </a:pPr>
                      <a:r>
                        <a:rPr lang="en-GB" sz="1200" b="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Relative formula mass (Mr</a:t>
                      </a:r>
                    </a:p>
                  </a:txBody>
                  <a:tcPr marL="32619" marR="32619"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15000"/>
                        </a:lnSpc>
                        <a:spcAft>
                          <a:spcPts val="0"/>
                        </a:spcAft>
                      </a:pPr>
                      <a:r>
                        <a:rPr lang="en-GB" sz="1200" b="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The sum of all the atomic masses of the atoms in a formula (e.g. H2O).</a:t>
                      </a:r>
                    </a:p>
                  </a:txBody>
                  <a:tcPr marL="32619" marR="32619"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94850527"/>
                  </a:ext>
                </a:extLst>
              </a:tr>
              <a:tr h="600373">
                <a:tc>
                  <a:txBody>
                    <a:bodyPr/>
                    <a:lstStyle/>
                    <a:p>
                      <a:pPr>
                        <a:lnSpc>
                          <a:spcPct val="115000"/>
                        </a:lnSpc>
                        <a:spcAft>
                          <a:spcPts val="0"/>
                        </a:spcAft>
                      </a:pPr>
                      <a:r>
                        <a:rPr lang="en-GB" sz="1200" b="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Uncertainty</a:t>
                      </a:r>
                    </a:p>
                  </a:txBody>
                  <a:tcPr marL="32619" marR="32619"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15000"/>
                        </a:lnSpc>
                        <a:spcAft>
                          <a:spcPts val="0"/>
                        </a:spcAft>
                      </a:pPr>
                      <a:r>
                        <a:rPr lang="en-GB" sz="1200" b="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The interval within which the true value can be expected to lie. E.g.</a:t>
                      </a:r>
                    </a:p>
                    <a:p>
                      <a:pPr>
                        <a:lnSpc>
                          <a:spcPct val="115000"/>
                        </a:lnSpc>
                        <a:spcAft>
                          <a:spcPts val="0"/>
                        </a:spcAft>
                      </a:pPr>
                      <a:r>
                        <a:rPr lang="en-GB" sz="1200" b="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25oC + 2oC – the true value lies between 23oC and 27oC.</a:t>
                      </a:r>
                    </a:p>
                  </a:txBody>
                  <a:tcPr marL="32619" marR="32619"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02714922"/>
                  </a:ext>
                </a:extLst>
              </a:tr>
              <a:tr h="436765">
                <a:tc>
                  <a:txBody>
                    <a:bodyPr/>
                    <a:lstStyle/>
                    <a:p>
                      <a:pPr>
                        <a:lnSpc>
                          <a:spcPct val="115000"/>
                        </a:lnSpc>
                        <a:spcAft>
                          <a:spcPts val="0"/>
                        </a:spcAft>
                      </a:pPr>
                      <a:r>
                        <a:rPr lang="en-GB" sz="1200" b="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Concentration</a:t>
                      </a:r>
                    </a:p>
                  </a:txBody>
                  <a:tcPr marL="32619" marR="32619"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15000"/>
                        </a:lnSpc>
                        <a:spcAft>
                          <a:spcPts val="0"/>
                        </a:spcAft>
                      </a:pPr>
                      <a:r>
                        <a:rPr lang="en-GB" sz="1200" b="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A measure of the number of particles of a chemical in a volume. Can be measured in g/dm3.</a:t>
                      </a:r>
                    </a:p>
                  </a:txBody>
                  <a:tcPr marL="32619" marR="32619"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39655445"/>
                  </a:ext>
                </a:extLst>
              </a:tr>
              <a:tr h="371296">
                <a:tc>
                  <a:txBody>
                    <a:bodyPr/>
                    <a:lstStyle/>
                    <a:p>
                      <a:pPr>
                        <a:lnSpc>
                          <a:spcPct val="115000"/>
                        </a:lnSpc>
                        <a:spcAft>
                          <a:spcPts val="0"/>
                        </a:spcAft>
                      </a:pPr>
                      <a:r>
                        <a:rPr lang="en-GB" sz="1200" b="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Decimetre3 (dm3)</a:t>
                      </a:r>
                    </a:p>
                  </a:txBody>
                  <a:tcPr marL="32619" marR="32619"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15000"/>
                        </a:lnSpc>
                        <a:spcAft>
                          <a:spcPts val="0"/>
                        </a:spcAft>
                      </a:pPr>
                      <a:r>
                        <a:rPr lang="en-GB" sz="1200" b="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A measurement of volume. Contains 1000cm</a:t>
                      </a:r>
                      <a:r>
                        <a:rPr lang="en-GB" sz="1200" b="0" baseline="300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3</a:t>
                      </a:r>
                      <a:endParaRPr lang="en-GB" sz="1200" b="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32619" marR="32619"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50935851"/>
                  </a:ext>
                </a:extLst>
              </a:tr>
              <a:tr h="600373">
                <a:tc>
                  <a:txBody>
                    <a:bodyPr/>
                    <a:lstStyle/>
                    <a:p>
                      <a:pPr marL="0" marR="0" lvl="0" indent="0" algn="l" defTabSz="914400" rtl="0" eaLnBrk="1" fontAlgn="auto" latinLnBrk="0" hangingPunct="1">
                        <a:lnSpc>
                          <a:spcPct val="115000"/>
                        </a:lnSpc>
                        <a:spcBef>
                          <a:spcPts val="0"/>
                        </a:spcBef>
                        <a:spcAft>
                          <a:spcPts val="0"/>
                        </a:spcAft>
                        <a:buClrTx/>
                        <a:buSzTx/>
                        <a:buFontTx/>
                        <a:buNone/>
                        <a:tabLst>
                          <a:tab pos="4144645" algn="l"/>
                        </a:tabLst>
                        <a:defRPr/>
                      </a:pPr>
                      <a:r>
                        <a:rPr lang="en-GB" sz="1200" b="0" u="none" kern="1200" dirty="0">
                          <a:solidFill>
                            <a:schemeClr val="tx1"/>
                          </a:solidFill>
                          <a:effectLst/>
                          <a:latin typeface="Gill Sans MT" panose="020B0502020104020203" pitchFamily="34" charset="0"/>
                          <a:ea typeface="+mn-ea"/>
                          <a:cs typeface="+mn-cs"/>
                        </a:rPr>
                        <a:t>Percentage composition</a:t>
                      </a:r>
                    </a:p>
                    <a:p>
                      <a:pPr>
                        <a:lnSpc>
                          <a:spcPct val="115000"/>
                        </a:lnSpc>
                        <a:spcAft>
                          <a:spcPts val="0"/>
                        </a:spcAft>
                        <a:tabLst>
                          <a:tab pos="4144645" algn="l"/>
                        </a:tabLst>
                      </a:pPr>
                      <a:endParaRPr lang="en-GB" sz="1200" b="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32619" marR="32619"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200" kern="1200" dirty="0">
                          <a:solidFill>
                            <a:schemeClr val="tx1"/>
                          </a:solidFill>
                          <a:effectLst/>
                          <a:latin typeface="Gill Sans MT" panose="020B0502020104020203" pitchFamily="34" charset="0"/>
                          <a:ea typeface="+mn-ea"/>
                          <a:cs typeface="+mn-cs"/>
                        </a:rPr>
                        <a:t>The amount of an element in a compound is called its percentage composition</a:t>
                      </a:r>
                      <a:endParaRPr lang="en-GB" sz="1200" b="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32619" marR="32619"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83800118"/>
                  </a:ext>
                </a:extLst>
              </a:tr>
              <a:tr h="509663">
                <a:tc>
                  <a:txBody>
                    <a:bodyPr/>
                    <a:lstStyle/>
                    <a:p>
                      <a:pPr marR="0" indent="0" algn="l" rtl="0">
                        <a:lnSpc>
                          <a:spcPct val="119000"/>
                        </a:lnSpc>
                        <a:spcBef>
                          <a:spcPts val="0"/>
                        </a:spcBef>
                        <a:spcAft>
                          <a:spcPts val="600"/>
                        </a:spcAft>
                      </a:pPr>
                      <a:r>
                        <a:rPr lang="en-GB" sz="1200" kern="1400" dirty="0">
                          <a:ln>
                            <a:noFill/>
                          </a:ln>
                          <a:solidFill>
                            <a:schemeClr val="tx1"/>
                          </a:solidFill>
                          <a:effectLst/>
                          <a:latin typeface="Gill Sans MT" panose="020B0502020104020203" pitchFamily="34" charset="0"/>
                        </a:rPr>
                        <a:t>Chemical symbol</a:t>
                      </a:r>
                    </a:p>
                  </a:txBody>
                  <a:tcPr marL="36576" marR="36576" marT="36576" marB="36576"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0" indent="0" algn="l" rtl="0">
                        <a:lnSpc>
                          <a:spcPct val="119000"/>
                        </a:lnSpc>
                        <a:spcBef>
                          <a:spcPts val="0"/>
                        </a:spcBef>
                        <a:spcAft>
                          <a:spcPts val="600"/>
                        </a:spcAft>
                      </a:pPr>
                      <a:r>
                        <a:rPr lang="en-GB" sz="1200" kern="1400" dirty="0">
                          <a:ln>
                            <a:noFill/>
                          </a:ln>
                          <a:solidFill>
                            <a:schemeClr val="tx1"/>
                          </a:solidFill>
                          <a:effectLst/>
                          <a:latin typeface="Gill Sans MT" panose="020B0502020104020203" pitchFamily="34" charset="0"/>
                        </a:rPr>
                        <a:t>A one or two letter code for an element that is used by scientists in all countries</a:t>
                      </a:r>
                    </a:p>
                  </a:txBody>
                  <a:tcPr marL="36576" marR="36576" marT="36576" marB="36576"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3401457"/>
                  </a:ext>
                </a:extLst>
              </a:tr>
              <a:tr h="527888">
                <a:tc>
                  <a:txBody>
                    <a:bodyPr/>
                    <a:lstStyle/>
                    <a:p>
                      <a:pPr marR="0" indent="0" algn="l" rtl="0">
                        <a:lnSpc>
                          <a:spcPct val="119000"/>
                        </a:lnSpc>
                        <a:spcBef>
                          <a:spcPts val="0"/>
                        </a:spcBef>
                        <a:spcAft>
                          <a:spcPts val="600"/>
                        </a:spcAft>
                      </a:pPr>
                      <a:r>
                        <a:rPr lang="en-GB" sz="1200" kern="1400" dirty="0">
                          <a:ln>
                            <a:noFill/>
                          </a:ln>
                          <a:solidFill>
                            <a:schemeClr val="tx1"/>
                          </a:solidFill>
                          <a:effectLst/>
                          <a:latin typeface="Gill Sans MT" panose="020B0502020104020203" pitchFamily="34" charset="0"/>
                        </a:rPr>
                        <a:t>Chemical formula</a:t>
                      </a:r>
                    </a:p>
                  </a:txBody>
                  <a:tcPr marL="36576" marR="36576" marT="36576" marB="36576"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0" indent="0" algn="l" rtl="0">
                        <a:lnSpc>
                          <a:spcPct val="119000"/>
                        </a:lnSpc>
                        <a:spcBef>
                          <a:spcPts val="0"/>
                        </a:spcBef>
                        <a:spcAft>
                          <a:spcPts val="600"/>
                        </a:spcAft>
                      </a:pPr>
                      <a:r>
                        <a:rPr lang="en-GB" sz="1200" kern="1400" dirty="0">
                          <a:ln>
                            <a:noFill/>
                          </a:ln>
                          <a:solidFill>
                            <a:schemeClr val="tx1"/>
                          </a:solidFill>
                          <a:effectLst/>
                          <a:latin typeface="Gill Sans MT" panose="020B0502020104020203" pitchFamily="34" charset="0"/>
                        </a:rPr>
                        <a:t>A formula that shows the relative number of atoms of each element in a compound</a:t>
                      </a:r>
                    </a:p>
                  </a:txBody>
                  <a:tcPr marL="36576" marR="36576" marT="36576" marB="36576"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08005909"/>
                  </a:ext>
                </a:extLst>
              </a:tr>
              <a:tr h="301924">
                <a:tc>
                  <a:txBody>
                    <a:bodyPr/>
                    <a:lstStyle/>
                    <a:p>
                      <a:pPr marR="0" indent="0" algn="l" rtl="0">
                        <a:lnSpc>
                          <a:spcPct val="119000"/>
                        </a:lnSpc>
                        <a:spcBef>
                          <a:spcPts val="0"/>
                        </a:spcBef>
                        <a:spcAft>
                          <a:spcPts val="600"/>
                        </a:spcAft>
                      </a:pPr>
                      <a:r>
                        <a:rPr lang="en-GB" sz="1200" kern="1400" dirty="0">
                          <a:ln>
                            <a:noFill/>
                          </a:ln>
                          <a:solidFill>
                            <a:schemeClr val="tx1"/>
                          </a:solidFill>
                          <a:effectLst/>
                          <a:latin typeface="Gill Sans MT" panose="020B0502020104020203" pitchFamily="34" charset="0"/>
                        </a:rPr>
                        <a:t>Word equation</a:t>
                      </a:r>
                    </a:p>
                  </a:txBody>
                  <a:tcPr marL="36576" marR="36576" marT="36576" marB="36576"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0" indent="0" algn="l" rtl="0">
                        <a:lnSpc>
                          <a:spcPct val="119000"/>
                        </a:lnSpc>
                        <a:spcBef>
                          <a:spcPts val="0"/>
                        </a:spcBef>
                        <a:spcAft>
                          <a:spcPts val="600"/>
                        </a:spcAft>
                      </a:pPr>
                      <a:r>
                        <a:rPr lang="en-GB" sz="1200" kern="1400" dirty="0">
                          <a:ln>
                            <a:noFill/>
                          </a:ln>
                          <a:solidFill>
                            <a:schemeClr val="tx1"/>
                          </a:solidFill>
                          <a:effectLst/>
                          <a:latin typeface="Gill Sans MT" panose="020B0502020104020203" pitchFamily="34" charset="0"/>
                        </a:rPr>
                        <a:t>A way of representing a chemical reaction simply</a:t>
                      </a:r>
                    </a:p>
                  </a:txBody>
                  <a:tcPr marL="36576" marR="36576" marT="36576" marB="36576"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06220309"/>
                  </a:ext>
                </a:extLst>
              </a:tr>
              <a:tr h="301924">
                <a:tc>
                  <a:txBody>
                    <a:bodyPr/>
                    <a:lstStyle/>
                    <a:p>
                      <a:pPr marR="0" indent="0" algn="l" rtl="0">
                        <a:lnSpc>
                          <a:spcPct val="119000"/>
                        </a:lnSpc>
                        <a:spcBef>
                          <a:spcPts val="0"/>
                        </a:spcBef>
                        <a:spcAft>
                          <a:spcPts val="600"/>
                        </a:spcAft>
                      </a:pPr>
                      <a:r>
                        <a:rPr lang="en-GB" sz="1200" kern="1400" dirty="0">
                          <a:ln>
                            <a:noFill/>
                          </a:ln>
                          <a:solidFill>
                            <a:schemeClr val="tx1"/>
                          </a:solidFill>
                          <a:effectLst/>
                          <a:latin typeface="Gill Sans MT" panose="020B0502020104020203" pitchFamily="34" charset="0"/>
                        </a:rPr>
                        <a:t>Reactant</a:t>
                      </a:r>
                    </a:p>
                  </a:txBody>
                  <a:tcPr marL="36576" marR="36576" marT="36576" marB="36576"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200" kern="1200" dirty="0">
                          <a:solidFill>
                            <a:schemeClr val="tx1"/>
                          </a:solidFill>
                          <a:effectLst/>
                          <a:latin typeface="Gill Sans MT" panose="020B0502020104020203" pitchFamily="34" charset="0"/>
                          <a:ea typeface="+mn-ea"/>
                          <a:cs typeface="+mn-cs"/>
                        </a:rPr>
                        <a:t>the substances that react together </a:t>
                      </a:r>
                      <a:endParaRPr lang="en-GB" sz="1200" kern="1400" dirty="0">
                        <a:ln>
                          <a:noFill/>
                        </a:ln>
                        <a:solidFill>
                          <a:schemeClr val="tx1"/>
                        </a:solidFill>
                        <a:effectLst/>
                        <a:latin typeface="Gill Sans MT" panose="020B0502020104020203" pitchFamily="34" charset="0"/>
                      </a:endParaRPr>
                    </a:p>
                  </a:txBody>
                  <a:tcPr marL="36576" marR="36576" marT="36576" marB="36576"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56747908"/>
                  </a:ext>
                </a:extLst>
              </a:tr>
              <a:tr h="318083">
                <a:tc>
                  <a:txBody>
                    <a:bodyPr/>
                    <a:lstStyle/>
                    <a:p>
                      <a:pPr marR="0" indent="0" algn="l" rtl="0">
                        <a:lnSpc>
                          <a:spcPct val="119000"/>
                        </a:lnSpc>
                        <a:spcBef>
                          <a:spcPts val="0"/>
                        </a:spcBef>
                        <a:spcAft>
                          <a:spcPts val="600"/>
                        </a:spcAft>
                      </a:pPr>
                      <a:r>
                        <a:rPr lang="en-GB" sz="1200" kern="1400" dirty="0">
                          <a:ln>
                            <a:noFill/>
                          </a:ln>
                          <a:solidFill>
                            <a:schemeClr val="tx1"/>
                          </a:solidFill>
                          <a:effectLst/>
                          <a:latin typeface="Gill Sans MT" panose="020B0502020104020203" pitchFamily="34" charset="0"/>
                        </a:rPr>
                        <a:t>Product</a:t>
                      </a:r>
                    </a:p>
                  </a:txBody>
                  <a:tcPr marL="36576" marR="36576" marT="36576" marB="36576"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200" kern="1200" dirty="0">
                          <a:solidFill>
                            <a:schemeClr val="tx1"/>
                          </a:solidFill>
                          <a:effectLst/>
                          <a:latin typeface="Gill Sans MT" panose="020B0502020104020203" pitchFamily="34" charset="0"/>
                          <a:ea typeface="+mn-ea"/>
                          <a:cs typeface="+mn-cs"/>
                        </a:rPr>
                        <a:t>the substances formed at the end of the reaction</a:t>
                      </a:r>
                      <a:endParaRPr lang="en-GB" sz="1200" kern="1400" dirty="0">
                        <a:ln>
                          <a:noFill/>
                        </a:ln>
                        <a:solidFill>
                          <a:schemeClr val="tx1"/>
                        </a:solidFill>
                        <a:effectLst/>
                        <a:latin typeface="Gill Sans MT" panose="020B0502020104020203" pitchFamily="34" charset="0"/>
                      </a:endParaRPr>
                    </a:p>
                  </a:txBody>
                  <a:tcPr marL="36576" marR="36576" marT="36576" marB="36576"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80218077"/>
                  </a:ext>
                </a:extLst>
              </a:tr>
            </a:tbl>
          </a:graphicData>
        </a:graphic>
      </p:graphicFrame>
      <p:graphicFrame>
        <p:nvGraphicFramePr>
          <p:cNvPr id="9" name="Table 8">
            <a:extLst>
              <a:ext uri="{FF2B5EF4-FFF2-40B4-BE49-F238E27FC236}">
                <a16:creationId xmlns:a16="http://schemas.microsoft.com/office/drawing/2014/main" id="{B8080945-163A-4B01-BD7A-A3BC238C83DA}"/>
              </a:ext>
            </a:extLst>
          </p:cNvPr>
          <p:cNvGraphicFramePr>
            <a:graphicFrameLocks noGrp="1"/>
          </p:cNvGraphicFramePr>
          <p:nvPr>
            <p:extLst>
              <p:ext uri="{D42A27DB-BD31-4B8C-83A1-F6EECF244321}">
                <p14:modId xmlns:p14="http://schemas.microsoft.com/office/powerpoint/2010/main" val="2028550329"/>
              </p:ext>
            </p:extLst>
          </p:nvPr>
        </p:nvGraphicFramePr>
        <p:xfrm>
          <a:off x="7552023" y="635680"/>
          <a:ext cx="4500069" cy="3877041"/>
        </p:xfrm>
        <a:graphic>
          <a:graphicData uri="http://schemas.openxmlformats.org/drawingml/2006/table">
            <a:tbl>
              <a:tblPr firstRow="1" bandRow="1">
                <a:tableStyleId>{5C22544A-7EE6-4342-B048-85BDC9FD1C3A}</a:tableStyleId>
              </a:tblPr>
              <a:tblGrid>
                <a:gridCol w="977045">
                  <a:extLst>
                    <a:ext uri="{9D8B030D-6E8A-4147-A177-3AD203B41FA5}">
                      <a16:colId xmlns:a16="http://schemas.microsoft.com/office/drawing/2014/main" val="20001"/>
                    </a:ext>
                  </a:extLst>
                </a:gridCol>
                <a:gridCol w="3523024">
                  <a:extLst>
                    <a:ext uri="{9D8B030D-6E8A-4147-A177-3AD203B41FA5}">
                      <a16:colId xmlns:a16="http://schemas.microsoft.com/office/drawing/2014/main" val="2912048913"/>
                    </a:ext>
                  </a:extLst>
                </a:gridCol>
              </a:tblGrid>
              <a:tr h="193374">
                <a:tc>
                  <a:txBody>
                    <a:bodyPr/>
                    <a:lstStyle/>
                    <a:p>
                      <a:pPr>
                        <a:lnSpc>
                          <a:spcPct val="115000"/>
                        </a:lnSpc>
                        <a:spcAft>
                          <a:spcPts val="0"/>
                        </a:spcAft>
                      </a:pPr>
                      <a:r>
                        <a:rPr lang="en-GB" sz="1200" b="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Key Word</a:t>
                      </a:r>
                    </a:p>
                  </a:txBody>
                  <a:tcPr marL="32619" marR="32619"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nSpc>
                          <a:spcPct val="115000"/>
                        </a:lnSpc>
                        <a:spcAft>
                          <a:spcPts val="0"/>
                        </a:spcAft>
                      </a:pPr>
                      <a:r>
                        <a:rPr lang="en-GB" sz="1200" b="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Definition</a:t>
                      </a:r>
                    </a:p>
                  </a:txBody>
                  <a:tcPr marL="32619" marR="32619"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506295993"/>
                  </a:ext>
                </a:extLst>
              </a:tr>
              <a:tr h="1005212">
                <a:tc>
                  <a:txBody>
                    <a:bodyPr/>
                    <a:lstStyle/>
                    <a:p>
                      <a:pPr>
                        <a:lnSpc>
                          <a:spcPct val="115000"/>
                        </a:lnSpc>
                        <a:spcAft>
                          <a:spcPts val="0"/>
                        </a:spcAft>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Mole (HT)</a:t>
                      </a:r>
                    </a:p>
                  </a:txBody>
                  <a:tcPr marL="32619" marR="32619"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15000"/>
                        </a:lnSpc>
                        <a:spcAft>
                          <a:spcPts val="0"/>
                        </a:spcAft>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A measurement for the amount of a chemical. It is the mass (in grams) of 6.02 x 10</a:t>
                      </a:r>
                      <a:r>
                        <a:rPr lang="en-GB" sz="1200" b="0" baseline="30000" dirty="0">
                          <a:effectLst/>
                          <a:latin typeface="Gill Sans MT" panose="020B0502020104020203" pitchFamily="34" charset="0"/>
                          <a:ea typeface="Calibri" panose="020F0502020204030204" pitchFamily="34" charset="0"/>
                          <a:cs typeface="Times New Roman" panose="02020603050405020304" pitchFamily="18" charset="0"/>
                        </a:rPr>
                        <a:t>23</a:t>
                      </a: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 (the Avogadro constant) atoms of an element. </a:t>
                      </a:r>
                    </a:p>
                    <a:p>
                      <a:pPr>
                        <a:lnSpc>
                          <a:spcPct val="115000"/>
                        </a:lnSpc>
                        <a:spcAft>
                          <a:spcPts val="0"/>
                        </a:spcAft>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Symbol: </a:t>
                      </a:r>
                      <a:r>
                        <a:rPr lang="en-GB" sz="1200" b="0" dirty="0" err="1">
                          <a:effectLst/>
                          <a:latin typeface="Gill Sans MT" panose="020B0502020104020203" pitchFamily="34" charset="0"/>
                          <a:ea typeface="Calibri" panose="020F0502020204030204" pitchFamily="34" charset="0"/>
                          <a:cs typeface="Times New Roman" panose="02020603050405020304" pitchFamily="18" charset="0"/>
                        </a:rPr>
                        <a:t>mol</a:t>
                      </a:r>
                      <a:endParaRPr lang="en-GB" sz="1200" b="0" dirty="0">
                        <a:effectLst/>
                        <a:latin typeface="Gill Sans MT" panose="020B0502020104020203" pitchFamily="34" charset="0"/>
                        <a:ea typeface="Calibri" panose="020F0502020204030204" pitchFamily="34" charset="0"/>
                        <a:cs typeface="Times New Roman" panose="02020603050405020304" pitchFamily="18" charset="0"/>
                      </a:endParaRPr>
                    </a:p>
                  </a:txBody>
                  <a:tcPr marL="32619" marR="32619"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68046206"/>
                  </a:ext>
                </a:extLst>
              </a:tr>
              <a:tr h="689427">
                <a:tc>
                  <a:txBody>
                    <a:bodyPr/>
                    <a:lstStyle/>
                    <a:p>
                      <a:pPr>
                        <a:lnSpc>
                          <a:spcPct val="115000"/>
                        </a:lnSpc>
                        <a:spcAft>
                          <a:spcPts val="0"/>
                        </a:spcAft>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Balanced equation (HT)</a:t>
                      </a:r>
                    </a:p>
                  </a:txBody>
                  <a:tcPr marL="32619" marR="32619"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15000"/>
                        </a:lnSpc>
                        <a:spcAft>
                          <a:spcPts val="0"/>
                        </a:spcAft>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Balanced symbol equations show the number of moles that react.</a:t>
                      </a:r>
                    </a:p>
                  </a:txBody>
                  <a:tcPr marL="32619" marR="32619"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14157302"/>
                  </a:ext>
                </a:extLst>
              </a:tr>
              <a:tr h="662782">
                <a:tc>
                  <a:txBody>
                    <a:bodyPr/>
                    <a:lstStyle/>
                    <a:p>
                      <a:pPr>
                        <a:lnSpc>
                          <a:spcPct val="115000"/>
                        </a:lnSpc>
                        <a:spcAft>
                          <a:spcPts val="0"/>
                        </a:spcAft>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Limiting reactant (HT)</a:t>
                      </a:r>
                    </a:p>
                  </a:txBody>
                  <a:tcPr marL="32619" marR="32619"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15000"/>
                        </a:lnSpc>
                        <a:spcAft>
                          <a:spcPts val="0"/>
                        </a:spcAft>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The reactant that is completely used up in a chemical reaction. It limits the amount of product formed.</a:t>
                      </a:r>
                    </a:p>
                  </a:txBody>
                  <a:tcPr marL="32619" marR="32619"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94850527"/>
                  </a:ext>
                </a:extLst>
              </a:tr>
              <a:tr h="662782">
                <a:tc>
                  <a:txBody>
                    <a:bodyPr/>
                    <a:lstStyle/>
                    <a:p>
                      <a:pPr>
                        <a:lnSpc>
                          <a:spcPct val="115000"/>
                        </a:lnSpc>
                        <a:spcAft>
                          <a:spcPts val="0"/>
                        </a:spcAft>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Excess reactant (HT)</a:t>
                      </a:r>
                    </a:p>
                  </a:txBody>
                  <a:tcPr marL="32619" marR="32619"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15000"/>
                        </a:lnSpc>
                        <a:spcAft>
                          <a:spcPts val="0"/>
                        </a:spcAft>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The reactant that is not completely used up in a chemical reaction. There is some reactant left at the end.</a:t>
                      </a:r>
                    </a:p>
                  </a:txBody>
                  <a:tcPr marL="32619" marR="32619"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02714922"/>
                  </a:ext>
                </a:extLst>
              </a:tr>
              <a:tr h="662782">
                <a:tc>
                  <a:txBody>
                    <a:bodyPr/>
                    <a:lstStyle/>
                    <a:p>
                      <a:r>
                        <a:rPr lang="en-GB" sz="1200" b="0" u="none" kern="1200" dirty="0">
                          <a:solidFill>
                            <a:schemeClr val="dk1"/>
                          </a:solidFill>
                          <a:effectLst/>
                          <a:latin typeface="Gill Sans MT" panose="020B0502020104020203" pitchFamily="34" charset="0"/>
                          <a:ea typeface="+mn-ea"/>
                          <a:cs typeface="+mn-cs"/>
                        </a:rPr>
                        <a:t>Reacting masses</a:t>
                      </a:r>
                      <a:endParaRPr lang="en-GB" sz="1200" b="0" dirty="0">
                        <a:effectLst/>
                        <a:latin typeface="Gill Sans MT" panose="020B0502020104020203" pitchFamily="34" charset="0"/>
                        <a:ea typeface="Calibri" panose="020F0502020204030204" pitchFamily="34" charset="0"/>
                        <a:cs typeface="Times New Roman" panose="02020603050405020304" pitchFamily="18" charset="0"/>
                      </a:endParaRPr>
                    </a:p>
                  </a:txBody>
                  <a:tcPr marL="32619" marR="32619"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200" kern="1200" dirty="0">
                          <a:solidFill>
                            <a:schemeClr val="dk1"/>
                          </a:solidFill>
                          <a:effectLst/>
                          <a:latin typeface="Gill Sans MT" panose="020B0502020104020203" pitchFamily="34" charset="0"/>
                          <a:ea typeface="+mn-ea"/>
                          <a:cs typeface="+mn-cs"/>
                        </a:rPr>
                        <a:t>The mass of a product or reactant can be determined from having a  balanced symbol equation.  </a:t>
                      </a:r>
                      <a:endParaRPr lang="en-GB" sz="1200" b="0" dirty="0">
                        <a:effectLst/>
                        <a:latin typeface="Gill Sans MT" panose="020B0502020104020203" pitchFamily="34" charset="0"/>
                        <a:ea typeface="Calibri" panose="020F0502020204030204" pitchFamily="34" charset="0"/>
                        <a:cs typeface="Times New Roman" panose="02020603050405020304" pitchFamily="18" charset="0"/>
                      </a:endParaRPr>
                    </a:p>
                  </a:txBody>
                  <a:tcPr marL="32619" marR="32619"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39655445"/>
                  </a:ext>
                </a:extLst>
              </a:tr>
            </a:tbl>
          </a:graphicData>
        </a:graphic>
      </p:graphicFrame>
      <p:sp>
        <p:nvSpPr>
          <p:cNvPr id="10" name="Title 1">
            <a:extLst>
              <a:ext uri="{FF2B5EF4-FFF2-40B4-BE49-F238E27FC236}">
                <a16:creationId xmlns:a16="http://schemas.microsoft.com/office/drawing/2014/main" id="{EB1B0021-E674-4AF1-B17E-1650E2EA6781}"/>
              </a:ext>
            </a:extLst>
          </p:cNvPr>
          <p:cNvSpPr>
            <a:spLocks noGrp="1"/>
          </p:cNvSpPr>
          <p:nvPr>
            <p:ph type="title"/>
          </p:nvPr>
        </p:nvSpPr>
        <p:spPr>
          <a:xfrm>
            <a:off x="1413552" y="-28812"/>
            <a:ext cx="10515600" cy="785581"/>
          </a:xfrm>
        </p:spPr>
        <p:txBody>
          <a:bodyPr>
            <a:normAutofit/>
          </a:bodyPr>
          <a:lstStyle/>
          <a:p>
            <a:pPr algn="r"/>
            <a:r>
              <a:rPr lang="en-GB" sz="3200" dirty="0"/>
              <a:t>Quantitative Chemistry</a:t>
            </a:r>
          </a:p>
        </p:txBody>
      </p:sp>
    </p:spTree>
    <p:extLst>
      <p:ext uri="{BB962C8B-B14F-4D97-AF65-F5344CB8AC3E}">
        <p14:creationId xmlns:p14="http://schemas.microsoft.com/office/powerpoint/2010/main" val="142612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F103CA6E-86A2-47B2-8741-F7F5DD56E992}"/>
              </a:ext>
            </a:extLst>
          </p:cNvPr>
          <p:cNvGraphicFramePr>
            <a:graphicFrameLocks noGrp="1"/>
          </p:cNvGraphicFramePr>
          <p:nvPr>
            <p:extLst>
              <p:ext uri="{D42A27DB-BD31-4B8C-83A1-F6EECF244321}">
                <p14:modId xmlns:p14="http://schemas.microsoft.com/office/powerpoint/2010/main" val="4090268486"/>
              </p:ext>
            </p:extLst>
          </p:nvPr>
        </p:nvGraphicFramePr>
        <p:xfrm>
          <a:off x="5066675" y="243226"/>
          <a:ext cx="6846651" cy="6366579"/>
        </p:xfrm>
        <a:graphic>
          <a:graphicData uri="http://schemas.openxmlformats.org/drawingml/2006/table">
            <a:tbl>
              <a:tblPr firstRow="1" firstCol="1" bandRow="1"/>
              <a:tblGrid>
                <a:gridCol w="1445108">
                  <a:extLst>
                    <a:ext uri="{9D8B030D-6E8A-4147-A177-3AD203B41FA5}">
                      <a16:colId xmlns:a16="http://schemas.microsoft.com/office/drawing/2014/main" val="382601668"/>
                    </a:ext>
                  </a:extLst>
                </a:gridCol>
                <a:gridCol w="5401543">
                  <a:extLst>
                    <a:ext uri="{9D8B030D-6E8A-4147-A177-3AD203B41FA5}">
                      <a16:colId xmlns:a16="http://schemas.microsoft.com/office/drawing/2014/main" val="4161163970"/>
                    </a:ext>
                  </a:extLst>
                </a:gridCol>
              </a:tblGrid>
              <a:tr h="206488">
                <a:tc gridSpan="2">
                  <a:txBody>
                    <a:bodyPr/>
                    <a:lstStyle/>
                    <a:p>
                      <a:pPr algn="ctr">
                        <a:lnSpc>
                          <a:spcPct val="107000"/>
                        </a:lnSpc>
                        <a:spcAft>
                          <a:spcPts val="800"/>
                        </a:spcAft>
                      </a:pPr>
                      <a:r>
                        <a:rPr lang="en-GB" sz="1200" b="1" u="none" dirty="0">
                          <a:effectLst/>
                          <a:latin typeface="Gill Sans MT" panose="020B0502020104020203" pitchFamily="34" charset="0"/>
                          <a:ea typeface="Calibri" panose="020F0502020204030204" pitchFamily="34" charset="0"/>
                          <a:cs typeface="Times New Roman" panose="02020603050405020304" pitchFamily="18" charset="0"/>
                        </a:rPr>
                        <a:t>Chemical Changes</a:t>
                      </a:r>
                    </a:p>
                  </a:txBody>
                  <a:tcPr marL="56012" marR="56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hMerge="1">
                  <a:txBody>
                    <a:bodyPr/>
                    <a:lstStyle/>
                    <a:p>
                      <a:endParaRPr lang="en-GB"/>
                    </a:p>
                  </a:txBody>
                  <a:tcPr/>
                </a:tc>
                <a:extLst>
                  <a:ext uri="{0D108BD9-81ED-4DB2-BD59-A6C34878D82A}">
                    <a16:rowId xmlns:a16="http://schemas.microsoft.com/office/drawing/2014/main" val="1647870983"/>
                  </a:ext>
                </a:extLst>
              </a:tr>
              <a:tr h="240948">
                <a:tc>
                  <a:txBody>
                    <a:bodyPr/>
                    <a:lstStyle/>
                    <a:p>
                      <a:pPr>
                        <a:lnSpc>
                          <a:spcPct val="107000"/>
                        </a:lnSpc>
                        <a:spcAft>
                          <a:spcPts val="800"/>
                        </a:spcAft>
                      </a:pPr>
                      <a:r>
                        <a:rPr lang="en-GB" sz="1200" b="1" u="none" dirty="0">
                          <a:effectLst/>
                          <a:latin typeface="Gill Sans MT" panose="020B0502020104020203" pitchFamily="34" charset="0"/>
                          <a:ea typeface="Calibri" panose="020F0502020204030204" pitchFamily="34" charset="0"/>
                          <a:cs typeface="Times New Roman" panose="02020603050405020304" pitchFamily="18" charset="0"/>
                        </a:rPr>
                        <a:t>Key Terms</a:t>
                      </a:r>
                    </a:p>
                  </a:txBody>
                  <a:tcPr marL="56012" marR="56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en-GB" sz="1200" b="1" u="none" dirty="0">
                          <a:effectLst/>
                          <a:latin typeface="Gill Sans MT" panose="020B0502020104020203" pitchFamily="34" charset="0"/>
                          <a:ea typeface="Calibri" panose="020F0502020204030204" pitchFamily="34" charset="0"/>
                          <a:cs typeface="Times New Roman" panose="02020603050405020304" pitchFamily="18" charset="0"/>
                        </a:rPr>
                        <a:t>Definitions</a:t>
                      </a:r>
                    </a:p>
                  </a:txBody>
                  <a:tcPr marL="56012" marR="56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03868152"/>
                  </a:ext>
                </a:extLst>
              </a:tr>
              <a:tr h="432467">
                <a:tc>
                  <a:txBody>
                    <a:bodyPr/>
                    <a:lstStyle/>
                    <a:p>
                      <a:pPr>
                        <a:lnSpc>
                          <a:spcPct val="107000"/>
                        </a:lnSpc>
                        <a:spcAft>
                          <a:spcPts val="800"/>
                        </a:spcAft>
                      </a:pPr>
                      <a:r>
                        <a:rPr lang="en-GB" sz="1200" b="0" u="none" dirty="0">
                          <a:effectLst/>
                          <a:latin typeface="Gill Sans MT" panose="020B0502020104020203" pitchFamily="34" charset="0"/>
                          <a:ea typeface="Calibri" panose="020F0502020204030204" pitchFamily="34" charset="0"/>
                          <a:cs typeface="Times New Roman" panose="02020603050405020304" pitchFamily="18" charset="0"/>
                        </a:rPr>
                        <a:t>Metal oxide </a:t>
                      </a:r>
                    </a:p>
                  </a:txBody>
                  <a:tcPr marL="56012" marR="56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en-GB" sz="1200" b="0" u="none" dirty="0">
                          <a:effectLst/>
                          <a:latin typeface="Gill Sans MT" panose="020B0502020104020203" pitchFamily="34" charset="0"/>
                          <a:ea typeface="Calibri" panose="020F0502020204030204" pitchFamily="34" charset="0"/>
                          <a:cs typeface="Times New Roman" panose="02020603050405020304" pitchFamily="18" charset="0"/>
                        </a:rPr>
                        <a:t>Metals react with oxides to produce metal oxides. This is an oxidation reaction.</a:t>
                      </a:r>
                    </a:p>
                  </a:txBody>
                  <a:tcPr marL="56012" marR="56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510544945"/>
                  </a:ext>
                </a:extLst>
              </a:tr>
              <a:tr h="432467">
                <a:tc>
                  <a:txBody>
                    <a:bodyPr/>
                    <a:lstStyle/>
                    <a:p>
                      <a:pPr>
                        <a:lnSpc>
                          <a:spcPct val="107000"/>
                        </a:lnSpc>
                        <a:spcAft>
                          <a:spcPts val="800"/>
                        </a:spcAft>
                      </a:pPr>
                      <a:r>
                        <a:rPr lang="en-GB" sz="1200" b="0" u="none" dirty="0">
                          <a:effectLst/>
                          <a:latin typeface="Gill Sans MT" panose="020B0502020104020203" pitchFamily="34" charset="0"/>
                          <a:ea typeface="Calibri" panose="020F0502020204030204" pitchFamily="34" charset="0"/>
                          <a:cs typeface="Times New Roman" panose="02020603050405020304" pitchFamily="18" charset="0"/>
                        </a:rPr>
                        <a:t>Displacement reaction</a:t>
                      </a:r>
                    </a:p>
                  </a:txBody>
                  <a:tcPr marL="56012" marR="56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en-GB" sz="1200" b="0" u="none" dirty="0">
                          <a:effectLst/>
                          <a:latin typeface="Gill Sans MT" panose="020B0502020104020203" pitchFamily="34" charset="0"/>
                          <a:ea typeface="Calibri" panose="020F0502020204030204" pitchFamily="34" charset="0"/>
                          <a:cs typeface="Times New Roman" panose="02020603050405020304" pitchFamily="18" charset="0"/>
                        </a:rPr>
                        <a:t>A more reactive metal can displace a less reactive metal from a compound.</a:t>
                      </a:r>
                    </a:p>
                  </a:txBody>
                  <a:tcPr marL="56012" marR="56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948517834"/>
                  </a:ext>
                </a:extLst>
              </a:tr>
              <a:tr h="893470">
                <a:tc>
                  <a:txBody>
                    <a:bodyPr/>
                    <a:lstStyle/>
                    <a:p>
                      <a:pPr>
                        <a:lnSpc>
                          <a:spcPct val="107000"/>
                        </a:lnSpc>
                        <a:spcAft>
                          <a:spcPts val="800"/>
                        </a:spcAft>
                      </a:pPr>
                      <a:r>
                        <a:rPr lang="en-GB" sz="1200" b="0" u="none" dirty="0">
                          <a:effectLst/>
                          <a:latin typeface="Gill Sans MT" panose="020B0502020104020203" pitchFamily="34" charset="0"/>
                          <a:ea typeface="Calibri" panose="020F0502020204030204" pitchFamily="34" charset="0"/>
                          <a:cs typeface="Times New Roman" panose="02020603050405020304" pitchFamily="18" charset="0"/>
                        </a:rPr>
                        <a:t>Oxidation </a:t>
                      </a:r>
                    </a:p>
                  </a:txBody>
                  <a:tcPr marL="56012" marR="56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en-GB" sz="1200" b="0" u="none" dirty="0">
                          <a:effectLst/>
                          <a:latin typeface="Gill Sans MT" panose="020B0502020104020203" pitchFamily="34" charset="0"/>
                          <a:ea typeface="Calibri" panose="020F0502020204030204" pitchFamily="34" charset="0"/>
                          <a:cs typeface="Times New Roman" panose="02020603050405020304" pitchFamily="18" charset="0"/>
                        </a:rPr>
                        <a:t>Two definitions:</a:t>
                      </a:r>
                    </a:p>
                    <a:p>
                      <a:pPr marL="171450" indent="-171450">
                        <a:lnSpc>
                          <a:spcPct val="107000"/>
                        </a:lnSpc>
                        <a:spcAft>
                          <a:spcPts val="0"/>
                        </a:spcAft>
                        <a:buFont typeface="Arial" panose="020B0604020202020204" pitchFamily="34" charset="0"/>
                        <a:buChar char="•"/>
                      </a:pPr>
                      <a:r>
                        <a:rPr lang="en-GB" sz="1200" b="0" u="none" dirty="0">
                          <a:effectLst/>
                          <a:latin typeface="Gill Sans MT" panose="020B0502020104020203" pitchFamily="34" charset="0"/>
                          <a:ea typeface="Calibri" panose="020F0502020204030204" pitchFamily="34" charset="0"/>
                          <a:cs typeface="Times New Roman" panose="02020603050405020304" pitchFamily="18" charset="0"/>
                        </a:rPr>
                        <a:t>Chemicals are oxidised if they gain oxygen in a reaction.</a:t>
                      </a:r>
                    </a:p>
                    <a:p>
                      <a:pPr marL="171450" indent="-171450">
                        <a:lnSpc>
                          <a:spcPct val="107000"/>
                        </a:lnSpc>
                        <a:spcAft>
                          <a:spcPts val="0"/>
                        </a:spcAft>
                        <a:buFont typeface="Arial" panose="020B0604020202020204" pitchFamily="34" charset="0"/>
                        <a:buChar char="•"/>
                      </a:pPr>
                      <a:r>
                        <a:rPr lang="en-GB" sz="1200" b="0" u="none" dirty="0">
                          <a:effectLst/>
                          <a:latin typeface="Gill Sans MT" panose="020B0502020104020203" pitchFamily="34" charset="0"/>
                          <a:ea typeface="Calibri" panose="020F0502020204030204" pitchFamily="34" charset="0"/>
                          <a:cs typeface="Times New Roman" panose="02020603050405020304" pitchFamily="18" charset="0"/>
                        </a:rPr>
                        <a:t>Chemicals are oxidised if they lose electrons in a reaction. (HT)</a:t>
                      </a:r>
                    </a:p>
                  </a:txBody>
                  <a:tcPr marL="56012" marR="56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513169955"/>
                  </a:ext>
                </a:extLst>
              </a:tr>
              <a:tr h="735064">
                <a:tc>
                  <a:txBody>
                    <a:bodyPr/>
                    <a:lstStyle/>
                    <a:p>
                      <a:pPr>
                        <a:lnSpc>
                          <a:spcPct val="107000"/>
                        </a:lnSpc>
                        <a:spcAft>
                          <a:spcPts val="800"/>
                        </a:spcAft>
                      </a:pPr>
                      <a:r>
                        <a:rPr lang="en-GB" sz="1200" b="0" u="none" dirty="0">
                          <a:effectLst/>
                          <a:latin typeface="Gill Sans MT" panose="020B0502020104020203" pitchFamily="34" charset="0"/>
                          <a:ea typeface="Calibri" panose="020F0502020204030204" pitchFamily="34" charset="0"/>
                          <a:cs typeface="Times New Roman" panose="02020603050405020304" pitchFamily="18" charset="0"/>
                        </a:rPr>
                        <a:t>Reduction </a:t>
                      </a:r>
                    </a:p>
                  </a:txBody>
                  <a:tcPr marL="56012" marR="56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en-GB" sz="1200" b="0" u="none" dirty="0">
                          <a:effectLst/>
                          <a:latin typeface="Gill Sans MT" panose="020B0502020104020203" pitchFamily="34" charset="0"/>
                          <a:ea typeface="Calibri" panose="020F0502020204030204" pitchFamily="34" charset="0"/>
                          <a:cs typeface="Times New Roman" panose="02020603050405020304" pitchFamily="18" charset="0"/>
                        </a:rPr>
                        <a:t>Two definitions:</a:t>
                      </a:r>
                    </a:p>
                    <a:p>
                      <a:pPr marL="171450" indent="-171450">
                        <a:lnSpc>
                          <a:spcPct val="107000"/>
                        </a:lnSpc>
                        <a:spcAft>
                          <a:spcPts val="0"/>
                        </a:spcAft>
                        <a:buFont typeface="Arial" panose="020B0604020202020204" pitchFamily="34" charset="0"/>
                        <a:buChar char="•"/>
                      </a:pPr>
                      <a:r>
                        <a:rPr lang="en-GB" sz="1200" b="0" u="none" dirty="0">
                          <a:effectLst/>
                          <a:latin typeface="Gill Sans MT" panose="020B0502020104020203" pitchFamily="34" charset="0"/>
                          <a:ea typeface="Calibri" panose="020F0502020204030204" pitchFamily="34" charset="0"/>
                          <a:cs typeface="Times New Roman" panose="02020603050405020304" pitchFamily="18" charset="0"/>
                        </a:rPr>
                        <a:t>Chemicals are oxidised if they lose oxygen in a reaction.</a:t>
                      </a:r>
                    </a:p>
                    <a:p>
                      <a:pPr marL="171450" indent="-171450">
                        <a:lnSpc>
                          <a:spcPct val="107000"/>
                        </a:lnSpc>
                        <a:spcAft>
                          <a:spcPts val="0"/>
                        </a:spcAft>
                        <a:buFont typeface="Arial" panose="020B0604020202020204" pitchFamily="34" charset="0"/>
                        <a:buChar char="•"/>
                      </a:pPr>
                      <a:r>
                        <a:rPr lang="en-GB" sz="1200" b="0" u="none" dirty="0">
                          <a:effectLst/>
                          <a:latin typeface="Gill Sans MT" panose="020B0502020104020203" pitchFamily="34" charset="0"/>
                          <a:ea typeface="Calibri" panose="020F0502020204030204" pitchFamily="34" charset="0"/>
                          <a:cs typeface="Times New Roman" panose="02020603050405020304" pitchFamily="18" charset="0"/>
                        </a:rPr>
                        <a:t>Chemicals are oxidised if they gain electrons in a reaction. (HT)</a:t>
                      </a:r>
                    </a:p>
                  </a:txBody>
                  <a:tcPr marL="56012" marR="56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847645280"/>
                  </a:ext>
                </a:extLst>
              </a:tr>
              <a:tr h="390996">
                <a:tc>
                  <a:txBody>
                    <a:bodyPr/>
                    <a:lstStyle/>
                    <a:p>
                      <a:pPr>
                        <a:lnSpc>
                          <a:spcPct val="107000"/>
                        </a:lnSpc>
                        <a:spcAft>
                          <a:spcPts val="800"/>
                        </a:spcAft>
                      </a:pPr>
                      <a:r>
                        <a:rPr lang="en-GB" sz="1200" b="0" u="none" dirty="0">
                          <a:effectLst/>
                          <a:latin typeface="Gill Sans MT" panose="020B0502020104020203" pitchFamily="34" charset="0"/>
                          <a:ea typeface="Calibri" panose="020F0502020204030204" pitchFamily="34" charset="0"/>
                          <a:cs typeface="Times New Roman" panose="02020603050405020304" pitchFamily="18" charset="0"/>
                        </a:rPr>
                        <a:t>Acid</a:t>
                      </a:r>
                    </a:p>
                  </a:txBody>
                  <a:tcPr marL="56012" marR="56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en-GB" sz="1200" b="0" u="none" dirty="0">
                          <a:effectLst/>
                          <a:latin typeface="Gill Sans MT" panose="020B0502020104020203" pitchFamily="34" charset="0"/>
                          <a:ea typeface="Calibri" panose="020F0502020204030204" pitchFamily="34" charset="0"/>
                          <a:cs typeface="Times New Roman" panose="02020603050405020304" pitchFamily="18" charset="0"/>
                        </a:rPr>
                        <a:t>A chemical that dissolves in water to produce H</a:t>
                      </a:r>
                      <a:r>
                        <a:rPr lang="en-GB" sz="1200" b="0" u="none" baseline="30000" dirty="0">
                          <a:effectLst/>
                          <a:latin typeface="Gill Sans MT" panose="020B0502020104020203" pitchFamily="34" charset="0"/>
                          <a:ea typeface="Calibri" panose="020F0502020204030204" pitchFamily="34" charset="0"/>
                          <a:cs typeface="Times New Roman" panose="02020603050405020304" pitchFamily="18" charset="0"/>
                        </a:rPr>
                        <a:t>+</a:t>
                      </a:r>
                      <a:r>
                        <a:rPr lang="en-GB" sz="1200" b="0" u="none" dirty="0">
                          <a:effectLst/>
                          <a:latin typeface="Gill Sans MT" panose="020B0502020104020203" pitchFamily="34" charset="0"/>
                          <a:ea typeface="Calibri" panose="020F0502020204030204" pitchFamily="34" charset="0"/>
                          <a:cs typeface="Times New Roman" panose="02020603050405020304" pitchFamily="18" charset="0"/>
                        </a:rPr>
                        <a:t> ions.</a:t>
                      </a:r>
                    </a:p>
                  </a:txBody>
                  <a:tcPr marL="56012" marR="56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55175621"/>
                  </a:ext>
                </a:extLst>
              </a:tr>
              <a:tr h="590906">
                <a:tc>
                  <a:txBody>
                    <a:bodyPr/>
                    <a:lstStyle/>
                    <a:p>
                      <a:pPr>
                        <a:lnSpc>
                          <a:spcPct val="107000"/>
                        </a:lnSpc>
                        <a:spcAft>
                          <a:spcPts val="800"/>
                        </a:spcAft>
                      </a:pPr>
                      <a:r>
                        <a:rPr lang="en-GB" sz="1200" b="0" u="none" dirty="0">
                          <a:effectLst/>
                          <a:latin typeface="Gill Sans MT" panose="020B0502020104020203" pitchFamily="34" charset="0"/>
                          <a:ea typeface="Calibri" panose="020F0502020204030204" pitchFamily="34" charset="0"/>
                          <a:cs typeface="Times New Roman" panose="02020603050405020304" pitchFamily="18" charset="0"/>
                        </a:rPr>
                        <a:t>Base </a:t>
                      </a:r>
                    </a:p>
                  </a:txBody>
                  <a:tcPr marL="56012" marR="56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en-GB" sz="1200" b="0" u="none" dirty="0">
                          <a:effectLst/>
                          <a:latin typeface="Gill Sans MT" panose="020B0502020104020203" pitchFamily="34" charset="0"/>
                          <a:ea typeface="Calibri" panose="020F0502020204030204" pitchFamily="34" charset="0"/>
                          <a:cs typeface="Times New Roman" panose="02020603050405020304" pitchFamily="18" charset="0"/>
                        </a:rPr>
                        <a:t>A chemical that reacts with acids and neutralise them. E.g. metal oxides, metal hydroxides, metal carbonate</a:t>
                      </a:r>
                    </a:p>
                  </a:txBody>
                  <a:tcPr marL="56012" marR="56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913928602"/>
                  </a:ext>
                </a:extLst>
              </a:tr>
              <a:tr h="390996">
                <a:tc>
                  <a:txBody>
                    <a:bodyPr/>
                    <a:lstStyle/>
                    <a:p>
                      <a:pPr>
                        <a:lnSpc>
                          <a:spcPct val="107000"/>
                        </a:lnSpc>
                        <a:spcAft>
                          <a:spcPts val="800"/>
                        </a:spcAft>
                      </a:pPr>
                      <a:r>
                        <a:rPr lang="en-GB" sz="1200" b="0" u="none" dirty="0">
                          <a:effectLst/>
                          <a:latin typeface="Gill Sans MT" panose="020B0502020104020203" pitchFamily="34" charset="0"/>
                          <a:ea typeface="Calibri" panose="020F0502020204030204" pitchFamily="34" charset="0"/>
                          <a:cs typeface="Times New Roman" panose="02020603050405020304" pitchFamily="18" charset="0"/>
                        </a:rPr>
                        <a:t>Alkali</a:t>
                      </a:r>
                    </a:p>
                  </a:txBody>
                  <a:tcPr marL="56012" marR="56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en-GB" sz="1200" b="0" u="none" dirty="0">
                          <a:effectLst/>
                          <a:latin typeface="Gill Sans MT" panose="020B0502020104020203" pitchFamily="34" charset="0"/>
                          <a:ea typeface="Calibri" panose="020F0502020204030204" pitchFamily="34" charset="0"/>
                          <a:cs typeface="Times New Roman" panose="02020603050405020304" pitchFamily="18" charset="0"/>
                        </a:rPr>
                        <a:t>A base that dissolves in water. It produces OH- ions in solution.</a:t>
                      </a:r>
                    </a:p>
                  </a:txBody>
                  <a:tcPr marL="56012" marR="56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91904672"/>
                  </a:ext>
                </a:extLst>
              </a:tr>
              <a:tr h="693066">
                <a:tc>
                  <a:txBody>
                    <a:bodyPr/>
                    <a:lstStyle/>
                    <a:p>
                      <a:pPr>
                        <a:lnSpc>
                          <a:spcPct val="107000"/>
                        </a:lnSpc>
                        <a:spcAft>
                          <a:spcPts val="800"/>
                        </a:spcAft>
                      </a:pPr>
                      <a:r>
                        <a:rPr lang="en-GB" sz="1200" b="0" u="none" dirty="0">
                          <a:effectLst/>
                          <a:latin typeface="Gill Sans MT" panose="020B0502020104020203" pitchFamily="34" charset="0"/>
                          <a:ea typeface="Calibri" panose="020F0502020204030204" pitchFamily="34" charset="0"/>
                          <a:cs typeface="Times New Roman" panose="02020603050405020304" pitchFamily="18" charset="0"/>
                        </a:rPr>
                        <a:t>Neutralisation </a:t>
                      </a:r>
                    </a:p>
                  </a:txBody>
                  <a:tcPr marL="56012" marR="56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en-GB" sz="1200" b="0" u="none" dirty="0">
                          <a:effectLst/>
                          <a:latin typeface="Gill Sans MT" panose="020B0502020104020203" pitchFamily="34" charset="0"/>
                          <a:ea typeface="Calibri" panose="020F0502020204030204" pitchFamily="34" charset="0"/>
                          <a:cs typeface="Times New Roman" panose="02020603050405020304" pitchFamily="18" charset="0"/>
                        </a:rPr>
                        <a:t>When a neutral solution is formed from reacting an acid and alkali.</a:t>
                      </a:r>
                    </a:p>
                    <a:p>
                      <a:pPr>
                        <a:lnSpc>
                          <a:spcPct val="107000"/>
                        </a:lnSpc>
                        <a:spcAft>
                          <a:spcPts val="800"/>
                        </a:spcAft>
                      </a:pPr>
                      <a:r>
                        <a:rPr lang="en-GB" sz="1200" b="0" u="none" dirty="0">
                          <a:effectLst/>
                          <a:latin typeface="Gill Sans MT" panose="020B0502020104020203" pitchFamily="34" charset="0"/>
                          <a:ea typeface="Calibri" panose="020F0502020204030204" pitchFamily="34" charset="0"/>
                          <a:cs typeface="Times New Roman" panose="02020603050405020304" pitchFamily="18" charset="0"/>
                        </a:rPr>
                        <a:t>General equation: H</a:t>
                      </a:r>
                      <a:r>
                        <a:rPr lang="en-GB" sz="1200" b="0" u="none" baseline="30000" dirty="0">
                          <a:effectLst/>
                          <a:latin typeface="Gill Sans MT" panose="020B0502020104020203" pitchFamily="34" charset="0"/>
                          <a:ea typeface="Calibri" panose="020F0502020204030204" pitchFamily="34" charset="0"/>
                          <a:cs typeface="Times New Roman" panose="02020603050405020304" pitchFamily="18" charset="0"/>
                        </a:rPr>
                        <a:t>+ </a:t>
                      </a:r>
                      <a:r>
                        <a:rPr lang="en-GB" sz="1200" b="0" u="none" dirty="0">
                          <a:effectLst/>
                          <a:latin typeface="Gill Sans MT" panose="020B0502020104020203" pitchFamily="34" charset="0"/>
                          <a:ea typeface="Calibri" panose="020F0502020204030204" pitchFamily="34" charset="0"/>
                          <a:cs typeface="Times New Roman" panose="02020603050405020304" pitchFamily="18" charset="0"/>
                        </a:rPr>
                        <a:t>+ OH</a:t>
                      </a:r>
                      <a:r>
                        <a:rPr lang="en-GB" sz="1200" b="0" u="none" baseline="30000" dirty="0">
                          <a:effectLst/>
                          <a:latin typeface="Gill Sans MT" panose="020B0502020104020203" pitchFamily="34" charset="0"/>
                          <a:ea typeface="Calibri" panose="020F0502020204030204" pitchFamily="34" charset="0"/>
                          <a:cs typeface="Times New Roman" panose="02020603050405020304" pitchFamily="18" charset="0"/>
                        </a:rPr>
                        <a:t>- </a:t>
                      </a:r>
                      <a:r>
                        <a:rPr lang="en-GB" sz="1200" b="0" u="none" dirty="0">
                          <a:effectLst/>
                          <a:latin typeface="Gill Sans MT" panose="020B0502020104020203" pitchFamily="34" charset="0"/>
                          <a:ea typeface="Calibri" panose="020F0502020204030204" pitchFamily="34" charset="0"/>
                          <a:cs typeface="Times New Roman" panose="02020603050405020304" pitchFamily="18" charset="0"/>
                          <a:sym typeface="Symbol" panose="05050102010706020507" pitchFamily="18" charset="2"/>
                        </a:rPr>
                        <a:t></a:t>
                      </a:r>
                      <a:r>
                        <a:rPr lang="en-GB" sz="1200" b="0" u="none" dirty="0">
                          <a:effectLst/>
                          <a:latin typeface="Gill Sans MT" panose="020B0502020104020203" pitchFamily="34" charset="0"/>
                          <a:ea typeface="Calibri" panose="020F0502020204030204" pitchFamily="34" charset="0"/>
                          <a:cs typeface="Times New Roman" panose="02020603050405020304" pitchFamily="18" charset="0"/>
                        </a:rPr>
                        <a:t>H</a:t>
                      </a:r>
                      <a:r>
                        <a:rPr lang="en-GB" sz="1200" b="0" u="none" baseline="-25000" dirty="0">
                          <a:effectLst/>
                          <a:latin typeface="Gill Sans MT" panose="020B0502020104020203" pitchFamily="34" charset="0"/>
                          <a:ea typeface="Calibri" panose="020F0502020204030204" pitchFamily="34" charset="0"/>
                          <a:cs typeface="Times New Roman" panose="02020603050405020304" pitchFamily="18" charset="0"/>
                        </a:rPr>
                        <a:t>2</a:t>
                      </a:r>
                      <a:r>
                        <a:rPr lang="en-GB" sz="1200" b="0" u="none" dirty="0">
                          <a:effectLst/>
                          <a:latin typeface="Gill Sans MT" panose="020B0502020104020203" pitchFamily="34" charset="0"/>
                          <a:ea typeface="Calibri" panose="020F0502020204030204" pitchFamily="34" charset="0"/>
                          <a:cs typeface="Times New Roman" panose="02020603050405020304" pitchFamily="18" charset="0"/>
                        </a:rPr>
                        <a:t>O</a:t>
                      </a:r>
                    </a:p>
                  </a:txBody>
                  <a:tcPr marL="56012" marR="56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869911419"/>
                  </a:ext>
                </a:extLst>
              </a:tr>
              <a:tr h="432467">
                <a:tc>
                  <a:txBody>
                    <a:bodyPr/>
                    <a:lstStyle/>
                    <a:p>
                      <a:pPr>
                        <a:lnSpc>
                          <a:spcPct val="107000"/>
                        </a:lnSpc>
                        <a:spcAft>
                          <a:spcPts val="800"/>
                        </a:spcAft>
                      </a:pPr>
                      <a:r>
                        <a:rPr lang="en-GB" sz="1200" b="0" u="none" dirty="0">
                          <a:effectLst/>
                          <a:latin typeface="Gill Sans MT" panose="020B0502020104020203" pitchFamily="34" charset="0"/>
                          <a:ea typeface="Calibri" panose="020F0502020204030204" pitchFamily="34" charset="0"/>
                          <a:cs typeface="Times New Roman" panose="02020603050405020304" pitchFamily="18" charset="0"/>
                        </a:rPr>
                        <a:t>pH </a:t>
                      </a:r>
                    </a:p>
                  </a:txBody>
                  <a:tcPr marL="56012" marR="56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en-GB" sz="1200" b="0" u="none" dirty="0">
                          <a:effectLst/>
                          <a:latin typeface="Gill Sans MT" panose="020B0502020104020203" pitchFamily="34" charset="0"/>
                          <a:ea typeface="Calibri" panose="020F0502020204030204" pitchFamily="34" charset="0"/>
                          <a:cs typeface="Times New Roman" panose="02020603050405020304" pitchFamily="18" charset="0"/>
                        </a:rPr>
                        <a:t>A scale to measure acidity/ alkalinity. A decrease of one pH unit causes a 10x increase in H+ ions. (HT)</a:t>
                      </a:r>
                    </a:p>
                  </a:txBody>
                  <a:tcPr marL="56012" marR="56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111664116"/>
                  </a:ext>
                </a:extLst>
              </a:tr>
              <a:tr h="432467">
                <a:tc>
                  <a:txBody>
                    <a:bodyPr/>
                    <a:lstStyle/>
                    <a:p>
                      <a:pPr>
                        <a:lnSpc>
                          <a:spcPct val="107000"/>
                        </a:lnSpc>
                        <a:spcAft>
                          <a:spcPts val="800"/>
                        </a:spcAft>
                      </a:pPr>
                      <a:r>
                        <a:rPr lang="en-GB" sz="1200" b="0" u="none" dirty="0">
                          <a:effectLst/>
                          <a:latin typeface="Gill Sans MT" panose="020B0502020104020203" pitchFamily="34" charset="0"/>
                          <a:ea typeface="Calibri" panose="020F0502020204030204" pitchFamily="34" charset="0"/>
                          <a:cs typeface="Times New Roman" panose="02020603050405020304" pitchFamily="18" charset="0"/>
                        </a:rPr>
                        <a:t>Strong acid (HT) </a:t>
                      </a:r>
                    </a:p>
                  </a:txBody>
                  <a:tcPr marL="56012" marR="56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en-GB" sz="1200" b="0" u="none" dirty="0">
                          <a:effectLst/>
                          <a:latin typeface="Gill Sans MT" panose="020B0502020104020203" pitchFamily="34" charset="0"/>
                          <a:ea typeface="Calibri" panose="020F0502020204030204" pitchFamily="34" charset="0"/>
                          <a:cs typeface="Times New Roman" panose="02020603050405020304" pitchFamily="18" charset="0"/>
                        </a:rPr>
                        <a:t>A strong acid is completely ionised in solution. E.g. hydrochloric, nitric and sulfuric acids.</a:t>
                      </a:r>
                    </a:p>
                  </a:txBody>
                  <a:tcPr marL="56012" marR="56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243084272"/>
                  </a:ext>
                </a:extLst>
              </a:tr>
              <a:tr h="494777">
                <a:tc>
                  <a:txBody>
                    <a:bodyPr/>
                    <a:lstStyle/>
                    <a:p>
                      <a:pPr>
                        <a:lnSpc>
                          <a:spcPct val="107000"/>
                        </a:lnSpc>
                        <a:spcAft>
                          <a:spcPts val="800"/>
                        </a:spcAft>
                      </a:pPr>
                      <a:r>
                        <a:rPr lang="en-GB" sz="1200" b="0" u="none" dirty="0">
                          <a:effectLst/>
                          <a:latin typeface="Gill Sans MT" panose="020B0502020104020203" pitchFamily="34" charset="0"/>
                          <a:ea typeface="Calibri" panose="020F0502020204030204" pitchFamily="34" charset="0"/>
                          <a:cs typeface="Times New Roman" panose="02020603050405020304" pitchFamily="18" charset="0"/>
                        </a:rPr>
                        <a:t>Weak acid (HT) </a:t>
                      </a:r>
                    </a:p>
                  </a:txBody>
                  <a:tcPr marL="56012" marR="56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en-GB" sz="1200" b="0" u="none" dirty="0">
                          <a:effectLst/>
                          <a:latin typeface="Gill Sans MT" panose="020B0502020104020203" pitchFamily="34" charset="0"/>
                          <a:ea typeface="Calibri" panose="020F0502020204030204" pitchFamily="34" charset="0"/>
                          <a:cs typeface="Times New Roman" panose="02020603050405020304" pitchFamily="18" charset="0"/>
                        </a:rPr>
                        <a:t>A weak acid is only partially ionised in solution. E.g. ethanoic, citric and carbonic acids.</a:t>
                      </a:r>
                    </a:p>
                  </a:txBody>
                  <a:tcPr marL="56012" marR="56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905002010"/>
                  </a:ext>
                </a:extLst>
              </a:tr>
            </a:tbl>
          </a:graphicData>
        </a:graphic>
      </p:graphicFrame>
      <p:sp>
        <p:nvSpPr>
          <p:cNvPr id="15" name="Control 1"/>
          <p:cNvSpPr>
            <a:spLocks noChangeArrowheads="1" noChangeShapeType="1"/>
          </p:cNvSpPr>
          <p:nvPr/>
        </p:nvSpPr>
        <p:spPr bwMode="auto">
          <a:xfrm>
            <a:off x="2113802" y="5903373"/>
            <a:ext cx="7239000" cy="1403350"/>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sp>
        <p:nvSpPr>
          <p:cNvPr id="11" name="TextBox 10"/>
          <p:cNvSpPr txBox="1"/>
          <p:nvPr/>
        </p:nvSpPr>
        <p:spPr>
          <a:xfrm>
            <a:off x="338983" y="189374"/>
            <a:ext cx="1899120"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Science</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sp>
        <p:nvSpPr>
          <p:cNvPr id="12" name="TextBox 11"/>
          <p:cNvSpPr txBox="1"/>
          <p:nvPr/>
        </p:nvSpPr>
        <p:spPr>
          <a:xfrm>
            <a:off x="11828418" y="6489391"/>
            <a:ext cx="363582"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5</a:t>
            </a:r>
          </a:p>
        </p:txBody>
      </p:sp>
      <p:graphicFrame>
        <p:nvGraphicFramePr>
          <p:cNvPr id="8" name="Table 7">
            <a:extLst>
              <a:ext uri="{FF2B5EF4-FFF2-40B4-BE49-F238E27FC236}">
                <a16:creationId xmlns:a16="http://schemas.microsoft.com/office/drawing/2014/main" id="{F103CA6E-86A2-47B2-8741-F7F5DD56E992}"/>
              </a:ext>
            </a:extLst>
          </p:cNvPr>
          <p:cNvGraphicFramePr>
            <a:graphicFrameLocks noGrp="1"/>
          </p:cNvGraphicFramePr>
          <p:nvPr>
            <p:extLst>
              <p:ext uri="{D42A27DB-BD31-4B8C-83A1-F6EECF244321}">
                <p14:modId xmlns:p14="http://schemas.microsoft.com/office/powerpoint/2010/main" val="4133203673"/>
              </p:ext>
            </p:extLst>
          </p:nvPr>
        </p:nvGraphicFramePr>
        <p:xfrm>
          <a:off x="338982" y="940143"/>
          <a:ext cx="4577792" cy="5669661"/>
        </p:xfrm>
        <a:graphic>
          <a:graphicData uri="http://schemas.openxmlformats.org/drawingml/2006/table">
            <a:tbl>
              <a:tblPr firstRow="1" firstCol="1" bandRow="1"/>
              <a:tblGrid>
                <a:gridCol w="1255306">
                  <a:extLst>
                    <a:ext uri="{9D8B030D-6E8A-4147-A177-3AD203B41FA5}">
                      <a16:colId xmlns:a16="http://schemas.microsoft.com/office/drawing/2014/main" val="382601668"/>
                    </a:ext>
                  </a:extLst>
                </a:gridCol>
                <a:gridCol w="3322486">
                  <a:extLst>
                    <a:ext uri="{9D8B030D-6E8A-4147-A177-3AD203B41FA5}">
                      <a16:colId xmlns:a16="http://schemas.microsoft.com/office/drawing/2014/main" val="4161163970"/>
                    </a:ext>
                  </a:extLst>
                </a:gridCol>
              </a:tblGrid>
              <a:tr h="274217">
                <a:tc gridSpan="2">
                  <a:txBody>
                    <a:bodyPr/>
                    <a:lstStyle/>
                    <a:p>
                      <a:pPr algn="ctr">
                        <a:lnSpc>
                          <a:spcPct val="107000"/>
                        </a:lnSpc>
                        <a:spcAft>
                          <a:spcPts val="800"/>
                        </a:spcAft>
                      </a:pPr>
                      <a:r>
                        <a:rPr lang="en-GB" sz="1200" b="1" u="none" dirty="0">
                          <a:effectLst/>
                          <a:latin typeface="Gill Sans MT" panose="020B0502020104020203" pitchFamily="34" charset="0"/>
                          <a:ea typeface="Calibri" panose="020F0502020204030204" pitchFamily="34" charset="0"/>
                          <a:cs typeface="Times New Roman" panose="02020603050405020304" pitchFamily="18" charset="0"/>
                        </a:rPr>
                        <a:t>Energy Changes</a:t>
                      </a:r>
                    </a:p>
                  </a:txBody>
                  <a:tcPr marL="56012" marR="56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hMerge="1">
                  <a:txBody>
                    <a:bodyPr/>
                    <a:lstStyle/>
                    <a:p>
                      <a:endParaRPr lang="en-GB"/>
                    </a:p>
                  </a:txBody>
                  <a:tcPr/>
                </a:tc>
                <a:extLst>
                  <a:ext uri="{0D108BD9-81ED-4DB2-BD59-A6C34878D82A}">
                    <a16:rowId xmlns:a16="http://schemas.microsoft.com/office/drawing/2014/main" val="1647870983"/>
                  </a:ext>
                </a:extLst>
              </a:tr>
              <a:tr h="319980">
                <a:tc>
                  <a:txBody>
                    <a:bodyPr/>
                    <a:lstStyle/>
                    <a:p>
                      <a:pPr algn="l">
                        <a:lnSpc>
                          <a:spcPct val="107000"/>
                        </a:lnSpc>
                        <a:spcAft>
                          <a:spcPts val="800"/>
                        </a:spcAft>
                      </a:pPr>
                      <a:r>
                        <a:rPr lang="en-GB" sz="1200" b="0" u="none" dirty="0">
                          <a:effectLst/>
                          <a:latin typeface="Gill Sans MT" panose="020B0502020104020203" pitchFamily="34" charset="0"/>
                          <a:ea typeface="Calibri" panose="020F0502020204030204" pitchFamily="34" charset="0"/>
                          <a:cs typeface="Times New Roman" panose="02020603050405020304" pitchFamily="18" charset="0"/>
                        </a:rPr>
                        <a:t>Key Terms</a:t>
                      </a:r>
                    </a:p>
                  </a:txBody>
                  <a:tcPr marL="56012" marR="56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07000"/>
                        </a:lnSpc>
                        <a:spcAft>
                          <a:spcPts val="800"/>
                        </a:spcAft>
                      </a:pPr>
                      <a:r>
                        <a:rPr lang="en-GB" sz="1200" b="0" u="none" dirty="0">
                          <a:effectLst/>
                          <a:latin typeface="Gill Sans MT" panose="020B0502020104020203" pitchFamily="34" charset="0"/>
                          <a:ea typeface="Calibri" panose="020F0502020204030204" pitchFamily="34" charset="0"/>
                          <a:cs typeface="Times New Roman" panose="02020603050405020304" pitchFamily="18" charset="0"/>
                        </a:rPr>
                        <a:t>Definitions</a:t>
                      </a:r>
                    </a:p>
                  </a:txBody>
                  <a:tcPr marL="56012" marR="560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03868152"/>
                  </a:ext>
                </a:extLst>
              </a:tr>
              <a:tr h="574317">
                <a:tc>
                  <a:txBody>
                    <a:bodyPr/>
                    <a:lstStyle/>
                    <a:p>
                      <a:pPr algn="l">
                        <a:lnSpc>
                          <a:spcPct val="107000"/>
                        </a:lnSpc>
                        <a:spcAft>
                          <a:spcPts val="0"/>
                        </a:spcAft>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Conservation of</a:t>
                      </a:r>
                    </a:p>
                    <a:p>
                      <a:pPr algn="l">
                        <a:lnSpc>
                          <a:spcPct val="107000"/>
                        </a:lnSpc>
                        <a:spcAft>
                          <a:spcPts val="0"/>
                        </a:spcAft>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energy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07000"/>
                        </a:lnSpc>
                        <a:spcAft>
                          <a:spcPts val="0"/>
                        </a:spcAft>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Energy is not created or destroyed, only transferred from one store to another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510544945"/>
                  </a:ext>
                </a:extLst>
              </a:tr>
              <a:tr h="1034483">
                <a:tc>
                  <a:txBody>
                    <a:bodyPr/>
                    <a:lstStyle/>
                    <a:p>
                      <a:pPr algn="l">
                        <a:lnSpc>
                          <a:spcPct val="107000"/>
                        </a:lnSpc>
                        <a:spcAft>
                          <a:spcPts val="0"/>
                        </a:spcAft>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Exothermic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07000"/>
                        </a:lnSpc>
                        <a:spcAft>
                          <a:spcPts val="0"/>
                        </a:spcAft>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A reaction that transfers energy to the surroundings so the temperature of the surroundings increases, e.g. combustion and neutralisation reactions. Used in self-heating cans and hand warmers.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948517834"/>
                  </a:ext>
                </a:extLst>
              </a:tr>
              <a:tr h="1186530">
                <a:tc>
                  <a:txBody>
                    <a:bodyPr/>
                    <a:lstStyle/>
                    <a:p>
                      <a:pPr algn="l">
                        <a:lnSpc>
                          <a:spcPct val="107000"/>
                        </a:lnSpc>
                        <a:spcAft>
                          <a:spcPts val="0"/>
                        </a:spcAft>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Endothermic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07000"/>
                        </a:lnSpc>
                        <a:spcAft>
                          <a:spcPts val="0"/>
                        </a:spcAft>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A reaction that takes in energy from the surroundings so the temperature of the surroundings decreases, e.g. thermal  decomposition. Used in sports injury packs.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513169955"/>
                  </a:ext>
                </a:extLst>
              </a:tr>
              <a:tr h="976167">
                <a:tc>
                  <a:txBody>
                    <a:bodyPr/>
                    <a:lstStyle/>
                    <a:p>
                      <a:pPr algn="l">
                        <a:lnSpc>
                          <a:spcPct val="107000"/>
                        </a:lnSpc>
                        <a:spcAft>
                          <a:spcPts val="0"/>
                        </a:spcAft>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Activation energy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07000"/>
                        </a:lnSpc>
                        <a:spcAft>
                          <a:spcPts val="0"/>
                        </a:spcAft>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The energy needed for particles to successfully react.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847645280"/>
                  </a:ext>
                </a:extLst>
              </a:tr>
              <a:tr h="519243">
                <a:tc>
                  <a:txBody>
                    <a:bodyPr/>
                    <a:lstStyle/>
                    <a:p>
                      <a:pPr algn="l">
                        <a:lnSpc>
                          <a:spcPct val="107000"/>
                        </a:lnSpc>
                        <a:spcAft>
                          <a:spcPts val="0"/>
                        </a:spcAft>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Breaking bonds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07000"/>
                        </a:lnSpc>
                        <a:spcAft>
                          <a:spcPts val="0"/>
                        </a:spcAft>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Energy is needed to break bonds.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55175621"/>
                  </a:ext>
                </a:extLst>
              </a:tr>
              <a:tr h="784724">
                <a:tc>
                  <a:txBody>
                    <a:bodyPr/>
                    <a:lstStyle/>
                    <a:p>
                      <a:pPr algn="l">
                        <a:lnSpc>
                          <a:spcPct val="107000"/>
                        </a:lnSpc>
                        <a:spcAft>
                          <a:spcPts val="0"/>
                        </a:spcAft>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Forming bonds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07000"/>
                        </a:lnSpc>
                        <a:spcAft>
                          <a:spcPts val="0"/>
                        </a:spcAft>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Energy is released when bonds are formed.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913928602"/>
                  </a:ext>
                </a:extLst>
              </a:tr>
            </a:tbl>
          </a:graphicData>
        </a:graphic>
      </p:graphicFrame>
    </p:spTree>
    <p:extLst>
      <p:ext uri="{BB962C8B-B14F-4D97-AF65-F5344CB8AC3E}">
        <p14:creationId xmlns:p14="http://schemas.microsoft.com/office/powerpoint/2010/main" val="3678392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836730939"/>
              </p:ext>
            </p:extLst>
          </p:nvPr>
        </p:nvGraphicFramePr>
        <p:xfrm>
          <a:off x="7184194" y="64476"/>
          <a:ext cx="4826015" cy="6740065"/>
        </p:xfrm>
        <a:graphic>
          <a:graphicData uri="http://schemas.openxmlformats.org/drawingml/2006/table">
            <a:tbl>
              <a:tblPr firstRow="1" bandRow="1">
                <a:tableStyleId>{5940675A-B579-460E-94D1-54222C63F5DA}</a:tableStyleId>
              </a:tblPr>
              <a:tblGrid>
                <a:gridCol w="2397661">
                  <a:extLst>
                    <a:ext uri="{9D8B030D-6E8A-4147-A177-3AD203B41FA5}">
                      <a16:colId xmlns:a16="http://schemas.microsoft.com/office/drawing/2014/main" val="20000"/>
                    </a:ext>
                  </a:extLst>
                </a:gridCol>
                <a:gridCol w="2428354">
                  <a:extLst>
                    <a:ext uri="{9D8B030D-6E8A-4147-A177-3AD203B41FA5}">
                      <a16:colId xmlns:a16="http://schemas.microsoft.com/office/drawing/2014/main" val="20001"/>
                    </a:ext>
                  </a:extLst>
                </a:gridCol>
              </a:tblGrid>
              <a:tr h="275922">
                <a:tc>
                  <a:txBody>
                    <a:bodyPr/>
                    <a:lstStyle/>
                    <a:p>
                      <a:pPr algn="ctr"/>
                      <a:r>
                        <a:rPr lang="en-GB" sz="1200" b="1" dirty="0">
                          <a:latin typeface="Gill Sans MT" panose="020B0502020104020203" pitchFamily="34" charset="0"/>
                        </a:rPr>
                        <a:t>Spanish</a:t>
                      </a:r>
                    </a:p>
                  </a:txBody>
                  <a:tcPr>
                    <a:solidFill>
                      <a:srgbClr val="FFCCFF"/>
                    </a:solidFill>
                  </a:tcPr>
                </a:tc>
                <a:tc>
                  <a:txBody>
                    <a:bodyPr/>
                    <a:lstStyle/>
                    <a:p>
                      <a:pPr algn="ctr"/>
                      <a:r>
                        <a:rPr lang="en-GB" sz="1200" b="1" dirty="0">
                          <a:latin typeface="Gill Sans MT" panose="020B0502020104020203" pitchFamily="34" charset="0"/>
                        </a:rPr>
                        <a:t>English</a:t>
                      </a:r>
                    </a:p>
                  </a:txBody>
                  <a:tcPr>
                    <a:solidFill>
                      <a:schemeClr val="accent1">
                        <a:lumMod val="20000"/>
                        <a:lumOff val="80000"/>
                      </a:schemeClr>
                    </a:solidFill>
                  </a:tcPr>
                </a:tc>
                <a:extLst>
                  <a:ext uri="{0D108BD9-81ED-4DB2-BD59-A6C34878D82A}">
                    <a16:rowId xmlns:a16="http://schemas.microsoft.com/office/drawing/2014/main" val="10000"/>
                  </a:ext>
                </a:extLst>
              </a:tr>
              <a:tr h="289716">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con mi </a:t>
                      </a:r>
                      <a:r>
                        <a:rPr lang="en-GB" sz="1200" kern="1400" dirty="0" err="1">
                          <a:ln>
                            <a:noFill/>
                          </a:ln>
                          <a:solidFill>
                            <a:srgbClr val="000000"/>
                          </a:solidFill>
                          <a:effectLst/>
                          <a:latin typeface="Gill Sans MT" panose="020B0502020104020203" pitchFamily="34" charset="0"/>
                        </a:rPr>
                        <a:t>familia</a:t>
                      </a:r>
                      <a:r>
                        <a:rPr lang="en-GB" sz="1200" kern="1400" dirty="0">
                          <a:ln>
                            <a:noFill/>
                          </a:ln>
                          <a:solidFill>
                            <a:srgbClr val="000000"/>
                          </a:solidFill>
                          <a:effectLst/>
                          <a:latin typeface="Gill Sans MT" panose="020B0502020104020203" pitchFamily="34" charset="0"/>
                        </a:rPr>
                        <a:t>/</a:t>
                      </a:r>
                      <a:r>
                        <a:rPr lang="en-GB" sz="1200" kern="1400" dirty="0" err="1">
                          <a:ln>
                            <a:noFill/>
                          </a:ln>
                          <a:solidFill>
                            <a:srgbClr val="000000"/>
                          </a:solidFill>
                          <a:effectLst/>
                          <a:latin typeface="Gill Sans MT" panose="020B0502020104020203" pitchFamily="34" charset="0"/>
                        </a:rPr>
                        <a:t>insti</a:t>
                      </a:r>
                      <a:r>
                        <a:rPr lang="en-GB" sz="1200" kern="1400" dirty="0">
                          <a:ln>
                            <a:noFill/>
                          </a:ln>
                          <a:solidFill>
                            <a:srgbClr val="000000"/>
                          </a:solidFill>
                          <a:effectLst/>
                          <a:latin typeface="Gill Sans MT" panose="020B0502020104020203" pitchFamily="34" charset="0"/>
                        </a:rPr>
                        <a:t> </a:t>
                      </a:r>
                      <a:endParaRPr lang="en-GB" sz="10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0"/>
                        </a:spcAft>
                      </a:pPr>
                      <a:r>
                        <a:rPr lang="en-GB" sz="1200" kern="1400">
                          <a:ln>
                            <a:noFill/>
                          </a:ln>
                          <a:solidFill>
                            <a:srgbClr val="000000"/>
                          </a:solidFill>
                          <a:effectLst/>
                          <a:latin typeface="Gill Sans MT" panose="020B0502020104020203" pitchFamily="34" charset="0"/>
                        </a:rPr>
                        <a:t>with my family/school </a:t>
                      </a:r>
                      <a:endParaRPr lang="en-GB" sz="1000" kern="140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10001"/>
                  </a:ext>
                </a:extLst>
              </a:tr>
              <a:tr h="289716">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con mi </a:t>
                      </a:r>
                      <a:r>
                        <a:rPr lang="en-GB" sz="1200" kern="1400" dirty="0" err="1">
                          <a:ln>
                            <a:noFill/>
                          </a:ln>
                          <a:solidFill>
                            <a:srgbClr val="000000"/>
                          </a:solidFill>
                          <a:effectLst/>
                          <a:latin typeface="Gill Sans MT" panose="020B0502020104020203" pitchFamily="34" charset="0"/>
                        </a:rPr>
                        <a:t>mejor</a:t>
                      </a:r>
                      <a:r>
                        <a:rPr lang="en-GB" sz="1200" kern="1400" dirty="0">
                          <a:ln>
                            <a:noFill/>
                          </a:ln>
                          <a:solidFill>
                            <a:srgbClr val="000000"/>
                          </a:solidFill>
                          <a:effectLst/>
                          <a:latin typeface="Gill Sans MT" panose="020B0502020104020203" pitchFamily="34" charset="0"/>
                        </a:rPr>
                        <a:t> amigo/a </a:t>
                      </a:r>
                      <a:endParaRPr lang="en-GB" sz="10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0"/>
                        </a:spcAft>
                      </a:pPr>
                      <a:r>
                        <a:rPr lang="en-GB" sz="1200" kern="1400">
                          <a:ln>
                            <a:noFill/>
                          </a:ln>
                          <a:solidFill>
                            <a:srgbClr val="000000"/>
                          </a:solidFill>
                          <a:effectLst/>
                          <a:latin typeface="Gill Sans MT" panose="020B0502020104020203" pitchFamily="34" charset="0"/>
                        </a:rPr>
                        <a:t>with my best friend</a:t>
                      </a:r>
                      <a:endParaRPr lang="en-GB" sz="1000" kern="140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10002"/>
                  </a:ext>
                </a:extLst>
              </a:tr>
              <a:tr h="289716">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solo/a </a:t>
                      </a:r>
                      <a:endParaRPr lang="en-GB" sz="10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0"/>
                        </a:spcAft>
                      </a:pPr>
                      <a:r>
                        <a:rPr lang="en-GB" sz="1200" kern="1400">
                          <a:ln>
                            <a:noFill/>
                          </a:ln>
                          <a:solidFill>
                            <a:srgbClr val="000000"/>
                          </a:solidFill>
                          <a:effectLst/>
                          <a:latin typeface="Gill Sans MT" panose="020B0502020104020203" pitchFamily="34" charset="0"/>
                        </a:rPr>
                        <a:t>alone</a:t>
                      </a:r>
                      <a:endParaRPr lang="en-GB" sz="1000" kern="140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10003"/>
                  </a:ext>
                </a:extLst>
              </a:tr>
              <a:tr h="289716">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a:t>
                      </a:r>
                      <a:r>
                        <a:rPr lang="en-GB" sz="1200" kern="1400" dirty="0" err="1">
                          <a:ln>
                            <a:noFill/>
                          </a:ln>
                          <a:solidFill>
                            <a:srgbClr val="000000"/>
                          </a:solidFill>
                          <a:effectLst/>
                          <a:latin typeface="Gill Sans MT" panose="020B0502020104020203" pitchFamily="34" charset="0"/>
                        </a:rPr>
                        <a:t>Cómo</a:t>
                      </a:r>
                      <a:r>
                        <a:rPr lang="en-GB" sz="1200" kern="1400" dirty="0">
                          <a:ln>
                            <a:noFill/>
                          </a:ln>
                          <a:solidFill>
                            <a:srgbClr val="000000"/>
                          </a:solidFill>
                          <a:effectLst/>
                          <a:latin typeface="Gill Sans MT" panose="020B0502020104020203" pitchFamily="34" charset="0"/>
                        </a:rPr>
                        <a:t> </a:t>
                      </a:r>
                      <a:r>
                        <a:rPr lang="en-GB" sz="1200" kern="1400" dirty="0" err="1">
                          <a:ln>
                            <a:noFill/>
                          </a:ln>
                          <a:solidFill>
                            <a:srgbClr val="000000"/>
                          </a:solidFill>
                          <a:effectLst/>
                          <a:latin typeface="Gill Sans MT" panose="020B0502020104020203" pitchFamily="34" charset="0"/>
                        </a:rPr>
                        <a:t>viajaste</a:t>
                      </a:r>
                      <a:r>
                        <a:rPr lang="en-GB" sz="1200" kern="1400" dirty="0">
                          <a:ln>
                            <a:noFill/>
                          </a:ln>
                          <a:solidFill>
                            <a:srgbClr val="000000"/>
                          </a:solidFill>
                          <a:effectLst/>
                          <a:latin typeface="Gill Sans MT" panose="020B0502020104020203" pitchFamily="34" charset="0"/>
                        </a:rPr>
                        <a:t>? </a:t>
                      </a:r>
                      <a:endParaRPr lang="en-GB" sz="10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0"/>
                        </a:spcAft>
                      </a:pPr>
                      <a:r>
                        <a:rPr lang="en-GB" sz="1200" kern="1400" dirty="0">
                          <a:ln>
                            <a:noFill/>
                          </a:ln>
                          <a:solidFill>
                            <a:srgbClr val="000000"/>
                          </a:solidFill>
                          <a:effectLst/>
                          <a:latin typeface="Gill Sans MT" panose="020B0502020104020203" pitchFamily="34" charset="0"/>
                        </a:rPr>
                        <a:t>How did you travel? </a:t>
                      </a:r>
                      <a:endParaRPr lang="en-GB" sz="1000" kern="1400" dirty="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10004"/>
                  </a:ext>
                </a:extLst>
              </a:tr>
              <a:tr h="289716">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Gill Sans MT" panose="020B0502020104020203" pitchFamily="34" charset="0"/>
                        </a:rPr>
                        <a:t>Viajé</a:t>
                      </a:r>
                      <a:r>
                        <a:rPr lang="en-GB" sz="1200" kern="1400" dirty="0">
                          <a:ln>
                            <a:noFill/>
                          </a:ln>
                          <a:solidFill>
                            <a:srgbClr val="000000"/>
                          </a:solidFill>
                          <a:effectLst/>
                          <a:latin typeface="Gill Sans MT" panose="020B0502020104020203" pitchFamily="34" charset="0"/>
                        </a:rPr>
                        <a:t>… </a:t>
                      </a:r>
                      <a:endParaRPr lang="en-GB" sz="10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0"/>
                        </a:spcAft>
                      </a:pPr>
                      <a:r>
                        <a:rPr lang="en-GB" sz="1200" kern="1400">
                          <a:ln>
                            <a:noFill/>
                          </a:ln>
                          <a:solidFill>
                            <a:srgbClr val="000000"/>
                          </a:solidFill>
                          <a:effectLst/>
                          <a:latin typeface="Gill Sans MT" panose="020B0502020104020203" pitchFamily="34" charset="0"/>
                        </a:rPr>
                        <a:t>I travelled… </a:t>
                      </a:r>
                      <a:endParaRPr lang="en-GB" sz="1000" kern="140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3925240874"/>
                  </a:ext>
                </a:extLst>
              </a:tr>
              <a:tr h="289716">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Gill Sans MT" panose="020B0502020104020203" pitchFamily="34" charset="0"/>
                        </a:rPr>
                        <a:t>en</a:t>
                      </a:r>
                      <a:r>
                        <a:rPr lang="en-GB" sz="1200" kern="1400" dirty="0">
                          <a:ln>
                            <a:noFill/>
                          </a:ln>
                          <a:solidFill>
                            <a:srgbClr val="000000"/>
                          </a:solidFill>
                          <a:effectLst/>
                          <a:latin typeface="Gill Sans MT" panose="020B0502020104020203" pitchFamily="34" charset="0"/>
                        </a:rPr>
                        <a:t> </a:t>
                      </a:r>
                      <a:r>
                        <a:rPr lang="en-GB" sz="1200" kern="1400" dirty="0" err="1">
                          <a:ln>
                            <a:noFill/>
                          </a:ln>
                          <a:solidFill>
                            <a:srgbClr val="000000"/>
                          </a:solidFill>
                          <a:effectLst/>
                          <a:latin typeface="Gill Sans MT" panose="020B0502020104020203" pitchFamily="34" charset="0"/>
                        </a:rPr>
                        <a:t>autocar</a:t>
                      </a:r>
                      <a:r>
                        <a:rPr lang="en-GB" sz="1200" kern="1400" dirty="0">
                          <a:ln>
                            <a:noFill/>
                          </a:ln>
                          <a:solidFill>
                            <a:srgbClr val="000000"/>
                          </a:solidFill>
                          <a:effectLst/>
                          <a:latin typeface="Gill Sans MT" panose="020B0502020104020203" pitchFamily="34" charset="0"/>
                        </a:rPr>
                        <a:t>/</a:t>
                      </a:r>
                      <a:r>
                        <a:rPr lang="en-GB" sz="1200" kern="1400" dirty="0" err="1">
                          <a:ln>
                            <a:noFill/>
                          </a:ln>
                          <a:solidFill>
                            <a:srgbClr val="000000"/>
                          </a:solidFill>
                          <a:effectLst/>
                          <a:latin typeface="Gill Sans MT" panose="020B0502020104020203" pitchFamily="34" charset="0"/>
                        </a:rPr>
                        <a:t>avión</a:t>
                      </a:r>
                      <a:r>
                        <a:rPr lang="en-GB" sz="1200" kern="1400" dirty="0">
                          <a:ln>
                            <a:noFill/>
                          </a:ln>
                          <a:solidFill>
                            <a:srgbClr val="000000"/>
                          </a:solidFill>
                          <a:effectLst/>
                          <a:latin typeface="Gill Sans MT" panose="020B0502020104020203" pitchFamily="34" charset="0"/>
                        </a:rPr>
                        <a:t>/</a:t>
                      </a:r>
                      <a:r>
                        <a:rPr lang="en-GB" sz="1200" kern="1400" dirty="0" err="1">
                          <a:ln>
                            <a:noFill/>
                          </a:ln>
                          <a:solidFill>
                            <a:srgbClr val="000000"/>
                          </a:solidFill>
                          <a:effectLst/>
                          <a:latin typeface="Gill Sans MT" panose="020B0502020104020203" pitchFamily="34" charset="0"/>
                        </a:rPr>
                        <a:t>barco</a:t>
                      </a:r>
                      <a:r>
                        <a:rPr lang="en-GB" sz="1200" kern="1400" dirty="0">
                          <a:ln>
                            <a:noFill/>
                          </a:ln>
                          <a:solidFill>
                            <a:srgbClr val="000000"/>
                          </a:solidFill>
                          <a:effectLst/>
                          <a:latin typeface="Gill Sans MT" panose="020B0502020104020203" pitchFamily="34" charset="0"/>
                        </a:rPr>
                        <a:t>/</a:t>
                      </a:r>
                      <a:r>
                        <a:rPr lang="en-GB" sz="1200" kern="1400" dirty="0" err="1">
                          <a:ln>
                            <a:noFill/>
                          </a:ln>
                          <a:solidFill>
                            <a:srgbClr val="000000"/>
                          </a:solidFill>
                          <a:effectLst/>
                          <a:latin typeface="Gill Sans MT" panose="020B0502020104020203" pitchFamily="34" charset="0"/>
                        </a:rPr>
                        <a:t>coche</a:t>
                      </a:r>
                      <a:r>
                        <a:rPr lang="en-GB" sz="1200" kern="1400" dirty="0">
                          <a:ln>
                            <a:noFill/>
                          </a:ln>
                          <a:solidFill>
                            <a:srgbClr val="000000"/>
                          </a:solidFill>
                          <a:effectLst/>
                          <a:latin typeface="Gill Sans MT" panose="020B0502020104020203" pitchFamily="34" charset="0"/>
                        </a:rPr>
                        <a:t>/</a:t>
                      </a:r>
                      <a:r>
                        <a:rPr lang="en-GB" sz="1200" kern="1400" dirty="0" err="1">
                          <a:ln>
                            <a:noFill/>
                          </a:ln>
                          <a:solidFill>
                            <a:srgbClr val="000000"/>
                          </a:solidFill>
                          <a:effectLst/>
                          <a:latin typeface="Gill Sans MT" panose="020B0502020104020203" pitchFamily="34" charset="0"/>
                        </a:rPr>
                        <a:t>tren</a:t>
                      </a:r>
                      <a:r>
                        <a:rPr lang="en-GB" sz="1200" kern="1400" dirty="0">
                          <a:ln>
                            <a:noFill/>
                          </a:ln>
                          <a:solidFill>
                            <a:srgbClr val="000000"/>
                          </a:solidFill>
                          <a:effectLst/>
                          <a:latin typeface="Gill Sans MT" panose="020B0502020104020203" pitchFamily="34" charset="0"/>
                        </a:rPr>
                        <a:t> </a:t>
                      </a:r>
                      <a:endParaRPr lang="en-GB" sz="10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0"/>
                        </a:spcAft>
                      </a:pPr>
                      <a:r>
                        <a:rPr lang="en-GB" sz="1200" kern="1400" dirty="0">
                          <a:ln>
                            <a:noFill/>
                          </a:ln>
                          <a:solidFill>
                            <a:srgbClr val="000000"/>
                          </a:solidFill>
                          <a:effectLst/>
                          <a:latin typeface="Gill Sans MT" panose="020B0502020104020203" pitchFamily="34" charset="0"/>
                        </a:rPr>
                        <a:t>by coach/plane/boat/car/train </a:t>
                      </a:r>
                      <a:endParaRPr lang="en-GB" sz="1000" kern="1400" dirty="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3041935017"/>
                  </a:ext>
                </a:extLst>
              </a:tr>
              <a:tr h="289716">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a:t>
                      </a:r>
                      <a:r>
                        <a:rPr lang="en-GB" sz="1200" kern="1400" dirty="0" err="1">
                          <a:ln>
                            <a:noFill/>
                          </a:ln>
                          <a:solidFill>
                            <a:srgbClr val="000000"/>
                          </a:solidFill>
                          <a:effectLst/>
                          <a:latin typeface="Gill Sans MT" panose="020B0502020104020203" pitchFamily="34" charset="0"/>
                        </a:rPr>
                        <a:t>Qué</a:t>
                      </a:r>
                      <a:r>
                        <a:rPr lang="en-GB" sz="1200" kern="1400" dirty="0">
                          <a:ln>
                            <a:noFill/>
                          </a:ln>
                          <a:solidFill>
                            <a:srgbClr val="000000"/>
                          </a:solidFill>
                          <a:effectLst/>
                          <a:latin typeface="Gill Sans MT" panose="020B0502020104020203" pitchFamily="34" charset="0"/>
                        </a:rPr>
                        <a:t> </a:t>
                      </a:r>
                      <a:r>
                        <a:rPr lang="en-GB" sz="1200" kern="1400" dirty="0" err="1">
                          <a:ln>
                            <a:noFill/>
                          </a:ln>
                          <a:solidFill>
                            <a:srgbClr val="000000"/>
                          </a:solidFill>
                          <a:effectLst/>
                          <a:latin typeface="Gill Sans MT" panose="020B0502020104020203" pitchFamily="34" charset="0"/>
                        </a:rPr>
                        <a:t>hiciste</a:t>
                      </a:r>
                      <a:r>
                        <a:rPr lang="en-GB" sz="1200" kern="1400" dirty="0">
                          <a:ln>
                            <a:noFill/>
                          </a:ln>
                          <a:solidFill>
                            <a:srgbClr val="000000"/>
                          </a:solidFill>
                          <a:effectLst/>
                          <a:latin typeface="Gill Sans MT" panose="020B0502020104020203" pitchFamily="34" charset="0"/>
                        </a:rPr>
                        <a:t>? </a:t>
                      </a:r>
                      <a:endParaRPr lang="en-GB" sz="10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0"/>
                        </a:spcAft>
                      </a:pPr>
                      <a:r>
                        <a:rPr lang="en-GB" sz="1200" kern="1400" dirty="0">
                          <a:ln>
                            <a:noFill/>
                          </a:ln>
                          <a:solidFill>
                            <a:srgbClr val="000000"/>
                          </a:solidFill>
                          <a:effectLst/>
                          <a:latin typeface="Gill Sans MT" panose="020B0502020104020203" pitchFamily="34" charset="0"/>
                        </a:rPr>
                        <a:t>What did you do? </a:t>
                      </a:r>
                      <a:endParaRPr lang="en-GB" sz="1000" kern="1400" dirty="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4149408354"/>
                  </a:ext>
                </a:extLst>
              </a:tr>
              <a:tr h="506544">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primero /</a:t>
                      </a:r>
                      <a:r>
                        <a:rPr lang="en-GB" sz="1200" kern="1400" dirty="0" err="1">
                          <a:ln>
                            <a:noFill/>
                          </a:ln>
                          <a:solidFill>
                            <a:srgbClr val="000000"/>
                          </a:solidFill>
                          <a:effectLst/>
                          <a:latin typeface="Gill Sans MT" panose="020B0502020104020203" pitchFamily="34" charset="0"/>
                        </a:rPr>
                        <a:t>luego</a:t>
                      </a:r>
                      <a:r>
                        <a:rPr lang="en-GB" sz="1200" kern="1400" dirty="0">
                          <a:ln>
                            <a:noFill/>
                          </a:ln>
                          <a:solidFill>
                            <a:srgbClr val="000000"/>
                          </a:solidFill>
                          <a:effectLst/>
                          <a:latin typeface="Gill Sans MT" panose="020B0502020104020203" pitchFamily="34" charset="0"/>
                        </a:rPr>
                        <a:t>/</a:t>
                      </a:r>
                      <a:r>
                        <a:rPr lang="en-GB" sz="1200" kern="1400" dirty="0" err="1">
                          <a:ln>
                            <a:noFill/>
                          </a:ln>
                          <a:solidFill>
                            <a:srgbClr val="000000"/>
                          </a:solidFill>
                          <a:effectLst/>
                          <a:latin typeface="Gill Sans MT" panose="020B0502020104020203" pitchFamily="34" charset="0"/>
                        </a:rPr>
                        <a:t>más</a:t>
                      </a:r>
                      <a:r>
                        <a:rPr lang="en-GB" sz="1200" kern="1400" dirty="0">
                          <a:ln>
                            <a:noFill/>
                          </a:ln>
                          <a:solidFill>
                            <a:srgbClr val="000000"/>
                          </a:solidFill>
                          <a:effectLst/>
                          <a:latin typeface="Gill Sans MT" panose="020B0502020104020203" pitchFamily="34" charset="0"/>
                        </a:rPr>
                        <a:t> </a:t>
                      </a:r>
                      <a:r>
                        <a:rPr lang="en-GB" sz="1200" kern="1400" dirty="0" err="1">
                          <a:ln>
                            <a:noFill/>
                          </a:ln>
                          <a:solidFill>
                            <a:srgbClr val="000000"/>
                          </a:solidFill>
                          <a:effectLst/>
                          <a:latin typeface="Gill Sans MT" panose="020B0502020104020203" pitchFamily="34" charset="0"/>
                        </a:rPr>
                        <a:t>tarde</a:t>
                      </a:r>
                      <a:r>
                        <a:rPr lang="en-GB" sz="1200" kern="1400" dirty="0">
                          <a:ln>
                            <a:noFill/>
                          </a:ln>
                          <a:solidFill>
                            <a:srgbClr val="000000"/>
                          </a:solidFill>
                          <a:effectLst/>
                          <a:latin typeface="Gill Sans MT" panose="020B0502020104020203" pitchFamily="34" charset="0"/>
                        </a:rPr>
                        <a:t> /</a:t>
                      </a:r>
                      <a:r>
                        <a:rPr lang="en-GB" sz="1200" kern="1400" dirty="0" err="1">
                          <a:ln>
                            <a:noFill/>
                          </a:ln>
                          <a:solidFill>
                            <a:srgbClr val="000000"/>
                          </a:solidFill>
                          <a:effectLst/>
                          <a:latin typeface="Gill Sans MT" panose="020B0502020104020203" pitchFamily="34" charset="0"/>
                        </a:rPr>
                        <a:t>después</a:t>
                      </a:r>
                      <a:r>
                        <a:rPr lang="en-GB" sz="1200" kern="1400" dirty="0">
                          <a:ln>
                            <a:noFill/>
                          </a:ln>
                          <a:solidFill>
                            <a:srgbClr val="000000"/>
                          </a:solidFill>
                          <a:effectLst/>
                          <a:latin typeface="Gill Sans MT" panose="020B0502020104020203" pitchFamily="34" charset="0"/>
                        </a:rPr>
                        <a:t>/</a:t>
                      </a:r>
                      <a:r>
                        <a:rPr lang="en-GB" sz="1200" kern="1400" dirty="0" err="1">
                          <a:ln>
                            <a:noFill/>
                          </a:ln>
                          <a:solidFill>
                            <a:srgbClr val="000000"/>
                          </a:solidFill>
                          <a:effectLst/>
                          <a:latin typeface="Gill Sans MT" panose="020B0502020104020203" pitchFamily="34" charset="0"/>
                        </a:rPr>
                        <a:t>finalmente</a:t>
                      </a:r>
                      <a:r>
                        <a:rPr lang="en-GB" sz="1200" kern="1400" dirty="0">
                          <a:ln>
                            <a:noFill/>
                          </a:ln>
                          <a:solidFill>
                            <a:srgbClr val="000000"/>
                          </a:solidFill>
                          <a:effectLst/>
                          <a:latin typeface="Gill Sans MT" panose="020B0502020104020203" pitchFamily="34" charset="0"/>
                        </a:rPr>
                        <a:t> </a:t>
                      </a:r>
                      <a:endParaRPr lang="en-GB" sz="10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0"/>
                        </a:spcAft>
                      </a:pPr>
                      <a:r>
                        <a:rPr lang="en-GB" sz="1200" kern="1400" dirty="0">
                          <a:ln>
                            <a:noFill/>
                          </a:ln>
                          <a:solidFill>
                            <a:srgbClr val="000000"/>
                          </a:solidFill>
                          <a:effectLst/>
                          <a:latin typeface="Gill Sans MT" panose="020B0502020104020203" pitchFamily="34" charset="0"/>
                        </a:rPr>
                        <a:t>first / then /later / after /finally </a:t>
                      </a:r>
                      <a:endParaRPr lang="en-GB" sz="1000" kern="1400" dirty="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1235971345"/>
                  </a:ext>
                </a:extLst>
              </a:tr>
              <a:tr h="452995">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Gill Sans MT" panose="020B0502020104020203" pitchFamily="34" charset="0"/>
                        </a:rPr>
                        <a:t>comí</a:t>
                      </a:r>
                      <a:r>
                        <a:rPr lang="en-GB" sz="1200" kern="1400" dirty="0">
                          <a:ln>
                            <a:noFill/>
                          </a:ln>
                          <a:solidFill>
                            <a:srgbClr val="000000"/>
                          </a:solidFill>
                          <a:effectLst/>
                          <a:latin typeface="Gill Sans MT" panose="020B0502020104020203" pitchFamily="34" charset="0"/>
                        </a:rPr>
                        <a:t> </a:t>
                      </a:r>
                      <a:r>
                        <a:rPr lang="en-GB" sz="1200" kern="1400" dirty="0" err="1">
                          <a:ln>
                            <a:noFill/>
                          </a:ln>
                          <a:solidFill>
                            <a:srgbClr val="000000"/>
                          </a:solidFill>
                          <a:effectLst/>
                          <a:latin typeface="Gill Sans MT" panose="020B0502020104020203" pitchFamily="34" charset="0"/>
                        </a:rPr>
                        <a:t>muchos</a:t>
                      </a:r>
                      <a:r>
                        <a:rPr lang="en-GB" sz="1200" kern="1400" dirty="0">
                          <a:ln>
                            <a:noFill/>
                          </a:ln>
                          <a:solidFill>
                            <a:srgbClr val="000000"/>
                          </a:solidFill>
                          <a:effectLst/>
                          <a:latin typeface="Gill Sans MT" panose="020B0502020104020203" pitchFamily="34" charset="0"/>
                        </a:rPr>
                        <a:t> </a:t>
                      </a:r>
                      <a:r>
                        <a:rPr lang="en-GB" sz="1200" kern="1400" dirty="0" err="1">
                          <a:ln>
                            <a:noFill/>
                          </a:ln>
                          <a:solidFill>
                            <a:srgbClr val="000000"/>
                          </a:solidFill>
                          <a:effectLst/>
                          <a:latin typeface="Gill Sans MT" panose="020B0502020104020203" pitchFamily="34" charset="0"/>
                        </a:rPr>
                        <a:t>helados</a:t>
                      </a:r>
                      <a:r>
                        <a:rPr lang="en-GB" sz="1200" kern="1400" dirty="0">
                          <a:ln>
                            <a:noFill/>
                          </a:ln>
                          <a:solidFill>
                            <a:srgbClr val="000000"/>
                          </a:solidFill>
                          <a:effectLst/>
                          <a:latin typeface="Gill Sans MT" panose="020B0502020104020203" pitchFamily="34" charset="0"/>
                        </a:rPr>
                        <a:t> </a:t>
                      </a:r>
                      <a:endParaRPr lang="en-GB" sz="10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0"/>
                        </a:spcAft>
                      </a:pPr>
                      <a:r>
                        <a:rPr lang="en-GB" sz="1200" kern="1400" dirty="0">
                          <a:ln>
                            <a:noFill/>
                          </a:ln>
                          <a:solidFill>
                            <a:srgbClr val="000000"/>
                          </a:solidFill>
                          <a:effectLst/>
                          <a:latin typeface="Gill Sans MT" panose="020B0502020104020203" pitchFamily="34" charset="0"/>
                        </a:rPr>
                        <a:t>I ate lots of ice creams </a:t>
                      </a:r>
                      <a:endParaRPr lang="en-GB" sz="1000" kern="1400" dirty="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3748769057"/>
                  </a:ext>
                </a:extLst>
              </a:tr>
              <a:tr h="289716">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Lo </a:t>
                      </a:r>
                      <a:r>
                        <a:rPr lang="en-GB" sz="1200" kern="1400" dirty="0" err="1">
                          <a:ln>
                            <a:noFill/>
                          </a:ln>
                          <a:solidFill>
                            <a:srgbClr val="000000"/>
                          </a:solidFill>
                          <a:effectLst/>
                          <a:latin typeface="Gill Sans MT" panose="020B0502020104020203" pitchFamily="34" charset="0"/>
                        </a:rPr>
                        <a:t>mejor</a:t>
                      </a:r>
                      <a:r>
                        <a:rPr lang="en-GB" sz="1200" kern="1400" dirty="0">
                          <a:ln>
                            <a:noFill/>
                          </a:ln>
                          <a:solidFill>
                            <a:srgbClr val="000000"/>
                          </a:solidFill>
                          <a:effectLst/>
                          <a:latin typeface="Gill Sans MT" panose="020B0502020104020203" pitchFamily="34" charset="0"/>
                        </a:rPr>
                        <a:t> </a:t>
                      </a:r>
                      <a:r>
                        <a:rPr lang="en-GB" sz="1200" kern="1400" dirty="0" err="1">
                          <a:ln>
                            <a:noFill/>
                          </a:ln>
                          <a:solidFill>
                            <a:srgbClr val="000000"/>
                          </a:solidFill>
                          <a:effectLst/>
                          <a:latin typeface="Gill Sans MT" panose="020B0502020104020203" pitchFamily="34" charset="0"/>
                        </a:rPr>
                        <a:t>fue</a:t>
                      </a:r>
                      <a:r>
                        <a:rPr lang="en-GB" sz="1200" kern="1400" dirty="0">
                          <a:ln>
                            <a:noFill/>
                          </a:ln>
                          <a:solidFill>
                            <a:srgbClr val="000000"/>
                          </a:solidFill>
                          <a:effectLst/>
                          <a:latin typeface="Gill Sans MT" panose="020B0502020104020203" pitchFamily="34" charset="0"/>
                        </a:rPr>
                        <a:t> </a:t>
                      </a:r>
                      <a:r>
                        <a:rPr lang="en-GB" sz="1200" kern="1400" dirty="0" err="1">
                          <a:ln>
                            <a:noFill/>
                          </a:ln>
                          <a:solidFill>
                            <a:srgbClr val="000000"/>
                          </a:solidFill>
                          <a:effectLst/>
                          <a:latin typeface="Gill Sans MT" panose="020B0502020104020203" pitchFamily="34" charset="0"/>
                        </a:rPr>
                        <a:t>cuando</a:t>
                      </a:r>
                      <a:r>
                        <a:rPr lang="en-GB" sz="1200" kern="1400" dirty="0">
                          <a:ln>
                            <a:noFill/>
                          </a:ln>
                          <a:solidFill>
                            <a:srgbClr val="000000"/>
                          </a:solidFill>
                          <a:effectLst/>
                          <a:latin typeface="Gill Sans MT" panose="020B0502020104020203" pitchFamily="34" charset="0"/>
                        </a:rPr>
                        <a:t>… </a:t>
                      </a:r>
                      <a:endParaRPr lang="en-GB" sz="10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0"/>
                        </a:spcAft>
                      </a:pPr>
                      <a:r>
                        <a:rPr lang="en-GB" sz="1200" kern="1400" dirty="0">
                          <a:ln>
                            <a:noFill/>
                          </a:ln>
                          <a:solidFill>
                            <a:srgbClr val="000000"/>
                          </a:solidFill>
                          <a:effectLst/>
                          <a:latin typeface="Gill Sans MT" panose="020B0502020104020203" pitchFamily="34" charset="0"/>
                        </a:rPr>
                        <a:t>The best thing was when… </a:t>
                      </a:r>
                      <a:endParaRPr lang="en-GB" sz="1000" kern="1400" dirty="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3264998185"/>
                  </a:ext>
                </a:extLst>
              </a:tr>
              <a:tr h="289716">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Lo </a:t>
                      </a:r>
                      <a:r>
                        <a:rPr lang="en-GB" sz="1200" kern="1400" dirty="0" err="1">
                          <a:ln>
                            <a:noFill/>
                          </a:ln>
                          <a:solidFill>
                            <a:srgbClr val="000000"/>
                          </a:solidFill>
                          <a:effectLst/>
                          <a:latin typeface="Gill Sans MT" panose="020B0502020104020203" pitchFamily="34" charset="0"/>
                        </a:rPr>
                        <a:t>peor</a:t>
                      </a:r>
                      <a:r>
                        <a:rPr lang="en-GB" sz="1200" kern="1400" dirty="0">
                          <a:ln>
                            <a:noFill/>
                          </a:ln>
                          <a:solidFill>
                            <a:srgbClr val="000000"/>
                          </a:solidFill>
                          <a:effectLst/>
                          <a:latin typeface="Gill Sans MT" panose="020B0502020104020203" pitchFamily="34" charset="0"/>
                        </a:rPr>
                        <a:t> </a:t>
                      </a:r>
                      <a:r>
                        <a:rPr lang="en-GB" sz="1200" kern="1400" dirty="0" err="1">
                          <a:ln>
                            <a:noFill/>
                          </a:ln>
                          <a:solidFill>
                            <a:srgbClr val="000000"/>
                          </a:solidFill>
                          <a:effectLst/>
                          <a:latin typeface="Gill Sans MT" panose="020B0502020104020203" pitchFamily="34" charset="0"/>
                        </a:rPr>
                        <a:t>fue</a:t>
                      </a:r>
                      <a:r>
                        <a:rPr lang="en-GB" sz="1200" kern="1400" dirty="0">
                          <a:ln>
                            <a:noFill/>
                          </a:ln>
                          <a:solidFill>
                            <a:srgbClr val="000000"/>
                          </a:solidFill>
                          <a:effectLst/>
                          <a:latin typeface="Gill Sans MT" panose="020B0502020104020203" pitchFamily="34" charset="0"/>
                        </a:rPr>
                        <a:t> </a:t>
                      </a:r>
                      <a:r>
                        <a:rPr lang="en-GB" sz="1200" kern="1400" dirty="0" err="1">
                          <a:ln>
                            <a:noFill/>
                          </a:ln>
                          <a:solidFill>
                            <a:srgbClr val="000000"/>
                          </a:solidFill>
                          <a:effectLst/>
                          <a:latin typeface="Gill Sans MT" panose="020B0502020104020203" pitchFamily="34" charset="0"/>
                        </a:rPr>
                        <a:t>cuando</a:t>
                      </a:r>
                      <a:r>
                        <a:rPr lang="en-GB" sz="1200" kern="1400" dirty="0">
                          <a:ln>
                            <a:noFill/>
                          </a:ln>
                          <a:solidFill>
                            <a:srgbClr val="000000"/>
                          </a:solidFill>
                          <a:effectLst/>
                          <a:latin typeface="Gill Sans MT" panose="020B0502020104020203" pitchFamily="34" charset="0"/>
                        </a:rPr>
                        <a:t>… </a:t>
                      </a:r>
                      <a:endParaRPr lang="en-GB" sz="10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0"/>
                        </a:spcAft>
                      </a:pPr>
                      <a:r>
                        <a:rPr lang="en-GB" sz="1200" kern="1400" dirty="0">
                          <a:ln>
                            <a:noFill/>
                          </a:ln>
                          <a:solidFill>
                            <a:srgbClr val="000000"/>
                          </a:solidFill>
                          <a:effectLst/>
                          <a:latin typeface="Gill Sans MT" panose="020B0502020104020203" pitchFamily="34" charset="0"/>
                        </a:rPr>
                        <a:t>The worst thing was when… </a:t>
                      </a:r>
                      <a:endParaRPr lang="en-GB" sz="1000" kern="1400" dirty="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2139219470"/>
                  </a:ext>
                </a:extLst>
              </a:tr>
              <a:tr h="289716">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Gill Sans MT" panose="020B0502020104020203" pitchFamily="34" charset="0"/>
                        </a:rPr>
                        <a:t>comí</a:t>
                      </a:r>
                      <a:r>
                        <a:rPr lang="en-GB" sz="1200" kern="1400" dirty="0">
                          <a:ln>
                            <a:noFill/>
                          </a:ln>
                          <a:solidFill>
                            <a:srgbClr val="000000"/>
                          </a:solidFill>
                          <a:effectLst/>
                          <a:latin typeface="Gill Sans MT" panose="020B0502020104020203" pitchFamily="34" charset="0"/>
                        </a:rPr>
                        <a:t> </a:t>
                      </a:r>
                      <a:r>
                        <a:rPr lang="en-GB" sz="1200" kern="1400" dirty="0" err="1">
                          <a:ln>
                            <a:noFill/>
                          </a:ln>
                          <a:solidFill>
                            <a:srgbClr val="000000"/>
                          </a:solidFill>
                          <a:effectLst/>
                          <a:latin typeface="Gill Sans MT" panose="020B0502020104020203" pitchFamily="34" charset="0"/>
                        </a:rPr>
                        <a:t>muchos</a:t>
                      </a:r>
                      <a:r>
                        <a:rPr lang="en-GB" sz="1200" kern="1400" dirty="0">
                          <a:ln>
                            <a:noFill/>
                          </a:ln>
                          <a:solidFill>
                            <a:srgbClr val="000000"/>
                          </a:solidFill>
                          <a:effectLst/>
                          <a:latin typeface="Gill Sans MT" panose="020B0502020104020203" pitchFamily="34" charset="0"/>
                        </a:rPr>
                        <a:t> </a:t>
                      </a:r>
                      <a:r>
                        <a:rPr lang="en-GB" sz="1200" kern="1400" dirty="0" err="1">
                          <a:ln>
                            <a:noFill/>
                          </a:ln>
                          <a:solidFill>
                            <a:srgbClr val="000000"/>
                          </a:solidFill>
                          <a:effectLst/>
                          <a:latin typeface="Gill Sans MT" panose="020B0502020104020203" pitchFamily="34" charset="0"/>
                        </a:rPr>
                        <a:t>helados</a:t>
                      </a:r>
                      <a:r>
                        <a:rPr lang="en-GB" sz="1200" kern="1400" dirty="0">
                          <a:ln>
                            <a:noFill/>
                          </a:ln>
                          <a:solidFill>
                            <a:srgbClr val="000000"/>
                          </a:solidFill>
                          <a:effectLst/>
                          <a:latin typeface="Gill Sans MT" panose="020B0502020104020203" pitchFamily="34" charset="0"/>
                        </a:rPr>
                        <a:t> </a:t>
                      </a:r>
                      <a:endParaRPr lang="en-GB" sz="10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0"/>
                        </a:spcAft>
                      </a:pPr>
                      <a:r>
                        <a:rPr lang="en-GB" sz="1200" kern="1400" dirty="0">
                          <a:ln>
                            <a:noFill/>
                          </a:ln>
                          <a:solidFill>
                            <a:srgbClr val="000000"/>
                          </a:solidFill>
                          <a:effectLst/>
                          <a:latin typeface="Gill Sans MT" panose="020B0502020104020203" pitchFamily="34" charset="0"/>
                        </a:rPr>
                        <a:t>I ate lots of ice creams </a:t>
                      </a:r>
                      <a:endParaRPr lang="en-GB" sz="1000" kern="1400" dirty="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3212544497"/>
                  </a:ext>
                </a:extLst>
              </a:tr>
              <a:tr h="289716">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Gill Sans MT" panose="020B0502020104020203" pitchFamily="34" charset="0"/>
                        </a:rPr>
                        <a:t>compré</a:t>
                      </a:r>
                      <a:r>
                        <a:rPr lang="en-GB" sz="1200" kern="1400" dirty="0">
                          <a:ln>
                            <a:noFill/>
                          </a:ln>
                          <a:solidFill>
                            <a:srgbClr val="000000"/>
                          </a:solidFill>
                          <a:effectLst/>
                          <a:latin typeface="Gill Sans MT" panose="020B0502020104020203" pitchFamily="34" charset="0"/>
                        </a:rPr>
                        <a:t> </a:t>
                      </a:r>
                      <a:r>
                        <a:rPr lang="en-GB" sz="1200" kern="1400" dirty="0" err="1">
                          <a:ln>
                            <a:noFill/>
                          </a:ln>
                          <a:solidFill>
                            <a:srgbClr val="000000"/>
                          </a:solidFill>
                          <a:effectLst/>
                          <a:latin typeface="Gill Sans MT" panose="020B0502020104020203" pitchFamily="34" charset="0"/>
                        </a:rPr>
                        <a:t>recuerdos</a:t>
                      </a:r>
                      <a:r>
                        <a:rPr lang="en-GB" sz="1200" kern="1400" dirty="0">
                          <a:ln>
                            <a:noFill/>
                          </a:ln>
                          <a:solidFill>
                            <a:srgbClr val="000000"/>
                          </a:solidFill>
                          <a:effectLst/>
                          <a:latin typeface="Gill Sans MT" panose="020B0502020104020203" pitchFamily="34" charset="0"/>
                        </a:rPr>
                        <a:t> </a:t>
                      </a:r>
                      <a:endParaRPr lang="en-GB" sz="10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I bought souvenirs</a:t>
                      </a:r>
                      <a:endParaRPr lang="en-GB" sz="1000" kern="1400" dirty="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1773897719"/>
                  </a:ext>
                </a:extLst>
              </a:tr>
              <a:tr h="289716">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Gill Sans MT" panose="020B0502020104020203" pitchFamily="34" charset="0"/>
                        </a:rPr>
                        <a:t>descansé</a:t>
                      </a:r>
                      <a:r>
                        <a:rPr lang="en-GB" sz="1200" kern="1400" dirty="0">
                          <a:ln>
                            <a:noFill/>
                          </a:ln>
                          <a:solidFill>
                            <a:srgbClr val="000000"/>
                          </a:solidFill>
                          <a:effectLst/>
                          <a:latin typeface="Gill Sans MT" panose="020B0502020104020203" pitchFamily="34" charset="0"/>
                        </a:rPr>
                        <a:t> </a:t>
                      </a:r>
                      <a:endParaRPr lang="en-GB" sz="10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0"/>
                        </a:spcAft>
                      </a:pPr>
                      <a:r>
                        <a:rPr lang="en-GB" sz="1200" kern="1400" dirty="0">
                          <a:ln>
                            <a:noFill/>
                          </a:ln>
                          <a:solidFill>
                            <a:srgbClr val="000000"/>
                          </a:solidFill>
                          <a:effectLst/>
                          <a:latin typeface="Gill Sans MT" panose="020B0502020104020203" pitchFamily="34" charset="0"/>
                        </a:rPr>
                        <a:t>I rested </a:t>
                      </a:r>
                      <a:endParaRPr lang="en-GB" sz="1000" kern="1400" dirty="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3487442006"/>
                  </a:ext>
                </a:extLst>
              </a:tr>
              <a:tr h="289716">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Gill Sans MT" panose="020B0502020104020203" pitchFamily="34" charset="0"/>
                        </a:rPr>
                        <a:t>fui</a:t>
                      </a:r>
                      <a:r>
                        <a:rPr lang="en-GB" sz="1200" kern="1400" dirty="0">
                          <a:ln>
                            <a:noFill/>
                          </a:ln>
                          <a:solidFill>
                            <a:srgbClr val="000000"/>
                          </a:solidFill>
                          <a:effectLst/>
                          <a:latin typeface="Gill Sans MT" panose="020B0502020104020203" pitchFamily="34" charset="0"/>
                        </a:rPr>
                        <a:t> al </a:t>
                      </a:r>
                      <a:r>
                        <a:rPr lang="en-GB" sz="1200" kern="1400" dirty="0" err="1">
                          <a:ln>
                            <a:noFill/>
                          </a:ln>
                          <a:solidFill>
                            <a:srgbClr val="000000"/>
                          </a:solidFill>
                          <a:effectLst/>
                          <a:latin typeface="Gill Sans MT" panose="020B0502020104020203" pitchFamily="34" charset="0"/>
                        </a:rPr>
                        <a:t>acuario</a:t>
                      </a:r>
                      <a:r>
                        <a:rPr lang="en-GB" sz="1200" kern="1400" dirty="0">
                          <a:ln>
                            <a:noFill/>
                          </a:ln>
                          <a:solidFill>
                            <a:srgbClr val="000000"/>
                          </a:solidFill>
                          <a:effectLst/>
                          <a:latin typeface="Gill Sans MT" panose="020B0502020104020203" pitchFamily="34" charset="0"/>
                        </a:rPr>
                        <a:t> </a:t>
                      </a:r>
                      <a:endParaRPr lang="en-GB" sz="10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0"/>
                        </a:spcAft>
                      </a:pPr>
                      <a:r>
                        <a:rPr lang="en-GB" sz="1200" kern="1400" dirty="0">
                          <a:ln>
                            <a:noFill/>
                          </a:ln>
                          <a:solidFill>
                            <a:srgbClr val="000000"/>
                          </a:solidFill>
                          <a:effectLst/>
                          <a:latin typeface="Gill Sans MT" panose="020B0502020104020203" pitchFamily="34" charset="0"/>
                        </a:rPr>
                        <a:t>I went to the aquarium </a:t>
                      </a:r>
                      <a:endParaRPr lang="en-GB" sz="1000" kern="1400" dirty="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1828811264"/>
                  </a:ext>
                </a:extLst>
              </a:tr>
              <a:tr h="289716">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Gill Sans MT" panose="020B0502020104020203" pitchFamily="34" charset="0"/>
                        </a:rPr>
                        <a:t>hice</a:t>
                      </a:r>
                      <a:r>
                        <a:rPr lang="en-GB" sz="1200" kern="1400" dirty="0">
                          <a:ln>
                            <a:noFill/>
                          </a:ln>
                          <a:solidFill>
                            <a:srgbClr val="000000"/>
                          </a:solidFill>
                          <a:effectLst/>
                          <a:latin typeface="Gill Sans MT" panose="020B0502020104020203" pitchFamily="34" charset="0"/>
                        </a:rPr>
                        <a:t> </a:t>
                      </a:r>
                      <a:r>
                        <a:rPr lang="en-GB" sz="1200" kern="1400" dirty="0" err="1">
                          <a:ln>
                            <a:noFill/>
                          </a:ln>
                          <a:solidFill>
                            <a:srgbClr val="000000"/>
                          </a:solidFill>
                          <a:effectLst/>
                          <a:latin typeface="Gill Sans MT" panose="020B0502020104020203" pitchFamily="34" charset="0"/>
                        </a:rPr>
                        <a:t>turismo</a:t>
                      </a:r>
                      <a:r>
                        <a:rPr lang="en-GB" sz="1200" kern="1400" dirty="0">
                          <a:ln>
                            <a:noFill/>
                          </a:ln>
                          <a:solidFill>
                            <a:srgbClr val="000000"/>
                          </a:solidFill>
                          <a:effectLst/>
                          <a:latin typeface="Gill Sans MT" panose="020B0502020104020203" pitchFamily="34" charset="0"/>
                        </a:rPr>
                        <a:t> </a:t>
                      </a:r>
                      <a:endParaRPr lang="en-GB" sz="10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0"/>
                        </a:spcAft>
                      </a:pPr>
                      <a:r>
                        <a:rPr lang="en-GB" sz="1200" kern="1400" dirty="0">
                          <a:ln>
                            <a:noFill/>
                          </a:ln>
                          <a:solidFill>
                            <a:srgbClr val="000000"/>
                          </a:solidFill>
                          <a:effectLst/>
                          <a:latin typeface="Gill Sans MT" panose="020B0502020104020203" pitchFamily="34" charset="0"/>
                        </a:rPr>
                        <a:t>I went sightseeing </a:t>
                      </a:r>
                      <a:endParaRPr lang="en-GB" sz="1000" kern="1400" dirty="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715292078"/>
                  </a:ext>
                </a:extLst>
              </a:tr>
              <a:tr h="289716">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Gill Sans MT" panose="020B0502020104020203" pitchFamily="34" charset="0"/>
                        </a:rPr>
                        <a:t>visité</a:t>
                      </a:r>
                      <a:endParaRPr lang="en-GB" sz="10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0"/>
                        </a:spcAft>
                      </a:pPr>
                      <a:r>
                        <a:rPr lang="en-GB" sz="1200" kern="1400" dirty="0">
                          <a:ln>
                            <a:noFill/>
                          </a:ln>
                          <a:solidFill>
                            <a:srgbClr val="000000"/>
                          </a:solidFill>
                          <a:effectLst/>
                          <a:latin typeface="Gill Sans MT" panose="020B0502020104020203" pitchFamily="34" charset="0"/>
                        </a:rPr>
                        <a:t>I visited</a:t>
                      </a:r>
                      <a:endParaRPr lang="en-GB" sz="1000" kern="1400" dirty="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2565058019"/>
                  </a:ext>
                </a:extLst>
              </a:tr>
              <a:tr h="289716">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Gill Sans MT" panose="020B0502020104020203" pitchFamily="34" charset="0"/>
                        </a:rPr>
                        <a:t>saqué</a:t>
                      </a:r>
                      <a:r>
                        <a:rPr lang="en-GB" sz="1200" kern="1400" dirty="0">
                          <a:ln>
                            <a:noFill/>
                          </a:ln>
                          <a:solidFill>
                            <a:srgbClr val="000000"/>
                          </a:solidFill>
                          <a:effectLst/>
                          <a:latin typeface="Gill Sans MT" panose="020B0502020104020203" pitchFamily="34" charset="0"/>
                        </a:rPr>
                        <a:t> </a:t>
                      </a:r>
                      <a:r>
                        <a:rPr lang="en-GB" sz="1200" kern="1400" dirty="0" err="1">
                          <a:ln>
                            <a:noFill/>
                          </a:ln>
                          <a:solidFill>
                            <a:srgbClr val="000000"/>
                          </a:solidFill>
                          <a:effectLst/>
                          <a:latin typeface="Gill Sans MT" panose="020B0502020104020203" pitchFamily="34" charset="0"/>
                        </a:rPr>
                        <a:t>fotos</a:t>
                      </a:r>
                      <a:r>
                        <a:rPr lang="en-GB" sz="1200" kern="1400" dirty="0">
                          <a:ln>
                            <a:noFill/>
                          </a:ln>
                          <a:solidFill>
                            <a:srgbClr val="000000"/>
                          </a:solidFill>
                          <a:effectLst/>
                          <a:latin typeface="Gill Sans MT" panose="020B0502020104020203" pitchFamily="34" charset="0"/>
                        </a:rPr>
                        <a:t> </a:t>
                      </a:r>
                      <a:endParaRPr lang="en-GB" sz="10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0"/>
                        </a:spcAft>
                      </a:pPr>
                      <a:r>
                        <a:rPr lang="en-GB" sz="1200" kern="1400" dirty="0">
                          <a:ln>
                            <a:noFill/>
                          </a:ln>
                          <a:solidFill>
                            <a:srgbClr val="000000"/>
                          </a:solidFill>
                          <a:effectLst/>
                          <a:latin typeface="Gill Sans MT" panose="020B0502020104020203" pitchFamily="34" charset="0"/>
                        </a:rPr>
                        <a:t>I took photos </a:t>
                      </a:r>
                      <a:endParaRPr lang="en-GB" sz="1000" kern="1400" dirty="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2851816725"/>
                  </a:ext>
                </a:extLst>
              </a:tr>
              <a:tr h="289716">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Gill Sans MT" panose="020B0502020104020203" pitchFamily="34" charset="0"/>
                        </a:rPr>
                        <a:t>tomé</a:t>
                      </a:r>
                      <a:r>
                        <a:rPr lang="en-GB" sz="1200" kern="1400" dirty="0">
                          <a:ln>
                            <a:noFill/>
                          </a:ln>
                          <a:solidFill>
                            <a:srgbClr val="000000"/>
                          </a:solidFill>
                          <a:effectLst/>
                          <a:latin typeface="Gill Sans MT" panose="020B0502020104020203" pitchFamily="34" charset="0"/>
                        </a:rPr>
                        <a:t> el sol </a:t>
                      </a:r>
                      <a:endParaRPr lang="en-GB" sz="10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0"/>
                        </a:spcAft>
                      </a:pPr>
                      <a:r>
                        <a:rPr lang="en-GB" sz="1200" kern="1400" dirty="0">
                          <a:ln>
                            <a:noFill/>
                          </a:ln>
                          <a:solidFill>
                            <a:srgbClr val="000000"/>
                          </a:solidFill>
                          <a:effectLst/>
                          <a:latin typeface="Gill Sans MT" panose="020B0502020104020203" pitchFamily="34" charset="0"/>
                        </a:rPr>
                        <a:t>I sunbathed </a:t>
                      </a:r>
                      <a:endParaRPr lang="en-GB" sz="1000" kern="1400" dirty="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541896873"/>
                  </a:ext>
                </a:extLst>
              </a:tr>
              <a:tr h="289716">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Me </a:t>
                      </a:r>
                      <a:r>
                        <a:rPr lang="en-GB" sz="1200" kern="1400" dirty="0" err="1">
                          <a:ln>
                            <a:noFill/>
                          </a:ln>
                          <a:solidFill>
                            <a:srgbClr val="000000"/>
                          </a:solidFill>
                          <a:effectLst/>
                          <a:latin typeface="Gill Sans MT" panose="020B0502020104020203" pitchFamily="34" charset="0"/>
                        </a:rPr>
                        <a:t>gustaría</a:t>
                      </a:r>
                      <a:r>
                        <a:rPr lang="en-GB" sz="1200" kern="1400" dirty="0">
                          <a:ln>
                            <a:noFill/>
                          </a:ln>
                          <a:solidFill>
                            <a:srgbClr val="000000"/>
                          </a:solidFill>
                          <a:effectLst/>
                          <a:latin typeface="Gill Sans MT" panose="020B0502020104020203" pitchFamily="34" charset="0"/>
                        </a:rPr>
                        <a:t> </a:t>
                      </a:r>
                      <a:r>
                        <a:rPr lang="en-GB" sz="1200" kern="1400" dirty="0" err="1">
                          <a:ln>
                            <a:noFill/>
                          </a:ln>
                          <a:solidFill>
                            <a:srgbClr val="000000"/>
                          </a:solidFill>
                          <a:effectLst/>
                          <a:latin typeface="Gill Sans MT" panose="020B0502020104020203" pitchFamily="34" charset="0"/>
                        </a:rPr>
                        <a:t>ir</a:t>
                      </a:r>
                      <a:r>
                        <a:rPr lang="en-GB" sz="1200" kern="1400" dirty="0">
                          <a:ln>
                            <a:noFill/>
                          </a:ln>
                          <a:solidFill>
                            <a:srgbClr val="000000"/>
                          </a:solidFill>
                          <a:effectLst/>
                          <a:latin typeface="Gill Sans MT" panose="020B0502020104020203" pitchFamily="34" charset="0"/>
                        </a:rPr>
                        <a:t> a ...</a:t>
                      </a:r>
                    </a:p>
                  </a:txBody>
                  <a:tcPr marL="36576" marR="36576" marT="36576" marB="36576"/>
                </a:tc>
                <a:tc>
                  <a:txBody>
                    <a:bodyPr/>
                    <a:lstStyle/>
                    <a:p>
                      <a:pPr marR="0" indent="0" algn="l" rtl="0">
                        <a:lnSpc>
                          <a:spcPct val="119000"/>
                        </a:lnSpc>
                        <a:spcBef>
                          <a:spcPts val="0"/>
                        </a:spcBef>
                        <a:spcAft>
                          <a:spcPts val="0"/>
                        </a:spcAft>
                      </a:pPr>
                      <a:r>
                        <a:rPr lang="en-GB" sz="1200" kern="1400" dirty="0">
                          <a:ln>
                            <a:noFill/>
                          </a:ln>
                          <a:solidFill>
                            <a:srgbClr val="000000"/>
                          </a:solidFill>
                          <a:effectLst/>
                          <a:latin typeface="Gill Sans MT" panose="020B0502020104020203" pitchFamily="34" charset="0"/>
                        </a:rPr>
                        <a:t>I would like to go to</a:t>
                      </a:r>
                    </a:p>
                  </a:txBody>
                  <a:tcPr marL="36576" marR="36576" marT="36576" marB="36576"/>
                </a:tc>
                <a:extLst>
                  <a:ext uri="{0D108BD9-81ED-4DB2-BD59-A6C34878D82A}">
                    <a16:rowId xmlns:a16="http://schemas.microsoft.com/office/drawing/2014/main" val="1468229160"/>
                  </a:ext>
                </a:extLst>
              </a:tr>
              <a:tr h="289716">
                <a:tc>
                  <a:txBody>
                    <a:bodyPr/>
                    <a:lstStyle/>
                    <a:p>
                      <a:pPr marR="0" indent="0" algn="l" rtl="0">
                        <a:lnSpc>
                          <a:spcPct val="119000"/>
                        </a:lnSpc>
                        <a:spcBef>
                          <a:spcPts val="0"/>
                        </a:spcBef>
                        <a:spcAft>
                          <a:spcPts val="600"/>
                        </a:spcAft>
                      </a:pPr>
                      <a:r>
                        <a:rPr lang="es-ES" sz="1200" kern="1400" dirty="0">
                          <a:ln>
                            <a:noFill/>
                          </a:ln>
                          <a:solidFill>
                            <a:srgbClr val="000000"/>
                          </a:solidFill>
                          <a:effectLst/>
                          <a:latin typeface="Gill Sans MT" panose="020B0502020104020203" pitchFamily="34" charset="0"/>
                        </a:rPr>
                        <a:t>Iría a ...</a:t>
                      </a:r>
                      <a:r>
                        <a:rPr lang="es-ES" sz="1200" kern="1400" baseline="0" dirty="0">
                          <a:ln>
                            <a:noFill/>
                          </a:ln>
                          <a:solidFill>
                            <a:srgbClr val="000000"/>
                          </a:solidFill>
                          <a:effectLst/>
                          <a:latin typeface="Gill Sans MT" panose="020B0502020104020203" pitchFamily="34" charset="0"/>
                        </a:rPr>
                        <a:t> /</a:t>
                      </a:r>
                      <a:r>
                        <a:rPr lang="es-ES" sz="1200" kern="1400" dirty="0">
                          <a:ln>
                            <a:noFill/>
                          </a:ln>
                          <a:solidFill>
                            <a:srgbClr val="000000"/>
                          </a:solidFill>
                          <a:effectLst/>
                          <a:latin typeface="Gill Sans MT" panose="020B0502020104020203" pitchFamily="34" charset="0"/>
                        </a:rPr>
                        <a:t>Viajaría a …</a:t>
                      </a:r>
                      <a:r>
                        <a:rPr lang="es-ES" sz="1200" kern="1400" baseline="0" dirty="0">
                          <a:ln>
                            <a:noFill/>
                          </a:ln>
                          <a:solidFill>
                            <a:srgbClr val="000000"/>
                          </a:solidFill>
                          <a:effectLst/>
                          <a:latin typeface="Gill Sans MT" panose="020B0502020104020203" pitchFamily="34" charset="0"/>
                        </a:rPr>
                        <a:t> </a:t>
                      </a:r>
                      <a:r>
                        <a:rPr lang="es-ES" sz="1200" kern="1400" dirty="0">
                          <a:ln>
                            <a:noFill/>
                          </a:ln>
                          <a:solidFill>
                            <a:srgbClr val="000000"/>
                          </a:solidFill>
                          <a:effectLst/>
                          <a:latin typeface="Gill Sans MT" panose="020B0502020104020203" pitchFamily="34" charset="0"/>
                        </a:rPr>
                        <a:t>Sería </a:t>
                      </a:r>
                      <a:endParaRPr lang="en-GB"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0"/>
                        </a:spcAft>
                      </a:pPr>
                      <a:r>
                        <a:rPr lang="en-GB" sz="1200" kern="1400" dirty="0">
                          <a:ln>
                            <a:noFill/>
                          </a:ln>
                          <a:solidFill>
                            <a:srgbClr val="000000"/>
                          </a:solidFill>
                          <a:effectLst/>
                          <a:latin typeface="Gill Sans MT" panose="020B0502020104020203" pitchFamily="34" charset="0"/>
                        </a:rPr>
                        <a:t>I would go/ travel/ It would be</a:t>
                      </a:r>
                    </a:p>
                  </a:txBody>
                  <a:tcPr marL="36576" marR="36576" marT="36576" marB="36576"/>
                </a:tc>
                <a:extLst>
                  <a:ext uri="{0D108BD9-81ED-4DB2-BD59-A6C34878D82A}">
                    <a16:rowId xmlns:a16="http://schemas.microsoft.com/office/drawing/2014/main" val="4090971208"/>
                  </a:ext>
                </a:extLst>
              </a:tr>
            </a:tbl>
          </a:graphicData>
        </a:graphic>
      </p:graphicFrame>
      <p:sp>
        <p:nvSpPr>
          <p:cNvPr id="5" name="TextBox 4"/>
          <p:cNvSpPr txBox="1"/>
          <p:nvPr/>
        </p:nvSpPr>
        <p:spPr>
          <a:xfrm>
            <a:off x="200740" y="164629"/>
            <a:ext cx="1573792"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Spanish</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sp>
        <p:nvSpPr>
          <p:cNvPr id="7" name="TextBox 6"/>
          <p:cNvSpPr txBox="1"/>
          <p:nvPr/>
        </p:nvSpPr>
        <p:spPr>
          <a:xfrm>
            <a:off x="11828418" y="6489391"/>
            <a:ext cx="363582"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6</a:t>
            </a:r>
          </a:p>
        </p:txBody>
      </p:sp>
      <p:graphicFrame>
        <p:nvGraphicFramePr>
          <p:cNvPr id="4" name="Table 3"/>
          <p:cNvGraphicFramePr>
            <a:graphicFrameLocks noGrp="1"/>
          </p:cNvGraphicFramePr>
          <p:nvPr>
            <p:extLst>
              <p:ext uri="{D42A27DB-BD31-4B8C-83A1-F6EECF244321}">
                <p14:modId xmlns:p14="http://schemas.microsoft.com/office/powerpoint/2010/main" val="823361000"/>
              </p:ext>
            </p:extLst>
          </p:nvPr>
        </p:nvGraphicFramePr>
        <p:xfrm>
          <a:off x="1912630" y="64476"/>
          <a:ext cx="5062451" cy="6274446"/>
        </p:xfrm>
        <a:graphic>
          <a:graphicData uri="http://schemas.openxmlformats.org/drawingml/2006/table">
            <a:tbl>
              <a:tblPr firstRow="1" bandRow="1">
                <a:tableStyleId>{5940675A-B579-460E-94D1-54222C63F5DA}</a:tableStyleId>
              </a:tblPr>
              <a:tblGrid>
                <a:gridCol w="2506884">
                  <a:extLst>
                    <a:ext uri="{9D8B030D-6E8A-4147-A177-3AD203B41FA5}">
                      <a16:colId xmlns:a16="http://schemas.microsoft.com/office/drawing/2014/main" val="20000"/>
                    </a:ext>
                  </a:extLst>
                </a:gridCol>
                <a:gridCol w="2555567">
                  <a:extLst>
                    <a:ext uri="{9D8B030D-6E8A-4147-A177-3AD203B41FA5}">
                      <a16:colId xmlns:a16="http://schemas.microsoft.com/office/drawing/2014/main" val="20001"/>
                    </a:ext>
                  </a:extLst>
                </a:gridCol>
              </a:tblGrid>
              <a:tr h="264745">
                <a:tc>
                  <a:txBody>
                    <a:bodyPr/>
                    <a:lstStyle/>
                    <a:p>
                      <a:pPr algn="ctr"/>
                      <a:r>
                        <a:rPr lang="en-GB" sz="1200" b="1" dirty="0">
                          <a:latin typeface="Gill Sans MT" panose="020B0502020104020203" pitchFamily="34" charset="0"/>
                        </a:rPr>
                        <a:t>Spanish</a:t>
                      </a:r>
                    </a:p>
                  </a:txBody>
                  <a:tcPr>
                    <a:solidFill>
                      <a:srgbClr val="FFCCFF"/>
                    </a:solidFill>
                  </a:tcPr>
                </a:tc>
                <a:tc>
                  <a:txBody>
                    <a:bodyPr/>
                    <a:lstStyle/>
                    <a:p>
                      <a:pPr algn="ctr"/>
                      <a:r>
                        <a:rPr lang="en-GB" sz="1200" b="1" dirty="0">
                          <a:latin typeface="Gill Sans MT" panose="020B0502020104020203" pitchFamily="34" charset="0"/>
                        </a:rPr>
                        <a:t>English</a:t>
                      </a:r>
                    </a:p>
                  </a:txBody>
                  <a:tcPr>
                    <a:solidFill>
                      <a:schemeClr val="accent1">
                        <a:lumMod val="20000"/>
                        <a:lumOff val="80000"/>
                      </a:schemeClr>
                    </a:solidFill>
                  </a:tcPr>
                </a:tc>
                <a:extLst>
                  <a:ext uri="{0D108BD9-81ED-4DB2-BD59-A6C34878D82A}">
                    <a16:rowId xmlns:a16="http://schemas.microsoft.com/office/drawing/2014/main" val="10000"/>
                  </a:ext>
                </a:extLst>
              </a:tr>
              <a:tr h="263213">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a:t>
                      </a:r>
                      <a:r>
                        <a:rPr lang="en-GB" sz="1200" kern="1400" dirty="0" err="1">
                          <a:ln>
                            <a:noFill/>
                          </a:ln>
                          <a:solidFill>
                            <a:srgbClr val="000000"/>
                          </a:solidFill>
                          <a:effectLst/>
                          <a:latin typeface="Gill Sans MT" panose="020B0502020104020203" pitchFamily="34" charset="0"/>
                        </a:rPr>
                        <a:t>Qué</a:t>
                      </a:r>
                      <a:r>
                        <a:rPr lang="en-GB" sz="1200" kern="1400" dirty="0">
                          <a:ln>
                            <a:noFill/>
                          </a:ln>
                          <a:solidFill>
                            <a:srgbClr val="000000"/>
                          </a:solidFill>
                          <a:effectLst/>
                          <a:latin typeface="Gill Sans MT" panose="020B0502020104020203" pitchFamily="34" charset="0"/>
                        </a:rPr>
                        <a:t> </a:t>
                      </a:r>
                      <a:r>
                        <a:rPr lang="en-GB" sz="1200" kern="1400" dirty="0" err="1">
                          <a:ln>
                            <a:noFill/>
                          </a:ln>
                          <a:solidFill>
                            <a:srgbClr val="000000"/>
                          </a:solidFill>
                          <a:effectLst/>
                          <a:latin typeface="Gill Sans MT" panose="020B0502020104020203" pitchFamily="34" charset="0"/>
                        </a:rPr>
                        <a:t>haces</a:t>
                      </a:r>
                      <a:r>
                        <a:rPr lang="en-GB" sz="1200" kern="1400" dirty="0">
                          <a:ln>
                            <a:noFill/>
                          </a:ln>
                          <a:solidFill>
                            <a:srgbClr val="000000"/>
                          </a:solidFill>
                          <a:effectLst/>
                          <a:latin typeface="Gill Sans MT" panose="020B0502020104020203" pitchFamily="34" charset="0"/>
                        </a:rPr>
                        <a:t> </a:t>
                      </a:r>
                      <a:r>
                        <a:rPr lang="en-GB" sz="1200" kern="1400" dirty="0" err="1">
                          <a:ln>
                            <a:noFill/>
                          </a:ln>
                          <a:solidFill>
                            <a:srgbClr val="000000"/>
                          </a:solidFill>
                          <a:effectLst/>
                          <a:latin typeface="Gill Sans MT" panose="020B0502020104020203" pitchFamily="34" charset="0"/>
                        </a:rPr>
                        <a:t>en</a:t>
                      </a:r>
                      <a:r>
                        <a:rPr lang="en-GB" sz="1200" kern="1400" dirty="0">
                          <a:ln>
                            <a:noFill/>
                          </a:ln>
                          <a:solidFill>
                            <a:srgbClr val="000000"/>
                          </a:solidFill>
                          <a:effectLst/>
                          <a:latin typeface="Gill Sans MT" panose="020B0502020104020203" pitchFamily="34" charset="0"/>
                        </a:rPr>
                        <a:t> </a:t>
                      </a:r>
                      <a:r>
                        <a:rPr lang="en-GB" sz="1200" kern="1400" dirty="0" err="1">
                          <a:ln>
                            <a:noFill/>
                          </a:ln>
                          <a:solidFill>
                            <a:srgbClr val="000000"/>
                          </a:solidFill>
                          <a:effectLst/>
                          <a:latin typeface="Gill Sans MT" panose="020B0502020104020203" pitchFamily="34" charset="0"/>
                        </a:rPr>
                        <a:t>verano</a:t>
                      </a:r>
                      <a:r>
                        <a:rPr lang="en-GB" sz="1200" kern="1400" dirty="0">
                          <a:ln>
                            <a:noFill/>
                          </a:ln>
                          <a:solidFill>
                            <a:srgbClr val="000000"/>
                          </a:solidFill>
                          <a:effectLst/>
                          <a:latin typeface="Gill Sans MT" panose="020B0502020104020203" pitchFamily="34" charset="0"/>
                        </a:rPr>
                        <a:t>? </a:t>
                      </a:r>
                      <a:endParaRPr lang="en-GB" sz="10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0"/>
                        </a:spcAft>
                      </a:pPr>
                      <a:r>
                        <a:rPr lang="en-GB" sz="1200" kern="1400" dirty="0">
                          <a:ln>
                            <a:noFill/>
                          </a:ln>
                          <a:solidFill>
                            <a:srgbClr val="000000"/>
                          </a:solidFill>
                          <a:effectLst/>
                          <a:latin typeface="Gill Sans MT" panose="020B0502020104020203" pitchFamily="34" charset="0"/>
                        </a:rPr>
                        <a:t>What do you do in summer? </a:t>
                      </a:r>
                      <a:endParaRPr lang="en-GB" sz="1000" kern="1400" dirty="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10001"/>
                  </a:ext>
                </a:extLst>
              </a:tr>
              <a:tr h="263213">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Gill Sans MT" panose="020B0502020104020203" pitchFamily="34" charset="0"/>
                        </a:rPr>
                        <a:t>En</a:t>
                      </a:r>
                      <a:r>
                        <a:rPr lang="en-GB" sz="1200" kern="1400" dirty="0">
                          <a:ln>
                            <a:noFill/>
                          </a:ln>
                          <a:solidFill>
                            <a:srgbClr val="000000"/>
                          </a:solidFill>
                          <a:effectLst/>
                          <a:latin typeface="Gill Sans MT" panose="020B0502020104020203" pitchFamily="34" charset="0"/>
                        </a:rPr>
                        <a:t> </a:t>
                      </a:r>
                      <a:r>
                        <a:rPr lang="en-GB" sz="1200" kern="1400" dirty="0" err="1">
                          <a:ln>
                            <a:noFill/>
                          </a:ln>
                          <a:solidFill>
                            <a:srgbClr val="000000"/>
                          </a:solidFill>
                          <a:effectLst/>
                          <a:latin typeface="Gill Sans MT" panose="020B0502020104020203" pitchFamily="34" charset="0"/>
                        </a:rPr>
                        <a:t>verano</a:t>
                      </a:r>
                      <a:r>
                        <a:rPr lang="en-GB" sz="1200" kern="1400" dirty="0">
                          <a:ln>
                            <a:noFill/>
                          </a:ln>
                          <a:solidFill>
                            <a:srgbClr val="000000"/>
                          </a:solidFill>
                          <a:effectLst/>
                          <a:latin typeface="Gill Sans MT" panose="020B0502020104020203" pitchFamily="34" charset="0"/>
                        </a:rPr>
                        <a:t>/</a:t>
                      </a:r>
                      <a:r>
                        <a:rPr lang="en-GB" sz="1200" kern="1400" dirty="0" err="1">
                          <a:ln>
                            <a:noFill/>
                          </a:ln>
                          <a:solidFill>
                            <a:srgbClr val="000000"/>
                          </a:solidFill>
                          <a:effectLst/>
                          <a:latin typeface="Gill Sans MT" panose="020B0502020104020203" pitchFamily="34" charset="0"/>
                        </a:rPr>
                        <a:t>invierno</a:t>
                      </a:r>
                      <a:r>
                        <a:rPr lang="en-GB" sz="1200" kern="1400" dirty="0">
                          <a:ln>
                            <a:noFill/>
                          </a:ln>
                          <a:solidFill>
                            <a:srgbClr val="000000"/>
                          </a:solidFill>
                          <a:effectLst/>
                          <a:latin typeface="Gill Sans MT" panose="020B0502020104020203" pitchFamily="34" charset="0"/>
                        </a:rPr>
                        <a:t>…</a:t>
                      </a:r>
                      <a:endParaRPr lang="en-GB" sz="10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0"/>
                        </a:spcAft>
                      </a:pPr>
                      <a:r>
                        <a:rPr lang="en-GB" sz="1200" kern="1400">
                          <a:ln>
                            <a:noFill/>
                          </a:ln>
                          <a:solidFill>
                            <a:srgbClr val="000000"/>
                          </a:solidFill>
                          <a:effectLst/>
                          <a:latin typeface="Gill Sans MT" panose="020B0502020104020203" pitchFamily="34" charset="0"/>
                        </a:rPr>
                        <a:t>In summer/winter… </a:t>
                      </a:r>
                      <a:endParaRPr lang="en-GB" sz="1000" kern="140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10002"/>
                  </a:ext>
                </a:extLst>
              </a:tr>
              <a:tr h="263213">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Gill Sans MT" panose="020B0502020104020203" pitchFamily="34" charset="0"/>
                        </a:rPr>
                        <a:t>chateo</a:t>
                      </a:r>
                      <a:r>
                        <a:rPr lang="en-GB" sz="1200" kern="1400" dirty="0">
                          <a:ln>
                            <a:noFill/>
                          </a:ln>
                          <a:solidFill>
                            <a:srgbClr val="000000"/>
                          </a:solidFill>
                          <a:effectLst/>
                          <a:latin typeface="Gill Sans MT" panose="020B0502020104020203" pitchFamily="34" charset="0"/>
                        </a:rPr>
                        <a:t> </a:t>
                      </a:r>
                      <a:r>
                        <a:rPr lang="en-GB" sz="1200" kern="1400" dirty="0" err="1">
                          <a:ln>
                            <a:noFill/>
                          </a:ln>
                          <a:solidFill>
                            <a:srgbClr val="000000"/>
                          </a:solidFill>
                          <a:effectLst/>
                          <a:latin typeface="Gill Sans MT" panose="020B0502020104020203" pitchFamily="34" charset="0"/>
                        </a:rPr>
                        <a:t>en</a:t>
                      </a:r>
                      <a:r>
                        <a:rPr lang="en-GB" sz="1200" kern="1400" dirty="0">
                          <a:ln>
                            <a:noFill/>
                          </a:ln>
                          <a:solidFill>
                            <a:srgbClr val="000000"/>
                          </a:solidFill>
                          <a:effectLst/>
                          <a:latin typeface="Gill Sans MT" panose="020B0502020104020203" pitchFamily="34" charset="0"/>
                        </a:rPr>
                        <a:t> la red </a:t>
                      </a:r>
                      <a:endParaRPr lang="en-GB" sz="10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0"/>
                        </a:spcAft>
                      </a:pPr>
                      <a:r>
                        <a:rPr lang="en-GB" sz="1200" kern="1400">
                          <a:ln>
                            <a:noFill/>
                          </a:ln>
                          <a:solidFill>
                            <a:srgbClr val="000000"/>
                          </a:solidFill>
                          <a:effectLst/>
                          <a:latin typeface="Gill Sans MT" panose="020B0502020104020203" pitchFamily="34" charset="0"/>
                        </a:rPr>
                        <a:t>I chat online </a:t>
                      </a:r>
                      <a:endParaRPr lang="en-GB" sz="1000" kern="140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10003"/>
                  </a:ext>
                </a:extLst>
              </a:tr>
              <a:tr h="263213">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Gill Sans MT" panose="020B0502020104020203" pitchFamily="34" charset="0"/>
                        </a:rPr>
                        <a:t>cocino</a:t>
                      </a:r>
                      <a:r>
                        <a:rPr lang="en-GB" sz="1200" kern="1400" dirty="0">
                          <a:ln>
                            <a:noFill/>
                          </a:ln>
                          <a:solidFill>
                            <a:srgbClr val="000000"/>
                          </a:solidFill>
                          <a:effectLst/>
                          <a:latin typeface="Gill Sans MT" panose="020B0502020104020203" pitchFamily="34" charset="0"/>
                        </a:rPr>
                        <a:t> para mi </a:t>
                      </a:r>
                      <a:r>
                        <a:rPr lang="en-GB" sz="1200" kern="1400" dirty="0" err="1">
                          <a:ln>
                            <a:noFill/>
                          </a:ln>
                          <a:solidFill>
                            <a:srgbClr val="000000"/>
                          </a:solidFill>
                          <a:effectLst/>
                          <a:latin typeface="Gill Sans MT" panose="020B0502020104020203" pitchFamily="34" charset="0"/>
                        </a:rPr>
                        <a:t>familia</a:t>
                      </a:r>
                      <a:r>
                        <a:rPr lang="en-GB" sz="1200" kern="1400" dirty="0">
                          <a:ln>
                            <a:noFill/>
                          </a:ln>
                          <a:solidFill>
                            <a:srgbClr val="000000"/>
                          </a:solidFill>
                          <a:effectLst/>
                          <a:latin typeface="Gill Sans MT" panose="020B0502020104020203" pitchFamily="34" charset="0"/>
                        </a:rPr>
                        <a:t> </a:t>
                      </a:r>
                      <a:endParaRPr lang="en-GB" sz="10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0"/>
                        </a:spcAft>
                      </a:pPr>
                      <a:r>
                        <a:rPr lang="en-GB" sz="1200" kern="1400" dirty="0">
                          <a:ln>
                            <a:noFill/>
                          </a:ln>
                          <a:solidFill>
                            <a:srgbClr val="000000"/>
                          </a:solidFill>
                          <a:effectLst/>
                          <a:latin typeface="Gill Sans MT" panose="020B0502020104020203" pitchFamily="34" charset="0"/>
                        </a:rPr>
                        <a:t>I cook for my family </a:t>
                      </a:r>
                      <a:endParaRPr lang="en-GB" sz="1000" kern="1400" dirty="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10004"/>
                  </a:ext>
                </a:extLst>
              </a:tr>
              <a:tr h="263213">
                <a:tc>
                  <a:txBody>
                    <a:bodyPr/>
                    <a:lstStyle/>
                    <a:p>
                      <a:pPr marR="0" indent="0" algn="l" rtl="0">
                        <a:lnSpc>
                          <a:spcPct val="119000"/>
                        </a:lnSpc>
                        <a:spcBef>
                          <a:spcPts val="0"/>
                        </a:spcBef>
                        <a:spcAft>
                          <a:spcPts val="0"/>
                        </a:spcAft>
                      </a:pPr>
                      <a:r>
                        <a:rPr lang="en-GB" sz="1200" kern="1400">
                          <a:ln>
                            <a:noFill/>
                          </a:ln>
                          <a:solidFill>
                            <a:srgbClr val="000000"/>
                          </a:solidFill>
                          <a:effectLst/>
                          <a:latin typeface="Gill Sans MT" panose="020B0502020104020203" pitchFamily="34" charset="0"/>
                        </a:rPr>
                        <a:t>descargo canciones </a:t>
                      </a:r>
                      <a:endParaRPr lang="en-GB" sz="1000" kern="140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0"/>
                        </a:spcAft>
                      </a:pPr>
                      <a:r>
                        <a:rPr lang="en-GB" sz="1200" kern="1400" dirty="0">
                          <a:ln>
                            <a:noFill/>
                          </a:ln>
                          <a:solidFill>
                            <a:srgbClr val="000000"/>
                          </a:solidFill>
                          <a:effectLst/>
                          <a:latin typeface="Gill Sans MT" panose="020B0502020104020203" pitchFamily="34" charset="0"/>
                        </a:rPr>
                        <a:t>I download songs </a:t>
                      </a:r>
                      <a:endParaRPr lang="en-GB" sz="1000" kern="1400" dirty="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3925240874"/>
                  </a:ext>
                </a:extLst>
              </a:tr>
              <a:tr h="263213">
                <a:tc>
                  <a:txBody>
                    <a:bodyPr/>
                    <a:lstStyle/>
                    <a:p>
                      <a:pPr marR="0" indent="0" algn="l" rtl="0">
                        <a:lnSpc>
                          <a:spcPct val="119000"/>
                        </a:lnSpc>
                        <a:spcBef>
                          <a:spcPts val="0"/>
                        </a:spcBef>
                        <a:spcAft>
                          <a:spcPts val="600"/>
                        </a:spcAft>
                        <a:tabLst>
                          <a:tab pos="2879446" algn="l"/>
                          <a:tab pos="2766974" algn="l"/>
                        </a:tabLst>
                      </a:pPr>
                      <a:r>
                        <a:rPr lang="en-GB" sz="1200" kern="1400">
                          <a:ln>
                            <a:noFill/>
                          </a:ln>
                          <a:solidFill>
                            <a:srgbClr val="000000"/>
                          </a:solidFill>
                          <a:effectLst/>
                          <a:latin typeface="Gill Sans MT" panose="020B0502020104020203" pitchFamily="34" charset="0"/>
                        </a:rPr>
                        <a:t>escribo correos </a:t>
                      </a:r>
                      <a:endParaRPr lang="en-GB" sz="1000" kern="140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0"/>
                        </a:spcAft>
                      </a:pPr>
                      <a:r>
                        <a:rPr lang="en-GB" sz="1200" kern="1400" dirty="0">
                          <a:ln>
                            <a:noFill/>
                          </a:ln>
                          <a:solidFill>
                            <a:srgbClr val="000000"/>
                          </a:solidFill>
                          <a:effectLst/>
                          <a:latin typeface="Gill Sans MT" panose="020B0502020104020203" pitchFamily="34" charset="0"/>
                        </a:rPr>
                        <a:t>I write emails </a:t>
                      </a:r>
                      <a:endParaRPr lang="en-GB" sz="1000" kern="1400" dirty="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3041935017"/>
                  </a:ext>
                </a:extLst>
              </a:tr>
              <a:tr h="263213">
                <a:tc>
                  <a:txBody>
                    <a:bodyPr/>
                    <a:lstStyle/>
                    <a:p>
                      <a:pPr marR="0" indent="0" algn="l" rtl="0">
                        <a:lnSpc>
                          <a:spcPct val="119000"/>
                        </a:lnSpc>
                        <a:spcBef>
                          <a:spcPts val="0"/>
                        </a:spcBef>
                        <a:spcAft>
                          <a:spcPts val="600"/>
                        </a:spcAft>
                        <a:tabLst>
                          <a:tab pos="2879446" algn="l"/>
                          <a:tab pos="2766974" algn="l"/>
                        </a:tabLst>
                      </a:pPr>
                      <a:r>
                        <a:rPr lang="en-GB" sz="1200" kern="1400">
                          <a:ln>
                            <a:noFill/>
                          </a:ln>
                          <a:solidFill>
                            <a:srgbClr val="000000"/>
                          </a:solidFill>
                          <a:effectLst/>
                          <a:latin typeface="Gill Sans MT" panose="020B0502020104020203" pitchFamily="34" charset="0"/>
                        </a:rPr>
                        <a:t>hago natación/esquí</a:t>
                      </a:r>
                      <a:endParaRPr lang="en-GB" sz="1000" kern="140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I go swimming/skiing</a:t>
                      </a:r>
                      <a:endParaRPr lang="en-GB" sz="1000" kern="1400" dirty="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4149408354"/>
                  </a:ext>
                </a:extLst>
              </a:tr>
              <a:tr h="263213">
                <a:tc>
                  <a:txBody>
                    <a:bodyPr/>
                    <a:lstStyle/>
                    <a:p>
                      <a:pPr marR="0" indent="0" algn="l" rtl="0">
                        <a:lnSpc>
                          <a:spcPct val="119000"/>
                        </a:lnSpc>
                        <a:spcBef>
                          <a:spcPts val="0"/>
                        </a:spcBef>
                        <a:spcAft>
                          <a:spcPts val="600"/>
                        </a:spcAft>
                        <a:tabLst>
                          <a:tab pos="2879446" algn="l"/>
                          <a:tab pos="2766974" algn="l"/>
                        </a:tabLst>
                      </a:pPr>
                      <a:r>
                        <a:rPr lang="en-GB" sz="1200" kern="1400">
                          <a:ln>
                            <a:noFill/>
                          </a:ln>
                          <a:solidFill>
                            <a:srgbClr val="000000"/>
                          </a:solidFill>
                          <a:effectLst/>
                          <a:latin typeface="Gill Sans MT" panose="020B0502020104020203" pitchFamily="34" charset="0"/>
                        </a:rPr>
                        <a:t>juego al baloncesto/fútbol</a:t>
                      </a:r>
                      <a:endParaRPr lang="en-GB" sz="1000" kern="140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I play basketball/football </a:t>
                      </a:r>
                      <a:endParaRPr lang="en-GB" sz="1000" kern="1400" dirty="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1235971345"/>
                  </a:ext>
                </a:extLst>
              </a:tr>
              <a:tr h="263213">
                <a:tc>
                  <a:txBody>
                    <a:bodyPr/>
                    <a:lstStyle/>
                    <a:p>
                      <a:pPr marR="0" indent="0" algn="l" rtl="0">
                        <a:lnSpc>
                          <a:spcPct val="119000"/>
                        </a:lnSpc>
                        <a:spcBef>
                          <a:spcPts val="0"/>
                        </a:spcBef>
                        <a:spcAft>
                          <a:spcPts val="600"/>
                        </a:spcAft>
                        <a:tabLst>
                          <a:tab pos="2879446" algn="l"/>
                          <a:tab pos="2766974" algn="l"/>
                        </a:tabLst>
                      </a:pPr>
                      <a:r>
                        <a:rPr lang="en-GB" sz="1200" kern="1400">
                          <a:ln>
                            <a:noFill/>
                          </a:ln>
                          <a:solidFill>
                            <a:srgbClr val="000000"/>
                          </a:solidFill>
                          <a:effectLst/>
                          <a:latin typeface="Gill Sans MT" panose="020B0502020104020203" pitchFamily="34" charset="0"/>
                        </a:rPr>
                        <a:t>monto a caballo/en bici </a:t>
                      </a:r>
                      <a:endParaRPr lang="en-GB" sz="1000" kern="140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I go </a:t>
                      </a:r>
                      <a:r>
                        <a:rPr lang="en-GB" sz="1200" kern="1400" dirty="0" err="1">
                          <a:ln>
                            <a:noFill/>
                          </a:ln>
                          <a:solidFill>
                            <a:srgbClr val="000000"/>
                          </a:solidFill>
                          <a:effectLst/>
                          <a:latin typeface="Gill Sans MT" panose="020B0502020104020203" pitchFamily="34" charset="0"/>
                        </a:rPr>
                        <a:t>horseriding</a:t>
                      </a:r>
                      <a:r>
                        <a:rPr lang="en-GB" sz="1200" kern="1400" dirty="0">
                          <a:ln>
                            <a:noFill/>
                          </a:ln>
                          <a:solidFill>
                            <a:srgbClr val="000000"/>
                          </a:solidFill>
                          <a:effectLst/>
                          <a:latin typeface="Gill Sans MT" panose="020B0502020104020203" pitchFamily="34" charset="0"/>
                        </a:rPr>
                        <a:t>/cycling</a:t>
                      </a:r>
                      <a:endParaRPr lang="en-GB" sz="1000" kern="1400" dirty="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3748769057"/>
                  </a:ext>
                </a:extLst>
              </a:tr>
              <a:tr h="263213">
                <a:tc>
                  <a:txBody>
                    <a:bodyPr/>
                    <a:lstStyle/>
                    <a:p>
                      <a:pPr marR="0" indent="0" algn="l" rtl="0">
                        <a:lnSpc>
                          <a:spcPct val="119000"/>
                        </a:lnSpc>
                        <a:spcBef>
                          <a:spcPts val="0"/>
                        </a:spcBef>
                        <a:spcAft>
                          <a:spcPts val="600"/>
                        </a:spcAft>
                        <a:tabLst>
                          <a:tab pos="2879446" algn="l"/>
                          <a:tab pos="2766974" algn="l"/>
                        </a:tabLst>
                      </a:pPr>
                      <a:r>
                        <a:rPr lang="en-GB" sz="1200" kern="1400">
                          <a:ln>
                            <a:noFill/>
                          </a:ln>
                          <a:solidFill>
                            <a:srgbClr val="000000"/>
                          </a:solidFill>
                          <a:effectLst/>
                          <a:latin typeface="Gill Sans MT" panose="020B0502020104020203" pitchFamily="34" charset="0"/>
                        </a:rPr>
                        <a:t>nado en el mar </a:t>
                      </a:r>
                      <a:endParaRPr lang="en-GB" sz="1000" kern="140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I swim in the sea </a:t>
                      </a:r>
                      <a:endParaRPr lang="en-GB" sz="1000" kern="1400" dirty="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1543258229"/>
                  </a:ext>
                </a:extLst>
              </a:tr>
              <a:tr h="263213">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salgo con mis amigos/as</a:t>
                      </a:r>
                      <a:endParaRPr lang="en-GB" sz="1000" kern="140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I go out with my friends</a:t>
                      </a:r>
                      <a:endParaRPr lang="en-GB" sz="1000" kern="1400" dirty="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3146237369"/>
                  </a:ext>
                </a:extLst>
              </a:tr>
              <a:tr h="263213">
                <a:tc>
                  <a:txBody>
                    <a:bodyPr/>
                    <a:lstStyle/>
                    <a:p>
                      <a:pPr marR="0" indent="0" algn="l" rtl="0">
                        <a:lnSpc>
                          <a:spcPct val="119000"/>
                        </a:lnSpc>
                        <a:spcBef>
                          <a:spcPts val="0"/>
                        </a:spcBef>
                        <a:spcAft>
                          <a:spcPts val="0"/>
                        </a:spcAft>
                      </a:pPr>
                      <a:r>
                        <a:rPr lang="en-GB" sz="1200" kern="1400" dirty="0" err="1">
                          <a:ln>
                            <a:noFill/>
                          </a:ln>
                          <a:solidFill>
                            <a:srgbClr val="000000"/>
                          </a:solidFill>
                          <a:effectLst/>
                          <a:latin typeface="Gill Sans MT" panose="020B0502020104020203" pitchFamily="34" charset="0"/>
                        </a:rPr>
                        <a:t>toco</a:t>
                      </a:r>
                      <a:r>
                        <a:rPr lang="en-GB" sz="1200" kern="1400" dirty="0">
                          <a:ln>
                            <a:noFill/>
                          </a:ln>
                          <a:solidFill>
                            <a:srgbClr val="000000"/>
                          </a:solidFill>
                          <a:effectLst/>
                          <a:latin typeface="Gill Sans MT" panose="020B0502020104020203" pitchFamily="34" charset="0"/>
                        </a:rPr>
                        <a:t> la </a:t>
                      </a:r>
                      <a:r>
                        <a:rPr lang="en-GB" sz="1200" kern="1400" dirty="0" err="1">
                          <a:ln>
                            <a:noFill/>
                          </a:ln>
                          <a:solidFill>
                            <a:srgbClr val="000000"/>
                          </a:solidFill>
                          <a:effectLst/>
                          <a:latin typeface="Gill Sans MT" panose="020B0502020104020203" pitchFamily="34" charset="0"/>
                        </a:rPr>
                        <a:t>guitarra</a:t>
                      </a:r>
                      <a:r>
                        <a:rPr lang="en-GB" sz="1200" kern="1400" dirty="0">
                          <a:ln>
                            <a:noFill/>
                          </a:ln>
                          <a:solidFill>
                            <a:srgbClr val="000000"/>
                          </a:solidFill>
                          <a:effectLst/>
                          <a:latin typeface="Gill Sans MT" panose="020B0502020104020203" pitchFamily="34" charset="0"/>
                        </a:rPr>
                        <a:t> </a:t>
                      </a:r>
                      <a:endParaRPr lang="en-GB" sz="10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0"/>
                        </a:spcAft>
                      </a:pPr>
                      <a:r>
                        <a:rPr lang="en-GB" sz="1200" kern="1400" dirty="0">
                          <a:ln>
                            <a:noFill/>
                          </a:ln>
                          <a:solidFill>
                            <a:srgbClr val="000000"/>
                          </a:solidFill>
                          <a:effectLst/>
                          <a:latin typeface="Gill Sans MT" panose="020B0502020104020203" pitchFamily="34" charset="0"/>
                        </a:rPr>
                        <a:t>I play the guitar </a:t>
                      </a:r>
                      <a:endParaRPr lang="en-GB" sz="1000" kern="1400" dirty="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3264998185"/>
                  </a:ext>
                </a:extLst>
              </a:tr>
              <a:tr h="263213">
                <a:tc>
                  <a:txBody>
                    <a:bodyPr/>
                    <a:lstStyle/>
                    <a:p>
                      <a:pPr marR="0" indent="0" algn="l" rtl="0">
                        <a:lnSpc>
                          <a:spcPct val="119000"/>
                        </a:lnSpc>
                        <a:spcBef>
                          <a:spcPts val="0"/>
                        </a:spcBef>
                        <a:spcAft>
                          <a:spcPts val="0"/>
                        </a:spcAft>
                      </a:pPr>
                      <a:r>
                        <a:rPr lang="en-GB" sz="1200" kern="1400">
                          <a:ln>
                            <a:noFill/>
                          </a:ln>
                          <a:solidFill>
                            <a:srgbClr val="000000"/>
                          </a:solidFill>
                          <a:effectLst/>
                          <a:latin typeface="Gill Sans MT" panose="020B0502020104020203" pitchFamily="34" charset="0"/>
                        </a:rPr>
                        <a:t>veo la tele </a:t>
                      </a:r>
                      <a:endParaRPr lang="en-GB" sz="1000" kern="140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I watch TV </a:t>
                      </a:r>
                      <a:endParaRPr lang="en-GB" sz="1000" kern="1400" dirty="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2139219470"/>
                  </a:ext>
                </a:extLst>
              </a:tr>
              <a:tr h="263213">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a:t>
                      </a:r>
                      <a:r>
                        <a:rPr lang="en-GB" sz="1200" kern="1400" dirty="0" err="1">
                          <a:ln>
                            <a:noFill/>
                          </a:ln>
                          <a:solidFill>
                            <a:srgbClr val="000000"/>
                          </a:solidFill>
                          <a:effectLst/>
                          <a:latin typeface="Gill Sans MT" panose="020B0502020104020203" pitchFamily="34" charset="0"/>
                        </a:rPr>
                        <a:t>Qué</a:t>
                      </a:r>
                      <a:r>
                        <a:rPr lang="en-GB" sz="1200" kern="1400" dirty="0">
                          <a:ln>
                            <a:noFill/>
                          </a:ln>
                          <a:solidFill>
                            <a:srgbClr val="000000"/>
                          </a:solidFill>
                          <a:effectLst/>
                          <a:latin typeface="Gill Sans MT" panose="020B0502020104020203" pitchFamily="34" charset="0"/>
                        </a:rPr>
                        <a:t> </a:t>
                      </a:r>
                      <a:r>
                        <a:rPr lang="en-GB" sz="1200" kern="1400" dirty="0" err="1">
                          <a:ln>
                            <a:noFill/>
                          </a:ln>
                          <a:solidFill>
                            <a:srgbClr val="000000"/>
                          </a:solidFill>
                          <a:effectLst/>
                          <a:latin typeface="Gill Sans MT" panose="020B0502020104020203" pitchFamily="34" charset="0"/>
                        </a:rPr>
                        <a:t>tiempo</a:t>
                      </a:r>
                      <a:r>
                        <a:rPr lang="en-GB" sz="1200" kern="1400" dirty="0">
                          <a:ln>
                            <a:noFill/>
                          </a:ln>
                          <a:solidFill>
                            <a:srgbClr val="000000"/>
                          </a:solidFill>
                          <a:effectLst/>
                          <a:latin typeface="Gill Sans MT" panose="020B0502020104020203" pitchFamily="34" charset="0"/>
                        </a:rPr>
                        <a:t> </a:t>
                      </a:r>
                      <a:r>
                        <a:rPr lang="en-GB" sz="1200" kern="1400" dirty="0" err="1">
                          <a:ln>
                            <a:noFill/>
                          </a:ln>
                          <a:solidFill>
                            <a:srgbClr val="000000"/>
                          </a:solidFill>
                          <a:effectLst/>
                          <a:latin typeface="Gill Sans MT" panose="020B0502020104020203" pitchFamily="34" charset="0"/>
                        </a:rPr>
                        <a:t>hace</a:t>
                      </a:r>
                      <a:r>
                        <a:rPr lang="en-GB" sz="1200" kern="1400" dirty="0">
                          <a:ln>
                            <a:noFill/>
                          </a:ln>
                          <a:solidFill>
                            <a:srgbClr val="000000"/>
                          </a:solidFill>
                          <a:effectLst/>
                          <a:latin typeface="Gill Sans MT" panose="020B0502020104020203" pitchFamily="34" charset="0"/>
                        </a:rPr>
                        <a:t>?  . . .  </a:t>
                      </a:r>
                      <a:endParaRPr lang="en-GB" sz="10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0"/>
                        </a:spcAft>
                      </a:pPr>
                      <a:r>
                        <a:rPr lang="en-GB" sz="1200" kern="1400" dirty="0">
                          <a:ln>
                            <a:noFill/>
                          </a:ln>
                          <a:solidFill>
                            <a:srgbClr val="000000"/>
                          </a:solidFill>
                          <a:effectLst/>
                          <a:latin typeface="Gill Sans MT" panose="020B0502020104020203" pitchFamily="34" charset="0"/>
                        </a:rPr>
                        <a:t>What’s the weather like? </a:t>
                      </a:r>
                    </a:p>
                  </a:txBody>
                  <a:tcPr marL="36576" marR="36576" marT="36576" marB="36576"/>
                </a:tc>
                <a:extLst>
                  <a:ext uri="{0D108BD9-81ED-4DB2-BD59-A6C34878D82A}">
                    <a16:rowId xmlns:a16="http://schemas.microsoft.com/office/drawing/2014/main" val="3487442006"/>
                  </a:ext>
                </a:extLst>
              </a:tr>
              <a:tr h="263213">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Gill Sans MT" panose="020B0502020104020203" pitchFamily="34" charset="0"/>
                        </a:rPr>
                        <a:t>Hace</a:t>
                      </a:r>
                      <a:r>
                        <a:rPr lang="en-GB" sz="1200" kern="1400" dirty="0">
                          <a:ln>
                            <a:noFill/>
                          </a:ln>
                          <a:solidFill>
                            <a:srgbClr val="000000"/>
                          </a:solidFill>
                          <a:effectLst/>
                          <a:latin typeface="Gill Sans MT" panose="020B0502020104020203" pitchFamily="34" charset="0"/>
                        </a:rPr>
                        <a:t> </a:t>
                      </a:r>
                      <a:r>
                        <a:rPr lang="en-GB" sz="1200" kern="1400" dirty="0" err="1">
                          <a:ln>
                            <a:noFill/>
                          </a:ln>
                          <a:solidFill>
                            <a:srgbClr val="000000"/>
                          </a:solidFill>
                          <a:effectLst/>
                          <a:latin typeface="Gill Sans MT" panose="020B0502020104020203" pitchFamily="34" charset="0"/>
                        </a:rPr>
                        <a:t>buen</a:t>
                      </a:r>
                      <a:r>
                        <a:rPr lang="en-GB" sz="1200" kern="1400" dirty="0">
                          <a:ln>
                            <a:noFill/>
                          </a:ln>
                          <a:solidFill>
                            <a:srgbClr val="000000"/>
                          </a:solidFill>
                          <a:effectLst/>
                          <a:latin typeface="Gill Sans MT" panose="020B0502020104020203" pitchFamily="34" charset="0"/>
                        </a:rPr>
                        <a:t>/mal </a:t>
                      </a:r>
                      <a:r>
                        <a:rPr lang="en-GB" sz="1200" kern="1400" dirty="0" err="1">
                          <a:ln>
                            <a:noFill/>
                          </a:ln>
                          <a:solidFill>
                            <a:srgbClr val="000000"/>
                          </a:solidFill>
                          <a:effectLst/>
                          <a:latin typeface="Gill Sans MT" panose="020B0502020104020203" pitchFamily="34" charset="0"/>
                        </a:rPr>
                        <a:t>tiempo</a:t>
                      </a:r>
                      <a:r>
                        <a:rPr lang="en-GB" sz="1200" kern="1400" dirty="0">
                          <a:ln>
                            <a:noFill/>
                          </a:ln>
                          <a:solidFill>
                            <a:srgbClr val="000000"/>
                          </a:solidFill>
                          <a:effectLst/>
                          <a:latin typeface="Gill Sans MT" panose="020B0502020104020203" pitchFamily="34" charset="0"/>
                        </a:rPr>
                        <a:t>. </a:t>
                      </a:r>
                      <a:endParaRPr lang="en-GB" sz="10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0"/>
                        </a:spcAft>
                      </a:pPr>
                      <a:r>
                        <a:rPr lang="en-GB" sz="1200" kern="1400" dirty="0">
                          <a:ln>
                            <a:noFill/>
                          </a:ln>
                          <a:solidFill>
                            <a:srgbClr val="000000"/>
                          </a:solidFill>
                          <a:effectLst/>
                          <a:latin typeface="Gill Sans MT" panose="020B0502020104020203" pitchFamily="34" charset="0"/>
                        </a:rPr>
                        <a:t>It’s good/bad weather.</a:t>
                      </a:r>
                      <a:endParaRPr lang="en-GB" sz="1000" kern="1400" dirty="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1996766682"/>
                  </a:ext>
                </a:extLst>
              </a:tr>
              <a:tr h="263213">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Hace calor/frío/sol/viento</a:t>
                      </a:r>
                      <a:endParaRPr lang="en-GB" sz="1000" kern="140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0"/>
                        </a:spcAft>
                      </a:pPr>
                      <a:r>
                        <a:rPr lang="en-GB" sz="1200" kern="1400" dirty="0">
                          <a:ln>
                            <a:noFill/>
                          </a:ln>
                          <a:solidFill>
                            <a:srgbClr val="000000"/>
                          </a:solidFill>
                          <a:effectLst/>
                          <a:latin typeface="Gill Sans MT" panose="020B0502020104020203" pitchFamily="34" charset="0"/>
                        </a:rPr>
                        <a:t>It’s hot/cold/sunny/windy. </a:t>
                      </a:r>
                      <a:endParaRPr lang="en-GB" sz="1000" kern="1400" dirty="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2903454539"/>
                  </a:ext>
                </a:extLst>
              </a:tr>
              <a:tr h="263213">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Llueve/Nieva. </a:t>
                      </a:r>
                      <a:endParaRPr lang="en-GB" sz="1000" kern="140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0"/>
                        </a:spcAft>
                      </a:pPr>
                      <a:r>
                        <a:rPr lang="en-GB" sz="1200" kern="1400" dirty="0">
                          <a:ln>
                            <a:noFill/>
                          </a:ln>
                          <a:solidFill>
                            <a:srgbClr val="000000"/>
                          </a:solidFill>
                          <a:effectLst/>
                          <a:latin typeface="Gill Sans MT" panose="020B0502020104020203" pitchFamily="34" charset="0"/>
                        </a:rPr>
                        <a:t>It’s raining/snowing</a:t>
                      </a:r>
                      <a:endParaRPr lang="en-GB" sz="1000" kern="1400" dirty="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1182811333"/>
                  </a:ext>
                </a:extLst>
              </a:tr>
              <a:tr h="263213">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Hay </a:t>
                      </a:r>
                      <a:r>
                        <a:rPr lang="en-GB" sz="1200" kern="1400" dirty="0" err="1">
                          <a:ln>
                            <a:noFill/>
                          </a:ln>
                          <a:solidFill>
                            <a:srgbClr val="000000"/>
                          </a:solidFill>
                          <a:effectLst/>
                          <a:latin typeface="Gill Sans MT" panose="020B0502020104020203" pitchFamily="34" charset="0"/>
                        </a:rPr>
                        <a:t>niebla</a:t>
                      </a:r>
                      <a:r>
                        <a:rPr lang="en-GB" sz="1200" kern="1400" dirty="0">
                          <a:ln>
                            <a:noFill/>
                          </a:ln>
                          <a:solidFill>
                            <a:srgbClr val="000000"/>
                          </a:solidFill>
                          <a:effectLst/>
                          <a:latin typeface="Gill Sans MT" panose="020B0502020104020203" pitchFamily="34" charset="0"/>
                        </a:rPr>
                        <a:t>/</a:t>
                      </a:r>
                      <a:r>
                        <a:rPr lang="en-GB" sz="1200" kern="1400" dirty="0" err="1">
                          <a:ln>
                            <a:noFill/>
                          </a:ln>
                          <a:solidFill>
                            <a:srgbClr val="000000"/>
                          </a:solidFill>
                          <a:effectLst/>
                          <a:latin typeface="Gill Sans MT" panose="020B0502020104020203" pitchFamily="34" charset="0"/>
                        </a:rPr>
                        <a:t>tormenta</a:t>
                      </a:r>
                      <a:r>
                        <a:rPr lang="en-GB" sz="1200" kern="1400" dirty="0">
                          <a:ln>
                            <a:noFill/>
                          </a:ln>
                          <a:solidFill>
                            <a:srgbClr val="000000"/>
                          </a:solidFill>
                          <a:effectLst/>
                          <a:latin typeface="Gill Sans MT" panose="020B0502020104020203" pitchFamily="34" charset="0"/>
                        </a:rPr>
                        <a:t>. </a:t>
                      </a:r>
                      <a:endParaRPr lang="en-GB" sz="10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0"/>
                        </a:spcAft>
                      </a:pPr>
                      <a:r>
                        <a:rPr lang="en-GB" sz="1200" kern="1400" dirty="0">
                          <a:ln>
                            <a:noFill/>
                          </a:ln>
                          <a:solidFill>
                            <a:srgbClr val="000000"/>
                          </a:solidFill>
                          <a:effectLst/>
                          <a:latin typeface="Gill Sans MT" panose="020B0502020104020203" pitchFamily="34" charset="0"/>
                        </a:rPr>
                        <a:t>It’s foggy/stormy. </a:t>
                      </a:r>
                      <a:endParaRPr lang="en-GB" sz="1000" kern="1400" dirty="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370251380"/>
                  </a:ext>
                </a:extLst>
              </a:tr>
              <a:tr h="263213">
                <a:tc>
                  <a:txBody>
                    <a:bodyPr/>
                    <a:lstStyle/>
                    <a:p>
                      <a:pPr marR="0" indent="0" algn="l" rtl="0">
                        <a:lnSpc>
                          <a:spcPct val="119000"/>
                        </a:lnSpc>
                        <a:spcBef>
                          <a:spcPts val="0"/>
                        </a:spcBef>
                        <a:spcAft>
                          <a:spcPts val="0"/>
                        </a:spcAft>
                      </a:pPr>
                      <a:r>
                        <a:rPr lang="en-GB" sz="1200" kern="1400" dirty="0">
                          <a:ln>
                            <a:noFill/>
                          </a:ln>
                          <a:solidFill>
                            <a:srgbClr val="000000"/>
                          </a:solidFill>
                          <a:effectLst/>
                          <a:latin typeface="Gill Sans MT" panose="020B0502020104020203" pitchFamily="34" charset="0"/>
                        </a:rPr>
                        <a:t>¿</a:t>
                      </a:r>
                      <a:r>
                        <a:rPr lang="en-GB" sz="1200" kern="1400" dirty="0" err="1">
                          <a:ln>
                            <a:noFill/>
                          </a:ln>
                          <a:solidFill>
                            <a:srgbClr val="000000"/>
                          </a:solidFill>
                          <a:effectLst/>
                          <a:latin typeface="Gill Sans MT" panose="020B0502020104020203" pitchFamily="34" charset="0"/>
                        </a:rPr>
                        <a:t>Adónde</a:t>
                      </a:r>
                      <a:r>
                        <a:rPr lang="en-GB" sz="1200" kern="1400" dirty="0">
                          <a:ln>
                            <a:noFill/>
                          </a:ln>
                          <a:solidFill>
                            <a:srgbClr val="000000"/>
                          </a:solidFill>
                          <a:effectLst/>
                          <a:latin typeface="Gill Sans MT" panose="020B0502020104020203" pitchFamily="34" charset="0"/>
                        </a:rPr>
                        <a:t> </a:t>
                      </a:r>
                      <a:r>
                        <a:rPr lang="en-GB" sz="1200" kern="1400" dirty="0" err="1">
                          <a:ln>
                            <a:noFill/>
                          </a:ln>
                          <a:solidFill>
                            <a:srgbClr val="000000"/>
                          </a:solidFill>
                          <a:effectLst/>
                          <a:latin typeface="Gill Sans MT" panose="020B0502020104020203" pitchFamily="34" charset="0"/>
                        </a:rPr>
                        <a:t>fuiste</a:t>
                      </a:r>
                      <a:r>
                        <a:rPr lang="en-GB" sz="1200" kern="1400" dirty="0">
                          <a:ln>
                            <a:noFill/>
                          </a:ln>
                          <a:solidFill>
                            <a:srgbClr val="000000"/>
                          </a:solidFill>
                          <a:effectLst/>
                          <a:latin typeface="Gill Sans MT" panose="020B0502020104020203" pitchFamily="34" charset="0"/>
                        </a:rPr>
                        <a:t> de </a:t>
                      </a:r>
                      <a:r>
                        <a:rPr lang="en-GB" sz="1200" kern="1400" dirty="0" err="1">
                          <a:ln>
                            <a:noFill/>
                          </a:ln>
                          <a:solidFill>
                            <a:srgbClr val="000000"/>
                          </a:solidFill>
                          <a:effectLst/>
                          <a:latin typeface="Gill Sans MT" panose="020B0502020104020203" pitchFamily="34" charset="0"/>
                        </a:rPr>
                        <a:t>vacaciones</a:t>
                      </a:r>
                      <a:r>
                        <a:rPr lang="en-GB" sz="1200" kern="1400" dirty="0">
                          <a:ln>
                            <a:noFill/>
                          </a:ln>
                          <a:solidFill>
                            <a:srgbClr val="000000"/>
                          </a:solidFill>
                          <a:effectLst/>
                          <a:latin typeface="Gill Sans MT" panose="020B0502020104020203" pitchFamily="34" charset="0"/>
                        </a:rPr>
                        <a:t>? </a:t>
                      </a:r>
                      <a:endParaRPr lang="en-GB" sz="10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0"/>
                        </a:spcAft>
                      </a:pPr>
                      <a:r>
                        <a:rPr lang="en-GB" sz="1200" kern="1400" dirty="0">
                          <a:ln>
                            <a:noFill/>
                          </a:ln>
                          <a:solidFill>
                            <a:srgbClr val="000000"/>
                          </a:solidFill>
                          <a:effectLst/>
                          <a:latin typeface="Gill Sans MT" panose="020B0502020104020203" pitchFamily="34" charset="0"/>
                        </a:rPr>
                        <a:t>Where did you go on holiday? </a:t>
                      </a:r>
                      <a:endParaRPr lang="en-GB" sz="1000" kern="1400" dirty="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1562701373"/>
                  </a:ext>
                </a:extLst>
              </a:tr>
              <a:tr h="263213">
                <a:tc>
                  <a:txBody>
                    <a:bodyPr/>
                    <a:lstStyle/>
                    <a:p>
                      <a:pPr marR="0" indent="0" algn="l" rtl="0">
                        <a:lnSpc>
                          <a:spcPct val="119000"/>
                        </a:lnSpc>
                        <a:spcBef>
                          <a:spcPts val="0"/>
                        </a:spcBef>
                        <a:spcAft>
                          <a:spcPts val="0"/>
                        </a:spcAft>
                      </a:pPr>
                      <a:r>
                        <a:rPr lang="es-ES" sz="1200" kern="1400" dirty="0">
                          <a:ln>
                            <a:noFill/>
                          </a:ln>
                          <a:solidFill>
                            <a:srgbClr val="000000"/>
                          </a:solidFill>
                          <a:effectLst/>
                          <a:latin typeface="Gill Sans MT" panose="020B0502020104020203" pitchFamily="34" charset="0"/>
                        </a:rPr>
                        <a:t>hace una semana/un mes/un año </a:t>
                      </a:r>
                      <a:endParaRPr lang="es-ES" sz="10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0"/>
                        </a:spcAft>
                      </a:pPr>
                      <a:r>
                        <a:rPr lang="en-GB" sz="1200" kern="1400" dirty="0">
                          <a:ln>
                            <a:noFill/>
                          </a:ln>
                          <a:solidFill>
                            <a:srgbClr val="000000"/>
                          </a:solidFill>
                          <a:effectLst/>
                          <a:latin typeface="Gill Sans MT" panose="020B0502020104020203" pitchFamily="34" charset="0"/>
                        </a:rPr>
                        <a:t>a week/month/year ago </a:t>
                      </a:r>
                      <a:endParaRPr lang="en-GB" sz="1000" kern="1400" dirty="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3683781608"/>
                  </a:ext>
                </a:extLst>
              </a:tr>
              <a:tr h="263213">
                <a:tc>
                  <a:txBody>
                    <a:bodyPr/>
                    <a:lstStyle/>
                    <a:p>
                      <a:pPr marR="0" indent="0" algn="l" rtl="0">
                        <a:lnSpc>
                          <a:spcPct val="119000"/>
                        </a:lnSpc>
                        <a:spcBef>
                          <a:spcPts val="0"/>
                        </a:spcBef>
                        <a:spcAft>
                          <a:spcPts val="0"/>
                        </a:spcAft>
                      </a:pPr>
                      <a:r>
                        <a:rPr lang="en-GB" sz="1200" kern="1400" dirty="0">
                          <a:ln>
                            <a:noFill/>
                          </a:ln>
                          <a:solidFill>
                            <a:srgbClr val="000000"/>
                          </a:solidFill>
                          <a:effectLst/>
                          <a:latin typeface="Gill Sans MT" panose="020B0502020104020203" pitchFamily="34" charset="0"/>
                        </a:rPr>
                        <a:t>I went on holiday to… </a:t>
                      </a:r>
                      <a:endParaRPr lang="en-GB" sz="10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0"/>
                        </a:spcAft>
                      </a:pPr>
                      <a:r>
                        <a:rPr lang="en-GB" sz="1200" kern="1400" dirty="0" err="1">
                          <a:ln>
                            <a:noFill/>
                          </a:ln>
                          <a:solidFill>
                            <a:srgbClr val="000000"/>
                          </a:solidFill>
                          <a:effectLst/>
                          <a:latin typeface="Gill Sans MT" panose="020B0502020104020203" pitchFamily="34" charset="0"/>
                        </a:rPr>
                        <a:t>fui</a:t>
                      </a:r>
                      <a:r>
                        <a:rPr lang="en-GB" sz="1200" kern="1400" dirty="0">
                          <a:ln>
                            <a:noFill/>
                          </a:ln>
                          <a:solidFill>
                            <a:srgbClr val="000000"/>
                          </a:solidFill>
                          <a:effectLst/>
                          <a:latin typeface="Gill Sans MT" panose="020B0502020104020203" pitchFamily="34" charset="0"/>
                        </a:rPr>
                        <a:t> de </a:t>
                      </a:r>
                      <a:r>
                        <a:rPr lang="en-GB" sz="1200" kern="1400" dirty="0" err="1">
                          <a:ln>
                            <a:noFill/>
                          </a:ln>
                          <a:solidFill>
                            <a:srgbClr val="000000"/>
                          </a:solidFill>
                          <a:effectLst/>
                          <a:latin typeface="Gill Sans MT" panose="020B0502020104020203" pitchFamily="34" charset="0"/>
                        </a:rPr>
                        <a:t>vacaciones</a:t>
                      </a:r>
                      <a:r>
                        <a:rPr lang="en-GB" sz="1200" kern="1400" dirty="0">
                          <a:ln>
                            <a:noFill/>
                          </a:ln>
                          <a:solidFill>
                            <a:srgbClr val="000000"/>
                          </a:solidFill>
                          <a:effectLst/>
                          <a:latin typeface="Gill Sans MT" panose="020B0502020104020203" pitchFamily="34" charset="0"/>
                        </a:rPr>
                        <a:t> a… </a:t>
                      </a:r>
                      <a:endParaRPr lang="en-GB" sz="1000" kern="1400" dirty="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4017807950"/>
                  </a:ext>
                </a:extLst>
              </a:tr>
              <a:tr h="263213">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¿Con </a:t>
                      </a:r>
                      <a:r>
                        <a:rPr lang="en-GB" sz="1200" kern="1400" dirty="0" err="1">
                          <a:ln>
                            <a:noFill/>
                          </a:ln>
                          <a:solidFill>
                            <a:srgbClr val="000000"/>
                          </a:solidFill>
                          <a:effectLst/>
                          <a:latin typeface="Gill Sans MT" panose="020B0502020104020203" pitchFamily="34" charset="0"/>
                        </a:rPr>
                        <a:t>quién</a:t>
                      </a:r>
                      <a:r>
                        <a:rPr lang="en-GB" sz="1200" kern="1400" dirty="0">
                          <a:ln>
                            <a:noFill/>
                          </a:ln>
                          <a:solidFill>
                            <a:srgbClr val="000000"/>
                          </a:solidFill>
                          <a:effectLst/>
                          <a:latin typeface="Gill Sans MT" panose="020B0502020104020203" pitchFamily="34" charset="0"/>
                        </a:rPr>
                        <a:t> </a:t>
                      </a:r>
                      <a:r>
                        <a:rPr lang="en-GB" sz="1200" kern="1400" dirty="0" err="1">
                          <a:ln>
                            <a:noFill/>
                          </a:ln>
                          <a:solidFill>
                            <a:srgbClr val="000000"/>
                          </a:solidFill>
                          <a:effectLst/>
                          <a:latin typeface="Gill Sans MT" panose="020B0502020104020203" pitchFamily="34" charset="0"/>
                        </a:rPr>
                        <a:t>fuiste</a:t>
                      </a:r>
                      <a:r>
                        <a:rPr lang="en-GB" sz="1200" kern="1400" dirty="0">
                          <a:ln>
                            <a:noFill/>
                          </a:ln>
                          <a:solidFill>
                            <a:srgbClr val="000000"/>
                          </a:solidFill>
                          <a:effectLst/>
                          <a:latin typeface="Gill Sans MT" panose="020B0502020104020203" pitchFamily="34" charset="0"/>
                        </a:rPr>
                        <a:t>?</a:t>
                      </a:r>
                      <a:endParaRPr lang="en-GB" sz="10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0"/>
                        </a:spcAft>
                      </a:pPr>
                      <a:r>
                        <a:rPr lang="en-GB" sz="1200" kern="1400" dirty="0">
                          <a:ln>
                            <a:noFill/>
                          </a:ln>
                          <a:solidFill>
                            <a:srgbClr val="000000"/>
                          </a:solidFill>
                          <a:effectLst/>
                          <a:latin typeface="Gill Sans MT" panose="020B0502020104020203" pitchFamily="34" charset="0"/>
                        </a:rPr>
                        <a:t>Who did you go with? </a:t>
                      </a:r>
                      <a:endParaRPr lang="en-GB" sz="1000" kern="1400" dirty="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3391906313"/>
                  </a:ext>
                </a:extLst>
              </a:tr>
            </a:tbl>
          </a:graphicData>
        </a:graphic>
      </p:graphicFrame>
    </p:spTree>
    <p:extLst>
      <p:ext uri="{BB962C8B-B14F-4D97-AF65-F5344CB8AC3E}">
        <p14:creationId xmlns:p14="http://schemas.microsoft.com/office/powerpoint/2010/main" val="3448548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2703" y="134605"/>
            <a:ext cx="1786308"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History</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sp>
        <p:nvSpPr>
          <p:cNvPr id="9" name="TextBox 8"/>
          <p:cNvSpPr txBox="1"/>
          <p:nvPr/>
        </p:nvSpPr>
        <p:spPr>
          <a:xfrm>
            <a:off x="11828418" y="6489391"/>
            <a:ext cx="363582"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7</a:t>
            </a:r>
          </a:p>
        </p:txBody>
      </p:sp>
      <p:graphicFrame>
        <p:nvGraphicFramePr>
          <p:cNvPr id="4" name="Content Placeholder 3"/>
          <p:cNvGraphicFramePr>
            <a:graphicFrameLocks/>
          </p:cNvGraphicFramePr>
          <p:nvPr>
            <p:extLst>
              <p:ext uri="{D42A27DB-BD31-4B8C-83A1-F6EECF244321}">
                <p14:modId xmlns:p14="http://schemas.microsoft.com/office/powerpoint/2010/main" val="4070200849"/>
              </p:ext>
            </p:extLst>
          </p:nvPr>
        </p:nvGraphicFramePr>
        <p:xfrm>
          <a:off x="6208295" y="764893"/>
          <a:ext cx="5583111" cy="5714712"/>
        </p:xfrm>
        <a:graphic>
          <a:graphicData uri="http://schemas.openxmlformats.org/drawingml/2006/table">
            <a:tbl>
              <a:tblPr firstRow="1" bandRow="1">
                <a:tableStyleId>{5940675A-B579-460E-94D1-54222C63F5DA}</a:tableStyleId>
              </a:tblPr>
              <a:tblGrid>
                <a:gridCol w="1347994">
                  <a:extLst>
                    <a:ext uri="{9D8B030D-6E8A-4147-A177-3AD203B41FA5}">
                      <a16:colId xmlns:a16="http://schemas.microsoft.com/office/drawing/2014/main" val="20000"/>
                    </a:ext>
                  </a:extLst>
                </a:gridCol>
                <a:gridCol w="4235117">
                  <a:extLst>
                    <a:ext uri="{9D8B030D-6E8A-4147-A177-3AD203B41FA5}">
                      <a16:colId xmlns:a16="http://schemas.microsoft.com/office/drawing/2014/main" val="20001"/>
                    </a:ext>
                  </a:extLst>
                </a:gridCol>
              </a:tblGrid>
              <a:tr h="449881">
                <a:tc>
                  <a:txBody>
                    <a:bodyPr/>
                    <a:lstStyle/>
                    <a:p>
                      <a:pPr marR="0" indent="0" algn="ctr" rtl="0">
                        <a:lnSpc>
                          <a:spcPct val="119000"/>
                        </a:lnSpc>
                        <a:spcBef>
                          <a:spcPts val="0"/>
                        </a:spcBef>
                        <a:spcAft>
                          <a:spcPts val="600"/>
                        </a:spcAft>
                      </a:pPr>
                      <a:r>
                        <a:rPr lang="en-GB" sz="1200" b="1" kern="1400" dirty="0">
                          <a:ln>
                            <a:noFill/>
                          </a:ln>
                          <a:effectLst/>
                          <a:latin typeface="Gill Sans MT" panose="020B0502020104020203" pitchFamily="34" charset="0"/>
                        </a:rPr>
                        <a:t>Key Term </a:t>
                      </a:r>
                      <a:endParaRPr lang="en-GB" sz="1200" b="1" kern="1400" dirty="0">
                        <a:ln>
                          <a:noFill/>
                        </a:ln>
                        <a:solidFill>
                          <a:srgbClr val="000000"/>
                        </a:solidFill>
                        <a:effectLst/>
                        <a:latin typeface="Gill Sans MT" panose="020B0502020104020203" pitchFamily="34" charset="0"/>
                      </a:endParaRPr>
                    </a:p>
                  </a:txBody>
                  <a:tcPr marL="20166" marR="20166" marT="20166" marB="20166" anchor="ctr">
                    <a:solidFill>
                      <a:schemeClr val="accent1">
                        <a:lumMod val="20000"/>
                        <a:lumOff val="80000"/>
                      </a:schemeClr>
                    </a:solidFill>
                  </a:tcPr>
                </a:tc>
                <a:tc>
                  <a:txBody>
                    <a:bodyPr/>
                    <a:lstStyle/>
                    <a:p>
                      <a:pPr marR="0" indent="0" algn="ctr" rtl="0">
                        <a:lnSpc>
                          <a:spcPct val="119000"/>
                        </a:lnSpc>
                        <a:spcBef>
                          <a:spcPts val="0"/>
                        </a:spcBef>
                        <a:spcAft>
                          <a:spcPts val="600"/>
                        </a:spcAft>
                      </a:pPr>
                      <a:r>
                        <a:rPr lang="en-GB" sz="1200" b="1" kern="1400" dirty="0">
                          <a:ln>
                            <a:noFill/>
                          </a:ln>
                          <a:effectLst/>
                          <a:latin typeface="Gill Sans MT" panose="020B0502020104020203" pitchFamily="34" charset="0"/>
                        </a:rPr>
                        <a:t>Definition</a:t>
                      </a:r>
                      <a:endParaRPr lang="en-GB" sz="1200" b="1" kern="1400" dirty="0">
                        <a:ln>
                          <a:noFill/>
                        </a:ln>
                        <a:solidFill>
                          <a:srgbClr val="000000"/>
                        </a:solidFill>
                        <a:effectLst/>
                        <a:latin typeface="Gill Sans MT" panose="020B0502020104020203" pitchFamily="34" charset="0"/>
                      </a:endParaRPr>
                    </a:p>
                  </a:txBody>
                  <a:tcPr marL="20166" marR="20166" marT="20166" marB="20166" anchor="ctr">
                    <a:solidFill>
                      <a:schemeClr val="accent1">
                        <a:lumMod val="20000"/>
                        <a:lumOff val="80000"/>
                      </a:schemeClr>
                    </a:solidFill>
                  </a:tcPr>
                </a:tc>
                <a:extLst>
                  <a:ext uri="{0D108BD9-81ED-4DB2-BD59-A6C34878D82A}">
                    <a16:rowId xmlns:a16="http://schemas.microsoft.com/office/drawing/2014/main" val="10000"/>
                  </a:ext>
                </a:extLst>
              </a:tr>
              <a:tr h="556935">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Militarism</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Belief that a country should maintain a strong armed forces and be prepared to use it aggressively.</a:t>
                      </a:r>
                    </a:p>
                  </a:txBody>
                  <a:tcPr marL="36576" marR="36576" marT="36576" marB="36576" anchor="ctr"/>
                </a:tc>
                <a:extLst>
                  <a:ext uri="{0D108BD9-81ED-4DB2-BD59-A6C34878D82A}">
                    <a16:rowId xmlns:a16="http://schemas.microsoft.com/office/drawing/2014/main" val="10001"/>
                  </a:ext>
                </a:extLst>
              </a:tr>
              <a:tr h="707535">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Bundesrat</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Group made up of representatives who supported the Kaiser (unlike the Reichstag, who were elected politicians who challenged the Kaiser).</a:t>
                      </a:r>
                    </a:p>
                  </a:txBody>
                  <a:tcPr marL="36576" marR="36576" marT="36576" marB="36576" anchor="ctr"/>
                </a:tc>
                <a:extLst>
                  <a:ext uri="{0D108BD9-81ED-4DB2-BD59-A6C34878D82A}">
                    <a16:rowId xmlns:a16="http://schemas.microsoft.com/office/drawing/2014/main" val="10002"/>
                  </a:ext>
                </a:extLst>
              </a:tr>
              <a:tr h="381484">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Reichstag</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The main, elected German parliament.</a:t>
                      </a:r>
                    </a:p>
                  </a:txBody>
                  <a:tcPr marL="36576" marR="36576" marT="36576" marB="36576" anchor="ctr"/>
                </a:tc>
                <a:extLst>
                  <a:ext uri="{0D108BD9-81ED-4DB2-BD59-A6C34878D82A}">
                    <a16:rowId xmlns:a16="http://schemas.microsoft.com/office/drawing/2014/main" val="10003"/>
                  </a:ext>
                </a:extLst>
              </a:tr>
              <a:tr h="687044">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Industrialisation</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Process by which a country transforms from a mainly agricultural society to one based on manufacturing and factories. </a:t>
                      </a:r>
                    </a:p>
                  </a:txBody>
                  <a:tcPr marL="36576" marR="36576" marT="36576" marB="36576" anchor="ctr"/>
                </a:tc>
                <a:extLst>
                  <a:ext uri="{0D108BD9-81ED-4DB2-BD59-A6C34878D82A}">
                    <a16:rowId xmlns:a16="http://schemas.microsoft.com/office/drawing/2014/main" val="1218344941"/>
                  </a:ext>
                </a:extLst>
              </a:tr>
              <a:tr h="456961">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Trade Union</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Association of workers formed to protect their interests.</a:t>
                      </a:r>
                    </a:p>
                  </a:txBody>
                  <a:tcPr marL="36576" marR="36576" marT="36576" marB="36576" anchor="ctr"/>
                </a:tc>
                <a:extLst>
                  <a:ext uri="{0D108BD9-81ED-4DB2-BD59-A6C34878D82A}">
                    <a16:rowId xmlns:a16="http://schemas.microsoft.com/office/drawing/2014/main" val="2655119570"/>
                  </a:ext>
                </a:extLst>
              </a:tr>
              <a:tr h="495454">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Socialism</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System of government which supports democracy and greater involvement in the economy and society.</a:t>
                      </a:r>
                    </a:p>
                  </a:txBody>
                  <a:tcPr marL="36576" marR="36576" marT="36576" marB="36576" anchor="ctr"/>
                </a:tc>
                <a:extLst>
                  <a:ext uri="{0D108BD9-81ED-4DB2-BD59-A6C34878D82A}">
                    <a16:rowId xmlns:a16="http://schemas.microsoft.com/office/drawing/2014/main" val="10005"/>
                  </a:ext>
                </a:extLst>
              </a:tr>
              <a:tr h="495454">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Weltpolitik</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Literally meaning ‘world policy’, this was the Kaiser’s plan to turn Germany into a global power.</a:t>
                      </a:r>
                    </a:p>
                  </a:txBody>
                  <a:tcPr marL="36576" marR="36576" marT="36576" marB="36576" anchor="ctr"/>
                </a:tc>
                <a:extLst>
                  <a:ext uri="{0D108BD9-81ED-4DB2-BD59-A6C34878D82A}">
                    <a16:rowId xmlns:a16="http://schemas.microsoft.com/office/drawing/2014/main" val="10006"/>
                  </a:ext>
                </a:extLst>
              </a:tr>
              <a:tr h="469641">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Patriotic</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Supporting your country, especially against its enemies.</a:t>
                      </a:r>
                    </a:p>
                  </a:txBody>
                  <a:tcPr marL="36576" marR="36576" marT="36576" marB="36576" anchor="ctr"/>
                </a:tc>
                <a:extLst>
                  <a:ext uri="{0D108BD9-81ED-4DB2-BD59-A6C34878D82A}">
                    <a16:rowId xmlns:a16="http://schemas.microsoft.com/office/drawing/2014/main" val="535829074"/>
                  </a:ext>
                </a:extLst>
              </a:tr>
              <a:tr h="456961">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Mutiny</a:t>
                      </a:r>
                    </a:p>
                  </a:txBody>
                  <a:tcPr marL="36576" marR="36576" marT="36576" marB="36576" anchor="ctr"/>
                </a:tc>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Rebellion by soldiers or sailors who refuse to take orders.</a:t>
                      </a:r>
                    </a:p>
                  </a:txBody>
                  <a:tcPr marL="36576" marR="36576" marT="36576" marB="36576"/>
                </a:tc>
                <a:extLst>
                  <a:ext uri="{0D108BD9-81ED-4DB2-BD59-A6C34878D82A}">
                    <a16:rowId xmlns:a16="http://schemas.microsoft.com/office/drawing/2014/main" val="2432269375"/>
                  </a:ext>
                </a:extLst>
              </a:tr>
              <a:tr h="556935">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Abdicate</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Give up the throne of a country.</a:t>
                      </a:r>
                    </a:p>
                  </a:txBody>
                  <a:tcPr marL="36576" marR="36576" marT="36576" marB="36576" anchor="ctr"/>
                </a:tc>
                <a:extLst>
                  <a:ext uri="{0D108BD9-81ED-4DB2-BD59-A6C34878D82A}">
                    <a16:rowId xmlns:a16="http://schemas.microsoft.com/office/drawing/2014/main" val="3395636020"/>
                  </a:ext>
                </a:extLst>
              </a:tr>
            </a:tbl>
          </a:graphicData>
        </a:graphic>
      </p:graphicFrame>
      <p:graphicFrame>
        <p:nvGraphicFramePr>
          <p:cNvPr id="6" name="Content Placeholder 3"/>
          <p:cNvGraphicFramePr>
            <a:graphicFrameLocks/>
          </p:cNvGraphicFramePr>
          <p:nvPr>
            <p:extLst>
              <p:ext uri="{D42A27DB-BD31-4B8C-83A1-F6EECF244321}">
                <p14:modId xmlns:p14="http://schemas.microsoft.com/office/powerpoint/2010/main" val="3708431830"/>
              </p:ext>
            </p:extLst>
          </p:nvPr>
        </p:nvGraphicFramePr>
        <p:xfrm>
          <a:off x="406256" y="764892"/>
          <a:ext cx="5402361" cy="5758602"/>
        </p:xfrm>
        <a:graphic>
          <a:graphicData uri="http://schemas.openxmlformats.org/drawingml/2006/table">
            <a:tbl>
              <a:tblPr firstRow="1" bandRow="1">
                <a:tableStyleId>{5940675A-B579-460E-94D1-54222C63F5DA}</a:tableStyleId>
              </a:tblPr>
              <a:tblGrid>
                <a:gridCol w="1532778">
                  <a:extLst>
                    <a:ext uri="{9D8B030D-6E8A-4147-A177-3AD203B41FA5}">
                      <a16:colId xmlns:a16="http://schemas.microsoft.com/office/drawing/2014/main" val="20000"/>
                    </a:ext>
                  </a:extLst>
                </a:gridCol>
                <a:gridCol w="3869583">
                  <a:extLst>
                    <a:ext uri="{9D8B030D-6E8A-4147-A177-3AD203B41FA5}">
                      <a16:colId xmlns:a16="http://schemas.microsoft.com/office/drawing/2014/main" val="20001"/>
                    </a:ext>
                  </a:extLst>
                </a:gridCol>
              </a:tblGrid>
              <a:tr h="482080">
                <a:tc gridSpan="2">
                  <a:txBody>
                    <a:bodyPr/>
                    <a:lstStyle/>
                    <a:p>
                      <a:pPr algn="ctr"/>
                      <a:r>
                        <a:rPr lang="en-US" sz="1200" b="1" dirty="0">
                          <a:latin typeface="Gill Sans MT" panose="020B0502020104020203" pitchFamily="34" charset="0"/>
                        </a:rPr>
                        <a:t>Key Individuals/ Groups</a:t>
                      </a:r>
                    </a:p>
                  </a:txBody>
                  <a:tcPr anchor="ctr">
                    <a:solidFill>
                      <a:schemeClr val="accent6">
                        <a:lumMod val="20000"/>
                        <a:lumOff val="8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Gill Sans"/>
                      </a:endParaRPr>
                    </a:p>
                  </a:txBody>
                  <a:tcPr/>
                </a:tc>
                <a:extLst>
                  <a:ext uri="{0D108BD9-81ED-4DB2-BD59-A6C34878D82A}">
                    <a16:rowId xmlns:a16="http://schemas.microsoft.com/office/drawing/2014/main" val="10000"/>
                  </a:ext>
                </a:extLst>
              </a:tr>
              <a:tr h="379737">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Kaiser</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The German Emperor.</a:t>
                      </a:r>
                    </a:p>
                  </a:txBody>
                  <a:tcPr marL="36576" marR="36576" marT="36576" marB="36576" anchor="ctr"/>
                </a:tc>
                <a:extLst>
                  <a:ext uri="{0D108BD9-81ED-4DB2-BD59-A6C34878D82A}">
                    <a16:rowId xmlns:a16="http://schemas.microsoft.com/office/drawing/2014/main" val="10001"/>
                  </a:ext>
                </a:extLst>
              </a:tr>
              <a:tr h="596796">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Chancellor</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In Germany, the chief minister, or Prime Minister in the government.</a:t>
                      </a:r>
                    </a:p>
                  </a:txBody>
                  <a:tcPr marL="36576" marR="36576" marT="36576" marB="36576" anchor="ctr"/>
                </a:tc>
                <a:extLst>
                  <a:ext uri="{0D108BD9-81ED-4DB2-BD59-A6C34878D82A}">
                    <a16:rowId xmlns:a16="http://schemas.microsoft.com/office/drawing/2014/main" val="10002"/>
                  </a:ext>
                </a:extLst>
              </a:tr>
              <a:tr h="596796">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SPD</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The Social Democratic Party, one of the largest political parties in Germany.</a:t>
                      </a:r>
                    </a:p>
                  </a:txBody>
                  <a:tcPr marL="36576" marR="36576" marT="36576" marB="36576" anchor="ctr"/>
                </a:tc>
                <a:extLst>
                  <a:ext uri="{0D108BD9-81ED-4DB2-BD59-A6C34878D82A}">
                    <a16:rowId xmlns:a16="http://schemas.microsoft.com/office/drawing/2014/main" val="10003"/>
                  </a:ext>
                </a:extLst>
              </a:tr>
              <a:tr h="719213">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November Criminals</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Nickname given to the German politicians who ended World War One and signed the hated Treaty of Versailles on Germany’s behalf.</a:t>
                      </a:r>
                    </a:p>
                  </a:txBody>
                  <a:tcPr marL="36576" marR="36576" marT="36576" marB="36576" anchor="ctr"/>
                </a:tc>
                <a:extLst>
                  <a:ext uri="{0D108BD9-81ED-4DB2-BD59-A6C34878D82A}">
                    <a16:rowId xmlns:a16="http://schemas.microsoft.com/office/drawing/2014/main" val="10004"/>
                  </a:ext>
                </a:extLst>
              </a:tr>
              <a:tr h="596796">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Spartacus League</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Group of German communists who wanted a revolution similar to the one that had taken place in Russia in 1917.</a:t>
                      </a:r>
                    </a:p>
                  </a:txBody>
                  <a:tcPr marL="36576" marR="36576" marT="36576" marB="36576" anchor="ctr"/>
                </a:tc>
                <a:extLst>
                  <a:ext uri="{0D108BD9-81ED-4DB2-BD59-A6C34878D82A}">
                    <a16:rowId xmlns:a16="http://schemas.microsoft.com/office/drawing/2014/main" val="10005"/>
                  </a:ext>
                </a:extLst>
              </a:tr>
              <a:tr h="596796">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Free Corps</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Right-wing German paramilitary group that was active in the early years of the Weimar Republic.</a:t>
                      </a:r>
                    </a:p>
                  </a:txBody>
                  <a:tcPr marL="36576" marR="36576" marT="36576" marB="36576" anchor="ctr"/>
                </a:tc>
                <a:extLst>
                  <a:ext uri="{0D108BD9-81ED-4DB2-BD59-A6C34878D82A}">
                    <a16:rowId xmlns:a16="http://schemas.microsoft.com/office/drawing/2014/main" val="10006"/>
                  </a:ext>
                </a:extLst>
              </a:tr>
              <a:tr h="596796">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Weimar Republic</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Name given to Germany’s democratic system between 1913 and 1933.</a:t>
                      </a:r>
                    </a:p>
                  </a:txBody>
                  <a:tcPr marL="36576" marR="36576" marT="36576" marB="36576" anchor="ctr"/>
                </a:tc>
                <a:extLst>
                  <a:ext uri="{0D108BD9-81ED-4DB2-BD59-A6C34878D82A}">
                    <a16:rowId xmlns:a16="http://schemas.microsoft.com/office/drawing/2014/main" val="535829074"/>
                  </a:ext>
                </a:extLst>
              </a:tr>
              <a:tr h="596796">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Gill Sans MT" panose="020B0502020104020203" pitchFamily="34" charset="0"/>
                        </a:rPr>
                        <a:t>Stormtroopers</a:t>
                      </a:r>
                      <a:r>
                        <a:rPr lang="en-GB" sz="1200" kern="1400" dirty="0">
                          <a:ln>
                            <a:noFill/>
                          </a:ln>
                          <a:solidFill>
                            <a:srgbClr val="000000"/>
                          </a:solidFill>
                          <a:effectLst/>
                          <a:latin typeface="Gill Sans MT" panose="020B0502020104020203" pitchFamily="34" charset="0"/>
                        </a:rPr>
                        <a:t> (SA)</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Hitler’s brown-shirted supporters who were employed to beat up opponents and guard meetings.</a:t>
                      </a:r>
                    </a:p>
                  </a:txBody>
                  <a:tcPr marL="36576" marR="36576" marT="36576" marB="36576" anchor="ctr"/>
                </a:tc>
                <a:extLst>
                  <a:ext uri="{0D108BD9-81ED-4DB2-BD59-A6C34878D82A}">
                    <a16:rowId xmlns:a16="http://schemas.microsoft.com/office/drawing/2014/main" val="2432269375"/>
                  </a:ext>
                </a:extLst>
              </a:tr>
              <a:tr h="596796">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League of Nations</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International peace-keeping organisation set up after World War One; Germany joined in 1926.</a:t>
                      </a:r>
                    </a:p>
                  </a:txBody>
                  <a:tcPr marL="36576" marR="36576" marT="36576" marB="36576" anchor="ctr"/>
                </a:tc>
                <a:extLst>
                  <a:ext uri="{0D108BD9-81ED-4DB2-BD59-A6C34878D82A}">
                    <a16:rowId xmlns:a16="http://schemas.microsoft.com/office/drawing/2014/main" val="3395636020"/>
                  </a:ext>
                </a:extLst>
              </a:tr>
            </a:tbl>
          </a:graphicData>
        </a:graphic>
      </p:graphicFrame>
    </p:spTree>
    <p:extLst>
      <p:ext uri="{BB962C8B-B14F-4D97-AF65-F5344CB8AC3E}">
        <p14:creationId xmlns:p14="http://schemas.microsoft.com/office/powerpoint/2010/main" val="15850230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2">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TotalTime>
  <Words>7259</Words>
  <Application>Microsoft Office PowerPoint</Application>
  <PresentationFormat>Widescreen</PresentationFormat>
  <Paragraphs>1101</Paragraphs>
  <Slides>48</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48</vt:i4>
      </vt:variant>
    </vt:vector>
  </HeadingPairs>
  <TitlesOfParts>
    <vt:vector size="53" baseType="lpstr">
      <vt:lpstr>Arial</vt:lpstr>
      <vt:lpstr>Calibri</vt:lpstr>
      <vt:lpstr>Cambria Math</vt:lpstr>
      <vt:lpstr>Gill Sans MT</vt:lpstr>
      <vt:lpstr>Office Theme</vt:lpstr>
      <vt:lpstr>PowerPoint Presentation</vt:lpstr>
      <vt:lpstr>Contents Page</vt:lpstr>
      <vt:lpstr>PowerPoint Presentation</vt:lpstr>
      <vt:lpstr>PowerPoint Presentation</vt:lpstr>
      <vt:lpstr>PowerPoint Presentation</vt:lpstr>
      <vt:lpstr>Quantitative Chemistry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 Moore</dc:creator>
  <cp:lastModifiedBy>A Smith</cp:lastModifiedBy>
  <cp:revision>96</cp:revision>
  <dcterms:created xsi:type="dcterms:W3CDTF">2024-02-08T13:55:10Z</dcterms:created>
  <dcterms:modified xsi:type="dcterms:W3CDTF">2025-10-10T12:12:16Z</dcterms:modified>
</cp:coreProperties>
</file>