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257" r:id="rId2"/>
    <p:sldId id="258" r:id="rId3"/>
    <p:sldId id="260" r:id="rId4"/>
    <p:sldId id="262" r:id="rId5"/>
    <p:sldId id="278" r:id="rId6"/>
    <p:sldId id="287" r:id="rId7"/>
    <p:sldId id="266" r:id="rId8"/>
    <p:sldId id="267" r:id="rId9"/>
    <p:sldId id="288" r:id="rId10"/>
    <p:sldId id="289" r:id="rId11"/>
    <p:sldId id="269" r:id="rId12"/>
    <p:sldId id="270" r:id="rId13"/>
    <p:sldId id="290" r:id="rId14"/>
    <p:sldId id="275" r:id="rId15"/>
    <p:sldId id="276" r:id="rId16"/>
    <p:sldId id="279" r:id="rId17"/>
    <p:sldId id="280" r:id="rId18"/>
    <p:sldId id="281" r:id="rId19"/>
    <p:sldId id="282" r:id="rId20"/>
    <p:sldId id="283" r:id="rId21"/>
    <p:sldId id="284" r:id="rId22"/>
    <p:sldId id="285" r:id="rId23"/>
    <p:sldId id="286" r:id="rId24"/>
    <p:sldId id="291" r:id="rId25"/>
    <p:sldId id="292" r:id="rId26"/>
    <p:sldId id="293" r:id="rId27"/>
    <p:sldId id="294" r:id="rId28"/>
    <p:sldId id="295" r:id="rId29"/>
    <p:sldId id="296" r:id="rId30"/>
    <p:sldId id="297" r:id="rId31"/>
    <p:sldId id="298" r:id="rId32"/>
    <p:sldId id="299" r:id="rId33"/>
    <p:sldId id="300" r:id="rId34"/>
    <p:sldId id="301" r:id="rId35"/>
    <p:sldId id="302" r:id="rId36"/>
    <p:sldId id="303" r:id="rId37"/>
    <p:sldId id="304" r:id="rId38"/>
    <p:sldId id="305" r:id="rId39"/>
    <p:sldId id="306" r:id="rId40"/>
    <p:sldId id="307" r:id="rId41"/>
    <p:sldId id="308" r:id="rId42"/>
    <p:sldId id="309" r:id="rId43"/>
    <p:sldId id="310" r:id="rId44"/>
    <p:sldId id="311" r:id="rId45"/>
    <p:sldId id="312" r:id="rId46"/>
    <p:sldId id="313" r:id="rId47"/>
    <p:sldId id="314"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FF"/>
    <a:srgbClr val="FF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013" autoAdjust="0"/>
    <p:restoredTop sz="92722" autoAdjust="0"/>
  </p:normalViewPr>
  <p:slideViewPr>
    <p:cSldViewPr snapToGrid="0">
      <p:cViewPr varScale="1">
        <p:scale>
          <a:sx n="103" d="100"/>
          <a:sy n="103" d="100"/>
        </p:scale>
        <p:origin x="678"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A97351E-0DA0-4924-B93C-292223947B8E}" type="datetimeFigureOut">
              <a:rPr lang="en-GB" smtClean="0"/>
              <a:t>26/11/2025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AC649D-2363-4D64-903C-49A0963D7145}" type="slidenum">
              <a:rPr lang="en-GB" smtClean="0"/>
              <a:t>‹#›</a:t>
            </a:fld>
            <a:endParaRPr lang="en-GB"/>
          </a:p>
        </p:txBody>
      </p:sp>
    </p:spTree>
    <p:extLst>
      <p:ext uri="{BB962C8B-B14F-4D97-AF65-F5344CB8AC3E}">
        <p14:creationId xmlns:p14="http://schemas.microsoft.com/office/powerpoint/2010/main" val="15534710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1 and 2</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CBAC29-FD65-4208-81E4-2FCA07B0410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071055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HT3 2024_5</a:t>
            </a:r>
          </a:p>
        </p:txBody>
      </p:sp>
      <p:sp>
        <p:nvSpPr>
          <p:cNvPr id="4" name="Slide Number Placeholder 3"/>
          <p:cNvSpPr>
            <a:spLocks noGrp="1"/>
          </p:cNvSpPr>
          <p:nvPr>
            <p:ph type="sldNum" sz="quarter" idx="10"/>
          </p:nvPr>
        </p:nvSpPr>
        <p:spPr/>
        <p:txBody>
          <a:bodyPr/>
          <a:lstStyle/>
          <a:p>
            <a:fld id="{D7AC649D-2363-4D64-903C-49A0963D7145}" type="slidenum">
              <a:rPr lang="en-GB" smtClean="0"/>
              <a:t>5</a:t>
            </a:fld>
            <a:endParaRPr lang="en-GB"/>
          </a:p>
        </p:txBody>
      </p:sp>
    </p:spTree>
    <p:extLst>
      <p:ext uri="{BB962C8B-B14F-4D97-AF65-F5344CB8AC3E}">
        <p14:creationId xmlns:p14="http://schemas.microsoft.com/office/powerpoint/2010/main" val="2143082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12A0B5F-F961-45A3-89A3-203B3B7CDF6E}" type="slidenum">
              <a:rPr lang="en-GB" smtClean="0"/>
              <a:t>10</a:t>
            </a:fld>
            <a:endParaRPr lang="en-GB"/>
          </a:p>
        </p:txBody>
      </p:sp>
    </p:spTree>
    <p:extLst>
      <p:ext uri="{BB962C8B-B14F-4D97-AF65-F5344CB8AC3E}">
        <p14:creationId xmlns:p14="http://schemas.microsoft.com/office/powerpoint/2010/main" val="6344921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CF4B2ABD-DD7F-47C0-A624-FB8F4F935B61}" type="datetimeFigureOut">
              <a:rPr lang="en-GB" smtClean="0"/>
              <a:t>26/11/2025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C49F52B-1BD9-4D8C-A20B-5EAA243A6484}" type="slidenum">
              <a:rPr lang="en-GB" smtClean="0"/>
              <a:t>‹#›</a:t>
            </a:fld>
            <a:endParaRPr lang="en-GB"/>
          </a:p>
        </p:txBody>
      </p:sp>
    </p:spTree>
    <p:extLst>
      <p:ext uri="{BB962C8B-B14F-4D97-AF65-F5344CB8AC3E}">
        <p14:creationId xmlns:p14="http://schemas.microsoft.com/office/powerpoint/2010/main" val="27278872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F4B2ABD-DD7F-47C0-A624-FB8F4F935B61}" type="datetimeFigureOut">
              <a:rPr lang="en-GB" smtClean="0"/>
              <a:t>26/11/2025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C49F52B-1BD9-4D8C-A20B-5EAA243A6484}" type="slidenum">
              <a:rPr lang="en-GB" smtClean="0"/>
              <a:t>‹#›</a:t>
            </a:fld>
            <a:endParaRPr lang="en-GB"/>
          </a:p>
        </p:txBody>
      </p:sp>
    </p:spTree>
    <p:extLst>
      <p:ext uri="{BB962C8B-B14F-4D97-AF65-F5344CB8AC3E}">
        <p14:creationId xmlns:p14="http://schemas.microsoft.com/office/powerpoint/2010/main" val="4820177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F4B2ABD-DD7F-47C0-A624-FB8F4F935B61}" type="datetimeFigureOut">
              <a:rPr lang="en-GB" smtClean="0"/>
              <a:t>26/11/2025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C49F52B-1BD9-4D8C-A20B-5EAA243A6484}" type="slidenum">
              <a:rPr lang="en-GB" smtClean="0"/>
              <a:t>‹#›</a:t>
            </a:fld>
            <a:endParaRPr lang="en-GB"/>
          </a:p>
        </p:txBody>
      </p:sp>
    </p:spTree>
    <p:extLst>
      <p:ext uri="{BB962C8B-B14F-4D97-AF65-F5344CB8AC3E}">
        <p14:creationId xmlns:p14="http://schemas.microsoft.com/office/powerpoint/2010/main" val="32190233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F4B2ABD-DD7F-47C0-A624-FB8F4F935B61}" type="datetimeFigureOut">
              <a:rPr lang="en-GB" smtClean="0"/>
              <a:t>26/11/2025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C49F52B-1BD9-4D8C-A20B-5EAA243A6484}" type="slidenum">
              <a:rPr lang="en-GB" smtClean="0"/>
              <a:t>‹#›</a:t>
            </a:fld>
            <a:endParaRPr lang="en-GB"/>
          </a:p>
        </p:txBody>
      </p:sp>
    </p:spTree>
    <p:extLst>
      <p:ext uri="{BB962C8B-B14F-4D97-AF65-F5344CB8AC3E}">
        <p14:creationId xmlns:p14="http://schemas.microsoft.com/office/powerpoint/2010/main" val="4136939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F4B2ABD-DD7F-47C0-A624-FB8F4F935B61}" type="datetimeFigureOut">
              <a:rPr lang="en-GB" smtClean="0"/>
              <a:t>26/11/2025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C49F52B-1BD9-4D8C-A20B-5EAA243A6484}" type="slidenum">
              <a:rPr lang="en-GB" smtClean="0"/>
              <a:t>‹#›</a:t>
            </a:fld>
            <a:endParaRPr lang="en-GB"/>
          </a:p>
        </p:txBody>
      </p:sp>
    </p:spTree>
    <p:extLst>
      <p:ext uri="{BB962C8B-B14F-4D97-AF65-F5344CB8AC3E}">
        <p14:creationId xmlns:p14="http://schemas.microsoft.com/office/powerpoint/2010/main" val="18448588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CF4B2ABD-DD7F-47C0-A624-FB8F4F935B61}" type="datetimeFigureOut">
              <a:rPr lang="en-GB" smtClean="0"/>
              <a:t>26/11/2025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C49F52B-1BD9-4D8C-A20B-5EAA243A6484}" type="slidenum">
              <a:rPr lang="en-GB" smtClean="0"/>
              <a:t>‹#›</a:t>
            </a:fld>
            <a:endParaRPr lang="en-GB"/>
          </a:p>
        </p:txBody>
      </p:sp>
    </p:spTree>
    <p:extLst>
      <p:ext uri="{BB962C8B-B14F-4D97-AF65-F5344CB8AC3E}">
        <p14:creationId xmlns:p14="http://schemas.microsoft.com/office/powerpoint/2010/main" val="19258265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CF4B2ABD-DD7F-47C0-A624-FB8F4F935B61}" type="datetimeFigureOut">
              <a:rPr lang="en-GB" smtClean="0"/>
              <a:t>26/11/2025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C49F52B-1BD9-4D8C-A20B-5EAA243A6484}" type="slidenum">
              <a:rPr lang="en-GB" smtClean="0"/>
              <a:t>‹#›</a:t>
            </a:fld>
            <a:endParaRPr lang="en-GB"/>
          </a:p>
        </p:txBody>
      </p:sp>
    </p:spTree>
    <p:extLst>
      <p:ext uri="{BB962C8B-B14F-4D97-AF65-F5344CB8AC3E}">
        <p14:creationId xmlns:p14="http://schemas.microsoft.com/office/powerpoint/2010/main" val="33603135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CF4B2ABD-DD7F-47C0-A624-FB8F4F935B61}" type="datetimeFigureOut">
              <a:rPr lang="en-GB" smtClean="0"/>
              <a:t>26/11/2025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C49F52B-1BD9-4D8C-A20B-5EAA243A6484}" type="slidenum">
              <a:rPr lang="en-GB" smtClean="0"/>
              <a:t>‹#›</a:t>
            </a:fld>
            <a:endParaRPr lang="en-GB"/>
          </a:p>
        </p:txBody>
      </p:sp>
    </p:spTree>
    <p:extLst>
      <p:ext uri="{BB962C8B-B14F-4D97-AF65-F5344CB8AC3E}">
        <p14:creationId xmlns:p14="http://schemas.microsoft.com/office/powerpoint/2010/main" val="23700628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4B2ABD-DD7F-47C0-A624-FB8F4F935B61}" type="datetimeFigureOut">
              <a:rPr lang="en-GB" smtClean="0"/>
              <a:t>26/11/2025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C49F52B-1BD9-4D8C-A20B-5EAA243A6484}" type="slidenum">
              <a:rPr lang="en-GB" smtClean="0"/>
              <a:t>‹#›</a:t>
            </a:fld>
            <a:endParaRPr lang="en-GB"/>
          </a:p>
        </p:txBody>
      </p:sp>
    </p:spTree>
    <p:extLst>
      <p:ext uri="{BB962C8B-B14F-4D97-AF65-F5344CB8AC3E}">
        <p14:creationId xmlns:p14="http://schemas.microsoft.com/office/powerpoint/2010/main" val="38788040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F4B2ABD-DD7F-47C0-A624-FB8F4F935B61}" type="datetimeFigureOut">
              <a:rPr lang="en-GB" smtClean="0"/>
              <a:t>26/11/2025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C49F52B-1BD9-4D8C-A20B-5EAA243A6484}" type="slidenum">
              <a:rPr lang="en-GB" smtClean="0"/>
              <a:t>‹#›</a:t>
            </a:fld>
            <a:endParaRPr lang="en-GB"/>
          </a:p>
        </p:txBody>
      </p:sp>
    </p:spTree>
    <p:extLst>
      <p:ext uri="{BB962C8B-B14F-4D97-AF65-F5344CB8AC3E}">
        <p14:creationId xmlns:p14="http://schemas.microsoft.com/office/powerpoint/2010/main" val="2412399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F4B2ABD-DD7F-47C0-A624-FB8F4F935B61}" type="datetimeFigureOut">
              <a:rPr lang="en-GB" smtClean="0"/>
              <a:t>26/11/2025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C49F52B-1BD9-4D8C-A20B-5EAA243A6484}" type="slidenum">
              <a:rPr lang="en-GB" smtClean="0"/>
              <a:t>‹#›</a:t>
            </a:fld>
            <a:endParaRPr lang="en-GB"/>
          </a:p>
        </p:txBody>
      </p:sp>
    </p:spTree>
    <p:extLst>
      <p:ext uri="{BB962C8B-B14F-4D97-AF65-F5344CB8AC3E}">
        <p14:creationId xmlns:p14="http://schemas.microsoft.com/office/powerpoint/2010/main" val="29996168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4B2ABD-DD7F-47C0-A624-FB8F4F935B61}" type="datetimeFigureOut">
              <a:rPr lang="en-GB" smtClean="0"/>
              <a:t>26/11/2025</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49F52B-1BD9-4D8C-A20B-5EAA243A6484}" type="slidenum">
              <a:rPr lang="en-GB" smtClean="0"/>
              <a:t>‹#›</a:t>
            </a:fld>
            <a:endParaRPr lang="en-GB"/>
          </a:p>
        </p:txBody>
      </p:sp>
    </p:spTree>
    <p:extLst>
      <p:ext uri="{BB962C8B-B14F-4D97-AF65-F5344CB8AC3E}">
        <p14:creationId xmlns:p14="http://schemas.microsoft.com/office/powerpoint/2010/main" val="17375988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96883" y="285008"/>
            <a:ext cx="11625943" cy="6246421"/>
          </a:xfrm>
          <a:prstGeom prst="roundRect">
            <a:avLst/>
          </a:prstGeom>
          <a:noFill/>
          <a:ln w="57150">
            <a:solidFill>
              <a:srgbClr val="FF6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Title 1"/>
          <p:cNvSpPr txBox="1">
            <a:spLocks/>
          </p:cNvSpPr>
          <p:nvPr/>
        </p:nvSpPr>
        <p:spPr>
          <a:xfrm>
            <a:off x="790090" y="3262667"/>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dirty="0">
                <a:latin typeface="Gill Sans MT" panose="020B0502020104020203" pitchFamily="34" charset="0"/>
              </a:rPr>
              <a:t>Year 10 Knowledge Organiser HT3</a:t>
            </a:r>
          </a:p>
        </p:txBody>
      </p:sp>
      <p:pic>
        <p:nvPicPr>
          <p:cNvPr id="7" name="Picture 6" descr="Hornchurch High (@HornchurchHigh) / Twitter"/>
          <p:cNvPicPr/>
          <p:nvPr/>
        </p:nvPicPr>
        <p:blipFill>
          <a:blip r:embed="rId2">
            <a:extLst>
              <a:ext uri="{28A0092B-C50C-407E-A947-70E740481C1C}">
                <a14:useLocalDpi xmlns:a14="http://schemas.microsoft.com/office/drawing/2010/main" val="0"/>
              </a:ext>
            </a:extLst>
          </a:blip>
          <a:srcRect/>
          <a:stretch>
            <a:fillRect/>
          </a:stretch>
        </p:blipFill>
        <p:spPr bwMode="auto">
          <a:xfrm>
            <a:off x="4310318" y="488114"/>
            <a:ext cx="3475145" cy="2873395"/>
          </a:xfrm>
          <a:prstGeom prst="rect">
            <a:avLst/>
          </a:prstGeom>
          <a:noFill/>
          <a:ln>
            <a:noFill/>
          </a:ln>
        </p:spPr>
      </p:pic>
      <p:sp>
        <p:nvSpPr>
          <p:cNvPr id="8" name="TextBox 7"/>
          <p:cNvSpPr txBox="1"/>
          <p:nvPr/>
        </p:nvSpPr>
        <p:spPr>
          <a:xfrm>
            <a:off x="3671241" y="4326620"/>
            <a:ext cx="4877225" cy="523220"/>
          </a:xfrm>
          <a:prstGeom prst="rect">
            <a:avLst/>
          </a:prstGeom>
          <a:noFill/>
        </p:spPr>
        <p:txBody>
          <a:bodyPr wrap="square" rtlCol="0">
            <a:spAutoFit/>
          </a:bodyPr>
          <a:lstStyle/>
          <a:p>
            <a:pPr algn="ctr"/>
            <a:r>
              <a:rPr lang="en-GB" sz="2800" dirty="0">
                <a:solidFill>
                  <a:srgbClr val="FF6699"/>
                </a:solidFill>
                <a:latin typeface="Gill Sans MT" panose="020B0502020104020203" pitchFamily="34" charset="0"/>
              </a:rPr>
              <a:t>Knowledge is Power</a:t>
            </a:r>
          </a:p>
        </p:txBody>
      </p:sp>
      <p:sp>
        <p:nvSpPr>
          <p:cNvPr id="9" name="TextBox 8"/>
          <p:cNvSpPr txBox="1"/>
          <p:nvPr/>
        </p:nvSpPr>
        <p:spPr>
          <a:xfrm>
            <a:off x="3397421" y="5600405"/>
            <a:ext cx="5424863" cy="707886"/>
          </a:xfrm>
          <a:prstGeom prst="rect">
            <a:avLst/>
          </a:prstGeom>
          <a:noFill/>
        </p:spPr>
        <p:txBody>
          <a:bodyPr wrap="square" rtlCol="0">
            <a:spAutoFit/>
          </a:bodyPr>
          <a:lstStyle/>
          <a:p>
            <a:r>
              <a:rPr lang="en-GB" sz="2000" dirty="0">
                <a:latin typeface="Gill Sans MT" panose="020B0502020104020203" pitchFamily="34" charset="0"/>
              </a:rPr>
              <a:t>Name: ______________________________</a:t>
            </a:r>
          </a:p>
          <a:p>
            <a:r>
              <a:rPr lang="en-GB" sz="2000" dirty="0">
                <a:latin typeface="Gill Sans MT" panose="020B0502020104020203" pitchFamily="34" charset="0"/>
              </a:rPr>
              <a:t>Form:  _______</a:t>
            </a:r>
          </a:p>
        </p:txBody>
      </p:sp>
    </p:spTree>
    <p:extLst>
      <p:ext uri="{BB962C8B-B14F-4D97-AF65-F5344CB8AC3E}">
        <p14:creationId xmlns:p14="http://schemas.microsoft.com/office/powerpoint/2010/main" val="19871634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1490472" y="109816"/>
          <a:ext cx="5076583" cy="6651527"/>
        </p:xfrm>
        <a:graphic>
          <a:graphicData uri="http://schemas.openxmlformats.org/drawingml/2006/table">
            <a:tbl>
              <a:tblPr firstRow="1" bandRow="1">
                <a:tableStyleId>{5940675A-B579-460E-94D1-54222C63F5DA}</a:tableStyleId>
              </a:tblPr>
              <a:tblGrid>
                <a:gridCol w="2521016">
                  <a:extLst>
                    <a:ext uri="{9D8B030D-6E8A-4147-A177-3AD203B41FA5}">
                      <a16:colId xmlns:a16="http://schemas.microsoft.com/office/drawing/2014/main" val="20000"/>
                    </a:ext>
                  </a:extLst>
                </a:gridCol>
                <a:gridCol w="2555567">
                  <a:extLst>
                    <a:ext uri="{9D8B030D-6E8A-4147-A177-3AD203B41FA5}">
                      <a16:colId xmlns:a16="http://schemas.microsoft.com/office/drawing/2014/main" val="20001"/>
                    </a:ext>
                  </a:extLst>
                </a:gridCol>
              </a:tblGrid>
              <a:tr h="266204">
                <a:tc>
                  <a:txBody>
                    <a:bodyPr/>
                    <a:lstStyle/>
                    <a:p>
                      <a:pPr algn="ctr"/>
                      <a:r>
                        <a:rPr lang="en-GB" sz="1200" b="1" dirty="0">
                          <a:latin typeface="Gill Sans MT" panose="020B0502020104020203" pitchFamily="34" charset="0"/>
                        </a:rPr>
                        <a:t>Spanish</a:t>
                      </a:r>
                    </a:p>
                  </a:txBody>
                  <a:tcPr>
                    <a:solidFill>
                      <a:srgbClr val="FFCCFF"/>
                    </a:solidFill>
                  </a:tcPr>
                </a:tc>
                <a:tc>
                  <a:txBody>
                    <a:bodyPr/>
                    <a:lstStyle/>
                    <a:p>
                      <a:pPr algn="ctr"/>
                      <a:r>
                        <a:rPr lang="en-GB" sz="1200" b="1" dirty="0">
                          <a:latin typeface="Gill Sans MT" panose="020B0502020104020203" pitchFamily="34" charset="0"/>
                        </a:rPr>
                        <a:t>English</a:t>
                      </a:r>
                    </a:p>
                  </a:txBody>
                  <a:tcPr>
                    <a:solidFill>
                      <a:schemeClr val="accent1">
                        <a:lumMod val="20000"/>
                        <a:lumOff val="80000"/>
                      </a:schemeClr>
                    </a:solidFill>
                  </a:tcPr>
                </a:tc>
                <a:extLst>
                  <a:ext uri="{0D108BD9-81ED-4DB2-BD59-A6C34878D82A}">
                    <a16:rowId xmlns:a16="http://schemas.microsoft.com/office/drawing/2014/main" val="10000"/>
                  </a:ext>
                </a:extLst>
              </a:tr>
              <a:tr h="425926">
                <a:tc>
                  <a:txBody>
                    <a:bodyPr/>
                    <a:lstStyle/>
                    <a:p>
                      <a:r>
                        <a:rPr lang="en-GB" sz="1200" kern="1200" dirty="0" err="1">
                          <a:solidFill>
                            <a:schemeClr val="tx1"/>
                          </a:solidFill>
                          <a:effectLst/>
                          <a:latin typeface="Gill Sans MT" panose="020B0502020104020203" pitchFamily="34" charset="0"/>
                          <a:ea typeface="+mn-ea"/>
                          <a:cs typeface="+mn-cs"/>
                        </a:rPr>
                        <a:t>llamar</a:t>
                      </a:r>
                      <a:endParaRPr lang="en-GB" sz="1200" dirty="0">
                        <a:latin typeface="Gill Sans MT" panose="020B0502020104020203" pitchFamily="34" charset="0"/>
                      </a:endParaRPr>
                    </a:p>
                  </a:txBody>
                  <a:tcPr marL="36576" marR="36576" marT="36576" marB="36576" anchor="ctr"/>
                </a:tc>
                <a:tc>
                  <a:txBody>
                    <a:bodyPr/>
                    <a:lstStyle/>
                    <a:p>
                      <a:r>
                        <a:rPr lang="en-GB" sz="1200" kern="1200" dirty="0">
                          <a:solidFill>
                            <a:schemeClr val="tx1"/>
                          </a:solidFill>
                          <a:effectLst/>
                          <a:latin typeface="Gill Sans MT" panose="020B0502020104020203" pitchFamily="34" charset="0"/>
                          <a:ea typeface="+mn-ea"/>
                          <a:cs typeface="+mn-cs"/>
                        </a:rPr>
                        <a:t>to call</a:t>
                      </a:r>
                      <a:endParaRPr lang="en-GB" sz="1200" dirty="0">
                        <a:latin typeface="Gill Sans MT" panose="020B0502020104020203" pitchFamily="34" charset="0"/>
                      </a:endParaRPr>
                    </a:p>
                  </a:txBody>
                  <a:tcPr marL="36576" marR="36576" marT="36576" marB="36576" anchor="ctr"/>
                </a:tc>
                <a:extLst>
                  <a:ext uri="{0D108BD9-81ED-4DB2-BD59-A6C34878D82A}">
                    <a16:rowId xmlns:a16="http://schemas.microsoft.com/office/drawing/2014/main" val="10001"/>
                  </a:ext>
                </a:extLst>
              </a:tr>
              <a:tr h="323572">
                <a:tc>
                  <a:txBody>
                    <a:bodyPr/>
                    <a:lstStyle/>
                    <a:p>
                      <a:r>
                        <a:rPr lang="en-GB" sz="1200" kern="1200" dirty="0" err="1">
                          <a:solidFill>
                            <a:schemeClr val="tx1"/>
                          </a:solidFill>
                          <a:effectLst/>
                          <a:latin typeface="Gill Sans MT" panose="020B0502020104020203" pitchFamily="34" charset="0"/>
                          <a:ea typeface="+mn-ea"/>
                          <a:cs typeface="+mn-cs"/>
                        </a:rPr>
                        <a:t>mandar</a:t>
                      </a:r>
                      <a:endParaRPr lang="en-GB" sz="1200" dirty="0">
                        <a:latin typeface="Gill Sans MT" panose="020B0502020104020203" pitchFamily="34" charset="0"/>
                      </a:endParaRPr>
                    </a:p>
                  </a:txBody>
                  <a:tcPr marL="36576" marR="36576" marT="36576" marB="36576" anchor="ctr"/>
                </a:tc>
                <a:tc>
                  <a:txBody>
                    <a:bodyPr/>
                    <a:lstStyle/>
                    <a:p>
                      <a:r>
                        <a:rPr lang="en-GB" sz="1200" dirty="0">
                          <a:latin typeface="Gill Sans MT" panose="020B0502020104020203" pitchFamily="34" charset="0"/>
                        </a:rPr>
                        <a:t>To send</a:t>
                      </a:r>
                    </a:p>
                  </a:txBody>
                  <a:tcPr marL="36576" marR="36576" marT="36576" marB="36576" anchor="ctr"/>
                </a:tc>
                <a:extLst>
                  <a:ext uri="{0D108BD9-81ED-4DB2-BD59-A6C34878D82A}">
                    <a16:rowId xmlns:a16="http://schemas.microsoft.com/office/drawing/2014/main" val="10002"/>
                  </a:ext>
                </a:extLst>
              </a:tr>
              <a:tr h="298075">
                <a:tc>
                  <a:txBody>
                    <a:bodyPr/>
                    <a:lstStyle/>
                    <a:p>
                      <a:r>
                        <a:rPr lang="en-GB" sz="1200" kern="1200" dirty="0" err="1">
                          <a:solidFill>
                            <a:schemeClr val="tx1"/>
                          </a:solidFill>
                          <a:effectLst/>
                          <a:latin typeface="Gill Sans MT" panose="020B0502020104020203" pitchFamily="34" charset="0"/>
                          <a:ea typeface="+mn-ea"/>
                          <a:cs typeface="+mn-cs"/>
                        </a:rPr>
                        <a:t>mejorar</a:t>
                      </a:r>
                      <a:endParaRPr lang="en-GB" sz="1200" dirty="0">
                        <a:latin typeface="Gill Sans MT" panose="020B0502020104020203" pitchFamily="34" charset="0"/>
                      </a:endParaRPr>
                    </a:p>
                  </a:txBody>
                  <a:tcPr marL="36576" marR="36576" marT="36576" marB="36576" anchor="ctr"/>
                </a:tc>
                <a:tc>
                  <a:txBody>
                    <a:bodyPr/>
                    <a:lstStyle/>
                    <a:p>
                      <a:r>
                        <a:rPr lang="en-GB" sz="1200" dirty="0">
                          <a:latin typeface="Gill Sans MT" panose="020B0502020104020203" pitchFamily="34" charset="0"/>
                        </a:rPr>
                        <a:t>To improve</a:t>
                      </a:r>
                    </a:p>
                  </a:txBody>
                  <a:tcPr marL="36576" marR="36576" marT="36576" marB="36576" anchor="ctr"/>
                </a:tc>
                <a:extLst>
                  <a:ext uri="{0D108BD9-81ED-4DB2-BD59-A6C34878D82A}">
                    <a16:rowId xmlns:a16="http://schemas.microsoft.com/office/drawing/2014/main" val="10003"/>
                  </a:ext>
                </a:extLst>
              </a:tr>
              <a:tr h="297549">
                <a:tc>
                  <a:txBody>
                    <a:bodyPr/>
                    <a:lstStyle/>
                    <a:p>
                      <a:r>
                        <a:rPr lang="en-GB" sz="1200" kern="1200" dirty="0" err="1">
                          <a:solidFill>
                            <a:schemeClr val="tx1"/>
                          </a:solidFill>
                          <a:effectLst/>
                          <a:latin typeface="Gill Sans MT" panose="020B0502020104020203" pitchFamily="34" charset="0"/>
                          <a:ea typeface="+mn-ea"/>
                          <a:cs typeface="+mn-cs"/>
                        </a:rPr>
                        <a:t>organizar</a:t>
                      </a:r>
                      <a:endParaRPr lang="en-GB" sz="1200" dirty="0">
                        <a:latin typeface="Gill Sans MT" panose="020B0502020104020203" pitchFamily="34" charset="0"/>
                      </a:endParaRPr>
                    </a:p>
                  </a:txBody>
                  <a:tcPr marL="36576" marR="36576" marT="36576" marB="36576" anchor="ctr"/>
                </a:tc>
                <a:tc>
                  <a:txBody>
                    <a:bodyPr/>
                    <a:lstStyle/>
                    <a:p>
                      <a:r>
                        <a:rPr lang="en-GB" sz="1200" dirty="0">
                          <a:latin typeface="Gill Sans MT" panose="020B0502020104020203" pitchFamily="34" charset="0"/>
                        </a:rPr>
                        <a:t>To organise</a:t>
                      </a:r>
                    </a:p>
                  </a:txBody>
                  <a:tcPr marL="36576" marR="36576" marT="36576" marB="36576" anchor="ctr"/>
                </a:tc>
                <a:extLst>
                  <a:ext uri="{0D108BD9-81ED-4DB2-BD59-A6C34878D82A}">
                    <a16:rowId xmlns:a16="http://schemas.microsoft.com/office/drawing/2014/main" val="10004"/>
                  </a:ext>
                </a:extLst>
              </a:tr>
              <a:tr h="314741">
                <a:tc>
                  <a:txBody>
                    <a:bodyPr/>
                    <a:lstStyle/>
                    <a:p>
                      <a:r>
                        <a:rPr lang="en-GB" sz="1200" kern="1200" dirty="0" err="1">
                          <a:solidFill>
                            <a:schemeClr val="tx1"/>
                          </a:solidFill>
                          <a:effectLst/>
                          <a:latin typeface="Gill Sans MT" panose="020B0502020104020203" pitchFamily="34" charset="0"/>
                          <a:ea typeface="+mn-ea"/>
                          <a:cs typeface="+mn-cs"/>
                        </a:rPr>
                        <a:t>participar</a:t>
                      </a:r>
                      <a:endParaRPr lang="en-GB" sz="1200" dirty="0">
                        <a:latin typeface="Gill Sans MT" panose="020B0502020104020203" pitchFamily="34" charset="0"/>
                      </a:endParaRPr>
                    </a:p>
                  </a:txBody>
                  <a:tcPr marL="36576" marR="36576" marT="36576" marB="36576" anchor="ctr"/>
                </a:tc>
                <a:tc>
                  <a:txBody>
                    <a:bodyPr/>
                    <a:lstStyle/>
                    <a:p>
                      <a:r>
                        <a:rPr lang="en-GB" sz="1200" dirty="0">
                          <a:latin typeface="Gill Sans MT" panose="020B0502020104020203" pitchFamily="34" charset="0"/>
                        </a:rPr>
                        <a:t>To participate</a:t>
                      </a:r>
                    </a:p>
                  </a:txBody>
                  <a:tcPr marL="36576" marR="36576" marT="36576" marB="36576" anchor="ctr"/>
                </a:tc>
                <a:extLst>
                  <a:ext uri="{0D108BD9-81ED-4DB2-BD59-A6C34878D82A}">
                    <a16:rowId xmlns:a16="http://schemas.microsoft.com/office/drawing/2014/main" val="3925240874"/>
                  </a:ext>
                </a:extLst>
              </a:tr>
              <a:tr h="297549">
                <a:tc>
                  <a:txBody>
                    <a:bodyPr/>
                    <a:lstStyle/>
                    <a:p>
                      <a:r>
                        <a:rPr lang="en-GB" sz="1200" kern="1200" dirty="0" err="1">
                          <a:solidFill>
                            <a:schemeClr val="tx1"/>
                          </a:solidFill>
                          <a:effectLst/>
                          <a:latin typeface="Gill Sans MT" panose="020B0502020104020203" pitchFamily="34" charset="0"/>
                          <a:ea typeface="+mn-ea"/>
                          <a:cs typeface="+mn-cs"/>
                        </a:rPr>
                        <a:t>pedir</a:t>
                      </a:r>
                      <a:r>
                        <a:rPr lang="en-GB" sz="1200" kern="1200" dirty="0">
                          <a:solidFill>
                            <a:schemeClr val="tx1"/>
                          </a:solidFill>
                          <a:effectLst/>
                          <a:latin typeface="Gill Sans MT" panose="020B0502020104020203" pitchFamily="34" charset="0"/>
                          <a:ea typeface="+mn-ea"/>
                          <a:cs typeface="+mn-cs"/>
                        </a:rPr>
                        <a:t> </a:t>
                      </a:r>
                      <a:endParaRPr lang="en-GB" sz="1200" dirty="0">
                        <a:latin typeface="Gill Sans MT" panose="020B0502020104020203" pitchFamily="34" charset="0"/>
                      </a:endParaRPr>
                    </a:p>
                  </a:txBody>
                  <a:tcPr marL="36576" marR="36576" marT="36576" marB="36576" anchor="ctr"/>
                </a:tc>
                <a:tc>
                  <a:txBody>
                    <a:bodyPr/>
                    <a:lstStyle/>
                    <a:p>
                      <a:r>
                        <a:rPr lang="en-GB" sz="1200" dirty="0">
                          <a:latin typeface="Gill Sans MT" panose="020B0502020104020203" pitchFamily="34" charset="0"/>
                        </a:rPr>
                        <a:t>To ask for</a:t>
                      </a:r>
                    </a:p>
                  </a:txBody>
                  <a:tcPr marL="36576" marR="36576" marT="36576" marB="36576" anchor="ctr"/>
                </a:tc>
                <a:extLst>
                  <a:ext uri="{0D108BD9-81ED-4DB2-BD59-A6C34878D82A}">
                    <a16:rowId xmlns:a16="http://schemas.microsoft.com/office/drawing/2014/main" val="3041935017"/>
                  </a:ext>
                </a:extLst>
              </a:tr>
              <a:tr h="266247">
                <a:tc>
                  <a:txBody>
                    <a:bodyPr/>
                    <a:lstStyle/>
                    <a:p>
                      <a:r>
                        <a:rPr lang="en-GB" sz="1200" kern="1200" dirty="0" err="1">
                          <a:solidFill>
                            <a:schemeClr val="tx1"/>
                          </a:solidFill>
                          <a:effectLst/>
                          <a:latin typeface="Gill Sans MT" panose="020B0502020104020203" pitchFamily="34" charset="0"/>
                          <a:ea typeface="+mn-ea"/>
                          <a:cs typeface="+mn-cs"/>
                        </a:rPr>
                        <a:t>pelearse</a:t>
                      </a:r>
                      <a:endParaRPr lang="en-GB" sz="1200" kern="1200" dirty="0">
                        <a:solidFill>
                          <a:schemeClr val="tx1"/>
                        </a:solidFill>
                        <a:effectLst/>
                        <a:latin typeface="Gill Sans MT" panose="020B0502020104020203" pitchFamily="34" charset="0"/>
                        <a:ea typeface="+mn-ea"/>
                        <a:cs typeface="+mn-cs"/>
                      </a:endParaRPr>
                    </a:p>
                  </a:txBody>
                  <a:tcPr marL="36576" marR="36576" marT="36576" marB="36576" anchor="ctr"/>
                </a:tc>
                <a:tc>
                  <a:txBody>
                    <a:bodyPr/>
                    <a:lstStyle/>
                    <a:p>
                      <a:r>
                        <a:rPr lang="en-GB" sz="1200" dirty="0">
                          <a:latin typeface="Gill Sans MT" panose="020B0502020104020203" pitchFamily="34" charset="0"/>
                        </a:rPr>
                        <a:t>To fight</a:t>
                      </a:r>
                    </a:p>
                  </a:txBody>
                  <a:tcPr marL="36576" marR="36576" marT="36576" marB="36576" anchor="ctr"/>
                </a:tc>
                <a:extLst>
                  <a:ext uri="{0D108BD9-81ED-4DB2-BD59-A6C34878D82A}">
                    <a16:rowId xmlns:a16="http://schemas.microsoft.com/office/drawing/2014/main" val="4149408354"/>
                  </a:ext>
                </a:extLst>
              </a:tr>
              <a:tr h="297549">
                <a:tc>
                  <a:txBody>
                    <a:bodyPr/>
                    <a:lstStyle/>
                    <a:p>
                      <a:r>
                        <a:rPr lang="en-GB" sz="1200" kern="1200" dirty="0" err="1">
                          <a:solidFill>
                            <a:schemeClr val="tx1"/>
                          </a:solidFill>
                          <a:effectLst/>
                          <a:latin typeface="Gill Sans MT" panose="020B0502020104020203" pitchFamily="34" charset="0"/>
                          <a:ea typeface="+mn-ea"/>
                          <a:cs typeface="+mn-cs"/>
                        </a:rPr>
                        <a:t>votar</a:t>
                      </a:r>
                      <a:r>
                        <a:rPr lang="en-GB" sz="1200" kern="1200" dirty="0">
                          <a:solidFill>
                            <a:schemeClr val="tx1"/>
                          </a:solidFill>
                          <a:effectLst/>
                          <a:latin typeface="Gill Sans MT" panose="020B0502020104020203" pitchFamily="34" charset="0"/>
                          <a:ea typeface="+mn-ea"/>
                          <a:cs typeface="+mn-cs"/>
                        </a:rPr>
                        <a:t> </a:t>
                      </a:r>
                      <a:endParaRPr lang="en-GB" sz="1200" dirty="0">
                        <a:latin typeface="Gill Sans MT" panose="020B0502020104020203" pitchFamily="34" charset="0"/>
                      </a:endParaRPr>
                    </a:p>
                  </a:txBody>
                  <a:tcPr marL="36576" marR="36576" marT="36576" marB="36576" anchor="ctr"/>
                </a:tc>
                <a:tc>
                  <a:txBody>
                    <a:bodyPr/>
                    <a:lstStyle/>
                    <a:p>
                      <a:r>
                        <a:rPr lang="en-GB" sz="1200" dirty="0">
                          <a:latin typeface="Gill Sans MT" panose="020B0502020104020203" pitchFamily="34" charset="0"/>
                        </a:rPr>
                        <a:t>To vote</a:t>
                      </a:r>
                    </a:p>
                  </a:txBody>
                  <a:tcPr marL="36576" marR="36576" marT="36576" marB="36576" anchor="ctr"/>
                </a:tc>
                <a:extLst>
                  <a:ext uri="{0D108BD9-81ED-4DB2-BD59-A6C34878D82A}">
                    <a16:rowId xmlns:a16="http://schemas.microsoft.com/office/drawing/2014/main" val="1235971345"/>
                  </a:ext>
                </a:extLst>
              </a:tr>
              <a:tr h="297156">
                <a:tc>
                  <a:txBody>
                    <a:bodyPr/>
                    <a:lstStyle/>
                    <a:p>
                      <a:r>
                        <a:rPr lang="en-GB" sz="1200" kern="1200" dirty="0" err="1">
                          <a:solidFill>
                            <a:schemeClr val="tx1"/>
                          </a:solidFill>
                          <a:effectLst/>
                          <a:latin typeface="Gill Sans MT" panose="020B0502020104020203" pitchFamily="34" charset="0"/>
                          <a:ea typeface="+mn-ea"/>
                          <a:cs typeface="+mn-cs"/>
                        </a:rPr>
                        <a:t>viajar</a:t>
                      </a:r>
                      <a:endParaRPr lang="en-GB" sz="1200" dirty="0">
                        <a:latin typeface="Gill Sans MT" panose="020B0502020104020203" pitchFamily="34" charset="0"/>
                      </a:endParaRPr>
                    </a:p>
                  </a:txBody>
                  <a:tcPr marL="36576" marR="36576" marT="36576" marB="36576" anchor="ctr"/>
                </a:tc>
                <a:tc>
                  <a:txBody>
                    <a:bodyPr/>
                    <a:lstStyle/>
                    <a:p>
                      <a:r>
                        <a:rPr lang="en-GB" sz="1200" dirty="0">
                          <a:latin typeface="Gill Sans MT" panose="020B0502020104020203" pitchFamily="34" charset="0"/>
                        </a:rPr>
                        <a:t>To travel</a:t>
                      </a:r>
                    </a:p>
                  </a:txBody>
                  <a:tcPr marL="36576" marR="36576" marT="36576" marB="36576" anchor="ctr"/>
                </a:tc>
                <a:extLst>
                  <a:ext uri="{0D108BD9-81ED-4DB2-BD59-A6C34878D82A}">
                    <a16:rowId xmlns:a16="http://schemas.microsoft.com/office/drawing/2014/main" val="3748769057"/>
                  </a:ext>
                </a:extLst>
              </a:tr>
              <a:tr h="282337">
                <a:tc>
                  <a:txBody>
                    <a:bodyPr/>
                    <a:lstStyle/>
                    <a:p>
                      <a:r>
                        <a:rPr lang="en-GB" sz="1200" kern="1200" dirty="0" err="1">
                          <a:solidFill>
                            <a:schemeClr val="tx1"/>
                          </a:solidFill>
                          <a:effectLst/>
                          <a:latin typeface="Gill Sans MT" panose="020B0502020104020203" pitchFamily="34" charset="0"/>
                          <a:ea typeface="+mn-ea"/>
                          <a:cs typeface="+mn-cs"/>
                        </a:rPr>
                        <a:t>tocar</a:t>
                      </a:r>
                      <a:endParaRPr lang="en-GB" sz="1200" dirty="0">
                        <a:latin typeface="Gill Sans MT" panose="020B0502020104020203" pitchFamily="34" charset="0"/>
                      </a:endParaRPr>
                    </a:p>
                  </a:txBody>
                  <a:tcPr marL="36576" marR="36576" marT="36576" marB="36576" anchor="ctr"/>
                </a:tc>
                <a:tc>
                  <a:txBody>
                    <a:bodyPr/>
                    <a:lstStyle/>
                    <a:p>
                      <a:r>
                        <a:rPr lang="en-GB" sz="1200" dirty="0">
                          <a:latin typeface="Gill Sans MT" panose="020B0502020104020203" pitchFamily="34" charset="0"/>
                        </a:rPr>
                        <a:t>To play an instrument</a:t>
                      </a:r>
                    </a:p>
                  </a:txBody>
                  <a:tcPr marL="36576" marR="36576" marT="36576" marB="36576" anchor="ctr"/>
                </a:tc>
                <a:extLst>
                  <a:ext uri="{0D108BD9-81ED-4DB2-BD59-A6C34878D82A}">
                    <a16:rowId xmlns:a16="http://schemas.microsoft.com/office/drawing/2014/main" val="1543258229"/>
                  </a:ext>
                </a:extLst>
              </a:tr>
              <a:tr h="274271">
                <a:tc>
                  <a:txBody>
                    <a:bodyPr/>
                    <a:lstStyle/>
                    <a:p>
                      <a:r>
                        <a:rPr lang="en-GB" sz="1200" kern="1200" dirty="0" err="1">
                          <a:solidFill>
                            <a:schemeClr val="tx1"/>
                          </a:solidFill>
                          <a:effectLst/>
                          <a:latin typeface="Gill Sans MT" panose="020B0502020104020203" pitchFamily="34" charset="0"/>
                          <a:ea typeface="+mn-ea"/>
                          <a:cs typeface="+mn-cs"/>
                        </a:rPr>
                        <a:t>soñar</a:t>
                      </a:r>
                      <a:r>
                        <a:rPr lang="en-GB" sz="1200" kern="1200" dirty="0">
                          <a:solidFill>
                            <a:schemeClr val="tx1"/>
                          </a:solidFill>
                          <a:effectLst/>
                          <a:latin typeface="Gill Sans MT" panose="020B0502020104020203" pitchFamily="34" charset="0"/>
                          <a:ea typeface="+mn-ea"/>
                          <a:cs typeface="+mn-cs"/>
                        </a:rPr>
                        <a:t> </a:t>
                      </a:r>
                      <a:endParaRPr lang="en-GB" sz="1200" dirty="0">
                        <a:latin typeface="Gill Sans MT" panose="020B0502020104020203" pitchFamily="34" charset="0"/>
                      </a:endParaRPr>
                    </a:p>
                  </a:txBody>
                  <a:tcPr marL="36576" marR="36576" marT="36576" marB="36576" anchor="ctr"/>
                </a:tc>
                <a:tc>
                  <a:txBody>
                    <a:bodyPr/>
                    <a:lstStyle/>
                    <a:p>
                      <a:r>
                        <a:rPr lang="en-GB" sz="1200" dirty="0">
                          <a:latin typeface="Gill Sans MT" panose="020B0502020104020203" pitchFamily="34" charset="0"/>
                        </a:rPr>
                        <a:t>To dream</a:t>
                      </a:r>
                    </a:p>
                  </a:txBody>
                  <a:tcPr marL="36576" marR="36576" marT="36576" marB="36576" anchor="ctr"/>
                </a:tc>
                <a:extLst>
                  <a:ext uri="{0D108BD9-81ED-4DB2-BD59-A6C34878D82A}">
                    <a16:rowId xmlns:a16="http://schemas.microsoft.com/office/drawing/2014/main" val="3146237369"/>
                  </a:ext>
                </a:extLst>
              </a:tr>
              <a:tr h="284652">
                <a:tc>
                  <a:txBody>
                    <a:bodyPr/>
                    <a:lstStyle/>
                    <a:p>
                      <a:r>
                        <a:rPr lang="en-GB" sz="1200" kern="1200" dirty="0" err="1">
                          <a:solidFill>
                            <a:schemeClr val="tx1"/>
                          </a:solidFill>
                          <a:effectLst/>
                          <a:latin typeface="Gill Sans MT" panose="020B0502020104020203" pitchFamily="34" charset="0"/>
                          <a:ea typeface="+mn-ea"/>
                          <a:cs typeface="+mn-cs"/>
                        </a:rPr>
                        <a:t>servir</a:t>
                      </a:r>
                      <a:r>
                        <a:rPr lang="en-GB" sz="1200" kern="1200" dirty="0">
                          <a:solidFill>
                            <a:schemeClr val="tx1"/>
                          </a:solidFill>
                          <a:effectLst/>
                          <a:latin typeface="Gill Sans MT" panose="020B0502020104020203" pitchFamily="34" charset="0"/>
                          <a:ea typeface="+mn-ea"/>
                          <a:cs typeface="+mn-cs"/>
                        </a:rPr>
                        <a:t> </a:t>
                      </a:r>
                      <a:endParaRPr lang="en-GB" sz="1200" dirty="0">
                        <a:latin typeface="Gill Sans MT" panose="020B0502020104020203" pitchFamily="34" charset="0"/>
                      </a:endParaRPr>
                    </a:p>
                  </a:txBody>
                  <a:tcPr marL="36576" marR="36576" marT="36576" marB="36576" anchor="ctr"/>
                </a:tc>
                <a:tc>
                  <a:txBody>
                    <a:bodyPr/>
                    <a:lstStyle/>
                    <a:p>
                      <a:r>
                        <a:rPr lang="en-GB" sz="1200" dirty="0">
                          <a:latin typeface="Gill Sans MT" panose="020B0502020104020203" pitchFamily="34" charset="0"/>
                        </a:rPr>
                        <a:t>To serve</a:t>
                      </a:r>
                    </a:p>
                  </a:txBody>
                  <a:tcPr marL="36576" marR="36576" marT="36576" marB="36576" anchor="ctr"/>
                </a:tc>
                <a:extLst>
                  <a:ext uri="{0D108BD9-81ED-4DB2-BD59-A6C34878D82A}">
                    <a16:rowId xmlns:a16="http://schemas.microsoft.com/office/drawing/2014/main" val="3264998185"/>
                  </a:ext>
                </a:extLst>
              </a:tr>
              <a:tr h="297549">
                <a:tc>
                  <a:txBody>
                    <a:bodyPr/>
                    <a:lstStyle/>
                    <a:p>
                      <a:r>
                        <a:rPr lang="en-GB" sz="1200" kern="1200" dirty="0" err="1">
                          <a:solidFill>
                            <a:schemeClr val="tx1"/>
                          </a:solidFill>
                          <a:effectLst/>
                          <a:latin typeface="Gill Sans MT" panose="020B0502020104020203" pitchFamily="34" charset="0"/>
                          <a:ea typeface="+mn-ea"/>
                          <a:cs typeface="+mn-cs"/>
                        </a:rPr>
                        <a:t>sacar</a:t>
                      </a:r>
                      <a:r>
                        <a:rPr lang="en-GB" sz="1200" kern="1200" dirty="0">
                          <a:solidFill>
                            <a:schemeClr val="tx1"/>
                          </a:solidFill>
                          <a:effectLst/>
                          <a:latin typeface="Gill Sans MT" panose="020B0502020104020203" pitchFamily="34" charset="0"/>
                          <a:ea typeface="+mn-ea"/>
                          <a:cs typeface="+mn-cs"/>
                        </a:rPr>
                        <a:t> </a:t>
                      </a:r>
                      <a:endParaRPr lang="en-GB" sz="1200" dirty="0">
                        <a:latin typeface="Gill Sans MT" panose="020B0502020104020203" pitchFamily="34" charset="0"/>
                      </a:endParaRPr>
                    </a:p>
                  </a:txBody>
                  <a:tcPr marL="36576" marR="36576" marT="36576" marB="36576" anchor="ctr"/>
                </a:tc>
                <a:tc>
                  <a:txBody>
                    <a:bodyPr/>
                    <a:lstStyle/>
                    <a:p>
                      <a:r>
                        <a:rPr lang="en-GB" sz="1200" dirty="0">
                          <a:latin typeface="Gill Sans MT" panose="020B0502020104020203" pitchFamily="34" charset="0"/>
                        </a:rPr>
                        <a:t>To take out</a:t>
                      </a:r>
                    </a:p>
                  </a:txBody>
                  <a:tcPr marL="36576" marR="36576" marT="36576" marB="36576" anchor="ctr"/>
                </a:tc>
                <a:extLst>
                  <a:ext uri="{0D108BD9-81ED-4DB2-BD59-A6C34878D82A}">
                    <a16:rowId xmlns:a16="http://schemas.microsoft.com/office/drawing/2014/main" val="2139219470"/>
                  </a:ext>
                </a:extLst>
              </a:tr>
              <a:tr h="297549">
                <a:tc>
                  <a:txBody>
                    <a:bodyPr/>
                    <a:lstStyle/>
                    <a:p>
                      <a:r>
                        <a:rPr lang="en-GB" sz="1200" kern="1200" dirty="0" err="1">
                          <a:solidFill>
                            <a:schemeClr val="tx1"/>
                          </a:solidFill>
                          <a:effectLst/>
                          <a:latin typeface="Gill Sans MT" panose="020B0502020104020203" pitchFamily="34" charset="0"/>
                          <a:ea typeface="+mn-ea"/>
                          <a:cs typeface="+mn-cs"/>
                        </a:rPr>
                        <a:t>respetar</a:t>
                      </a:r>
                      <a:endParaRPr lang="en-GB" sz="1200" dirty="0">
                        <a:latin typeface="Gill Sans MT" panose="020B0502020104020203" pitchFamily="34" charset="0"/>
                      </a:endParaRPr>
                    </a:p>
                  </a:txBody>
                  <a:tcPr marL="36576" marR="36576" marT="36576" marB="36576" anchor="ctr"/>
                </a:tc>
                <a:tc>
                  <a:txBody>
                    <a:bodyPr/>
                    <a:lstStyle/>
                    <a:p>
                      <a:r>
                        <a:rPr lang="en-GB" sz="1200" dirty="0">
                          <a:latin typeface="Gill Sans MT" panose="020B0502020104020203" pitchFamily="34" charset="0"/>
                        </a:rPr>
                        <a:t>To respect</a:t>
                      </a:r>
                    </a:p>
                  </a:txBody>
                  <a:tcPr marL="36576" marR="36576" marT="36576" marB="36576" anchor="ctr"/>
                </a:tc>
                <a:extLst>
                  <a:ext uri="{0D108BD9-81ED-4DB2-BD59-A6C34878D82A}">
                    <a16:rowId xmlns:a16="http://schemas.microsoft.com/office/drawing/2014/main" val="3487442006"/>
                  </a:ext>
                </a:extLst>
              </a:tr>
              <a:tr h="297549">
                <a:tc>
                  <a:txBody>
                    <a:bodyPr/>
                    <a:lstStyle/>
                    <a:p>
                      <a:r>
                        <a:rPr lang="en-GB" sz="1200" kern="1200" dirty="0" err="1">
                          <a:solidFill>
                            <a:schemeClr val="tx1"/>
                          </a:solidFill>
                          <a:effectLst/>
                          <a:latin typeface="Gill Sans MT" panose="020B0502020104020203" pitchFamily="34" charset="0"/>
                          <a:ea typeface="+mn-ea"/>
                          <a:cs typeface="+mn-cs"/>
                        </a:rPr>
                        <a:t>repasar</a:t>
                      </a:r>
                      <a:endParaRPr lang="en-GB" sz="1200" dirty="0">
                        <a:latin typeface="Gill Sans MT" panose="020B0502020104020203" pitchFamily="34" charset="0"/>
                      </a:endParaRPr>
                    </a:p>
                  </a:txBody>
                  <a:tcPr marL="36576" marR="36576" marT="36576" marB="36576" anchor="ctr"/>
                </a:tc>
                <a:tc>
                  <a:txBody>
                    <a:bodyPr/>
                    <a:lstStyle/>
                    <a:p>
                      <a:r>
                        <a:rPr lang="en-GB" sz="1200" dirty="0">
                          <a:latin typeface="Gill Sans MT" panose="020B0502020104020203" pitchFamily="34" charset="0"/>
                        </a:rPr>
                        <a:t>To revise</a:t>
                      </a:r>
                    </a:p>
                  </a:txBody>
                  <a:tcPr marL="36576" marR="36576" marT="36576" marB="36576" anchor="ctr"/>
                </a:tc>
                <a:extLst>
                  <a:ext uri="{0D108BD9-81ED-4DB2-BD59-A6C34878D82A}">
                    <a16:rowId xmlns:a16="http://schemas.microsoft.com/office/drawing/2014/main" val="1996766682"/>
                  </a:ext>
                </a:extLst>
              </a:tr>
              <a:tr h="297549">
                <a:tc>
                  <a:txBody>
                    <a:bodyPr/>
                    <a:lstStyle/>
                    <a:p>
                      <a:r>
                        <a:rPr lang="en-GB" sz="1200" kern="1200" dirty="0" err="1">
                          <a:solidFill>
                            <a:schemeClr val="tx1"/>
                          </a:solidFill>
                          <a:effectLst/>
                          <a:latin typeface="Gill Sans MT" panose="020B0502020104020203" pitchFamily="34" charset="0"/>
                          <a:ea typeface="+mn-ea"/>
                          <a:cs typeface="+mn-cs"/>
                        </a:rPr>
                        <a:t>pintar</a:t>
                      </a:r>
                      <a:endParaRPr lang="en-GB" sz="1200" dirty="0">
                        <a:latin typeface="Gill Sans MT" panose="020B0502020104020203" pitchFamily="34" charset="0"/>
                      </a:endParaRPr>
                    </a:p>
                  </a:txBody>
                  <a:tcPr marL="36576" marR="36576" marT="36576" marB="36576" anchor="ctr"/>
                </a:tc>
                <a:tc>
                  <a:txBody>
                    <a:bodyPr/>
                    <a:lstStyle/>
                    <a:p>
                      <a:r>
                        <a:rPr lang="en-GB" sz="1200" dirty="0">
                          <a:latin typeface="Gill Sans MT" panose="020B0502020104020203" pitchFamily="34" charset="0"/>
                        </a:rPr>
                        <a:t>To paint</a:t>
                      </a:r>
                    </a:p>
                  </a:txBody>
                  <a:tcPr marL="36576" marR="36576" marT="36576" marB="36576" anchor="ctr"/>
                </a:tc>
                <a:extLst>
                  <a:ext uri="{0D108BD9-81ED-4DB2-BD59-A6C34878D82A}">
                    <a16:rowId xmlns:a16="http://schemas.microsoft.com/office/drawing/2014/main" val="2903454539"/>
                  </a:ext>
                </a:extLst>
              </a:tr>
              <a:tr h="297549">
                <a:tc>
                  <a:txBody>
                    <a:bodyPr/>
                    <a:lstStyle/>
                    <a:p>
                      <a:r>
                        <a:rPr lang="en-GB" sz="1200" kern="1200" dirty="0" err="1">
                          <a:solidFill>
                            <a:schemeClr val="tx1"/>
                          </a:solidFill>
                          <a:effectLst/>
                          <a:latin typeface="Gill Sans MT" panose="020B0502020104020203" pitchFamily="34" charset="0"/>
                          <a:ea typeface="+mn-ea"/>
                          <a:cs typeface="+mn-cs"/>
                        </a:rPr>
                        <a:t>permitir</a:t>
                      </a:r>
                      <a:endParaRPr lang="en-GB" sz="1200" dirty="0">
                        <a:latin typeface="Gill Sans MT" panose="020B0502020104020203" pitchFamily="34" charset="0"/>
                      </a:endParaRPr>
                    </a:p>
                  </a:txBody>
                  <a:tcPr marL="36576" marR="36576" marT="36576" marB="36576" anchor="ctr"/>
                </a:tc>
                <a:tc>
                  <a:txBody>
                    <a:bodyPr/>
                    <a:lstStyle/>
                    <a:p>
                      <a:r>
                        <a:rPr lang="en-GB" sz="1200" dirty="0">
                          <a:latin typeface="Gill Sans MT" panose="020B0502020104020203" pitchFamily="34" charset="0"/>
                        </a:rPr>
                        <a:t>To allow</a:t>
                      </a:r>
                    </a:p>
                  </a:txBody>
                  <a:tcPr marL="36576" marR="36576" marT="36576" marB="36576" anchor="ctr"/>
                </a:tc>
                <a:extLst>
                  <a:ext uri="{0D108BD9-81ED-4DB2-BD59-A6C34878D82A}">
                    <a16:rowId xmlns:a16="http://schemas.microsoft.com/office/drawing/2014/main" val="1182811333"/>
                  </a:ext>
                </a:extLst>
              </a:tr>
              <a:tr h="297549">
                <a:tc>
                  <a:txBody>
                    <a:bodyPr/>
                    <a:lstStyle/>
                    <a:p>
                      <a:r>
                        <a:rPr lang="en-GB" sz="1200" kern="1200" dirty="0" err="1">
                          <a:solidFill>
                            <a:schemeClr val="tx1"/>
                          </a:solidFill>
                          <a:effectLst/>
                          <a:latin typeface="Gill Sans MT" panose="020B0502020104020203" pitchFamily="34" charset="0"/>
                          <a:ea typeface="+mn-ea"/>
                          <a:cs typeface="+mn-cs"/>
                        </a:rPr>
                        <a:t>castellano</a:t>
                      </a:r>
                      <a:endParaRPr lang="en-GB" sz="1200" dirty="0">
                        <a:latin typeface="Gill Sans MT" panose="020B0502020104020203" pitchFamily="34" charset="0"/>
                      </a:endParaRPr>
                    </a:p>
                  </a:txBody>
                  <a:tcPr marL="36576" marR="36576" marT="36576" marB="36576"/>
                </a:tc>
                <a:tc>
                  <a:txBody>
                    <a:bodyPr/>
                    <a:lstStyle/>
                    <a:p>
                      <a:r>
                        <a:rPr lang="en-GB" sz="1200" dirty="0">
                          <a:latin typeface="Gill Sans MT" panose="020B0502020104020203" pitchFamily="34" charset="0"/>
                        </a:rPr>
                        <a:t>Spanish</a:t>
                      </a:r>
                    </a:p>
                  </a:txBody>
                  <a:tcPr marL="36576" marR="36576" marT="36576" marB="36576"/>
                </a:tc>
                <a:extLst>
                  <a:ext uri="{0D108BD9-81ED-4DB2-BD59-A6C34878D82A}">
                    <a16:rowId xmlns:a16="http://schemas.microsoft.com/office/drawing/2014/main" val="370251380"/>
                  </a:ext>
                </a:extLst>
              </a:tr>
              <a:tr h="297549">
                <a:tc>
                  <a:txBody>
                    <a:bodyPr/>
                    <a:lstStyle/>
                    <a:p>
                      <a:r>
                        <a:rPr lang="en-GB" sz="1200" kern="1200" dirty="0" err="1">
                          <a:solidFill>
                            <a:schemeClr val="tx1"/>
                          </a:solidFill>
                          <a:effectLst/>
                          <a:latin typeface="Gill Sans MT" panose="020B0502020104020203" pitchFamily="34" charset="0"/>
                          <a:ea typeface="+mn-ea"/>
                          <a:cs typeface="+mn-cs"/>
                        </a:rPr>
                        <a:t>comentario</a:t>
                      </a:r>
                      <a:endParaRPr lang="en-GB" sz="1200" dirty="0">
                        <a:latin typeface="Gill Sans MT" panose="020B0502020104020203" pitchFamily="34" charset="0"/>
                      </a:endParaRPr>
                    </a:p>
                  </a:txBody>
                  <a:tcPr marL="36576" marR="36576" marT="36576" marB="36576"/>
                </a:tc>
                <a:tc>
                  <a:txBody>
                    <a:bodyPr/>
                    <a:lstStyle/>
                    <a:p>
                      <a:r>
                        <a:rPr lang="en-GB" sz="1200" dirty="0">
                          <a:latin typeface="Gill Sans MT" panose="020B0502020104020203" pitchFamily="34" charset="0"/>
                        </a:rPr>
                        <a:t>Commentary</a:t>
                      </a:r>
                    </a:p>
                  </a:txBody>
                  <a:tcPr marL="36576" marR="36576" marT="36576" marB="36576"/>
                </a:tc>
                <a:extLst>
                  <a:ext uri="{0D108BD9-81ED-4DB2-BD59-A6C34878D82A}">
                    <a16:rowId xmlns:a16="http://schemas.microsoft.com/office/drawing/2014/main" val="1562701373"/>
                  </a:ext>
                </a:extLst>
              </a:tr>
              <a:tr h="297549">
                <a:tc>
                  <a:txBody>
                    <a:bodyPr/>
                    <a:lstStyle/>
                    <a:p>
                      <a:r>
                        <a:rPr lang="en-GB" sz="1200" kern="1200" dirty="0" err="1">
                          <a:solidFill>
                            <a:schemeClr val="tx1"/>
                          </a:solidFill>
                          <a:effectLst/>
                          <a:latin typeface="Gill Sans MT" panose="020B0502020104020203" pitchFamily="34" charset="0"/>
                          <a:ea typeface="+mn-ea"/>
                          <a:cs typeface="+mn-cs"/>
                        </a:rPr>
                        <a:t>comercio</a:t>
                      </a:r>
                      <a:endParaRPr lang="en-GB" sz="1200" dirty="0">
                        <a:latin typeface="Gill Sans MT" panose="020B0502020104020203" pitchFamily="34" charset="0"/>
                      </a:endParaRPr>
                    </a:p>
                  </a:txBody>
                  <a:tcPr marL="36576" marR="36576" marT="36576" marB="36576"/>
                </a:tc>
                <a:tc>
                  <a:txBody>
                    <a:bodyPr/>
                    <a:lstStyle/>
                    <a:p>
                      <a:r>
                        <a:rPr lang="en-GB" sz="1200" dirty="0">
                          <a:latin typeface="Gill Sans MT" panose="020B0502020104020203" pitchFamily="34" charset="0"/>
                        </a:rPr>
                        <a:t>Business</a:t>
                      </a:r>
                    </a:p>
                  </a:txBody>
                  <a:tcPr marL="36576" marR="36576" marT="36576" marB="36576"/>
                </a:tc>
                <a:extLst>
                  <a:ext uri="{0D108BD9-81ED-4DB2-BD59-A6C34878D82A}">
                    <a16:rowId xmlns:a16="http://schemas.microsoft.com/office/drawing/2014/main" val="3683781608"/>
                  </a:ext>
                </a:extLst>
              </a:tr>
              <a:tr h="337191">
                <a:tc>
                  <a:txBody>
                    <a:bodyPr/>
                    <a:lstStyle/>
                    <a:p>
                      <a:r>
                        <a:rPr lang="en-GB" sz="1200" kern="1200" dirty="0" err="1">
                          <a:solidFill>
                            <a:schemeClr val="tx1"/>
                          </a:solidFill>
                          <a:effectLst/>
                          <a:latin typeface="Gill Sans MT" panose="020B0502020104020203" pitchFamily="34" charset="0"/>
                          <a:ea typeface="+mn-ea"/>
                          <a:cs typeface="+mn-cs"/>
                        </a:rPr>
                        <a:t>conflicto</a:t>
                      </a:r>
                      <a:endParaRPr lang="en-GB" sz="1200" dirty="0">
                        <a:latin typeface="Gill Sans MT" panose="020B0502020104020203" pitchFamily="34" charset="0"/>
                      </a:endParaRPr>
                    </a:p>
                  </a:txBody>
                  <a:tcPr marL="36576" marR="36576" marT="36576" marB="36576"/>
                </a:tc>
                <a:tc>
                  <a:txBody>
                    <a:bodyPr/>
                    <a:lstStyle/>
                    <a:p>
                      <a:r>
                        <a:rPr lang="en-GB" sz="1200" dirty="0">
                          <a:latin typeface="Gill Sans MT" panose="020B0502020104020203" pitchFamily="34" charset="0"/>
                        </a:rPr>
                        <a:t>conflict</a:t>
                      </a:r>
                    </a:p>
                  </a:txBody>
                  <a:tcPr marL="36576" marR="36576" marT="36576" marB="36576"/>
                </a:tc>
                <a:extLst>
                  <a:ext uri="{0D108BD9-81ED-4DB2-BD59-A6C34878D82A}">
                    <a16:rowId xmlns:a16="http://schemas.microsoft.com/office/drawing/2014/main" val="4017807950"/>
                  </a:ext>
                </a:extLst>
              </a:tr>
            </a:tbl>
          </a:graphicData>
        </a:graphic>
      </p:graphicFrame>
      <p:graphicFrame>
        <p:nvGraphicFramePr>
          <p:cNvPr id="4" name="Table 3"/>
          <p:cNvGraphicFramePr>
            <a:graphicFrameLocks noGrp="1"/>
          </p:cNvGraphicFramePr>
          <p:nvPr/>
        </p:nvGraphicFramePr>
        <p:xfrm>
          <a:off x="6655338" y="109815"/>
          <a:ext cx="5153890" cy="6527610"/>
        </p:xfrm>
        <a:graphic>
          <a:graphicData uri="http://schemas.openxmlformats.org/drawingml/2006/table">
            <a:tbl>
              <a:tblPr firstRow="1" bandRow="1">
                <a:tableStyleId>{5940675A-B579-460E-94D1-54222C63F5DA}</a:tableStyleId>
              </a:tblPr>
              <a:tblGrid>
                <a:gridCol w="2560556">
                  <a:extLst>
                    <a:ext uri="{9D8B030D-6E8A-4147-A177-3AD203B41FA5}">
                      <a16:colId xmlns:a16="http://schemas.microsoft.com/office/drawing/2014/main" val="20000"/>
                    </a:ext>
                  </a:extLst>
                </a:gridCol>
                <a:gridCol w="2593334">
                  <a:extLst>
                    <a:ext uri="{9D8B030D-6E8A-4147-A177-3AD203B41FA5}">
                      <a16:colId xmlns:a16="http://schemas.microsoft.com/office/drawing/2014/main" val="20001"/>
                    </a:ext>
                  </a:extLst>
                </a:gridCol>
              </a:tblGrid>
              <a:tr h="273195">
                <a:tc>
                  <a:txBody>
                    <a:bodyPr/>
                    <a:lstStyle/>
                    <a:p>
                      <a:pPr algn="ctr"/>
                      <a:r>
                        <a:rPr lang="en-GB" sz="1200" b="1" dirty="0">
                          <a:latin typeface="Gill Sans MT" panose="020B0502020104020203" pitchFamily="34" charset="0"/>
                        </a:rPr>
                        <a:t>Spanish</a:t>
                      </a:r>
                    </a:p>
                  </a:txBody>
                  <a:tcPr>
                    <a:solidFill>
                      <a:srgbClr val="FFCCFF"/>
                    </a:solidFill>
                  </a:tcPr>
                </a:tc>
                <a:tc>
                  <a:txBody>
                    <a:bodyPr/>
                    <a:lstStyle/>
                    <a:p>
                      <a:pPr algn="ctr"/>
                      <a:r>
                        <a:rPr lang="en-GB" sz="1200" b="1" dirty="0">
                          <a:latin typeface="Gill Sans MT" panose="020B0502020104020203" pitchFamily="34" charset="0"/>
                        </a:rPr>
                        <a:t>English</a:t>
                      </a:r>
                    </a:p>
                  </a:txBody>
                  <a:tcPr>
                    <a:solidFill>
                      <a:schemeClr val="accent1">
                        <a:lumMod val="20000"/>
                        <a:lumOff val="80000"/>
                      </a:schemeClr>
                    </a:solidFill>
                  </a:tcPr>
                </a:tc>
                <a:extLst>
                  <a:ext uri="{0D108BD9-81ED-4DB2-BD59-A6C34878D82A}">
                    <a16:rowId xmlns:a16="http://schemas.microsoft.com/office/drawing/2014/main" val="10000"/>
                  </a:ext>
                </a:extLst>
              </a:tr>
              <a:tr h="254725">
                <a:tc>
                  <a:txBody>
                    <a:bodyPr/>
                    <a:lstStyle/>
                    <a:p>
                      <a:r>
                        <a:rPr lang="en-GB" sz="1200" kern="1200" dirty="0" err="1">
                          <a:solidFill>
                            <a:schemeClr val="tx1"/>
                          </a:solidFill>
                          <a:effectLst/>
                          <a:latin typeface="Gill Sans MT" panose="020B0502020104020203" pitchFamily="34" charset="0"/>
                          <a:ea typeface="+mn-ea"/>
                          <a:cs typeface="+mn-cs"/>
                        </a:rPr>
                        <a:t>conocimiento</a:t>
                      </a:r>
                      <a:endParaRPr lang="en-GB" sz="1200" kern="1200" dirty="0">
                        <a:solidFill>
                          <a:schemeClr val="tx1"/>
                        </a:solidFill>
                        <a:effectLst/>
                        <a:latin typeface="Gill Sans MT" panose="020B0502020104020203" pitchFamily="34" charset="0"/>
                        <a:ea typeface="+mn-ea"/>
                        <a:cs typeface="+mn-cs"/>
                      </a:endParaRPr>
                    </a:p>
                  </a:txBody>
                  <a:tcPr marL="36576" marR="36576" marT="36576" marB="36576"/>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Gill Sans MT" panose="020B0502020104020203" pitchFamily="34" charset="0"/>
                          <a:ea typeface="+mn-ea"/>
                          <a:cs typeface="+mn-cs"/>
                        </a:rPr>
                        <a:t>knowledge)</a:t>
                      </a:r>
                    </a:p>
                  </a:txBody>
                  <a:tcPr marL="36576" marR="36576" marT="36576" marB="36576"/>
                </a:tc>
                <a:extLst>
                  <a:ext uri="{0D108BD9-81ED-4DB2-BD59-A6C34878D82A}">
                    <a16:rowId xmlns:a16="http://schemas.microsoft.com/office/drawing/2014/main" val="10001"/>
                  </a:ext>
                </a:extLst>
              </a:tr>
              <a:tr h="354458">
                <a:tc>
                  <a:txBody>
                    <a:bodyPr/>
                    <a:lstStyle/>
                    <a:p>
                      <a:r>
                        <a:rPr lang="en-GB" sz="1200" kern="1200" dirty="0" err="1">
                          <a:solidFill>
                            <a:schemeClr val="tx1"/>
                          </a:solidFill>
                          <a:effectLst/>
                          <a:latin typeface="Gill Sans MT" panose="020B0502020104020203" pitchFamily="34" charset="0"/>
                          <a:ea typeface="+mn-ea"/>
                          <a:cs typeface="+mn-cs"/>
                        </a:rPr>
                        <a:t>derecho</a:t>
                      </a:r>
                      <a:endParaRPr lang="en-GB" sz="1200" dirty="0">
                        <a:latin typeface="Gill Sans MT" panose="020B0502020104020203" pitchFamily="34" charset="0"/>
                      </a:endParaRPr>
                    </a:p>
                  </a:txBody>
                  <a:tcPr marL="36576" marR="36576" marT="36576" marB="36576"/>
                </a:tc>
                <a:tc>
                  <a:txBody>
                    <a:bodyPr/>
                    <a:lstStyle/>
                    <a:p>
                      <a:r>
                        <a:rPr lang="en-GB" sz="1200" dirty="0">
                          <a:latin typeface="Gill Sans MT" panose="020B0502020104020203" pitchFamily="34" charset="0"/>
                        </a:rPr>
                        <a:t>right</a:t>
                      </a:r>
                    </a:p>
                  </a:txBody>
                  <a:tcPr marL="36576" marR="36576" marT="36576" marB="36576"/>
                </a:tc>
                <a:extLst>
                  <a:ext uri="{0D108BD9-81ED-4DB2-BD59-A6C34878D82A}">
                    <a16:rowId xmlns:a16="http://schemas.microsoft.com/office/drawing/2014/main" val="10002"/>
                  </a:ext>
                </a:extLst>
              </a:tr>
              <a:tr h="289575">
                <a:tc>
                  <a:txBody>
                    <a:bodyPr/>
                    <a:lstStyle/>
                    <a:p>
                      <a:r>
                        <a:rPr lang="es-ES" sz="1200" kern="1200" dirty="0">
                          <a:solidFill>
                            <a:schemeClr val="tx1"/>
                          </a:solidFill>
                          <a:effectLst/>
                          <a:latin typeface="Gill Sans MT" panose="020B0502020104020203" pitchFamily="34" charset="0"/>
                          <a:ea typeface="+mn-ea"/>
                          <a:cs typeface="+mn-cs"/>
                        </a:rPr>
                        <a:t>diálogo</a:t>
                      </a:r>
                      <a:endParaRPr lang="en-GB" sz="1200" dirty="0">
                        <a:latin typeface="Gill Sans MT" panose="020B0502020104020203" pitchFamily="34" charset="0"/>
                      </a:endParaRPr>
                    </a:p>
                  </a:txBody>
                  <a:tcPr marL="36576" marR="36576" marT="36576" marB="36576"/>
                </a:tc>
                <a:tc>
                  <a:txBody>
                    <a:bodyPr/>
                    <a:lstStyle/>
                    <a:p>
                      <a:r>
                        <a:rPr lang="en-GB" sz="1200" dirty="0">
                          <a:latin typeface="Gill Sans MT" panose="020B0502020104020203" pitchFamily="34" charset="0"/>
                        </a:rPr>
                        <a:t>speech</a:t>
                      </a:r>
                    </a:p>
                  </a:txBody>
                  <a:tcPr marL="36576" marR="36576" marT="36576" marB="36576"/>
                </a:tc>
                <a:extLst>
                  <a:ext uri="{0D108BD9-81ED-4DB2-BD59-A6C34878D82A}">
                    <a16:rowId xmlns:a16="http://schemas.microsoft.com/office/drawing/2014/main" val="10003"/>
                  </a:ext>
                </a:extLst>
              </a:tr>
              <a:tr h="289575">
                <a:tc>
                  <a:txBody>
                    <a:bodyPr/>
                    <a:lstStyle/>
                    <a:p>
                      <a:r>
                        <a:rPr lang="es-ES" sz="1200" kern="1200" dirty="0">
                          <a:solidFill>
                            <a:schemeClr val="tx1"/>
                          </a:solidFill>
                          <a:effectLst/>
                          <a:latin typeface="Gill Sans MT" panose="020B0502020104020203" pitchFamily="34" charset="0"/>
                          <a:ea typeface="+mn-ea"/>
                          <a:cs typeface="+mn-cs"/>
                        </a:rPr>
                        <a:t>diario</a:t>
                      </a:r>
                      <a:endParaRPr lang="en-GB" sz="1200" dirty="0">
                        <a:latin typeface="Gill Sans MT" panose="020B0502020104020203" pitchFamily="34" charset="0"/>
                      </a:endParaRPr>
                    </a:p>
                  </a:txBody>
                  <a:tcPr marL="36576" marR="36576" marT="36576" marB="36576"/>
                </a:tc>
                <a:tc>
                  <a:txBody>
                    <a:bodyPr/>
                    <a:lstStyle/>
                    <a:p>
                      <a:r>
                        <a:rPr lang="en-GB" sz="1200" dirty="0">
                          <a:latin typeface="Gill Sans MT" panose="020B0502020104020203" pitchFamily="34" charset="0"/>
                        </a:rPr>
                        <a:t>diary</a:t>
                      </a:r>
                    </a:p>
                  </a:txBody>
                  <a:tcPr marL="36576" marR="36576" marT="36576" marB="36576"/>
                </a:tc>
                <a:extLst>
                  <a:ext uri="{0D108BD9-81ED-4DB2-BD59-A6C34878D82A}">
                    <a16:rowId xmlns:a16="http://schemas.microsoft.com/office/drawing/2014/main" val="10004"/>
                  </a:ext>
                </a:extLst>
              </a:tr>
              <a:tr h="299622">
                <a:tc>
                  <a:txBody>
                    <a:bodyPr/>
                    <a:lstStyle/>
                    <a:p>
                      <a:r>
                        <a:rPr lang="es-ES" sz="1200" kern="1200" dirty="0">
                          <a:solidFill>
                            <a:schemeClr val="tx1"/>
                          </a:solidFill>
                          <a:effectLst/>
                          <a:latin typeface="Gill Sans MT" panose="020B0502020104020203" pitchFamily="34" charset="0"/>
                          <a:ea typeface="+mn-ea"/>
                          <a:cs typeface="+mn-cs"/>
                        </a:rPr>
                        <a:t>diseño</a:t>
                      </a:r>
                      <a:endParaRPr lang="en-GB" sz="1200" dirty="0">
                        <a:latin typeface="Gill Sans MT" panose="020B0502020104020203" pitchFamily="34" charset="0"/>
                      </a:endParaRPr>
                    </a:p>
                  </a:txBody>
                  <a:tcPr marL="36576" marR="36576" marT="36576" marB="36576"/>
                </a:tc>
                <a:tc>
                  <a:txBody>
                    <a:bodyPr/>
                    <a:lstStyle/>
                    <a:p>
                      <a:r>
                        <a:rPr lang="en-GB" sz="1200" dirty="0">
                          <a:latin typeface="Gill Sans MT" panose="020B0502020104020203" pitchFamily="34" charset="0"/>
                        </a:rPr>
                        <a:t>design</a:t>
                      </a:r>
                    </a:p>
                  </a:txBody>
                  <a:tcPr marL="36576" marR="36576" marT="36576" marB="36576"/>
                </a:tc>
                <a:extLst>
                  <a:ext uri="{0D108BD9-81ED-4DB2-BD59-A6C34878D82A}">
                    <a16:rowId xmlns:a16="http://schemas.microsoft.com/office/drawing/2014/main" val="3925240874"/>
                  </a:ext>
                </a:extLst>
              </a:tr>
              <a:tr h="397549">
                <a:tc>
                  <a:txBody>
                    <a:bodyPr/>
                    <a:lstStyle/>
                    <a:p>
                      <a:r>
                        <a:rPr lang="es-ES" sz="1200" kern="1200" dirty="0">
                          <a:solidFill>
                            <a:schemeClr val="tx1"/>
                          </a:solidFill>
                          <a:effectLst/>
                          <a:latin typeface="Gill Sans MT" panose="020B0502020104020203" pitchFamily="34" charset="0"/>
                          <a:ea typeface="+mn-ea"/>
                          <a:cs typeface="+mn-cs"/>
                        </a:rPr>
                        <a:t>documento</a:t>
                      </a:r>
                      <a:endParaRPr lang="en-GB" sz="1200" dirty="0">
                        <a:latin typeface="Gill Sans MT" panose="020B0502020104020203" pitchFamily="34" charset="0"/>
                      </a:endParaRPr>
                    </a:p>
                  </a:txBody>
                  <a:tcPr marL="36576" marR="36576" marT="36576" marB="36576"/>
                </a:tc>
                <a:tc>
                  <a:txBody>
                    <a:bodyPr/>
                    <a:lstStyle/>
                    <a:p>
                      <a:r>
                        <a:rPr lang="en-GB" sz="1200" dirty="0">
                          <a:latin typeface="Gill Sans MT" panose="020B0502020104020203" pitchFamily="34" charset="0"/>
                        </a:rPr>
                        <a:t>document</a:t>
                      </a:r>
                    </a:p>
                  </a:txBody>
                  <a:tcPr marL="36576" marR="36576" marT="36576" marB="36576"/>
                </a:tc>
                <a:extLst>
                  <a:ext uri="{0D108BD9-81ED-4DB2-BD59-A6C34878D82A}">
                    <a16:rowId xmlns:a16="http://schemas.microsoft.com/office/drawing/2014/main" val="3041935017"/>
                  </a:ext>
                </a:extLst>
              </a:tr>
              <a:tr h="289575">
                <a:tc>
                  <a:txBody>
                    <a:bodyPr/>
                    <a:lstStyle/>
                    <a:p>
                      <a:r>
                        <a:rPr lang="es-ES" sz="1200" kern="1200" dirty="0">
                          <a:solidFill>
                            <a:schemeClr val="tx1"/>
                          </a:solidFill>
                          <a:effectLst/>
                          <a:latin typeface="Gill Sans MT" panose="020B0502020104020203" pitchFamily="34" charset="0"/>
                          <a:ea typeface="+mn-ea"/>
                          <a:cs typeface="+mn-cs"/>
                        </a:rPr>
                        <a:t>experto</a:t>
                      </a:r>
                      <a:endParaRPr lang="en-GB" sz="1200" dirty="0">
                        <a:latin typeface="Gill Sans MT" panose="020B0502020104020203" pitchFamily="34" charset="0"/>
                      </a:endParaRPr>
                    </a:p>
                  </a:txBody>
                  <a:tcPr marL="36576" marR="36576" marT="36576" marB="36576"/>
                </a:tc>
                <a:tc>
                  <a:txBody>
                    <a:bodyPr/>
                    <a:lstStyle/>
                    <a:p>
                      <a:r>
                        <a:rPr lang="en-GB" sz="1200" dirty="0">
                          <a:latin typeface="Gill Sans MT" panose="020B0502020104020203" pitchFamily="34" charset="0"/>
                        </a:rPr>
                        <a:t>expert</a:t>
                      </a:r>
                    </a:p>
                  </a:txBody>
                  <a:tcPr marL="36576" marR="36576" marT="36576" marB="36576"/>
                </a:tc>
                <a:extLst>
                  <a:ext uri="{0D108BD9-81ED-4DB2-BD59-A6C34878D82A}">
                    <a16:rowId xmlns:a16="http://schemas.microsoft.com/office/drawing/2014/main" val="4149408354"/>
                  </a:ext>
                </a:extLst>
              </a:tr>
              <a:tr h="289575">
                <a:tc>
                  <a:txBody>
                    <a:bodyPr/>
                    <a:lstStyle/>
                    <a:p>
                      <a:r>
                        <a:rPr lang="en-GB" sz="1200" kern="1200" dirty="0" err="1">
                          <a:solidFill>
                            <a:schemeClr val="tx1"/>
                          </a:solidFill>
                          <a:effectLst/>
                          <a:latin typeface="Gill Sans MT" panose="020B0502020104020203" pitchFamily="34" charset="0"/>
                          <a:ea typeface="+mn-ea"/>
                          <a:cs typeface="+mn-cs"/>
                        </a:rPr>
                        <a:t>género</a:t>
                      </a:r>
                      <a:endParaRPr lang="en-GB" sz="1200" dirty="0">
                        <a:latin typeface="Gill Sans MT" panose="020B0502020104020203" pitchFamily="34" charset="0"/>
                      </a:endParaRPr>
                    </a:p>
                  </a:txBody>
                  <a:tcPr marL="36576" marR="36576" marT="36576" marB="36576"/>
                </a:tc>
                <a:tc>
                  <a:txBody>
                    <a:bodyPr/>
                    <a:lstStyle/>
                    <a:p>
                      <a:r>
                        <a:rPr lang="en-GB" sz="1200" dirty="0">
                          <a:latin typeface="Gill Sans MT" panose="020B0502020104020203" pitchFamily="34" charset="0"/>
                        </a:rPr>
                        <a:t>gender</a:t>
                      </a:r>
                    </a:p>
                  </a:txBody>
                  <a:tcPr marL="36576" marR="36576" marT="36576" marB="36576"/>
                </a:tc>
                <a:extLst>
                  <a:ext uri="{0D108BD9-81ED-4DB2-BD59-A6C34878D82A}">
                    <a16:rowId xmlns:a16="http://schemas.microsoft.com/office/drawing/2014/main" val="1235971345"/>
                  </a:ext>
                </a:extLst>
              </a:tr>
              <a:tr h="305356">
                <a:tc>
                  <a:txBody>
                    <a:bodyPr/>
                    <a:lstStyle/>
                    <a:p>
                      <a:r>
                        <a:rPr lang="en-GB" sz="1200" kern="1200" dirty="0" err="1">
                          <a:solidFill>
                            <a:schemeClr val="tx1"/>
                          </a:solidFill>
                          <a:effectLst/>
                          <a:latin typeface="Gill Sans MT" panose="020B0502020104020203" pitchFamily="34" charset="0"/>
                          <a:ea typeface="+mn-ea"/>
                          <a:cs typeface="+mn-cs"/>
                        </a:rPr>
                        <a:t>gobierno</a:t>
                      </a:r>
                      <a:endParaRPr lang="en-GB" sz="1200" dirty="0">
                        <a:latin typeface="Gill Sans MT" panose="020B0502020104020203" pitchFamily="34" charset="0"/>
                      </a:endParaRPr>
                    </a:p>
                  </a:txBody>
                  <a:tcPr marL="36576" marR="36576" marT="36576" marB="36576"/>
                </a:tc>
                <a:tc>
                  <a:txBody>
                    <a:bodyPr/>
                    <a:lstStyle/>
                    <a:p>
                      <a:r>
                        <a:rPr lang="en-GB" sz="1200" dirty="0">
                          <a:latin typeface="Gill Sans MT" panose="020B0502020104020203" pitchFamily="34" charset="0"/>
                        </a:rPr>
                        <a:t>government</a:t>
                      </a:r>
                    </a:p>
                  </a:txBody>
                  <a:tcPr marL="36576" marR="36576" marT="36576" marB="36576"/>
                </a:tc>
                <a:extLst>
                  <a:ext uri="{0D108BD9-81ED-4DB2-BD59-A6C34878D82A}">
                    <a16:rowId xmlns:a16="http://schemas.microsoft.com/office/drawing/2014/main" val="3748769057"/>
                  </a:ext>
                </a:extLst>
              </a:tr>
              <a:tr h="295231">
                <a:tc>
                  <a:txBody>
                    <a:bodyPr/>
                    <a:lstStyle/>
                    <a:p>
                      <a:r>
                        <a:rPr lang="en-GB" sz="1200" kern="1200" dirty="0" err="1">
                          <a:solidFill>
                            <a:schemeClr val="tx1"/>
                          </a:solidFill>
                          <a:effectLst/>
                          <a:latin typeface="Gill Sans MT" panose="020B0502020104020203" pitchFamily="34" charset="0"/>
                          <a:ea typeface="+mn-ea"/>
                          <a:cs typeface="+mn-cs"/>
                        </a:rPr>
                        <a:t>huelga</a:t>
                      </a:r>
                      <a:endParaRPr lang="en-GB" sz="1200" kern="1200" dirty="0">
                        <a:solidFill>
                          <a:schemeClr val="tx1"/>
                        </a:solidFill>
                        <a:effectLst/>
                        <a:latin typeface="Gill Sans MT" panose="020B0502020104020203" pitchFamily="34" charset="0"/>
                        <a:ea typeface="+mn-ea"/>
                        <a:cs typeface="+mn-cs"/>
                      </a:endParaRPr>
                    </a:p>
                  </a:txBody>
                  <a:tcPr marL="36576" marR="36576" marT="36576" marB="36576"/>
                </a:tc>
                <a:tc>
                  <a:txBody>
                    <a:bodyPr/>
                    <a:lstStyle/>
                    <a:p>
                      <a:r>
                        <a:rPr lang="en-GB" sz="1200" dirty="0">
                          <a:latin typeface="Gill Sans MT" panose="020B0502020104020203" pitchFamily="34" charset="0"/>
                        </a:rPr>
                        <a:t>Strike</a:t>
                      </a:r>
                    </a:p>
                  </a:txBody>
                  <a:tcPr marL="36576" marR="36576" marT="36576" marB="36576"/>
                </a:tc>
                <a:extLst>
                  <a:ext uri="{0D108BD9-81ED-4DB2-BD59-A6C34878D82A}">
                    <a16:rowId xmlns:a16="http://schemas.microsoft.com/office/drawing/2014/main" val="3264998185"/>
                  </a:ext>
                </a:extLst>
              </a:tr>
              <a:tr h="289575">
                <a:tc>
                  <a:txBody>
                    <a:bodyPr/>
                    <a:lstStyle/>
                    <a:p>
                      <a:r>
                        <a:rPr lang="en-GB" sz="1200" kern="1200" dirty="0" err="1">
                          <a:solidFill>
                            <a:schemeClr val="tx1"/>
                          </a:solidFill>
                          <a:effectLst/>
                          <a:latin typeface="Gill Sans MT" panose="020B0502020104020203" pitchFamily="34" charset="0"/>
                          <a:ea typeface="+mn-ea"/>
                          <a:cs typeface="+mn-cs"/>
                        </a:rPr>
                        <a:t>turismo</a:t>
                      </a:r>
                      <a:endParaRPr lang="en-GB" sz="1200" dirty="0">
                        <a:latin typeface="Gill Sans MT" panose="020B0502020104020203" pitchFamily="34" charset="0"/>
                      </a:endParaRPr>
                    </a:p>
                  </a:txBody>
                  <a:tcPr marL="36576" marR="36576" marT="36576" marB="36576"/>
                </a:tc>
                <a:tc>
                  <a:txBody>
                    <a:bodyPr/>
                    <a:lstStyle/>
                    <a:p>
                      <a:r>
                        <a:rPr lang="en-GB" sz="1200" dirty="0">
                          <a:latin typeface="Gill Sans MT" panose="020B0502020104020203" pitchFamily="34" charset="0"/>
                        </a:rPr>
                        <a:t>Tourism</a:t>
                      </a:r>
                    </a:p>
                  </a:txBody>
                  <a:tcPr marL="36576" marR="36576" marT="36576" marB="36576"/>
                </a:tc>
                <a:extLst>
                  <a:ext uri="{0D108BD9-81ED-4DB2-BD59-A6C34878D82A}">
                    <a16:rowId xmlns:a16="http://schemas.microsoft.com/office/drawing/2014/main" val="2139219470"/>
                  </a:ext>
                </a:extLst>
              </a:tr>
              <a:tr h="289575">
                <a:tc>
                  <a:txBody>
                    <a:bodyPr/>
                    <a:lstStyle/>
                    <a:p>
                      <a:r>
                        <a:rPr lang="en-GB" sz="1200" kern="1200" dirty="0" err="1">
                          <a:solidFill>
                            <a:schemeClr val="tx1"/>
                          </a:solidFill>
                          <a:effectLst/>
                          <a:latin typeface="Gill Sans MT" panose="020B0502020104020203" pitchFamily="34" charset="0"/>
                          <a:ea typeface="+mn-ea"/>
                          <a:cs typeface="+mn-cs"/>
                        </a:rPr>
                        <a:t>título</a:t>
                      </a:r>
                      <a:endParaRPr lang="en-GB" sz="1200" dirty="0">
                        <a:latin typeface="Gill Sans MT" panose="020B0502020104020203" pitchFamily="34" charset="0"/>
                      </a:endParaRPr>
                    </a:p>
                  </a:txBody>
                  <a:tcPr marL="36576" marR="36576" marT="36576" marB="36576"/>
                </a:tc>
                <a:tc>
                  <a:txBody>
                    <a:bodyPr/>
                    <a:lstStyle/>
                    <a:p>
                      <a:r>
                        <a:rPr lang="en-GB" sz="1200" dirty="0">
                          <a:latin typeface="Gill Sans MT" panose="020B0502020104020203" pitchFamily="34" charset="0"/>
                        </a:rPr>
                        <a:t>University degree</a:t>
                      </a:r>
                    </a:p>
                  </a:txBody>
                  <a:tcPr marL="36576" marR="36576" marT="36576" marB="36576"/>
                </a:tc>
                <a:extLst>
                  <a:ext uri="{0D108BD9-81ED-4DB2-BD59-A6C34878D82A}">
                    <a16:rowId xmlns:a16="http://schemas.microsoft.com/office/drawing/2014/main" val="3212544497"/>
                  </a:ext>
                </a:extLst>
              </a:tr>
              <a:tr h="325949">
                <a:tc>
                  <a:txBody>
                    <a:bodyPr/>
                    <a:lstStyle/>
                    <a:p>
                      <a:r>
                        <a:rPr lang="es-ES" sz="1200" kern="1200" dirty="0">
                          <a:solidFill>
                            <a:schemeClr val="tx1"/>
                          </a:solidFill>
                          <a:effectLst/>
                          <a:latin typeface="Gill Sans MT" panose="020B0502020104020203" pitchFamily="34" charset="0"/>
                          <a:ea typeface="+mn-ea"/>
                          <a:cs typeface="+mn-cs"/>
                        </a:rPr>
                        <a:t>silencio</a:t>
                      </a:r>
                      <a:endParaRPr lang="en-GB" sz="1200" dirty="0">
                        <a:latin typeface="Gill Sans MT" panose="020B0502020104020203" pitchFamily="34" charset="0"/>
                      </a:endParaRPr>
                    </a:p>
                  </a:txBody>
                  <a:tcPr marL="36576" marR="36576" marT="36576" marB="36576"/>
                </a:tc>
                <a:tc>
                  <a:txBody>
                    <a:bodyPr/>
                    <a:lstStyle/>
                    <a:p>
                      <a:r>
                        <a:rPr lang="en-GB" sz="1200" dirty="0">
                          <a:latin typeface="Gill Sans MT" panose="020B0502020104020203" pitchFamily="34" charset="0"/>
                        </a:rPr>
                        <a:t>Silence</a:t>
                      </a:r>
                    </a:p>
                  </a:txBody>
                  <a:tcPr marL="36576" marR="36576" marT="36576" marB="36576"/>
                </a:tc>
                <a:extLst>
                  <a:ext uri="{0D108BD9-81ED-4DB2-BD59-A6C34878D82A}">
                    <a16:rowId xmlns:a16="http://schemas.microsoft.com/office/drawing/2014/main" val="1773897719"/>
                  </a:ext>
                </a:extLst>
              </a:tr>
              <a:tr h="325949">
                <a:tc>
                  <a:txBody>
                    <a:bodyPr/>
                    <a:lstStyle/>
                    <a:p>
                      <a:r>
                        <a:rPr lang="es-ES" sz="1200" kern="1200" dirty="0">
                          <a:solidFill>
                            <a:schemeClr val="tx1"/>
                          </a:solidFill>
                          <a:effectLst/>
                          <a:latin typeface="Gill Sans MT" panose="020B0502020104020203" pitchFamily="34" charset="0"/>
                          <a:ea typeface="+mn-ea"/>
                          <a:cs typeface="+mn-cs"/>
                        </a:rPr>
                        <a:t>recurso</a:t>
                      </a:r>
                      <a:endParaRPr lang="en-GB" sz="1200" dirty="0">
                        <a:latin typeface="Gill Sans MT" panose="020B0502020104020203" pitchFamily="34" charset="0"/>
                      </a:endParaRPr>
                    </a:p>
                  </a:txBody>
                  <a:tcPr marL="36576" marR="36576" marT="36576" marB="36576"/>
                </a:tc>
                <a:tc>
                  <a:txBody>
                    <a:bodyPr/>
                    <a:lstStyle/>
                    <a:p>
                      <a:r>
                        <a:rPr lang="en-GB" sz="1200" dirty="0">
                          <a:latin typeface="Gill Sans MT" panose="020B0502020104020203" pitchFamily="34" charset="0"/>
                        </a:rPr>
                        <a:t>resource</a:t>
                      </a:r>
                    </a:p>
                  </a:txBody>
                  <a:tcPr marL="36576" marR="36576" marT="36576" marB="36576"/>
                </a:tc>
                <a:extLst>
                  <a:ext uri="{0D108BD9-81ED-4DB2-BD59-A6C34878D82A}">
                    <a16:rowId xmlns:a16="http://schemas.microsoft.com/office/drawing/2014/main" val="3487442006"/>
                  </a:ext>
                </a:extLst>
              </a:tr>
              <a:tr h="325949">
                <a:tc>
                  <a:txBody>
                    <a:bodyPr/>
                    <a:lstStyle/>
                    <a:p>
                      <a:r>
                        <a:rPr lang="en-GB" sz="1200" kern="1200" dirty="0" err="1">
                          <a:solidFill>
                            <a:schemeClr val="tx1"/>
                          </a:solidFill>
                          <a:effectLst/>
                          <a:latin typeface="Gill Sans MT" panose="020B0502020104020203" pitchFamily="34" charset="0"/>
                          <a:ea typeface="+mn-ea"/>
                          <a:cs typeface="+mn-cs"/>
                        </a:rPr>
                        <a:t>obrero</a:t>
                      </a:r>
                      <a:endParaRPr lang="en-GB" sz="1200" dirty="0">
                        <a:latin typeface="Gill Sans MT" panose="020B0502020104020203" pitchFamily="34" charset="0"/>
                      </a:endParaRPr>
                    </a:p>
                  </a:txBody>
                  <a:tcPr marL="36576" marR="36576" marT="36576" marB="36576"/>
                </a:tc>
                <a:tc>
                  <a:txBody>
                    <a:bodyPr/>
                    <a:lstStyle/>
                    <a:p>
                      <a:r>
                        <a:rPr lang="en-GB" sz="1200" dirty="0">
                          <a:latin typeface="Gill Sans MT" panose="020B0502020104020203" pitchFamily="34" charset="0"/>
                        </a:rPr>
                        <a:t>worker</a:t>
                      </a:r>
                    </a:p>
                  </a:txBody>
                  <a:tcPr marL="36576" marR="36576" marT="36576" marB="36576"/>
                </a:tc>
                <a:extLst>
                  <a:ext uri="{0D108BD9-81ED-4DB2-BD59-A6C34878D82A}">
                    <a16:rowId xmlns:a16="http://schemas.microsoft.com/office/drawing/2014/main" val="1828811264"/>
                  </a:ext>
                </a:extLst>
              </a:tr>
              <a:tr h="325949">
                <a:tc>
                  <a:txBody>
                    <a:bodyPr/>
                    <a:lstStyle/>
                    <a:p>
                      <a:r>
                        <a:rPr lang="en-GB" sz="1200" kern="1200" dirty="0" err="1">
                          <a:solidFill>
                            <a:schemeClr val="tx1"/>
                          </a:solidFill>
                          <a:effectLst/>
                          <a:latin typeface="Gill Sans MT" panose="020B0502020104020203" pitchFamily="34" charset="0"/>
                          <a:ea typeface="+mn-ea"/>
                          <a:cs typeface="+mn-cs"/>
                        </a:rPr>
                        <a:t>nivel</a:t>
                      </a:r>
                      <a:r>
                        <a:rPr lang="en-GB" sz="1200" kern="1200" dirty="0">
                          <a:solidFill>
                            <a:schemeClr val="tx1"/>
                          </a:solidFill>
                          <a:effectLst/>
                          <a:latin typeface="Gill Sans MT" panose="020B0502020104020203" pitchFamily="34" charset="0"/>
                          <a:ea typeface="+mn-ea"/>
                          <a:cs typeface="+mn-cs"/>
                        </a:rPr>
                        <a:t> </a:t>
                      </a:r>
                      <a:endParaRPr lang="en-GB" sz="1200" dirty="0">
                        <a:latin typeface="Gill Sans MT" panose="020B0502020104020203" pitchFamily="34" charset="0"/>
                      </a:endParaRPr>
                    </a:p>
                  </a:txBody>
                  <a:tcPr marL="36576" marR="36576" marT="36576" marB="36576"/>
                </a:tc>
                <a:tc>
                  <a:txBody>
                    <a:bodyPr/>
                    <a:lstStyle/>
                    <a:p>
                      <a:r>
                        <a:rPr lang="en-GB" sz="1200" dirty="0">
                          <a:latin typeface="Gill Sans MT" panose="020B0502020104020203" pitchFamily="34" charset="0"/>
                        </a:rPr>
                        <a:t>level</a:t>
                      </a:r>
                    </a:p>
                  </a:txBody>
                  <a:tcPr marL="36576" marR="36576" marT="36576" marB="36576"/>
                </a:tc>
                <a:extLst>
                  <a:ext uri="{0D108BD9-81ED-4DB2-BD59-A6C34878D82A}">
                    <a16:rowId xmlns:a16="http://schemas.microsoft.com/office/drawing/2014/main" val="715292078"/>
                  </a:ext>
                </a:extLst>
              </a:tr>
              <a:tr h="325949">
                <a:tc>
                  <a:txBody>
                    <a:bodyPr/>
                    <a:lstStyle/>
                    <a:p>
                      <a:r>
                        <a:rPr lang="en-GB" sz="1200" kern="1200" dirty="0" err="1">
                          <a:solidFill>
                            <a:schemeClr val="tx1"/>
                          </a:solidFill>
                          <a:effectLst/>
                          <a:latin typeface="Gill Sans MT" panose="020B0502020104020203" pitchFamily="34" charset="0"/>
                          <a:ea typeface="+mn-ea"/>
                          <a:cs typeface="+mn-cs"/>
                        </a:rPr>
                        <a:t>lujo</a:t>
                      </a:r>
                      <a:endParaRPr lang="en-GB" sz="1200" dirty="0">
                        <a:latin typeface="Gill Sans MT" panose="020B0502020104020203" pitchFamily="34" charset="0"/>
                      </a:endParaRPr>
                    </a:p>
                  </a:txBody>
                  <a:tcPr marL="36576" marR="36576" marT="36576" marB="36576"/>
                </a:tc>
                <a:tc>
                  <a:txBody>
                    <a:bodyPr/>
                    <a:lstStyle/>
                    <a:p>
                      <a:r>
                        <a:rPr lang="en-GB" sz="1200" dirty="0">
                          <a:latin typeface="Gill Sans MT" panose="020B0502020104020203" pitchFamily="34" charset="0"/>
                        </a:rPr>
                        <a:t>luxury</a:t>
                      </a:r>
                    </a:p>
                  </a:txBody>
                  <a:tcPr marL="36576" marR="36576" marT="36576" marB="36576"/>
                </a:tc>
                <a:extLst>
                  <a:ext uri="{0D108BD9-81ED-4DB2-BD59-A6C34878D82A}">
                    <a16:rowId xmlns:a16="http://schemas.microsoft.com/office/drawing/2014/main" val="2565058019"/>
                  </a:ext>
                </a:extLst>
              </a:tr>
              <a:tr h="325949">
                <a:tc>
                  <a:txBody>
                    <a:bodyPr/>
                    <a:lstStyle/>
                    <a:p>
                      <a:r>
                        <a:rPr lang="en-GB" sz="1200" kern="1200" dirty="0" err="1">
                          <a:solidFill>
                            <a:schemeClr val="tx1"/>
                          </a:solidFill>
                          <a:effectLst/>
                          <a:latin typeface="Gill Sans MT" panose="020B0502020104020203" pitchFamily="34" charset="0"/>
                          <a:ea typeface="+mn-ea"/>
                          <a:cs typeface="+mn-cs"/>
                        </a:rPr>
                        <a:t>lenguaje</a:t>
                      </a:r>
                      <a:r>
                        <a:rPr lang="en-GB" sz="1200" kern="1200" dirty="0">
                          <a:solidFill>
                            <a:schemeClr val="tx1"/>
                          </a:solidFill>
                          <a:effectLst/>
                          <a:latin typeface="Gill Sans MT" panose="020B0502020104020203" pitchFamily="34" charset="0"/>
                          <a:ea typeface="+mn-ea"/>
                          <a:cs typeface="+mn-cs"/>
                        </a:rPr>
                        <a:t> </a:t>
                      </a:r>
                      <a:endParaRPr lang="en-GB" sz="1200" dirty="0">
                        <a:latin typeface="Gill Sans MT" panose="020B0502020104020203" pitchFamily="34" charset="0"/>
                      </a:endParaRPr>
                    </a:p>
                  </a:txBody>
                  <a:tcPr marL="36576" marR="36576" marT="36576" marB="36576"/>
                </a:tc>
                <a:tc>
                  <a:txBody>
                    <a:bodyPr/>
                    <a:lstStyle/>
                    <a:p>
                      <a:r>
                        <a:rPr lang="en-GB" sz="1200" dirty="0">
                          <a:latin typeface="Gill Sans MT" panose="020B0502020104020203" pitchFamily="34" charset="0"/>
                        </a:rPr>
                        <a:t>language</a:t>
                      </a:r>
                    </a:p>
                  </a:txBody>
                  <a:tcPr marL="36576" marR="36576" marT="36576" marB="36576"/>
                </a:tc>
                <a:extLst>
                  <a:ext uri="{0D108BD9-81ED-4DB2-BD59-A6C34878D82A}">
                    <a16:rowId xmlns:a16="http://schemas.microsoft.com/office/drawing/2014/main" val="2851816725"/>
                  </a:ext>
                </a:extLst>
              </a:tr>
              <a:tr h="325949">
                <a:tc>
                  <a:txBody>
                    <a:bodyPr/>
                    <a:lstStyle/>
                    <a:p>
                      <a:r>
                        <a:rPr lang="en-GB" sz="1200" kern="1200" dirty="0" err="1">
                          <a:solidFill>
                            <a:schemeClr val="tx1"/>
                          </a:solidFill>
                          <a:effectLst/>
                          <a:latin typeface="Gill Sans MT" panose="020B0502020104020203" pitchFamily="34" charset="0"/>
                          <a:ea typeface="+mn-ea"/>
                          <a:cs typeface="+mn-cs"/>
                        </a:rPr>
                        <a:t>laboratorio</a:t>
                      </a:r>
                      <a:endParaRPr lang="en-GB" sz="1200" dirty="0">
                        <a:latin typeface="Gill Sans MT" panose="020B0502020104020203" pitchFamily="34" charset="0"/>
                      </a:endParaRPr>
                    </a:p>
                  </a:txBody>
                  <a:tcPr marL="36576" marR="36576" marT="36576" marB="36576"/>
                </a:tc>
                <a:tc>
                  <a:txBody>
                    <a:bodyPr/>
                    <a:lstStyle/>
                    <a:p>
                      <a:r>
                        <a:rPr lang="en-GB" sz="1200" dirty="0">
                          <a:latin typeface="Gill Sans MT" panose="020B0502020104020203" pitchFamily="34" charset="0"/>
                        </a:rPr>
                        <a:t>lab</a:t>
                      </a:r>
                    </a:p>
                  </a:txBody>
                  <a:tcPr marL="36576" marR="36576" marT="36576" marB="36576"/>
                </a:tc>
                <a:extLst>
                  <a:ext uri="{0D108BD9-81ED-4DB2-BD59-A6C34878D82A}">
                    <a16:rowId xmlns:a16="http://schemas.microsoft.com/office/drawing/2014/main" val="541896873"/>
                  </a:ext>
                </a:extLst>
              </a:tr>
              <a:tr h="325949">
                <a:tc>
                  <a:txBody>
                    <a:bodyPr/>
                    <a:lstStyle/>
                    <a:p>
                      <a:r>
                        <a:rPr lang="it-IT" sz="1200" kern="1200" dirty="0">
                          <a:solidFill>
                            <a:schemeClr val="tx1"/>
                          </a:solidFill>
                          <a:effectLst/>
                          <a:latin typeface="Gill Sans MT" panose="020B0502020104020203" pitchFamily="34" charset="0"/>
                          <a:ea typeface="+mn-ea"/>
                          <a:cs typeface="+mn-cs"/>
                        </a:rPr>
                        <a:t>impuesto</a:t>
                      </a:r>
                      <a:endParaRPr lang="en-GB" sz="1200" dirty="0">
                        <a:latin typeface="Gill Sans MT" panose="020B0502020104020203" pitchFamily="34" charset="0"/>
                      </a:endParaRPr>
                    </a:p>
                  </a:txBody>
                  <a:tcPr marL="36576" marR="36576" marT="36576" marB="36576"/>
                </a:tc>
                <a:tc>
                  <a:txBody>
                    <a:bodyPr/>
                    <a:lstStyle/>
                    <a:p>
                      <a:r>
                        <a:rPr lang="en-GB" sz="1200" dirty="0">
                          <a:latin typeface="Gill Sans MT" panose="020B0502020104020203" pitchFamily="34" charset="0"/>
                        </a:rPr>
                        <a:t>tax</a:t>
                      </a:r>
                    </a:p>
                  </a:txBody>
                  <a:tcPr marL="36576" marR="36576" marT="36576" marB="36576"/>
                </a:tc>
                <a:extLst>
                  <a:ext uri="{0D108BD9-81ED-4DB2-BD59-A6C34878D82A}">
                    <a16:rowId xmlns:a16="http://schemas.microsoft.com/office/drawing/2014/main" val="1468229160"/>
                  </a:ext>
                </a:extLst>
              </a:tr>
            </a:tbl>
          </a:graphicData>
        </a:graphic>
      </p:graphicFrame>
      <p:sp>
        <p:nvSpPr>
          <p:cNvPr id="5" name="TextBox 4"/>
          <p:cNvSpPr txBox="1"/>
          <p:nvPr/>
        </p:nvSpPr>
        <p:spPr>
          <a:xfrm>
            <a:off x="208710" y="224590"/>
            <a:ext cx="1193479" cy="461665"/>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Gill Sans MT" panose="020B0502020104020203" pitchFamily="34" charset="0"/>
              </a:rPr>
              <a:t>Spanish</a:t>
            </a:r>
            <a:endParaRPr kumimoji="0" lang="en-US" sz="2000" b="0" i="0" u="none" strike="noStrike" kern="1200" cap="none" spc="0" normalizeH="0" baseline="0" noProof="0" dirty="0">
              <a:ln>
                <a:noFill/>
              </a:ln>
              <a:solidFill>
                <a:prstClr val="white"/>
              </a:solidFill>
              <a:effectLst/>
              <a:uLnTx/>
              <a:uFillTx/>
              <a:latin typeface="Gill Sans MT" panose="020B0502020104020203" pitchFamily="34" charset="0"/>
            </a:endParaRPr>
          </a:p>
        </p:txBody>
      </p:sp>
      <p:sp>
        <p:nvSpPr>
          <p:cNvPr id="7" name="TextBox 6"/>
          <p:cNvSpPr txBox="1"/>
          <p:nvPr/>
        </p:nvSpPr>
        <p:spPr>
          <a:xfrm>
            <a:off x="11755120" y="6488668"/>
            <a:ext cx="436880" cy="369332"/>
          </a:xfrm>
          <a:prstGeom prst="rect">
            <a:avLst/>
          </a:prstGeom>
          <a:solidFill>
            <a:schemeClr val="tx1"/>
          </a:solidFill>
        </p:spPr>
        <p:txBody>
          <a:bodyPr wrap="square" rtlCol="0">
            <a:spAutoFit/>
          </a:bodyPr>
          <a:lstStyle/>
          <a:p>
            <a:pPr algn="ctr"/>
            <a:r>
              <a:rPr lang="en-GB" dirty="0">
                <a:solidFill>
                  <a:schemeClr val="bg1"/>
                </a:solidFill>
              </a:rPr>
              <a:t>9</a:t>
            </a:r>
          </a:p>
        </p:txBody>
      </p:sp>
    </p:spTree>
    <p:extLst>
      <p:ext uri="{BB962C8B-B14F-4D97-AF65-F5344CB8AC3E}">
        <p14:creationId xmlns:p14="http://schemas.microsoft.com/office/powerpoint/2010/main" val="11540577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2125737450"/>
              </p:ext>
            </p:extLst>
          </p:nvPr>
        </p:nvGraphicFramePr>
        <p:xfrm>
          <a:off x="228600" y="419100"/>
          <a:ext cx="11667030" cy="6247398"/>
        </p:xfrm>
        <a:graphic>
          <a:graphicData uri="http://schemas.openxmlformats.org/drawingml/2006/table">
            <a:tbl>
              <a:tblPr firstRow="1" bandRow="1">
                <a:tableStyleId>{5940675A-B579-460E-94D1-54222C63F5DA}</a:tableStyleId>
              </a:tblPr>
              <a:tblGrid>
                <a:gridCol w="2255090">
                  <a:extLst>
                    <a:ext uri="{9D8B030D-6E8A-4147-A177-3AD203B41FA5}">
                      <a16:colId xmlns:a16="http://schemas.microsoft.com/office/drawing/2014/main" val="20000"/>
                    </a:ext>
                  </a:extLst>
                </a:gridCol>
                <a:gridCol w="9411940">
                  <a:extLst>
                    <a:ext uri="{9D8B030D-6E8A-4147-A177-3AD203B41FA5}">
                      <a16:colId xmlns:a16="http://schemas.microsoft.com/office/drawing/2014/main" val="20001"/>
                    </a:ext>
                  </a:extLst>
                </a:gridCol>
              </a:tblGrid>
              <a:tr h="314858">
                <a:tc gridSpan="2">
                  <a:txBody>
                    <a:bodyPr/>
                    <a:lstStyle/>
                    <a:p>
                      <a:pPr algn="ctr"/>
                      <a:r>
                        <a:rPr lang="en-GB" sz="1200" b="1" dirty="0">
                          <a:latin typeface="Gill Sans MT" panose="020B0502020104020203" pitchFamily="34" charset="0"/>
                        </a:rPr>
                        <a:t>Health</a:t>
                      </a:r>
                      <a:r>
                        <a:rPr lang="en-GB" sz="1200" b="1" baseline="0" dirty="0">
                          <a:latin typeface="Gill Sans MT" panose="020B0502020104020203" pitchFamily="34" charset="0"/>
                        </a:rPr>
                        <a:t> and Fitness</a:t>
                      </a:r>
                      <a:endParaRPr lang="en-GB" sz="1200" b="1" dirty="0">
                        <a:latin typeface="Gill Sans MT" panose="020B0502020104020203" pitchFamily="34" charset="0"/>
                      </a:endParaRPr>
                    </a:p>
                  </a:txBody>
                  <a:tcPr marL="36576" marR="36576" marT="36576" marB="36576" anchor="ctr">
                    <a:solidFill>
                      <a:schemeClr val="accent6">
                        <a:lumMod val="20000"/>
                        <a:lumOff val="80000"/>
                      </a:schemeClr>
                    </a:solidFill>
                  </a:tcPr>
                </a:tc>
                <a:tc hMerge="1">
                  <a:txBody>
                    <a:bodyPr/>
                    <a:lstStyle/>
                    <a:p>
                      <a:pPr marR="0" indent="0" algn="l" rtl="0">
                        <a:lnSpc>
                          <a:spcPct val="119000"/>
                        </a:lnSpc>
                        <a:spcBef>
                          <a:spcPts val="0"/>
                        </a:spcBef>
                        <a:spcAft>
                          <a:spcPts val="600"/>
                        </a:spcAft>
                      </a:pPr>
                      <a:endParaRPr lang="en-GB" sz="1000" kern="1400" dirty="0">
                        <a:ln>
                          <a:noFill/>
                        </a:ln>
                        <a:solidFill>
                          <a:srgbClr val="000000"/>
                        </a:solidFill>
                        <a:effectLst/>
                        <a:latin typeface="+mn-lt"/>
                      </a:endParaRPr>
                    </a:p>
                  </a:txBody>
                  <a:tcPr marL="36576" marR="36576" marT="36576" marB="36576" anchor="ctr"/>
                </a:tc>
                <a:extLst>
                  <a:ext uri="{0D108BD9-81ED-4DB2-BD59-A6C34878D82A}">
                    <a16:rowId xmlns:a16="http://schemas.microsoft.com/office/drawing/2014/main" val="10001"/>
                  </a:ext>
                </a:extLst>
              </a:tr>
              <a:tr h="386516">
                <a:tc>
                  <a:txBody>
                    <a:bodyPr/>
                    <a:lstStyle/>
                    <a:p>
                      <a:pPr marR="0" indent="0" algn="l" rtl="0">
                        <a:lnSpc>
                          <a:spcPct val="119000"/>
                        </a:lnSpc>
                        <a:spcBef>
                          <a:spcPts val="0"/>
                        </a:spcBef>
                        <a:spcAft>
                          <a:spcPts val="600"/>
                        </a:spcAft>
                      </a:pPr>
                      <a:r>
                        <a:rPr lang="en-GB" sz="1200" kern="1200" dirty="0">
                          <a:ln>
                            <a:noFill/>
                          </a:ln>
                          <a:solidFill>
                            <a:srgbClr val="000000"/>
                          </a:solidFill>
                          <a:effectLst/>
                          <a:latin typeface="Gill Sans MT" panose="020B0502020104020203" pitchFamily="34" charset="0"/>
                        </a:rPr>
                        <a:t>Muscular Strength</a:t>
                      </a:r>
                      <a:endParaRPr lang="en-GB" sz="1000" kern="1400" dirty="0">
                        <a:ln>
                          <a:noFill/>
                        </a:ln>
                        <a:solidFill>
                          <a:srgbClr val="000000"/>
                        </a:solidFill>
                        <a:effectLst/>
                        <a:latin typeface="Gill Sans MT" panose="020B0502020104020203" pitchFamily="34" charset="0"/>
                      </a:endParaRPr>
                    </a:p>
                  </a:txBody>
                  <a:tcPr marL="36576" marR="36576" marT="36576" marB="36576" anchor="ctr"/>
                </a:tc>
                <a:tc>
                  <a:txBody>
                    <a:bodyPr/>
                    <a:lstStyle/>
                    <a:p>
                      <a:pPr marR="0" indent="0" algn="l" rtl="0">
                        <a:lnSpc>
                          <a:spcPct val="119000"/>
                        </a:lnSpc>
                        <a:spcBef>
                          <a:spcPts val="0"/>
                        </a:spcBef>
                        <a:spcAft>
                          <a:spcPts val="600"/>
                        </a:spcAft>
                      </a:pPr>
                      <a:r>
                        <a:rPr lang="en-GB" sz="1200" kern="1200" dirty="0">
                          <a:ln>
                            <a:noFill/>
                          </a:ln>
                          <a:solidFill>
                            <a:srgbClr val="000000"/>
                          </a:solidFill>
                          <a:effectLst/>
                          <a:latin typeface="Gill Sans MT" panose="020B0502020104020203" pitchFamily="34" charset="0"/>
                        </a:rPr>
                        <a:t>The amount of the force muscles can generate against a resistance</a:t>
                      </a:r>
                      <a:endParaRPr lang="en-GB" sz="1000" kern="1400" dirty="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10002"/>
                  </a:ext>
                </a:extLst>
              </a:tr>
              <a:tr h="219601">
                <a:tc>
                  <a:txBody>
                    <a:bodyPr/>
                    <a:lstStyle/>
                    <a:p>
                      <a:pPr marR="0" indent="0" algn="l" rtl="0">
                        <a:lnSpc>
                          <a:spcPct val="119000"/>
                        </a:lnSpc>
                        <a:spcBef>
                          <a:spcPts val="0"/>
                        </a:spcBef>
                        <a:spcAft>
                          <a:spcPts val="600"/>
                        </a:spcAft>
                      </a:pPr>
                      <a:r>
                        <a:rPr lang="en-GB" sz="1200" kern="1200" dirty="0">
                          <a:ln>
                            <a:noFill/>
                          </a:ln>
                          <a:solidFill>
                            <a:srgbClr val="000000"/>
                          </a:solidFill>
                          <a:effectLst/>
                          <a:latin typeface="Gill Sans MT" panose="020B0502020104020203" pitchFamily="34" charset="0"/>
                        </a:rPr>
                        <a:t>Muscular Endurance</a:t>
                      </a:r>
                      <a:endParaRPr lang="en-GB" sz="1000" kern="1400" dirty="0">
                        <a:ln>
                          <a:noFill/>
                        </a:ln>
                        <a:solidFill>
                          <a:srgbClr val="000000"/>
                        </a:solidFill>
                        <a:effectLst/>
                        <a:latin typeface="Gill Sans MT" panose="020B0502020104020203" pitchFamily="34" charset="0"/>
                      </a:endParaRPr>
                    </a:p>
                  </a:txBody>
                  <a:tcPr marL="36576" marR="36576" marT="36576" marB="36576" anchor="ctr"/>
                </a:tc>
                <a:tc>
                  <a:txBody>
                    <a:bodyPr/>
                    <a:lstStyle/>
                    <a:p>
                      <a:pPr marR="0" indent="0" algn="l" rtl="0">
                        <a:lnSpc>
                          <a:spcPct val="119000"/>
                        </a:lnSpc>
                        <a:spcBef>
                          <a:spcPts val="0"/>
                        </a:spcBef>
                        <a:spcAft>
                          <a:spcPts val="600"/>
                        </a:spcAft>
                      </a:pPr>
                      <a:r>
                        <a:rPr lang="en-GB" sz="1200" kern="1200">
                          <a:ln>
                            <a:noFill/>
                          </a:ln>
                          <a:solidFill>
                            <a:srgbClr val="000000"/>
                          </a:solidFill>
                          <a:effectLst/>
                          <a:latin typeface="Gill Sans MT" panose="020B0502020104020203" pitchFamily="34" charset="0"/>
                        </a:rPr>
                        <a:t>The ability to use voluntary muscles, over long periods of time without getting tired</a:t>
                      </a:r>
                      <a:endParaRPr lang="en-GB" sz="1000" kern="140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10003"/>
                  </a:ext>
                </a:extLst>
              </a:tr>
              <a:tr h="314858">
                <a:tc>
                  <a:txBody>
                    <a:bodyPr/>
                    <a:lstStyle/>
                    <a:p>
                      <a:pPr marR="0" indent="0" algn="l" rtl="0">
                        <a:lnSpc>
                          <a:spcPct val="119000"/>
                        </a:lnSpc>
                        <a:spcBef>
                          <a:spcPts val="0"/>
                        </a:spcBef>
                        <a:spcAft>
                          <a:spcPts val="600"/>
                        </a:spcAft>
                      </a:pPr>
                      <a:r>
                        <a:rPr lang="en-GB" sz="1200" kern="1200">
                          <a:ln>
                            <a:noFill/>
                          </a:ln>
                          <a:solidFill>
                            <a:srgbClr val="000000"/>
                          </a:solidFill>
                          <a:effectLst/>
                          <a:latin typeface="Gill Sans MT" panose="020B0502020104020203" pitchFamily="34" charset="0"/>
                        </a:rPr>
                        <a:t>Flexibility</a:t>
                      </a:r>
                      <a:endParaRPr lang="en-GB" sz="1000" kern="1400">
                        <a:ln>
                          <a:noFill/>
                        </a:ln>
                        <a:solidFill>
                          <a:srgbClr val="000000"/>
                        </a:solidFill>
                        <a:effectLst/>
                        <a:latin typeface="Gill Sans MT" panose="020B0502020104020203" pitchFamily="34" charset="0"/>
                      </a:endParaRPr>
                    </a:p>
                  </a:txBody>
                  <a:tcPr marL="36576" marR="36576" marT="36576" marB="36576" anchor="ctr"/>
                </a:tc>
                <a:tc>
                  <a:txBody>
                    <a:bodyPr/>
                    <a:lstStyle/>
                    <a:p>
                      <a:pPr marR="0" indent="0" algn="l" rtl="0">
                        <a:lnSpc>
                          <a:spcPct val="119000"/>
                        </a:lnSpc>
                        <a:spcBef>
                          <a:spcPts val="0"/>
                        </a:spcBef>
                        <a:spcAft>
                          <a:spcPts val="600"/>
                        </a:spcAft>
                      </a:pPr>
                      <a:r>
                        <a:rPr lang="en-GB" sz="1200" kern="1200" dirty="0">
                          <a:ln>
                            <a:noFill/>
                          </a:ln>
                          <a:solidFill>
                            <a:srgbClr val="000000"/>
                          </a:solidFill>
                          <a:effectLst/>
                          <a:latin typeface="Gill Sans MT" panose="020B0502020104020203" pitchFamily="34" charset="0"/>
                        </a:rPr>
                        <a:t>The range of movement at a joint</a:t>
                      </a:r>
                      <a:endParaRPr lang="en-GB" sz="1000" kern="1400" dirty="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10004"/>
                  </a:ext>
                </a:extLst>
              </a:tr>
              <a:tr h="293610">
                <a:tc>
                  <a:txBody>
                    <a:bodyPr/>
                    <a:lstStyle/>
                    <a:p>
                      <a:pPr marR="0" indent="0" algn="l" rtl="0">
                        <a:lnSpc>
                          <a:spcPct val="119000"/>
                        </a:lnSpc>
                        <a:spcBef>
                          <a:spcPts val="0"/>
                        </a:spcBef>
                        <a:spcAft>
                          <a:spcPts val="600"/>
                        </a:spcAft>
                      </a:pPr>
                      <a:r>
                        <a:rPr lang="en-GB" sz="1200" kern="1200">
                          <a:ln>
                            <a:noFill/>
                          </a:ln>
                          <a:solidFill>
                            <a:srgbClr val="000000"/>
                          </a:solidFill>
                          <a:effectLst/>
                          <a:latin typeface="Gill Sans MT" panose="020B0502020104020203" pitchFamily="34" charset="0"/>
                        </a:rPr>
                        <a:t>Cardiovascular Fitness (Aerobic Endurance)</a:t>
                      </a:r>
                      <a:endParaRPr lang="en-GB" sz="1000" kern="1400">
                        <a:ln>
                          <a:noFill/>
                        </a:ln>
                        <a:solidFill>
                          <a:srgbClr val="000000"/>
                        </a:solidFill>
                        <a:effectLst/>
                        <a:latin typeface="Gill Sans MT" panose="020B0502020104020203" pitchFamily="34" charset="0"/>
                      </a:endParaRPr>
                    </a:p>
                  </a:txBody>
                  <a:tcPr marL="36576" marR="36576" marT="36576" marB="36576" anchor="ctr"/>
                </a:tc>
                <a:tc>
                  <a:txBody>
                    <a:bodyPr/>
                    <a:lstStyle/>
                    <a:p>
                      <a:pPr marR="0" indent="0" algn="l" rtl="0">
                        <a:lnSpc>
                          <a:spcPct val="119000"/>
                        </a:lnSpc>
                        <a:spcBef>
                          <a:spcPts val="0"/>
                        </a:spcBef>
                        <a:spcAft>
                          <a:spcPts val="600"/>
                        </a:spcAft>
                      </a:pPr>
                      <a:r>
                        <a:rPr lang="en-GB" sz="1200" kern="1200">
                          <a:ln>
                            <a:noFill/>
                          </a:ln>
                          <a:solidFill>
                            <a:srgbClr val="000000"/>
                          </a:solidFill>
                          <a:effectLst/>
                          <a:latin typeface="Gill Sans MT" panose="020B0502020104020203" pitchFamily="34" charset="0"/>
                        </a:rPr>
                        <a:t>The ability of the heart and circulatory system to meet the demands of the body for a long period of time</a:t>
                      </a:r>
                      <a:endParaRPr lang="en-GB" sz="1000" kern="140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3925240874"/>
                  </a:ext>
                </a:extLst>
              </a:tr>
              <a:tr h="314858">
                <a:tc>
                  <a:txBody>
                    <a:bodyPr/>
                    <a:lstStyle/>
                    <a:p>
                      <a:pPr marR="0" indent="0" algn="l" rtl="0">
                        <a:lnSpc>
                          <a:spcPct val="119000"/>
                        </a:lnSpc>
                        <a:spcBef>
                          <a:spcPts val="0"/>
                        </a:spcBef>
                        <a:spcAft>
                          <a:spcPts val="600"/>
                        </a:spcAft>
                      </a:pPr>
                      <a:r>
                        <a:rPr lang="en-GB" sz="1200" kern="1400">
                          <a:ln>
                            <a:noFill/>
                          </a:ln>
                          <a:solidFill>
                            <a:srgbClr val="000000"/>
                          </a:solidFill>
                          <a:effectLst/>
                          <a:latin typeface="Gill Sans MT" panose="020B0502020104020203" pitchFamily="34" charset="0"/>
                        </a:rPr>
                        <a:t>Body composition</a:t>
                      </a:r>
                      <a:endParaRPr lang="en-GB" sz="1000" kern="1400">
                        <a:ln>
                          <a:noFill/>
                        </a:ln>
                        <a:solidFill>
                          <a:srgbClr val="000000"/>
                        </a:solidFill>
                        <a:effectLst/>
                        <a:latin typeface="Gill Sans MT" panose="020B0502020104020203" pitchFamily="34" charset="0"/>
                      </a:endParaRPr>
                    </a:p>
                  </a:txBody>
                  <a:tcPr marL="36576" marR="36576" marT="36576" marB="36576" anchor="ctr"/>
                </a:tc>
                <a:tc>
                  <a:txBody>
                    <a:bodyPr/>
                    <a:lstStyle/>
                    <a:p>
                      <a:pPr marR="0" indent="0" algn="l" rtl="0">
                        <a:lnSpc>
                          <a:spcPct val="119000"/>
                        </a:lnSpc>
                        <a:spcBef>
                          <a:spcPts val="0"/>
                        </a:spcBef>
                        <a:spcAft>
                          <a:spcPts val="600"/>
                        </a:spcAft>
                      </a:pPr>
                      <a:r>
                        <a:rPr lang="en-GB" sz="1200" kern="1200">
                          <a:ln>
                            <a:noFill/>
                          </a:ln>
                          <a:solidFill>
                            <a:srgbClr val="000000"/>
                          </a:solidFill>
                          <a:effectLst/>
                          <a:latin typeface="Gill Sans MT" panose="020B0502020104020203" pitchFamily="34" charset="0"/>
                        </a:rPr>
                        <a:t>The percentage of a body that is fat, muscle, bone and water</a:t>
                      </a:r>
                      <a:endParaRPr lang="en-GB" sz="1000" kern="140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3041935017"/>
                  </a:ext>
                </a:extLst>
              </a:tr>
              <a:tr h="314858">
                <a:tc>
                  <a:txBody>
                    <a:bodyPr/>
                    <a:lstStyle/>
                    <a:p>
                      <a:pPr marR="0" indent="0" algn="l" rtl="0">
                        <a:lnSpc>
                          <a:spcPct val="119000"/>
                        </a:lnSpc>
                        <a:spcBef>
                          <a:spcPts val="0"/>
                        </a:spcBef>
                        <a:spcAft>
                          <a:spcPts val="600"/>
                        </a:spcAft>
                      </a:pPr>
                      <a:r>
                        <a:rPr lang="en-GB" sz="1200" kern="1200">
                          <a:ln>
                            <a:noFill/>
                          </a:ln>
                          <a:solidFill>
                            <a:srgbClr val="000000"/>
                          </a:solidFill>
                          <a:effectLst/>
                          <a:latin typeface="Gill Sans MT" panose="020B0502020104020203" pitchFamily="34" charset="0"/>
                        </a:rPr>
                        <a:t>Coordination</a:t>
                      </a:r>
                      <a:endParaRPr lang="en-GB" sz="1000" kern="1400">
                        <a:ln>
                          <a:noFill/>
                        </a:ln>
                        <a:solidFill>
                          <a:srgbClr val="000000"/>
                        </a:solidFill>
                        <a:effectLst/>
                        <a:latin typeface="Gill Sans MT" panose="020B0502020104020203" pitchFamily="34" charset="0"/>
                      </a:endParaRPr>
                    </a:p>
                  </a:txBody>
                  <a:tcPr marL="36576" marR="36576" marT="36576" marB="36576" anchor="ctr"/>
                </a:tc>
                <a:tc>
                  <a:txBody>
                    <a:bodyPr/>
                    <a:lstStyle/>
                    <a:p>
                      <a:pPr marR="0" indent="0" algn="l" rtl="0">
                        <a:lnSpc>
                          <a:spcPct val="119000"/>
                        </a:lnSpc>
                        <a:spcBef>
                          <a:spcPts val="0"/>
                        </a:spcBef>
                        <a:spcAft>
                          <a:spcPts val="600"/>
                        </a:spcAft>
                      </a:pPr>
                      <a:r>
                        <a:rPr lang="en-GB" sz="1200" kern="1200">
                          <a:ln>
                            <a:noFill/>
                          </a:ln>
                          <a:solidFill>
                            <a:srgbClr val="000000"/>
                          </a:solidFill>
                          <a:effectLst/>
                          <a:latin typeface="Gill Sans MT" panose="020B0502020104020203" pitchFamily="34" charset="0"/>
                        </a:rPr>
                        <a:t>The ability to move two or more body parts at the same time</a:t>
                      </a:r>
                      <a:endParaRPr lang="en-GB" sz="1000" kern="140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4149408354"/>
                  </a:ext>
                </a:extLst>
              </a:tr>
              <a:tr h="314858">
                <a:tc>
                  <a:txBody>
                    <a:bodyPr/>
                    <a:lstStyle/>
                    <a:p>
                      <a:pPr marR="0" indent="0" algn="l" rtl="0">
                        <a:lnSpc>
                          <a:spcPct val="119000"/>
                        </a:lnSpc>
                        <a:spcBef>
                          <a:spcPts val="0"/>
                        </a:spcBef>
                        <a:spcAft>
                          <a:spcPts val="600"/>
                        </a:spcAft>
                      </a:pPr>
                      <a:r>
                        <a:rPr lang="en-GB" sz="1200" kern="1200">
                          <a:ln>
                            <a:noFill/>
                          </a:ln>
                          <a:solidFill>
                            <a:srgbClr val="000000"/>
                          </a:solidFill>
                          <a:effectLst/>
                          <a:latin typeface="Gill Sans MT" panose="020B0502020104020203" pitchFamily="34" charset="0"/>
                        </a:rPr>
                        <a:t>Reaction Time</a:t>
                      </a:r>
                      <a:endParaRPr lang="en-GB" sz="1000" kern="1400">
                        <a:ln>
                          <a:noFill/>
                        </a:ln>
                        <a:solidFill>
                          <a:srgbClr val="000000"/>
                        </a:solidFill>
                        <a:effectLst/>
                        <a:latin typeface="Gill Sans MT" panose="020B0502020104020203" pitchFamily="34" charset="0"/>
                      </a:endParaRPr>
                    </a:p>
                  </a:txBody>
                  <a:tcPr marL="36576" marR="36576" marT="36576" marB="36576" anchor="ctr"/>
                </a:tc>
                <a:tc>
                  <a:txBody>
                    <a:bodyPr/>
                    <a:lstStyle/>
                    <a:p>
                      <a:pPr marR="0" indent="0" algn="l" rtl="0">
                        <a:lnSpc>
                          <a:spcPct val="119000"/>
                        </a:lnSpc>
                        <a:spcBef>
                          <a:spcPts val="0"/>
                        </a:spcBef>
                        <a:spcAft>
                          <a:spcPts val="600"/>
                        </a:spcAft>
                      </a:pPr>
                      <a:r>
                        <a:rPr lang="en-GB" sz="1200" kern="1200">
                          <a:ln>
                            <a:noFill/>
                          </a:ln>
                          <a:solidFill>
                            <a:srgbClr val="000000"/>
                          </a:solidFill>
                          <a:effectLst/>
                          <a:latin typeface="Gill Sans MT" panose="020B0502020104020203" pitchFamily="34" charset="0"/>
                        </a:rPr>
                        <a:t>The time taken for a response to occur after a stimulus</a:t>
                      </a:r>
                      <a:endParaRPr lang="en-GB" sz="1000" kern="140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1235971345"/>
                  </a:ext>
                </a:extLst>
              </a:tr>
              <a:tr h="314858">
                <a:tc>
                  <a:txBody>
                    <a:bodyPr/>
                    <a:lstStyle/>
                    <a:p>
                      <a:pPr marR="0" indent="0" algn="l" rtl="0">
                        <a:lnSpc>
                          <a:spcPct val="119000"/>
                        </a:lnSpc>
                        <a:spcBef>
                          <a:spcPts val="0"/>
                        </a:spcBef>
                        <a:spcAft>
                          <a:spcPts val="600"/>
                        </a:spcAft>
                      </a:pPr>
                      <a:r>
                        <a:rPr lang="en-GB" sz="1200" kern="1200" dirty="0">
                          <a:ln>
                            <a:noFill/>
                          </a:ln>
                          <a:solidFill>
                            <a:srgbClr val="000000"/>
                          </a:solidFill>
                          <a:effectLst/>
                          <a:latin typeface="Gill Sans MT" panose="020B0502020104020203" pitchFamily="34" charset="0"/>
                        </a:rPr>
                        <a:t>Agility</a:t>
                      </a:r>
                      <a:endParaRPr lang="en-GB" sz="1000" kern="1400" dirty="0">
                        <a:ln>
                          <a:noFill/>
                        </a:ln>
                        <a:solidFill>
                          <a:srgbClr val="000000"/>
                        </a:solidFill>
                        <a:effectLst/>
                        <a:latin typeface="Gill Sans MT" panose="020B0502020104020203" pitchFamily="34" charset="0"/>
                      </a:endParaRPr>
                    </a:p>
                  </a:txBody>
                  <a:tcPr marL="36576" marR="36576" marT="36576" marB="36576" anchor="ctr"/>
                </a:tc>
                <a:tc>
                  <a:txBody>
                    <a:bodyPr/>
                    <a:lstStyle/>
                    <a:p>
                      <a:pPr marR="0" indent="0" algn="l" rtl="0">
                        <a:lnSpc>
                          <a:spcPct val="119000"/>
                        </a:lnSpc>
                        <a:spcBef>
                          <a:spcPts val="0"/>
                        </a:spcBef>
                        <a:spcAft>
                          <a:spcPts val="600"/>
                        </a:spcAft>
                      </a:pPr>
                      <a:r>
                        <a:rPr lang="en-GB" sz="1200" kern="1200">
                          <a:ln>
                            <a:noFill/>
                          </a:ln>
                          <a:solidFill>
                            <a:srgbClr val="000000"/>
                          </a:solidFill>
                          <a:effectLst/>
                          <a:latin typeface="Gill Sans MT" panose="020B0502020104020203" pitchFamily="34" charset="0"/>
                        </a:rPr>
                        <a:t>The ability to change direction at speed</a:t>
                      </a:r>
                      <a:endParaRPr lang="en-GB" sz="1000" kern="140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3748769057"/>
                  </a:ext>
                </a:extLst>
              </a:tr>
              <a:tr h="0">
                <a:tc>
                  <a:txBody>
                    <a:bodyPr/>
                    <a:lstStyle/>
                    <a:p>
                      <a:pPr marR="0" indent="0" algn="l" rtl="0">
                        <a:lnSpc>
                          <a:spcPct val="119000"/>
                        </a:lnSpc>
                        <a:spcBef>
                          <a:spcPts val="0"/>
                        </a:spcBef>
                        <a:spcAft>
                          <a:spcPts val="600"/>
                        </a:spcAft>
                      </a:pPr>
                      <a:r>
                        <a:rPr lang="en-GB" sz="1200" kern="1200">
                          <a:ln>
                            <a:noFill/>
                          </a:ln>
                          <a:solidFill>
                            <a:srgbClr val="000000"/>
                          </a:solidFill>
                          <a:effectLst/>
                          <a:latin typeface="Gill Sans MT" panose="020B0502020104020203" pitchFamily="34" charset="0"/>
                        </a:rPr>
                        <a:t>Balance</a:t>
                      </a:r>
                      <a:endParaRPr lang="en-GB" sz="1000" kern="1400">
                        <a:ln>
                          <a:noFill/>
                        </a:ln>
                        <a:solidFill>
                          <a:srgbClr val="000000"/>
                        </a:solidFill>
                        <a:effectLst/>
                        <a:latin typeface="Gill Sans MT" panose="020B0502020104020203" pitchFamily="34" charset="0"/>
                      </a:endParaRPr>
                    </a:p>
                  </a:txBody>
                  <a:tcPr marL="36576" marR="36576" marT="36576" marB="36576" anchor="ctr"/>
                </a:tc>
                <a:tc>
                  <a:txBody>
                    <a:bodyPr/>
                    <a:lstStyle/>
                    <a:p>
                      <a:pPr marR="0" indent="0" algn="l" rtl="0">
                        <a:lnSpc>
                          <a:spcPct val="119000"/>
                        </a:lnSpc>
                        <a:spcBef>
                          <a:spcPts val="0"/>
                        </a:spcBef>
                        <a:spcAft>
                          <a:spcPts val="600"/>
                        </a:spcAft>
                      </a:pPr>
                      <a:r>
                        <a:rPr lang="en-GB" sz="1200" kern="1200" dirty="0">
                          <a:ln>
                            <a:noFill/>
                          </a:ln>
                          <a:solidFill>
                            <a:srgbClr val="000000"/>
                          </a:solidFill>
                          <a:effectLst/>
                          <a:latin typeface="Gill Sans MT" panose="020B0502020104020203" pitchFamily="34" charset="0"/>
                        </a:rPr>
                        <a:t>The ability to keep the body steady when in a static position or when moving</a:t>
                      </a:r>
                      <a:endParaRPr lang="en-GB" sz="1000" kern="1400" dirty="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1543258229"/>
                  </a:ext>
                </a:extLst>
              </a:tr>
              <a:tr h="314858">
                <a:tc>
                  <a:txBody>
                    <a:bodyPr/>
                    <a:lstStyle/>
                    <a:p>
                      <a:pPr marR="0" indent="0" algn="l" rtl="0">
                        <a:lnSpc>
                          <a:spcPct val="119000"/>
                        </a:lnSpc>
                        <a:spcBef>
                          <a:spcPts val="0"/>
                        </a:spcBef>
                        <a:spcAft>
                          <a:spcPts val="600"/>
                        </a:spcAft>
                      </a:pPr>
                      <a:r>
                        <a:rPr lang="en-GB" sz="1200" kern="1200">
                          <a:ln>
                            <a:noFill/>
                          </a:ln>
                          <a:solidFill>
                            <a:srgbClr val="000000"/>
                          </a:solidFill>
                          <a:effectLst/>
                          <a:latin typeface="Gill Sans MT" panose="020B0502020104020203" pitchFamily="34" charset="0"/>
                        </a:rPr>
                        <a:t>Speed</a:t>
                      </a:r>
                      <a:endParaRPr lang="en-GB" sz="1000" kern="1400">
                        <a:ln>
                          <a:noFill/>
                        </a:ln>
                        <a:solidFill>
                          <a:srgbClr val="000000"/>
                        </a:solidFill>
                        <a:effectLst/>
                        <a:latin typeface="Gill Sans MT" panose="020B0502020104020203" pitchFamily="34" charset="0"/>
                      </a:endParaRPr>
                    </a:p>
                  </a:txBody>
                  <a:tcPr marL="36576" marR="36576" marT="36576" marB="36576" anchor="ctr"/>
                </a:tc>
                <a:tc>
                  <a:txBody>
                    <a:bodyPr/>
                    <a:lstStyle/>
                    <a:p>
                      <a:pPr marR="0" indent="0" algn="l" rtl="0">
                        <a:lnSpc>
                          <a:spcPct val="119000"/>
                        </a:lnSpc>
                        <a:spcBef>
                          <a:spcPts val="0"/>
                        </a:spcBef>
                        <a:spcAft>
                          <a:spcPts val="600"/>
                        </a:spcAft>
                      </a:pPr>
                      <a:r>
                        <a:rPr lang="en-GB" sz="1200" kern="1200">
                          <a:ln>
                            <a:noFill/>
                          </a:ln>
                          <a:solidFill>
                            <a:srgbClr val="000000"/>
                          </a:solidFill>
                          <a:effectLst/>
                          <a:latin typeface="Gill Sans MT" panose="020B0502020104020203" pitchFamily="34" charset="0"/>
                        </a:rPr>
                        <a:t>The time taken to cover a set distance/complete a movement</a:t>
                      </a:r>
                      <a:endParaRPr lang="en-GB" sz="1000" kern="140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3146237369"/>
                  </a:ext>
                </a:extLst>
              </a:tr>
              <a:tr h="314858">
                <a:tc>
                  <a:txBody>
                    <a:bodyPr/>
                    <a:lstStyle/>
                    <a:p>
                      <a:pPr marR="0" indent="0" algn="l" rtl="0">
                        <a:lnSpc>
                          <a:spcPct val="119000"/>
                        </a:lnSpc>
                        <a:spcBef>
                          <a:spcPts val="0"/>
                        </a:spcBef>
                        <a:spcAft>
                          <a:spcPts val="600"/>
                        </a:spcAft>
                      </a:pPr>
                      <a:r>
                        <a:rPr lang="en-GB" sz="1200" kern="1200">
                          <a:ln>
                            <a:noFill/>
                          </a:ln>
                          <a:solidFill>
                            <a:srgbClr val="000000"/>
                          </a:solidFill>
                          <a:effectLst/>
                          <a:latin typeface="Gill Sans MT" panose="020B0502020104020203" pitchFamily="34" charset="0"/>
                        </a:rPr>
                        <a:t>Power</a:t>
                      </a:r>
                      <a:endParaRPr lang="en-GB" sz="1000" kern="1400">
                        <a:ln>
                          <a:noFill/>
                        </a:ln>
                        <a:solidFill>
                          <a:srgbClr val="000000"/>
                        </a:solidFill>
                        <a:effectLst/>
                        <a:latin typeface="Gill Sans MT" panose="020B0502020104020203" pitchFamily="34" charset="0"/>
                      </a:endParaRPr>
                    </a:p>
                  </a:txBody>
                  <a:tcPr marL="36576" marR="36576" marT="36576" marB="36576" anchor="ctr"/>
                </a:tc>
                <a:tc>
                  <a:txBody>
                    <a:bodyPr/>
                    <a:lstStyle/>
                    <a:p>
                      <a:pPr marR="0" indent="0" algn="l" rtl="0">
                        <a:lnSpc>
                          <a:spcPct val="119000"/>
                        </a:lnSpc>
                        <a:spcBef>
                          <a:spcPts val="0"/>
                        </a:spcBef>
                        <a:spcAft>
                          <a:spcPts val="600"/>
                        </a:spcAft>
                      </a:pPr>
                      <a:r>
                        <a:rPr lang="en-GB" sz="1200" kern="1200" dirty="0">
                          <a:ln>
                            <a:noFill/>
                          </a:ln>
                          <a:solidFill>
                            <a:srgbClr val="000000"/>
                          </a:solidFill>
                          <a:effectLst/>
                          <a:latin typeface="Gill Sans MT" panose="020B0502020104020203" pitchFamily="34" charset="0"/>
                        </a:rPr>
                        <a:t>The ability to combine speed and strength</a:t>
                      </a:r>
                      <a:endParaRPr lang="en-GB" sz="1000" kern="1400" dirty="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3189114812"/>
                  </a:ext>
                </a:extLst>
              </a:tr>
              <a:tr h="168371">
                <a:tc gridSpan="2">
                  <a:txBody>
                    <a:bodyPr/>
                    <a:lstStyle/>
                    <a:p>
                      <a:pPr marR="0" indent="0" algn="ctr" rtl="0">
                        <a:lnSpc>
                          <a:spcPct val="119000"/>
                        </a:lnSpc>
                        <a:spcBef>
                          <a:spcPts val="0"/>
                        </a:spcBef>
                        <a:spcAft>
                          <a:spcPts val="600"/>
                        </a:spcAft>
                      </a:pPr>
                      <a:r>
                        <a:rPr lang="en-GB" sz="1200" b="1" kern="1400" dirty="0">
                          <a:ln>
                            <a:noFill/>
                          </a:ln>
                          <a:solidFill>
                            <a:srgbClr val="000000"/>
                          </a:solidFill>
                          <a:effectLst/>
                          <a:latin typeface="Gill Sans MT" panose="020B0502020104020203" pitchFamily="34" charset="0"/>
                        </a:rPr>
                        <a:t>Principles of training</a:t>
                      </a:r>
                    </a:p>
                  </a:txBody>
                  <a:tcPr marL="36576" marR="36576" marT="36576" marB="36576" anchor="ctr">
                    <a:solidFill>
                      <a:schemeClr val="accent2">
                        <a:lumMod val="20000"/>
                        <a:lumOff val="80000"/>
                      </a:schemeClr>
                    </a:solidFill>
                  </a:tcPr>
                </a:tc>
                <a:tc hMerge="1">
                  <a:txBody>
                    <a:bodyPr/>
                    <a:lstStyle/>
                    <a:p>
                      <a:pPr marR="0" indent="0" algn="l" rtl="0">
                        <a:lnSpc>
                          <a:spcPct val="119000"/>
                        </a:lnSpc>
                        <a:spcBef>
                          <a:spcPts val="0"/>
                        </a:spcBef>
                        <a:spcAft>
                          <a:spcPts val="600"/>
                        </a:spcAft>
                      </a:pPr>
                      <a:endParaRPr lang="en-GB" sz="1000" kern="1400" dirty="0">
                        <a:ln>
                          <a:noFill/>
                        </a:ln>
                        <a:solidFill>
                          <a:srgbClr val="000000"/>
                        </a:solidFill>
                        <a:effectLst/>
                        <a:latin typeface="+mn-lt"/>
                      </a:endParaRPr>
                    </a:p>
                  </a:txBody>
                  <a:tcPr marL="36576" marR="36576" marT="36576" marB="36576" anchor="ctr"/>
                </a:tc>
                <a:extLst>
                  <a:ext uri="{0D108BD9-81ED-4DB2-BD59-A6C34878D82A}">
                    <a16:rowId xmlns:a16="http://schemas.microsoft.com/office/drawing/2014/main" val="926076416"/>
                  </a:ext>
                </a:extLst>
              </a:tr>
              <a:tr h="314858">
                <a:tc>
                  <a:txBody>
                    <a:bodyPr/>
                    <a:lstStyle/>
                    <a:p>
                      <a:pPr marR="0" indent="0" algn="l" rtl="0">
                        <a:lnSpc>
                          <a:spcPct val="119000"/>
                        </a:lnSpc>
                        <a:spcBef>
                          <a:spcPts val="0"/>
                        </a:spcBef>
                        <a:spcAft>
                          <a:spcPts val="600"/>
                        </a:spcAft>
                      </a:pPr>
                      <a:r>
                        <a:rPr lang="en-GB" sz="1200" kern="1200" dirty="0">
                          <a:ln>
                            <a:noFill/>
                          </a:ln>
                          <a:solidFill>
                            <a:srgbClr val="000000"/>
                          </a:solidFill>
                          <a:effectLst/>
                          <a:latin typeface="Gill Sans MT" panose="020B0502020104020203" pitchFamily="34" charset="0"/>
                        </a:rPr>
                        <a:t>Progressive Overload</a:t>
                      </a:r>
                      <a:endParaRPr lang="en-GB" sz="1000" kern="1400" dirty="0">
                        <a:ln>
                          <a:noFill/>
                        </a:ln>
                        <a:solidFill>
                          <a:srgbClr val="000000"/>
                        </a:solidFill>
                        <a:effectLst/>
                        <a:latin typeface="Gill Sans MT" panose="020B0502020104020203" pitchFamily="34" charset="0"/>
                      </a:endParaRPr>
                    </a:p>
                  </a:txBody>
                  <a:tcPr marL="36576" marR="36576" marT="36576" marB="36576" anchor="ctr"/>
                </a:tc>
                <a:tc>
                  <a:txBody>
                    <a:bodyPr/>
                    <a:lstStyle/>
                    <a:p>
                      <a:pPr marR="0" indent="0" algn="l" rtl="0">
                        <a:lnSpc>
                          <a:spcPct val="119000"/>
                        </a:lnSpc>
                        <a:spcBef>
                          <a:spcPts val="0"/>
                        </a:spcBef>
                        <a:spcAft>
                          <a:spcPts val="600"/>
                        </a:spcAft>
                      </a:pPr>
                      <a:r>
                        <a:rPr lang="en-GB" sz="1200" kern="1200">
                          <a:ln>
                            <a:noFill/>
                          </a:ln>
                          <a:solidFill>
                            <a:srgbClr val="000000"/>
                          </a:solidFill>
                          <a:effectLst/>
                          <a:latin typeface="Gill Sans MT" panose="020B0502020104020203" pitchFamily="34" charset="0"/>
                        </a:rPr>
                        <a:t>Working the body harder than normal/gradually increasing the amount of exercise you do</a:t>
                      </a:r>
                      <a:endParaRPr lang="en-GB" sz="1000" kern="140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1875491268"/>
                  </a:ext>
                </a:extLst>
              </a:tr>
              <a:tr h="314858">
                <a:tc>
                  <a:txBody>
                    <a:bodyPr/>
                    <a:lstStyle/>
                    <a:p>
                      <a:pPr marR="0" indent="0" algn="l" rtl="0">
                        <a:lnSpc>
                          <a:spcPct val="119000"/>
                        </a:lnSpc>
                        <a:spcBef>
                          <a:spcPts val="0"/>
                        </a:spcBef>
                        <a:spcAft>
                          <a:spcPts val="600"/>
                        </a:spcAft>
                      </a:pPr>
                      <a:r>
                        <a:rPr lang="en-GB" sz="1200" kern="1200">
                          <a:ln>
                            <a:noFill/>
                          </a:ln>
                          <a:solidFill>
                            <a:srgbClr val="000000"/>
                          </a:solidFill>
                          <a:effectLst/>
                          <a:latin typeface="Gill Sans MT" panose="020B0502020104020203" pitchFamily="34" charset="0"/>
                        </a:rPr>
                        <a:t>Reversibility</a:t>
                      </a:r>
                      <a:endParaRPr lang="en-GB" sz="1000" kern="1400">
                        <a:ln>
                          <a:noFill/>
                        </a:ln>
                        <a:solidFill>
                          <a:srgbClr val="000000"/>
                        </a:solidFill>
                        <a:effectLst/>
                        <a:latin typeface="Gill Sans MT" panose="020B0502020104020203" pitchFamily="34" charset="0"/>
                      </a:endParaRPr>
                    </a:p>
                  </a:txBody>
                  <a:tcPr marL="36576" marR="36576" marT="36576" marB="36576" anchor="ctr"/>
                </a:tc>
                <a:tc>
                  <a:txBody>
                    <a:bodyPr/>
                    <a:lstStyle/>
                    <a:p>
                      <a:pPr marR="0" indent="0" algn="l" rtl="0">
                        <a:lnSpc>
                          <a:spcPct val="119000"/>
                        </a:lnSpc>
                        <a:spcBef>
                          <a:spcPts val="0"/>
                        </a:spcBef>
                        <a:spcAft>
                          <a:spcPts val="600"/>
                        </a:spcAft>
                      </a:pPr>
                      <a:r>
                        <a:rPr lang="en-GB" sz="1200" kern="1200">
                          <a:ln>
                            <a:noFill/>
                          </a:ln>
                          <a:solidFill>
                            <a:srgbClr val="000000"/>
                          </a:solidFill>
                          <a:effectLst/>
                          <a:latin typeface="Gill Sans MT" panose="020B0502020104020203" pitchFamily="34" charset="0"/>
                        </a:rPr>
                        <a:t>If training is not regular, adaptations will be reversed.  This can happen when suffering from illness, injury or after an off season</a:t>
                      </a:r>
                      <a:endParaRPr lang="en-GB" sz="1000" kern="140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3961565093"/>
                  </a:ext>
                </a:extLst>
              </a:tr>
              <a:tr h="314858">
                <a:tc>
                  <a:txBody>
                    <a:bodyPr/>
                    <a:lstStyle/>
                    <a:p>
                      <a:pPr marR="0" indent="0" algn="l" rtl="0">
                        <a:lnSpc>
                          <a:spcPct val="119000"/>
                        </a:lnSpc>
                        <a:spcBef>
                          <a:spcPts val="0"/>
                        </a:spcBef>
                        <a:spcAft>
                          <a:spcPts val="600"/>
                        </a:spcAft>
                      </a:pPr>
                      <a:r>
                        <a:rPr lang="en-GB" sz="1200" kern="1200">
                          <a:ln>
                            <a:noFill/>
                          </a:ln>
                          <a:solidFill>
                            <a:srgbClr val="000000"/>
                          </a:solidFill>
                          <a:effectLst/>
                          <a:latin typeface="Gill Sans MT" panose="020B0502020104020203" pitchFamily="34" charset="0"/>
                        </a:rPr>
                        <a:t>Specificity</a:t>
                      </a:r>
                      <a:endParaRPr lang="en-GB" sz="1000" kern="1400">
                        <a:ln>
                          <a:noFill/>
                        </a:ln>
                        <a:solidFill>
                          <a:srgbClr val="000000"/>
                        </a:solidFill>
                        <a:effectLst/>
                        <a:latin typeface="Gill Sans MT" panose="020B0502020104020203" pitchFamily="34" charset="0"/>
                      </a:endParaRPr>
                    </a:p>
                  </a:txBody>
                  <a:tcPr marL="36576" marR="36576" marT="36576" marB="36576" anchor="ctr"/>
                </a:tc>
                <a:tc>
                  <a:txBody>
                    <a:bodyPr/>
                    <a:lstStyle/>
                    <a:p>
                      <a:pPr marR="0" indent="0" algn="l" rtl="0">
                        <a:lnSpc>
                          <a:spcPct val="119000"/>
                        </a:lnSpc>
                        <a:spcBef>
                          <a:spcPts val="0"/>
                        </a:spcBef>
                        <a:spcAft>
                          <a:spcPts val="600"/>
                        </a:spcAft>
                      </a:pPr>
                      <a:r>
                        <a:rPr lang="en-GB" sz="1200" kern="1200">
                          <a:ln>
                            <a:noFill/>
                          </a:ln>
                          <a:solidFill>
                            <a:srgbClr val="000000"/>
                          </a:solidFill>
                          <a:effectLst/>
                          <a:latin typeface="Gill Sans MT" panose="020B0502020104020203" pitchFamily="34" charset="0"/>
                        </a:rPr>
                        <a:t>Training showed be matched to the requirements of the sport or position the performer is in.</a:t>
                      </a:r>
                      <a:r>
                        <a:rPr lang="en-GB" sz="1200" kern="1400">
                          <a:ln>
                            <a:noFill/>
                          </a:ln>
                          <a:solidFill>
                            <a:srgbClr val="000000"/>
                          </a:solidFill>
                          <a:effectLst/>
                          <a:latin typeface="Gill Sans MT" panose="020B0502020104020203" pitchFamily="34" charset="0"/>
                        </a:rPr>
                        <a:t>  </a:t>
                      </a:r>
                      <a:r>
                        <a:rPr lang="en-GB" sz="1200" kern="1200">
                          <a:ln>
                            <a:noFill/>
                          </a:ln>
                          <a:solidFill>
                            <a:srgbClr val="000000"/>
                          </a:solidFill>
                          <a:effectLst/>
                          <a:latin typeface="Gill Sans MT" panose="020B0502020104020203" pitchFamily="34" charset="0"/>
                        </a:rPr>
                        <a:t>Training must be specifically  designed to develop the right muscles, type of fitness or skills</a:t>
                      </a:r>
                      <a:endParaRPr lang="en-GB" sz="1000" kern="140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2060469029"/>
                  </a:ext>
                </a:extLst>
              </a:tr>
              <a:tr h="314858">
                <a:tc>
                  <a:txBody>
                    <a:bodyPr/>
                    <a:lstStyle/>
                    <a:p>
                      <a:pPr marR="0" indent="0" algn="l" rtl="0">
                        <a:lnSpc>
                          <a:spcPct val="119000"/>
                        </a:lnSpc>
                        <a:spcBef>
                          <a:spcPts val="0"/>
                        </a:spcBef>
                        <a:spcAft>
                          <a:spcPts val="600"/>
                        </a:spcAft>
                      </a:pPr>
                      <a:r>
                        <a:rPr lang="en-GB" sz="1200" kern="1200" dirty="0">
                          <a:ln>
                            <a:noFill/>
                          </a:ln>
                          <a:solidFill>
                            <a:srgbClr val="000000"/>
                          </a:solidFill>
                          <a:effectLst/>
                          <a:latin typeface="Gill Sans MT" panose="020B0502020104020203" pitchFamily="34" charset="0"/>
                        </a:rPr>
                        <a:t>Individual needs</a:t>
                      </a:r>
                      <a:endParaRPr lang="en-GB" sz="1000" kern="1400" dirty="0">
                        <a:ln>
                          <a:noFill/>
                        </a:ln>
                        <a:solidFill>
                          <a:srgbClr val="000000"/>
                        </a:solidFill>
                        <a:effectLst/>
                        <a:latin typeface="Gill Sans MT" panose="020B0502020104020203" pitchFamily="34" charset="0"/>
                      </a:endParaRPr>
                    </a:p>
                  </a:txBody>
                  <a:tcPr marL="36576" marR="36576" marT="36576" marB="36576" anchor="ctr"/>
                </a:tc>
                <a:tc>
                  <a:txBody>
                    <a:bodyPr/>
                    <a:lstStyle/>
                    <a:p>
                      <a:pPr marR="0" indent="0" algn="l" rtl="0">
                        <a:lnSpc>
                          <a:spcPct val="119000"/>
                        </a:lnSpc>
                        <a:spcBef>
                          <a:spcPts val="0"/>
                        </a:spcBef>
                        <a:spcAft>
                          <a:spcPts val="600"/>
                        </a:spcAft>
                      </a:pPr>
                      <a:r>
                        <a:rPr lang="en-GB" sz="1200" kern="1200" dirty="0">
                          <a:ln>
                            <a:noFill/>
                          </a:ln>
                          <a:solidFill>
                            <a:srgbClr val="000000"/>
                          </a:solidFill>
                          <a:effectLst/>
                          <a:latin typeface="Gill Sans MT" panose="020B0502020104020203" pitchFamily="34" charset="0"/>
                        </a:rPr>
                        <a:t>All PEP’s would differ depending on performers goals/target, strengths /weaknesses, age/gender and current health/fitness levels</a:t>
                      </a:r>
                      <a:endParaRPr lang="en-GB" sz="1000" kern="1400" dirty="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1008380894"/>
                  </a:ext>
                </a:extLst>
              </a:tr>
              <a:tr h="314858">
                <a:tc>
                  <a:txBody>
                    <a:bodyPr/>
                    <a:lstStyle/>
                    <a:p>
                      <a:pPr marR="0" indent="0" algn="l" rtl="0">
                        <a:lnSpc>
                          <a:spcPct val="119000"/>
                        </a:lnSpc>
                        <a:spcBef>
                          <a:spcPts val="0"/>
                        </a:spcBef>
                        <a:spcAft>
                          <a:spcPts val="600"/>
                        </a:spcAft>
                      </a:pPr>
                      <a:r>
                        <a:rPr lang="en-GB" sz="1200" kern="1200" dirty="0">
                          <a:ln>
                            <a:noFill/>
                          </a:ln>
                          <a:solidFill>
                            <a:srgbClr val="000000"/>
                          </a:solidFill>
                          <a:effectLst/>
                          <a:latin typeface="Gill Sans MT" panose="020B0502020104020203" pitchFamily="34" charset="0"/>
                        </a:rPr>
                        <a:t>Overtraining</a:t>
                      </a:r>
                      <a:endParaRPr lang="en-GB" sz="1000" kern="1400" dirty="0">
                        <a:ln>
                          <a:noFill/>
                        </a:ln>
                        <a:solidFill>
                          <a:srgbClr val="000000"/>
                        </a:solidFill>
                        <a:effectLst/>
                        <a:latin typeface="Gill Sans MT" panose="020B0502020104020203" pitchFamily="34" charset="0"/>
                      </a:endParaRPr>
                    </a:p>
                  </a:txBody>
                  <a:tcPr marL="36576" marR="36576" marT="36576" marB="36576" anchor="ctr"/>
                </a:tc>
                <a:tc>
                  <a:txBody>
                    <a:bodyPr/>
                    <a:lstStyle/>
                    <a:p>
                      <a:pPr marR="0" indent="0" algn="l" rtl="0">
                        <a:lnSpc>
                          <a:spcPct val="119000"/>
                        </a:lnSpc>
                        <a:spcBef>
                          <a:spcPts val="0"/>
                        </a:spcBef>
                        <a:spcAft>
                          <a:spcPts val="600"/>
                        </a:spcAft>
                      </a:pPr>
                      <a:r>
                        <a:rPr lang="en-GB" sz="1200" kern="1200" dirty="0">
                          <a:ln>
                            <a:noFill/>
                          </a:ln>
                          <a:solidFill>
                            <a:srgbClr val="000000"/>
                          </a:solidFill>
                          <a:effectLst/>
                          <a:latin typeface="Gill Sans MT" panose="020B0502020104020203" pitchFamily="34" charset="0"/>
                        </a:rPr>
                        <a:t>Occurs when you train too hard and do not allow the body enough rest/recovery time Signs include extended muscle soreness, frequent illness &amp; increase injuries</a:t>
                      </a:r>
                      <a:endParaRPr lang="en-GB" sz="1000" kern="1400" dirty="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142504983"/>
                  </a:ext>
                </a:extLst>
              </a:tr>
            </a:tbl>
          </a:graphicData>
        </a:graphic>
      </p:graphicFrame>
      <p:sp>
        <p:nvSpPr>
          <p:cNvPr id="3" name="TextBox 2"/>
          <p:cNvSpPr txBox="1"/>
          <p:nvPr/>
        </p:nvSpPr>
        <p:spPr>
          <a:xfrm>
            <a:off x="122703" y="134605"/>
            <a:ext cx="1000244" cy="461665"/>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ea typeface="+mn-ea"/>
                <a:cs typeface="+mn-cs"/>
              </a:rPr>
              <a:t>PE</a:t>
            </a:r>
            <a:endParaRPr kumimoji="0" lang="en-US" sz="2000" b="0" i="0" u="none" strike="noStrike" kern="1200" cap="none" spc="0" normalizeH="0" baseline="0" noProof="0" dirty="0">
              <a:ln>
                <a:noFill/>
              </a:ln>
              <a:solidFill>
                <a:prstClr val="white"/>
              </a:solidFill>
              <a:effectLst/>
              <a:uLnTx/>
              <a:uFillTx/>
              <a:ea typeface="+mn-ea"/>
              <a:cs typeface="+mn-cs"/>
            </a:endParaRPr>
          </a:p>
        </p:txBody>
      </p:sp>
      <p:sp>
        <p:nvSpPr>
          <p:cNvPr id="4" name="TextBox 3"/>
          <p:cNvSpPr txBox="1"/>
          <p:nvPr/>
        </p:nvSpPr>
        <p:spPr>
          <a:xfrm>
            <a:off x="11755120" y="6488668"/>
            <a:ext cx="436880" cy="369332"/>
          </a:xfrm>
          <a:prstGeom prst="rect">
            <a:avLst/>
          </a:prstGeom>
          <a:solidFill>
            <a:schemeClr val="tx1"/>
          </a:solidFill>
        </p:spPr>
        <p:txBody>
          <a:bodyPr wrap="square" rtlCol="0">
            <a:spAutoFit/>
          </a:bodyPr>
          <a:lstStyle/>
          <a:p>
            <a:pPr algn="ctr"/>
            <a:r>
              <a:rPr lang="en-GB" dirty="0">
                <a:solidFill>
                  <a:schemeClr val="bg1"/>
                </a:solidFill>
              </a:rPr>
              <a:t>10</a:t>
            </a:r>
          </a:p>
        </p:txBody>
      </p:sp>
    </p:spTree>
    <p:extLst>
      <p:ext uri="{BB962C8B-B14F-4D97-AF65-F5344CB8AC3E}">
        <p14:creationId xmlns:p14="http://schemas.microsoft.com/office/powerpoint/2010/main" val="37204586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634168" y="2146972"/>
            <a:ext cx="5436333" cy="2593864"/>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graphicFrame>
        <p:nvGraphicFramePr>
          <p:cNvPr id="2" name="Table 1"/>
          <p:cNvGraphicFramePr>
            <a:graphicFrameLocks noGrp="1"/>
          </p:cNvGraphicFramePr>
          <p:nvPr/>
        </p:nvGraphicFramePr>
        <p:xfrm>
          <a:off x="285042" y="725736"/>
          <a:ext cx="362659" cy="5855366"/>
        </p:xfrm>
        <a:graphic>
          <a:graphicData uri="http://schemas.openxmlformats.org/drawingml/2006/table">
            <a:tbl>
              <a:tblPr firstRow="1" bandRow="1">
                <a:tableStyleId>{5940675A-B579-460E-94D1-54222C63F5DA}</a:tableStyleId>
              </a:tblPr>
              <a:tblGrid>
                <a:gridCol w="362659">
                  <a:extLst>
                    <a:ext uri="{9D8B030D-6E8A-4147-A177-3AD203B41FA5}">
                      <a16:colId xmlns:a16="http://schemas.microsoft.com/office/drawing/2014/main" val="4085805581"/>
                    </a:ext>
                  </a:extLst>
                </a:gridCol>
              </a:tblGrid>
              <a:tr h="5855366">
                <a:tc>
                  <a:txBody>
                    <a:bodyPr/>
                    <a:lstStyle/>
                    <a:p>
                      <a:pPr algn="ctr"/>
                      <a:r>
                        <a:rPr lang="en-GB" sz="2800" b="1" dirty="0">
                          <a:latin typeface="+mn-lt"/>
                        </a:rPr>
                        <a:t>Muscular</a:t>
                      </a:r>
                      <a:r>
                        <a:rPr lang="en-GB" sz="2800" b="1" baseline="0" dirty="0">
                          <a:latin typeface="+mn-lt"/>
                        </a:rPr>
                        <a:t> System </a:t>
                      </a:r>
                      <a:endParaRPr lang="en-GB" sz="2800" b="1" dirty="0">
                        <a:latin typeface="+mn-lt"/>
                      </a:endParaRPr>
                    </a:p>
                  </a:txBody>
                  <a:tcPr vert="vert270" anchor="ctr">
                    <a:solidFill>
                      <a:schemeClr val="accent6">
                        <a:lumMod val="20000"/>
                        <a:lumOff val="80000"/>
                      </a:schemeClr>
                    </a:solidFill>
                  </a:tcPr>
                </a:tc>
                <a:extLst>
                  <a:ext uri="{0D108BD9-81ED-4DB2-BD59-A6C34878D82A}">
                    <a16:rowId xmlns:a16="http://schemas.microsoft.com/office/drawing/2014/main" val="3384839483"/>
                  </a:ext>
                </a:extLst>
              </a:tr>
            </a:tbl>
          </a:graphicData>
        </a:graphic>
      </p:graphicFrame>
      <p:graphicFrame>
        <p:nvGraphicFramePr>
          <p:cNvPr id="4" name="Table 3"/>
          <p:cNvGraphicFramePr>
            <a:graphicFrameLocks noGrp="1"/>
          </p:cNvGraphicFramePr>
          <p:nvPr/>
        </p:nvGraphicFramePr>
        <p:xfrm>
          <a:off x="4526416" y="188753"/>
          <a:ext cx="362659" cy="5946806"/>
        </p:xfrm>
        <a:graphic>
          <a:graphicData uri="http://schemas.openxmlformats.org/drawingml/2006/table">
            <a:tbl>
              <a:tblPr firstRow="1" bandRow="1">
                <a:tableStyleId>{5940675A-B579-460E-94D1-54222C63F5DA}</a:tableStyleId>
              </a:tblPr>
              <a:tblGrid>
                <a:gridCol w="362659">
                  <a:extLst>
                    <a:ext uri="{9D8B030D-6E8A-4147-A177-3AD203B41FA5}">
                      <a16:colId xmlns:a16="http://schemas.microsoft.com/office/drawing/2014/main" val="4085805581"/>
                    </a:ext>
                  </a:extLst>
                </a:gridCol>
              </a:tblGrid>
              <a:tr h="5946806">
                <a:tc>
                  <a:txBody>
                    <a:bodyPr/>
                    <a:lstStyle/>
                    <a:p>
                      <a:pPr algn="ctr"/>
                      <a:r>
                        <a:rPr lang="en-GB" sz="2800" b="1" dirty="0">
                          <a:latin typeface="+mn-lt"/>
                        </a:rPr>
                        <a:t>Skeletal</a:t>
                      </a:r>
                      <a:r>
                        <a:rPr lang="en-GB" sz="2800" b="1" baseline="0" dirty="0">
                          <a:latin typeface="+mn-lt"/>
                        </a:rPr>
                        <a:t> System </a:t>
                      </a:r>
                      <a:endParaRPr lang="en-GB" sz="2800" b="1" dirty="0">
                        <a:latin typeface="+mn-lt"/>
                      </a:endParaRPr>
                    </a:p>
                  </a:txBody>
                  <a:tcPr vert="vert270" anchor="ctr">
                    <a:solidFill>
                      <a:schemeClr val="accent2">
                        <a:lumMod val="20000"/>
                        <a:lumOff val="80000"/>
                      </a:schemeClr>
                    </a:solidFill>
                  </a:tcPr>
                </a:tc>
                <a:extLst>
                  <a:ext uri="{0D108BD9-81ED-4DB2-BD59-A6C34878D82A}">
                    <a16:rowId xmlns:a16="http://schemas.microsoft.com/office/drawing/2014/main" val="3384839483"/>
                  </a:ext>
                </a:extLst>
              </a:tr>
            </a:tbl>
          </a:graphicData>
        </a:graphic>
      </p:graphicFrame>
      <p:pic>
        <p:nvPicPr>
          <p:cNvPr id="5" name="Picture 2"/>
          <p:cNvPicPr>
            <a:picLocks noChangeAspect="1" noChangeArrowheads="1"/>
          </p:cNvPicPr>
          <p:nvPr/>
        </p:nvPicPr>
        <p:blipFill>
          <a:blip r:embed="rId3"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rot="16200000">
            <a:off x="3973975" y="1640837"/>
            <a:ext cx="4781399" cy="295119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graphicFrame>
        <p:nvGraphicFramePr>
          <p:cNvPr id="6" name="Table 5"/>
          <p:cNvGraphicFramePr>
            <a:graphicFrameLocks noGrp="1"/>
          </p:cNvGraphicFramePr>
          <p:nvPr/>
        </p:nvGraphicFramePr>
        <p:xfrm>
          <a:off x="8589562" y="188753"/>
          <a:ext cx="362659" cy="5946806"/>
        </p:xfrm>
        <a:graphic>
          <a:graphicData uri="http://schemas.openxmlformats.org/drawingml/2006/table">
            <a:tbl>
              <a:tblPr firstRow="1" bandRow="1">
                <a:tableStyleId>{5940675A-B579-460E-94D1-54222C63F5DA}</a:tableStyleId>
              </a:tblPr>
              <a:tblGrid>
                <a:gridCol w="362659">
                  <a:extLst>
                    <a:ext uri="{9D8B030D-6E8A-4147-A177-3AD203B41FA5}">
                      <a16:colId xmlns:a16="http://schemas.microsoft.com/office/drawing/2014/main" val="4085805581"/>
                    </a:ext>
                  </a:extLst>
                </a:gridCol>
              </a:tblGrid>
              <a:tr h="5946806">
                <a:tc>
                  <a:txBody>
                    <a:bodyPr/>
                    <a:lstStyle/>
                    <a:p>
                      <a:pPr algn="ctr"/>
                      <a:r>
                        <a:rPr lang="en-GB" sz="2800" b="1" dirty="0">
                          <a:latin typeface="+mn-lt"/>
                        </a:rPr>
                        <a:t>Cardiovascular System</a:t>
                      </a:r>
                    </a:p>
                  </a:txBody>
                  <a:tcPr vert="vert270" anchor="ctr">
                    <a:solidFill>
                      <a:srgbClr val="FFCCFF"/>
                    </a:solidFill>
                  </a:tcPr>
                </a:tc>
                <a:extLst>
                  <a:ext uri="{0D108BD9-81ED-4DB2-BD59-A6C34878D82A}">
                    <a16:rowId xmlns:a16="http://schemas.microsoft.com/office/drawing/2014/main" val="3384839483"/>
                  </a:ext>
                </a:extLst>
              </a:tr>
            </a:tbl>
          </a:graphicData>
        </a:graphic>
      </p:graphicFrame>
      <p:pic>
        <p:nvPicPr>
          <p:cNvPr id="7" name="Picture 2"/>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6200000">
            <a:off x="7327600" y="1813375"/>
            <a:ext cx="6132262" cy="2883021"/>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8" name="TextBox 7"/>
          <p:cNvSpPr txBox="1"/>
          <p:nvPr/>
        </p:nvSpPr>
        <p:spPr>
          <a:xfrm>
            <a:off x="122703" y="134605"/>
            <a:ext cx="1786308" cy="461665"/>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ea typeface="+mn-ea"/>
                <a:cs typeface="+mn-cs"/>
              </a:rPr>
              <a:t>PE</a:t>
            </a:r>
            <a:endParaRPr kumimoji="0" lang="en-US" sz="2000" b="1" i="0" u="none" strike="noStrike" kern="1200" cap="none" spc="0" normalizeH="0" baseline="0" noProof="0" dirty="0">
              <a:ln>
                <a:noFill/>
              </a:ln>
              <a:solidFill>
                <a:prstClr val="white"/>
              </a:solidFill>
              <a:effectLst/>
              <a:uLnTx/>
              <a:uFillTx/>
              <a:ea typeface="+mn-ea"/>
              <a:cs typeface="+mn-cs"/>
            </a:endParaRPr>
          </a:p>
        </p:txBody>
      </p:sp>
      <p:sp>
        <p:nvSpPr>
          <p:cNvPr id="9" name="TextBox 8"/>
          <p:cNvSpPr txBox="1"/>
          <p:nvPr/>
        </p:nvSpPr>
        <p:spPr>
          <a:xfrm>
            <a:off x="11755120" y="6488668"/>
            <a:ext cx="436880" cy="369332"/>
          </a:xfrm>
          <a:prstGeom prst="rect">
            <a:avLst/>
          </a:prstGeom>
          <a:solidFill>
            <a:schemeClr val="tx1"/>
          </a:solidFill>
        </p:spPr>
        <p:txBody>
          <a:bodyPr wrap="square" rtlCol="0">
            <a:spAutoFit/>
          </a:bodyPr>
          <a:lstStyle/>
          <a:p>
            <a:pPr algn="ctr"/>
            <a:r>
              <a:rPr lang="en-GB" dirty="0">
                <a:solidFill>
                  <a:schemeClr val="bg1"/>
                </a:solidFill>
              </a:rPr>
              <a:t>11</a:t>
            </a:r>
          </a:p>
        </p:txBody>
      </p:sp>
    </p:spTree>
    <p:extLst>
      <p:ext uri="{BB962C8B-B14F-4D97-AF65-F5344CB8AC3E}">
        <p14:creationId xmlns:p14="http://schemas.microsoft.com/office/powerpoint/2010/main" val="28811298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2950761368"/>
              </p:ext>
            </p:extLst>
          </p:nvPr>
        </p:nvGraphicFramePr>
        <p:xfrm>
          <a:off x="0" y="44768"/>
          <a:ext cx="11667030" cy="6770094"/>
        </p:xfrm>
        <a:graphic>
          <a:graphicData uri="http://schemas.openxmlformats.org/drawingml/2006/table">
            <a:tbl>
              <a:tblPr firstRow="1" bandRow="1">
                <a:tableStyleId>{5940675A-B579-460E-94D1-54222C63F5DA}</a:tableStyleId>
              </a:tblPr>
              <a:tblGrid>
                <a:gridCol w="1240534">
                  <a:extLst>
                    <a:ext uri="{9D8B030D-6E8A-4147-A177-3AD203B41FA5}">
                      <a16:colId xmlns:a16="http://schemas.microsoft.com/office/drawing/2014/main" val="20000"/>
                    </a:ext>
                  </a:extLst>
                </a:gridCol>
                <a:gridCol w="10426496">
                  <a:extLst>
                    <a:ext uri="{9D8B030D-6E8A-4147-A177-3AD203B41FA5}">
                      <a16:colId xmlns:a16="http://schemas.microsoft.com/office/drawing/2014/main" val="436465618"/>
                    </a:ext>
                  </a:extLst>
                </a:gridCol>
              </a:tblGrid>
              <a:tr h="310887">
                <a:tc>
                  <a:txBody>
                    <a:bodyPr/>
                    <a:lstStyle/>
                    <a:p>
                      <a:pPr algn="l"/>
                      <a:r>
                        <a:rPr lang="en-GB" sz="1000" b="1" dirty="0">
                          <a:latin typeface="Gill Sans MT" panose="020B0502020104020203" pitchFamily="34" charset="0"/>
                        </a:rPr>
                        <a:t>Key Word</a:t>
                      </a:r>
                    </a:p>
                  </a:txBody>
                  <a:tcPr anchor="ctr">
                    <a:solidFill>
                      <a:schemeClr val="accent6">
                        <a:lumMod val="20000"/>
                        <a:lumOff val="80000"/>
                      </a:schemeClr>
                    </a:solidFill>
                  </a:tcPr>
                </a:tc>
                <a:tc>
                  <a:txBody>
                    <a:bodyPr/>
                    <a:lstStyle/>
                    <a:p>
                      <a:pPr algn="l"/>
                      <a:r>
                        <a:rPr lang="en-GB" sz="1000" b="1" dirty="0">
                          <a:latin typeface="Gill Sans MT" panose="020B0502020104020203" pitchFamily="34" charset="0"/>
                        </a:rPr>
                        <a:t>Definition</a:t>
                      </a:r>
                    </a:p>
                  </a:txBody>
                  <a:tcPr anchor="ctr">
                    <a:solidFill>
                      <a:schemeClr val="accent6">
                        <a:lumMod val="20000"/>
                        <a:lumOff val="80000"/>
                      </a:schemeClr>
                    </a:solidFill>
                  </a:tcPr>
                </a:tc>
                <a:extLst>
                  <a:ext uri="{0D108BD9-81ED-4DB2-BD59-A6C34878D82A}">
                    <a16:rowId xmlns:a16="http://schemas.microsoft.com/office/drawing/2014/main" val="10000"/>
                  </a:ext>
                </a:extLst>
              </a:tr>
              <a:tr h="314858">
                <a:tc gridSpan="2">
                  <a:txBody>
                    <a:bodyPr/>
                    <a:lstStyle/>
                    <a:p>
                      <a:pPr algn="ctr"/>
                      <a:r>
                        <a:rPr lang="en-GB" sz="1000" b="1" dirty="0">
                          <a:latin typeface="Gill Sans MT" panose="020B0502020104020203" pitchFamily="34" charset="0"/>
                        </a:rPr>
                        <a:t>Methods</a:t>
                      </a:r>
                      <a:r>
                        <a:rPr lang="en-GB" sz="1000" b="1" baseline="0" dirty="0">
                          <a:latin typeface="Gill Sans MT" panose="020B0502020104020203" pitchFamily="34" charset="0"/>
                        </a:rPr>
                        <a:t> of training</a:t>
                      </a:r>
                      <a:endParaRPr lang="en-GB" sz="1000" b="1" dirty="0">
                        <a:latin typeface="Gill Sans MT" panose="020B0502020104020203" pitchFamily="34" charset="0"/>
                      </a:endParaRPr>
                    </a:p>
                  </a:txBody>
                  <a:tcPr marL="36576" marR="36576" marT="36576" marB="36576" anchor="ctr">
                    <a:solidFill>
                      <a:schemeClr val="accent1">
                        <a:lumMod val="20000"/>
                        <a:lumOff val="80000"/>
                      </a:schemeClr>
                    </a:solidFill>
                  </a:tcPr>
                </a:tc>
                <a:tc hMerge="1">
                  <a:txBody>
                    <a:bodyPr/>
                    <a:lstStyle/>
                    <a:p>
                      <a:endParaRPr lang="en-GB"/>
                    </a:p>
                  </a:txBody>
                  <a:tcPr/>
                </a:tc>
                <a:extLst>
                  <a:ext uri="{0D108BD9-81ED-4DB2-BD59-A6C34878D82A}">
                    <a16:rowId xmlns:a16="http://schemas.microsoft.com/office/drawing/2014/main" val="10001"/>
                  </a:ext>
                </a:extLst>
              </a:tr>
              <a:tr h="386516">
                <a:tc>
                  <a:txBody>
                    <a:bodyPr/>
                    <a:lstStyle/>
                    <a:p>
                      <a:pPr marR="0" indent="0" algn="l" rtl="0">
                        <a:lnSpc>
                          <a:spcPct val="119000"/>
                        </a:lnSpc>
                        <a:spcBef>
                          <a:spcPts val="0"/>
                        </a:spcBef>
                        <a:spcAft>
                          <a:spcPts val="600"/>
                        </a:spcAft>
                      </a:pPr>
                      <a:r>
                        <a:rPr lang="en-GB" sz="1000" b="1" dirty="0">
                          <a:latin typeface="Gill Sans MT" panose="020B0502020104020203" pitchFamily="34" charset="0"/>
                        </a:rPr>
                        <a:t>Continuous training -</a:t>
                      </a:r>
                      <a:r>
                        <a:rPr lang="en-GB" sz="1000" b="1" baseline="0" dirty="0">
                          <a:latin typeface="Gill Sans MT" panose="020B0502020104020203" pitchFamily="34" charset="0"/>
                        </a:rPr>
                        <a:t> </a:t>
                      </a:r>
                      <a:endParaRPr lang="en-GB" sz="1000" kern="1400" dirty="0">
                        <a:ln>
                          <a:noFill/>
                        </a:ln>
                        <a:solidFill>
                          <a:srgbClr val="000000"/>
                        </a:solidFill>
                        <a:effectLst/>
                        <a:latin typeface="Gill Sans MT" panose="020B0502020104020203" pitchFamily="34" charset="0"/>
                      </a:endParaRPr>
                    </a:p>
                  </a:txBody>
                  <a:tcPr marL="36576" marR="36576" marT="36576" marB="36576"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altLang="en-US" sz="1000" b="0" dirty="0">
                          <a:latin typeface="Gill Sans MT" panose="020B0502020104020203" pitchFamily="34" charset="0"/>
                        </a:rPr>
                        <a:t>Involves a steady but regular pace at a moderate intensity (aerobic) which should last for at least 20 minutes. </a:t>
                      </a:r>
                      <a:r>
                        <a:rPr lang="en-GB" sz="1000" b="0" dirty="0">
                          <a:latin typeface="Gill Sans MT" panose="020B0502020104020203" pitchFamily="34" charset="0"/>
                        </a:rPr>
                        <a:t>i.e. running, walking, swimming, rowing or cycling.</a:t>
                      </a:r>
                      <a:r>
                        <a:rPr lang="en-GB" sz="1000" b="0" baseline="0" dirty="0">
                          <a:latin typeface="Gill Sans MT" panose="020B0502020104020203" pitchFamily="34" charset="0"/>
                        </a:rPr>
                        <a:t> </a:t>
                      </a:r>
                      <a:r>
                        <a:rPr lang="en-GB" sz="1000" b="0" dirty="0">
                          <a:latin typeface="Gill Sans MT" panose="020B0502020104020203" pitchFamily="34" charset="0"/>
                        </a:rPr>
                        <a:t>Used by</a:t>
                      </a:r>
                      <a:r>
                        <a:rPr lang="en-GB" sz="1000" b="0" baseline="0" dirty="0">
                          <a:latin typeface="Gill Sans MT" panose="020B0502020104020203" pitchFamily="34" charset="0"/>
                        </a:rPr>
                        <a:t> a </a:t>
                      </a:r>
                      <a:r>
                        <a:rPr lang="en-GB" sz="1000" b="1" baseline="0" dirty="0">
                          <a:latin typeface="Gill Sans MT" panose="020B0502020104020203" pitchFamily="34" charset="0"/>
                        </a:rPr>
                        <a:t>marathon runner</a:t>
                      </a:r>
                      <a:r>
                        <a:rPr lang="en-GB" sz="1000" b="0" baseline="0" dirty="0">
                          <a:latin typeface="Gill Sans MT" panose="020B0502020104020203" pitchFamily="34" charset="0"/>
                        </a:rPr>
                        <a:t>. </a:t>
                      </a:r>
                    </a:p>
                    <a:p>
                      <a:pPr marL="171450" marR="0" indent="-171450" algn="l" defTabSz="914400" rtl="0" eaLnBrk="1" fontAlgn="auto" latinLnBrk="0" hangingPunct="1">
                        <a:lnSpc>
                          <a:spcPct val="100000"/>
                        </a:lnSpc>
                        <a:spcBef>
                          <a:spcPts val="0"/>
                        </a:spcBef>
                        <a:spcAft>
                          <a:spcPts val="0"/>
                        </a:spcAft>
                        <a:buClrTx/>
                        <a:buSzTx/>
                        <a:buFontTx/>
                        <a:buChar char="-"/>
                        <a:tabLst/>
                        <a:defRPr/>
                      </a:pPr>
                      <a:endParaRPr lang="en-GB" sz="1000" b="0" baseline="0" dirty="0">
                        <a:latin typeface="Gill Sans MT" panose="020B0502020104020203" pitchFamily="34" charset="0"/>
                      </a:endParaRPr>
                    </a:p>
                    <a:p>
                      <a:pPr marL="171450" marR="0" indent="-171450" algn="l" defTabSz="914400" rtl="0" eaLnBrk="1" fontAlgn="auto" latinLnBrk="0" hangingPunct="1">
                        <a:lnSpc>
                          <a:spcPct val="100000"/>
                        </a:lnSpc>
                        <a:spcBef>
                          <a:spcPts val="0"/>
                        </a:spcBef>
                        <a:spcAft>
                          <a:spcPts val="0"/>
                        </a:spcAft>
                        <a:buClrTx/>
                        <a:buSzTx/>
                        <a:buFontTx/>
                        <a:buChar char="-"/>
                        <a:tabLst/>
                        <a:defRPr/>
                      </a:pPr>
                      <a:endParaRPr lang="en-GB" sz="1000" b="0" baseline="0" dirty="0">
                        <a:latin typeface="Gill Sans MT" panose="020B0502020104020203" pitchFamily="34" charset="0"/>
                      </a:endParaRPr>
                    </a:p>
                    <a:p>
                      <a:pPr marL="171450" marR="0" indent="-171450" algn="l" defTabSz="914400" rtl="0" eaLnBrk="1" fontAlgn="auto" latinLnBrk="0" hangingPunct="1">
                        <a:lnSpc>
                          <a:spcPct val="100000"/>
                        </a:lnSpc>
                        <a:spcBef>
                          <a:spcPts val="0"/>
                        </a:spcBef>
                        <a:spcAft>
                          <a:spcPts val="0"/>
                        </a:spcAft>
                        <a:buClrTx/>
                        <a:buSzTx/>
                        <a:buFontTx/>
                        <a:buChar char="-"/>
                        <a:tabLst/>
                        <a:defRPr/>
                      </a:pPr>
                      <a:endParaRPr lang="en-GB" sz="1000" b="0" baseline="0" dirty="0">
                        <a:latin typeface="Gill Sans MT" panose="020B0502020104020203"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b="0" baseline="0" dirty="0">
                        <a:latin typeface="Gill Sans MT" panose="020B0502020104020203" pitchFamily="34" charset="0"/>
                      </a:endParaRPr>
                    </a:p>
                  </a:txBody>
                  <a:tcPr marL="36576" marR="36576" marT="36576" marB="36576" anchor="ctr"/>
                </a:tc>
                <a:extLst>
                  <a:ext uri="{0D108BD9-81ED-4DB2-BD59-A6C34878D82A}">
                    <a16:rowId xmlns:a16="http://schemas.microsoft.com/office/drawing/2014/main" val="10002"/>
                  </a:ext>
                </a:extLst>
              </a:tr>
              <a:tr h="219601">
                <a:tc>
                  <a:txBody>
                    <a:bodyPr/>
                    <a:lstStyle/>
                    <a:p>
                      <a:pPr marR="0" indent="0" algn="l" rtl="0">
                        <a:lnSpc>
                          <a:spcPct val="119000"/>
                        </a:lnSpc>
                        <a:spcBef>
                          <a:spcPts val="0"/>
                        </a:spcBef>
                        <a:spcAft>
                          <a:spcPts val="600"/>
                        </a:spcAft>
                      </a:pPr>
                      <a:r>
                        <a:rPr lang="en-GB" sz="1000" b="1" dirty="0">
                          <a:solidFill>
                            <a:schemeClr val="tx1"/>
                          </a:solidFill>
                          <a:latin typeface="Gill Sans MT" panose="020B0502020104020203" pitchFamily="34" charset="0"/>
                        </a:rPr>
                        <a:t>Fartlek training </a:t>
                      </a:r>
                      <a:endParaRPr lang="en-GB" sz="1000" kern="1400" dirty="0">
                        <a:ln>
                          <a:noFill/>
                        </a:ln>
                        <a:solidFill>
                          <a:srgbClr val="000000"/>
                        </a:solidFill>
                        <a:effectLst/>
                        <a:latin typeface="Gill Sans MT" panose="020B0502020104020203" pitchFamily="34" charset="0"/>
                      </a:endParaRPr>
                    </a:p>
                  </a:txBody>
                  <a:tcPr marL="36576" marR="36576" marT="36576" marB="36576" anchor="ctr"/>
                </a:tc>
                <a:tc>
                  <a:txBody>
                    <a:bodyPr/>
                    <a:lstStyle/>
                    <a:p>
                      <a:pPr algn="l" fontAlgn="auto">
                        <a:spcBef>
                          <a:spcPts val="0"/>
                        </a:spcBef>
                        <a:spcAft>
                          <a:spcPts val="0"/>
                        </a:spcAft>
                        <a:defRPr/>
                      </a:pPr>
                      <a:r>
                        <a:rPr lang="en-GB" sz="1000" b="0" dirty="0">
                          <a:solidFill>
                            <a:schemeClr val="tx1"/>
                          </a:solidFill>
                          <a:latin typeface="Gill Sans MT" panose="020B0502020104020203" pitchFamily="34" charset="0"/>
                        </a:rPr>
                        <a:t>Referred to as </a:t>
                      </a:r>
                      <a:r>
                        <a:rPr lang="en-GB" sz="1000" b="1" dirty="0">
                          <a:solidFill>
                            <a:schemeClr val="tx1"/>
                          </a:solidFill>
                          <a:latin typeface="Gill Sans MT" panose="020B0502020104020203" pitchFamily="34" charset="0"/>
                        </a:rPr>
                        <a:t>‘speed play’</a:t>
                      </a:r>
                      <a:r>
                        <a:rPr lang="en-GB" sz="1000" b="1" baseline="0" dirty="0">
                          <a:solidFill>
                            <a:schemeClr val="tx1"/>
                          </a:solidFill>
                          <a:latin typeface="Gill Sans MT" panose="020B0502020104020203" pitchFamily="34" charset="0"/>
                        </a:rPr>
                        <a:t> </a:t>
                      </a:r>
                      <a:r>
                        <a:rPr lang="en-GB" sz="1000" baseline="0" dirty="0">
                          <a:latin typeface="Gill Sans MT" panose="020B0502020104020203" pitchFamily="34" charset="0"/>
                        </a:rPr>
                        <a:t>This is a form interval training but without rest. Involves a variety of changing intensities over different distances and terrains. </a:t>
                      </a:r>
                      <a:r>
                        <a:rPr lang="en-GB" altLang="en-US" sz="1000" b="0" i="1" dirty="0">
                          <a:latin typeface="Gill Sans MT" panose="020B0502020104020203" pitchFamily="34" charset="0"/>
                        </a:rPr>
                        <a:t>i.e. 1 lap at 50% max, 1 lap walking, 1 lap at 80%</a:t>
                      </a:r>
                      <a:r>
                        <a:rPr lang="en-GB" altLang="en-US" sz="1000" b="0" i="1" baseline="0" dirty="0">
                          <a:latin typeface="Gill Sans MT" panose="020B0502020104020203" pitchFamily="34" charset="0"/>
                        </a:rPr>
                        <a:t> (aerobic and anaerobic used) </a:t>
                      </a:r>
                      <a:r>
                        <a:rPr lang="en-GB" sz="1000" dirty="0">
                          <a:latin typeface="Gill Sans MT" panose="020B0502020104020203" pitchFamily="34" charset="0"/>
                        </a:rPr>
                        <a:t>Used by </a:t>
                      </a:r>
                      <a:r>
                        <a:rPr lang="en-GB" sz="1000" b="1" dirty="0">
                          <a:latin typeface="Gill Sans MT" panose="020B0502020104020203" pitchFamily="34" charset="0"/>
                        </a:rPr>
                        <a:t>games players – Hockey players</a:t>
                      </a:r>
                    </a:p>
                    <a:p>
                      <a:pPr marR="0" indent="0" algn="l" rtl="0">
                        <a:lnSpc>
                          <a:spcPct val="119000"/>
                        </a:lnSpc>
                        <a:spcBef>
                          <a:spcPts val="0"/>
                        </a:spcBef>
                        <a:spcAft>
                          <a:spcPts val="600"/>
                        </a:spcAft>
                      </a:pPr>
                      <a:endParaRPr lang="en-GB" sz="1000" kern="1400" dirty="0">
                        <a:ln>
                          <a:noFill/>
                        </a:ln>
                        <a:solidFill>
                          <a:srgbClr val="000000"/>
                        </a:solidFill>
                        <a:effectLst/>
                        <a:latin typeface="Gill Sans MT" panose="020B0502020104020203" pitchFamily="34" charset="0"/>
                      </a:endParaRPr>
                    </a:p>
                    <a:p>
                      <a:pPr marR="0" indent="0" algn="l" rtl="0">
                        <a:lnSpc>
                          <a:spcPct val="119000"/>
                        </a:lnSpc>
                        <a:spcBef>
                          <a:spcPts val="0"/>
                        </a:spcBef>
                        <a:spcAft>
                          <a:spcPts val="600"/>
                        </a:spcAft>
                      </a:pPr>
                      <a:endParaRPr lang="en-GB" sz="1000" kern="1400" dirty="0">
                        <a:ln>
                          <a:noFill/>
                        </a:ln>
                        <a:solidFill>
                          <a:srgbClr val="000000"/>
                        </a:solidFill>
                        <a:effectLst/>
                        <a:latin typeface="Gill Sans MT" panose="020B0502020104020203" pitchFamily="34" charset="0"/>
                      </a:endParaRPr>
                    </a:p>
                    <a:p>
                      <a:pPr marR="0" indent="0" algn="l" rtl="0">
                        <a:lnSpc>
                          <a:spcPct val="119000"/>
                        </a:lnSpc>
                        <a:spcBef>
                          <a:spcPts val="0"/>
                        </a:spcBef>
                        <a:spcAft>
                          <a:spcPts val="600"/>
                        </a:spcAft>
                      </a:pPr>
                      <a:endParaRPr lang="en-GB" sz="1000" kern="1400" dirty="0">
                        <a:ln>
                          <a:noFill/>
                        </a:ln>
                        <a:solidFill>
                          <a:srgbClr val="000000"/>
                        </a:solidFill>
                        <a:effectLst/>
                        <a:latin typeface="Gill Sans MT" panose="020B0502020104020203" pitchFamily="34" charset="0"/>
                      </a:endParaRPr>
                    </a:p>
                    <a:p>
                      <a:pPr marR="0" indent="0" algn="l" rtl="0">
                        <a:lnSpc>
                          <a:spcPct val="119000"/>
                        </a:lnSpc>
                        <a:spcBef>
                          <a:spcPts val="0"/>
                        </a:spcBef>
                        <a:spcAft>
                          <a:spcPts val="600"/>
                        </a:spcAft>
                      </a:pPr>
                      <a:endParaRPr lang="en-GB" sz="1000" kern="1400" dirty="0">
                        <a:ln>
                          <a:noFill/>
                        </a:ln>
                        <a:solidFill>
                          <a:srgbClr val="000000"/>
                        </a:solidFill>
                        <a:effectLst/>
                        <a:latin typeface="Gill Sans MT" panose="020B0502020104020203" pitchFamily="34" charset="0"/>
                      </a:endParaRPr>
                    </a:p>
                    <a:p>
                      <a:pPr marR="0" indent="0" algn="l" rtl="0">
                        <a:lnSpc>
                          <a:spcPct val="119000"/>
                        </a:lnSpc>
                        <a:spcBef>
                          <a:spcPts val="0"/>
                        </a:spcBef>
                        <a:spcAft>
                          <a:spcPts val="600"/>
                        </a:spcAft>
                      </a:pPr>
                      <a:endParaRPr lang="en-GB" sz="1000" kern="1400" dirty="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10003"/>
                  </a:ext>
                </a:extLst>
              </a:tr>
              <a:tr h="31485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b="1" dirty="0">
                          <a:solidFill>
                            <a:schemeClr val="tx1"/>
                          </a:solidFill>
                          <a:latin typeface="Gill Sans MT" panose="020B0502020104020203" pitchFamily="34" charset="0"/>
                        </a:rPr>
                        <a:t>Weight/Resistance training</a:t>
                      </a:r>
                      <a:endParaRPr lang="en-GB" sz="1000" kern="1400" dirty="0">
                        <a:ln>
                          <a:noFill/>
                        </a:ln>
                        <a:solidFill>
                          <a:srgbClr val="000000"/>
                        </a:solidFill>
                        <a:effectLst/>
                        <a:latin typeface="Gill Sans MT" panose="020B0502020104020203" pitchFamily="34" charset="0"/>
                      </a:endParaRPr>
                    </a:p>
                  </a:txBody>
                  <a:tcPr marL="36576" marR="36576" marT="36576" marB="36576"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b="0" baseline="0" dirty="0">
                          <a:solidFill>
                            <a:schemeClr val="tx1"/>
                          </a:solidFill>
                          <a:latin typeface="Gill Sans MT" panose="020B0502020104020203" pitchFamily="34" charset="0"/>
                        </a:rPr>
                        <a:t>A </a:t>
                      </a:r>
                      <a:r>
                        <a:rPr lang="en-GB" altLang="en-US" sz="1000" b="0" dirty="0">
                          <a:latin typeface="Gill Sans MT" panose="020B0502020104020203" pitchFamily="34" charset="0"/>
                        </a:rPr>
                        <a:t>form of training that uses progressive resistance against a muscle group. Used by </a:t>
                      </a:r>
                      <a:r>
                        <a:rPr lang="en-GB" altLang="en-US" sz="1000" b="1" dirty="0">
                          <a:latin typeface="Gill Sans MT" panose="020B0502020104020203" pitchFamily="34" charset="0"/>
                        </a:rPr>
                        <a:t>cyclists</a:t>
                      </a:r>
                      <a:r>
                        <a:rPr lang="en-GB" altLang="en-US" sz="1000" b="0" dirty="0">
                          <a:latin typeface="Gill Sans MT" panose="020B0502020104020203" pitchFamily="34" charset="0"/>
                        </a:rPr>
                        <a:t>. </a:t>
                      </a:r>
                      <a:r>
                        <a:rPr lang="en-GB" altLang="en-US" sz="1000" dirty="0">
                          <a:latin typeface="Gill Sans MT" panose="020B0502020104020203" pitchFamily="34" charset="0"/>
                        </a:rPr>
                        <a:t>Muscular strength: High</a:t>
                      </a:r>
                      <a:r>
                        <a:rPr lang="en-GB" altLang="en-US" sz="1000" dirty="0">
                          <a:solidFill>
                            <a:srgbClr val="FF0000"/>
                          </a:solidFill>
                          <a:latin typeface="Gill Sans MT" panose="020B0502020104020203" pitchFamily="34" charset="0"/>
                        </a:rPr>
                        <a:t> weight x low repetitions.</a:t>
                      </a:r>
                      <a:r>
                        <a:rPr lang="en-GB" altLang="en-US" sz="1000" baseline="0" dirty="0">
                          <a:solidFill>
                            <a:srgbClr val="FF0000"/>
                          </a:solidFill>
                          <a:latin typeface="Gill Sans MT" panose="020B0502020104020203" pitchFamily="34" charset="0"/>
                        </a:rPr>
                        <a:t> </a:t>
                      </a:r>
                      <a:r>
                        <a:rPr lang="en-GB" altLang="en-US" sz="1000" dirty="0">
                          <a:latin typeface="Gill Sans MT" panose="020B0502020104020203" pitchFamily="34" charset="0"/>
                        </a:rPr>
                        <a:t>Muscular endurance:</a:t>
                      </a:r>
                      <a:r>
                        <a:rPr lang="en-GB" altLang="en-US" sz="1000" baseline="0" dirty="0">
                          <a:latin typeface="Gill Sans MT" panose="020B0502020104020203" pitchFamily="34" charset="0"/>
                        </a:rPr>
                        <a:t> </a:t>
                      </a:r>
                      <a:r>
                        <a:rPr lang="en-GB" altLang="en-US" sz="1000" dirty="0">
                          <a:solidFill>
                            <a:srgbClr val="FF0000"/>
                          </a:solidFill>
                          <a:latin typeface="Gill Sans MT" panose="020B0502020104020203" pitchFamily="34" charset="0"/>
                        </a:rPr>
                        <a:t>Low weight x high repetitions </a:t>
                      </a:r>
                    </a:p>
                    <a:p>
                      <a:pPr marL="0" marR="0" indent="0" algn="l" defTabSz="914400" rtl="0" eaLnBrk="1" fontAlgn="auto" latinLnBrk="0" hangingPunct="1">
                        <a:lnSpc>
                          <a:spcPct val="100000"/>
                        </a:lnSpc>
                        <a:spcBef>
                          <a:spcPts val="0"/>
                        </a:spcBef>
                        <a:spcAft>
                          <a:spcPts val="0"/>
                        </a:spcAft>
                        <a:buClrTx/>
                        <a:buSzTx/>
                        <a:buFontTx/>
                        <a:buNone/>
                        <a:tabLst/>
                        <a:defRPr/>
                      </a:pPr>
                      <a:endParaRPr lang="en-GB" altLang="en-US" sz="1000" dirty="0">
                        <a:solidFill>
                          <a:srgbClr val="FF0000"/>
                        </a:solidFill>
                        <a:latin typeface="Gill Sans MT" panose="020B0502020104020203"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altLang="en-US" sz="1000" dirty="0">
                        <a:solidFill>
                          <a:srgbClr val="FF0000"/>
                        </a:solidFill>
                        <a:latin typeface="Gill Sans MT" panose="020B0502020104020203"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altLang="en-US" sz="1000" dirty="0">
                        <a:solidFill>
                          <a:srgbClr val="FF0000"/>
                        </a:solidFill>
                        <a:latin typeface="Gill Sans MT" panose="020B0502020104020203"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altLang="en-US" sz="1000" dirty="0">
                        <a:solidFill>
                          <a:srgbClr val="FF0000"/>
                        </a:solidFill>
                        <a:latin typeface="Gill Sans MT" panose="020B0502020104020203"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altLang="en-US" sz="1000" dirty="0">
                        <a:solidFill>
                          <a:srgbClr val="FF0000"/>
                        </a:solidFill>
                        <a:latin typeface="Gill Sans MT" panose="020B0502020104020203"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altLang="en-US" sz="1000" dirty="0">
                        <a:solidFill>
                          <a:srgbClr val="FF0000"/>
                        </a:solidFill>
                        <a:latin typeface="Gill Sans MT" panose="020B0502020104020203" pitchFamily="34" charset="0"/>
                      </a:endParaRPr>
                    </a:p>
                  </a:txBody>
                  <a:tcPr marL="36576" marR="36576" marT="36576" marB="36576" anchor="ctr"/>
                </a:tc>
                <a:extLst>
                  <a:ext uri="{0D108BD9-81ED-4DB2-BD59-A6C34878D82A}">
                    <a16:rowId xmlns:a16="http://schemas.microsoft.com/office/drawing/2014/main" val="10004"/>
                  </a:ext>
                </a:extLst>
              </a:tr>
              <a:tr h="29361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b="1" dirty="0">
                          <a:latin typeface="Gill Sans MT" panose="020B0502020104020203" pitchFamily="34" charset="0"/>
                        </a:rPr>
                        <a:t>Interval training</a:t>
                      </a:r>
                      <a:endParaRPr lang="en-GB" sz="1000" kern="1400" dirty="0">
                        <a:ln>
                          <a:noFill/>
                        </a:ln>
                        <a:solidFill>
                          <a:srgbClr val="000000"/>
                        </a:solidFill>
                        <a:effectLst/>
                        <a:latin typeface="Gill Sans MT" panose="020B0502020104020203" pitchFamily="34" charset="0"/>
                      </a:endParaRPr>
                    </a:p>
                  </a:txBody>
                  <a:tcPr marL="36576" marR="36576" marT="36576" marB="36576"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b="0" i="0" baseline="0" dirty="0">
                          <a:latin typeface="Gill Sans MT" panose="020B0502020104020203" pitchFamily="34" charset="0"/>
                        </a:rPr>
                        <a:t>I</a:t>
                      </a:r>
                      <a:r>
                        <a:rPr lang="en-GB" altLang="en-US" sz="1000" b="0" i="0" dirty="0">
                          <a:latin typeface="Gill Sans MT" panose="020B0502020104020203" pitchFamily="34" charset="0"/>
                        </a:rPr>
                        <a:t>nvolves periods of work followed by periods of rest. </a:t>
                      </a:r>
                      <a:r>
                        <a:rPr lang="en-GB" altLang="en-US" sz="1000" b="0" i="1" dirty="0">
                          <a:latin typeface="Gill Sans MT" panose="020B0502020104020203" pitchFamily="34" charset="0"/>
                        </a:rPr>
                        <a:t>i.e. Sprint for 20 metre + walk back to start.</a:t>
                      </a:r>
                      <a:r>
                        <a:rPr lang="en-GB" altLang="en-US" sz="1000" b="0" i="1" baseline="0" dirty="0">
                          <a:latin typeface="Gill Sans MT" panose="020B0502020104020203" pitchFamily="34" charset="0"/>
                        </a:rPr>
                        <a:t> </a:t>
                      </a:r>
                      <a:r>
                        <a:rPr lang="en-GB" altLang="en-US" sz="1000" b="0" i="0" dirty="0">
                          <a:latin typeface="Gill Sans MT" panose="020B0502020104020203" pitchFamily="34" charset="0"/>
                        </a:rPr>
                        <a:t>Used by a </a:t>
                      </a:r>
                      <a:r>
                        <a:rPr lang="en-GB" altLang="en-US" sz="1000" b="1" i="0" dirty="0">
                          <a:latin typeface="Gill Sans MT" panose="020B0502020104020203" pitchFamily="34" charset="0"/>
                        </a:rPr>
                        <a:t>200m sprinter</a:t>
                      </a:r>
                    </a:p>
                    <a:p>
                      <a:pPr marL="0" marR="0" indent="0" algn="l" defTabSz="914400" rtl="0" eaLnBrk="1" fontAlgn="auto" latinLnBrk="0" hangingPunct="1">
                        <a:lnSpc>
                          <a:spcPct val="100000"/>
                        </a:lnSpc>
                        <a:spcBef>
                          <a:spcPts val="0"/>
                        </a:spcBef>
                        <a:spcAft>
                          <a:spcPts val="0"/>
                        </a:spcAft>
                        <a:buClrTx/>
                        <a:buSzTx/>
                        <a:buFontTx/>
                        <a:buNone/>
                        <a:tabLst/>
                        <a:defRPr/>
                      </a:pPr>
                      <a:endParaRPr lang="en-GB" altLang="en-US" sz="1000" b="1" i="0" dirty="0">
                        <a:latin typeface="Gill Sans MT" panose="020B0502020104020203"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altLang="en-US" sz="1000" b="1" i="0" dirty="0">
                        <a:latin typeface="Gill Sans MT" panose="020B0502020104020203"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altLang="en-US" sz="1000" b="1" i="0" dirty="0">
                        <a:latin typeface="Gill Sans MT" panose="020B0502020104020203"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altLang="en-US" sz="1000" b="1" i="0" dirty="0">
                        <a:latin typeface="Gill Sans MT" panose="020B0502020104020203"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altLang="en-US" sz="1000" b="1" i="0" dirty="0">
                        <a:latin typeface="Gill Sans MT" panose="020B0502020104020203"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altLang="en-US" sz="1000" b="1" i="0" dirty="0">
                        <a:latin typeface="Gill Sans MT" panose="020B0502020104020203" pitchFamily="34" charset="0"/>
                      </a:endParaRPr>
                    </a:p>
                  </a:txBody>
                  <a:tcPr marL="36576" marR="36576" marT="36576" marB="36576" anchor="ctr"/>
                </a:tc>
                <a:extLst>
                  <a:ext uri="{0D108BD9-81ED-4DB2-BD59-A6C34878D82A}">
                    <a16:rowId xmlns:a16="http://schemas.microsoft.com/office/drawing/2014/main" val="3925240874"/>
                  </a:ext>
                </a:extLst>
              </a:tr>
              <a:tr h="314858">
                <a:tc>
                  <a:txBody>
                    <a:bodyPr/>
                    <a:lstStyle/>
                    <a:p>
                      <a:pPr marR="0" indent="0" algn="l" rtl="0">
                        <a:lnSpc>
                          <a:spcPct val="119000"/>
                        </a:lnSpc>
                        <a:spcBef>
                          <a:spcPts val="0"/>
                        </a:spcBef>
                        <a:spcAft>
                          <a:spcPts val="600"/>
                        </a:spcAft>
                      </a:pPr>
                      <a:r>
                        <a:rPr lang="en-GB" sz="1000" b="1" kern="1400" dirty="0">
                          <a:ln>
                            <a:noFill/>
                          </a:ln>
                          <a:solidFill>
                            <a:srgbClr val="000000"/>
                          </a:solidFill>
                          <a:effectLst/>
                          <a:latin typeface="Gill Sans MT" panose="020B0502020104020203" pitchFamily="34" charset="0"/>
                        </a:rPr>
                        <a:t>Plyometric</a:t>
                      </a:r>
                      <a:r>
                        <a:rPr lang="en-GB" sz="1000" b="1" kern="1400" baseline="0" dirty="0">
                          <a:ln>
                            <a:noFill/>
                          </a:ln>
                          <a:solidFill>
                            <a:srgbClr val="000000"/>
                          </a:solidFill>
                          <a:effectLst/>
                          <a:latin typeface="Gill Sans MT" panose="020B0502020104020203" pitchFamily="34" charset="0"/>
                        </a:rPr>
                        <a:t> training</a:t>
                      </a:r>
                      <a:endParaRPr lang="en-GB" sz="1000" b="1" kern="1400" dirty="0">
                        <a:ln>
                          <a:noFill/>
                        </a:ln>
                        <a:solidFill>
                          <a:srgbClr val="000000"/>
                        </a:solidFill>
                        <a:effectLst/>
                        <a:latin typeface="Gill Sans MT" panose="020B0502020104020203" pitchFamily="34" charset="0"/>
                      </a:endParaRPr>
                    </a:p>
                  </a:txBody>
                  <a:tcPr marL="36576" marR="36576" marT="36576" marB="36576"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b="0" baseline="0" dirty="0">
                          <a:latin typeface="Gill Sans MT" panose="020B0502020104020203" pitchFamily="34" charset="0"/>
                        </a:rPr>
                        <a:t>Involves high-impact exercises that develop </a:t>
                      </a:r>
                      <a:r>
                        <a:rPr lang="en-GB" sz="1000" b="1" baseline="0" dirty="0">
                          <a:latin typeface="Gill Sans MT" panose="020B0502020104020203" pitchFamily="34" charset="0"/>
                        </a:rPr>
                        <a:t>power</a:t>
                      </a:r>
                      <a:r>
                        <a:rPr lang="en-GB" sz="1000" b="0" baseline="0" dirty="0">
                          <a:latin typeface="Gill Sans MT" panose="020B0502020104020203" pitchFamily="34" charset="0"/>
                        </a:rPr>
                        <a:t>. </a:t>
                      </a:r>
                      <a:r>
                        <a:rPr lang="en-GB" sz="1000" b="0" i="1" baseline="0" dirty="0">
                          <a:latin typeface="Gill Sans MT" panose="020B0502020104020203" pitchFamily="34" charset="0"/>
                        </a:rPr>
                        <a:t>i.e. bounding/hopping, squat jumps. </a:t>
                      </a:r>
                      <a:r>
                        <a:rPr lang="en-GB" sz="1000" b="0" i="0" baseline="0" dirty="0">
                          <a:latin typeface="Gill Sans MT" panose="020B0502020104020203" pitchFamily="34" charset="0"/>
                        </a:rPr>
                        <a:t>Used by</a:t>
                      </a:r>
                      <a:r>
                        <a:rPr lang="en-GB" altLang="en-US" sz="1000" b="0" i="0" dirty="0">
                          <a:latin typeface="Gill Sans MT" panose="020B0502020104020203" pitchFamily="34" charset="0"/>
                        </a:rPr>
                        <a:t> </a:t>
                      </a:r>
                      <a:r>
                        <a:rPr lang="en-GB" altLang="en-US" sz="1000" b="1" i="0" dirty="0">
                          <a:latin typeface="Gill Sans MT" panose="020B0502020104020203" pitchFamily="34" charset="0"/>
                        </a:rPr>
                        <a:t>long jumpers</a:t>
                      </a:r>
                      <a:r>
                        <a:rPr lang="en-GB" altLang="en-US" sz="1000" b="0" i="0" dirty="0">
                          <a:latin typeface="Gill Sans MT" panose="020B0502020104020203" pitchFamily="34" charset="0"/>
                        </a:rPr>
                        <a:t>, </a:t>
                      </a:r>
                      <a:r>
                        <a:rPr lang="en-GB" altLang="en-US" sz="1000" b="1" i="0" dirty="0">
                          <a:latin typeface="Gill Sans MT" panose="020B0502020104020203" pitchFamily="34" charset="0"/>
                        </a:rPr>
                        <a:t>100 m sprinters </a:t>
                      </a:r>
                      <a:r>
                        <a:rPr lang="en-GB" altLang="en-US" sz="1000" b="0" i="0" dirty="0">
                          <a:latin typeface="Gill Sans MT" panose="020B0502020104020203" pitchFamily="34" charset="0"/>
                        </a:rPr>
                        <a:t>or </a:t>
                      </a:r>
                      <a:r>
                        <a:rPr lang="en-GB" altLang="en-US" sz="1000" b="1" i="0" dirty="0">
                          <a:latin typeface="Gill Sans MT" panose="020B0502020104020203" pitchFamily="34" charset="0"/>
                        </a:rPr>
                        <a:t>basketball players</a:t>
                      </a:r>
                      <a:r>
                        <a:rPr lang="en-GB" altLang="en-US" sz="1000" b="0" i="0" dirty="0">
                          <a:latin typeface="Gill Sans MT" panose="020B0502020104020203" pitchFamily="34" charset="0"/>
                        </a:rPr>
                        <a:t>.</a:t>
                      </a:r>
                    </a:p>
                    <a:p>
                      <a:pPr marL="0" marR="0" indent="0" algn="l" defTabSz="914400" rtl="0" eaLnBrk="1" fontAlgn="auto" latinLnBrk="0" hangingPunct="1">
                        <a:lnSpc>
                          <a:spcPct val="100000"/>
                        </a:lnSpc>
                        <a:spcBef>
                          <a:spcPts val="0"/>
                        </a:spcBef>
                        <a:spcAft>
                          <a:spcPts val="0"/>
                        </a:spcAft>
                        <a:buClrTx/>
                        <a:buSzTx/>
                        <a:buFontTx/>
                        <a:buNone/>
                        <a:tabLst/>
                        <a:defRPr/>
                      </a:pPr>
                      <a:endParaRPr lang="en-GB" altLang="en-US" sz="1000" b="0" i="0" dirty="0">
                        <a:latin typeface="Gill Sans MT" panose="020B0502020104020203"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altLang="en-US" sz="1000" b="0" i="0" dirty="0">
                        <a:latin typeface="Gill Sans MT" panose="020B0502020104020203"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altLang="en-US" sz="1000" b="0" i="0" dirty="0">
                        <a:latin typeface="Gill Sans MT" panose="020B0502020104020203"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altLang="en-US" sz="1000" b="0" i="0" dirty="0">
                        <a:latin typeface="Gill Sans MT" panose="020B0502020104020203"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altLang="en-US" sz="1000" b="0" i="0" dirty="0">
                        <a:latin typeface="Gill Sans MT" panose="020B0502020104020203" pitchFamily="34" charset="0"/>
                      </a:endParaRPr>
                    </a:p>
                    <a:p>
                      <a:endParaRPr lang="en-GB" sz="1000" dirty="0">
                        <a:latin typeface="Gill Sans MT" panose="020B0502020104020203" pitchFamily="34" charset="0"/>
                      </a:endParaRPr>
                    </a:p>
                  </a:txBody>
                  <a:tcPr marL="36576" marR="36576" marT="36576" marB="36576" anchor="ctr"/>
                </a:tc>
                <a:extLst>
                  <a:ext uri="{0D108BD9-81ED-4DB2-BD59-A6C34878D82A}">
                    <a16:rowId xmlns:a16="http://schemas.microsoft.com/office/drawing/2014/main" val="3041935017"/>
                  </a:ext>
                </a:extLst>
              </a:tr>
              <a:tr h="314858">
                <a:tc>
                  <a:txBody>
                    <a:bodyPr/>
                    <a:lstStyle/>
                    <a:p>
                      <a:pPr marL="0" marR="0" indent="0" algn="l" defTabSz="914400" rtl="0" eaLnBrk="1" fontAlgn="auto" latinLnBrk="0" hangingPunct="1">
                        <a:lnSpc>
                          <a:spcPct val="119000"/>
                        </a:lnSpc>
                        <a:spcBef>
                          <a:spcPts val="0"/>
                        </a:spcBef>
                        <a:spcAft>
                          <a:spcPts val="600"/>
                        </a:spcAft>
                        <a:buClrTx/>
                        <a:buSzTx/>
                        <a:buFontTx/>
                        <a:buNone/>
                        <a:tabLst/>
                        <a:defRPr/>
                      </a:pPr>
                      <a:r>
                        <a:rPr lang="en-GB" sz="1000" b="1" dirty="0">
                          <a:latin typeface="Gill Sans MT" panose="020B0502020104020203" pitchFamily="34" charset="0"/>
                        </a:rPr>
                        <a:t>Circuit training</a:t>
                      </a:r>
                      <a:endParaRPr lang="en-GB" sz="1000" kern="1400" dirty="0">
                        <a:ln>
                          <a:noFill/>
                        </a:ln>
                        <a:solidFill>
                          <a:srgbClr val="000000"/>
                        </a:solidFill>
                        <a:effectLst/>
                        <a:latin typeface="Gill Sans MT" panose="020B0502020104020203" pitchFamily="34" charset="0"/>
                      </a:endParaRPr>
                    </a:p>
                  </a:txBody>
                  <a:tcPr marL="36576" marR="36576" marT="36576" marB="36576"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b="0" baseline="0" dirty="0">
                          <a:latin typeface="Gill Sans MT" panose="020B0502020104020203" pitchFamily="34" charset="0"/>
                        </a:rPr>
                        <a:t>A</a:t>
                      </a:r>
                      <a:r>
                        <a:rPr lang="en-GB" altLang="en-US" sz="1000" b="0" dirty="0">
                          <a:latin typeface="Gill Sans MT" panose="020B0502020104020203" pitchFamily="34" charset="0"/>
                        </a:rPr>
                        <a:t> series of exercises completed one after another. Each exercise is called a station. Each station should work a different area of the body to avoid fatigue. </a:t>
                      </a:r>
                      <a:r>
                        <a:rPr lang="en-GB" altLang="en-US" sz="1000" b="0" i="1" dirty="0">
                          <a:latin typeface="Gill Sans MT" panose="020B0502020104020203" pitchFamily="34" charset="0"/>
                        </a:rPr>
                        <a:t>i.e. press ups, sit ups, squats, shuttle runs. </a:t>
                      </a:r>
                    </a:p>
                  </a:txBody>
                  <a:tcPr marL="36576" marR="36576" marT="36576" marB="36576" anchor="ctr"/>
                </a:tc>
                <a:extLst>
                  <a:ext uri="{0D108BD9-81ED-4DB2-BD59-A6C34878D82A}">
                    <a16:rowId xmlns:a16="http://schemas.microsoft.com/office/drawing/2014/main" val="4149408354"/>
                  </a:ext>
                </a:extLst>
              </a:tr>
            </a:tbl>
          </a:graphicData>
        </a:graphic>
      </p:graphicFrame>
      <p:pic>
        <p:nvPicPr>
          <p:cNvPr id="2" name="Picture 1"/>
          <p:cNvPicPr>
            <a:picLocks noChangeAspect="1"/>
          </p:cNvPicPr>
          <p:nvPr/>
        </p:nvPicPr>
        <p:blipFill>
          <a:blip r:embed="rId2">
            <a:biLevel thresh="75000"/>
          </a:blip>
          <a:stretch>
            <a:fillRect/>
          </a:stretch>
        </p:blipFill>
        <p:spPr>
          <a:xfrm>
            <a:off x="1312965" y="907091"/>
            <a:ext cx="3944836" cy="556250"/>
          </a:xfrm>
          <a:prstGeom prst="rect">
            <a:avLst/>
          </a:prstGeom>
        </p:spPr>
      </p:pic>
      <p:pic>
        <p:nvPicPr>
          <p:cNvPr id="3" name="Picture 2"/>
          <p:cNvPicPr>
            <a:picLocks noChangeAspect="1"/>
          </p:cNvPicPr>
          <p:nvPr/>
        </p:nvPicPr>
        <p:blipFill>
          <a:blip r:embed="rId3">
            <a:biLevel thresh="75000"/>
          </a:blip>
          <a:stretch>
            <a:fillRect/>
          </a:stretch>
        </p:blipFill>
        <p:spPr>
          <a:xfrm>
            <a:off x="1312965" y="1865390"/>
            <a:ext cx="4036276" cy="967325"/>
          </a:xfrm>
          <a:prstGeom prst="rect">
            <a:avLst/>
          </a:prstGeom>
        </p:spPr>
      </p:pic>
      <p:pic>
        <p:nvPicPr>
          <p:cNvPr id="4" name="Picture 3"/>
          <p:cNvPicPr>
            <a:picLocks noChangeAspect="1"/>
          </p:cNvPicPr>
          <p:nvPr/>
        </p:nvPicPr>
        <p:blipFill>
          <a:blip r:embed="rId4">
            <a:biLevel thresh="75000"/>
          </a:blip>
          <a:stretch>
            <a:fillRect/>
          </a:stretch>
        </p:blipFill>
        <p:spPr>
          <a:xfrm>
            <a:off x="1365496" y="3364398"/>
            <a:ext cx="4100284" cy="816507"/>
          </a:xfrm>
          <a:prstGeom prst="rect">
            <a:avLst/>
          </a:prstGeom>
        </p:spPr>
      </p:pic>
      <p:pic>
        <p:nvPicPr>
          <p:cNvPr id="5" name="Picture 4"/>
          <p:cNvPicPr>
            <a:picLocks noChangeAspect="1"/>
          </p:cNvPicPr>
          <p:nvPr/>
        </p:nvPicPr>
        <p:blipFill>
          <a:blip r:embed="rId5">
            <a:biLevel thresh="75000"/>
          </a:blip>
          <a:stretch>
            <a:fillRect/>
          </a:stretch>
        </p:blipFill>
        <p:spPr>
          <a:xfrm>
            <a:off x="1334302" y="4473980"/>
            <a:ext cx="4014939" cy="798360"/>
          </a:xfrm>
          <a:prstGeom prst="rect">
            <a:avLst/>
          </a:prstGeom>
        </p:spPr>
      </p:pic>
      <p:pic>
        <p:nvPicPr>
          <p:cNvPr id="6" name="Picture 5"/>
          <p:cNvPicPr>
            <a:picLocks noChangeAspect="1"/>
          </p:cNvPicPr>
          <p:nvPr/>
        </p:nvPicPr>
        <p:blipFill>
          <a:blip r:embed="rId6">
            <a:biLevel thresh="75000"/>
          </a:blip>
          <a:stretch>
            <a:fillRect/>
          </a:stretch>
        </p:blipFill>
        <p:spPr>
          <a:xfrm>
            <a:off x="1302297" y="5565415"/>
            <a:ext cx="4078947" cy="861176"/>
          </a:xfrm>
          <a:prstGeom prst="rect">
            <a:avLst/>
          </a:prstGeom>
        </p:spPr>
      </p:pic>
      <p:sp>
        <p:nvSpPr>
          <p:cNvPr id="8" name="TextBox 7"/>
          <p:cNvSpPr txBox="1"/>
          <p:nvPr/>
        </p:nvSpPr>
        <p:spPr>
          <a:xfrm>
            <a:off x="10996891" y="125641"/>
            <a:ext cx="1000244" cy="461665"/>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ea typeface="+mn-ea"/>
                <a:cs typeface="+mn-cs"/>
              </a:rPr>
              <a:t>PE</a:t>
            </a:r>
            <a:endParaRPr kumimoji="0" lang="en-US" sz="2000" b="0" i="0" u="none" strike="noStrike" kern="1200" cap="none" spc="0" normalizeH="0" baseline="0" noProof="0" dirty="0">
              <a:ln>
                <a:noFill/>
              </a:ln>
              <a:solidFill>
                <a:prstClr val="white"/>
              </a:solidFill>
              <a:effectLst/>
              <a:uLnTx/>
              <a:uFillTx/>
              <a:ea typeface="+mn-ea"/>
              <a:cs typeface="+mn-cs"/>
            </a:endParaRPr>
          </a:p>
        </p:txBody>
      </p:sp>
      <p:sp>
        <p:nvSpPr>
          <p:cNvPr id="9" name="TextBox 8"/>
          <p:cNvSpPr txBox="1"/>
          <p:nvPr/>
        </p:nvSpPr>
        <p:spPr>
          <a:xfrm>
            <a:off x="11755120" y="6488668"/>
            <a:ext cx="436880" cy="369332"/>
          </a:xfrm>
          <a:prstGeom prst="rect">
            <a:avLst/>
          </a:prstGeom>
          <a:solidFill>
            <a:schemeClr val="tx1"/>
          </a:solidFill>
        </p:spPr>
        <p:txBody>
          <a:bodyPr wrap="square" rtlCol="0">
            <a:spAutoFit/>
          </a:bodyPr>
          <a:lstStyle/>
          <a:p>
            <a:pPr algn="ctr"/>
            <a:r>
              <a:rPr lang="en-GB" dirty="0">
                <a:solidFill>
                  <a:schemeClr val="bg1"/>
                </a:solidFill>
              </a:rPr>
              <a:t>12</a:t>
            </a:r>
          </a:p>
        </p:txBody>
      </p:sp>
    </p:spTree>
    <p:extLst>
      <p:ext uri="{BB962C8B-B14F-4D97-AF65-F5344CB8AC3E}">
        <p14:creationId xmlns:p14="http://schemas.microsoft.com/office/powerpoint/2010/main" val="10786649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3946288959"/>
              </p:ext>
            </p:extLst>
          </p:nvPr>
        </p:nvGraphicFramePr>
        <p:xfrm>
          <a:off x="176626" y="773321"/>
          <a:ext cx="11694531" cy="5452337"/>
        </p:xfrm>
        <a:graphic>
          <a:graphicData uri="http://schemas.openxmlformats.org/drawingml/2006/table">
            <a:tbl>
              <a:tblPr firstRow="1" bandRow="1">
                <a:tableStyleId>{5940675A-B579-460E-94D1-54222C63F5DA}</a:tableStyleId>
              </a:tblPr>
              <a:tblGrid>
                <a:gridCol w="2260406">
                  <a:extLst>
                    <a:ext uri="{9D8B030D-6E8A-4147-A177-3AD203B41FA5}">
                      <a16:colId xmlns:a16="http://schemas.microsoft.com/office/drawing/2014/main" val="20000"/>
                    </a:ext>
                  </a:extLst>
                </a:gridCol>
                <a:gridCol w="9434125">
                  <a:extLst>
                    <a:ext uri="{9D8B030D-6E8A-4147-A177-3AD203B41FA5}">
                      <a16:colId xmlns:a16="http://schemas.microsoft.com/office/drawing/2014/main" val="20001"/>
                    </a:ext>
                  </a:extLst>
                </a:gridCol>
              </a:tblGrid>
              <a:tr h="319526">
                <a:tc gridSpan="2">
                  <a:txBody>
                    <a:bodyPr/>
                    <a:lstStyle/>
                    <a:p>
                      <a:pPr algn="ctr"/>
                      <a:r>
                        <a:rPr lang="en-GB" sz="1200" b="1" kern="1200" dirty="0">
                          <a:solidFill>
                            <a:schemeClr val="tx1"/>
                          </a:solidFill>
                          <a:effectLst/>
                          <a:latin typeface="Gill Sans MT" panose="020B0502020104020203" pitchFamily="34" charset="0"/>
                          <a:ea typeface="+mn-ea"/>
                          <a:cs typeface="+mn-cs"/>
                        </a:rPr>
                        <a:t>Types of practice </a:t>
                      </a:r>
                      <a:endParaRPr lang="en-GB" sz="1200" kern="1200" dirty="0">
                        <a:solidFill>
                          <a:schemeClr val="tx1"/>
                        </a:solidFill>
                        <a:effectLst/>
                        <a:latin typeface="Gill Sans MT" panose="020B0502020104020203" pitchFamily="34" charset="0"/>
                        <a:ea typeface="+mn-ea"/>
                        <a:cs typeface="+mn-cs"/>
                      </a:endParaRPr>
                    </a:p>
                  </a:txBody>
                  <a:tcPr marL="36576" marR="36576" marT="36576" marB="36576" anchor="ctr">
                    <a:solidFill>
                      <a:srgbClr val="FFCCFF"/>
                    </a:solidFill>
                  </a:tcPr>
                </a:tc>
                <a:tc hMerge="1">
                  <a:txBody>
                    <a:bodyPr/>
                    <a:lstStyle/>
                    <a:p>
                      <a:pPr marR="0" indent="0" algn="l" rtl="0">
                        <a:lnSpc>
                          <a:spcPct val="119000"/>
                        </a:lnSpc>
                        <a:spcBef>
                          <a:spcPts val="0"/>
                        </a:spcBef>
                        <a:spcAft>
                          <a:spcPts val="600"/>
                        </a:spcAft>
                      </a:pPr>
                      <a:endParaRPr lang="en-GB" sz="1000" kern="1400" dirty="0">
                        <a:ln>
                          <a:noFill/>
                        </a:ln>
                        <a:solidFill>
                          <a:srgbClr val="000000"/>
                        </a:solidFill>
                        <a:effectLst/>
                        <a:latin typeface="+mn-lt"/>
                      </a:endParaRPr>
                    </a:p>
                  </a:txBody>
                  <a:tcPr marL="36576" marR="36576" marT="36576" marB="36576" anchor="ctr"/>
                </a:tc>
                <a:extLst>
                  <a:ext uri="{0D108BD9-81ED-4DB2-BD59-A6C34878D82A}">
                    <a16:rowId xmlns:a16="http://schemas.microsoft.com/office/drawing/2014/main" val="10001"/>
                  </a:ext>
                </a:extLst>
              </a:tr>
              <a:tr h="361484">
                <a:tc>
                  <a:txBody>
                    <a:bodyPr/>
                    <a:lstStyle/>
                    <a:p>
                      <a:pPr marR="0" indent="0" algn="l" rtl="0">
                        <a:lnSpc>
                          <a:spcPct val="119000"/>
                        </a:lnSpc>
                        <a:spcBef>
                          <a:spcPts val="0"/>
                        </a:spcBef>
                        <a:spcAft>
                          <a:spcPts val="1400"/>
                        </a:spcAft>
                      </a:pPr>
                      <a:r>
                        <a:rPr lang="en-GB" sz="1200" kern="1400" dirty="0">
                          <a:ln>
                            <a:noFill/>
                          </a:ln>
                          <a:solidFill>
                            <a:srgbClr val="000000"/>
                          </a:solidFill>
                          <a:effectLst/>
                          <a:latin typeface="Gill Sans MT" panose="020B0502020104020203" pitchFamily="34" charset="0"/>
                        </a:rPr>
                        <a:t>Massed practice</a:t>
                      </a:r>
                    </a:p>
                  </a:txBody>
                  <a:tcPr marL="9525" marR="9525" marT="9525" marB="0" anchor="ctr"/>
                </a:tc>
                <a:tc>
                  <a:txBody>
                    <a:bodyPr/>
                    <a:lstStyle/>
                    <a:p>
                      <a:pPr marR="0" indent="0" algn="l" rtl="0">
                        <a:lnSpc>
                          <a:spcPct val="119000"/>
                        </a:lnSpc>
                        <a:spcBef>
                          <a:spcPts val="0"/>
                        </a:spcBef>
                        <a:spcAft>
                          <a:spcPts val="1400"/>
                        </a:spcAft>
                      </a:pPr>
                      <a:r>
                        <a:rPr lang="en-GB" sz="1200" kern="1400" dirty="0">
                          <a:ln>
                            <a:noFill/>
                          </a:ln>
                          <a:solidFill>
                            <a:srgbClr val="000000"/>
                          </a:solidFill>
                          <a:effectLst/>
                          <a:latin typeface="Gill Sans MT" panose="020B0502020104020203" pitchFamily="34" charset="0"/>
                        </a:rPr>
                        <a:t>When no rest intervals are given</a:t>
                      </a:r>
                    </a:p>
                  </a:txBody>
                  <a:tcPr marL="9525" marR="9525" marT="9525" marB="0" anchor="ctr"/>
                </a:tc>
                <a:extLst>
                  <a:ext uri="{0D108BD9-81ED-4DB2-BD59-A6C34878D82A}">
                    <a16:rowId xmlns:a16="http://schemas.microsoft.com/office/drawing/2014/main" val="10002"/>
                  </a:ext>
                </a:extLst>
              </a:tr>
              <a:tr h="319526">
                <a:tc>
                  <a:txBody>
                    <a:bodyPr/>
                    <a:lstStyle/>
                    <a:p>
                      <a:pPr marR="0" indent="0" algn="l" rtl="0">
                        <a:lnSpc>
                          <a:spcPct val="119000"/>
                        </a:lnSpc>
                        <a:spcBef>
                          <a:spcPts val="0"/>
                        </a:spcBef>
                        <a:spcAft>
                          <a:spcPts val="1400"/>
                        </a:spcAft>
                      </a:pPr>
                      <a:r>
                        <a:rPr lang="en-GB" sz="1200" kern="1400">
                          <a:ln>
                            <a:noFill/>
                          </a:ln>
                          <a:solidFill>
                            <a:srgbClr val="000000"/>
                          </a:solidFill>
                          <a:effectLst/>
                          <a:latin typeface="Gill Sans MT" panose="020B0502020104020203" pitchFamily="34" charset="0"/>
                        </a:rPr>
                        <a:t>Distributed practice</a:t>
                      </a:r>
                    </a:p>
                  </a:txBody>
                  <a:tcPr marL="9525" marR="9525" marT="9525" marB="0" anchor="ctr"/>
                </a:tc>
                <a:tc>
                  <a:txBody>
                    <a:bodyPr/>
                    <a:lstStyle/>
                    <a:p>
                      <a:pPr marR="0" indent="0" algn="l" rtl="0">
                        <a:lnSpc>
                          <a:spcPct val="119000"/>
                        </a:lnSpc>
                        <a:spcBef>
                          <a:spcPts val="0"/>
                        </a:spcBef>
                        <a:spcAft>
                          <a:spcPts val="1400"/>
                        </a:spcAft>
                      </a:pPr>
                      <a:r>
                        <a:rPr lang="en-GB" sz="1200" kern="1400">
                          <a:ln>
                            <a:noFill/>
                          </a:ln>
                          <a:solidFill>
                            <a:srgbClr val="000000"/>
                          </a:solidFill>
                          <a:effectLst/>
                          <a:latin typeface="Gill Sans MT" panose="020B0502020104020203" pitchFamily="34" charset="0"/>
                        </a:rPr>
                        <a:t>When a rest interval is given to allow recovery, feedback &amp; coaching</a:t>
                      </a:r>
                    </a:p>
                  </a:txBody>
                  <a:tcPr marL="9525" marR="9525" marT="9525" marB="0" anchor="ctr"/>
                </a:tc>
                <a:extLst>
                  <a:ext uri="{0D108BD9-81ED-4DB2-BD59-A6C34878D82A}">
                    <a16:rowId xmlns:a16="http://schemas.microsoft.com/office/drawing/2014/main" val="10003"/>
                  </a:ext>
                </a:extLst>
              </a:tr>
              <a:tr h="319526">
                <a:tc>
                  <a:txBody>
                    <a:bodyPr/>
                    <a:lstStyle/>
                    <a:p>
                      <a:pPr marR="0" indent="0" algn="l" rtl="0">
                        <a:lnSpc>
                          <a:spcPct val="119000"/>
                        </a:lnSpc>
                        <a:spcBef>
                          <a:spcPts val="0"/>
                        </a:spcBef>
                        <a:spcAft>
                          <a:spcPts val="1400"/>
                        </a:spcAft>
                      </a:pPr>
                      <a:r>
                        <a:rPr lang="en-GB" sz="1200" kern="1400">
                          <a:ln>
                            <a:noFill/>
                          </a:ln>
                          <a:solidFill>
                            <a:srgbClr val="000000"/>
                          </a:solidFill>
                          <a:effectLst/>
                          <a:latin typeface="Gill Sans MT" panose="020B0502020104020203" pitchFamily="34" charset="0"/>
                        </a:rPr>
                        <a:t>Fixed practice</a:t>
                      </a:r>
                    </a:p>
                  </a:txBody>
                  <a:tcPr marL="9525" marR="9525" marT="9525" marB="0" anchor="ctr"/>
                </a:tc>
                <a:tc>
                  <a:txBody>
                    <a:bodyPr/>
                    <a:lstStyle/>
                    <a:p>
                      <a:pPr marR="0" indent="0" algn="l" rtl="0">
                        <a:lnSpc>
                          <a:spcPct val="119000"/>
                        </a:lnSpc>
                        <a:spcBef>
                          <a:spcPts val="0"/>
                        </a:spcBef>
                        <a:spcAft>
                          <a:spcPts val="1400"/>
                        </a:spcAft>
                      </a:pPr>
                      <a:r>
                        <a:rPr lang="en-GB" sz="1200" kern="1400">
                          <a:ln>
                            <a:noFill/>
                          </a:ln>
                          <a:solidFill>
                            <a:srgbClr val="000000"/>
                          </a:solidFill>
                          <a:effectLst/>
                          <a:latin typeface="Gill Sans MT" panose="020B0502020104020203" pitchFamily="34" charset="0"/>
                        </a:rPr>
                        <a:t>Uses repetition of the same activity to develop consistency in performance</a:t>
                      </a:r>
                    </a:p>
                  </a:txBody>
                  <a:tcPr marL="9525" marR="9525" marT="9525" marB="0" anchor="ctr"/>
                </a:tc>
                <a:extLst>
                  <a:ext uri="{0D108BD9-81ED-4DB2-BD59-A6C34878D82A}">
                    <a16:rowId xmlns:a16="http://schemas.microsoft.com/office/drawing/2014/main" val="10004"/>
                  </a:ext>
                </a:extLst>
              </a:tr>
              <a:tr h="297963">
                <a:tc>
                  <a:txBody>
                    <a:bodyPr/>
                    <a:lstStyle/>
                    <a:p>
                      <a:pPr marR="0" indent="0" algn="l" rtl="0">
                        <a:lnSpc>
                          <a:spcPct val="119000"/>
                        </a:lnSpc>
                        <a:spcBef>
                          <a:spcPts val="0"/>
                        </a:spcBef>
                        <a:spcAft>
                          <a:spcPts val="1400"/>
                        </a:spcAft>
                      </a:pPr>
                      <a:r>
                        <a:rPr lang="en-GB" sz="1200" kern="1400" dirty="0">
                          <a:ln>
                            <a:noFill/>
                          </a:ln>
                          <a:solidFill>
                            <a:srgbClr val="000000"/>
                          </a:solidFill>
                          <a:effectLst/>
                          <a:latin typeface="Gill Sans MT" panose="020B0502020104020203" pitchFamily="34" charset="0"/>
                        </a:rPr>
                        <a:t>Variable practice</a:t>
                      </a:r>
                    </a:p>
                  </a:txBody>
                  <a:tcPr marL="9525" marR="9525" marT="9525" marB="0" anchor="ctr"/>
                </a:tc>
                <a:tc>
                  <a:txBody>
                    <a:bodyPr/>
                    <a:lstStyle/>
                    <a:p>
                      <a:pPr marR="0" indent="0" algn="l" rtl="0">
                        <a:lnSpc>
                          <a:spcPct val="119000"/>
                        </a:lnSpc>
                        <a:spcBef>
                          <a:spcPts val="0"/>
                        </a:spcBef>
                        <a:spcAft>
                          <a:spcPts val="1400"/>
                        </a:spcAft>
                      </a:pPr>
                      <a:r>
                        <a:rPr lang="en-GB" sz="1200" kern="1400" dirty="0">
                          <a:ln>
                            <a:noFill/>
                          </a:ln>
                          <a:solidFill>
                            <a:srgbClr val="000000"/>
                          </a:solidFill>
                          <a:effectLst/>
                          <a:latin typeface="Gill Sans MT" panose="020B0502020104020203" pitchFamily="34" charset="0"/>
                        </a:rPr>
                        <a:t>Involves performing a skill in different situations where conditions are changeable</a:t>
                      </a:r>
                    </a:p>
                  </a:txBody>
                  <a:tcPr marL="9525" marR="9525" marT="9525" marB="0" anchor="ctr"/>
                </a:tc>
                <a:extLst>
                  <a:ext uri="{0D108BD9-81ED-4DB2-BD59-A6C34878D82A}">
                    <a16:rowId xmlns:a16="http://schemas.microsoft.com/office/drawing/2014/main" val="3925240874"/>
                  </a:ext>
                </a:extLst>
              </a:tr>
              <a:tr h="319526">
                <a:tc gridSpan="2">
                  <a:txBody>
                    <a:bodyPr/>
                    <a:lstStyle/>
                    <a:p>
                      <a:pPr algn="ctr"/>
                      <a:r>
                        <a:rPr lang="en-GB" sz="1200" b="1" kern="1200" dirty="0">
                          <a:solidFill>
                            <a:schemeClr val="tx1"/>
                          </a:solidFill>
                          <a:effectLst/>
                          <a:latin typeface="Gill Sans MT" panose="020B0502020104020203" pitchFamily="34" charset="0"/>
                          <a:ea typeface="+mn-ea"/>
                          <a:cs typeface="+mn-cs"/>
                        </a:rPr>
                        <a:t>Goal Setting </a:t>
                      </a:r>
                      <a:endParaRPr lang="en-GB" sz="1200" kern="1200" dirty="0">
                        <a:solidFill>
                          <a:schemeClr val="tx1"/>
                        </a:solidFill>
                        <a:effectLst/>
                        <a:latin typeface="Gill Sans MT" panose="020B0502020104020203" pitchFamily="34" charset="0"/>
                        <a:ea typeface="+mn-ea"/>
                        <a:cs typeface="+mn-cs"/>
                      </a:endParaRPr>
                    </a:p>
                  </a:txBody>
                  <a:tcPr marL="36576" marR="36576" marT="36576" marB="36576" anchor="ctr">
                    <a:solidFill>
                      <a:schemeClr val="accent6">
                        <a:lumMod val="20000"/>
                        <a:lumOff val="80000"/>
                      </a:schemeClr>
                    </a:solidFill>
                  </a:tcPr>
                </a:tc>
                <a:tc hMerge="1">
                  <a:txBody>
                    <a:bodyPr/>
                    <a:lstStyle/>
                    <a:p>
                      <a:pPr marR="0" indent="0" algn="l" rtl="0">
                        <a:lnSpc>
                          <a:spcPct val="119000"/>
                        </a:lnSpc>
                        <a:spcBef>
                          <a:spcPts val="0"/>
                        </a:spcBef>
                        <a:spcAft>
                          <a:spcPts val="600"/>
                        </a:spcAft>
                      </a:pPr>
                      <a:endParaRPr lang="en-GB" sz="1000" kern="1400" dirty="0">
                        <a:ln>
                          <a:noFill/>
                        </a:ln>
                        <a:solidFill>
                          <a:srgbClr val="000000"/>
                        </a:solidFill>
                        <a:effectLst/>
                        <a:latin typeface="+mn-lt"/>
                      </a:endParaRPr>
                    </a:p>
                  </a:txBody>
                  <a:tcPr marL="36576" marR="36576" marT="36576" marB="36576" anchor="ctr"/>
                </a:tc>
                <a:extLst>
                  <a:ext uri="{0D108BD9-81ED-4DB2-BD59-A6C34878D82A}">
                    <a16:rowId xmlns:a16="http://schemas.microsoft.com/office/drawing/2014/main" val="3041935017"/>
                  </a:ext>
                </a:extLst>
              </a:tr>
              <a:tr h="319526">
                <a:tc>
                  <a:txBody>
                    <a:bodyPr/>
                    <a:lstStyle/>
                    <a:p>
                      <a:pPr marR="0" indent="0" algn="l" rtl="0">
                        <a:lnSpc>
                          <a:spcPct val="119000"/>
                        </a:lnSpc>
                        <a:spcBef>
                          <a:spcPts val="0"/>
                        </a:spcBef>
                        <a:spcAft>
                          <a:spcPts val="1400"/>
                        </a:spcAft>
                      </a:pPr>
                      <a:r>
                        <a:rPr lang="en-GB" sz="1200" kern="1400" dirty="0">
                          <a:ln>
                            <a:noFill/>
                          </a:ln>
                          <a:solidFill>
                            <a:srgbClr val="000000"/>
                          </a:solidFill>
                          <a:effectLst/>
                          <a:latin typeface="Gill Sans MT" panose="020B0502020104020203" pitchFamily="34" charset="0"/>
                        </a:rPr>
                        <a:t>Goal Setting</a:t>
                      </a:r>
                    </a:p>
                  </a:txBody>
                  <a:tcPr marL="9525" marR="9525" marT="9525" marB="0" anchor="ctr"/>
                </a:tc>
                <a:tc>
                  <a:txBody>
                    <a:bodyPr/>
                    <a:lstStyle/>
                    <a:p>
                      <a:pPr marR="0" indent="0" algn="l" rtl="0">
                        <a:lnSpc>
                          <a:spcPct val="119000"/>
                        </a:lnSpc>
                        <a:spcBef>
                          <a:spcPts val="0"/>
                        </a:spcBef>
                        <a:spcAft>
                          <a:spcPts val="1400"/>
                        </a:spcAft>
                      </a:pPr>
                      <a:r>
                        <a:rPr lang="en-GB" sz="1200" kern="1400">
                          <a:ln>
                            <a:noFill/>
                          </a:ln>
                          <a:solidFill>
                            <a:srgbClr val="000000"/>
                          </a:solidFill>
                          <a:effectLst/>
                          <a:latin typeface="Gill Sans MT" panose="020B0502020104020203" pitchFamily="34" charset="0"/>
                        </a:rPr>
                        <a:t>Done to motivate performances</a:t>
                      </a:r>
                    </a:p>
                  </a:txBody>
                  <a:tcPr marL="9525" marR="9525" marT="9525" marB="0" anchor="ctr"/>
                </a:tc>
                <a:extLst>
                  <a:ext uri="{0D108BD9-81ED-4DB2-BD59-A6C34878D82A}">
                    <a16:rowId xmlns:a16="http://schemas.microsoft.com/office/drawing/2014/main" val="4149408354"/>
                  </a:ext>
                </a:extLst>
              </a:tr>
              <a:tr h="319526">
                <a:tc>
                  <a:txBody>
                    <a:bodyPr/>
                    <a:lstStyle/>
                    <a:p>
                      <a:pPr marR="0" indent="0" algn="l" rtl="0">
                        <a:lnSpc>
                          <a:spcPct val="119000"/>
                        </a:lnSpc>
                        <a:spcBef>
                          <a:spcPts val="0"/>
                        </a:spcBef>
                        <a:spcAft>
                          <a:spcPts val="1400"/>
                        </a:spcAft>
                      </a:pPr>
                      <a:r>
                        <a:rPr lang="en-GB" sz="1200" kern="1400">
                          <a:ln>
                            <a:noFill/>
                          </a:ln>
                          <a:solidFill>
                            <a:srgbClr val="000000"/>
                          </a:solidFill>
                          <a:effectLst/>
                          <a:latin typeface="Gill Sans MT" panose="020B0502020104020203" pitchFamily="34" charset="0"/>
                        </a:rPr>
                        <a:t>Short term goals</a:t>
                      </a:r>
                    </a:p>
                  </a:txBody>
                  <a:tcPr marL="9525" marR="9525" marT="9525" marB="0" anchor="ctr"/>
                </a:tc>
                <a:tc>
                  <a:txBody>
                    <a:bodyPr/>
                    <a:lstStyle/>
                    <a:p>
                      <a:pPr marR="0" indent="0" algn="l" rtl="0">
                        <a:lnSpc>
                          <a:spcPct val="119000"/>
                        </a:lnSpc>
                        <a:spcBef>
                          <a:spcPts val="0"/>
                        </a:spcBef>
                        <a:spcAft>
                          <a:spcPts val="1400"/>
                        </a:spcAft>
                      </a:pPr>
                      <a:r>
                        <a:rPr lang="en-GB" sz="1200" kern="1400">
                          <a:ln>
                            <a:noFill/>
                          </a:ln>
                          <a:solidFill>
                            <a:srgbClr val="000000"/>
                          </a:solidFill>
                          <a:effectLst/>
                          <a:latin typeface="Gill Sans MT" panose="020B0502020104020203" pitchFamily="34" charset="0"/>
                        </a:rPr>
                        <a:t>A goal you want to accomplish soon</a:t>
                      </a:r>
                    </a:p>
                  </a:txBody>
                  <a:tcPr marL="9525" marR="9525" marT="9525" marB="0" anchor="ctr"/>
                </a:tc>
                <a:extLst>
                  <a:ext uri="{0D108BD9-81ED-4DB2-BD59-A6C34878D82A}">
                    <a16:rowId xmlns:a16="http://schemas.microsoft.com/office/drawing/2014/main" val="1235971345"/>
                  </a:ext>
                </a:extLst>
              </a:tr>
              <a:tr h="319526">
                <a:tc>
                  <a:txBody>
                    <a:bodyPr/>
                    <a:lstStyle/>
                    <a:p>
                      <a:pPr marR="0" indent="0" algn="l" rtl="0">
                        <a:lnSpc>
                          <a:spcPct val="119000"/>
                        </a:lnSpc>
                        <a:spcBef>
                          <a:spcPts val="0"/>
                        </a:spcBef>
                        <a:spcAft>
                          <a:spcPts val="1400"/>
                        </a:spcAft>
                      </a:pPr>
                      <a:r>
                        <a:rPr lang="en-GB" sz="1200" kern="1400">
                          <a:ln>
                            <a:noFill/>
                          </a:ln>
                          <a:solidFill>
                            <a:srgbClr val="000000"/>
                          </a:solidFill>
                          <a:effectLst/>
                          <a:latin typeface="Gill Sans MT" panose="020B0502020104020203" pitchFamily="34" charset="0"/>
                        </a:rPr>
                        <a:t>Long term goals</a:t>
                      </a:r>
                    </a:p>
                  </a:txBody>
                  <a:tcPr marL="9525" marR="9525" marT="9525" marB="0" anchor="ctr"/>
                </a:tc>
                <a:tc>
                  <a:txBody>
                    <a:bodyPr/>
                    <a:lstStyle/>
                    <a:p>
                      <a:pPr marR="0" indent="0" algn="l" rtl="0">
                        <a:lnSpc>
                          <a:spcPct val="119000"/>
                        </a:lnSpc>
                        <a:spcBef>
                          <a:spcPts val="0"/>
                        </a:spcBef>
                        <a:spcAft>
                          <a:spcPts val="1400"/>
                        </a:spcAft>
                      </a:pPr>
                      <a:r>
                        <a:rPr lang="en-GB" sz="1200" kern="1400">
                          <a:ln>
                            <a:noFill/>
                          </a:ln>
                          <a:solidFill>
                            <a:srgbClr val="000000"/>
                          </a:solidFill>
                          <a:effectLst/>
                          <a:latin typeface="Gill Sans MT" panose="020B0502020104020203" pitchFamily="34" charset="0"/>
                        </a:rPr>
                        <a:t>A goal you want to accomplish in the future </a:t>
                      </a:r>
                    </a:p>
                  </a:txBody>
                  <a:tcPr marL="9525" marR="9525" marT="9525" marB="0" anchor="ctr"/>
                </a:tc>
                <a:extLst>
                  <a:ext uri="{0D108BD9-81ED-4DB2-BD59-A6C34878D82A}">
                    <a16:rowId xmlns:a16="http://schemas.microsoft.com/office/drawing/2014/main" val="3748769057"/>
                  </a:ext>
                </a:extLst>
              </a:tr>
              <a:tr h="319526">
                <a:tc>
                  <a:txBody>
                    <a:bodyPr/>
                    <a:lstStyle/>
                    <a:p>
                      <a:pPr marR="0" indent="0" algn="l" rtl="0">
                        <a:lnSpc>
                          <a:spcPct val="119000"/>
                        </a:lnSpc>
                        <a:spcBef>
                          <a:spcPts val="0"/>
                        </a:spcBef>
                        <a:spcAft>
                          <a:spcPts val="1400"/>
                        </a:spcAft>
                      </a:pPr>
                      <a:r>
                        <a:rPr lang="en-GB" sz="1200" kern="1400">
                          <a:ln>
                            <a:noFill/>
                          </a:ln>
                          <a:solidFill>
                            <a:srgbClr val="000000"/>
                          </a:solidFill>
                          <a:effectLst/>
                          <a:latin typeface="Gill Sans MT" panose="020B0502020104020203" pitchFamily="34" charset="0"/>
                        </a:rPr>
                        <a:t>Outcome goal</a:t>
                      </a:r>
                    </a:p>
                  </a:txBody>
                  <a:tcPr marL="9525" marR="9525" marT="9525" marB="0" anchor="ctr"/>
                </a:tc>
                <a:tc>
                  <a:txBody>
                    <a:bodyPr/>
                    <a:lstStyle/>
                    <a:p>
                      <a:pPr marR="0" indent="0" algn="l" rtl="0">
                        <a:lnSpc>
                          <a:spcPct val="119000"/>
                        </a:lnSpc>
                        <a:spcBef>
                          <a:spcPts val="0"/>
                        </a:spcBef>
                        <a:spcAft>
                          <a:spcPts val="1400"/>
                        </a:spcAft>
                      </a:pPr>
                      <a:r>
                        <a:rPr lang="en-GB" sz="1200" kern="1400">
                          <a:ln>
                            <a:noFill/>
                          </a:ln>
                          <a:solidFill>
                            <a:srgbClr val="000000"/>
                          </a:solidFill>
                          <a:effectLst/>
                          <a:latin typeface="Gill Sans MT" panose="020B0502020104020203" pitchFamily="34" charset="0"/>
                        </a:rPr>
                        <a:t>Helps the performer to focus on the big picture of what they are trying to achieve.</a:t>
                      </a:r>
                    </a:p>
                  </a:txBody>
                  <a:tcPr marL="9525" marR="9525" marT="9525" marB="0" anchor="ctr"/>
                </a:tc>
                <a:extLst>
                  <a:ext uri="{0D108BD9-81ED-4DB2-BD59-A6C34878D82A}">
                    <a16:rowId xmlns:a16="http://schemas.microsoft.com/office/drawing/2014/main" val="1543258229"/>
                  </a:ext>
                </a:extLst>
              </a:tr>
              <a:tr h="319526">
                <a:tc>
                  <a:txBody>
                    <a:bodyPr/>
                    <a:lstStyle/>
                    <a:p>
                      <a:pPr marR="0" indent="0" algn="l" rtl="0">
                        <a:lnSpc>
                          <a:spcPct val="119000"/>
                        </a:lnSpc>
                        <a:spcBef>
                          <a:spcPts val="0"/>
                        </a:spcBef>
                        <a:spcAft>
                          <a:spcPts val="1400"/>
                        </a:spcAft>
                      </a:pPr>
                      <a:r>
                        <a:rPr lang="en-GB" sz="1200" kern="1400">
                          <a:ln>
                            <a:noFill/>
                          </a:ln>
                          <a:solidFill>
                            <a:srgbClr val="000000"/>
                          </a:solidFill>
                          <a:effectLst/>
                          <a:latin typeface="Gill Sans MT" panose="020B0502020104020203" pitchFamily="34" charset="0"/>
                        </a:rPr>
                        <a:t>Performance goal</a:t>
                      </a:r>
                    </a:p>
                  </a:txBody>
                  <a:tcPr marL="9525" marR="9525" marT="9525" marB="0" anchor="ctr"/>
                </a:tc>
                <a:tc>
                  <a:txBody>
                    <a:bodyPr/>
                    <a:lstStyle/>
                    <a:p>
                      <a:pPr marR="0" indent="0" algn="l" rtl="0">
                        <a:lnSpc>
                          <a:spcPct val="119000"/>
                        </a:lnSpc>
                        <a:spcBef>
                          <a:spcPts val="0"/>
                        </a:spcBef>
                        <a:spcAft>
                          <a:spcPts val="1400"/>
                        </a:spcAft>
                      </a:pPr>
                      <a:r>
                        <a:rPr lang="en-GB" sz="1200" kern="1400">
                          <a:ln>
                            <a:noFill/>
                          </a:ln>
                          <a:solidFill>
                            <a:srgbClr val="000000"/>
                          </a:solidFill>
                          <a:effectLst/>
                          <a:latin typeface="Gill Sans MT" panose="020B0502020104020203" pitchFamily="34" charset="0"/>
                        </a:rPr>
                        <a:t>Allows the athlete to focus in on details of the performance, not just winning and losing </a:t>
                      </a:r>
                    </a:p>
                  </a:txBody>
                  <a:tcPr marL="9525" marR="9525" marT="9525" marB="0" anchor="ctr"/>
                </a:tc>
                <a:extLst>
                  <a:ext uri="{0D108BD9-81ED-4DB2-BD59-A6C34878D82A}">
                    <a16:rowId xmlns:a16="http://schemas.microsoft.com/office/drawing/2014/main" val="3146237369"/>
                  </a:ext>
                </a:extLst>
              </a:tr>
              <a:tr h="319526">
                <a:tc>
                  <a:txBody>
                    <a:bodyPr/>
                    <a:lstStyle/>
                    <a:p>
                      <a:pPr marR="0" indent="0" algn="l" rtl="0">
                        <a:lnSpc>
                          <a:spcPct val="119000"/>
                        </a:lnSpc>
                        <a:spcBef>
                          <a:spcPts val="0"/>
                        </a:spcBef>
                        <a:spcAft>
                          <a:spcPts val="1400"/>
                        </a:spcAft>
                      </a:pPr>
                      <a:r>
                        <a:rPr lang="en-GB" sz="1200" kern="1400">
                          <a:ln>
                            <a:noFill/>
                          </a:ln>
                          <a:solidFill>
                            <a:srgbClr val="000000"/>
                          </a:solidFill>
                          <a:effectLst/>
                          <a:latin typeface="Gill Sans MT" panose="020B0502020104020203" pitchFamily="34" charset="0"/>
                        </a:rPr>
                        <a:t>SMART Targets</a:t>
                      </a:r>
                    </a:p>
                  </a:txBody>
                  <a:tcPr marL="9525" marR="9525" marT="9525" marB="0" anchor="ctr"/>
                </a:tc>
                <a:tc>
                  <a:txBody>
                    <a:bodyPr/>
                    <a:lstStyle/>
                    <a:p>
                      <a:pPr marR="0" indent="0" algn="l" rtl="0">
                        <a:lnSpc>
                          <a:spcPct val="119000"/>
                        </a:lnSpc>
                        <a:spcBef>
                          <a:spcPts val="0"/>
                        </a:spcBef>
                        <a:spcAft>
                          <a:spcPts val="1400"/>
                        </a:spcAft>
                      </a:pPr>
                      <a:r>
                        <a:rPr lang="en-GB" sz="1200" kern="1400">
                          <a:ln>
                            <a:noFill/>
                          </a:ln>
                          <a:solidFill>
                            <a:srgbClr val="000000"/>
                          </a:solidFill>
                          <a:effectLst/>
                          <a:latin typeface="Gill Sans MT" panose="020B0502020104020203" pitchFamily="34" charset="0"/>
                        </a:rPr>
                        <a:t>Are used to help guide goal setting.  SMART is an acronym for Specific, Measureable, Achievable,  Realistic and Time bound</a:t>
                      </a:r>
                    </a:p>
                  </a:txBody>
                  <a:tcPr marL="9525" marR="9525" marT="9525" marB="0" anchor="ctr"/>
                </a:tc>
                <a:extLst>
                  <a:ext uri="{0D108BD9-81ED-4DB2-BD59-A6C34878D82A}">
                    <a16:rowId xmlns:a16="http://schemas.microsoft.com/office/drawing/2014/main" val="3189114812"/>
                  </a:ext>
                </a:extLst>
              </a:tr>
              <a:tr h="319526">
                <a:tc>
                  <a:txBody>
                    <a:bodyPr/>
                    <a:lstStyle/>
                    <a:p>
                      <a:pPr marR="0" indent="0" algn="l" rtl="0">
                        <a:lnSpc>
                          <a:spcPct val="119000"/>
                        </a:lnSpc>
                        <a:spcBef>
                          <a:spcPts val="0"/>
                        </a:spcBef>
                        <a:spcAft>
                          <a:spcPts val="1400"/>
                        </a:spcAft>
                      </a:pPr>
                      <a:r>
                        <a:rPr lang="en-GB" sz="1200" kern="1400">
                          <a:ln>
                            <a:noFill/>
                          </a:ln>
                          <a:solidFill>
                            <a:srgbClr val="000000"/>
                          </a:solidFill>
                          <a:effectLst/>
                          <a:latin typeface="Gill Sans MT" panose="020B0502020104020203" pitchFamily="34" charset="0"/>
                        </a:rPr>
                        <a:t>Specific</a:t>
                      </a:r>
                    </a:p>
                  </a:txBody>
                  <a:tcPr marL="9525" marR="9525" marT="9525" marB="0" anchor="ctr"/>
                </a:tc>
                <a:tc>
                  <a:txBody>
                    <a:bodyPr/>
                    <a:lstStyle/>
                    <a:p>
                      <a:pPr marR="0" indent="0" algn="l" rtl="0">
                        <a:lnSpc>
                          <a:spcPct val="119000"/>
                        </a:lnSpc>
                        <a:spcBef>
                          <a:spcPts val="0"/>
                        </a:spcBef>
                        <a:spcAft>
                          <a:spcPts val="1400"/>
                        </a:spcAft>
                      </a:pPr>
                      <a:r>
                        <a:rPr lang="en-GB" sz="1200" kern="1400">
                          <a:ln>
                            <a:noFill/>
                          </a:ln>
                          <a:solidFill>
                            <a:srgbClr val="000000"/>
                          </a:solidFill>
                          <a:effectLst/>
                          <a:latin typeface="Gill Sans MT" panose="020B0502020104020203" pitchFamily="34" charset="0"/>
                        </a:rPr>
                        <a:t>Targets must be concise</a:t>
                      </a:r>
                    </a:p>
                  </a:txBody>
                  <a:tcPr marL="9525" marR="9525" marT="9525" marB="0" anchor="ctr"/>
                </a:tc>
                <a:extLst>
                  <a:ext uri="{0D108BD9-81ED-4DB2-BD59-A6C34878D82A}">
                    <a16:rowId xmlns:a16="http://schemas.microsoft.com/office/drawing/2014/main" val="926076416"/>
                  </a:ext>
                </a:extLst>
              </a:tr>
              <a:tr h="319526">
                <a:tc>
                  <a:txBody>
                    <a:bodyPr/>
                    <a:lstStyle/>
                    <a:p>
                      <a:pPr marR="0" indent="0" algn="l" rtl="0">
                        <a:lnSpc>
                          <a:spcPct val="119000"/>
                        </a:lnSpc>
                        <a:spcBef>
                          <a:spcPts val="0"/>
                        </a:spcBef>
                        <a:spcAft>
                          <a:spcPts val="1400"/>
                        </a:spcAft>
                      </a:pPr>
                      <a:r>
                        <a:rPr lang="en-GB" sz="1200" kern="1400">
                          <a:ln>
                            <a:noFill/>
                          </a:ln>
                          <a:solidFill>
                            <a:srgbClr val="000000"/>
                          </a:solidFill>
                          <a:effectLst/>
                          <a:latin typeface="Gill Sans MT" panose="020B0502020104020203" pitchFamily="34" charset="0"/>
                        </a:rPr>
                        <a:t>Measureable</a:t>
                      </a:r>
                    </a:p>
                  </a:txBody>
                  <a:tcPr marL="9525" marR="9525" marT="9525" marB="0" anchor="ctr"/>
                </a:tc>
                <a:tc>
                  <a:txBody>
                    <a:bodyPr/>
                    <a:lstStyle/>
                    <a:p>
                      <a:pPr marR="0" indent="0" algn="l" rtl="0">
                        <a:lnSpc>
                          <a:spcPct val="119000"/>
                        </a:lnSpc>
                        <a:spcBef>
                          <a:spcPts val="0"/>
                        </a:spcBef>
                        <a:spcAft>
                          <a:spcPts val="1400"/>
                        </a:spcAft>
                      </a:pPr>
                      <a:r>
                        <a:rPr lang="en-GB" sz="1200" kern="1400">
                          <a:ln>
                            <a:noFill/>
                          </a:ln>
                          <a:solidFill>
                            <a:srgbClr val="000000"/>
                          </a:solidFill>
                          <a:effectLst/>
                          <a:latin typeface="Gill Sans MT" panose="020B0502020104020203" pitchFamily="34" charset="0"/>
                        </a:rPr>
                        <a:t>Must be measured and compared</a:t>
                      </a:r>
                    </a:p>
                  </a:txBody>
                  <a:tcPr marL="9525" marR="9525" marT="9525" marB="0" anchor="ctr"/>
                </a:tc>
                <a:extLst>
                  <a:ext uri="{0D108BD9-81ED-4DB2-BD59-A6C34878D82A}">
                    <a16:rowId xmlns:a16="http://schemas.microsoft.com/office/drawing/2014/main" val="1875491268"/>
                  </a:ext>
                </a:extLst>
              </a:tr>
              <a:tr h="319526">
                <a:tc>
                  <a:txBody>
                    <a:bodyPr/>
                    <a:lstStyle/>
                    <a:p>
                      <a:pPr marR="0" indent="0" algn="l" rtl="0">
                        <a:lnSpc>
                          <a:spcPct val="119000"/>
                        </a:lnSpc>
                        <a:spcBef>
                          <a:spcPts val="0"/>
                        </a:spcBef>
                        <a:spcAft>
                          <a:spcPts val="1400"/>
                        </a:spcAft>
                      </a:pPr>
                      <a:r>
                        <a:rPr lang="en-GB" sz="1200" kern="1400">
                          <a:ln>
                            <a:noFill/>
                          </a:ln>
                          <a:solidFill>
                            <a:srgbClr val="000000"/>
                          </a:solidFill>
                          <a:effectLst/>
                          <a:latin typeface="Gill Sans MT" panose="020B0502020104020203" pitchFamily="34" charset="0"/>
                        </a:rPr>
                        <a:t>Achievable</a:t>
                      </a:r>
                    </a:p>
                  </a:txBody>
                  <a:tcPr marL="9525" marR="9525" marT="9525" marB="0" anchor="ctr"/>
                </a:tc>
                <a:tc>
                  <a:txBody>
                    <a:bodyPr/>
                    <a:lstStyle/>
                    <a:p>
                      <a:pPr marR="0" indent="0" algn="l" rtl="0">
                        <a:lnSpc>
                          <a:spcPct val="119000"/>
                        </a:lnSpc>
                        <a:spcBef>
                          <a:spcPts val="0"/>
                        </a:spcBef>
                        <a:spcAft>
                          <a:spcPts val="1400"/>
                        </a:spcAft>
                      </a:pPr>
                      <a:r>
                        <a:rPr lang="en-GB" sz="1200" kern="1400">
                          <a:ln>
                            <a:noFill/>
                          </a:ln>
                          <a:solidFill>
                            <a:srgbClr val="000000"/>
                          </a:solidFill>
                          <a:effectLst/>
                          <a:latin typeface="Gill Sans MT" panose="020B0502020104020203" pitchFamily="34" charset="0"/>
                        </a:rPr>
                        <a:t>Target must be challenging but yet reachable</a:t>
                      </a:r>
                    </a:p>
                  </a:txBody>
                  <a:tcPr marL="9525" marR="9525" marT="9525" marB="0" anchor="ctr"/>
                </a:tc>
                <a:extLst>
                  <a:ext uri="{0D108BD9-81ED-4DB2-BD59-A6C34878D82A}">
                    <a16:rowId xmlns:a16="http://schemas.microsoft.com/office/drawing/2014/main" val="3961565093"/>
                  </a:ext>
                </a:extLst>
              </a:tr>
              <a:tr h="319526">
                <a:tc>
                  <a:txBody>
                    <a:bodyPr/>
                    <a:lstStyle/>
                    <a:p>
                      <a:pPr marR="0" indent="0" algn="l" rtl="0">
                        <a:lnSpc>
                          <a:spcPct val="119000"/>
                        </a:lnSpc>
                        <a:spcBef>
                          <a:spcPts val="0"/>
                        </a:spcBef>
                        <a:spcAft>
                          <a:spcPts val="1400"/>
                        </a:spcAft>
                      </a:pPr>
                      <a:r>
                        <a:rPr lang="en-GB" sz="1200" kern="1400">
                          <a:ln>
                            <a:noFill/>
                          </a:ln>
                          <a:solidFill>
                            <a:srgbClr val="000000"/>
                          </a:solidFill>
                          <a:effectLst/>
                          <a:latin typeface="Gill Sans MT" panose="020B0502020104020203" pitchFamily="34" charset="0"/>
                        </a:rPr>
                        <a:t>Realistic</a:t>
                      </a:r>
                    </a:p>
                  </a:txBody>
                  <a:tcPr marL="9525" marR="9525" marT="9525" marB="0" anchor="ctr"/>
                </a:tc>
                <a:tc>
                  <a:txBody>
                    <a:bodyPr/>
                    <a:lstStyle/>
                    <a:p>
                      <a:pPr marR="0" indent="0" algn="l" rtl="0">
                        <a:lnSpc>
                          <a:spcPct val="119000"/>
                        </a:lnSpc>
                        <a:spcBef>
                          <a:spcPts val="0"/>
                        </a:spcBef>
                        <a:spcAft>
                          <a:spcPts val="1400"/>
                        </a:spcAft>
                      </a:pPr>
                      <a:r>
                        <a:rPr lang="en-GB" sz="1200" kern="1400">
                          <a:ln>
                            <a:noFill/>
                          </a:ln>
                          <a:solidFill>
                            <a:srgbClr val="000000"/>
                          </a:solidFill>
                          <a:effectLst/>
                          <a:latin typeface="Gill Sans MT" panose="020B0502020104020203" pitchFamily="34" charset="0"/>
                        </a:rPr>
                        <a:t>Matched to the performers skill level</a:t>
                      </a:r>
                    </a:p>
                  </a:txBody>
                  <a:tcPr marL="9525" marR="9525" marT="9525" marB="0" anchor="ctr"/>
                </a:tc>
                <a:extLst>
                  <a:ext uri="{0D108BD9-81ED-4DB2-BD59-A6C34878D82A}">
                    <a16:rowId xmlns:a16="http://schemas.microsoft.com/office/drawing/2014/main" val="2060469029"/>
                  </a:ext>
                </a:extLst>
              </a:tr>
              <a:tr h="319526">
                <a:tc>
                  <a:txBody>
                    <a:bodyPr/>
                    <a:lstStyle/>
                    <a:p>
                      <a:pPr marR="0" indent="0" algn="l" rtl="0">
                        <a:lnSpc>
                          <a:spcPct val="119000"/>
                        </a:lnSpc>
                        <a:spcBef>
                          <a:spcPts val="0"/>
                        </a:spcBef>
                        <a:spcAft>
                          <a:spcPts val="1400"/>
                        </a:spcAft>
                      </a:pPr>
                      <a:r>
                        <a:rPr lang="en-GB" sz="1200" kern="1400">
                          <a:ln>
                            <a:noFill/>
                          </a:ln>
                          <a:solidFill>
                            <a:srgbClr val="000000"/>
                          </a:solidFill>
                          <a:effectLst/>
                          <a:latin typeface="Gill Sans MT" panose="020B0502020104020203" pitchFamily="34" charset="0"/>
                        </a:rPr>
                        <a:t>Time bound</a:t>
                      </a:r>
                    </a:p>
                  </a:txBody>
                  <a:tcPr marL="9525" marR="9525" marT="9525" marB="0" anchor="ctr"/>
                </a:tc>
                <a:tc>
                  <a:txBody>
                    <a:bodyPr/>
                    <a:lstStyle/>
                    <a:p>
                      <a:pPr marR="0" indent="0" algn="l" rtl="0">
                        <a:lnSpc>
                          <a:spcPct val="119000"/>
                        </a:lnSpc>
                        <a:spcBef>
                          <a:spcPts val="0"/>
                        </a:spcBef>
                        <a:spcAft>
                          <a:spcPts val="1400"/>
                        </a:spcAft>
                      </a:pPr>
                      <a:r>
                        <a:rPr lang="en-GB" sz="1200" kern="1400" dirty="0">
                          <a:ln>
                            <a:noFill/>
                          </a:ln>
                          <a:solidFill>
                            <a:srgbClr val="000000"/>
                          </a:solidFill>
                          <a:effectLst/>
                          <a:latin typeface="Gill Sans MT" panose="020B0502020104020203" pitchFamily="34" charset="0"/>
                        </a:rPr>
                        <a:t>Set for a particular time to be completed. </a:t>
                      </a:r>
                    </a:p>
                  </a:txBody>
                  <a:tcPr marL="9525" marR="9525" marT="9525" marB="0" anchor="ctr"/>
                </a:tc>
                <a:extLst>
                  <a:ext uri="{0D108BD9-81ED-4DB2-BD59-A6C34878D82A}">
                    <a16:rowId xmlns:a16="http://schemas.microsoft.com/office/drawing/2014/main" val="1008380894"/>
                  </a:ext>
                </a:extLst>
              </a:tr>
            </a:tbl>
          </a:graphicData>
        </a:graphic>
      </p:graphicFrame>
      <p:sp>
        <p:nvSpPr>
          <p:cNvPr id="3" name="TextBox 2"/>
          <p:cNvSpPr txBox="1"/>
          <p:nvPr/>
        </p:nvSpPr>
        <p:spPr>
          <a:xfrm>
            <a:off x="122703" y="134605"/>
            <a:ext cx="1625886" cy="461665"/>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ea typeface="+mn-ea"/>
                <a:cs typeface="+mn-cs"/>
              </a:rPr>
              <a:t>PE GCSE</a:t>
            </a:r>
            <a:endParaRPr kumimoji="0" lang="en-US" sz="2000" b="0" i="0" u="none" strike="noStrike" kern="1200" cap="none" spc="0" normalizeH="0" baseline="0" noProof="0" dirty="0">
              <a:ln>
                <a:noFill/>
              </a:ln>
              <a:solidFill>
                <a:prstClr val="white"/>
              </a:solidFill>
              <a:effectLst/>
              <a:uLnTx/>
              <a:uFillTx/>
              <a:ea typeface="+mn-ea"/>
              <a:cs typeface="+mn-cs"/>
            </a:endParaRPr>
          </a:p>
        </p:txBody>
      </p:sp>
      <p:sp>
        <p:nvSpPr>
          <p:cNvPr id="4" name="TextBox 3"/>
          <p:cNvSpPr txBox="1"/>
          <p:nvPr/>
        </p:nvSpPr>
        <p:spPr>
          <a:xfrm>
            <a:off x="11755120" y="6488668"/>
            <a:ext cx="436880" cy="369332"/>
          </a:xfrm>
          <a:prstGeom prst="rect">
            <a:avLst/>
          </a:prstGeom>
          <a:solidFill>
            <a:schemeClr val="tx1"/>
          </a:solidFill>
        </p:spPr>
        <p:txBody>
          <a:bodyPr wrap="square" rtlCol="0">
            <a:spAutoFit/>
          </a:bodyPr>
          <a:lstStyle/>
          <a:p>
            <a:pPr algn="ctr"/>
            <a:r>
              <a:rPr lang="en-GB" dirty="0">
                <a:solidFill>
                  <a:schemeClr val="bg1"/>
                </a:solidFill>
              </a:rPr>
              <a:t>13</a:t>
            </a:r>
          </a:p>
        </p:txBody>
      </p:sp>
    </p:spTree>
    <p:extLst>
      <p:ext uri="{BB962C8B-B14F-4D97-AF65-F5344CB8AC3E}">
        <p14:creationId xmlns:p14="http://schemas.microsoft.com/office/powerpoint/2010/main" val="33235848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3063535838"/>
              </p:ext>
            </p:extLst>
          </p:nvPr>
        </p:nvGraphicFramePr>
        <p:xfrm>
          <a:off x="195064" y="763274"/>
          <a:ext cx="11667030" cy="2590522"/>
        </p:xfrm>
        <a:graphic>
          <a:graphicData uri="http://schemas.openxmlformats.org/drawingml/2006/table">
            <a:tbl>
              <a:tblPr firstRow="1" bandRow="1">
                <a:tableStyleId>{5940675A-B579-460E-94D1-54222C63F5DA}</a:tableStyleId>
              </a:tblPr>
              <a:tblGrid>
                <a:gridCol w="2255090">
                  <a:extLst>
                    <a:ext uri="{9D8B030D-6E8A-4147-A177-3AD203B41FA5}">
                      <a16:colId xmlns:a16="http://schemas.microsoft.com/office/drawing/2014/main" val="20000"/>
                    </a:ext>
                  </a:extLst>
                </a:gridCol>
                <a:gridCol w="9411940">
                  <a:extLst>
                    <a:ext uri="{9D8B030D-6E8A-4147-A177-3AD203B41FA5}">
                      <a16:colId xmlns:a16="http://schemas.microsoft.com/office/drawing/2014/main" val="20001"/>
                    </a:ext>
                  </a:extLst>
                </a:gridCol>
              </a:tblGrid>
              <a:tr h="314858">
                <a:tc gridSpan="2">
                  <a:txBody>
                    <a:bodyPr/>
                    <a:lstStyle/>
                    <a:p>
                      <a:pPr algn="ctr"/>
                      <a:r>
                        <a:rPr lang="en-GB" sz="1200" b="1" kern="1200" dirty="0">
                          <a:solidFill>
                            <a:schemeClr val="tx1"/>
                          </a:solidFill>
                          <a:effectLst/>
                          <a:latin typeface="Gill Sans MT" panose="020B0502020104020203" pitchFamily="34" charset="0"/>
                          <a:ea typeface="+mn-ea"/>
                          <a:cs typeface="+mn-cs"/>
                        </a:rPr>
                        <a:t>Mental</a:t>
                      </a:r>
                      <a:r>
                        <a:rPr lang="en-GB" sz="1200" b="1" kern="1200" baseline="0" dirty="0">
                          <a:solidFill>
                            <a:schemeClr val="tx1"/>
                          </a:solidFill>
                          <a:effectLst/>
                          <a:latin typeface="Gill Sans MT" panose="020B0502020104020203" pitchFamily="34" charset="0"/>
                          <a:ea typeface="+mn-ea"/>
                          <a:cs typeface="+mn-cs"/>
                        </a:rPr>
                        <a:t> preparation </a:t>
                      </a:r>
                      <a:r>
                        <a:rPr lang="en-GB" sz="1200" b="1" kern="1200" dirty="0">
                          <a:solidFill>
                            <a:schemeClr val="tx1"/>
                          </a:solidFill>
                          <a:effectLst/>
                          <a:latin typeface="Gill Sans MT" panose="020B0502020104020203" pitchFamily="34" charset="0"/>
                          <a:ea typeface="+mn-ea"/>
                          <a:cs typeface="+mn-cs"/>
                        </a:rPr>
                        <a:t> </a:t>
                      </a:r>
                      <a:endParaRPr lang="en-GB" sz="1200" kern="1200" dirty="0">
                        <a:solidFill>
                          <a:schemeClr val="tx1"/>
                        </a:solidFill>
                        <a:effectLst/>
                        <a:latin typeface="Gill Sans MT" panose="020B0502020104020203" pitchFamily="34" charset="0"/>
                        <a:ea typeface="+mn-ea"/>
                        <a:cs typeface="+mn-cs"/>
                      </a:endParaRPr>
                    </a:p>
                  </a:txBody>
                  <a:tcPr marL="36576" marR="36576" marT="36576" marB="36576" anchor="ctr">
                    <a:solidFill>
                      <a:schemeClr val="accent1">
                        <a:lumMod val="20000"/>
                        <a:lumOff val="80000"/>
                      </a:schemeClr>
                    </a:solidFill>
                  </a:tcPr>
                </a:tc>
                <a:tc hMerge="1">
                  <a:txBody>
                    <a:bodyPr/>
                    <a:lstStyle/>
                    <a:p>
                      <a:pPr marR="0" indent="0" algn="l" rtl="0">
                        <a:lnSpc>
                          <a:spcPct val="119000"/>
                        </a:lnSpc>
                        <a:spcBef>
                          <a:spcPts val="0"/>
                        </a:spcBef>
                        <a:spcAft>
                          <a:spcPts val="600"/>
                        </a:spcAft>
                      </a:pPr>
                      <a:endParaRPr lang="en-GB" sz="1000" kern="1400" dirty="0">
                        <a:ln>
                          <a:noFill/>
                        </a:ln>
                        <a:solidFill>
                          <a:srgbClr val="000000"/>
                        </a:solidFill>
                        <a:effectLst/>
                        <a:latin typeface="+mn-lt"/>
                      </a:endParaRPr>
                    </a:p>
                  </a:txBody>
                  <a:tcPr marL="36576" marR="36576" marT="36576" marB="36576" anchor="ctr"/>
                </a:tc>
                <a:extLst>
                  <a:ext uri="{0D108BD9-81ED-4DB2-BD59-A6C34878D82A}">
                    <a16:rowId xmlns:a16="http://schemas.microsoft.com/office/drawing/2014/main" val="10001"/>
                  </a:ext>
                </a:extLst>
              </a:tr>
              <a:tr h="386516">
                <a:tc>
                  <a:txBody>
                    <a:bodyPr/>
                    <a:lstStyle/>
                    <a:p>
                      <a:pPr marR="0" indent="0" algn="l" rtl="0">
                        <a:lnSpc>
                          <a:spcPct val="119000"/>
                        </a:lnSpc>
                        <a:spcBef>
                          <a:spcPts val="0"/>
                        </a:spcBef>
                        <a:spcAft>
                          <a:spcPts val="1400"/>
                        </a:spcAft>
                      </a:pPr>
                      <a:r>
                        <a:rPr lang="en-GB" sz="1200" kern="1400" dirty="0">
                          <a:ln>
                            <a:noFill/>
                          </a:ln>
                          <a:solidFill>
                            <a:srgbClr val="000000"/>
                          </a:solidFill>
                          <a:effectLst/>
                          <a:latin typeface="Gill Sans MT" panose="020B0502020104020203" pitchFamily="34" charset="0"/>
                        </a:rPr>
                        <a:t>Mental Preparation</a:t>
                      </a:r>
                    </a:p>
                  </a:txBody>
                  <a:tcPr marL="9525" marR="9525" marT="9525" marB="0" anchor="ctr"/>
                </a:tc>
                <a:tc>
                  <a:txBody>
                    <a:bodyPr/>
                    <a:lstStyle/>
                    <a:p>
                      <a:pPr marR="0" indent="0" algn="l" rtl="0">
                        <a:lnSpc>
                          <a:spcPct val="119000"/>
                        </a:lnSpc>
                        <a:spcBef>
                          <a:spcPts val="0"/>
                        </a:spcBef>
                        <a:spcAft>
                          <a:spcPts val="1400"/>
                        </a:spcAft>
                      </a:pPr>
                      <a:r>
                        <a:rPr lang="en-GB" sz="1200" kern="1400" dirty="0">
                          <a:ln>
                            <a:noFill/>
                          </a:ln>
                          <a:solidFill>
                            <a:srgbClr val="000000"/>
                          </a:solidFill>
                          <a:effectLst/>
                          <a:latin typeface="Gill Sans MT" panose="020B0502020104020203" pitchFamily="34" charset="0"/>
                        </a:rPr>
                        <a:t>Involves the athlete imagining themselves in an environment performing a specific activity using all of their senses</a:t>
                      </a:r>
                    </a:p>
                  </a:txBody>
                  <a:tcPr marL="9525" marR="9525" marT="9525" marB="0" anchor="ctr"/>
                </a:tc>
                <a:extLst>
                  <a:ext uri="{0D108BD9-81ED-4DB2-BD59-A6C34878D82A}">
                    <a16:rowId xmlns:a16="http://schemas.microsoft.com/office/drawing/2014/main" val="10002"/>
                  </a:ext>
                </a:extLst>
              </a:tr>
              <a:tr h="314858">
                <a:tc gridSpan="2">
                  <a:txBody>
                    <a:bodyPr/>
                    <a:lstStyle/>
                    <a:p>
                      <a:pPr marR="0" indent="0" algn="ctr" rtl="0">
                        <a:lnSpc>
                          <a:spcPct val="119000"/>
                        </a:lnSpc>
                        <a:spcBef>
                          <a:spcPts val="0"/>
                        </a:spcBef>
                        <a:spcAft>
                          <a:spcPts val="1400"/>
                        </a:spcAft>
                      </a:pPr>
                      <a:r>
                        <a:rPr lang="en-GB" sz="1200" b="1" kern="1400" dirty="0">
                          <a:ln>
                            <a:noFill/>
                          </a:ln>
                          <a:solidFill>
                            <a:srgbClr val="000000"/>
                          </a:solidFill>
                          <a:effectLst/>
                          <a:latin typeface="Gill Sans MT" panose="020B0502020104020203" pitchFamily="34" charset="0"/>
                        </a:rPr>
                        <a:t>Feedback</a:t>
                      </a:r>
                    </a:p>
                  </a:txBody>
                  <a:tcPr marL="9525" marR="9525" marT="9525" marB="0" anchor="ctr">
                    <a:solidFill>
                      <a:schemeClr val="accent4">
                        <a:lumMod val="20000"/>
                        <a:lumOff val="80000"/>
                      </a:schemeClr>
                    </a:solidFill>
                  </a:tcPr>
                </a:tc>
                <a:tc hMerge="1">
                  <a:txBody>
                    <a:bodyPr/>
                    <a:lstStyle/>
                    <a:p>
                      <a:pPr marR="0" indent="0" algn="l" rtl="0">
                        <a:lnSpc>
                          <a:spcPct val="119000"/>
                        </a:lnSpc>
                        <a:spcBef>
                          <a:spcPts val="0"/>
                        </a:spcBef>
                        <a:spcAft>
                          <a:spcPts val="1400"/>
                        </a:spcAft>
                      </a:pPr>
                      <a:endParaRPr lang="en-GB" sz="1000" kern="1400" dirty="0">
                        <a:ln>
                          <a:noFill/>
                        </a:ln>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0003"/>
                  </a:ext>
                </a:extLst>
              </a:tr>
              <a:tr h="314858">
                <a:tc>
                  <a:txBody>
                    <a:bodyPr/>
                    <a:lstStyle/>
                    <a:p>
                      <a:pPr marR="0" indent="0" algn="l" rtl="0">
                        <a:lnSpc>
                          <a:spcPct val="119000"/>
                        </a:lnSpc>
                        <a:spcBef>
                          <a:spcPts val="0"/>
                        </a:spcBef>
                        <a:spcAft>
                          <a:spcPts val="1400"/>
                        </a:spcAft>
                      </a:pPr>
                      <a:r>
                        <a:rPr lang="en-GB" sz="1200" kern="1400" dirty="0">
                          <a:ln>
                            <a:noFill/>
                          </a:ln>
                          <a:solidFill>
                            <a:srgbClr val="000000"/>
                          </a:solidFill>
                          <a:effectLst/>
                          <a:latin typeface="Gill Sans MT" panose="020B0502020104020203" pitchFamily="34" charset="0"/>
                        </a:rPr>
                        <a:t>Feedback</a:t>
                      </a:r>
                    </a:p>
                  </a:txBody>
                  <a:tcPr marL="9525" marR="9525" marT="9525" marB="0" anchor="ctr"/>
                </a:tc>
                <a:tc>
                  <a:txBody>
                    <a:bodyPr/>
                    <a:lstStyle/>
                    <a:p>
                      <a:pPr marR="0" indent="0" algn="l" rtl="0">
                        <a:lnSpc>
                          <a:spcPct val="119000"/>
                        </a:lnSpc>
                        <a:spcBef>
                          <a:spcPts val="0"/>
                        </a:spcBef>
                        <a:spcAft>
                          <a:spcPts val="1400"/>
                        </a:spcAft>
                      </a:pPr>
                      <a:r>
                        <a:rPr lang="en-GB" sz="1200" kern="1400">
                          <a:ln>
                            <a:noFill/>
                          </a:ln>
                          <a:solidFill>
                            <a:srgbClr val="000000"/>
                          </a:solidFill>
                          <a:effectLst/>
                          <a:latin typeface="Gill Sans MT" panose="020B0502020104020203" pitchFamily="34" charset="0"/>
                        </a:rPr>
                        <a:t>Vital part of information processing which provides confidence, motivation and improves performance</a:t>
                      </a:r>
                    </a:p>
                  </a:txBody>
                  <a:tcPr marL="9525" marR="9525" marT="9525" marB="0" anchor="ctr"/>
                </a:tc>
                <a:extLst>
                  <a:ext uri="{0D108BD9-81ED-4DB2-BD59-A6C34878D82A}">
                    <a16:rowId xmlns:a16="http://schemas.microsoft.com/office/drawing/2014/main" val="1543258229"/>
                  </a:ext>
                </a:extLst>
              </a:tr>
              <a:tr h="314858">
                <a:tc>
                  <a:txBody>
                    <a:bodyPr/>
                    <a:lstStyle/>
                    <a:p>
                      <a:pPr marR="0" indent="0" algn="l" rtl="0">
                        <a:lnSpc>
                          <a:spcPct val="119000"/>
                        </a:lnSpc>
                        <a:spcBef>
                          <a:spcPts val="0"/>
                        </a:spcBef>
                        <a:spcAft>
                          <a:spcPts val="1400"/>
                        </a:spcAft>
                      </a:pPr>
                      <a:r>
                        <a:rPr lang="en-GB" sz="1200" kern="1400">
                          <a:ln>
                            <a:noFill/>
                          </a:ln>
                          <a:solidFill>
                            <a:srgbClr val="000000"/>
                          </a:solidFill>
                          <a:effectLst/>
                          <a:latin typeface="Gill Sans MT" panose="020B0502020104020203" pitchFamily="34" charset="0"/>
                        </a:rPr>
                        <a:t>Intrinsic feedback</a:t>
                      </a:r>
                    </a:p>
                  </a:txBody>
                  <a:tcPr marL="9525" marR="9525" marT="9525" marB="0" anchor="ctr"/>
                </a:tc>
                <a:tc>
                  <a:txBody>
                    <a:bodyPr/>
                    <a:lstStyle/>
                    <a:p>
                      <a:pPr marR="0" indent="0" algn="l" rtl="0">
                        <a:lnSpc>
                          <a:spcPct val="119000"/>
                        </a:lnSpc>
                        <a:spcBef>
                          <a:spcPts val="0"/>
                        </a:spcBef>
                        <a:spcAft>
                          <a:spcPts val="1400"/>
                        </a:spcAft>
                      </a:pPr>
                      <a:r>
                        <a:rPr lang="en-GB" sz="1200" kern="1400">
                          <a:ln>
                            <a:noFill/>
                          </a:ln>
                          <a:solidFill>
                            <a:srgbClr val="000000"/>
                          </a:solidFill>
                          <a:effectLst/>
                          <a:latin typeface="Gill Sans MT" panose="020B0502020104020203" pitchFamily="34" charset="0"/>
                        </a:rPr>
                        <a:t>This comes from within the performer. Kinaesthetic senses provide feelings from muscles/joints about the action</a:t>
                      </a:r>
                    </a:p>
                  </a:txBody>
                  <a:tcPr marL="9525" marR="9525" marT="9525" marB="0" anchor="ctr"/>
                </a:tc>
                <a:extLst>
                  <a:ext uri="{0D108BD9-81ED-4DB2-BD59-A6C34878D82A}">
                    <a16:rowId xmlns:a16="http://schemas.microsoft.com/office/drawing/2014/main" val="3146237369"/>
                  </a:ext>
                </a:extLst>
              </a:tr>
              <a:tr h="314858">
                <a:tc>
                  <a:txBody>
                    <a:bodyPr/>
                    <a:lstStyle/>
                    <a:p>
                      <a:pPr marR="0" indent="0" algn="l" rtl="0">
                        <a:lnSpc>
                          <a:spcPct val="119000"/>
                        </a:lnSpc>
                        <a:spcBef>
                          <a:spcPts val="0"/>
                        </a:spcBef>
                        <a:spcAft>
                          <a:spcPts val="1400"/>
                        </a:spcAft>
                      </a:pPr>
                      <a:r>
                        <a:rPr lang="en-GB" sz="1200" kern="1400">
                          <a:ln>
                            <a:noFill/>
                          </a:ln>
                          <a:solidFill>
                            <a:srgbClr val="000000"/>
                          </a:solidFill>
                          <a:effectLst/>
                          <a:latin typeface="Gill Sans MT" panose="020B0502020104020203" pitchFamily="34" charset="0"/>
                        </a:rPr>
                        <a:t>Extrinsic feedback</a:t>
                      </a:r>
                    </a:p>
                  </a:txBody>
                  <a:tcPr marL="9525" marR="9525" marT="9525" marB="0" anchor="ctr"/>
                </a:tc>
                <a:tc>
                  <a:txBody>
                    <a:bodyPr/>
                    <a:lstStyle/>
                    <a:p>
                      <a:pPr marR="0" indent="0" algn="l" rtl="0">
                        <a:lnSpc>
                          <a:spcPct val="119000"/>
                        </a:lnSpc>
                        <a:spcBef>
                          <a:spcPts val="0"/>
                        </a:spcBef>
                        <a:spcAft>
                          <a:spcPts val="1400"/>
                        </a:spcAft>
                      </a:pPr>
                      <a:r>
                        <a:rPr lang="en-GB" sz="1200" kern="1400" dirty="0">
                          <a:ln>
                            <a:noFill/>
                          </a:ln>
                          <a:solidFill>
                            <a:srgbClr val="000000"/>
                          </a:solidFill>
                          <a:effectLst/>
                          <a:latin typeface="Gill Sans MT" panose="020B0502020104020203" pitchFamily="34" charset="0"/>
                        </a:rPr>
                        <a:t>This comes from results and match analysis</a:t>
                      </a:r>
                    </a:p>
                  </a:txBody>
                  <a:tcPr marL="9525" marR="9525" marT="9525" marB="0" anchor="ctr"/>
                </a:tc>
                <a:extLst>
                  <a:ext uri="{0D108BD9-81ED-4DB2-BD59-A6C34878D82A}">
                    <a16:rowId xmlns:a16="http://schemas.microsoft.com/office/drawing/2014/main" val="3189114812"/>
                  </a:ext>
                </a:extLst>
              </a:tr>
              <a:tr h="314858">
                <a:tc>
                  <a:txBody>
                    <a:bodyPr/>
                    <a:lstStyle/>
                    <a:p>
                      <a:pPr marR="0" indent="0" algn="l" rtl="0">
                        <a:lnSpc>
                          <a:spcPct val="119000"/>
                        </a:lnSpc>
                        <a:spcBef>
                          <a:spcPts val="0"/>
                        </a:spcBef>
                        <a:spcAft>
                          <a:spcPts val="1400"/>
                        </a:spcAft>
                      </a:pPr>
                      <a:r>
                        <a:rPr lang="en-GB" sz="1200" kern="1400">
                          <a:ln>
                            <a:noFill/>
                          </a:ln>
                          <a:solidFill>
                            <a:srgbClr val="000000"/>
                          </a:solidFill>
                          <a:effectLst/>
                          <a:latin typeface="Gill Sans MT" panose="020B0502020104020203" pitchFamily="34" charset="0"/>
                        </a:rPr>
                        <a:t>Concurrent feedback</a:t>
                      </a:r>
                    </a:p>
                  </a:txBody>
                  <a:tcPr marL="9525" marR="9525" marT="9525" marB="0" anchor="ctr"/>
                </a:tc>
                <a:tc>
                  <a:txBody>
                    <a:bodyPr/>
                    <a:lstStyle/>
                    <a:p>
                      <a:pPr marR="0" indent="0" algn="l" rtl="0">
                        <a:lnSpc>
                          <a:spcPct val="119000"/>
                        </a:lnSpc>
                        <a:spcBef>
                          <a:spcPts val="0"/>
                        </a:spcBef>
                        <a:spcAft>
                          <a:spcPts val="1400"/>
                        </a:spcAft>
                      </a:pPr>
                      <a:r>
                        <a:rPr lang="en-GB" sz="1200" kern="1400">
                          <a:ln>
                            <a:noFill/>
                          </a:ln>
                          <a:solidFill>
                            <a:srgbClr val="000000"/>
                          </a:solidFill>
                          <a:effectLst/>
                          <a:latin typeface="Gill Sans MT" panose="020B0502020104020203" pitchFamily="34" charset="0"/>
                        </a:rPr>
                        <a:t>Information provided to the athlete during the performance</a:t>
                      </a:r>
                    </a:p>
                  </a:txBody>
                  <a:tcPr marL="9525" marR="9525" marT="9525" marB="0" anchor="ctr"/>
                </a:tc>
                <a:extLst>
                  <a:ext uri="{0D108BD9-81ED-4DB2-BD59-A6C34878D82A}">
                    <a16:rowId xmlns:a16="http://schemas.microsoft.com/office/drawing/2014/main" val="926076416"/>
                  </a:ext>
                </a:extLst>
              </a:tr>
              <a:tr h="314858">
                <a:tc>
                  <a:txBody>
                    <a:bodyPr/>
                    <a:lstStyle/>
                    <a:p>
                      <a:pPr marR="0" indent="0" algn="l" rtl="0">
                        <a:lnSpc>
                          <a:spcPct val="119000"/>
                        </a:lnSpc>
                        <a:spcBef>
                          <a:spcPts val="0"/>
                        </a:spcBef>
                        <a:spcAft>
                          <a:spcPts val="1400"/>
                        </a:spcAft>
                      </a:pPr>
                      <a:r>
                        <a:rPr lang="en-GB" sz="1200" kern="1400">
                          <a:ln>
                            <a:noFill/>
                          </a:ln>
                          <a:solidFill>
                            <a:srgbClr val="000000"/>
                          </a:solidFill>
                          <a:effectLst/>
                          <a:latin typeface="Gill Sans MT" panose="020B0502020104020203" pitchFamily="34" charset="0"/>
                        </a:rPr>
                        <a:t>Terminal feedback</a:t>
                      </a:r>
                    </a:p>
                  </a:txBody>
                  <a:tcPr marL="9525" marR="9525" marT="9525" marB="0" anchor="ctr"/>
                </a:tc>
                <a:tc>
                  <a:txBody>
                    <a:bodyPr/>
                    <a:lstStyle/>
                    <a:p>
                      <a:pPr marR="0" indent="0" algn="l" rtl="0">
                        <a:lnSpc>
                          <a:spcPct val="119000"/>
                        </a:lnSpc>
                        <a:spcBef>
                          <a:spcPts val="0"/>
                        </a:spcBef>
                        <a:spcAft>
                          <a:spcPts val="1400"/>
                        </a:spcAft>
                      </a:pPr>
                      <a:r>
                        <a:rPr lang="en-GB" sz="1200" kern="1400" dirty="0">
                          <a:ln>
                            <a:noFill/>
                          </a:ln>
                          <a:solidFill>
                            <a:srgbClr val="000000"/>
                          </a:solidFill>
                          <a:effectLst/>
                          <a:latin typeface="Gill Sans MT" panose="020B0502020104020203" pitchFamily="34" charset="0"/>
                        </a:rPr>
                        <a:t>Information provided to the athlete before or after the performance</a:t>
                      </a:r>
                    </a:p>
                  </a:txBody>
                  <a:tcPr marL="9525" marR="9525" marT="9525" marB="0" anchor="ctr"/>
                </a:tc>
                <a:extLst>
                  <a:ext uri="{0D108BD9-81ED-4DB2-BD59-A6C34878D82A}">
                    <a16:rowId xmlns:a16="http://schemas.microsoft.com/office/drawing/2014/main" val="1875491268"/>
                  </a:ext>
                </a:extLst>
              </a:tr>
            </a:tbl>
          </a:graphicData>
        </a:graphic>
      </p:graphicFrame>
      <p:sp>
        <p:nvSpPr>
          <p:cNvPr id="3" name="TextBox 2"/>
          <p:cNvSpPr txBox="1"/>
          <p:nvPr/>
        </p:nvSpPr>
        <p:spPr>
          <a:xfrm>
            <a:off x="122703" y="134605"/>
            <a:ext cx="1625886" cy="461665"/>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ea typeface="+mn-ea"/>
                <a:cs typeface="+mn-cs"/>
              </a:rPr>
              <a:t>PE GCSE</a:t>
            </a:r>
            <a:endParaRPr kumimoji="0" lang="en-US" sz="2000" b="0" i="0" u="none" strike="noStrike" kern="1200" cap="none" spc="0" normalizeH="0" baseline="0" noProof="0" dirty="0">
              <a:ln>
                <a:noFill/>
              </a:ln>
              <a:solidFill>
                <a:prstClr val="white"/>
              </a:solidFill>
              <a:effectLst/>
              <a:uLnTx/>
              <a:uFillTx/>
              <a:ea typeface="+mn-ea"/>
              <a:cs typeface="+mn-cs"/>
            </a:endParaRPr>
          </a:p>
        </p:txBody>
      </p:sp>
      <p:sp>
        <p:nvSpPr>
          <p:cNvPr id="4" name="TextBox 3"/>
          <p:cNvSpPr txBox="1"/>
          <p:nvPr/>
        </p:nvSpPr>
        <p:spPr>
          <a:xfrm>
            <a:off x="11755120" y="6488668"/>
            <a:ext cx="436880" cy="369332"/>
          </a:xfrm>
          <a:prstGeom prst="rect">
            <a:avLst/>
          </a:prstGeom>
          <a:solidFill>
            <a:schemeClr val="tx1"/>
          </a:solidFill>
        </p:spPr>
        <p:txBody>
          <a:bodyPr wrap="square" rtlCol="0">
            <a:spAutoFit/>
          </a:bodyPr>
          <a:lstStyle/>
          <a:p>
            <a:pPr algn="ctr"/>
            <a:r>
              <a:rPr lang="en-GB" dirty="0">
                <a:solidFill>
                  <a:schemeClr val="bg1"/>
                </a:solidFill>
              </a:rPr>
              <a:t>14</a:t>
            </a:r>
          </a:p>
        </p:txBody>
      </p:sp>
    </p:spTree>
    <p:extLst>
      <p:ext uri="{BB962C8B-B14F-4D97-AF65-F5344CB8AC3E}">
        <p14:creationId xmlns:p14="http://schemas.microsoft.com/office/powerpoint/2010/main" val="12084878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3"/>
          <p:cNvGraphicFramePr>
            <a:graphicFrameLocks/>
          </p:cNvGraphicFramePr>
          <p:nvPr/>
        </p:nvGraphicFramePr>
        <p:xfrm>
          <a:off x="6208296" y="764892"/>
          <a:ext cx="5342020" cy="5489395"/>
        </p:xfrm>
        <a:graphic>
          <a:graphicData uri="http://schemas.openxmlformats.org/drawingml/2006/table">
            <a:tbl>
              <a:tblPr firstRow="1" bandRow="1">
                <a:tableStyleId>{5940675A-B579-460E-94D1-54222C63F5DA}</a:tableStyleId>
              </a:tblPr>
              <a:tblGrid>
                <a:gridCol w="1557478">
                  <a:extLst>
                    <a:ext uri="{9D8B030D-6E8A-4147-A177-3AD203B41FA5}">
                      <a16:colId xmlns:a16="http://schemas.microsoft.com/office/drawing/2014/main" val="20000"/>
                    </a:ext>
                  </a:extLst>
                </a:gridCol>
                <a:gridCol w="3784542">
                  <a:extLst>
                    <a:ext uri="{9D8B030D-6E8A-4147-A177-3AD203B41FA5}">
                      <a16:colId xmlns:a16="http://schemas.microsoft.com/office/drawing/2014/main" val="20001"/>
                    </a:ext>
                  </a:extLst>
                </a:gridCol>
              </a:tblGrid>
              <a:tr h="486626">
                <a:tc gridSpan="2">
                  <a:txBody>
                    <a:bodyPr/>
                    <a:lstStyle/>
                    <a:p>
                      <a:pPr algn="ctr"/>
                      <a:r>
                        <a:rPr lang="en-US" sz="1200" b="1" dirty="0">
                          <a:latin typeface="Gill Sans MT" panose="020B0502020104020203" pitchFamily="34" charset="0"/>
                        </a:rPr>
                        <a:t>Developing Ideas</a:t>
                      </a:r>
                    </a:p>
                  </a:txBody>
                  <a:tcPr anchor="ctr">
                    <a:solidFill>
                      <a:schemeClr val="accent1">
                        <a:lumMod val="20000"/>
                        <a:lumOff val="80000"/>
                      </a:schemeClr>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Gill Sans"/>
                      </a:endParaRPr>
                    </a:p>
                  </a:txBody>
                  <a:tcPr/>
                </a:tc>
                <a:extLst>
                  <a:ext uri="{0D108BD9-81ED-4DB2-BD59-A6C34878D82A}">
                    <a16:rowId xmlns:a16="http://schemas.microsoft.com/office/drawing/2014/main" val="10000"/>
                  </a:ext>
                </a:extLst>
              </a:tr>
              <a:tr h="734036">
                <a:tc>
                  <a:txBody>
                    <a:bodyPr/>
                    <a:lstStyle/>
                    <a:p>
                      <a:pPr marL="0" marR="0" indent="0" algn="l" defTabSz="914411" rtl="0" eaLnBrk="1" fontAlgn="auto" latinLnBrk="0" hangingPunct="1">
                        <a:lnSpc>
                          <a:spcPct val="100000"/>
                        </a:lnSpc>
                        <a:spcBef>
                          <a:spcPts val="0"/>
                        </a:spcBef>
                        <a:spcAft>
                          <a:spcPts val="0"/>
                        </a:spcAft>
                        <a:buClrTx/>
                        <a:buSzTx/>
                        <a:buFontTx/>
                        <a:buNone/>
                        <a:tabLst/>
                        <a:defRPr/>
                      </a:pPr>
                      <a:r>
                        <a:rPr lang="en-US" sz="1200" b="1" dirty="0">
                          <a:latin typeface="Gill Sans MT" panose="020B0502020104020203" pitchFamily="34" charset="0"/>
                        </a:rPr>
                        <a:t>Hot</a:t>
                      </a:r>
                      <a:r>
                        <a:rPr lang="en-US" sz="1200" b="1" baseline="0" dirty="0">
                          <a:latin typeface="Gill Sans MT" panose="020B0502020104020203" pitchFamily="34" charset="0"/>
                        </a:rPr>
                        <a:t> Seating</a:t>
                      </a:r>
                      <a:endParaRPr lang="en-US" sz="1200" b="1" dirty="0">
                        <a:latin typeface="Gill Sans MT" panose="020B0502020104020203" pitchFamily="34" charset="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aseline="0" dirty="0">
                          <a:latin typeface="Gill Sans MT" panose="020B0502020104020203" pitchFamily="34" charset="0"/>
                        </a:rPr>
                        <a:t>One character sits in the designated ‘hot seat’ and the class ask questions to the character with the actor in the hot seat replying as the character. </a:t>
                      </a:r>
                    </a:p>
                  </a:txBody>
                  <a:tcPr anchor="ctr"/>
                </a:tc>
                <a:extLst>
                  <a:ext uri="{0D108BD9-81ED-4DB2-BD59-A6C34878D82A}">
                    <a16:rowId xmlns:a16="http://schemas.microsoft.com/office/drawing/2014/main" val="10001"/>
                  </a:ext>
                </a:extLst>
              </a:tr>
              <a:tr h="722812">
                <a:tc>
                  <a:txBody>
                    <a:bodyPr/>
                    <a:lstStyle/>
                    <a:p>
                      <a:pPr algn="l"/>
                      <a:r>
                        <a:rPr lang="en-US" sz="1200" b="1" dirty="0">
                          <a:latin typeface="Gill Sans MT" panose="020B0502020104020203" pitchFamily="34" charset="0"/>
                        </a:rPr>
                        <a:t>Improvisation</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a:latin typeface="Gill Sans MT" panose="020B0502020104020203" pitchFamily="34" charset="0"/>
                        </a:rPr>
                        <a:t>To perform quickly in response to something, without previous planning. </a:t>
                      </a:r>
                      <a:endParaRPr lang="en-GB" sz="1200" kern="1200" dirty="0">
                        <a:solidFill>
                          <a:schemeClr val="tx1"/>
                        </a:solidFill>
                        <a:latin typeface="Gill Sans MT" panose="020B0502020104020203" pitchFamily="34" charset="0"/>
                        <a:ea typeface="+mn-ea"/>
                        <a:cs typeface="+mn-cs"/>
                      </a:endParaRPr>
                    </a:p>
                  </a:txBody>
                  <a:tcPr anchor="ctr"/>
                </a:tc>
                <a:extLst>
                  <a:ext uri="{0D108BD9-81ED-4DB2-BD59-A6C34878D82A}">
                    <a16:rowId xmlns:a16="http://schemas.microsoft.com/office/drawing/2014/main" val="10002"/>
                  </a:ext>
                </a:extLst>
              </a:tr>
              <a:tr h="792480">
                <a:tc>
                  <a:txBody>
                    <a:bodyPr/>
                    <a:lstStyle/>
                    <a:p>
                      <a:pPr algn="l"/>
                      <a:r>
                        <a:rPr lang="en-GB" sz="1200" b="1" dirty="0">
                          <a:latin typeface="Gill Sans MT" panose="020B0502020104020203" pitchFamily="34" charset="0"/>
                          <a:cs typeface="Calibri Light" panose="020F0302020204030204" pitchFamily="34" charset="0"/>
                        </a:rPr>
                        <a:t>Role on the wall</a:t>
                      </a:r>
                      <a:endParaRPr lang="en-GB" sz="1200" b="1" dirty="0">
                        <a:latin typeface="Gill Sans MT" panose="020B0502020104020203" pitchFamily="34" charset="0"/>
                      </a:endParaRPr>
                    </a:p>
                  </a:txBody>
                  <a:tcPr anchor="ctr"/>
                </a:tc>
                <a:tc>
                  <a:txBody>
                    <a:bodyPr/>
                    <a:lstStyle/>
                    <a:p>
                      <a:pPr algn="l"/>
                      <a:r>
                        <a:rPr lang="en-GB" sz="1200" baseline="0" dirty="0">
                          <a:latin typeface="Gill Sans MT" panose="020B0502020104020203" pitchFamily="34" charset="0"/>
                          <a:cs typeface="Calibri Light" panose="020F0302020204030204" pitchFamily="34" charset="0"/>
                        </a:rPr>
                        <a:t>This involves drawing a figure of the character, information about the character and opinions and views from others written down.</a:t>
                      </a:r>
                    </a:p>
                  </a:txBody>
                  <a:tcPr anchor="ctr"/>
                </a:tc>
                <a:extLst>
                  <a:ext uri="{0D108BD9-81ED-4DB2-BD59-A6C34878D82A}">
                    <a16:rowId xmlns:a16="http://schemas.microsoft.com/office/drawing/2014/main" val="10003"/>
                  </a:ext>
                </a:extLst>
              </a:tr>
              <a:tr h="705394">
                <a:tc>
                  <a:txBody>
                    <a:bodyPr/>
                    <a:lstStyle/>
                    <a:p>
                      <a:pPr algn="l"/>
                      <a:r>
                        <a:rPr lang="en-GB" sz="1200" b="1" dirty="0">
                          <a:latin typeface="Gill Sans MT" panose="020B0502020104020203" pitchFamily="34" charset="0"/>
                        </a:rPr>
                        <a:t>Storyboarding</a:t>
                      </a:r>
                    </a:p>
                  </a:txBody>
                  <a:tcPr anchor="ctr"/>
                </a:tc>
                <a:tc>
                  <a:txBody>
                    <a:bodyPr/>
                    <a:lstStyle/>
                    <a:p>
                      <a:pPr algn="l"/>
                      <a:r>
                        <a:rPr lang="en-GB" sz="1200" dirty="0">
                          <a:latin typeface="Gill Sans MT" panose="020B0502020104020203" pitchFamily="34" charset="0"/>
                        </a:rPr>
                        <a:t>Involves</a:t>
                      </a:r>
                      <a:r>
                        <a:rPr lang="en-GB" sz="1200" baseline="0" dirty="0">
                          <a:latin typeface="Gill Sans MT" panose="020B0502020104020203" pitchFamily="34" charset="0"/>
                        </a:rPr>
                        <a:t> creating a </a:t>
                      </a:r>
                      <a:r>
                        <a:rPr lang="en-GB" sz="1200" dirty="0">
                          <a:latin typeface="Gill Sans MT" panose="020B0502020104020203" pitchFamily="34" charset="0"/>
                        </a:rPr>
                        <a:t>series of images and/or text showing the sequence of the action planned for a</a:t>
                      </a:r>
                      <a:r>
                        <a:rPr lang="en-GB" sz="1200" baseline="0" dirty="0">
                          <a:latin typeface="Gill Sans MT" panose="020B0502020104020203" pitchFamily="34" charset="0"/>
                        </a:rPr>
                        <a:t> devised drama.</a:t>
                      </a:r>
                      <a:endParaRPr lang="en-GB" sz="1200" dirty="0">
                        <a:latin typeface="Gill Sans MT" panose="020B0502020104020203" pitchFamily="34" charset="0"/>
                      </a:endParaRPr>
                    </a:p>
                  </a:txBody>
                  <a:tcPr anchor="ctr"/>
                </a:tc>
                <a:extLst>
                  <a:ext uri="{0D108BD9-81ED-4DB2-BD59-A6C34878D82A}">
                    <a16:rowId xmlns:a16="http://schemas.microsoft.com/office/drawing/2014/main" val="1225530206"/>
                  </a:ext>
                </a:extLst>
              </a:tr>
              <a:tr h="766354">
                <a:tc>
                  <a:txBody>
                    <a:bodyPr/>
                    <a:lstStyle/>
                    <a:p>
                      <a:pPr algn="l"/>
                      <a:r>
                        <a:rPr lang="en-GB" sz="1200" b="1" dirty="0">
                          <a:latin typeface="Gill Sans MT" panose="020B0502020104020203" pitchFamily="34" charset="0"/>
                        </a:rPr>
                        <a:t>Cue to Cue Rehearsal</a:t>
                      </a:r>
                    </a:p>
                  </a:txBody>
                  <a:tcPr anchor="ctr"/>
                </a:tc>
                <a:tc>
                  <a:txBody>
                    <a:bodyPr/>
                    <a:lstStyle/>
                    <a:p>
                      <a:pPr algn="l"/>
                      <a:r>
                        <a:rPr lang="en-GB" sz="1200" dirty="0">
                          <a:latin typeface="Gill Sans MT" panose="020B0502020104020203" pitchFamily="34" charset="0"/>
                        </a:rPr>
                        <a:t>This involves a rehearsal where</a:t>
                      </a:r>
                      <a:r>
                        <a:rPr lang="en-GB" sz="1200" baseline="0" dirty="0">
                          <a:latin typeface="Gill Sans MT" panose="020B0502020104020203" pitchFamily="34" charset="0"/>
                        </a:rPr>
                        <a:t> the actors remove all of the </a:t>
                      </a:r>
                      <a:r>
                        <a:rPr lang="en-GB" sz="1200" dirty="0">
                          <a:latin typeface="Gill Sans MT" panose="020B0502020104020203" pitchFamily="34" charset="0"/>
                        </a:rPr>
                        <a:t>action and dialogue between cues during a technical rehearsal.</a:t>
                      </a:r>
                    </a:p>
                  </a:txBody>
                  <a:tcPr anchor="ctr"/>
                </a:tc>
                <a:extLst>
                  <a:ext uri="{0D108BD9-81ED-4DB2-BD59-A6C34878D82A}">
                    <a16:rowId xmlns:a16="http://schemas.microsoft.com/office/drawing/2014/main" val="3160735499"/>
                  </a:ext>
                </a:extLst>
              </a:tr>
              <a:tr h="679269">
                <a:tc>
                  <a:txBody>
                    <a:bodyPr/>
                    <a:lstStyle/>
                    <a:p>
                      <a:pPr algn="l"/>
                      <a:r>
                        <a:rPr lang="en-GB" sz="1200" b="1" dirty="0">
                          <a:latin typeface="Gill Sans MT" panose="020B0502020104020203" pitchFamily="34" charset="0"/>
                        </a:rPr>
                        <a:t>The Exposition</a:t>
                      </a:r>
                    </a:p>
                  </a:txBody>
                  <a:tcPr anchor="ctr"/>
                </a:tc>
                <a:tc>
                  <a:txBody>
                    <a:bodyPr/>
                    <a:lstStyle/>
                    <a:p>
                      <a:pPr algn="l"/>
                      <a:r>
                        <a:rPr lang="en-GB" sz="1200" kern="1200" dirty="0">
                          <a:solidFill>
                            <a:schemeClr val="tx1"/>
                          </a:solidFill>
                          <a:latin typeface="Gill Sans MT" panose="020B0502020104020203" pitchFamily="34" charset="0"/>
                          <a:ea typeface="+mn-ea"/>
                          <a:cs typeface="+mn-cs"/>
                        </a:rPr>
                        <a:t>The opening scene of the plot which provides essential background</a:t>
                      </a:r>
                      <a:r>
                        <a:rPr lang="en-GB" sz="1200" kern="1200" baseline="0" dirty="0">
                          <a:solidFill>
                            <a:schemeClr val="tx1"/>
                          </a:solidFill>
                          <a:latin typeface="Gill Sans MT" panose="020B0502020104020203" pitchFamily="34" charset="0"/>
                          <a:ea typeface="+mn-ea"/>
                          <a:cs typeface="+mn-cs"/>
                        </a:rPr>
                        <a:t> </a:t>
                      </a:r>
                      <a:r>
                        <a:rPr lang="en-GB" sz="1200" kern="1200" dirty="0">
                          <a:solidFill>
                            <a:schemeClr val="tx1"/>
                          </a:solidFill>
                          <a:latin typeface="Gill Sans MT" panose="020B0502020104020203" pitchFamily="34" charset="0"/>
                          <a:ea typeface="+mn-ea"/>
                          <a:cs typeface="+mn-cs"/>
                        </a:rPr>
                        <a:t>information.</a:t>
                      </a:r>
                    </a:p>
                  </a:txBody>
                  <a:tcPr anchor="ctr"/>
                </a:tc>
                <a:extLst>
                  <a:ext uri="{0D108BD9-81ED-4DB2-BD59-A6C34878D82A}">
                    <a16:rowId xmlns:a16="http://schemas.microsoft.com/office/drawing/2014/main" val="1966114263"/>
                  </a:ext>
                </a:extLst>
              </a:tr>
              <a:tr h="602424">
                <a:tc>
                  <a:txBody>
                    <a:bodyPr/>
                    <a:lstStyle/>
                    <a:p>
                      <a:pPr algn="l"/>
                      <a:r>
                        <a:rPr lang="en-GB" sz="1200" b="1" dirty="0">
                          <a:latin typeface="Gill Sans MT" panose="020B0502020104020203" pitchFamily="34" charset="0"/>
                        </a:rPr>
                        <a:t>Semiotics</a:t>
                      </a:r>
                    </a:p>
                  </a:txBody>
                  <a:tcPr anchor="ctr"/>
                </a:tc>
                <a:tc>
                  <a:txBody>
                    <a:bodyPr/>
                    <a:lstStyle/>
                    <a:p>
                      <a:pPr algn="l"/>
                      <a:r>
                        <a:rPr lang="en-GB" sz="1200" dirty="0">
                          <a:latin typeface="Gill Sans MT" panose="020B0502020104020203" pitchFamily="34" charset="0"/>
                        </a:rPr>
                        <a:t>This refers to how meaning is created and communicated through the systems of signs and</a:t>
                      </a:r>
                      <a:r>
                        <a:rPr lang="en-GB" sz="1200" baseline="0" dirty="0">
                          <a:latin typeface="Gill Sans MT" panose="020B0502020104020203" pitchFamily="34" charset="0"/>
                        </a:rPr>
                        <a:t> </a:t>
                      </a:r>
                      <a:r>
                        <a:rPr lang="en-GB" sz="1200" dirty="0">
                          <a:latin typeface="Gill Sans MT" panose="020B0502020104020203" pitchFamily="34" charset="0"/>
                        </a:rPr>
                        <a:t>symbols of drama. </a:t>
                      </a:r>
                    </a:p>
                  </a:txBody>
                  <a:tcPr anchor="ctr"/>
                </a:tc>
                <a:extLst>
                  <a:ext uri="{0D108BD9-81ED-4DB2-BD59-A6C34878D82A}">
                    <a16:rowId xmlns:a16="http://schemas.microsoft.com/office/drawing/2014/main" val="4085609080"/>
                  </a:ext>
                </a:extLst>
              </a:tr>
            </a:tbl>
          </a:graphicData>
        </a:graphic>
      </p:graphicFrame>
      <p:graphicFrame>
        <p:nvGraphicFramePr>
          <p:cNvPr id="11" name="Content Placeholder 3"/>
          <p:cNvGraphicFramePr>
            <a:graphicFrameLocks/>
          </p:cNvGraphicFramePr>
          <p:nvPr/>
        </p:nvGraphicFramePr>
        <p:xfrm>
          <a:off x="406255" y="764893"/>
          <a:ext cx="5620076" cy="5548082"/>
        </p:xfrm>
        <a:graphic>
          <a:graphicData uri="http://schemas.openxmlformats.org/drawingml/2006/table">
            <a:tbl>
              <a:tblPr firstRow="1" bandRow="1">
                <a:tableStyleId>{5940675A-B579-460E-94D1-54222C63F5DA}</a:tableStyleId>
              </a:tblPr>
              <a:tblGrid>
                <a:gridCol w="1237840">
                  <a:extLst>
                    <a:ext uri="{9D8B030D-6E8A-4147-A177-3AD203B41FA5}">
                      <a16:colId xmlns:a16="http://schemas.microsoft.com/office/drawing/2014/main" val="20000"/>
                    </a:ext>
                  </a:extLst>
                </a:gridCol>
                <a:gridCol w="4382236">
                  <a:extLst>
                    <a:ext uri="{9D8B030D-6E8A-4147-A177-3AD203B41FA5}">
                      <a16:colId xmlns:a16="http://schemas.microsoft.com/office/drawing/2014/main" val="1348711743"/>
                    </a:ext>
                  </a:extLst>
                </a:gridCol>
              </a:tblGrid>
              <a:tr h="356540">
                <a:tc gridSpan="2">
                  <a:txBody>
                    <a:bodyPr/>
                    <a:lstStyle/>
                    <a:p>
                      <a:pPr algn="ctr"/>
                      <a:r>
                        <a:rPr lang="en-US" sz="1200" b="1" dirty="0">
                          <a:latin typeface="Gill Sans MT" panose="020B0502020104020203" pitchFamily="34" charset="0"/>
                        </a:rPr>
                        <a:t>Devising</a:t>
                      </a:r>
                      <a:r>
                        <a:rPr lang="en-US" sz="1200" b="1" baseline="0" dirty="0">
                          <a:latin typeface="Gill Sans MT" panose="020B0502020104020203" pitchFamily="34" charset="0"/>
                        </a:rPr>
                        <a:t> Drama – Key Words</a:t>
                      </a:r>
                      <a:endParaRPr lang="en-US" sz="1200" b="1" dirty="0">
                        <a:latin typeface="Gill Sans MT" panose="020B0502020104020203" pitchFamily="34" charset="0"/>
                      </a:endParaRPr>
                    </a:p>
                  </a:txBody>
                  <a:tcPr anchor="ctr">
                    <a:solidFill>
                      <a:srgbClr val="E2F0D9"/>
                    </a:solidFill>
                  </a:tcPr>
                </a:tc>
                <a:tc hMerge="1">
                  <a:txBody>
                    <a:bodyPr/>
                    <a:lstStyle/>
                    <a:p>
                      <a:endParaRPr lang="en-GB"/>
                    </a:p>
                  </a:txBody>
                  <a:tcPr/>
                </a:tc>
                <a:extLst>
                  <a:ext uri="{0D108BD9-81ED-4DB2-BD59-A6C34878D82A}">
                    <a16:rowId xmlns:a16="http://schemas.microsoft.com/office/drawing/2014/main" val="10004"/>
                  </a:ext>
                </a:extLst>
              </a:tr>
              <a:tr h="594234">
                <a:tc>
                  <a:txBody>
                    <a:bodyPr/>
                    <a:lstStyle/>
                    <a:p>
                      <a:pPr algn="l"/>
                      <a:r>
                        <a:rPr lang="en-GB" sz="1200" b="1" dirty="0">
                          <a:solidFill>
                            <a:schemeClr val="tx1"/>
                          </a:solidFill>
                          <a:latin typeface="Gill Sans MT" panose="020B0502020104020203" pitchFamily="34" charset="0"/>
                        </a:rPr>
                        <a:t>Stimulus</a:t>
                      </a:r>
                      <a:endParaRPr lang="en-US" sz="1200" b="1" dirty="0">
                        <a:latin typeface="Gill Sans MT" panose="020B0502020104020203" pitchFamily="34" charset="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0" dirty="0">
                          <a:solidFill>
                            <a:schemeClr val="tx1"/>
                          </a:solidFill>
                          <a:latin typeface="Gill Sans MT" panose="020B0502020104020203" pitchFamily="34" charset="0"/>
                        </a:rPr>
                        <a:t>A resourced used as</a:t>
                      </a:r>
                      <a:r>
                        <a:rPr lang="en-GB" sz="1200" b="0" baseline="0" dirty="0">
                          <a:solidFill>
                            <a:schemeClr val="tx1"/>
                          </a:solidFill>
                          <a:latin typeface="Gill Sans MT" panose="020B0502020104020203" pitchFamily="34" charset="0"/>
                        </a:rPr>
                        <a:t> a starting point to generate ideas for a piece of drama. </a:t>
                      </a:r>
                      <a:endParaRPr lang="en-GB" sz="1200" b="0" dirty="0">
                        <a:solidFill>
                          <a:schemeClr val="tx1"/>
                        </a:solidFill>
                        <a:latin typeface="Gill Sans MT" panose="020B0502020104020203" pitchFamily="34" charset="0"/>
                      </a:endParaRPr>
                    </a:p>
                  </a:txBody>
                  <a:tcPr anchor="ctr"/>
                </a:tc>
                <a:extLst>
                  <a:ext uri="{0D108BD9-81ED-4DB2-BD59-A6C34878D82A}">
                    <a16:rowId xmlns:a16="http://schemas.microsoft.com/office/drawing/2014/main" val="10005"/>
                  </a:ext>
                </a:extLst>
              </a:tr>
              <a:tr h="556517">
                <a:tc>
                  <a:txBody>
                    <a:bodyPr/>
                    <a:lstStyle/>
                    <a:p>
                      <a:pPr algn="l"/>
                      <a:r>
                        <a:rPr lang="en-GB" sz="1200" b="1" dirty="0">
                          <a:latin typeface="Gill Sans MT" panose="020B0502020104020203" pitchFamily="34" charset="0"/>
                        </a:rPr>
                        <a:t>Intentions</a:t>
                      </a:r>
                      <a:endParaRPr lang="en-US" sz="1200" b="1" dirty="0">
                        <a:latin typeface="Gill Sans MT" panose="020B0502020104020203" pitchFamily="34" charset="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latin typeface="Gill Sans MT" panose="020B0502020104020203" pitchFamily="34" charset="0"/>
                        </a:rPr>
                        <a:t>This is the</a:t>
                      </a:r>
                      <a:r>
                        <a:rPr lang="en-GB" sz="1200" baseline="0" dirty="0">
                          <a:latin typeface="Gill Sans MT" panose="020B0502020104020203" pitchFamily="34" charset="0"/>
                        </a:rPr>
                        <a:t> overarching aim of the devised piece. </a:t>
                      </a:r>
                      <a:endParaRPr lang="en-GB" sz="1200" dirty="0">
                        <a:latin typeface="Gill Sans MT" panose="020B0502020104020203" pitchFamily="34" charset="0"/>
                      </a:endParaRPr>
                    </a:p>
                  </a:txBody>
                  <a:tcPr anchor="ctr"/>
                </a:tc>
                <a:extLst>
                  <a:ext uri="{0D108BD9-81ED-4DB2-BD59-A6C34878D82A}">
                    <a16:rowId xmlns:a16="http://schemas.microsoft.com/office/drawing/2014/main" val="10006"/>
                  </a:ext>
                </a:extLst>
              </a:tr>
              <a:tr h="594234">
                <a:tc>
                  <a:txBody>
                    <a:bodyPr/>
                    <a:lstStyle/>
                    <a:p>
                      <a:pPr algn="l"/>
                      <a:r>
                        <a:rPr lang="en-US" sz="1200" b="1" dirty="0">
                          <a:latin typeface="Gill Sans MT" panose="020B0502020104020203" pitchFamily="34" charset="0"/>
                        </a:rPr>
                        <a:t>Contribution</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0" dirty="0">
                          <a:solidFill>
                            <a:schemeClr val="tx1"/>
                          </a:solidFill>
                          <a:latin typeface="Gill Sans MT" panose="020B0502020104020203" pitchFamily="34" charset="0"/>
                        </a:rPr>
                        <a:t>The impact you have had on the</a:t>
                      </a:r>
                      <a:r>
                        <a:rPr lang="en-GB" sz="1200" b="0" baseline="0" dirty="0">
                          <a:solidFill>
                            <a:schemeClr val="tx1"/>
                          </a:solidFill>
                          <a:latin typeface="Gill Sans MT" panose="020B0502020104020203" pitchFamily="34" charset="0"/>
                        </a:rPr>
                        <a:t> creation of the Drama piece and your ideas and input during the creative and rehearsal process.</a:t>
                      </a:r>
                      <a:endParaRPr lang="en-GB" sz="1200" b="0" dirty="0">
                        <a:solidFill>
                          <a:schemeClr val="tx1"/>
                        </a:solidFill>
                        <a:latin typeface="Gill Sans MT" panose="020B0502020104020203" pitchFamily="34" charset="0"/>
                      </a:endParaRPr>
                    </a:p>
                  </a:txBody>
                  <a:tcPr anchor="ctr"/>
                </a:tc>
                <a:extLst>
                  <a:ext uri="{0D108BD9-81ED-4DB2-BD59-A6C34878D82A}">
                    <a16:rowId xmlns:a16="http://schemas.microsoft.com/office/drawing/2014/main" val="535829074"/>
                  </a:ext>
                </a:extLst>
              </a:tr>
              <a:tr h="594234">
                <a:tc>
                  <a:txBody>
                    <a:bodyPr/>
                    <a:lstStyle/>
                    <a:p>
                      <a:pPr algn="l"/>
                      <a:r>
                        <a:rPr lang="en-GB" sz="1200" b="1" dirty="0">
                          <a:latin typeface="Gill Sans MT" panose="020B0502020104020203" pitchFamily="34" charset="0"/>
                        </a:rPr>
                        <a:t>Blocking</a:t>
                      </a:r>
                      <a:endParaRPr lang="en-US" sz="1200" b="1" dirty="0">
                        <a:latin typeface="Gill Sans MT" panose="020B0502020104020203" pitchFamily="34" charset="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latin typeface="Gill Sans MT" panose="020B0502020104020203" pitchFamily="34" charset="0"/>
                        </a:rPr>
                        <a:t>The staging</a:t>
                      </a:r>
                      <a:r>
                        <a:rPr lang="en-GB" sz="1200" baseline="0" dirty="0">
                          <a:latin typeface="Gill Sans MT" panose="020B0502020104020203" pitchFamily="34" charset="0"/>
                        </a:rPr>
                        <a:t> and use of the space in drama, This may refer to the location of actors on the stage and the movements they make. </a:t>
                      </a:r>
                      <a:endParaRPr lang="en-US" sz="1200" dirty="0">
                        <a:latin typeface="Gill Sans MT" panose="020B0502020104020203" pitchFamily="34" charset="0"/>
                      </a:endParaRPr>
                    </a:p>
                  </a:txBody>
                  <a:tcPr anchor="ctr"/>
                </a:tc>
                <a:extLst>
                  <a:ext uri="{0D108BD9-81ED-4DB2-BD59-A6C34878D82A}">
                    <a16:rowId xmlns:a16="http://schemas.microsoft.com/office/drawing/2014/main" val="2432269375"/>
                  </a:ext>
                </a:extLst>
              </a:tr>
              <a:tr h="594234">
                <a:tc>
                  <a:txBody>
                    <a:bodyPr/>
                    <a:lstStyle/>
                    <a:p>
                      <a:pPr algn="l"/>
                      <a:r>
                        <a:rPr lang="en-US" sz="1200" b="1" dirty="0">
                          <a:latin typeface="Gill Sans MT" panose="020B0502020104020203" pitchFamily="34" charset="0"/>
                        </a:rPr>
                        <a:t>Script</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latin typeface="Gill Sans MT" panose="020B0502020104020203" pitchFamily="34" charset="0"/>
                          <a:ea typeface="+mn-ea"/>
                          <a:cs typeface="+mn-cs"/>
                        </a:rPr>
                        <a:t>The dialogue of the actors</a:t>
                      </a:r>
                      <a:r>
                        <a:rPr lang="en-GB" sz="1200" kern="1200" baseline="0" dirty="0">
                          <a:solidFill>
                            <a:schemeClr val="tx1"/>
                          </a:solidFill>
                          <a:latin typeface="Gill Sans MT" panose="020B0502020104020203" pitchFamily="34" charset="0"/>
                          <a:ea typeface="+mn-ea"/>
                          <a:cs typeface="+mn-cs"/>
                        </a:rPr>
                        <a:t> is recorded here, as well as, stage directions, key movement and staging.</a:t>
                      </a:r>
                      <a:endParaRPr lang="en-GB" sz="1200" kern="1200" dirty="0">
                        <a:solidFill>
                          <a:schemeClr val="tx1"/>
                        </a:solidFill>
                        <a:latin typeface="Gill Sans MT" panose="020B0502020104020203" pitchFamily="34" charset="0"/>
                        <a:ea typeface="+mn-ea"/>
                        <a:cs typeface="+mn-cs"/>
                      </a:endParaRPr>
                    </a:p>
                  </a:txBody>
                  <a:tcPr anchor="ctr"/>
                </a:tc>
                <a:extLst>
                  <a:ext uri="{0D108BD9-81ED-4DB2-BD59-A6C34878D82A}">
                    <a16:rowId xmlns:a16="http://schemas.microsoft.com/office/drawing/2014/main" val="3604064273"/>
                  </a:ext>
                </a:extLst>
              </a:tr>
              <a:tr h="537640">
                <a:tc>
                  <a:txBody>
                    <a:bodyPr/>
                    <a:lstStyle/>
                    <a:p>
                      <a:pPr algn="l"/>
                      <a:r>
                        <a:rPr lang="en-US" sz="1200" b="1" dirty="0">
                          <a:latin typeface="Gill Sans MT" panose="020B0502020104020203" pitchFamily="34" charset="0"/>
                        </a:rPr>
                        <a:t>Scene</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latin typeface="Gill Sans MT" panose="020B0502020104020203" pitchFamily="34" charset="0"/>
                        </a:rPr>
                        <a:t>A sequence of continuous action in a play.</a:t>
                      </a:r>
                      <a:endParaRPr lang="en-GB" sz="1200" kern="1200" dirty="0">
                        <a:solidFill>
                          <a:schemeClr val="tx1"/>
                        </a:solidFill>
                        <a:latin typeface="Gill Sans MT" panose="020B0502020104020203" pitchFamily="34" charset="0"/>
                        <a:ea typeface="+mn-ea"/>
                        <a:cs typeface="+mn-cs"/>
                      </a:endParaRPr>
                    </a:p>
                  </a:txBody>
                  <a:tcPr anchor="ctr"/>
                </a:tc>
                <a:extLst>
                  <a:ext uri="{0D108BD9-81ED-4DB2-BD59-A6C34878D82A}">
                    <a16:rowId xmlns:a16="http://schemas.microsoft.com/office/drawing/2014/main" val="1056763582"/>
                  </a:ext>
                </a:extLst>
              </a:tr>
              <a:tr h="531981">
                <a:tc>
                  <a:txBody>
                    <a:bodyPr/>
                    <a:lstStyle/>
                    <a:p>
                      <a:pPr algn="l"/>
                      <a:r>
                        <a:rPr lang="en-US" sz="1200" b="1" dirty="0">
                          <a:latin typeface="Gill Sans MT" panose="020B0502020104020203" pitchFamily="34" charset="0"/>
                        </a:rPr>
                        <a:t>Plot</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latin typeface="Gill Sans MT" panose="020B0502020104020203" pitchFamily="34" charset="0"/>
                        </a:rPr>
                        <a:t>The storyline of a piece of drama. </a:t>
                      </a:r>
                      <a:endParaRPr lang="en-GB" sz="1200" kern="1200" dirty="0">
                        <a:solidFill>
                          <a:schemeClr val="tx1"/>
                        </a:solidFill>
                        <a:latin typeface="Gill Sans MT" panose="020B0502020104020203" pitchFamily="34" charset="0"/>
                        <a:ea typeface="+mn-ea"/>
                        <a:cs typeface="+mn-cs"/>
                      </a:endParaRPr>
                    </a:p>
                  </a:txBody>
                  <a:tcPr anchor="ctr"/>
                </a:tc>
                <a:extLst>
                  <a:ext uri="{0D108BD9-81ED-4DB2-BD59-A6C34878D82A}">
                    <a16:rowId xmlns:a16="http://schemas.microsoft.com/office/drawing/2014/main" val="3055672749"/>
                  </a:ext>
                </a:extLst>
              </a:tr>
              <a:tr h="594234">
                <a:tc>
                  <a:txBody>
                    <a:bodyPr/>
                    <a:lstStyle/>
                    <a:p>
                      <a:pPr algn="l"/>
                      <a:r>
                        <a:rPr lang="en-US" sz="1200" b="1" dirty="0">
                          <a:latin typeface="Gill Sans MT" panose="020B0502020104020203" pitchFamily="34" charset="0"/>
                        </a:rPr>
                        <a:t>Structure</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latin typeface="Gill Sans MT" panose="020B0502020104020203" pitchFamily="34" charset="0"/>
                          <a:ea typeface="+mn-ea"/>
                          <a:cs typeface="+mn-cs"/>
                        </a:rPr>
                        <a:t>The structure is how the plot or story of a play is presented, including a beginning, a middle and an end. </a:t>
                      </a:r>
                    </a:p>
                  </a:txBody>
                  <a:tcPr anchor="ctr"/>
                </a:tc>
                <a:extLst>
                  <a:ext uri="{0D108BD9-81ED-4DB2-BD59-A6C34878D82A}">
                    <a16:rowId xmlns:a16="http://schemas.microsoft.com/office/drawing/2014/main" val="4248493502"/>
                  </a:ext>
                </a:extLst>
              </a:tr>
              <a:tr h="594234">
                <a:tc>
                  <a:txBody>
                    <a:bodyPr/>
                    <a:lstStyle/>
                    <a:p>
                      <a:pPr algn="l"/>
                      <a:r>
                        <a:rPr lang="en-US" sz="1200" b="1" dirty="0">
                          <a:latin typeface="Gill Sans MT" panose="020B0502020104020203" pitchFamily="34" charset="0"/>
                        </a:rPr>
                        <a:t>Dramatic</a:t>
                      </a:r>
                      <a:r>
                        <a:rPr lang="en-US" sz="1200" b="1" baseline="0" dirty="0">
                          <a:latin typeface="Gill Sans MT" panose="020B0502020104020203" pitchFamily="34" charset="0"/>
                        </a:rPr>
                        <a:t> Structure</a:t>
                      </a:r>
                      <a:endParaRPr lang="en-US" sz="1200" b="1" dirty="0">
                        <a:latin typeface="Gill Sans MT" panose="020B0502020104020203" pitchFamily="34" charset="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latin typeface="Gill Sans MT" panose="020B0502020104020203" pitchFamily="34" charset="0"/>
                          <a:ea typeface="+mn-ea"/>
                          <a:cs typeface="+mn-cs"/>
                        </a:rPr>
                        <a:t>Dramatic structure is typically broken up into acts, scenes, and plot points. </a:t>
                      </a:r>
                    </a:p>
                  </a:txBody>
                  <a:tcPr anchor="ctr"/>
                </a:tc>
                <a:extLst>
                  <a:ext uri="{0D108BD9-81ED-4DB2-BD59-A6C34878D82A}">
                    <a16:rowId xmlns:a16="http://schemas.microsoft.com/office/drawing/2014/main" val="846313650"/>
                  </a:ext>
                </a:extLst>
              </a:tr>
            </a:tbl>
          </a:graphicData>
        </a:graphic>
      </p:graphicFrame>
      <p:sp>
        <p:nvSpPr>
          <p:cNvPr id="5" name="TextBox 4"/>
          <p:cNvSpPr txBox="1"/>
          <p:nvPr/>
        </p:nvSpPr>
        <p:spPr>
          <a:xfrm>
            <a:off x="406256" y="218915"/>
            <a:ext cx="2617313" cy="461665"/>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Gill Sans MT" panose="020B0502020104020203" pitchFamily="34" charset="0"/>
              </a:rPr>
              <a:t>Performing Arts</a:t>
            </a:r>
            <a:endParaRPr kumimoji="0" lang="en-US" sz="2000" b="0" i="0" u="none" strike="noStrike" kern="1200" cap="none" spc="0" normalizeH="0" baseline="0" noProof="0" dirty="0">
              <a:ln>
                <a:noFill/>
              </a:ln>
              <a:solidFill>
                <a:prstClr val="white"/>
              </a:solidFill>
              <a:effectLst/>
              <a:uLnTx/>
              <a:uFillTx/>
              <a:latin typeface="Gill Sans MT" panose="020B0502020104020203" pitchFamily="34" charset="0"/>
            </a:endParaRPr>
          </a:p>
        </p:txBody>
      </p:sp>
      <p:sp>
        <p:nvSpPr>
          <p:cNvPr id="8" name="TextBox 7"/>
          <p:cNvSpPr txBox="1"/>
          <p:nvPr/>
        </p:nvSpPr>
        <p:spPr>
          <a:xfrm>
            <a:off x="6367015" y="311248"/>
            <a:ext cx="5024582" cy="369332"/>
          </a:xfrm>
          <a:prstGeom prst="rect">
            <a:avLst/>
          </a:prstGeom>
          <a:noFill/>
        </p:spPr>
        <p:txBody>
          <a:bodyPr wrap="square" rtlCol="0">
            <a:spAutoFit/>
          </a:bodyPr>
          <a:lstStyle/>
          <a:p>
            <a:pPr algn="r"/>
            <a:r>
              <a:rPr lang="en-GB" dirty="0">
                <a:latin typeface="Gill Sans MT" panose="020B0502020104020203" pitchFamily="34" charset="0"/>
              </a:rPr>
              <a:t>Devising Drama</a:t>
            </a:r>
          </a:p>
        </p:txBody>
      </p:sp>
      <p:sp>
        <p:nvSpPr>
          <p:cNvPr id="7" name="TextBox 6"/>
          <p:cNvSpPr txBox="1"/>
          <p:nvPr/>
        </p:nvSpPr>
        <p:spPr>
          <a:xfrm>
            <a:off x="11755120" y="6488668"/>
            <a:ext cx="436880" cy="369332"/>
          </a:xfrm>
          <a:prstGeom prst="rect">
            <a:avLst/>
          </a:prstGeom>
          <a:solidFill>
            <a:schemeClr val="tx1"/>
          </a:solidFill>
        </p:spPr>
        <p:txBody>
          <a:bodyPr wrap="square" rtlCol="0">
            <a:spAutoFit/>
          </a:bodyPr>
          <a:lstStyle/>
          <a:p>
            <a:pPr algn="ctr"/>
            <a:r>
              <a:rPr lang="en-GB" dirty="0">
                <a:solidFill>
                  <a:schemeClr val="bg1"/>
                </a:solidFill>
              </a:rPr>
              <a:t>15</a:t>
            </a:r>
          </a:p>
        </p:txBody>
      </p:sp>
    </p:spTree>
    <p:extLst>
      <p:ext uri="{BB962C8B-B14F-4D97-AF65-F5344CB8AC3E}">
        <p14:creationId xmlns:p14="http://schemas.microsoft.com/office/powerpoint/2010/main" val="40993099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3"/>
          <p:cNvGraphicFramePr>
            <a:graphicFrameLocks/>
          </p:cNvGraphicFramePr>
          <p:nvPr>
            <p:extLst>
              <p:ext uri="{D42A27DB-BD31-4B8C-83A1-F6EECF244321}">
                <p14:modId xmlns:p14="http://schemas.microsoft.com/office/powerpoint/2010/main" val="499780034"/>
              </p:ext>
            </p:extLst>
          </p:nvPr>
        </p:nvGraphicFramePr>
        <p:xfrm>
          <a:off x="6208296" y="764893"/>
          <a:ext cx="5365139" cy="5100243"/>
        </p:xfrm>
        <a:graphic>
          <a:graphicData uri="http://schemas.openxmlformats.org/drawingml/2006/table">
            <a:tbl>
              <a:tblPr firstRow="1" bandRow="1">
                <a:tableStyleId>{5940675A-B579-460E-94D1-54222C63F5DA}</a:tableStyleId>
              </a:tblPr>
              <a:tblGrid>
                <a:gridCol w="1170317">
                  <a:extLst>
                    <a:ext uri="{9D8B030D-6E8A-4147-A177-3AD203B41FA5}">
                      <a16:colId xmlns:a16="http://schemas.microsoft.com/office/drawing/2014/main" val="20000"/>
                    </a:ext>
                  </a:extLst>
                </a:gridCol>
                <a:gridCol w="4194822">
                  <a:extLst>
                    <a:ext uri="{9D8B030D-6E8A-4147-A177-3AD203B41FA5}">
                      <a16:colId xmlns:a16="http://schemas.microsoft.com/office/drawing/2014/main" val="20001"/>
                    </a:ext>
                  </a:extLst>
                </a:gridCol>
              </a:tblGrid>
              <a:tr h="402056">
                <a:tc gridSpan="2">
                  <a:txBody>
                    <a:bodyPr/>
                    <a:lstStyle/>
                    <a:p>
                      <a:pPr algn="ctr"/>
                      <a:r>
                        <a:rPr lang="en-US" sz="1200" b="1" dirty="0">
                          <a:latin typeface="Gill Sans MT" panose="020B0502020104020203" pitchFamily="34" charset="0"/>
                        </a:rPr>
                        <a:t>Strings and lists</a:t>
                      </a:r>
                    </a:p>
                  </a:txBody>
                  <a:tcPr anchor="ctr">
                    <a:solidFill>
                      <a:schemeClr val="accent6">
                        <a:lumMod val="20000"/>
                        <a:lumOff val="80000"/>
                      </a:schemeClr>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Gill Sans"/>
                      </a:endParaRPr>
                    </a:p>
                  </a:txBody>
                  <a:tcPr/>
                </a:tc>
                <a:extLst>
                  <a:ext uri="{0D108BD9-81ED-4DB2-BD59-A6C34878D82A}">
                    <a16:rowId xmlns:a16="http://schemas.microsoft.com/office/drawing/2014/main" val="10000"/>
                  </a:ext>
                </a:extLst>
              </a:tr>
              <a:tr h="795909">
                <a:tc>
                  <a:txBody>
                    <a:bodyPr/>
                    <a:lstStyle/>
                    <a:p>
                      <a:pPr>
                        <a:lnSpc>
                          <a:spcPct val="115000"/>
                        </a:lnSpc>
                        <a:spcAft>
                          <a:spcPts val="0"/>
                        </a:spcAft>
                      </a:pPr>
                      <a:r>
                        <a:rPr lang="en-GB" sz="1200" b="0" dirty="0">
                          <a:solidFill>
                            <a:schemeClr val="tx1"/>
                          </a:solidFill>
                          <a:effectLst/>
                          <a:latin typeface="Gill Sans MT" panose="020B0502020104020203" pitchFamily="34" charset="0"/>
                          <a:ea typeface="Quicksand"/>
                          <a:cs typeface="Quicksand"/>
                        </a:rPr>
                        <a:t>GUI	</a:t>
                      </a:r>
                    </a:p>
                  </a:txBody>
                  <a:tcPr marL="63500" marR="63500" marT="127000" marB="127000"/>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GB" sz="1200" b="0" dirty="0">
                          <a:solidFill>
                            <a:schemeClr val="tx1"/>
                          </a:solidFill>
                          <a:effectLst/>
                          <a:latin typeface="Gill Sans MT" panose="020B0502020104020203" pitchFamily="34" charset="0"/>
                          <a:ea typeface="Quicksand"/>
                          <a:cs typeface="Quicksand"/>
                        </a:rPr>
                        <a:t>Acronym for graphical user interface. It is an event-driven program that allows the user to interact with it in a variety of ways. For example, buttons and icons. </a:t>
                      </a:r>
                    </a:p>
                  </a:txBody>
                  <a:tcPr marL="63500" marR="63500" marT="127000" marB="127000"/>
                </a:tc>
                <a:extLst>
                  <a:ext uri="{0D108BD9-81ED-4DB2-BD59-A6C34878D82A}">
                    <a16:rowId xmlns:a16="http://schemas.microsoft.com/office/drawing/2014/main" val="3301050492"/>
                  </a:ext>
                </a:extLst>
              </a:tr>
              <a:tr h="417601">
                <a:tc>
                  <a:txBody>
                    <a:bodyPr/>
                    <a:lstStyle/>
                    <a:p>
                      <a:pPr>
                        <a:lnSpc>
                          <a:spcPct val="115000"/>
                        </a:lnSpc>
                        <a:spcAft>
                          <a:spcPts val="0"/>
                        </a:spcAft>
                      </a:pPr>
                      <a:r>
                        <a:rPr lang="en-GB" sz="1200" b="0" dirty="0">
                          <a:solidFill>
                            <a:schemeClr val="tx1"/>
                          </a:solidFill>
                          <a:effectLst/>
                          <a:latin typeface="Gill Sans MT" panose="020B0502020104020203" pitchFamily="34" charset="0"/>
                          <a:ea typeface="Quicksand"/>
                          <a:cs typeface="Quicksand"/>
                        </a:rPr>
                        <a:t>Concatenate</a:t>
                      </a:r>
                    </a:p>
                  </a:txBody>
                  <a:tcPr marL="63500" marR="63500" marT="127000" marB="127000"/>
                </a:tc>
                <a:tc>
                  <a:txBody>
                    <a:bodyPr/>
                    <a:lstStyle/>
                    <a:p>
                      <a:pPr>
                        <a:lnSpc>
                          <a:spcPct val="115000"/>
                        </a:lnSpc>
                        <a:spcAft>
                          <a:spcPts val="0"/>
                        </a:spcAft>
                      </a:pPr>
                      <a:r>
                        <a:rPr lang="en-GB" sz="1200" b="0" dirty="0">
                          <a:solidFill>
                            <a:schemeClr val="tx1"/>
                          </a:solidFill>
                          <a:effectLst/>
                          <a:latin typeface="Gill Sans MT" panose="020B0502020104020203" pitchFamily="34" charset="0"/>
                          <a:ea typeface="Quicksand"/>
                          <a:cs typeface="Quicksand"/>
                        </a:rPr>
                        <a:t>When two or more strings are joined together. </a:t>
                      </a:r>
                    </a:p>
                  </a:txBody>
                  <a:tcPr marL="63500" marR="63500" marT="127000" marB="127000"/>
                </a:tc>
                <a:extLst>
                  <a:ext uri="{0D108BD9-81ED-4DB2-BD59-A6C34878D82A}">
                    <a16:rowId xmlns:a16="http://schemas.microsoft.com/office/drawing/2014/main" val="2224134061"/>
                  </a:ext>
                </a:extLst>
              </a:tr>
              <a:tr h="606755">
                <a:tc>
                  <a:txBody>
                    <a:bodyPr/>
                    <a:lstStyle/>
                    <a:p>
                      <a:pPr>
                        <a:lnSpc>
                          <a:spcPct val="115000"/>
                        </a:lnSpc>
                        <a:spcAft>
                          <a:spcPts val="0"/>
                        </a:spcAft>
                      </a:pPr>
                      <a:r>
                        <a:rPr lang="en-GB" sz="1200" b="0">
                          <a:solidFill>
                            <a:schemeClr val="tx1"/>
                          </a:solidFill>
                          <a:effectLst/>
                          <a:latin typeface="Gill Sans MT" panose="020B0502020104020203" pitchFamily="34" charset="0"/>
                          <a:ea typeface="Quicksand"/>
                          <a:cs typeface="Quicksand"/>
                        </a:rPr>
                        <a:t>String</a:t>
                      </a:r>
                    </a:p>
                  </a:txBody>
                  <a:tcPr marL="63500" marR="63500" marT="127000" marB="127000"/>
                </a:tc>
                <a:tc>
                  <a:txBody>
                    <a:bodyPr/>
                    <a:lstStyle/>
                    <a:p>
                      <a:pPr>
                        <a:lnSpc>
                          <a:spcPct val="115000"/>
                        </a:lnSpc>
                        <a:spcAft>
                          <a:spcPts val="0"/>
                        </a:spcAft>
                      </a:pPr>
                      <a:r>
                        <a:rPr lang="en-GB" sz="1200" b="0" dirty="0">
                          <a:solidFill>
                            <a:schemeClr val="tx1"/>
                          </a:solidFill>
                          <a:effectLst/>
                          <a:latin typeface="Gill Sans MT" panose="020B0502020104020203" pitchFamily="34" charset="0"/>
                          <a:ea typeface="Quicksand"/>
                          <a:cs typeface="Quicksand"/>
                        </a:rPr>
                        <a:t>A value that is text. This can include numbers but they will be read as text.</a:t>
                      </a:r>
                    </a:p>
                  </a:txBody>
                  <a:tcPr marL="63500" marR="63500" marT="127000" marB="127000"/>
                </a:tc>
                <a:extLst>
                  <a:ext uri="{0D108BD9-81ED-4DB2-BD59-A6C34878D82A}">
                    <a16:rowId xmlns:a16="http://schemas.microsoft.com/office/drawing/2014/main" val="10001"/>
                  </a:ext>
                </a:extLst>
              </a:tr>
              <a:tr h="606755">
                <a:tc>
                  <a:txBody>
                    <a:bodyPr/>
                    <a:lstStyle/>
                    <a:p>
                      <a:pPr>
                        <a:lnSpc>
                          <a:spcPct val="115000"/>
                        </a:lnSpc>
                        <a:spcAft>
                          <a:spcPts val="0"/>
                        </a:spcAft>
                      </a:pPr>
                      <a:r>
                        <a:rPr lang="en-GB" sz="1200" b="0" dirty="0">
                          <a:solidFill>
                            <a:schemeClr val="tx1"/>
                          </a:solidFill>
                          <a:effectLst/>
                          <a:latin typeface="Gill Sans MT" panose="020B0502020104020203" pitchFamily="34" charset="0"/>
                          <a:ea typeface="Quicksand"/>
                          <a:cs typeface="Quicksand"/>
                        </a:rPr>
                        <a:t>Array</a:t>
                      </a:r>
                    </a:p>
                  </a:txBody>
                  <a:tcPr marL="63500" marR="63500" marT="127000" marB="127000"/>
                </a:tc>
                <a:tc>
                  <a:txBody>
                    <a:bodyPr/>
                    <a:lstStyle/>
                    <a:p>
                      <a:pPr>
                        <a:lnSpc>
                          <a:spcPct val="115000"/>
                        </a:lnSpc>
                        <a:spcAft>
                          <a:spcPts val="0"/>
                        </a:spcAft>
                      </a:pPr>
                      <a:r>
                        <a:rPr lang="en-GB" sz="1200" b="0" dirty="0">
                          <a:solidFill>
                            <a:schemeClr val="tx1"/>
                          </a:solidFill>
                          <a:effectLst/>
                          <a:latin typeface="Gill Sans MT" panose="020B0502020104020203" pitchFamily="34" charset="0"/>
                          <a:ea typeface="Quicksand"/>
                          <a:cs typeface="Quicksand"/>
                        </a:rPr>
                        <a:t>A fixed (static) data structure that holds items of the same data type under one name. </a:t>
                      </a:r>
                    </a:p>
                  </a:txBody>
                  <a:tcPr marL="63500" marR="63500" marT="127000" marB="127000"/>
                </a:tc>
                <a:extLst>
                  <a:ext uri="{0D108BD9-81ED-4DB2-BD59-A6C34878D82A}">
                    <a16:rowId xmlns:a16="http://schemas.microsoft.com/office/drawing/2014/main" val="10002"/>
                  </a:ext>
                </a:extLst>
              </a:tr>
              <a:tr h="417601">
                <a:tc>
                  <a:txBody>
                    <a:bodyPr/>
                    <a:lstStyle/>
                    <a:p>
                      <a:pPr>
                        <a:lnSpc>
                          <a:spcPct val="115000"/>
                        </a:lnSpc>
                        <a:spcAft>
                          <a:spcPts val="0"/>
                        </a:spcAft>
                      </a:pPr>
                      <a:r>
                        <a:rPr lang="en-GB" sz="1200" b="0" dirty="0">
                          <a:solidFill>
                            <a:schemeClr val="tx1"/>
                          </a:solidFill>
                          <a:effectLst/>
                          <a:latin typeface="Gill Sans MT" panose="020B0502020104020203" pitchFamily="34" charset="0"/>
                          <a:ea typeface="Quicksand"/>
                          <a:cs typeface="Quicksand"/>
                        </a:rPr>
                        <a:t>Index</a:t>
                      </a:r>
                    </a:p>
                  </a:txBody>
                  <a:tcPr marL="63500" marR="63500" marT="127000" marB="127000"/>
                </a:tc>
                <a:tc>
                  <a:txBody>
                    <a:bodyPr/>
                    <a:lstStyle/>
                    <a:p>
                      <a:pPr>
                        <a:lnSpc>
                          <a:spcPct val="115000"/>
                        </a:lnSpc>
                        <a:spcAft>
                          <a:spcPts val="0"/>
                        </a:spcAft>
                      </a:pPr>
                      <a:r>
                        <a:rPr lang="en-GB" sz="1200" b="0" dirty="0">
                          <a:solidFill>
                            <a:schemeClr val="tx1"/>
                          </a:solidFill>
                          <a:effectLst/>
                          <a:latin typeface="Gill Sans MT" panose="020B0502020104020203" pitchFamily="34" charset="0"/>
                          <a:ea typeface="Quicksand"/>
                          <a:cs typeface="Quicksand"/>
                        </a:rPr>
                        <a:t>The location of items or elements in a list, array, or string. </a:t>
                      </a:r>
                    </a:p>
                  </a:txBody>
                  <a:tcPr marL="63500" marR="63500" marT="127000" marB="127000"/>
                </a:tc>
                <a:extLst>
                  <a:ext uri="{0D108BD9-81ED-4DB2-BD59-A6C34878D82A}">
                    <a16:rowId xmlns:a16="http://schemas.microsoft.com/office/drawing/2014/main" val="10003"/>
                  </a:ext>
                </a:extLst>
              </a:tr>
              <a:tr h="417601">
                <a:tc>
                  <a:txBody>
                    <a:bodyPr/>
                    <a:lstStyle/>
                    <a:p>
                      <a:pPr>
                        <a:lnSpc>
                          <a:spcPct val="115000"/>
                        </a:lnSpc>
                        <a:spcAft>
                          <a:spcPts val="0"/>
                        </a:spcAft>
                      </a:pPr>
                      <a:r>
                        <a:rPr lang="en-GB" sz="1200" b="0" dirty="0">
                          <a:solidFill>
                            <a:schemeClr val="tx1"/>
                          </a:solidFill>
                          <a:effectLst/>
                          <a:latin typeface="Gill Sans MT" panose="020B0502020104020203" pitchFamily="34" charset="0"/>
                          <a:ea typeface="Quicksand"/>
                          <a:cs typeface="Quicksand"/>
                        </a:rPr>
                        <a:t>Append</a:t>
                      </a:r>
                    </a:p>
                  </a:txBody>
                  <a:tcPr marL="63500" marR="63500" marT="127000" marB="127000"/>
                </a:tc>
                <a:tc>
                  <a:txBody>
                    <a:bodyPr/>
                    <a:lstStyle/>
                    <a:p>
                      <a:pPr>
                        <a:lnSpc>
                          <a:spcPct val="115000"/>
                        </a:lnSpc>
                        <a:spcAft>
                          <a:spcPts val="0"/>
                        </a:spcAft>
                      </a:pPr>
                      <a:r>
                        <a:rPr lang="en-GB" sz="1200" b="0" dirty="0">
                          <a:solidFill>
                            <a:schemeClr val="tx1"/>
                          </a:solidFill>
                          <a:effectLst/>
                          <a:latin typeface="Gill Sans MT" panose="020B0502020104020203" pitchFamily="34" charset="0"/>
                          <a:ea typeface="Quicksand"/>
                          <a:cs typeface="Quicksand"/>
                        </a:rPr>
                        <a:t>Adding to an existing data structure. </a:t>
                      </a:r>
                    </a:p>
                  </a:txBody>
                  <a:tcPr marL="63500" marR="63500" marT="127000" marB="127000"/>
                </a:tc>
                <a:extLst>
                  <a:ext uri="{0D108BD9-81ED-4DB2-BD59-A6C34878D82A}">
                    <a16:rowId xmlns:a16="http://schemas.microsoft.com/office/drawing/2014/main" val="1225530206"/>
                  </a:ext>
                </a:extLst>
              </a:tr>
              <a:tr h="417601">
                <a:tc>
                  <a:txBody>
                    <a:bodyPr/>
                    <a:lstStyle/>
                    <a:p>
                      <a:pPr>
                        <a:lnSpc>
                          <a:spcPct val="115000"/>
                        </a:lnSpc>
                        <a:spcAft>
                          <a:spcPts val="0"/>
                        </a:spcAft>
                      </a:pPr>
                      <a:r>
                        <a:rPr lang="en-GB" sz="1200" b="0">
                          <a:solidFill>
                            <a:schemeClr val="tx1"/>
                          </a:solidFill>
                          <a:effectLst/>
                          <a:latin typeface="Gill Sans MT" panose="020B0502020104020203" pitchFamily="34" charset="0"/>
                          <a:ea typeface="Quicksand"/>
                          <a:cs typeface="Quicksand"/>
                        </a:rPr>
                        <a:t>Data structure</a:t>
                      </a:r>
                    </a:p>
                  </a:txBody>
                  <a:tcPr marL="63500" marR="63500" marT="127000" marB="127000"/>
                </a:tc>
                <a:tc>
                  <a:txBody>
                    <a:bodyPr/>
                    <a:lstStyle/>
                    <a:p>
                      <a:pPr>
                        <a:lnSpc>
                          <a:spcPct val="115000"/>
                        </a:lnSpc>
                        <a:spcAft>
                          <a:spcPts val="0"/>
                        </a:spcAft>
                      </a:pPr>
                      <a:r>
                        <a:rPr lang="en-GB" sz="1200" b="0" dirty="0">
                          <a:solidFill>
                            <a:schemeClr val="tx1"/>
                          </a:solidFill>
                          <a:effectLst/>
                          <a:latin typeface="Gill Sans MT" panose="020B0502020104020203" pitchFamily="34" charset="0"/>
                          <a:ea typeface="Quicksand"/>
                          <a:cs typeface="Quicksand"/>
                        </a:rPr>
                        <a:t>Used to store data in an organised and accessible way. </a:t>
                      </a:r>
                    </a:p>
                  </a:txBody>
                  <a:tcPr marL="63500" marR="63500" marT="127000" marB="127000"/>
                </a:tc>
                <a:extLst>
                  <a:ext uri="{0D108BD9-81ED-4DB2-BD59-A6C34878D82A}">
                    <a16:rowId xmlns:a16="http://schemas.microsoft.com/office/drawing/2014/main" val="3160735499"/>
                  </a:ext>
                </a:extLst>
              </a:tr>
              <a:tr h="606755">
                <a:tc>
                  <a:txBody>
                    <a:bodyPr/>
                    <a:lstStyle/>
                    <a:p>
                      <a:pPr>
                        <a:lnSpc>
                          <a:spcPct val="115000"/>
                        </a:lnSpc>
                        <a:spcAft>
                          <a:spcPts val="0"/>
                        </a:spcAft>
                      </a:pPr>
                      <a:r>
                        <a:rPr lang="en-GB" sz="1200" b="0">
                          <a:solidFill>
                            <a:schemeClr val="tx1"/>
                          </a:solidFill>
                          <a:effectLst/>
                          <a:latin typeface="Gill Sans MT" panose="020B0502020104020203" pitchFamily="34" charset="0"/>
                          <a:ea typeface="Quicksand"/>
                          <a:cs typeface="Quicksand"/>
                        </a:rPr>
                        <a:t>Operator</a:t>
                      </a:r>
                    </a:p>
                  </a:txBody>
                  <a:tcPr marL="63500" marR="63500" marT="127000" marB="127000"/>
                </a:tc>
                <a:tc>
                  <a:txBody>
                    <a:bodyPr/>
                    <a:lstStyle/>
                    <a:p>
                      <a:pPr>
                        <a:lnSpc>
                          <a:spcPct val="115000"/>
                        </a:lnSpc>
                        <a:spcAft>
                          <a:spcPts val="0"/>
                        </a:spcAft>
                      </a:pPr>
                      <a:r>
                        <a:rPr lang="en-GB" sz="1200" b="0" dirty="0">
                          <a:solidFill>
                            <a:schemeClr val="tx1"/>
                          </a:solidFill>
                          <a:effectLst/>
                          <a:latin typeface="Gill Sans MT" panose="020B0502020104020203" pitchFamily="34" charset="0"/>
                          <a:ea typeface="Quicksand"/>
                          <a:cs typeface="Quicksand"/>
                        </a:rPr>
                        <a:t>A symbol or function that performs an operation. For example, +.</a:t>
                      </a:r>
                    </a:p>
                  </a:txBody>
                  <a:tcPr marL="63500" marR="63500" marT="127000" marB="127000"/>
                </a:tc>
                <a:extLst>
                  <a:ext uri="{0D108BD9-81ED-4DB2-BD59-A6C34878D82A}">
                    <a16:rowId xmlns:a16="http://schemas.microsoft.com/office/drawing/2014/main" val="1966114263"/>
                  </a:ext>
                </a:extLst>
              </a:tr>
            </a:tbl>
          </a:graphicData>
        </a:graphic>
      </p:graphicFrame>
      <p:graphicFrame>
        <p:nvGraphicFramePr>
          <p:cNvPr id="11" name="Content Placeholder 3"/>
          <p:cNvGraphicFramePr>
            <a:graphicFrameLocks/>
          </p:cNvGraphicFramePr>
          <p:nvPr>
            <p:extLst>
              <p:ext uri="{D42A27DB-BD31-4B8C-83A1-F6EECF244321}">
                <p14:modId xmlns:p14="http://schemas.microsoft.com/office/powerpoint/2010/main" val="1090006822"/>
              </p:ext>
            </p:extLst>
          </p:nvPr>
        </p:nvGraphicFramePr>
        <p:xfrm>
          <a:off x="406256" y="764892"/>
          <a:ext cx="5676494" cy="2622742"/>
        </p:xfrm>
        <a:graphic>
          <a:graphicData uri="http://schemas.openxmlformats.org/drawingml/2006/table">
            <a:tbl>
              <a:tblPr firstRow="1" bandRow="1">
                <a:tableStyleId>{5940675A-B579-460E-94D1-54222C63F5DA}</a:tableStyleId>
              </a:tblPr>
              <a:tblGrid>
                <a:gridCol w="1250266">
                  <a:extLst>
                    <a:ext uri="{9D8B030D-6E8A-4147-A177-3AD203B41FA5}">
                      <a16:colId xmlns:a16="http://schemas.microsoft.com/office/drawing/2014/main" val="20000"/>
                    </a:ext>
                  </a:extLst>
                </a:gridCol>
                <a:gridCol w="4426228">
                  <a:extLst>
                    <a:ext uri="{9D8B030D-6E8A-4147-A177-3AD203B41FA5}">
                      <a16:colId xmlns:a16="http://schemas.microsoft.com/office/drawing/2014/main" val="1348711743"/>
                    </a:ext>
                  </a:extLst>
                </a:gridCol>
              </a:tblGrid>
              <a:tr h="395611">
                <a:tc gridSpan="2">
                  <a:txBody>
                    <a:bodyPr/>
                    <a:lstStyle/>
                    <a:p>
                      <a:pPr algn="ctr"/>
                      <a:r>
                        <a:rPr lang="en-US" sz="1200" b="1" dirty="0">
                          <a:latin typeface="Gill Sans MT" panose="020B0502020104020203" pitchFamily="34" charset="0"/>
                        </a:rPr>
                        <a:t>Number</a:t>
                      </a:r>
                      <a:r>
                        <a:rPr lang="en-US" sz="1200" b="1" baseline="0" dirty="0">
                          <a:latin typeface="Gill Sans MT" panose="020B0502020104020203" pitchFamily="34" charset="0"/>
                        </a:rPr>
                        <a:t> bases</a:t>
                      </a:r>
                      <a:endParaRPr lang="en-US" sz="1200" b="1" dirty="0">
                        <a:latin typeface="Gill Sans MT" panose="020B0502020104020203" pitchFamily="34" charset="0"/>
                      </a:endParaRPr>
                    </a:p>
                  </a:txBody>
                  <a:tcPr anchor="ctr">
                    <a:solidFill>
                      <a:schemeClr val="accent2">
                        <a:lumMod val="20000"/>
                        <a:lumOff val="80000"/>
                      </a:schemeClr>
                    </a:solidFill>
                  </a:tcPr>
                </a:tc>
                <a:tc hMerge="1">
                  <a:txBody>
                    <a:bodyPr/>
                    <a:lstStyle/>
                    <a:p>
                      <a:endParaRPr lang="en-GB"/>
                    </a:p>
                  </a:txBody>
                  <a:tcPr/>
                </a:tc>
                <a:extLst>
                  <a:ext uri="{0D108BD9-81ED-4DB2-BD59-A6C34878D82A}">
                    <a16:rowId xmlns:a16="http://schemas.microsoft.com/office/drawing/2014/main" val="10004"/>
                  </a:ext>
                </a:extLst>
              </a:tr>
              <a:tr h="954485">
                <a:tc>
                  <a:txBody>
                    <a:bodyPr/>
                    <a:lstStyle/>
                    <a:p>
                      <a:pPr algn="ctr"/>
                      <a:r>
                        <a:rPr lang="en-US" sz="1200" b="0" dirty="0">
                          <a:effectLst/>
                          <a:latin typeface="Gill Sans MT" panose="020B0502020104020203" pitchFamily="34" charset="0"/>
                          <a:ea typeface="Calibri" panose="020F0502020204030204" pitchFamily="34" charset="0"/>
                        </a:rPr>
                        <a:t>Denary (or decimal) </a:t>
                      </a:r>
                      <a:endParaRPr lang="en-US" sz="1000" b="0" dirty="0">
                        <a:latin typeface="Gill Sans MT" panose="020B0502020104020203" pitchFamily="34" charset="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Gill Sans MT" panose="020B0502020104020203" pitchFamily="34" charset="0"/>
                          <a:ea typeface="+mn-ea"/>
                          <a:cs typeface="+mn-cs"/>
                        </a:rPr>
                        <a:t>base-10 and is the number system we are most familiar with. We have the columns of units, tens, hundreds, thousands and so on. Base-10 means that we have 10 possible values (0, 1, 2, 3, 4, 5, 6, 7, 8, 9) in each column</a:t>
                      </a:r>
                      <a:endParaRPr lang="en-GB" sz="1000" b="0" dirty="0">
                        <a:solidFill>
                          <a:schemeClr val="tx1"/>
                        </a:solidFill>
                        <a:latin typeface="Gill Sans MT" panose="020B0502020104020203" pitchFamily="34" charset="0"/>
                      </a:endParaRPr>
                    </a:p>
                  </a:txBody>
                  <a:tcPr anchor="ctr"/>
                </a:tc>
                <a:extLst>
                  <a:ext uri="{0D108BD9-81ED-4DB2-BD59-A6C34878D82A}">
                    <a16:rowId xmlns:a16="http://schemas.microsoft.com/office/drawing/2014/main" val="10005"/>
                  </a:ext>
                </a:extLst>
              </a:tr>
              <a:tr h="742377">
                <a:tc>
                  <a:txBody>
                    <a:bodyPr/>
                    <a:lstStyle/>
                    <a:p>
                      <a:pPr algn="ctr"/>
                      <a:r>
                        <a:rPr lang="en-US" sz="1200" b="0" dirty="0">
                          <a:effectLst/>
                          <a:latin typeface="Gill Sans MT" panose="020B0502020104020203" pitchFamily="34" charset="0"/>
                          <a:ea typeface="Calibri" panose="020F0502020204030204" pitchFamily="34" charset="0"/>
                        </a:rPr>
                        <a:t>Binary</a:t>
                      </a:r>
                      <a:endParaRPr lang="en-US" sz="1000" b="0" dirty="0">
                        <a:latin typeface="Gill Sans MT" panose="020B0502020104020203" pitchFamily="34" charset="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Gill Sans MT" panose="020B0502020104020203" pitchFamily="34" charset="0"/>
                          <a:ea typeface="Calibri" panose="020F0502020204030204" pitchFamily="34" charset="0"/>
                        </a:rPr>
                        <a:t>base-2 and has 2 values, 0 and 1. It requires a greater number of digits in binary to represent a number than denary. This is how data and instructions are stored in a computer.</a:t>
                      </a:r>
                      <a:endParaRPr lang="en-GB" sz="1000" dirty="0">
                        <a:latin typeface="Gill Sans MT" panose="020B0502020104020203" pitchFamily="34" charset="0"/>
                      </a:endParaRPr>
                    </a:p>
                  </a:txBody>
                  <a:tcPr anchor="ctr"/>
                </a:tc>
                <a:extLst>
                  <a:ext uri="{0D108BD9-81ED-4DB2-BD59-A6C34878D82A}">
                    <a16:rowId xmlns:a16="http://schemas.microsoft.com/office/drawing/2014/main" val="10006"/>
                  </a:ext>
                </a:extLst>
              </a:tr>
              <a:tr h="530269">
                <a:tc>
                  <a:txBody>
                    <a:bodyPr/>
                    <a:lstStyle/>
                    <a:p>
                      <a:pPr algn="ctr"/>
                      <a:r>
                        <a:rPr lang="en-GB" sz="1200" b="0" dirty="0">
                          <a:effectLst/>
                          <a:latin typeface="Gill Sans MT" panose="020B0502020104020203" pitchFamily="34" charset="0"/>
                          <a:ea typeface="Calibri" panose="020F0502020204030204" pitchFamily="34" charset="0"/>
                        </a:rPr>
                        <a:t>Hexadecimal</a:t>
                      </a:r>
                      <a:endParaRPr lang="en-US" sz="1200" b="0" dirty="0">
                        <a:latin typeface="Gill Sans MT" panose="020B0502020104020203" pitchFamily="34" charset="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Gill Sans MT" panose="020B0502020104020203" pitchFamily="34" charset="0"/>
                          <a:ea typeface="+mn-ea"/>
                          <a:cs typeface="+mn-cs"/>
                        </a:rPr>
                        <a:t>base-16.  To make up the 16 values we use the ten denary numbers in addition to 6 letters (A, B, C, D, E, F).</a:t>
                      </a:r>
                      <a:endParaRPr lang="en-GB" sz="1200" b="0" dirty="0">
                        <a:solidFill>
                          <a:schemeClr val="tx1"/>
                        </a:solidFill>
                        <a:latin typeface="Gill Sans MT" panose="020B0502020104020203" pitchFamily="34" charset="0"/>
                      </a:endParaRPr>
                    </a:p>
                  </a:txBody>
                  <a:tcPr anchor="ctr"/>
                </a:tc>
                <a:extLst>
                  <a:ext uri="{0D108BD9-81ED-4DB2-BD59-A6C34878D82A}">
                    <a16:rowId xmlns:a16="http://schemas.microsoft.com/office/drawing/2014/main" val="535829074"/>
                  </a:ext>
                </a:extLst>
              </a:tr>
            </a:tbl>
          </a:graphicData>
        </a:graphic>
      </p:graphicFrame>
      <p:sp>
        <p:nvSpPr>
          <p:cNvPr id="5" name="TextBox 4"/>
          <p:cNvSpPr txBox="1"/>
          <p:nvPr/>
        </p:nvSpPr>
        <p:spPr>
          <a:xfrm>
            <a:off x="406256" y="218915"/>
            <a:ext cx="2617313" cy="461665"/>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rtlCol="0">
            <a:spAutoFit/>
          </a:bodyPr>
          <a:lstStyle/>
          <a:p>
            <a:pPr lvl="0" algn="ctr">
              <a:defRPr/>
            </a:pPr>
            <a:r>
              <a:rPr lang="en-US" sz="2400" dirty="0">
                <a:solidFill>
                  <a:prstClr val="white"/>
                </a:solidFill>
                <a:latin typeface="Gill Sans MT" panose="020B0502020104020203" pitchFamily="34" charset="0"/>
              </a:rPr>
              <a:t>Computing</a:t>
            </a:r>
            <a:endParaRPr lang="en-US" sz="2000" dirty="0">
              <a:solidFill>
                <a:prstClr val="white"/>
              </a:solidFill>
              <a:latin typeface="Gill Sans MT" panose="020B0502020104020203" pitchFamily="34" charset="0"/>
            </a:endParaRPr>
          </a:p>
        </p:txBody>
      </p:sp>
      <p:graphicFrame>
        <p:nvGraphicFramePr>
          <p:cNvPr id="2" name="Table 1"/>
          <p:cNvGraphicFramePr>
            <a:graphicFrameLocks noGrp="1"/>
          </p:cNvGraphicFramePr>
          <p:nvPr/>
        </p:nvGraphicFramePr>
        <p:xfrm>
          <a:off x="406256" y="3516246"/>
          <a:ext cx="5676494" cy="2255544"/>
        </p:xfrm>
        <a:graphic>
          <a:graphicData uri="http://schemas.openxmlformats.org/drawingml/2006/table">
            <a:tbl>
              <a:tblPr firstRow="1" firstCol="1" bandRow="1"/>
              <a:tblGrid>
                <a:gridCol w="865545">
                  <a:extLst>
                    <a:ext uri="{9D8B030D-6E8A-4147-A177-3AD203B41FA5}">
                      <a16:colId xmlns:a16="http://schemas.microsoft.com/office/drawing/2014/main" val="4097072473"/>
                    </a:ext>
                  </a:extLst>
                </a:gridCol>
                <a:gridCol w="743350">
                  <a:extLst>
                    <a:ext uri="{9D8B030D-6E8A-4147-A177-3AD203B41FA5}">
                      <a16:colId xmlns:a16="http://schemas.microsoft.com/office/drawing/2014/main" val="436071413"/>
                    </a:ext>
                  </a:extLst>
                </a:gridCol>
                <a:gridCol w="918311">
                  <a:extLst>
                    <a:ext uri="{9D8B030D-6E8A-4147-A177-3AD203B41FA5}">
                      <a16:colId xmlns:a16="http://schemas.microsoft.com/office/drawing/2014/main" val="2621028391"/>
                    </a:ext>
                  </a:extLst>
                </a:gridCol>
                <a:gridCol w="652630">
                  <a:extLst>
                    <a:ext uri="{9D8B030D-6E8A-4147-A177-3AD203B41FA5}">
                      <a16:colId xmlns:a16="http://schemas.microsoft.com/office/drawing/2014/main" val="1184440312"/>
                    </a:ext>
                  </a:extLst>
                </a:gridCol>
                <a:gridCol w="865545">
                  <a:extLst>
                    <a:ext uri="{9D8B030D-6E8A-4147-A177-3AD203B41FA5}">
                      <a16:colId xmlns:a16="http://schemas.microsoft.com/office/drawing/2014/main" val="1025632246"/>
                    </a:ext>
                  </a:extLst>
                </a:gridCol>
                <a:gridCol w="712802">
                  <a:extLst>
                    <a:ext uri="{9D8B030D-6E8A-4147-A177-3AD203B41FA5}">
                      <a16:colId xmlns:a16="http://schemas.microsoft.com/office/drawing/2014/main" val="2636692549"/>
                    </a:ext>
                  </a:extLst>
                </a:gridCol>
                <a:gridCol w="918311">
                  <a:extLst>
                    <a:ext uri="{9D8B030D-6E8A-4147-A177-3AD203B41FA5}">
                      <a16:colId xmlns:a16="http://schemas.microsoft.com/office/drawing/2014/main" val="3335630753"/>
                    </a:ext>
                  </a:extLst>
                </a:gridCol>
              </a:tblGrid>
              <a:tr h="250616">
                <a:tc>
                  <a:txBody>
                    <a:bodyPr/>
                    <a:lstStyle/>
                    <a:p>
                      <a:pPr>
                        <a:lnSpc>
                          <a:spcPct val="107000"/>
                        </a:lnSpc>
                        <a:spcAft>
                          <a:spcPts val="0"/>
                        </a:spcAft>
                      </a:pPr>
                      <a:r>
                        <a:rPr lang="en-GB" sz="1200" b="1">
                          <a:effectLst/>
                          <a:latin typeface="Gill Sans MT" panose="020B0502020104020203" pitchFamily="34" charset="0"/>
                          <a:ea typeface="Calibri" panose="020F0502020204030204" pitchFamily="34" charset="0"/>
                          <a:cs typeface="Calibri" panose="020F0502020204030204" pitchFamily="34" charset="0"/>
                        </a:rPr>
                        <a:t>Denary</a:t>
                      </a:r>
                      <a:endParaRPr lang="en-GB" sz="120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en-GB" sz="1200" b="1">
                          <a:effectLst/>
                          <a:latin typeface="Gill Sans MT" panose="020B0502020104020203" pitchFamily="34" charset="0"/>
                          <a:ea typeface="Calibri" panose="020F0502020204030204" pitchFamily="34" charset="0"/>
                          <a:cs typeface="Calibri" panose="020F0502020204030204" pitchFamily="34" charset="0"/>
                        </a:rPr>
                        <a:t>Hex.</a:t>
                      </a:r>
                      <a:endParaRPr lang="en-GB" sz="120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en-GB" sz="1200" b="1">
                          <a:effectLst/>
                          <a:latin typeface="Gill Sans MT" panose="020B0502020104020203" pitchFamily="34" charset="0"/>
                          <a:ea typeface="Calibri" panose="020F0502020204030204" pitchFamily="34" charset="0"/>
                          <a:cs typeface="Calibri" panose="020F0502020204030204" pitchFamily="34" charset="0"/>
                        </a:rPr>
                        <a:t>Binary</a:t>
                      </a:r>
                      <a:endParaRPr lang="en-GB" sz="120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en-GB" sz="1200" b="1" dirty="0">
                          <a:effectLst/>
                          <a:latin typeface="Gill Sans MT" panose="020B0502020104020203" pitchFamily="34" charset="0"/>
                          <a:ea typeface="Calibri" panose="020F0502020204030204" pitchFamily="34" charset="0"/>
                          <a:cs typeface="Calibri" panose="020F0502020204030204" pitchFamily="34" charset="0"/>
                        </a:rPr>
                        <a:t> </a:t>
                      </a:r>
                      <a:endParaRPr lang="en-GB" sz="12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nSpc>
                          <a:spcPct val="107000"/>
                        </a:lnSpc>
                        <a:spcAft>
                          <a:spcPts val="0"/>
                        </a:spcAft>
                      </a:pPr>
                      <a:r>
                        <a:rPr lang="en-GB" sz="1200" b="1" dirty="0">
                          <a:effectLst/>
                          <a:latin typeface="Gill Sans MT" panose="020B0502020104020203" pitchFamily="34" charset="0"/>
                          <a:ea typeface="Calibri" panose="020F0502020204030204" pitchFamily="34" charset="0"/>
                          <a:cs typeface="Calibri" panose="020F0502020204030204" pitchFamily="34" charset="0"/>
                        </a:rPr>
                        <a:t>Denary</a:t>
                      </a:r>
                      <a:endParaRPr lang="en-GB" sz="12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en-GB" sz="1200" b="1">
                          <a:effectLst/>
                          <a:latin typeface="Gill Sans MT" panose="020B0502020104020203" pitchFamily="34" charset="0"/>
                          <a:ea typeface="Calibri" panose="020F0502020204030204" pitchFamily="34" charset="0"/>
                          <a:cs typeface="Calibri" panose="020F0502020204030204" pitchFamily="34" charset="0"/>
                        </a:rPr>
                        <a:t>Hex.</a:t>
                      </a:r>
                      <a:endParaRPr lang="en-GB" sz="120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en-GB" sz="1200" b="1">
                          <a:effectLst/>
                          <a:latin typeface="Gill Sans MT" panose="020B0502020104020203" pitchFamily="34" charset="0"/>
                          <a:ea typeface="Calibri" panose="020F0502020204030204" pitchFamily="34" charset="0"/>
                          <a:cs typeface="Calibri" panose="020F0502020204030204" pitchFamily="34" charset="0"/>
                        </a:rPr>
                        <a:t>Binary</a:t>
                      </a:r>
                      <a:endParaRPr lang="en-GB" sz="120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590758"/>
                  </a:ext>
                </a:extLst>
              </a:tr>
              <a:tr h="250616">
                <a:tc>
                  <a:txBody>
                    <a:bodyPr/>
                    <a:lstStyle/>
                    <a:p>
                      <a:pPr>
                        <a:lnSpc>
                          <a:spcPct val="107000"/>
                        </a:lnSpc>
                        <a:spcAft>
                          <a:spcPts val="0"/>
                        </a:spcAft>
                      </a:pPr>
                      <a:r>
                        <a:rPr lang="en-GB" sz="1200">
                          <a:effectLst/>
                          <a:latin typeface="Gill Sans MT" panose="020B0502020104020203" pitchFamily="34" charset="0"/>
                          <a:ea typeface="Calibri" panose="020F0502020204030204" pitchFamily="34" charset="0"/>
                          <a:cs typeface="Calibri" panose="020F0502020204030204" pitchFamily="34" charset="0"/>
                        </a:rPr>
                        <a:t>0</a:t>
                      </a:r>
                      <a:r>
                        <a:rPr lang="en-GB" sz="1200" baseline="-25000">
                          <a:effectLst/>
                          <a:latin typeface="Gill Sans MT" panose="020B0502020104020203" pitchFamily="34" charset="0"/>
                          <a:ea typeface="Calibri" panose="020F0502020204030204" pitchFamily="34" charset="0"/>
                          <a:cs typeface="Calibri" panose="020F0502020204030204" pitchFamily="34" charset="0"/>
                        </a:rPr>
                        <a:t>10</a:t>
                      </a:r>
                      <a:endParaRPr lang="en-GB" sz="120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en-GB" sz="1200">
                          <a:effectLst/>
                          <a:latin typeface="Gill Sans MT" panose="020B0502020104020203" pitchFamily="34" charset="0"/>
                          <a:ea typeface="Calibri" panose="020F0502020204030204" pitchFamily="34" charset="0"/>
                          <a:cs typeface="Calibri" panose="020F0502020204030204" pitchFamily="34" charset="0"/>
                        </a:rPr>
                        <a:t>0</a:t>
                      </a:r>
                      <a:r>
                        <a:rPr lang="en-GB" sz="1200" baseline="-25000">
                          <a:effectLst/>
                          <a:latin typeface="Gill Sans MT" panose="020B0502020104020203" pitchFamily="34" charset="0"/>
                          <a:ea typeface="Calibri" panose="020F0502020204030204" pitchFamily="34" charset="0"/>
                          <a:cs typeface="Calibri" panose="020F0502020204030204" pitchFamily="34" charset="0"/>
                        </a:rPr>
                        <a:t>16</a:t>
                      </a:r>
                      <a:endParaRPr lang="en-GB" sz="120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en-GB" sz="1200">
                          <a:effectLst/>
                          <a:latin typeface="Gill Sans MT" panose="020B0502020104020203" pitchFamily="34" charset="0"/>
                          <a:ea typeface="Calibri" panose="020F0502020204030204" pitchFamily="34" charset="0"/>
                          <a:cs typeface="Calibri" panose="020F0502020204030204" pitchFamily="34" charset="0"/>
                        </a:rPr>
                        <a:t>0000</a:t>
                      </a:r>
                      <a:r>
                        <a:rPr lang="en-GB" sz="1200" baseline="-25000">
                          <a:effectLst/>
                          <a:latin typeface="Gill Sans MT" panose="020B0502020104020203" pitchFamily="34" charset="0"/>
                          <a:ea typeface="Calibri" panose="020F0502020204030204" pitchFamily="34" charset="0"/>
                          <a:cs typeface="Calibri" panose="020F0502020204030204" pitchFamily="34" charset="0"/>
                        </a:rPr>
                        <a:t>2</a:t>
                      </a:r>
                      <a:endParaRPr lang="en-GB" sz="120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en-GB" sz="1200" dirty="0">
                          <a:effectLst/>
                          <a:latin typeface="Gill Sans MT" panose="020B0502020104020203" pitchFamily="34" charset="0"/>
                          <a:ea typeface="Calibri" panose="020F0502020204030204" pitchFamily="34" charset="0"/>
                          <a:cs typeface="Calibri" panose="020F0502020204030204" pitchFamily="34" charset="0"/>
                        </a:rPr>
                        <a:t> </a:t>
                      </a:r>
                      <a:endParaRPr lang="en-GB" sz="12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nSpc>
                          <a:spcPct val="107000"/>
                        </a:lnSpc>
                        <a:spcAft>
                          <a:spcPts val="0"/>
                        </a:spcAft>
                      </a:pPr>
                      <a:r>
                        <a:rPr lang="en-GB" sz="1200">
                          <a:effectLst/>
                          <a:latin typeface="Gill Sans MT" panose="020B0502020104020203" pitchFamily="34" charset="0"/>
                          <a:ea typeface="Calibri" panose="020F0502020204030204" pitchFamily="34" charset="0"/>
                          <a:cs typeface="Calibri" panose="020F0502020204030204" pitchFamily="34" charset="0"/>
                        </a:rPr>
                        <a:t>8</a:t>
                      </a:r>
                      <a:r>
                        <a:rPr lang="en-GB" sz="1200" baseline="-25000">
                          <a:effectLst/>
                          <a:latin typeface="Gill Sans MT" panose="020B0502020104020203" pitchFamily="34" charset="0"/>
                          <a:ea typeface="Calibri" panose="020F0502020204030204" pitchFamily="34" charset="0"/>
                          <a:cs typeface="Calibri" panose="020F0502020204030204" pitchFamily="34" charset="0"/>
                        </a:rPr>
                        <a:t>10</a:t>
                      </a:r>
                      <a:endParaRPr lang="en-GB" sz="120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en-GB" sz="1200" dirty="0">
                          <a:effectLst/>
                          <a:latin typeface="Gill Sans MT" panose="020B0502020104020203" pitchFamily="34" charset="0"/>
                          <a:ea typeface="Calibri" panose="020F0502020204030204" pitchFamily="34" charset="0"/>
                          <a:cs typeface="Calibri" panose="020F0502020204030204" pitchFamily="34" charset="0"/>
                        </a:rPr>
                        <a:t>8</a:t>
                      </a:r>
                      <a:r>
                        <a:rPr lang="en-GB" sz="1200" baseline="-25000" dirty="0">
                          <a:effectLst/>
                          <a:latin typeface="Gill Sans MT" panose="020B0502020104020203" pitchFamily="34" charset="0"/>
                          <a:ea typeface="Calibri" panose="020F0502020204030204" pitchFamily="34" charset="0"/>
                          <a:cs typeface="Calibri" panose="020F0502020204030204" pitchFamily="34" charset="0"/>
                        </a:rPr>
                        <a:t>16</a:t>
                      </a:r>
                      <a:endParaRPr lang="en-GB" sz="12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en-GB" sz="1200">
                          <a:effectLst/>
                          <a:latin typeface="Gill Sans MT" panose="020B0502020104020203" pitchFamily="34" charset="0"/>
                          <a:ea typeface="Calibri" panose="020F0502020204030204" pitchFamily="34" charset="0"/>
                          <a:cs typeface="Calibri" panose="020F0502020204030204" pitchFamily="34" charset="0"/>
                        </a:rPr>
                        <a:t>1000</a:t>
                      </a:r>
                      <a:r>
                        <a:rPr lang="en-GB" sz="1200" baseline="-25000">
                          <a:effectLst/>
                          <a:latin typeface="Gill Sans MT" panose="020B0502020104020203" pitchFamily="34" charset="0"/>
                          <a:ea typeface="Calibri" panose="020F0502020204030204" pitchFamily="34" charset="0"/>
                          <a:cs typeface="Calibri" panose="020F0502020204030204" pitchFamily="34" charset="0"/>
                        </a:rPr>
                        <a:t>2</a:t>
                      </a:r>
                      <a:endParaRPr lang="en-GB" sz="120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84941690"/>
                  </a:ext>
                </a:extLst>
              </a:tr>
              <a:tr h="250616">
                <a:tc>
                  <a:txBody>
                    <a:bodyPr/>
                    <a:lstStyle/>
                    <a:p>
                      <a:pPr>
                        <a:lnSpc>
                          <a:spcPct val="107000"/>
                        </a:lnSpc>
                        <a:spcAft>
                          <a:spcPts val="0"/>
                        </a:spcAft>
                      </a:pPr>
                      <a:r>
                        <a:rPr lang="en-GB" sz="1200">
                          <a:effectLst/>
                          <a:latin typeface="Gill Sans MT" panose="020B0502020104020203" pitchFamily="34" charset="0"/>
                          <a:ea typeface="Calibri" panose="020F0502020204030204" pitchFamily="34" charset="0"/>
                          <a:cs typeface="Calibri" panose="020F0502020204030204" pitchFamily="34" charset="0"/>
                        </a:rPr>
                        <a:t>1</a:t>
                      </a:r>
                      <a:r>
                        <a:rPr lang="en-GB" sz="1200" baseline="-25000">
                          <a:effectLst/>
                          <a:latin typeface="Gill Sans MT" panose="020B0502020104020203" pitchFamily="34" charset="0"/>
                          <a:ea typeface="Calibri" panose="020F0502020204030204" pitchFamily="34" charset="0"/>
                          <a:cs typeface="Calibri" panose="020F0502020204030204" pitchFamily="34" charset="0"/>
                        </a:rPr>
                        <a:t>10</a:t>
                      </a:r>
                      <a:endParaRPr lang="en-GB" sz="120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en-GB" sz="1200">
                          <a:effectLst/>
                          <a:latin typeface="Gill Sans MT" panose="020B0502020104020203" pitchFamily="34" charset="0"/>
                          <a:ea typeface="Calibri" panose="020F0502020204030204" pitchFamily="34" charset="0"/>
                          <a:cs typeface="Calibri" panose="020F0502020204030204" pitchFamily="34" charset="0"/>
                        </a:rPr>
                        <a:t>1</a:t>
                      </a:r>
                      <a:r>
                        <a:rPr lang="en-GB" sz="1200" baseline="-25000">
                          <a:effectLst/>
                          <a:latin typeface="Gill Sans MT" panose="020B0502020104020203" pitchFamily="34" charset="0"/>
                          <a:ea typeface="Calibri" panose="020F0502020204030204" pitchFamily="34" charset="0"/>
                          <a:cs typeface="Calibri" panose="020F0502020204030204" pitchFamily="34" charset="0"/>
                        </a:rPr>
                        <a:t>16</a:t>
                      </a:r>
                      <a:endParaRPr lang="en-GB" sz="120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en-GB" sz="1200">
                          <a:effectLst/>
                          <a:latin typeface="Gill Sans MT" panose="020B0502020104020203" pitchFamily="34" charset="0"/>
                          <a:ea typeface="Calibri" panose="020F0502020204030204" pitchFamily="34" charset="0"/>
                          <a:cs typeface="Calibri" panose="020F0502020204030204" pitchFamily="34" charset="0"/>
                        </a:rPr>
                        <a:t>0001</a:t>
                      </a:r>
                      <a:r>
                        <a:rPr lang="en-GB" sz="1200" baseline="-25000">
                          <a:effectLst/>
                          <a:latin typeface="Gill Sans MT" panose="020B0502020104020203" pitchFamily="34" charset="0"/>
                          <a:ea typeface="Calibri" panose="020F0502020204030204" pitchFamily="34" charset="0"/>
                          <a:cs typeface="Calibri" panose="020F0502020204030204" pitchFamily="34" charset="0"/>
                        </a:rPr>
                        <a:t>2</a:t>
                      </a:r>
                      <a:endParaRPr lang="en-GB" sz="120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en-GB" sz="1200" dirty="0">
                          <a:effectLst/>
                          <a:latin typeface="Gill Sans MT" panose="020B0502020104020203" pitchFamily="34" charset="0"/>
                          <a:ea typeface="Calibri" panose="020F0502020204030204" pitchFamily="34" charset="0"/>
                          <a:cs typeface="Calibri" panose="020F0502020204030204" pitchFamily="34" charset="0"/>
                        </a:rPr>
                        <a:t> </a:t>
                      </a:r>
                      <a:endParaRPr lang="en-GB" sz="12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nSpc>
                          <a:spcPct val="107000"/>
                        </a:lnSpc>
                        <a:spcAft>
                          <a:spcPts val="0"/>
                        </a:spcAft>
                      </a:pPr>
                      <a:r>
                        <a:rPr lang="en-GB" sz="1200">
                          <a:effectLst/>
                          <a:latin typeface="Gill Sans MT" panose="020B0502020104020203" pitchFamily="34" charset="0"/>
                          <a:ea typeface="Calibri" panose="020F0502020204030204" pitchFamily="34" charset="0"/>
                          <a:cs typeface="Calibri" panose="020F0502020204030204" pitchFamily="34" charset="0"/>
                        </a:rPr>
                        <a:t>9</a:t>
                      </a:r>
                      <a:r>
                        <a:rPr lang="en-GB" sz="1200" baseline="-25000">
                          <a:effectLst/>
                          <a:latin typeface="Gill Sans MT" panose="020B0502020104020203" pitchFamily="34" charset="0"/>
                          <a:ea typeface="Calibri" panose="020F0502020204030204" pitchFamily="34" charset="0"/>
                          <a:cs typeface="Calibri" panose="020F0502020204030204" pitchFamily="34" charset="0"/>
                        </a:rPr>
                        <a:t>10</a:t>
                      </a:r>
                      <a:endParaRPr lang="en-GB" sz="120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en-GB" sz="1200">
                          <a:effectLst/>
                          <a:latin typeface="Gill Sans MT" panose="020B0502020104020203" pitchFamily="34" charset="0"/>
                          <a:ea typeface="Calibri" panose="020F0502020204030204" pitchFamily="34" charset="0"/>
                          <a:cs typeface="Calibri" panose="020F0502020204030204" pitchFamily="34" charset="0"/>
                        </a:rPr>
                        <a:t>9</a:t>
                      </a:r>
                      <a:r>
                        <a:rPr lang="en-GB" sz="1200" baseline="-25000">
                          <a:effectLst/>
                          <a:latin typeface="Gill Sans MT" panose="020B0502020104020203" pitchFamily="34" charset="0"/>
                          <a:ea typeface="Calibri" panose="020F0502020204030204" pitchFamily="34" charset="0"/>
                          <a:cs typeface="Calibri" panose="020F0502020204030204" pitchFamily="34" charset="0"/>
                        </a:rPr>
                        <a:t>16</a:t>
                      </a:r>
                      <a:endParaRPr lang="en-GB" sz="120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en-GB" sz="1200">
                          <a:effectLst/>
                          <a:latin typeface="Gill Sans MT" panose="020B0502020104020203" pitchFamily="34" charset="0"/>
                          <a:ea typeface="Calibri" panose="020F0502020204030204" pitchFamily="34" charset="0"/>
                          <a:cs typeface="Calibri" panose="020F0502020204030204" pitchFamily="34" charset="0"/>
                        </a:rPr>
                        <a:t>1001</a:t>
                      </a:r>
                      <a:r>
                        <a:rPr lang="en-GB" sz="1200" baseline="-25000">
                          <a:effectLst/>
                          <a:latin typeface="Gill Sans MT" panose="020B0502020104020203" pitchFamily="34" charset="0"/>
                          <a:ea typeface="Calibri" panose="020F0502020204030204" pitchFamily="34" charset="0"/>
                          <a:cs typeface="Calibri" panose="020F0502020204030204" pitchFamily="34" charset="0"/>
                        </a:rPr>
                        <a:t>2</a:t>
                      </a:r>
                      <a:endParaRPr lang="en-GB" sz="120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54892330"/>
                  </a:ext>
                </a:extLst>
              </a:tr>
              <a:tr h="250616">
                <a:tc>
                  <a:txBody>
                    <a:bodyPr/>
                    <a:lstStyle/>
                    <a:p>
                      <a:pPr>
                        <a:lnSpc>
                          <a:spcPct val="107000"/>
                        </a:lnSpc>
                        <a:spcAft>
                          <a:spcPts val="0"/>
                        </a:spcAft>
                      </a:pPr>
                      <a:r>
                        <a:rPr lang="en-GB" sz="1200">
                          <a:effectLst/>
                          <a:latin typeface="Gill Sans MT" panose="020B0502020104020203" pitchFamily="34" charset="0"/>
                          <a:ea typeface="Calibri" panose="020F0502020204030204" pitchFamily="34" charset="0"/>
                          <a:cs typeface="Calibri" panose="020F0502020204030204" pitchFamily="34" charset="0"/>
                        </a:rPr>
                        <a:t>2</a:t>
                      </a:r>
                      <a:r>
                        <a:rPr lang="en-GB" sz="1200" baseline="-25000">
                          <a:effectLst/>
                          <a:latin typeface="Gill Sans MT" panose="020B0502020104020203" pitchFamily="34" charset="0"/>
                          <a:ea typeface="Calibri" panose="020F0502020204030204" pitchFamily="34" charset="0"/>
                          <a:cs typeface="Calibri" panose="020F0502020204030204" pitchFamily="34" charset="0"/>
                        </a:rPr>
                        <a:t>10</a:t>
                      </a:r>
                      <a:endParaRPr lang="en-GB" sz="120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en-GB" sz="1200">
                          <a:effectLst/>
                          <a:latin typeface="Gill Sans MT" panose="020B0502020104020203" pitchFamily="34" charset="0"/>
                          <a:ea typeface="Calibri" panose="020F0502020204030204" pitchFamily="34" charset="0"/>
                          <a:cs typeface="Calibri" panose="020F0502020204030204" pitchFamily="34" charset="0"/>
                        </a:rPr>
                        <a:t>2</a:t>
                      </a:r>
                      <a:r>
                        <a:rPr lang="en-GB" sz="1200" baseline="-25000">
                          <a:effectLst/>
                          <a:latin typeface="Gill Sans MT" panose="020B0502020104020203" pitchFamily="34" charset="0"/>
                          <a:ea typeface="Calibri" panose="020F0502020204030204" pitchFamily="34" charset="0"/>
                          <a:cs typeface="Calibri" panose="020F0502020204030204" pitchFamily="34" charset="0"/>
                        </a:rPr>
                        <a:t>16</a:t>
                      </a:r>
                      <a:endParaRPr lang="en-GB" sz="120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en-GB" sz="1200">
                          <a:effectLst/>
                          <a:latin typeface="Gill Sans MT" panose="020B0502020104020203" pitchFamily="34" charset="0"/>
                          <a:ea typeface="Calibri" panose="020F0502020204030204" pitchFamily="34" charset="0"/>
                          <a:cs typeface="Calibri" panose="020F0502020204030204" pitchFamily="34" charset="0"/>
                        </a:rPr>
                        <a:t>0010</a:t>
                      </a:r>
                      <a:r>
                        <a:rPr lang="en-GB" sz="1200" baseline="-25000">
                          <a:effectLst/>
                          <a:latin typeface="Gill Sans MT" panose="020B0502020104020203" pitchFamily="34" charset="0"/>
                          <a:ea typeface="Calibri" panose="020F0502020204030204" pitchFamily="34" charset="0"/>
                          <a:cs typeface="Calibri" panose="020F0502020204030204" pitchFamily="34" charset="0"/>
                        </a:rPr>
                        <a:t>2</a:t>
                      </a:r>
                      <a:endParaRPr lang="en-GB" sz="120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en-GB" sz="1200" dirty="0">
                          <a:effectLst/>
                          <a:latin typeface="Gill Sans MT" panose="020B0502020104020203" pitchFamily="34" charset="0"/>
                          <a:ea typeface="Calibri" panose="020F0502020204030204" pitchFamily="34" charset="0"/>
                          <a:cs typeface="Calibri" panose="020F0502020204030204" pitchFamily="34" charset="0"/>
                        </a:rPr>
                        <a:t> </a:t>
                      </a:r>
                      <a:endParaRPr lang="en-GB" sz="12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nSpc>
                          <a:spcPct val="107000"/>
                        </a:lnSpc>
                        <a:spcAft>
                          <a:spcPts val="0"/>
                        </a:spcAft>
                      </a:pPr>
                      <a:r>
                        <a:rPr lang="en-GB" sz="1200">
                          <a:effectLst/>
                          <a:latin typeface="Gill Sans MT" panose="020B0502020104020203" pitchFamily="34" charset="0"/>
                          <a:ea typeface="Calibri" panose="020F0502020204030204" pitchFamily="34" charset="0"/>
                          <a:cs typeface="Calibri" panose="020F0502020204030204" pitchFamily="34" charset="0"/>
                        </a:rPr>
                        <a:t>10</a:t>
                      </a:r>
                      <a:r>
                        <a:rPr lang="en-GB" sz="1200" baseline="-25000">
                          <a:effectLst/>
                          <a:latin typeface="Gill Sans MT" panose="020B0502020104020203" pitchFamily="34" charset="0"/>
                          <a:ea typeface="Calibri" panose="020F0502020204030204" pitchFamily="34" charset="0"/>
                          <a:cs typeface="Calibri" panose="020F0502020204030204" pitchFamily="34" charset="0"/>
                        </a:rPr>
                        <a:t>10</a:t>
                      </a:r>
                      <a:endParaRPr lang="en-GB" sz="120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en-GB" sz="1200">
                          <a:effectLst/>
                          <a:latin typeface="Gill Sans MT" panose="020B0502020104020203" pitchFamily="34" charset="0"/>
                          <a:ea typeface="Calibri" panose="020F0502020204030204" pitchFamily="34" charset="0"/>
                          <a:cs typeface="Calibri" panose="020F0502020204030204" pitchFamily="34" charset="0"/>
                        </a:rPr>
                        <a:t>A</a:t>
                      </a:r>
                      <a:r>
                        <a:rPr lang="en-GB" sz="1200" baseline="-25000">
                          <a:effectLst/>
                          <a:latin typeface="Gill Sans MT" panose="020B0502020104020203" pitchFamily="34" charset="0"/>
                          <a:ea typeface="Calibri" panose="020F0502020204030204" pitchFamily="34" charset="0"/>
                          <a:cs typeface="Calibri" panose="020F0502020204030204" pitchFamily="34" charset="0"/>
                        </a:rPr>
                        <a:t>16</a:t>
                      </a:r>
                      <a:endParaRPr lang="en-GB" sz="120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en-GB" sz="1200">
                          <a:effectLst/>
                          <a:latin typeface="Gill Sans MT" panose="020B0502020104020203" pitchFamily="34" charset="0"/>
                          <a:ea typeface="Calibri" panose="020F0502020204030204" pitchFamily="34" charset="0"/>
                          <a:cs typeface="Calibri" panose="020F0502020204030204" pitchFamily="34" charset="0"/>
                        </a:rPr>
                        <a:t>1010</a:t>
                      </a:r>
                      <a:r>
                        <a:rPr lang="en-GB" sz="1200" baseline="-25000">
                          <a:effectLst/>
                          <a:latin typeface="Gill Sans MT" panose="020B0502020104020203" pitchFamily="34" charset="0"/>
                          <a:ea typeface="Calibri" panose="020F0502020204030204" pitchFamily="34" charset="0"/>
                          <a:cs typeface="Calibri" panose="020F0502020204030204" pitchFamily="34" charset="0"/>
                        </a:rPr>
                        <a:t>2</a:t>
                      </a:r>
                      <a:endParaRPr lang="en-GB" sz="120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66158838"/>
                  </a:ext>
                </a:extLst>
              </a:tr>
              <a:tr h="250616">
                <a:tc>
                  <a:txBody>
                    <a:bodyPr/>
                    <a:lstStyle/>
                    <a:p>
                      <a:pPr>
                        <a:lnSpc>
                          <a:spcPct val="107000"/>
                        </a:lnSpc>
                        <a:spcAft>
                          <a:spcPts val="0"/>
                        </a:spcAft>
                      </a:pPr>
                      <a:r>
                        <a:rPr lang="en-GB" sz="1200">
                          <a:effectLst/>
                          <a:latin typeface="Gill Sans MT" panose="020B0502020104020203" pitchFamily="34" charset="0"/>
                          <a:ea typeface="Calibri" panose="020F0502020204030204" pitchFamily="34" charset="0"/>
                          <a:cs typeface="Calibri" panose="020F0502020204030204" pitchFamily="34" charset="0"/>
                        </a:rPr>
                        <a:t>3</a:t>
                      </a:r>
                      <a:r>
                        <a:rPr lang="en-GB" sz="1200" baseline="-25000">
                          <a:effectLst/>
                          <a:latin typeface="Gill Sans MT" panose="020B0502020104020203" pitchFamily="34" charset="0"/>
                          <a:ea typeface="Calibri" panose="020F0502020204030204" pitchFamily="34" charset="0"/>
                          <a:cs typeface="Calibri" panose="020F0502020204030204" pitchFamily="34" charset="0"/>
                        </a:rPr>
                        <a:t>10</a:t>
                      </a:r>
                      <a:endParaRPr lang="en-GB" sz="120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en-GB" sz="1200">
                          <a:effectLst/>
                          <a:latin typeface="Gill Sans MT" panose="020B0502020104020203" pitchFamily="34" charset="0"/>
                          <a:ea typeface="Calibri" panose="020F0502020204030204" pitchFamily="34" charset="0"/>
                          <a:cs typeface="Calibri" panose="020F0502020204030204" pitchFamily="34" charset="0"/>
                        </a:rPr>
                        <a:t>3</a:t>
                      </a:r>
                      <a:r>
                        <a:rPr lang="en-GB" sz="1200" baseline="-25000">
                          <a:effectLst/>
                          <a:latin typeface="Gill Sans MT" panose="020B0502020104020203" pitchFamily="34" charset="0"/>
                          <a:ea typeface="Calibri" panose="020F0502020204030204" pitchFamily="34" charset="0"/>
                          <a:cs typeface="Calibri" panose="020F0502020204030204" pitchFamily="34" charset="0"/>
                        </a:rPr>
                        <a:t>16</a:t>
                      </a:r>
                      <a:endParaRPr lang="en-GB" sz="120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en-GB" sz="1200">
                          <a:effectLst/>
                          <a:latin typeface="Gill Sans MT" panose="020B0502020104020203" pitchFamily="34" charset="0"/>
                          <a:ea typeface="Calibri" panose="020F0502020204030204" pitchFamily="34" charset="0"/>
                          <a:cs typeface="Calibri" panose="020F0502020204030204" pitchFamily="34" charset="0"/>
                        </a:rPr>
                        <a:t>0011</a:t>
                      </a:r>
                      <a:r>
                        <a:rPr lang="en-GB" sz="1200" baseline="-25000">
                          <a:effectLst/>
                          <a:latin typeface="Gill Sans MT" panose="020B0502020104020203" pitchFamily="34" charset="0"/>
                          <a:ea typeface="Calibri" panose="020F0502020204030204" pitchFamily="34" charset="0"/>
                          <a:cs typeface="Calibri" panose="020F0502020204030204" pitchFamily="34" charset="0"/>
                        </a:rPr>
                        <a:t>2</a:t>
                      </a:r>
                      <a:endParaRPr lang="en-GB" sz="120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en-GB" sz="1200" dirty="0">
                          <a:effectLst/>
                          <a:latin typeface="Gill Sans MT" panose="020B0502020104020203" pitchFamily="34" charset="0"/>
                          <a:ea typeface="Calibri" panose="020F0502020204030204" pitchFamily="34" charset="0"/>
                          <a:cs typeface="Calibri" panose="020F0502020204030204" pitchFamily="34" charset="0"/>
                        </a:rPr>
                        <a:t> </a:t>
                      </a:r>
                      <a:endParaRPr lang="en-GB" sz="12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nSpc>
                          <a:spcPct val="107000"/>
                        </a:lnSpc>
                        <a:spcAft>
                          <a:spcPts val="0"/>
                        </a:spcAft>
                      </a:pPr>
                      <a:r>
                        <a:rPr lang="en-GB" sz="1200">
                          <a:effectLst/>
                          <a:latin typeface="Gill Sans MT" panose="020B0502020104020203" pitchFamily="34" charset="0"/>
                          <a:ea typeface="Calibri" panose="020F0502020204030204" pitchFamily="34" charset="0"/>
                          <a:cs typeface="Calibri" panose="020F0502020204030204" pitchFamily="34" charset="0"/>
                        </a:rPr>
                        <a:t>11</a:t>
                      </a:r>
                      <a:r>
                        <a:rPr lang="en-GB" sz="1200" baseline="-25000">
                          <a:effectLst/>
                          <a:latin typeface="Gill Sans MT" panose="020B0502020104020203" pitchFamily="34" charset="0"/>
                          <a:ea typeface="Calibri" panose="020F0502020204030204" pitchFamily="34" charset="0"/>
                          <a:cs typeface="Calibri" panose="020F0502020204030204" pitchFamily="34" charset="0"/>
                        </a:rPr>
                        <a:t>10</a:t>
                      </a:r>
                      <a:endParaRPr lang="en-GB" sz="120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en-GB" sz="1200">
                          <a:effectLst/>
                          <a:latin typeface="Gill Sans MT" panose="020B0502020104020203" pitchFamily="34" charset="0"/>
                          <a:ea typeface="Calibri" panose="020F0502020204030204" pitchFamily="34" charset="0"/>
                          <a:cs typeface="Calibri" panose="020F0502020204030204" pitchFamily="34" charset="0"/>
                        </a:rPr>
                        <a:t>B</a:t>
                      </a:r>
                      <a:r>
                        <a:rPr lang="en-GB" sz="1200" baseline="-25000">
                          <a:effectLst/>
                          <a:latin typeface="Gill Sans MT" panose="020B0502020104020203" pitchFamily="34" charset="0"/>
                          <a:ea typeface="Calibri" panose="020F0502020204030204" pitchFamily="34" charset="0"/>
                          <a:cs typeface="Calibri" panose="020F0502020204030204" pitchFamily="34" charset="0"/>
                        </a:rPr>
                        <a:t>16</a:t>
                      </a:r>
                      <a:endParaRPr lang="en-GB" sz="120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en-GB" sz="1200" dirty="0">
                          <a:effectLst/>
                          <a:latin typeface="Gill Sans MT" panose="020B0502020104020203" pitchFamily="34" charset="0"/>
                          <a:ea typeface="Calibri" panose="020F0502020204030204" pitchFamily="34" charset="0"/>
                          <a:cs typeface="Calibri" panose="020F0502020204030204" pitchFamily="34" charset="0"/>
                        </a:rPr>
                        <a:t>1011</a:t>
                      </a:r>
                      <a:r>
                        <a:rPr lang="en-GB" sz="1200" baseline="-25000" dirty="0">
                          <a:effectLst/>
                          <a:latin typeface="Gill Sans MT" panose="020B0502020104020203" pitchFamily="34" charset="0"/>
                          <a:ea typeface="Calibri" panose="020F0502020204030204" pitchFamily="34" charset="0"/>
                          <a:cs typeface="Calibri" panose="020F0502020204030204" pitchFamily="34" charset="0"/>
                        </a:rPr>
                        <a:t>2</a:t>
                      </a:r>
                      <a:endParaRPr lang="en-GB" sz="12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46292580"/>
                  </a:ext>
                </a:extLst>
              </a:tr>
              <a:tr h="250616">
                <a:tc>
                  <a:txBody>
                    <a:bodyPr/>
                    <a:lstStyle/>
                    <a:p>
                      <a:pPr>
                        <a:lnSpc>
                          <a:spcPct val="107000"/>
                        </a:lnSpc>
                        <a:spcAft>
                          <a:spcPts val="0"/>
                        </a:spcAft>
                      </a:pPr>
                      <a:r>
                        <a:rPr lang="en-GB" sz="1200">
                          <a:effectLst/>
                          <a:latin typeface="Gill Sans MT" panose="020B0502020104020203" pitchFamily="34" charset="0"/>
                          <a:ea typeface="Calibri" panose="020F0502020204030204" pitchFamily="34" charset="0"/>
                          <a:cs typeface="Calibri" panose="020F0502020204030204" pitchFamily="34" charset="0"/>
                        </a:rPr>
                        <a:t>4</a:t>
                      </a:r>
                      <a:r>
                        <a:rPr lang="en-GB" sz="1200" baseline="-25000">
                          <a:effectLst/>
                          <a:latin typeface="Gill Sans MT" panose="020B0502020104020203" pitchFamily="34" charset="0"/>
                          <a:ea typeface="Calibri" panose="020F0502020204030204" pitchFamily="34" charset="0"/>
                          <a:cs typeface="Calibri" panose="020F0502020204030204" pitchFamily="34" charset="0"/>
                        </a:rPr>
                        <a:t>10</a:t>
                      </a:r>
                      <a:endParaRPr lang="en-GB" sz="120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en-GB" sz="1200">
                          <a:effectLst/>
                          <a:latin typeface="Gill Sans MT" panose="020B0502020104020203" pitchFamily="34" charset="0"/>
                          <a:ea typeface="Calibri" panose="020F0502020204030204" pitchFamily="34" charset="0"/>
                          <a:cs typeface="Calibri" panose="020F0502020204030204" pitchFamily="34" charset="0"/>
                        </a:rPr>
                        <a:t>4</a:t>
                      </a:r>
                      <a:r>
                        <a:rPr lang="en-GB" sz="1200" baseline="-25000">
                          <a:effectLst/>
                          <a:latin typeface="Gill Sans MT" panose="020B0502020104020203" pitchFamily="34" charset="0"/>
                          <a:ea typeface="Calibri" panose="020F0502020204030204" pitchFamily="34" charset="0"/>
                          <a:cs typeface="Calibri" panose="020F0502020204030204" pitchFamily="34" charset="0"/>
                        </a:rPr>
                        <a:t>16</a:t>
                      </a:r>
                      <a:endParaRPr lang="en-GB" sz="120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en-GB" sz="1200">
                          <a:effectLst/>
                          <a:latin typeface="Gill Sans MT" panose="020B0502020104020203" pitchFamily="34" charset="0"/>
                          <a:ea typeface="Calibri" panose="020F0502020204030204" pitchFamily="34" charset="0"/>
                          <a:cs typeface="Calibri" panose="020F0502020204030204" pitchFamily="34" charset="0"/>
                        </a:rPr>
                        <a:t>0100</a:t>
                      </a:r>
                      <a:r>
                        <a:rPr lang="en-GB" sz="1200" baseline="-25000">
                          <a:effectLst/>
                          <a:latin typeface="Gill Sans MT" panose="020B0502020104020203" pitchFamily="34" charset="0"/>
                          <a:ea typeface="Calibri" panose="020F0502020204030204" pitchFamily="34" charset="0"/>
                          <a:cs typeface="Calibri" panose="020F0502020204030204" pitchFamily="34" charset="0"/>
                        </a:rPr>
                        <a:t>2</a:t>
                      </a:r>
                      <a:endParaRPr lang="en-GB" sz="120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en-GB" sz="1200" dirty="0">
                          <a:effectLst/>
                          <a:latin typeface="Gill Sans MT" panose="020B0502020104020203" pitchFamily="34" charset="0"/>
                          <a:ea typeface="Calibri" panose="020F0502020204030204" pitchFamily="34" charset="0"/>
                          <a:cs typeface="Calibri" panose="020F0502020204030204" pitchFamily="34" charset="0"/>
                        </a:rPr>
                        <a:t> </a:t>
                      </a:r>
                      <a:endParaRPr lang="en-GB" sz="12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nSpc>
                          <a:spcPct val="107000"/>
                        </a:lnSpc>
                        <a:spcAft>
                          <a:spcPts val="0"/>
                        </a:spcAft>
                      </a:pPr>
                      <a:r>
                        <a:rPr lang="en-GB" sz="1200" dirty="0">
                          <a:effectLst/>
                          <a:latin typeface="Gill Sans MT" panose="020B0502020104020203" pitchFamily="34" charset="0"/>
                          <a:ea typeface="Calibri" panose="020F0502020204030204" pitchFamily="34" charset="0"/>
                          <a:cs typeface="Calibri" panose="020F0502020204030204" pitchFamily="34" charset="0"/>
                        </a:rPr>
                        <a:t>12</a:t>
                      </a:r>
                      <a:r>
                        <a:rPr lang="en-GB" sz="1200" baseline="-25000" dirty="0">
                          <a:effectLst/>
                          <a:latin typeface="Gill Sans MT" panose="020B0502020104020203" pitchFamily="34" charset="0"/>
                          <a:ea typeface="Calibri" panose="020F0502020204030204" pitchFamily="34" charset="0"/>
                          <a:cs typeface="Calibri" panose="020F0502020204030204" pitchFamily="34" charset="0"/>
                        </a:rPr>
                        <a:t>10</a:t>
                      </a:r>
                      <a:endParaRPr lang="en-GB" sz="12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en-GB" sz="1200">
                          <a:effectLst/>
                          <a:latin typeface="Gill Sans MT" panose="020B0502020104020203" pitchFamily="34" charset="0"/>
                          <a:ea typeface="Calibri" panose="020F0502020204030204" pitchFamily="34" charset="0"/>
                          <a:cs typeface="Calibri" panose="020F0502020204030204" pitchFamily="34" charset="0"/>
                        </a:rPr>
                        <a:t>C</a:t>
                      </a:r>
                      <a:r>
                        <a:rPr lang="en-GB" sz="1200" baseline="-25000">
                          <a:effectLst/>
                          <a:latin typeface="Gill Sans MT" panose="020B0502020104020203" pitchFamily="34" charset="0"/>
                          <a:ea typeface="Calibri" panose="020F0502020204030204" pitchFamily="34" charset="0"/>
                          <a:cs typeface="Calibri" panose="020F0502020204030204" pitchFamily="34" charset="0"/>
                        </a:rPr>
                        <a:t>16</a:t>
                      </a:r>
                      <a:endParaRPr lang="en-GB" sz="120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en-GB" sz="1200">
                          <a:effectLst/>
                          <a:latin typeface="Gill Sans MT" panose="020B0502020104020203" pitchFamily="34" charset="0"/>
                          <a:ea typeface="Calibri" panose="020F0502020204030204" pitchFamily="34" charset="0"/>
                          <a:cs typeface="Calibri" panose="020F0502020204030204" pitchFamily="34" charset="0"/>
                        </a:rPr>
                        <a:t>1100</a:t>
                      </a:r>
                      <a:r>
                        <a:rPr lang="en-GB" sz="1200" baseline="-25000">
                          <a:effectLst/>
                          <a:latin typeface="Gill Sans MT" panose="020B0502020104020203" pitchFamily="34" charset="0"/>
                          <a:ea typeface="Calibri" panose="020F0502020204030204" pitchFamily="34" charset="0"/>
                          <a:cs typeface="Calibri" panose="020F0502020204030204" pitchFamily="34" charset="0"/>
                        </a:rPr>
                        <a:t>2</a:t>
                      </a:r>
                      <a:endParaRPr lang="en-GB" sz="120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39918800"/>
                  </a:ext>
                </a:extLst>
              </a:tr>
              <a:tr h="250616">
                <a:tc>
                  <a:txBody>
                    <a:bodyPr/>
                    <a:lstStyle/>
                    <a:p>
                      <a:pPr>
                        <a:lnSpc>
                          <a:spcPct val="107000"/>
                        </a:lnSpc>
                        <a:spcAft>
                          <a:spcPts val="0"/>
                        </a:spcAft>
                      </a:pPr>
                      <a:r>
                        <a:rPr lang="en-GB" sz="1200">
                          <a:effectLst/>
                          <a:latin typeface="Gill Sans MT" panose="020B0502020104020203" pitchFamily="34" charset="0"/>
                          <a:ea typeface="Calibri" panose="020F0502020204030204" pitchFamily="34" charset="0"/>
                          <a:cs typeface="Calibri" panose="020F0502020204030204" pitchFamily="34" charset="0"/>
                        </a:rPr>
                        <a:t>5</a:t>
                      </a:r>
                      <a:r>
                        <a:rPr lang="en-GB" sz="1200" baseline="-25000">
                          <a:effectLst/>
                          <a:latin typeface="Gill Sans MT" panose="020B0502020104020203" pitchFamily="34" charset="0"/>
                          <a:ea typeface="Calibri" panose="020F0502020204030204" pitchFamily="34" charset="0"/>
                          <a:cs typeface="Calibri" panose="020F0502020204030204" pitchFamily="34" charset="0"/>
                        </a:rPr>
                        <a:t>10</a:t>
                      </a:r>
                      <a:endParaRPr lang="en-GB" sz="120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en-GB" sz="1200">
                          <a:effectLst/>
                          <a:latin typeface="Gill Sans MT" panose="020B0502020104020203" pitchFamily="34" charset="0"/>
                          <a:ea typeface="Calibri" panose="020F0502020204030204" pitchFamily="34" charset="0"/>
                          <a:cs typeface="Calibri" panose="020F0502020204030204" pitchFamily="34" charset="0"/>
                        </a:rPr>
                        <a:t>5</a:t>
                      </a:r>
                      <a:r>
                        <a:rPr lang="en-GB" sz="1200" baseline="-25000">
                          <a:effectLst/>
                          <a:latin typeface="Gill Sans MT" panose="020B0502020104020203" pitchFamily="34" charset="0"/>
                          <a:ea typeface="Calibri" panose="020F0502020204030204" pitchFamily="34" charset="0"/>
                          <a:cs typeface="Calibri" panose="020F0502020204030204" pitchFamily="34" charset="0"/>
                        </a:rPr>
                        <a:t>16</a:t>
                      </a:r>
                      <a:endParaRPr lang="en-GB" sz="120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en-GB" sz="1200">
                          <a:effectLst/>
                          <a:latin typeface="Gill Sans MT" panose="020B0502020104020203" pitchFamily="34" charset="0"/>
                          <a:ea typeface="Calibri" panose="020F0502020204030204" pitchFamily="34" charset="0"/>
                          <a:cs typeface="Calibri" panose="020F0502020204030204" pitchFamily="34" charset="0"/>
                        </a:rPr>
                        <a:t>0101</a:t>
                      </a:r>
                      <a:r>
                        <a:rPr lang="en-GB" sz="1200" baseline="-25000">
                          <a:effectLst/>
                          <a:latin typeface="Gill Sans MT" panose="020B0502020104020203" pitchFamily="34" charset="0"/>
                          <a:ea typeface="Calibri" panose="020F0502020204030204" pitchFamily="34" charset="0"/>
                          <a:cs typeface="Calibri" panose="020F0502020204030204" pitchFamily="34" charset="0"/>
                        </a:rPr>
                        <a:t>2</a:t>
                      </a:r>
                      <a:endParaRPr lang="en-GB" sz="120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en-GB" sz="1200" dirty="0">
                          <a:effectLst/>
                          <a:latin typeface="Gill Sans MT" panose="020B0502020104020203" pitchFamily="34" charset="0"/>
                          <a:ea typeface="Calibri" panose="020F0502020204030204" pitchFamily="34" charset="0"/>
                          <a:cs typeface="Calibri" panose="020F0502020204030204" pitchFamily="34" charset="0"/>
                        </a:rPr>
                        <a:t> </a:t>
                      </a:r>
                      <a:endParaRPr lang="en-GB" sz="12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nSpc>
                          <a:spcPct val="107000"/>
                        </a:lnSpc>
                        <a:spcAft>
                          <a:spcPts val="0"/>
                        </a:spcAft>
                      </a:pPr>
                      <a:r>
                        <a:rPr lang="en-GB" sz="1200">
                          <a:effectLst/>
                          <a:latin typeface="Gill Sans MT" panose="020B0502020104020203" pitchFamily="34" charset="0"/>
                          <a:ea typeface="Calibri" panose="020F0502020204030204" pitchFamily="34" charset="0"/>
                          <a:cs typeface="Calibri" panose="020F0502020204030204" pitchFamily="34" charset="0"/>
                        </a:rPr>
                        <a:t>13</a:t>
                      </a:r>
                      <a:r>
                        <a:rPr lang="en-GB" sz="1200" baseline="-25000">
                          <a:effectLst/>
                          <a:latin typeface="Gill Sans MT" panose="020B0502020104020203" pitchFamily="34" charset="0"/>
                          <a:ea typeface="Calibri" panose="020F0502020204030204" pitchFamily="34" charset="0"/>
                          <a:cs typeface="Calibri" panose="020F0502020204030204" pitchFamily="34" charset="0"/>
                        </a:rPr>
                        <a:t>10</a:t>
                      </a:r>
                      <a:endParaRPr lang="en-GB" sz="120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en-GB" sz="1200">
                          <a:effectLst/>
                          <a:latin typeface="Gill Sans MT" panose="020B0502020104020203" pitchFamily="34" charset="0"/>
                          <a:ea typeface="Calibri" panose="020F0502020204030204" pitchFamily="34" charset="0"/>
                          <a:cs typeface="Calibri" panose="020F0502020204030204" pitchFamily="34" charset="0"/>
                        </a:rPr>
                        <a:t>D</a:t>
                      </a:r>
                      <a:r>
                        <a:rPr lang="en-GB" sz="1200" baseline="-25000">
                          <a:effectLst/>
                          <a:latin typeface="Gill Sans MT" panose="020B0502020104020203" pitchFamily="34" charset="0"/>
                          <a:ea typeface="Calibri" panose="020F0502020204030204" pitchFamily="34" charset="0"/>
                          <a:cs typeface="Calibri" panose="020F0502020204030204" pitchFamily="34" charset="0"/>
                        </a:rPr>
                        <a:t>16</a:t>
                      </a:r>
                      <a:endParaRPr lang="en-GB" sz="120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en-GB" sz="1200">
                          <a:effectLst/>
                          <a:latin typeface="Gill Sans MT" panose="020B0502020104020203" pitchFamily="34" charset="0"/>
                          <a:ea typeface="Calibri" panose="020F0502020204030204" pitchFamily="34" charset="0"/>
                          <a:cs typeface="Calibri" panose="020F0502020204030204" pitchFamily="34" charset="0"/>
                        </a:rPr>
                        <a:t>1101</a:t>
                      </a:r>
                      <a:r>
                        <a:rPr lang="en-GB" sz="1200" baseline="-25000">
                          <a:effectLst/>
                          <a:latin typeface="Gill Sans MT" panose="020B0502020104020203" pitchFamily="34" charset="0"/>
                          <a:ea typeface="Calibri" panose="020F0502020204030204" pitchFamily="34" charset="0"/>
                          <a:cs typeface="Calibri" panose="020F0502020204030204" pitchFamily="34" charset="0"/>
                        </a:rPr>
                        <a:t>2</a:t>
                      </a:r>
                      <a:endParaRPr lang="en-GB" sz="120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53505464"/>
                  </a:ext>
                </a:extLst>
              </a:tr>
              <a:tr h="250616">
                <a:tc>
                  <a:txBody>
                    <a:bodyPr/>
                    <a:lstStyle/>
                    <a:p>
                      <a:pPr>
                        <a:lnSpc>
                          <a:spcPct val="107000"/>
                        </a:lnSpc>
                        <a:spcAft>
                          <a:spcPts val="0"/>
                        </a:spcAft>
                      </a:pPr>
                      <a:r>
                        <a:rPr lang="en-GB" sz="1200">
                          <a:effectLst/>
                          <a:latin typeface="Gill Sans MT" panose="020B0502020104020203" pitchFamily="34" charset="0"/>
                          <a:ea typeface="Calibri" panose="020F0502020204030204" pitchFamily="34" charset="0"/>
                          <a:cs typeface="Calibri" panose="020F0502020204030204" pitchFamily="34" charset="0"/>
                        </a:rPr>
                        <a:t>6</a:t>
                      </a:r>
                      <a:r>
                        <a:rPr lang="en-GB" sz="1200" baseline="-25000">
                          <a:effectLst/>
                          <a:latin typeface="Gill Sans MT" panose="020B0502020104020203" pitchFamily="34" charset="0"/>
                          <a:ea typeface="Calibri" panose="020F0502020204030204" pitchFamily="34" charset="0"/>
                          <a:cs typeface="Calibri" panose="020F0502020204030204" pitchFamily="34" charset="0"/>
                        </a:rPr>
                        <a:t>10</a:t>
                      </a:r>
                      <a:endParaRPr lang="en-GB" sz="120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en-GB" sz="1200">
                          <a:effectLst/>
                          <a:latin typeface="Gill Sans MT" panose="020B0502020104020203" pitchFamily="34" charset="0"/>
                          <a:ea typeface="Calibri" panose="020F0502020204030204" pitchFamily="34" charset="0"/>
                          <a:cs typeface="Calibri" panose="020F0502020204030204" pitchFamily="34" charset="0"/>
                        </a:rPr>
                        <a:t>6</a:t>
                      </a:r>
                      <a:r>
                        <a:rPr lang="en-GB" sz="1200" baseline="-25000">
                          <a:effectLst/>
                          <a:latin typeface="Gill Sans MT" panose="020B0502020104020203" pitchFamily="34" charset="0"/>
                          <a:ea typeface="Calibri" panose="020F0502020204030204" pitchFamily="34" charset="0"/>
                          <a:cs typeface="Calibri" panose="020F0502020204030204" pitchFamily="34" charset="0"/>
                        </a:rPr>
                        <a:t>16</a:t>
                      </a:r>
                      <a:endParaRPr lang="en-GB" sz="120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en-GB" sz="1200">
                          <a:effectLst/>
                          <a:latin typeface="Gill Sans MT" panose="020B0502020104020203" pitchFamily="34" charset="0"/>
                          <a:ea typeface="Calibri" panose="020F0502020204030204" pitchFamily="34" charset="0"/>
                          <a:cs typeface="Calibri" panose="020F0502020204030204" pitchFamily="34" charset="0"/>
                        </a:rPr>
                        <a:t>0110</a:t>
                      </a:r>
                      <a:r>
                        <a:rPr lang="en-GB" sz="1200" baseline="-25000">
                          <a:effectLst/>
                          <a:latin typeface="Gill Sans MT" panose="020B0502020104020203" pitchFamily="34" charset="0"/>
                          <a:ea typeface="Calibri" panose="020F0502020204030204" pitchFamily="34" charset="0"/>
                          <a:cs typeface="Calibri" panose="020F0502020204030204" pitchFamily="34" charset="0"/>
                        </a:rPr>
                        <a:t>2</a:t>
                      </a:r>
                      <a:endParaRPr lang="en-GB" sz="120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en-GB" sz="1200" dirty="0">
                          <a:effectLst/>
                          <a:latin typeface="Gill Sans MT" panose="020B0502020104020203" pitchFamily="34" charset="0"/>
                          <a:ea typeface="Calibri" panose="020F0502020204030204" pitchFamily="34" charset="0"/>
                          <a:cs typeface="Calibri" panose="020F0502020204030204" pitchFamily="34" charset="0"/>
                        </a:rPr>
                        <a:t> </a:t>
                      </a:r>
                      <a:endParaRPr lang="en-GB" sz="12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nSpc>
                          <a:spcPct val="107000"/>
                        </a:lnSpc>
                        <a:spcAft>
                          <a:spcPts val="0"/>
                        </a:spcAft>
                      </a:pPr>
                      <a:r>
                        <a:rPr lang="en-GB" sz="1200">
                          <a:effectLst/>
                          <a:latin typeface="Gill Sans MT" panose="020B0502020104020203" pitchFamily="34" charset="0"/>
                          <a:ea typeface="Calibri" panose="020F0502020204030204" pitchFamily="34" charset="0"/>
                          <a:cs typeface="Calibri" panose="020F0502020204030204" pitchFamily="34" charset="0"/>
                        </a:rPr>
                        <a:t>14</a:t>
                      </a:r>
                      <a:r>
                        <a:rPr lang="en-GB" sz="1200" baseline="-25000">
                          <a:effectLst/>
                          <a:latin typeface="Gill Sans MT" panose="020B0502020104020203" pitchFamily="34" charset="0"/>
                          <a:ea typeface="Calibri" panose="020F0502020204030204" pitchFamily="34" charset="0"/>
                          <a:cs typeface="Calibri" panose="020F0502020204030204" pitchFamily="34" charset="0"/>
                        </a:rPr>
                        <a:t>10</a:t>
                      </a:r>
                      <a:endParaRPr lang="en-GB" sz="120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en-GB" sz="1200">
                          <a:effectLst/>
                          <a:latin typeface="Gill Sans MT" panose="020B0502020104020203" pitchFamily="34" charset="0"/>
                          <a:ea typeface="Calibri" panose="020F0502020204030204" pitchFamily="34" charset="0"/>
                          <a:cs typeface="Calibri" panose="020F0502020204030204" pitchFamily="34" charset="0"/>
                        </a:rPr>
                        <a:t>E</a:t>
                      </a:r>
                      <a:r>
                        <a:rPr lang="en-GB" sz="1200" baseline="-25000">
                          <a:effectLst/>
                          <a:latin typeface="Gill Sans MT" panose="020B0502020104020203" pitchFamily="34" charset="0"/>
                          <a:ea typeface="Calibri" panose="020F0502020204030204" pitchFamily="34" charset="0"/>
                          <a:cs typeface="Calibri" panose="020F0502020204030204" pitchFamily="34" charset="0"/>
                        </a:rPr>
                        <a:t>16</a:t>
                      </a:r>
                      <a:endParaRPr lang="en-GB" sz="120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en-GB" sz="1200">
                          <a:effectLst/>
                          <a:latin typeface="Gill Sans MT" panose="020B0502020104020203" pitchFamily="34" charset="0"/>
                          <a:ea typeface="Calibri" panose="020F0502020204030204" pitchFamily="34" charset="0"/>
                          <a:cs typeface="Calibri" panose="020F0502020204030204" pitchFamily="34" charset="0"/>
                        </a:rPr>
                        <a:t>1110</a:t>
                      </a:r>
                      <a:r>
                        <a:rPr lang="en-GB" sz="1200" baseline="-25000">
                          <a:effectLst/>
                          <a:latin typeface="Gill Sans MT" panose="020B0502020104020203" pitchFamily="34" charset="0"/>
                          <a:ea typeface="Calibri" panose="020F0502020204030204" pitchFamily="34" charset="0"/>
                          <a:cs typeface="Calibri" panose="020F0502020204030204" pitchFamily="34" charset="0"/>
                        </a:rPr>
                        <a:t>2</a:t>
                      </a:r>
                      <a:endParaRPr lang="en-GB" sz="120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65304120"/>
                  </a:ext>
                </a:extLst>
              </a:tr>
              <a:tr h="250616">
                <a:tc>
                  <a:txBody>
                    <a:bodyPr/>
                    <a:lstStyle/>
                    <a:p>
                      <a:pPr>
                        <a:lnSpc>
                          <a:spcPct val="107000"/>
                        </a:lnSpc>
                        <a:spcAft>
                          <a:spcPts val="0"/>
                        </a:spcAft>
                      </a:pPr>
                      <a:r>
                        <a:rPr lang="en-GB" sz="1200">
                          <a:effectLst/>
                          <a:latin typeface="Gill Sans MT" panose="020B0502020104020203" pitchFamily="34" charset="0"/>
                          <a:ea typeface="Calibri" panose="020F0502020204030204" pitchFamily="34" charset="0"/>
                          <a:cs typeface="Calibri" panose="020F0502020204030204" pitchFamily="34" charset="0"/>
                        </a:rPr>
                        <a:t>7</a:t>
                      </a:r>
                      <a:r>
                        <a:rPr lang="en-GB" sz="1200" baseline="-25000">
                          <a:effectLst/>
                          <a:latin typeface="Gill Sans MT" panose="020B0502020104020203" pitchFamily="34" charset="0"/>
                          <a:ea typeface="Calibri" panose="020F0502020204030204" pitchFamily="34" charset="0"/>
                          <a:cs typeface="Calibri" panose="020F0502020204030204" pitchFamily="34" charset="0"/>
                        </a:rPr>
                        <a:t>10</a:t>
                      </a:r>
                      <a:endParaRPr lang="en-GB" sz="120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en-GB" sz="1200">
                          <a:effectLst/>
                          <a:latin typeface="Gill Sans MT" panose="020B0502020104020203" pitchFamily="34" charset="0"/>
                          <a:ea typeface="Calibri" panose="020F0502020204030204" pitchFamily="34" charset="0"/>
                          <a:cs typeface="Calibri" panose="020F0502020204030204" pitchFamily="34" charset="0"/>
                        </a:rPr>
                        <a:t>7</a:t>
                      </a:r>
                      <a:r>
                        <a:rPr lang="en-GB" sz="1200" baseline="-25000">
                          <a:effectLst/>
                          <a:latin typeface="Gill Sans MT" panose="020B0502020104020203" pitchFamily="34" charset="0"/>
                          <a:ea typeface="Calibri" panose="020F0502020204030204" pitchFamily="34" charset="0"/>
                          <a:cs typeface="Calibri" panose="020F0502020204030204" pitchFamily="34" charset="0"/>
                        </a:rPr>
                        <a:t>16</a:t>
                      </a:r>
                      <a:endParaRPr lang="en-GB" sz="120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en-GB" sz="1200">
                          <a:effectLst/>
                          <a:latin typeface="Gill Sans MT" panose="020B0502020104020203" pitchFamily="34" charset="0"/>
                          <a:ea typeface="Calibri" panose="020F0502020204030204" pitchFamily="34" charset="0"/>
                          <a:cs typeface="Calibri" panose="020F0502020204030204" pitchFamily="34" charset="0"/>
                        </a:rPr>
                        <a:t>0111</a:t>
                      </a:r>
                      <a:r>
                        <a:rPr lang="en-GB" sz="1200" baseline="-25000">
                          <a:effectLst/>
                          <a:latin typeface="Gill Sans MT" panose="020B0502020104020203" pitchFamily="34" charset="0"/>
                          <a:ea typeface="Calibri" panose="020F0502020204030204" pitchFamily="34" charset="0"/>
                          <a:cs typeface="Calibri" panose="020F0502020204030204" pitchFamily="34" charset="0"/>
                        </a:rPr>
                        <a:t>2</a:t>
                      </a:r>
                      <a:endParaRPr lang="en-GB" sz="120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en-GB" sz="1200" dirty="0">
                          <a:effectLst/>
                          <a:latin typeface="Gill Sans MT" panose="020B0502020104020203" pitchFamily="34" charset="0"/>
                          <a:ea typeface="Calibri" panose="020F0502020204030204" pitchFamily="34" charset="0"/>
                          <a:cs typeface="Calibri" panose="020F0502020204030204" pitchFamily="34" charset="0"/>
                        </a:rPr>
                        <a:t> </a:t>
                      </a:r>
                      <a:endParaRPr lang="en-GB" sz="12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nSpc>
                          <a:spcPct val="107000"/>
                        </a:lnSpc>
                        <a:spcAft>
                          <a:spcPts val="0"/>
                        </a:spcAft>
                      </a:pPr>
                      <a:r>
                        <a:rPr lang="en-GB" sz="1200">
                          <a:effectLst/>
                          <a:latin typeface="Gill Sans MT" panose="020B0502020104020203" pitchFamily="34" charset="0"/>
                          <a:ea typeface="Calibri" panose="020F0502020204030204" pitchFamily="34" charset="0"/>
                          <a:cs typeface="Calibri" panose="020F0502020204030204" pitchFamily="34" charset="0"/>
                        </a:rPr>
                        <a:t>15</a:t>
                      </a:r>
                      <a:r>
                        <a:rPr lang="en-GB" sz="1200" baseline="-25000">
                          <a:effectLst/>
                          <a:latin typeface="Gill Sans MT" panose="020B0502020104020203" pitchFamily="34" charset="0"/>
                          <a:ea typeface="Calibri" panose="020F0502020204030204" pitchFamily="34" charset="0"/>
                          <a:cs typeface="Calibri" panose="020F0502020204030204" pitchFamily="34" charset="0"/>
                        </a:rPr>
                        <a:t>10</a:t>
                      </a:r>
                      <a:endParaRPr lang="en-GB" sz="120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en-GB" sz="1200">
                          <a:effectLst/>
                          <a:latin typeface="Gill Sans MT" panose="020B0502020104020203" pitchFamily="34" charset="0"/>
                          <a:ea typeface="Calibri" panose="020F0502020204030204" pitchFamily="34" charset="0"/>
                          <a:cs typeface="Calibri" panose="020F0502020204030204" pitchFamily="34" charset="0"/>
                        </a:rPr>
                        <a:t>F</a:t>
                      </a:r>
                      <a:r>
                        <a:rPr lang="en-GB" sz="1200" baseline="-25000">
                          <a:effectLst/>
                          <a:latin typeface="Gill Sans MT" panose="020B0502020104020203" pitchFamily="34" charset="0"/>
                          <a:ea typeface="Calibri" panose="020F0502020204030204" pitchFamily="34" charset="0"/>
                          <a:cs typeface="Calibri" panose="020F0502020204030204" pitchFamily="34" charset="0"/>
                        </a:rPr>
                        <a:t>16</a:t>
                      </a:r>
                      <a:endParaRPr lang="en-GB" sz="120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en-GB" sz="1200" dirty="0">
                          <a:effectLst/>
                          <a:latin typeface="Gill Sans MT" panose="020B0502020104020203" pitchFamily="34" charset="0"/>
                          <a:ea typeface="Calibri" panose="020F0502020204030204" pitchFamily="34" charset="0"/>
                          <a:cs typeface="Calibri" panose="020F0502020204030204" pitchFamily="34" charset="0"/>
                        </a:rPr>
                        <a:t>1111</a:t>
                      </a:r>
                      <a:r>
                        <a:rPr lang="en-GB" sz="1200" baseline="-25000" dirty="0">
                          <a:effectLst/>
                          <a:latin typeface="Gill Sans MT" panose="020B0502020104020203" pitchFamily="34" charset="0"/>
                          <a:ea typeface="Calibri" panose="020F0502020204030204" pitchFamily="34" charset="0"/>
                          <a:cs typeface="Calibri" panose="020F0502020204030204" pitchFamily="34" charset="0"/>
                        </a:rPr>
                        <a:t>2</a:t>
                      </a:r>
                      <a:endParaRPr lang="en-GB" sz="12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15289446"/>
                  </a:ext>
                </a:extLst>
              </a:tr>
            </a:tbl>
          </a:graphicData>
        </a:graphic>
      </p:graphicFrame>
      <p:sp>
        <p:nvSpPr>
          <p:cNvPr id="7" name="TextBox 6"/>
          <p:cNvSpPr txBox="1"/>
          <p:nvPr/>
        </p:nvSpPr>
        <p:spPr>
          <a:xfrm>
            <a:off x="11755120" y="6488668"/>
            <a:ext cx="436880" cy="369332"/>
          </a:xfrm>
          <a:prstGeom prst="rect">
            <a:avLst/>
          </a:prstGeom>
          <a:solidFill>
            <a:schemeClr val="tx1"/>
          </a:solidFill>
        </p:spPr>
        <p:txBody>
          <a:bodyPr wrap="square" rtlCol="0">
            <a:spAutoFit/>
          </a:bodyPr>
          <a:lstStyle/>
          <a:p>
            <a:pPr algn="ctr"/>
            <a:r>
              <a:rPr lang="en-GB" dirty="0">
                <a:solidFill>
                  <a:schemeClr val="bg1"/>
                </a:solidFill>
              </a:rPr>
              <a:t>16</a:t>
            </a:r>
          </a:p>
        </p:txBody>
      </p:sp>
    </p:spTree>
    <p:extLst>
      <p:ext uri="{BB962C8B-B14F-4D97-AF65-F5344CB8AC3E}">
        <p14:creationId xmlns:p14="http://schemas.microsoft.com/office/powerpoint/2010/main" val="8440255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397668717"/>
              </p:ext>
            </p:extLst>
          </p:nvPr>
        </p:nvGraphicFramePr>
        <p:xfrm>
          <a:off x="267855" y="729674"/>
          <a:ext cx="5846618" cy="5926490"/>
        </p:xfrm>
        <a:graphic>
          <a:graphicData uri="http://schemas.openxmlformats.org/drawingml/2006/table">
            <a:tbl>
              <a:tblPr firstRow="1" bandRow="1">
                <a:tableStyleId>{5C22544A-7EE6-4342-B048-85BDC9FD1C3A}</a:tableStyleId>
              </a:tblPr>
              <a:tblGrid>
                <a:gridCol w="1381928">
                  <a:extLst>
                    <a:ext uri="{9D8B030D-6E8A-4147-A177-3AD203B41FA5}">
                      <a16:colId xmlns:a16="http://schemas.microsoft.com/office/drawing/2014/main" val="835466034"/>
                    </a:ext>
                  </a:extLst>
                </a:gridCol>
                <a:gridCol w="4464690">
                  <a:extLst>
                    <a:ext uri="{9D8B030D-6E8A-4147-A177-3AD203B41FA5}">
                      <a16:colId xmlns:a16="http://schemas.microsoft.com/office/drawing/2014/main" val="2352155374"/>
                    </a:ext>
                  </a:extLst>
                </a:gridCol>
              </a:tblGrid>
              <a:tr h="304799">
                <a:tc gridSpan="2">
                  <a:txBody>
                    <a:bodyPr/>
                    <a:lstStyle/>
                    <a:p>
                      <a:r>
                        <a:rPr lang="en-GB" sz="1200" dirty="0">
                          <a:solidFill>
                            <a:schemeClr val="tx1"/>
                          </a:solidFill>
                          <a:latin typeface="Gill Sans MT" panose="020B0502020104020203" pitchFamily="34" charset="0"/>
                        </a:rPr>
                        <a:t>Ownership types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hMerge="1">
                  <a:txBody>
                    <a:bodyPr/>
                    <a:lstStyle/>
                    <a:p>
                      <a:endParaRPr lang="en-GB" dirty="0"/>
                    </a:p>
                  </a:txBody>
                  <a:tcPr/>
                </a:tc>
                <a:extLst>
                  <a:ext uri="{0D108BD9-81ED-4DB2-BD59-A6C34878D82A}">
                    <a16:rowId xmlns:a16="http://schemas.microsoft.com/office/drawing/2014/main" val="271964959"/>
                  </a:ext>
                </a:extLst>
              </a:tr>
              <a:tr h="277091">
                <a:tc>
                  <a:txBody>
                    <a:bodyPr/>
                    <a:lstStyle/>
                    <a:p>
                      <a:r>
                        <a:rPr lang="en-GB" sz="1200" b="1" dirty="0">
                          <a:latin typeface="Gill Sans MT" panose="020B0502020104020203" pitchFamily="34" charset="0"/>
                        </a:rPr>
                        <a:t>Key Word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200" b="1" dirty="0">
                          <a:latin typeface="Gill Sans MT" panose="020B0502020104020203" pitchFamily="34" charset="0"/>
                        </a:rPr>
                        <a:t>Definition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47438730"/>
                  </a:ext>
                </a:extLst>
              </a:tr>
              <a:tr h="464593">
                <a:tc>
                  <a:txBody>
                    <a:bodyPr/>
                    <a:lstStyle/>
                    <a:p>
                      <a:pPr marR="0" indent="0" algn="l" rtl="0">
                        <a:lnSpc>
                          <a:spcPct val="119000"/>
                        </a:lnSpc>
                        <a:spcBef>
                          <a:spcPts val="0"/>
                        </a:spcBef>
                        <a:spcAft>
                          <a:spcPts val="0"/>
                        </a:spcAft>
                      </a:pPr>
                      <a:r>
                        <a:rPr lang="en-GB" sz="1200" kern="1200" dirty="0">
                          <a:ln>
                            <a:noFill/>
                          </a:ln>
                          <a:solidFill>
                            <a:srgbClr val="000000"/>
                          </a:solidFill>
                          <a:effectLst/>
                          <a:latin typeface="Gill Sans MT" panose="020B0502020104020203" pitchFamily="34" charset="0"/>
                        </a:rPr>
                        <a:t>LIMITED LIABILITY</a:t>
                      </a:r>
                      <a:endParaRPr lang="en-GB" sz="1200" kern="1400" dirty="0">
                        <a:ln>
                          <a:noFill/>
                        </a:ln>
                        <a:solidFill>
                          <a:srgbClr val="000000"/>
                        </a:solidFill>
                        <a:effectLst/>
                        <a:latin typeface="Gill Sans MT" panose="020B0502020104020203" pitchFamily="34" charset="0"/>
                      </a:endParaRPr>
                    </a:p>
                  </a:txBody>
                  <a:tcPr marL="68580" marR="6858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R="0" indent="0" algn="l" rtl="0">
                        <a:lnSpc>
                          <a:spcPct val="119000"/>
                        </a:lnSpc>
                        <a:spcBef>
                          <a:spcPts val="0"/>
                        </a:spcBef>
                        <a:spcAft>
                          <a:spcPts val="0"/>
                        </a:spcAft>
                      </a:pPr>
                      <a:r>
                        <a:rPr lang="en-GB" sz="1200" kern="1200" dirty="0">
                          <a:ln>
                            <a:noFill/>
                          </a:ln>
                          <a:solidFill>
                            <a:srgbClr val="000000"/>
                          </a:solidFill>
                          <a:effectLst/>
                          <a:latin typeface="Gill Sans MT" panose="020B0502020104020203" pitchFamily="34" charset="0"/>
                        </a:rPr>
                        <a:t>The level of risk is limited to the amount of money that has been invested in the business or promised as an investment.</a:t>
                      </a:r>
                      <a:endParaRPr lang="en-GB" sz="1200" kern="1400" dirty="0">
                        <a:ln>
                          <a:noFill/>
                        </a:ln>
                        <a:solidFill>
                          <a:srgbClr val="000000"/>
                        </a:solidFill>
                        <a:effectLst/>
                        <a:latin typeface="Gill Sans MT" panose="020B0502020104020203" pitchFamily="34" charset="0"/>
                      </a:endParaRPr>
                    </a:p>
                  </a:txBody>
                  <a:tcPr marL="68580" marR="6858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82930417"/>
                  </a:ext>
                </a:extLst>
              </a:tr>
              <a:tr h="462850">
                <a:tc>
                  <a:txBody>
                    <a:bodyPr/>
                    <a:lstStyle/>
                    <a:p>
                      <a:pPr marR="0" indent="0" algn="l" rtl="0">
                        <a:lnSpc>
                          <a:spcPct val="119000"/>
                        </a:lnSpc>
                        <a:spcBef>
                          <a:spcPts val="0"/>
                        </a:spcBef>
                        <a:spcAft>
                          <a:spcPts val="0"/>
                        </a:spcAft>
                      </a:pPr>
                      <a:r>
                        <a:rPr lang="en-GB" sz="1200" kern="1200">
                          <a:ln>
                            <a:noFill/>
                          </a:ln>
                          <a:solidFill>
                            <a:srgbClr val="000000"/>
                          </a:solidFill>
                          <a:effectLst/>
                          <a:latin typeface="Gill Sans MT" panose="020B0502020104020203" pitchFamily="34" charset="0"/>
                        </a:rPr>
                        <a:t>ASSETS</a:t>
                      </a:r>
                      <a:endParaRPr lang="en-GB" sz="1200" kern="1400">
                        <a:ln>
                          <a:noFill/>
                        </a:ln>
                        <a:solidFill>
                          <a:srgbClr val="000000"/>
                        </a:solidFill>
                        <a:effectLst/>
                        <a:latin typeface="Gill Sans MT" panose="020B0502020104020203" pitchFamily="34" charset="0"/>
                      </a:endParaRPr>
                    </a:p>
                  </a:txBody>
                  <a:tcPr marL="68580" marR="6858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R="0" indent="0" algn="l" rtl="0">
                        <a:lnSpc>
                          <a:spcPct val="119000"/>
                        </a:lnSpc>
                        <a:spcBef>
                          <a:spcPts val="0"/>
                        </a:spcBef>
                        <a:spcAft>
                          <a:spcPts val="0"/>
                        </a:spcAft>
                      </a:pPr>
                      <a:r>
                        <a:rPr lang="en-GB" sz="1200" kern="1200" dirty="0">
                          <a:ln>
                            <a:noFill/>
                          </a:ln>
                          <a:solidFill>
                            <a:srgbClr val="000000"/>
                          </a:solidFill>
                          <a:effectLst/>
                          <a:latin typeface="Gill Sans MT" panose="020B0502020104020203" pitchFamily="34" charset="0"/>
                        </a:rPr>
                        <a:t>Property such as a house or a car.</a:t>
                      </a:r>
                      <a:endParaRPr lang="en-GB" sz="1200" kern="1400" dirty="0">
                        <a:ln>
                          <a:noFill/>
                        </a:ln>
                        <a:solidFill>
                          <a:srgbClr val="000000"/>
                        </a:solidFill>
                        <a:effectLst/>
                        <a:latin typeface="Gill Sans MT" panose="020B0502020104020203" pitchFamily="34" charset="0"/>
                      </a:endParaRPr>
                    </a:p>
                  </a:txBody>
                  <a:tcPr marL="68580" marR="6858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16254532"/>
                  </a:ext>
                </a:extLst>
              </a:tr>
              <a:tr h="701045">
                <a:tc>
                  <a:txBody>
                    <a:bodyPr/>
                    <a:lstStyle/>
                    <a:p>
                      <a:pPr marR="0" indent="0" algn="l" rtl="0">
                        <a:lnSpc>
                          <a:spcPct val="119000"/>
                        </a:lnSpc>
                        <a:spcBef>
                          <a:spcPts val="0"/>
                        </a:spcBef>
                        <a:spcAft>
                          <a:spcPts val="0"/>
                        </a:spcAft>
                      </a:pPr>
                      <a:r>
                        <a:rPr lang="en-GB" sz="1200" kern="1200" dirty="0">
                          <a:ln>
                            <a:noFill/>
                          </a:ln>
                          <a:solidFill>
                            <a:srgbClr val="000000"/>
                          </a:solidFill>
                          <a:effectLst/>
                          <a:latin typeface="Gill Sans MT" panose="020B0502020104020203" pitchFamily="34" charset="0"/>
                        </a:rPr>
                        <a:t>UNLIMITED LIABILITY</a:t>
                      </a:r>
                      <a:endParaRPr lang="en-GB" sz="1200" kern="1400" dirty="0">
                        <a:ln>
                          <a:noFill/>
                        </a:ln>
                        <a:solidFill>
                          <a:srgbClr val="000000"/>
                        </a:solidFill>
                        <a:effectLst/>
                        <a:latin typeface="Gill Sans MT" panose="020B0502020104020203" pitchFamily="34" charset="0"/>
                      </a:endParaRPr>
                    </a:p>
                  </a:txBody>
                  <a:tcPr marL="68580" marR="6858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R="0" indent="0" algn="l" rtl="0">
                        <a:lnSpc>
                          <a:spcPct val="119000"/>
                        </a:lnSpc>
                        <a:spcBef>
                          <a:spcPts val="0"/>
                        </a:spcBef>
                        <a:spcAft>
                          <a:spcPts val="0"/>
                        </a:spcAft>
                      </a:pPr>
                      <a:r>
                        <a:rPr lang="en-GB" sz="1200" kern="1200">
                          <a:ln>
                            <a:noFill/>
                          </a:ln>
                          <a:solidFill>
                            <a:srgbClr val="000000"/>
                          </a:solidFill>
                          <a:effectLst/>
                          <a:latin typeface="Gill Sans MT" panose="020B0502020104020203" pitchFamily="34" charset="0"/>
                        </a:rPr>
                        <a:t>The level of risk goes beyond the amount invested, so the personal assets of the business owner can be used to pay off the business’s debts.</a:t>
                      </a:r>
                      <a:endParaRPr lang="en-GB" sz="1200" kern="1400">
                        <a:ln>
                          <a:noFill/>
                        </a:ln>
                        <a:solidFill>
                          <a:srgbClr val="000000"/>
                        </a:solidFill>
                        <a:effectLst/>
                        <a:latin typeface="Gill Sans MT" panose="020B0502020104020203" pitchFamily="34" charset="0"/>
                      </a:endParaRPr>
                    </a:p>
                  </a:txBody>
                  <a:tcPr marL="68580" marR="6858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71292177"/>
                  </a:ext>
                </a:extLst>
              </a:tr>
              <a:tr h="464277">
                <a:tc>
                  <a:txBody>
                    <a:bodyPr/>
                    <a:lstStyle/>
                    <a:p>
                      <a:pPr marR="0" indent="0" algn="l" rtl="0">
                        <a:lnSpc>
                          <a:spcPct val="119000"/>
                        </a:lnSpc>
                        <a:spcBef>
                          <a:spcPts val="0"/>
                        </a:spcBef>
                        <a:spcAft>
                          <a:spcPts val="0"/>
                        </a:spcAft>
                      </a:pPr>
                      <a:r>
                        <a:rPr lang="en-GB" sz="1200" kern="1200" dirty="0">
                          <a:ln>
                            <a:noFill/>
                          </a:ln>
                          <a:solidFill>
                            <a:srgbClr val="000000"/>
                          </a:solidFill>
                          <a:effectLst/>
                          <a:latin typeface="Gill Sans MT" panose="020B0502020104020203" pitchFamily="34" charset="0"/>
                        </a:rPr>
                        <a:t>SOLE TRADER</a:t>
                      </a:r>
                      <a:endParaRPr lang="en-GB" sz="1200" kern="1400" dirty="0">
                        <a:ln>
                          <a:noFill/>
                        </a:ln>
                        <a:solidFill>
                          <a:srgbClr val="000000"/>
                        </a:solidFill>
                        <a:effectLst/>
                        <a:latin typeface="Gill Sans MT" panose="020B0502020104020203" pitchFamily="34" charset="0"/>
                      </a:endParaRPr>
                    </a:p>
                  </a:txBody>
                  <a:tcPr marL="68580" marR="6858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R="0" indent="0" algn="l" rtl="0">
                        <a:lnSpc>
                          <a:spcPct val="119000"/>
                        </a:lnSpc>
                        <a:spcBef>
                          <a:spcPts val="0"/>
                        </a:spcBef>
                        <a:spcAft>
                          <a:spcPts val="0"/>
                        </a:spcAft>
                      </a:pPr>
                      <a:r>
                        <a:rPr lang="en-GB" sz="1200" kern="1200">
                          <a:ln>
                            <a:noFill/>
                          </a:ln>
                          <a:solidFill>
                            <a:srgbClr val="000000"/>
                          </a:solidFill>
                          <a:effectLst/>
                          <a:latin typeface="Gill Sans MT" panose="020B0502020104020203" pitchFamily="34" charset="0"/>
                        </a:rPr>
                        <a:t>A type of UNINCORPORATED business that is owned by just one person.</a:t>
                      </a:r>
                      <a:endParaRPr lang="en-GB" sz="1200" kern="1400">
                        <a:ln>
                          <a:noFill/>
                        </a:ln>
                        <a:solidFill>
                          <a:srgbClr val="000000"/>
                        </a:solidFill>
                        <a:effectLst/>
                        <a:latin typeface="Gill Sans MT" panose="020B0502020104020203" pitchFamily="34" charset="0"/>
                      </a:endParaRPr>
                    </a:p>
                  </a:txBody>
                  <a:tcPr marL="68580" marR="6858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88697039"/>
                  </a:ext>
                </a:extLst>
              </a:tr>
              <a:tr h="464593">
                <a:tc>
                  <a:txBody>
                    <a:bodyPr/>
                    <a:lstStyle/>
                    <a:p>
                      <a:pPr marR="0" indent="0" algn="l" rtl="0">
                        <a:lnSpc>
                          <a:spcPct val="119000"/>
                        </a:lnSpc>
                        <a:spcBef>
                          <a:spcPts val="0"/>
                        </a:spcBef>
                        <a:spcAft>
                          <a:spcPts val="0"/>
                        </a:spcAft>
                      </a:pPr>
                      <a:r>
                        <a:rPr lang="en-GB" sz="1200" kern="1200">
                          <a:ln>
                            <a:noFill/>
                          </a:ln>
                          <a:solidFill>
                            <a:srgbClr val="000000"/>
                          </a:solidFill>
                          <a:effectLst/>
                          <a:latin typeface="Gill Sans MT" panose="020B0502020104020203" pitchFamily="34" charset="0"/>
                        </a:rPr>
                        <a:t>PARTNERSHIP</a:t>
                      </a:r>
                      <a:endParaRPr lang="en-GB" sz="1200" kern="1400">
                        <a:ln>
                          <a:noFill/>
                        </a:ln>
                        <a:solidFill>
                          <a:srgbClr val="000000"/>
                        </a:solidFill>
                        <a:effectLst/>
                        <a:latin typeface="Gill Sans MT" panose="020B0502020104020203" pitchFamily="34" charset="0"/>
                      </a:endParaRPr>
                    </a:p>
                  </a:txBody>
                  <a:tcPr marL="68580" marR="6858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R="0" indent="0" algn="l" rtl="0">
                        <a:lnSpc>
                          <a:spcPct val="119000"/>
                        </a:lnSpc>
                        <a:spcBef>
                          <a:spcPts val="0"/>
                        </a:spcBef>
                        <a:spcAft>
                          <a:spcPts val="0"/>
                        </a:spcAft>
                      </a:pPr>
                      <a:r>
                        <a:rPr lang="en-GB" sz="1200" kern="1200">
                          <a:ln>
                            <a:noFill/>
                          </a:ln>
                          <a:solidFill>
                            <a:srgbClr val="000000"/>
                          </a:solidFill>
                          <a:effectLst/>
                          <a:latin typeface="Gill Sans MT" panose="020B0502020104020203" pitchFamily="34" charset="0"/>
                        </a:rPr>
                        <a:t>A business that is owned by a group of two or more people who share the financial risk, the decision-making &amp; the profits.</a:t>
                      </a:r>
                      <a:endParaRPr lang="en-GB" sz="1200" kern="1400">
                        <a:ln>
                          <a:noFill/>
                        </a:ln>
                        <a:solidFill>
                          <a:srgbClr val="000000"/>
                        </a:solidFill>
                        <a:effectLst/>
                        <a:latin typeface="Gill Sans MT" panose="020B0502020104020203" pitchFamily="34" charset="0"/>
                      </a:endParaRPr>
                    </a:p>
                  </a:txBody>
                  <a:tcPr marL="68580" marR="6858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94750595"/>
                  </a:ext>
                </a:extLst>
              </a:tr>
              <a:tr h="464277">
                <a:tc>
                  <a:txBody>
                    <a:bodyPr/>
                    <a:lstStyle/>
                    <a:p>
                      <a:pPr marR="0" indent="0" algn="l" rtl="0">
                        <a:lnSpc>
                          <a:spcPct val="119000"/>
                        </a:lnSpc>
                        <a:spcBef>
                          <a:spcPts val="0"/>
                        </a:spcBef>
                        <a:spcAft>
                          <a:spcPts val="0"/>
                        </a:spcAft>
                      </a:pPr>
                      <a:r>
                        <a:rPr lang="en-GB" sz="1200" kern="1200">
                          <a:ln>
                            <a:noFill/>
                          </a:ln>
                          <a:solidFill>
                            <a:srgbClr val="000000"/>
                          </a:solidFill>
                          <a:effectLst/>
                          <a:latin typeface="Gill Sans MT" panose="020B0502020104020203" pitchFamily="34" charset="0"/>
                        </a:rPr>
                        <a:t>DEED OF PARTNERSHIP</a:t>
                      </a:r>
                      <a:endParaRPr lang="en-GB" sz="1200" kern="1400">
                        <a:ln>
                          <a:noFill/>
                        </a:ln>
                        <a:solidFill>
                          <a:srgbClr val="000000"/>
                        </a:solidFill>
                        <a:effectLst/>
                        <a:latin typeface="Gill Sans MT" panose="020B0502020104020203" pitchFamily="34" charset="0"/>
                      </a:endParaRPr>
                    </a:p>
                  </a:txBody>
                  <a:tcPr marL="68580" marR="6858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R="0" indent="0" algn="l" rtl="0">
                        <a:lnSpc>
                          <a:spcPct val="119000"/>
                        </a:lnSpc>
                        <a:spcBef>
                          <a:spcPts val="0"/>
                        </a:spcBef>
                        <a:spcAft>
                          <a:spcPts val="0"/>
                        </a:spcAft>
                      </a:pPr>
                      <a:r>
                        <a:rPr lang="en-GB" sz="1200" kern="1200">
                          <a:ln>
                            <a:noFill/>
                          </a:ln>
                          <a:solidFill>
                            <a:srgbClr val="000000"/>
                          </a:solidFill>
                          <a:effectLst/>
                          <a:latin typeface="Gill Sans MT" panose="020B0502020104020203" pitchFamily="34" charset="0"/>
                        </a:rPr>
                        <a:t>A legal document that defines the terms of a PARTNERSHIP.</a:t>
                      </a:r>
                      <a:endParaRPr lang="en-GB" sz="1200" kern="1400">
                        <a:ln>
                          <a:noFill/>
                        </a:ln>
                        <a:solidFill>
                          <a:srgbClr val="000000"/>
                        </a:solidFill>
                        <a:effectLst/>
                        <a:latin typeface="Gill Sans MT" panose="020B0502020104020203" pitchFamily="34" charset="0"/>
                      </a:endParaRPr>
                    </a:p>
                  </a:txBody>
                  <a:tcPr marL="68580" marR="6858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46414373"/>
                  </a:ext>
                </a:extLst>
              </a:tr>
              <a:tr h="464593">
                <a:tc>
                  <a:txBody>
                    <a:bodyPr/>
                    <a:lstStyle/>
                    <a:p>
                      <a:pPr marR="0" indent="0" algn="l" rtl="0">
                        <a:lnSpc>
                          <a:spcPct val="119000"/>
                        </a:lnSpc>
                        <a:spcBef>
                          <a:spcPts val="0"/>
                        </a:spcBef>
                        <a:spcAft>
                          <a:spcPts val="0"/>
                        </a:spcAft>
                      </a:pPr>
                      <a:r>
                        <a:rPr lang="en-GB" sz="1200" kern="1200">
                          <a:ln>
                            <a:noFill/>
                          </a:ln>
                          <a:solidFill>
                            <a:srgbClr val="000000"/>
                          </a:solidFill>
                          <a:effectLst/>
                          <a:latin typeface="Gill Sans MT" panose="020B0502020104020203" pitchFamily="34" charset="0"/>
                        </a:rPr>
                        <a:t>PRIVATE LIMITED COMPANY (Ltd)</a:t>
                      </a:r>
                      <a:endParaRPr lang="en-GB" sz="1200" kern="1400">
                        <a:ln>
                          <a:noFill/>
                        </a:ln>
                        <a:solidFill>
                          <a:srgbClr val="000000"/>
                        </a:solidFill>
                        <a:effectLst/>
                        <a:latin typeface="Gill Sans MT" panose="020B0502020104020203" pitchFamily="34" charset="0"/>
                      </a:endParaRPr>
                    </a:p>
                  </a:txBody>
                  <a:tcPr marL="68580" marR="6858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R="0" indent="0" algn="l" rtl="0">
                        <a:lnSpc>
                          <a:spcPct val="119000"/>
                        </a:lnSpc>
                        <a:spcBef>
                          <a:spcPts val="0"/>
                        </a:spcBef>
                        <a:spcAft>
                          <a:spcPts val="0"/>
                        </a:spcAft>
                      </a:pPr>
                      <a:r>
                        <a:rPr lang="en-GB" sz="1200" kern="1200">
                          <a:ln>
                            <a:noFill/>
                          </a:ln>
                          <a:solidFill>
                            <a:srgbClr val="000000"/>
                          </a:solidFill>
                          <a:effectLst/>
                          <a:latin typeface="Gill Sans MT" panose="020B0502020104020203" pitchFamily="34" charset="0"/>
                        </a:rPr>
                        <a:t>An INCORPORATED business that is owned by SHAREHOLDERS.</a:t>
                      </a:r>
                      <a:endParaRPr lang="en-GB" sz="1200" kern="1400">
                        <a:ln>
                          <a:noFill/>
                        </a:ln>
                        <a:solidFill>
                          <a:srgbClr val="000000"/>
                        </a:solidFill>
                        <a:effectLst/>
                        <a:latin typeface="Gill Sans MT" panose="020B0502020104020203" pitchFamily="34" charset="0"/>
                      </a:endParaRPr>
                    </a:p>
                  </a:txBody>
                  <a:tcPr marL="68580" marR="6858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42791676"/>
                  </a:ext>
                </a:extLst>
              </a:tr>
              <a:tr h="464593">
                <a:tc>
                  <a:txBody>
                    <a:bodyPr/>
                    <a:lstStyle/>
                    <a:p>
                      <a:pPr marR="0" indent="0" algn="l" rtl="0">
                        <a:lnSpc>
                          <a:spcPct val="119000"/>
                        </a:lnSpc>
                        <a:spcBef>
                          <a:spcPts val="0"/>
                        </a:spcBef>
                        <a:spcAft>
                          <a:spcPts val="0"/>
                        </a:spcAft>
                      </a:pPr>
                      <a:r>
                        <a:rPr lang="en-GB" sz="1200" kern="1200">
                          <a:ln>
                            <a:noFill/>
                          </a:ln>
                          <a:solidFill>
                            <a:srgbClr val="000000"/>
                          </a:solidFill>
                          <a:effectLst/>
                          <a:latin typeface="Gill Sans MT" panose="020B0502020104020203" pitchFamily="34" charset="0"/>
                        </a:rPr>
                        <a:t>SHAREHOLDERS</a:t>
                      </a:r>
                      <a:endParaRPr lang="en-GB" sz="1200" kern="1400">
                        <a:ln>
                          <a:noFill/>
                        </a:ln>
                        <a:solidFill>
                          <a:srgbClr val="000000"/>
                        </a:solidFill>
                        <a:effectLst/>
                        <a:latin typeface="Gill Sans MT" panose="020B0502020104020203" pitchFamily="34" charset="0"/>
                      </a:endParaRPr>
                    </a:p>
                  </a:txBody>
                  <a:tcPr marL="68580" marR="6858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R="0" indent="0" algn="l" rtl="0">
                        <a:lnSpc>
                          <a:spcPct val="119000"/>
                        </a:lnSpc>
                        <a:spcBef>
                          <a:spcPts val="0"/>
                        </a:spcBef>
                        <a:spcAft>
                          <a:spcPts val="0"/>
                        </a:spcAft>
                      </a:pPr>
                      <a:r>
                        <a:rPr lang="en-GB" sz="1200" kern="1200">
                          <a:ln>
                            <a:noFill/>
                          </a:ln>
                          <a:solidFill>
                            <a:srgbClr val="000000"/>
                          </a:solidFill>
                          <a:effectLst/>
                          <a:latin typeface="Gill Sans MT" panose="020B0502020104020203" pitchFamily="34" charset="0"/>
                        </a:rPr>
                        <a:t>Investors who are part-owners of a company. They invest in return for a share of the profits &amp; voting rights at the AGM.</a:t>
                      </a:r>
                      <a:endParaRPr lang="en-GB" sz="1200" kern="1400">
                        <a:ln>
                          <a:noFill/>
                        </a:ln>
                        <a:solidFill>
                          <a:srgbClr val="000000"/>
                        </a:solidFill>
                        <a:effectLst/>
                        <a:latin typeface="Gill Sans MT" panose="020B0502020104020203" pitchFamily="34" charset="0"/>
                      </a:endParaRPr>
                    </a:p>
                  </a:txBody>
                  <a:tcPr marL="68580" marR="6858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17502975"/>
                  </a:ext>
                </a:extLst>
              </a:tr>
              <a:tr h="464593">
                <a:tc>
                  <a:txBody>
                    <a:bodyPr/>
                    <a:lstStyle/>
                    <a:p>
                      <a:pPr marR="0" indent="0" algn="l" rtl="0">
                        <a:lnSpc>
                          <a:spcPct val="119000"/>
                        </a:lnSpc>
                        <a:spcBef>
                          <a:spcPts val="0"/>
                        </a:spcBef>
                        <a:spcAft>
                          <a:spcPts val="0"/>
                        </a:spcAft>
                      </a:pPr>
                      <a:r>
                        <a:rPr lang="en-GB" sz="1200" kern="1200">
                          <a:ln>
                            <a:noFill/>
                          </a:ln>
                          <a:solidFill>
                            <a:srgbClr val="000000"/>
                          </a:solidFill>
                          <a:effectLst/>
                          <a:latin typeface="Gill Sans MT" panose="020B0502020104020203" pitchFamily="34" charset="0"/>
                        </a:rPr>
                        <a:t>FRANCHISE</a:t>
                      </a:r>
                      <a:endParaRPr lang="en-GB" sz="1200" kern="1400">
                        <a:ln>
                          <a:noFill/>
                        </a:ln>
                        <a:solidFill>
                          <a:srgbClr val="000000"/>
                        </a:solidFill>
                        <a:effectLst/>
                        <a:latin typeface="Gill Sans MT" panose="020B0502020104020203" pitchFamily="34" charset="0"/>
                      </a:endParaRPr>
                    </a:p>
                  </a:txBody>
                  <a:tcPr marL="68580" marR="6858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R="0" indent="0" algn="l" rtl="0">
                        <a:lnSpc>
                          <a:spcPct val="119000"/>
                        </a:lnSpc>
                        <a:spcBef>
                          <a:spcPts val="0"/>
                        </a:spcBef>
                        <a:spcAft>
                          <a:spcPts val="0"/>
                        </a:spcAft>
                      </a:pPr>
                      <a:r>
                        <a:rPr lang="en-GB" sz="1200" kern="1200">
                          <a:ln>
                            <a:noFill/>
                          </a:ln>
                          <a:solidFill>
                            <a:srgbClr val="000000"/>
                          </a:solidFill>
                          <a:effectLst/>
                          <a:latin typeface="Gill Sans MT" panose="020B0502020104020203" pitchFamily="34" charset="0"/>
                        </a:rPr>
                        <a:t>When one business gives another business permission to trade using its name &amp; products in return for a fee &amp; share of its profits.</a:t>
                      </a:r>
                      <a:endParaRPr lang="en-GB" sz="1200" kern="1400">
                        <a:ln>
                          <a:noFill/>
                        </a:ln>
                        <a:solidFill>
                          <a:srgbClr val="000000"/>
                        </a:solidFill>
                        <a:effectLst/>
                        <a:latin typeface="Gill Sans MT" panose="020B0502020104020203" pitchFamily="34" charset="0"/>
                      </a:endParaRPr>
                    </a:p>
                  </a:txBody>
                  <a:tcPr marL="68580" marR="6858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21421915"/>
                  </a:ext>
                </a:extLst>
              </a:tr>
              <a:tr h="464593">
                <a:tc>
                  <a:txBody>
                    <a:bodyPr/>
                    <a:lstStyle/>
                    <a:p>
                      <a:pPr marR="0" indent="0" algn="l" rtl="0">
                        <a:lnSpc>
                          <a:spcPct val="119000"/>
                        </a:lnSpc>
                        <a:spcBef>
                          <a:spcPts val="0"/>
                        </a:spcBef>
                        <a:spcAft>
                          <a:spcPts val="0"/>
                        </a:spcAft>
                      </a:pPr>
                      <a:r>
                        <a:rPr lang="en-GB" sz="1200" kern="1200">
                          <a:ln>
                            <a:noFill/>
                          </a:ln>
                          <a:solidFill>
                            <a:srgbClr val="000000"/>
                          </a:solidFill>
                          <a:effectLst/>
                          <a:latin typeface="Gill Sans MT" panose="020B0502020104020203" pitchFamily="34" charset="0"/>
                        </a:rPr>
                        <a:t>FRANCHISOR</a:t>
                      </a:r>
                      <a:endParaRPr lang="en-GB" sz="1200" kern="1400">
                        <a:ln>
                          <a:noFill/>
                        </a:ln>
                        <a:solidFill>
                          <a:srgbClr val="000000"/>
                        </a:solidFill>
                        <a:effectLst/>
                        <a:latin typeface="Gill Sans MT" panose="020B0502020104020203" pitchFamily="34" charset="0"/>
                      </a:endParaRPr>
                    </a:p>
                  </a:txBody>
                  <a:tcPr marL="68580" marR="6858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R="0" indent="0" algn="l" rtl="0">
                        <a:lnSpc>
                          <a:spcPct val="119000"/>
                        </a:lnSpc>
                        <a:spcBef>
                          <a:spcPts val="0"/>
                        </a:spcBef>
                        <a:spcAft>
                          <a:spcPts val="0"/>
                        </a:spcAft>
                      </a:pPr>
                      <a:r>
                        <a:rPr lang="en-GB" sz="1200" kern="1200">
                          <a:ln>
                            <a:noFill/>
                          </a:ln>
                          <a:solidFill>
                            <a:srgbClr val="000000"/>
                          </a:solidFill>
                          <a:effectLst/>
                          <a:latin typeface="Gill Sans MT" panose="020B0502020104020203" pitchFamily="34" charset="0"/>
                        </a:rPr>
                        <a:t>An established business that gives permission to an entrepreneur to trade using its name &amp; products.</a:t>
                      </a:r>
                      <a:endParaRPr lang="en-GB" sz="1200" kern="1400">
                        <a:ln>
                          <a:noFill/>
                        </a:ln>
                        <a:solidFill>
                          <a:srgbClr val="000000"/>
                        </a:solidFill>
                        <a:effectLst/>
                        <a:latin typeface="Gill Sans MT" panose="020B0502020104020203" pitchFamily="34" charset="0"/>
                      </a:endParaRPr>
                    </a:p>
                  </a:txBody>
                  <a:tcPr marL="68580" marR="6858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18651047"/>
                  </a:ext>
                </a:extLst>
              </a:tr>
              <a:tr h="464593">
                <a:tc>
                  <a:txBody>
                    <a:bodyPr/>
                    <a:lstStyle/>
                    <a:p>
                      <a:pPr marR="0" indent="0" algn="l" rtl="0">
                        <a:lnSpc>
                          <a:spcPct val="119000"/>
                        </a:lnSpc>
                        <a:spcBef>
                          <a:spcPts val="0"/>
                        </a:spcBef>
                        <a:spcAft>
                          <a:spcPts val="0"/>
                        </a:spcAft>
                      </a:pPr>
                      <a:r>
                        <a:rPr lang="en-GB" sz="1200" kern="1200" dirty="0">
                          <a:ln>
                            <a:noFill/>
                          </a:ln>
                          <a:solidFill>
                            <a:srgbClr val="000000"/>
                          </a:solidFill>
                          <a:effectLst/>
                          <a:latin typeface="Gill Sans MT" panose="020B0502020104020203" pitchFamily="34" charset="0"/>
                        </a:rPr>
                        <a:t>FRANCHISEE</a:t>
                      </a:r>
                      <a:endParaRPr lang="en-GB" sz="1200" kern="1400" dirty="0">
                        <a:ln>
                          <a:noFill/>
                        </a:ln>
                        <a:solidFill>
                          <a:srgbClr val="000000"/>
                        </a:solidFill>
                        <a:effectLst/>
                        <a:latin typeface="Gill Sans MT" panose="020B0502020104020203" pitchFamily="34" charset="0"/>
                      </a:endParaRPr>
                    </a:p>
                  </a:txBody>
                  <a:tcPr marL="68580" marR="6858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R="0" indent="0" algn="l" rtl="0">
                        <a:lnSpc>
                          <a:spcPct val="119000"/>
                        </a:lnSpc>
                        <a:spcBef>
                          <a:spcPts val="0"/>
                        </a:spcBef>
                        <a:spcAft>
                          <a:spcPts val="0"/>
                        </a:spcAft>
                      </a:pPr>
                      <a:r>
                        <a:rPr lang="en-GB" sz="1200" kern="1200" dirty="0">
                          <a:ln>
                            <a:noFill/>
                          </a:ln>
                          <a:solidFill>
                            <a:srgbClr val="000000"/>
                          </a:solidFill>
                          <a:effectLst/>
                          <a:latin typeface="Gill Sans MT" panose="020B0502020104020203" pitchFamily="34" charset="0"/>
                        </a:rPr>
                        <a:t>An entrepreneur who pays a fee to trade using the name &amp; products of an established business.</a:t>
                      </a:r>
                      <a:endParaRPr lang="en-GB" sz="1200" kern="1400" dirty="0">
                        <a:ln>
                          <a:noFill/>
                        </a:ln>
                        <a:solidFill>
                          <a:srgbClr val="000000"/>
                        </a:solidFill>
                        <a:effectLst/>
                        <a:latin typeface="Gill Sans MT" panose="020B0502020104020203" pitchFamily="34" charset="0"/>
                      </a:endParaRPr>
                    </a:p>
                  </a:txBody>
                  <a:tcPr marL="68580" marR="6858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39929224"/>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1132238737"/>
              </p:ext>
            </p:extLst>
          </p:nvPr>
        </p:nvGraphicFramePr>
        <p:xfrm>
          <a:off x="6225309" y="729670"/>
          <a:ext cx="5757685" cy="5926492"/>
        </p:xfrm>
        <a:graphic>
          <a:graphicData uri="http://schemas.openxmlformats.org/drawingml/2006/table">
            <a:tbl>
              <a:tblPr firstRow="1" bandRow="1">
                <a:tableStyleId>{5C22544A-7EE6-4342-B048-85BDC9FD1C3A}</a:tableStyleId>
              </a:tblPr>
              <a:tblGrid>
                <a:gridCol w="1499205">
                  <a:extLst>
                    <a:ext uri="{9D8B030D-6E8A-4147-A177-3AD203B41FA5}">
                      <a16:colId xmlns:a16="http://schemas.microsoft.com/office/drawing/2014/main" val="1458217857"/>
                    </a:ext>
                  </a:extLst>
                </a:gridCol>
                <a:gridCol w="4258480">
                  <a:extLst>
                    <a:ext uri="{9D8B030D-6E8A-4147-A177-3AD203B41FA5}">
                      <a16:colId xmlns:a16="http://schemas.microsoft.com/office/drawing/2014/main" val="356851787"/>
                    </a:ext>
                  </a:extLst>
                </a:gridCol>
              </a:tblGrid>
              <a:tr h="317551">
                <a:tc gridSpan="2">
                  <a:txBody>
                    <a:bodyPr/>
                    <a:lstStyle/>
                    <a:p>
                      <a:r>
                        <a:rPr lang="en-GB" sz="1200" dirty="0">
                          <a:solidFill>
                            <a:schemeClr val="tx1"/>
                          </a:solidFill>
                          <a:latin typeface="Gill Sans MT" panose="020B0502020104020203" pitchFamily="34" charset="0"/>
                        </a:rPr>
                        <a:t>Location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hMerge="1">
                  <a:txBody>
                    <a:bodyPr/>
                    <a:lstStyle/>
                    <a:p>
                      <a:endParaRPr lang="en-GB" dirty="0"/>
                    </a:p>
                  </a:txBody>
                  <a:tcPr/>
                </a:tc>
                <a:extLst>
                  <a:ext uri="{0D108BD9-81ED-4DB2-BD59-A6C34878D82A}">
                    <a16:rowId xmlns:a16="http://schemas.microsoft.com/office/drawing/2014/main" val="612991623"/>
                  </a:ext>
                </a:extLst>
              </a:tr>
              <a:tr h="285793">
                <a:tc>
                  <a:txBody>
                    <a:bodyPr/>
                    <a:lstStyle/>
                    <a:p>
                      <a:r>
                        <a:rPr lang="en-GB" sz="1200" b="1" dirty="0">
                          <a:latin typeface="Gill Sans MT" panose="020B0502020104020203" pitchFamily="34" charset="0"/>
                        </a:rPr>
                        <a:t>Key Word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200" b="1" dirty="0">
                          <a:latin typeface="Gill Sans MT" panose="020B0502020104020203" pitchFamily="34" charset="0"/>
                        </a:rPr>
                        <a:t>Definition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50464227"/>
                  </a:ext>
                </a:extLst>
              </a:tr>
              <a:tr h="718059">
                <a:tc>
                  <a:txBody>
                    <a:bodyPr/>
                    <a:lstStyle/>
                    <a:p>
                      <a:pPr marR="0" indent="0" algn="l" rtl="0">
                        <a:lnSpc>
                          <a:spcPct val="119000"/>
                        </a:lnSpc>
                        <a:spcBef>
                          <a:spcPts val="0"/>
                        </a:spcBef>
                        <a:spcAft>
                          <a:spcPts val="0"/>
                        </a:spcAft>
                      </a:pPr>
                      <a:r>
                        <a:rPr lang="en-GB" sz="1200" kern="1200" dirty="0">
                          <a:ln>
                            <a:noFill/>
                          </a:ln>
                          <a:solidFill>
                            <a:srgbClr val="000000"/>
                          </a:solidFill>
                          <a:effectLst/>
                          <a:latin typeface="Gill Sans MT" panose="020B0502020104020203" pitchFamily="34" charset="0"/>
                        </a:rPr>
                        <a:t>LABOUR</a:t>
                      </a:r>
                      <a:endParaRPr lang="en-GB" sz="1200" kern="1400" dirty="0">
                        <a:ln>
                          <a:noFill/>
                        </a:ln>
                        <a:solidFill>
                          <a:srgbClr val="000000"/>
                        </a:solidFill>
                        <a:effectLst/>
                        <a:latin typeface="Gill Sans MT" panose="020B050202010402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R="0" indent="0" algn="l" rtl="0">
                        <a:lnSpc>
                          <a:spcPct val="119000"/>
                        </a:lnSpc>
                        <a:spcBef>
                          <a:spcPts val="0"/>
                        </a:spcBef>
                        <a:spcAft>
                          <a:spcPts val="0"/>
                        </a:spcAft>
                      </a:pPr>
                      <a:r>
                        <a:rPr lang="en-GB" sz="1200" kern="1200">
                          <a:ln>
                            <a:noFill/>
                          </a:ln>
                          <a:solidFill>
                            <a:srgbClr val="000000"/>
                          </a:solidFill>
                          <a:effectLst/>
                          <a:latin typeface="Gill Sans MT" panose="020B0502020104020203" pitchFamily="34" charset="0"/>
                        </a:rPr>
                        <a:t>Includes the number of workers in an area &amp; the availability of workers with the right skills in that area.</a:t>
                      </a:r>
                      <a:endParaRPr lang="en-GB" sz="1200" kern="1400">
                        <a:ln>
                          <a:noFill/>
                        </a:ln>
                        <a:solidFill>
                          <a:srgbClr val="000000"/>
                        </a:solidFill>
                        <a:effectLst/>
                        <a:latin typeface="Gill Sans MT" panose="020B050202010402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99901152"/>
                  </a:ext>
                </a:extLst>
              </a:tr>
              <a:tr h="586336">
                <a:tc>
                  <a:txBody>
                    <a:bodyPr/>
                    <a:lstStyle/>
                    <a:p>
                      <a:pPr marR="0" indent="0" algn="l" rtl="0">
                        <a:lnSpc>
                          <a:spcPct val="119000"/>
                        </a:lnSpc>
                        <a:spcBef>
                          <a:spcPts val="0"/>
                        </a:spcBef>
                        <a:spcAft>
                          <a:spcPts val="0"/>
                        </a:spcAft>
                      </a:pPr>
                      <a:r>
                        <a:rPr lang="en-GB" sz="1200" kern="1200" dirty="0">
                          <a:ln>
                            <a:noFill/>
                          </a:ln>
                          <a:solidFill>
                            <a:srgbClr val="000000"/>
                          </a:solidFill>
                          <a:effectLst/>
                          <a:latin typeface="Gill Sans MT" panose="020B0502020104020203" pitchFamily="34" charset="0"/>
                        </a:rPr>
                        <a:t>MARKET</a:t>
                      </a:r>
                      <a:endParaRPr lang="en-GB" sz="1200" kern="1400" dirty="0">
                        <a:ln>
                          <a:noFill/>
                        </a:ln>
                        <a:solidFill>
                          <a:srgbClr val="000000"/>
                        </a:solidFill>
                        <a:effectLst/>
                        <a:latin typeface="Gill Sans MT" panose="020B050202010402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R="0" indent="0" algn="l" rtl="0">
                        <a:lnSpc>
                          <a:spcPct val="119000"/>
                        </a:lnSpc>
                        <a:spcBef>
                          <a:spcPts val="0"/>
                        </a:spcBef>
                        <a:spcAft>
                          <a:spcPts val="0"/>
                        </a:spcAft>
                      </a:pPr>
                      <a:r>
                        <a:rPr lang="en-GB" sz="1200" kern="1200">
                          <a:ln>
                            <a:noFill/>
                          </a:ln>
                          <a:solidFill>
                            <a:srgbClr val="000000"/>
                          </a:solidFill>
                          <a:effectLst/>
                          <a:latin typeface="Gill Sans MT" panose="020B0502020104020203" pitchFamily="34" charset="0"/>
                        </a:rPr>
                        <a:t>This means how close a business is to its customers.</a:t>
                      </a:r>
                      <a:endParaRPr lang="en-GB" sz="1200" kern="1400">
                        <a:ln>
                          <a:noFill/>
                        </a:ln>
                        <a:solidFill>
                          <a:srgbClr val="000000"/>
                        </a:solidFill>
                        <a:effectLst/>
                        <a:latin typeface="Gill Sans MT" panose="020B050202010402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88141956"/>
                  </a:ext>
                </a:extLst>
              </a:tr>
              <a:tr h="586336">
                <a:tc>
                  <a:txBody>
                    <a:bodyPr/>
                    <a:lstStyle/>
                    <a:p>
                      <a:pPr marR="0" indent="0" algn="l" rtl="0">
                        <a:lnSpc>
                          <a:spcPct val="119000"/>
                        </a:lnSpc>
                        <a:spcBef>
                          <a:spcPts val="0"/>
                        </a:spcBef>
                        <a:spcAft>
                          <a:spcPts val="0"/>
                        </a:spcAft>
                      </a:pPr>
                      <a:r>
                        <a:rPr lang="en-GB" sz="1200" kern="1200" dirty="0">
                          <a:ln>
                            <a:noFill/>
                          </a:ln>
                          <a:solidFill>
                            <a:srgbClr val="000000"/>
                          </a:solidFill>
                          <a:effectLst/>
                          <a:latin typeface="Gill Sans MT" panose="020B0502020104020203" pitchFamily="34" charset="0"/>
                        </a:rPr>
                        <a:t>MATERIALS</a:t>
                      </a:r>
                      <a:endParaRPr lang="en-GB" sz="1200" kern="1400" dirty="0">
                        <a:ln>
                          <a:noFill/>
                        </a:ln>
                        <a:solidFill>
                          <a:srgbClr val="000000"/>
                        </a:solidFill>
                        <a:effectLst/>
                        <a:latin typeface="Gill Sans MT" panose="020B050202010402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R="0" indent="0" algn="l" rtl="0">
                        <a:lnSpc>
                          <a:spcPct val="119000"/>
                        </a:lnSpc>
                        <a:spcBef>
                          <a:spcPts val="0"/>
                        </a:spcBef>
                        <a:spcAft>
                          <a:spcPts val="0"/>
                        </a:spcAft>
                      </a:pPr>
                      <a:r>
                        <a:rPr lang="en-GB" sz="1200" kern="1200" dirty="0">
                          <a:ln>
                            <a:noFill/>
                          </a:ln>
                          <a:solidFill>
                            <a:srgbClr val="000000"/>
                          </a:solidFill>
                          <a:effectLst/>
                          <a:latin typeface="Gill Sans MT" panose="020B0502020104020203" pitchFamily="34" charset="0"/>
                        </a:rPr>
                        <a:t>Locating close to the raw materials that it uses to produce its finished products.</a:t>
                      </a:r>
                      <a:endParaRPr lang="en-GB" sz="1200" kern="1400" dirty="0">
                        <a:ln>
                          <a:noFill/>
                        </a:ln>
                        <a:solidFill>
                          <a:srgbClr val="000000"/>
                        </a:solidFill>
                        <a:effectLst/>
                        <a:latin typeface="Gill Sans MT" panose="020B050202010402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8513145"/>
                  </a:ext>
                </a:extLst>
              </a:tr>
              <a:tr h="718059">
                <a:tc>
                  <a:txBody>
                    <a:bodyPr/>
                    <a:lstStyle/>
                    <a:p>
                      <a:pPr marR="0" indent="0" algn="l" rtl="0">
                        <a:lnSpc>
                          <a:spcPct val="119000"/>
                        </a:lnSpc>
                        <a:spcBef>
                          <a:spcPts val="0"/>
                        </a:spcBef>
                        <a:spcAft>
                          <a:spcPts val="0"/>
                        </a:spcAft>
                      </a:pPr>
                      <a:r>
                        <a:rPr lang="en-GB" sz="1200" kern="1200">
                          <a:ln>
                            <a:noFill/>
                          </a:ln>
                          <a:solidFill>
                            <a:srgbClr val="000000"/>
                          </a:solidFill>
                          <a:effectLst/>
                          <a:latin typeface="Gill Sans MT" panose="020B0502020104020203" pitchFamily="34" charset="0"/>
                        </a:rPr>
                        <a:t>COMPETITORS</a:t>
                      </a:r>
                      <a:endParaRPr lang="en-GB" sz="1200" kern="1400">
                        <a:ln>
                          <a:noFill/>
                        </a:ln>
                        <a:solidFill>
                          <a:srgbClr val="000000"/>
                        </a:solidFill>
                        <a:effectLst/>
                        <a:latin typeface="Gill Sans MT" panose="020B050202010402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R="0" indent="0" algn="l" rtl="0">
                        <a:lnSpc>
                          <a:spcPct val="119000"/>
                        </a:lnSpc>
                        <a:spcBef>
                          <a:spcPts val="0"/>
                        </a:spcBef>
                        <a:spcAft>
                          <a:spcPts val="0"/>
                        </a:spcAft>
                      </a:pPr>
                      <a:r>
                        <a:rPr lang="en-GB" sz="1200" kern="1200" dirty="0">
                          <a:ln>
                            <a:noFill/>
                          </a:ln>
                          <a:solidFill>
                            <a:srgbClr val="000000"/>
                          </a:solidFill>
                          <a:effectLst/>
                          <a:latin typeface="Gill Sans MT" panose="020B0502020104020203" pitchFamily="34" charset="0"/>
                        </a:rPr>
                        <a:t>Some businesses want to be close to competitors &amp; others want to be away from competitors.</a:t>
                      </a:r>
                      <a:endParaRPr lang="en-GB" sz="1200" kern="1400" dirty="0">
                        <a:ln>
                          <a:noFill/>
                        </a:ln>
                        <a:solidFill>
                          <a:srgbClr val="000000"/>
                        </a:solidFill>
                        <a:effectLst/>
                        <a:latin typeface="Gill Sans MT" panose="020B050202010402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10663031"/>
                  </a:ext>
                </a:extLst>
              </a:tr>
              <a:tr h="586336">
                <a:tc>
                  <a:txBody>
                    <a:bodyPr/>
                    <a:lstStyle/>
                    <a:p>
                      <a:pPr marR="0" indent="0" algn="l" rtl="0">
                        <a:lnSpc>
                          <a:spcPct val="119000"/>
                        </a:lnSpc>
                        <a:spcBef>
                          <a:spcPts val="0"/>
                        </a:spcBef>
                        <a:spcAft>
                          <a:spcPts val="0"/>
                        </a:spcAft>
                      </a:pPr>
                      <a:r>
                        <a:rPr lang="en-GB" sz="1200" kern="1200">
                          <a:ln>
                            <a:noFill/>
                          </a:ln>
                          <a:solidFill>
                            <a:srgbClr val="000000"/>
                          </a:solidFill>
                          <a:effectLst/>
                          <a:latin typeface="Gill Sans MT" panose="020B0502020104020203" pitchFamily="34" charset="0"/>
                        </a:rPr>
                        <a:t>FOOTFALL</a:t>
                      </a:r>
                      <a:endParaRPr lang="en-GB" sz="1200" kern="1400">
                        <a:ln>
                          <a:noFill/>
                        </a:ln>
                        <a:solidFill>
                          <a:srgbClr val="000000"/>
                        </a:solidFill>
                        <a:effectLst/>
                        <a:latin typeface="Gill Sans MT" panose="020B050202010402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R="0" indent="0" algn="l" rtl="0">
                        <a:lnSpc>
                          <a:spcPct val="119000"/>
                        </a:lnSpc>
                        <a:spcBef>
                          <a:spcPts val="0"/>
                        </a:spcBef>
                        <a:spcAft>
                          <a:spcPts val="0"/>
                        </a:spcAft>
                      </a:pPr>
                      <a:r>
                        <a:rPr lang="en-GB" sz="1200" kern="1200" dirty="0">
                          <a:ln>
                            <a:noFill/>
                          </a:ln>
                          <a:solidFill>
                            <a:srgbClr val="000000"/>
                          </a:solidFill>
                          <a:effectLst/>
                          <a:latin typeface="Gill Sans MT" panose="020B0502020104020203" pitchFamily="34" charset="0"/>
                        </a:rPr>
                        <a:t>The number of people passing a particular location within a given time period.</a:t>
                      </a:r>
                      <a:endParaRPr lang="en-GB" sz="1200" kern="1400" dirty="0">
                        <a:ln>
                          <a:noFill/>
                        </a:ln>
                        <a:solidFill>
                          <a:srgbClr val="000000"/>
                        </a:solidFill>
                        <a:effectLst/>
                        <a:latin typeface="Gill Sans MT" panose="020B050202010402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35670459"/>
                  </a:ext>
                </a:extLst>
              </a:tr>
              <a:tr h="586336">
                <a:tc>
                  <a:txBody>
                    <a:bodyPr/>
                    <a:lstStyle/>
                    <a:p>
                      <a:pPr marR="0" indent="0" algn="l" rtl="0">
                        <a:lnSpc>
                          <a:spcPct val="119000"/>
                        </a:lnSpc>
                        <a:spcBef>
                          <a:spcPts val="0"/>
                        </a:spcBef>
                        <a:spcAft>
                          <a:spcPts val="0"/>
                        </a:spcAft>
                      </a:pPr>
                      <a:r>
                        <a:rPr lang="en-GB" sz="1200" kern="1200">
                          <a:ln>
                            <a:noFill/>
                          </a:ln>
                          <a:solidFill>
                            <a:srgbClr val="000000"/>
                          </a:solidFill>
                          <a:effectLst/>
                          <a:latin typeface="Gill Sans MT" panose="020B0502020104020203" pitchFamily="34" charset="0"/>
                        </a:rPr>
                        <a:t>DEMOGRAPHICS</a:t>
                      </a:r>
                      <a:endParaRPr lang="en-GB" sz="1200" kern="1400">
                        <a:ln>
                          <a:noFill/>
                        </a:ln>
                        <a:solidFill>
                          <a:srgbClr val="000000"/>
                        </a:solidFill>
                        <a:effectLst/>
                        <a:latin typeface="Gill Sans MT" panose="020B050202010402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R="0" indent="0" algn="l" rtl="0">
                        <a:lnSpc>
                          <a:spcPct val="119000"/>
                        </a:lnSpc>
                        <a:spcBef>
                          <a:spcPts val="0"/>
                        </a:spcBef>
                        <a:spcAft>
                          <a:spcPts val="0"/>
                        </a:spcAft>
                      </a:pPr>
                      <a:r>
                        <a:rPr lang="en-GB" sz="1200" kern="1200" dirty="0">
                          <a:ln>
                            <a:noFill/>
                          </a:ln>
                          <a:solidFill>
                            <a:srgbClr val="000000"/>
                          </a:solidFill>
                          <a:effectLst/>
                          <a:latin typeface="Gill Sans MT" panose="020B0502020104020203" pitchFamily="34" charset="0"/>
                        </a:rPr>
                        <a:t>The characteristics of the population, such as gender, age, religion &amp; wealth.</a:t>
                      </a:r>
                      <a:endParaRPr lang="en-GB" sz="1200" kern="1400" dirty="0">
                        <a:ln>
                          <a:noFill/>
                        </a:ln>
                        <a:solidFill>
                          <a:srgbClr val="000000"/>
                        </a:solidFill>
                        <a:effectLst/>
                        <a:latin typeface="Gill Sans MT" panose="020B050202010402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52552533"/>
                  </a:ext>
                </a:extLst>
              </a:tr>
              <a:tr h="718059">
                <a:tc>
                  <a:txBody>
                    <a:bodyPr/>
                    <a:lstStyle/>
                    <a:p>
                      <a:pPr marR="0" indent="0" algn="l" rtl="0">
                        <a:lnSpc>
                          <a:spcPct val="119000"/>
                        </a:lnSpc>
                        <a:spcBef>
                          <a:spcPts val="0"/>
                        </a:spcBef>
                        <a:spcAft>
                          <a:spcPts val="0"/>
                        </a:spcAft>
                      </a:pPr>
                      <a:r>
                        <a:rPr lang="en-GB" sz="1200" kern="1200">
                          <a:ln>
                            <a:noFill/>
                          </a:ln>
                          <a:solidFill>
                            <a:srgbClr val="000000"/>
                          </a:solidFill>
                          <a:effectLst/>
                          <a:latin typeface="Gill Sans MT" panose="020B0502020104020203" pitchFamily="34" charset="0"/>
                        </a:rPr>
                        <a:t>NATIONAL LIVING WAGE</a:t>
                      </a:r>
                      <a:endParaRPr lang="en-GB" sz="1200" kern="1400">
                        <a:ln>
                          <a:noFill/>
                        </a:ln>
                        <a:solidFill>
                          <a:srgbClr val="000000"/>
                        </a:solidFill>
                        <a:effectLst/>
                        <a:latin typeface="Gill Sans MT" panose="020B050202010402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R="0" indent="0" algn="l" rtl="0">
                        <a:lnSpc>
                          <a:spcPct val="119000"/>
                        </a:lnSpc>
                        <a:spcBef>
                          <a:spcPts val="0"/>
                        </a:spcBef>
                        <a:spcAft>
                          <a:spcPts val="0"/>
                        </a:spcAft>
                      </a:pPr>
                      <a:r>
                        <a:rPr lang="en-GB" sz="1200" kern="1200" dirty="0">
                          <a:ln>
                            <a:noFill/>
                          </a:ln>
                          <a:solidFill>
                            <a:srgbClr val="000000"/>
                          </a:solidFill>
                          <a:effectLst/>
                          <a:latin typeface="Gill Sans MT" panose="020B0502020104020203" pitchFamily="34" charset="0"/>
                        </a:rPr>
                        <a:t>The minimum amount that a business is legally allowed to pay its employees.</a:t>
                      </a:r>
                      <a:endParaRPr lang="en-GB" sz="1200" kern="1400" dirty="0">
                        <a:ln>
                          <a:noFill/>
                        </a:ln>
                        <a:solidFill>
                          <a:srgbClr val="000000"/>
                        </a:solidFill>
                        <a:effectLst/>
                        <a:latin typeface="Gill Sans MT" panose="020B050202010402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52068976"/>
                  </a:ext>
                </a:extLst>
              </a:tr>
              <a:tr h="823627">
                <a:tc>
                  <a:txBody>
                    <a:bodyPr/>
                    <a:lstStyle/>
                    <a:p>
                      <a:pPr marR="0" indent="0" algn="l" rtl="0">
                        <a:lnSpc>
                          <a:spcPct val="119000"/>
                        </a:lnSpc>
                        <a:spcBef>
                          <a:spcPts val="0"/>
                        </a:spcBef>
                        <a:spcAft>
                          <a:spcPts val="0"/>
                        </a:spcAft>
                      </a:pPr>
                      <a:r>
                        <a:rPr lang="en-GB" sz="1200" kern="1200">
                          <a:ln>
                            <a:noFill/>
                          </a:ln>
                          <a:solidFill>
                            <a:srgbClr val="000000"/>
                          </a:solidFill>
                          <a:effectLst/>
                          <a:latin typeface="Gill Sans MT" panose="020B0502020104020203" pitchFamily="34" charset="0"/>
                        </a:rPr>
                        <a:t>BULK-GAINING PRODUCT</a:t>
                      </a:r>
                      <a:endParaRPr lang="en-GB" sz="1200" kern="1400">
                        <a:ln>
                          <a:noFill/>
                        </a:ln>
                        <a:solidFill>
                          <a:srgbClr val="000000"/>
                        </a:solidFill>
                        <a:effectLst/>
                        <a:latin typeface="Gill Sans MT" panose="020B050202010402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R="0" indent="0" algn="l" rtl="0">
                        <a:lnSpc>
                          <a:spcPct val="119000"/>
                        </a:lnSpc>
                        <a:spcBef>
                          <a:spcPts val="0"/>
                        </a:spcBef>
                        <a:spcAft>
                          <a:spcPts val="0"/>
                        </a:spcAft>
                      </a:pPr>
                      <a:r>
                        <a:rPr lang="en-GB" sz="1200" kern="1200" dirty="0">
                          <a:ln>
                            <a:noFill/>
                          </a:ln>
                          <a:solidFill>
                            <a:srgbClr val="000000"/>
                          </a:solidFill>
                          <a:effectLst/>
                          <a:latin typeface="Gill Sans MT" panose="020B0502020104020203" pitchFamily="34" charset="0"/>
                        </a:rPr>
                        <a:t>An end product that is bigger than the raw materials used to make it  </a:t>
                      </a:r>
                      <a:r>
                        <a:rPr lang="en-GB" sz="1200" kern="1200" dirty="0" err="1">
                          <a:ln>
                            <a:noFill/>
                          </a:ln>
                          <a:solidFill>
                            <a:srgbClr val="000000"/>
                          </a:solidFill>
                          <a:effectLst/>
                          <a:latin typeface="Gill Sans MT" panose="020B0502020104020203" pitchFamily="34" charset="0"/>
                        </a:rPr>
                        <a:t>eg</a:t>
                      </a:r>
                      <a:r>
                        <a:rPr lang="en-GB" sz="1200" kern="1200" dirty="0">
                          <a:ln>
                            <a:noFill/>
                          </a:ln>
                          <a:solidFill>
                            <a:srgbClr val="000000"/>
                          </a:solidFill>
                          <a:effectLst/>
                          <a:latin typeface="Gill Sans MT" panose="020B0502020104020203" pitchFamily="34" charset="0"/>
                        </a:rPr>
                        <a:t>. A bike</a:t>
                      </a:r>
                      <a:endParaRPr lang="en-GB" sz="1200" kern="1400" dirty="0">
                        <a:ln>
                          <a:noFill/>
                        </a:ln>
                        <a:solidFill>
                          <a:srgbClr val="000000"/>
                        </a:solidFill>
                        <a:effectLst/>
                        <a:latin typeface="Gill Sans MT" panose="020B050202010402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44073787"/>
                  </a:ext>
                </a:extLst>
              </a:tr>
            </a:tbl>
          </a:graphicData>
        </a:graphic>
      </p:graphicFrame>
      <p:sp>
        <p:nvSpPr>
          <p:cNvPr id="8" name="TextBox 7"/>
          <p:cNvSpPr txBox="1"/>
          <p:nvPr/>
        </p:nvSpPr>
        <p:spPr>
          <a:xfrm>
            <a:off x="267855" y="139901"/>
            <a:ext cx="1786308" cy="461665"/>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Gill Sans MT" panose="020B0502020104020203" pitchFamily="34" charset="0"/>
              </a:rPr>
              <a:t>Business</a:t>
            </a:r>
            <a:endParaRPr kumimoji="0" lang="en-US" sz="2000" b="0" i="0" u="none" strike="noStrike" kern="1200" cap="none" spc="0" normalizeH="0" baseline="0" noProof="0" dirty="0">
              <a:ln>
                <a:noFill/>
              </a:ln>
              <a:solidFill>
                <a:prstClr val="white"/>
              </a:solidFill>
              <a:effectLst/>
              <a:uLnTx/>
              <a:uFillTx/>
              <a:latin typeface="Gill Sans MT" panose="020B0502020104020203" pitchFamily="34" charset="0"/>
            </a:endParaRPr>
          </a:p>
        </p:txBody>
      </p:sp>
      <p:sp>
        <p:nvSpPr>
          <p:cNvPr id="5" name="TextBox 4"/>
          <p:cNvSpPr txBox="1"/>
          <p:nvPr/>
        </p:nvSpPr>
        <p:spPr>
          <a:xfrm>
            <a:off x="11755120" y="6488668"/>
            <a:ext cx="436880" cy="369332"/>
          </a:xfrm>
          <a:prstGeom prst="rect">
            <a:avLst/>
          </a:prstGeom>
          <a:solidFill>
            <a:schemeClr val="tx1"/>
          </a:solidFill>
        </p:spPr>
        <p:txBody>
          <a:bodyPr wrap="square" rtlCol="0">
            <a:spAutoFit/>
          </a:bodyPr>
          <a:lstStyle/>
          <a:p>
            <a:pPr algn="ctr"/>
            <a:r>
              <a:rPr lang="en-GB" dirty="0">
                <a:solidFill>
                  <a:schemeClr val="bg1"/>
                </a:solidFill>
              </a:rPr>
              <a:t>17</a:t>
            </a:r>
          </a:p>
        </p:txBody>
      </p:sp>
    </p:spTree>
    <p:extLst>
      <p:ext uri="{BB962C8B-B14F-4D97-AF65-F5344CB8AC3E}">
        <p14:creationId xmlns:p14="http://schemas.microsoft.com/office/powerpoint/2010/main" val="25053290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891691849"/>
              </p:ext>
            </p:extLst>
          </p:nvPr>
        </p:nvGraphicFramePr>
        <p:xfrm>
          <a:off x="498763" y="748144"/>
          <a:ext cx="5405648" cy="5476580"/>
        </p:xfrm>
        <a:graphic>
          <a:graphicData uri="http://schemas.openxmlformats.org/drawingml/2006/table">
            <a:tbl>
              <a:tblPr firstRow="1" bandRow="1">
                <a:tableStyleId>{5C22544A-7EE6-4342-B048-85BDC9FD1C3A}</a:tableStyleId>
              </a:tblPr>
              <a:tblGrid>
                <a:gridCol w="1486317">
                  <a:extLst>
                    <a:ext uri="{9D8B030D-6E8A-4147-A177-3AD203B41FA5}">
                      <a16:colId xmlns:a16="http://schemas.microsoft.com/office/drawing/2014/main" val="854193304"/>
                    </a:ext>
                  </a:extLst>
                </a:gridCol>
                <a:gridCol w="3919331">
                  <a:extLst>
                    <a:ext uri="{9D8B030D-6E8A-4147-A177-3AD203B41FA5}">
                      <a16:colId xmlns:a16="http://schemas.microsoft.com/office/drawing/2014/main" val="220088931"/>
                    </a:ext>
                  </a:extLst>
                </a:gridCol>
              </a:tblGrid>
              <a:tr h="263087">
                <a:tc gridSpan="2">
                  <a:txBody>
                    <a:bodyPr/>
                    <a:lstStyle/>
                    <a:p>
                      <a:r>
                        <a:rPr lang="en-GB" sz="1200" dirty="0">
                          <a:solidFill>
                            <a:schemeClr val="tx1"/>
                          </a:solidFill>
                          <a:latin typeface="Gill Sans MT" panose="020B0502020104020203" pitchFamily="34" charset="0"/>
                        </a:rPr>
                        <a:t>The Marketing Mix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hMerge="1">
                  <a:txBody>
                    <a:bodyPr/>
                    <a:lstStyle/>
                    <a:p>
                      <a:endParaRPr lang="en-GB" dirty="0"/>
                    </a:p>
                  </a:txBody>
                  <a:tcPr/>
                </a:tc>
                <a:extLst>
                  <a:ext uri="{0D108BD9-81ED-4DB2-BD59-A6C34878D82A}">
                    <a16:rowId xmlns:a16="http://schemas.microsoft.com/office/drawing/2014/main" val="1108305443"/>
                  </a:ext>
                </a:extLst>
              </a:tr>
              <a:tr h="253553">
                <a:tc>
                  <a:txBody>
                    <a:bodyPr/>
                    <a:lstStyle/>
                    <a:p>
                      <a:r>
                        <a:rPr lang="en-GB" sz="1200" b="1" dirty="0">
                          <a:latin typeface="Gill Sans MT" panose="020B0502020104020203" pitchFamily="34" charset="0"/>
                        </a:rPr>
                        <a:t>Key Word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200" b="1" dirty="0">
                          <a:latin typeface="Gill Sans MT" panose="020B0502020104020203" pitchFamily="34" charset="0"/>
                        </a:rPr>
                        <a:t>Definition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43558958"/>
                  </a:ext>
                </a:extLst>
              </a:tr>
              <a:tr h="452351">
                <a:tc>
                  <a:txBody>
                    <a:bodyPr/>
                    <a:lstStyle/>
                    <a:p>
                      <a:pPr marR="0" indent="0" algn="l" rtl="0">
                        <a:lnSpc>
                          <a:spcPct val="119000"/>
                        </a:lnSpc>
                        <a:spcBef>
                          <a:spcPts val="0"/>
                        </a:spcBef>
                        <a:spcAft>
                          <a:spcPts val="0"/>
                        </a:spcAft>
                      </a:pPr>
                      <a:r>
                        <a:rPr lang="en-GB" sz="1200" kern="1200" dirty="0">
                          <a:ln>
                            <a:noFill/>
                          </a:ln>
                          <a:solidFill>
                            <a:srgbClr val="000000"/>
                          </a:solidFill>
                          <a:effectLst/>
                          <a:latin typeface="Gill Sans MT" panose="020B0502020104020203" pitchFamily="34" charset="0"/>
                        </a:rPr>
                        <a:t>MARKETING MIX</a:t>
                      </a:r>
                      <a:endParaRPr lang="en-GB" sz="1200" kern="1400" dirty="0">
                        <a:ln>
                          <a:noFill/>
                        </a:ln>
                        <a:solidFill>
                          <a:srgbClr val="000000"/>
                        </a:solidFill>
                        <a:effectLst/>
                        <a:latin typeface="Gill Sans MT" panose="020B050202010402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R="0" indent="0" algn="l" rtl="0">
                        <a:lnSpc>
                          <a:spcPct val="119000"/>
                        </a:lnSpc>
                        <a:spcBef>
                          <a:spcPts val="0"/>
                        </a:spcBef>
                        <a:spcAft>
                          <a:spcPts val="0"/>
                        </a:spcAft>
                      </a:pPr>
                      <a:r>
                        <a:rPr lang="en-GB" sz="1200" kern="1200">
                          <a:ln>
                            <a:noFill/>
                          </a:ln>
                          <a:solidFill>
                            <a:srgbClr val="000000"/>
                          </a:solidFill>
                          <a:effectLst/>
                          <a:latin typeface="Gill Sans MT" panose="020B0502020104020203" pitchFamily="34" charset="0"/>
                        </a:rPr>
                        <a:t>The combination of the 4Ps of marketing:</a:t>
                      </a:r>
                      <a:endParaRPr lang="en-GB" sz="1200" kern="1400">
                        <a:ln>
                          <a:noFill/>
                        </a:ln>
                        <a:solidFill>
                          <a:srgbClr val="000000"/>
                        </a:solidFill>
                        <a:effectLst/>
                        <a:latin typeface="Gill Sans MT" panose="020B050202010402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0257774"/>
                  </a:ext>
                </a:extLst>
              </a:tr>
              <a:tr h="454591">
                <a:tc>
                  <a:txBody>
                    <a:bodyPr/>
                    <a:lstStyle/>
                    <a:p>
                      <a:pPr marR="0" indent="0" algn="l" rtl="0">
                        <a:lnSpc>
                          <a:spcPct val="119000"/>
                        </a:lnSpc>
                        <a:spcBef>
                          <a:spcPts val="0"/>
                        </a:spcBef>
                        <a:spcAft>
                          <a:spcPts val="0"/>
                        </a:spcAft>
                      </a:pPr>
                      <a:r>
                        <a:rPr lang="en-GB" sz="1200" kern="1200">
                          <a:ln>
                            <a:noFill/>
                          </a:ln>
                          <a:solidFill>
                            <a:srgbClr val="000000"/>
                          </a:solidFill>
                          <a:effectLst/>
                          <a:latin typeface="Gill Sans MT" panose="020B0502020104020203" pitchFamily="34" charset="0"/>
                        </a:rPr>
                        <a:t>PRICE</a:t>
                      </a:r>
                      <a:endParaRPr lang="en-GB" sz="1200" kern="1400">
                        <a:ln>
                          <a:noFill/>
                        </a:ln>
                        <a:solidFill>
                          <a:srgbClr val="000000"/>
                        </a:solidFill>
                        <a:effectLst/>
                        <a:latin typeface="Gill Sans MT" panose="020B050202010402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R="0" indent="0" algn="l" rtl="0">
                        <a:lnSpc>
                          <a:spcPct val="119000"/>
                        </a:lnSpc>
                        <a:spcBef>
                          <a:spcPts val="0"/>
                        </a:spcBef>
                        <a:spcAft>
                          <a:spcPts val="0"/>
                        </a:spcAft>
                      </a:pPr>
                      <a:r>
                        <a:rPr lang="en-GB" sz="1200" kern="1200">
                          <a:ln>
                            <a:noFill/>
                          </a:ln>
                          <a:solidFill>
                            <a:srgbClr val="000000"/>
                          </a:solidFill>
                          <a:effectLst/>
                          <a:latin typeface="Gill Sans MT" panose="020B0502020104020203" pitchFamily="34" charset="0"/>
                        </a:rPr>
                        <a:t>The amount of money a customer will need to pay to receive the product.</a:t>
                      </a:r>
                      <a:endParaRPr lang="en-GB" sz="1200" kern="1400">
                        <a:ln>
                          <a:noFill/>
                        </a:ln>
                        <a:solidFill>
                          <a:srgbClr val="000000"/>
                        </a:solidFill>
                        <a:effectLst/>
                        <a:latin typeface="Gill Sans MT" panose="020B050202010402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23439368"/>
                  </a:ext>
                </a:extLst>
              </a:tr>
              <a:tr h="454591">
                <a:tc>
                  <a:txBody>
                    <a:bodyPr/>
                    <a:lstStyle/>
                    <a:p>
                      <a:pPr marR="0" indent="0" algn="l" rtl="0">
                        <a:lnSpc>
                          <a:spcPct val="119000"/>
                        </a:lnSpc>
                        <a:spcBef>
                          <a:spcPts val="0"/>
                        </a:spcBef>
                        <a:spcAft>
                          <a:spcPts val="0"/>
                        </a:spcAft>
                      </a:pPr>
                      <a:r>
                        <a:rPr lang="en-GB" sz="1200" kern="1200">
                          <a:ln>
                            <a:noFill/>
                          </a:ln>
                          <a:solidFill>
                            <a:srgbClr val="000000"/>
                          </a:solidFill>
                          <a:effectLst/>
                          <a:latin typeface="Gill Sans MT" panose="020B0502020104020203" pitchFamily="34" charset="0"/>
                        </a:rPr>
                        <a:t>PRODUCT</a:t>
                      </a:r>
                      <a:endParaRPr lang="en-GB" sz="1200" kern="1400">
                        <a:ln>
                          <a:noFill/>
                        </a:ln>
                        <a:solidFill>
                          <a:srgbClr val="000000"/>
                        </a:solidFill>
                        <a:effectLst/>
                        <a:latin typeface="Gill Sans MT" panose="020B050202010402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R="0" indent="0" algn="l" rtl="0">
                        <a:lnSpc>
                          <a:spcPct val="119000"/>
                        </a:lnSpc>
                        <a:spcBef>
                          <a:spcPts val="0"/>
                        </a:spcBef>
                        <a:spcAft>
                          <a:spcPts val="0"/>
                        </a:spcAft>
                      </a:pPr>
                      <a:r>
                        <a:rPr lang="en-GB" sz="1200" kern="1200">
                          <a:ln>
                            <a:noFill/>
                          </a:ln>
                          <a:solidFill>
                            <a:srgbClr val="000000"/>
                          </a:solidFill>
                          <a:effectLst/>
                          <a:latin typeface="Gill Sans MT" panose="020B0502020104020203" pitchFamily="34" charset="0"/>
                        </a:rPr>
                        <a:t>The actual good or service that the business is offering for sale.</a:t>
                      </a:r>
                      <a:endParaRPr lang="en-GB" sz="1200" kern="1400">
                        <a:ln>
                          <a:noFill/>
                        </a:ln>
                        <a:solidFill>
                          <a:srgbClr val="000000"/>
                        </a:solidFill>
                        <a:effectLst/>
                        <a:latin typeface="Gill Sans MT" panose="020B050202010402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27768116"/>
                  </a:ext>
                </a:extLst>
              </a:tr>
              <a:tr h="454591">
                <a:tc>
                  <a:txBody>
                    <a:bodyPr/>
                    <a:lstStyle/>
                    <a:p>
                      <a:pPr marR="0" indent="0" algn="l" rtl="0">
                        <a:lnSpc>
                          <a:spcPct val="119000"/>
                        </a:lnSpc>
                        <a:spcBef>
                          <a:spcPts val="0"/>
                        </a:spcBef>
                        <a:spcAft>
                          <a:spcPts val="0"/>
                        </a:spcAft>
                      </a:pPr>
                      <a:r>
                        <a:rPr lang="en-GB" sz="1200" kern="1200">
                          <a:ln>
                            <a:noFill/>
                          </a:ln>
                          <a:solidFill>
                            <a:srgbClr val="000000"/>
                          </a:solidFill>
                          <a:effectLst/>
                          <a:latin typeface="Gill Sans MT" panose="020B0502020104020203" pitchFamily="34" charset="0"/>
                        </a:rPr>
                        <a:t>PROMOTION</a:t>
                      </a:r>
                      <a:endParaRPr lang="en-GB" sz="1200" kern="1400">
                        <a:ln>
                          <a:noFill/>
                        </a:ln>
                        <a:solidFill>
                          <a:srgbClr val="000000"/>
                        </a:solidFill>
                        <a:effectLst/>
                        <a:latin typeface="Gill Sans MT" panose="020B050202010402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R="0" indent="0" algn="l" rtl="0">
                        <a:lnSpc>
                          <a:spcPct val="119000"/>
                        </a:lnSpc>
                        <a:spcBef>
                          <a:spcPts val="0"/>
                        </a:spcBef>
                        <a:spcAft>
                          <a:spcPts val="0"/>
                        </a:spcAft>
                      </a:pPr>
                      <a:r>
                        <a:rPr lang="en-GB" sz="1200" kern="1200" dirty="0">
                          <a:ln>
                            <a:noFill/>
                          </a:ln>
                          <a:solidFill>
                            <a:srgbClr val="000000"/>
                          </a:solidFill>
                          <a:effectLst/>
                          <a:latin typeface="Gill Sans MT" panose="020B0502020104020203" pitchFamily="34" charset="0"/>
                        </a:rPr>
                        <a:t>The range of activities used by a business to improve customer awareness.</a:t>
                      </a:r>
                      <a:endParaRPr lang="en-GB" sz="1200" kern="1400" dirty="0">
                        <a:ln>
                          <a:noFill/>
                        </a:ln>
                        <a:solidFill>
                          <a:srgbClr val="000000"/>
                        </a:solidFill>
                        <a:effectLst/>
                        <a:latin typeface="Gill Sans MT" panose="020B050202010402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77022317"/>
                  </a:ext>
                </a:extLst>
              </a:tr>
              <a:tr h="369369">
                <a:tc>
                  <a:txBody>
                    <a:bodyPr/>
                    <a:lstStyle/>
                    <a:p>
                      <a:pPr marR="0" indent="0" algn="l" rtl="0">
                        <a:lnSpc>
                          <a:spcPct val="119000"/>
                        </a:lnSpc>
                        <a:spcBef>
                          <a:spcPts val="0"/>
                        </a:spcBef>
                        <a:spcAft>
                          <a:spcPts val="0"/>
                        </a:spcAft>
                      </a:pPr>
                      <a:r>
                        <a:rPr lang="en-GB" sz="1200" kern="1200">
                          <a:ln>
                            <a:noFill/>
                          </a:ln>
                          <a:solidFill>
                            <a:srgbClr val="000000"/>
                          </a:solidFill>
                          <a:effectLst/>
                          <a:latin typeface="Gill Sans MT" panose="020B0502020104020203" pitchFamily="34" charset="0"/>
                        </a:rPr>
                        <a:t>PLACE</a:t>
                      </a:r>
                      <a:endParaRPr lang="en-GB" sz="1200" kern="1400">
                        <a:ln>
                          <a:noFill/>
                        </a:ln>
                        <a:solidFill>
                          <a:srgbClr val="000000"/>
                        </a:solidFill>
                        <a:effectLst/>
                        <a:latin typeface="Gill Sans MT" panose="020B050202010402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R="0" indent="0" algn="l" rtl="0">
                        <a:lnSpc>
                          <a:spcPct val="119000"/>
                        </a:lnSpc>
                        <a:spcBef>
                          <a:spcPts val="0"/>
                        </a:spcBef>
                        <a:spcAft>
                          <a:spcPts val="0"/>
                        </a:spcAft>
                      </a:pPr>
                      <a:r>
                        <a:rPr lang="en-GB" sz="1200" kern="1200">
                          <a:ln>
                            <a:noFill/>
                          </a:ln>
                          <a:solidFill>
                            <a:srgbClr val="000000"/>
                          </a:solidFill>
                          <a:effectLst/>
                          <a:latin typeface="Gill Sans MT" panose="020B0502020104020203" pitchFamily="34" charset="0"/>
                        </a:rPr>
                        <a:t>Where the customer can purchase the product.</a:t>
                      </a:r>
                      <a:endParaRPr lang="en-GB" sz="1200" kern="1400">
                        <a:ln>
                          <a:noFill/>
                        </a:ln>
                        <a:solidFill>
                          <a:srgbClr val="000000"/>
                        </a:solidFill>
                        <a:effectLst/>
                        <a:latin typeface="Gill Sans MT" panose="020B050202010402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25063702"/>
                  </a:ext>
                </a:extLst>
              </a:tr>
              <a:tr h="451361">
                <a:tc>
                  <a:txBody>
                    <a:bodyPr/>
                    <a:lstStyle/>
                    <a:p>
                      <a:pPr marR="0" indent="0" algn="l" rtl="0">
                        <a:lnSpc>
                          <a:spcPct val="119000"/>
                        </a:lnSpc>
                        <a:spcBef>
                          <a:spcPts val="0"/>
                        </a:spcBef>
                        <a:spcAft>
                          <a:spcPts val="0"/>
                        </a:spcAft>
                      </a:pPr>
                      <a:r>
                        <a:rPr lang="en-GB" sz="1200" kern="1200">
                          <a:ln>
                            <a:noFill/>
                          </a:ln>
                          <a:solidFill>
                            <a:srgbClr val="000000"/>
                          </a:solidFill>
                          <a:effectLst/>
                          <a:latin typeface="Gill Sans MT" panose="020B0502020104020203" pitchFamily="34" charset="0"/>
                        </a:rPr>
                        <a:t>UNDERCUT</a:t>
                      </a:r>
                      <a:endParaRPr lang="en-GB" sz="1200" kern="1400">
                        <a:ln>
                          <a:noFill/>
                        </a:ln>
                        <a:solidFill>
                          <a:srgbClr val="000000"/>
                        </a:solidFill>
                        <a:effectLst/>
                        <a:latin typeface="Gill Sans MT" panose="020B050202010402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R="0" indent="0" algn="l" rtl="0">
                        <a:lnSpc>
                          <a:spcPct val="119000"/>
                        </a:lnSpc>
                        <a:spcBef>
                          <a:spcPts val="0"/>
                        </a:spcBef>
                        <a:spcAft>
                          <a:spcPts val="0"/>
                        </a:spcAft>
                      </a:pPr>
                      <a:r>
                        <a:rPr lang="en-GB" sz="1200" kern="1200">
                          <a:ln>
                            <a:noFill/>
                          </a:ln>
                          <a:solidFill>
                            <a:srgbClr val="000000"/>
                          </a:solidFill>
                          <a:effectLst/>
                          <a:latin typeface="Gill Sans MT" panose="020B0502020104020203" pitchFamily="34" charset="0"/>
                        </a:rPr>
                        <a:t>Sell the same product for a lower price than competitors.</a:t>
                      </a:r>
                      <a:endParaRPr lang="en-GB" sz="1200" kern="1400">
                        <a:ln>
                          <a:noFill/>
                        </a:ln>
                        <a:solidFill>
                          <a:srgbClr val="000000"/>
                        </a:solidFill>
                        <a:effectLst/>
                        <a:latin typeface="Gill Sans MT" panose="020B050202010402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89110352"/>
                  </a:ext>
                </a:extLst>
              </a:tr>
              <a:tr h="451361">
                <a:tc>
                  <a:txBody>
                    <a:bodyPr/>
                    <a:lstStyle/>
                    <a:p>
                      <a:pPr marR="0" indent="0" algn="l" rtl="0">
                        <a:lnSpc>
                          <a:spcPct val="119000"/>
                        </a:lnSpc>
                        <a:spcBef>
                          <a:spcPts val="0"/>
                        </a:spcBef>
                        <a:spcAft>
                          <a:spcPts val="0"/>
                        </a:spcAft>
                      </a:pPr>
                      <a:r>
                        <a:rPr lang="en-GB" sz="1200" kern="1200">
                          <a:ln>
                            <a:noFill/>
                          </a:ln>
                          <a:solidFill>
                            <a:srgbClr val="000000"/>
                          </a:solidFill>
                          <a:effectLst/>
                          <a:latin typeface="Gill Sans MT" panose="020B0502020104020203" pitchFamily="34" charset="0"/>
                        </a:rPr>
                        <a:t>PRICE WAR</a:t>
                      </a:r>
                      <a:endParaRPr lang="en-GB" sz="1200" kern="1400">
                        <a:ln>
                          <a:noFill/>
                        </a:ln>
                        <a:solidFill>
                          <a:srgbClr val="000000"/>
                        </a:solidFill>
                        <a:effectLst/>
                        <a:latin typeface="Gill Sans MT" panose="020B050202010402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R="0" indent="0" algn="l" rtl="0">
                        <a:lnSpc>
                          <a:spcPct val="119000"/>
                        </a:lnSpc>
                        <a:spcBef>
                          <a:spcPts val="0"/>
                        </a:spcBef>
                        <a:spcAft>
                          <a:spcPts val="0"/>
                        </a:spcAft>
                      </a:pPr>
                      <a:r>
                        <a:rPr lang="en-GB" sz="1200" kern="1200">
                          <a:ln>
                            <a:noFill/>
                          </a:ln>
                          <a:solidFill>
                            <a:srgbClr val="000000"/>
                          </a:solidFill>
                          <a:effectLst/>
                          <a:latin typeface="Gill Sans MT" panose="020B0502020104020203" pitchFamily="34" charset="0"/>
                        </a:rPr>
                        <a:t>When businesses try to undercut each other.</a:t>
                      </a:r>
                      <a:endParaRPr lang="en-GB" sz="1200" kern="1400">
                        <a:ln>
                          <a:noFill/>
                        </a:ln>
                        <a:solidFill>
                          <a:srgbClr val="000000"/>
                        </a:solidFill>
                        <a:effectLst/>
                        <a:latin typeface="Gill Sans MT" panose="020B050202010402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48792146"/>
                  </a:ext>
                </a:extLst>
              </a:tr>
              <a:tr h="452351">
                <a:tc>
                  <a:txBody>
                    <a:bodyPr/>
                    <a:lstStyle/>
                    <a:p>
                      <a:pPr marR="0" indent="0" algn="l" rtl="0">
                        <a:lnSpc>
                          <a:spcPct val="119000"/>
                        </a:lnSpc>
                        <a:spcBef>
                          <a:spcPts val="0"/>
                        </a:spcBef>
                        <a:spcAft>
                          <a:spcPts val="0"/>
                        </a:spcAft>
                      </a:pPr>
                      <a:r>
                        <a:rPr lang="en-GB" sz="1200" kern="1200">
                          <a:ln>
                            <a:noFill/>
                          </a:ln>
                          <a:solidFill>
                            <a:srgbClr val="000000"/>
                          </a:solidFill>
                          <a:effectLst/>
                          <a:latin typeface="Gill Sans MT" panose="020B0502020104020203" pitchFamily="34" charset="0"/>
                        </a:rPr>
                        <a:t>DIFFERENTIATION</a:t>
                      </a:r>
                      <a:endParaRPr lang="en-GB" sz="1200" kern="1400">
                        <a:ln>
                          <a:noFill/>
                        </a:ln>
                        <a:solidFill>
                          <a:srgbClr val="000000"/>
                        </a:solidFill>
                        <a:effectLst/>
                        <a:latin typeface="Gill Sans MT" panose="020B050202010402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R="0" indent="0" algn="l" rtl="0">
                        <a:lnSpc>
                          <a:spcPct val="119000"/>
                        </a:lnSpc>
                        <a:spcBef>
                          <a:spcPts val="0"/>
                        </a:spcBef>
                        <a:spcAft>
                          <a:spcPts val="0"/>
                        </a:spcAft>
                      </a:pPr>
                      <a:r>
                        <a:rPr lang="en-GB" sz="1200" kern="1200" dirty="0">
                          <a:ln>
                            <a:noFill/>
                          </a:ln>
                          <a:solidFill>
                            <a:srgbClr val="000000"/>
                          </a:solidFill>
                          <a:effectLst/>
                          <a:latin typeface="Gill Sans MT" panose="020B0502020104020203" pitchFamily="34" charset="0"/>
                        </a:rPr>
                        <a:t>Designing a product with unique features</a:t>
                      </a:r>
                      <a:endParaRPr lang="en-GB" sz="1200" kern="1400" dirty="0">
                        <a:ln>
                          <a:noFill/>
                        </a:ln>
                        <a:solidFill>
                          <a:srgbClr val="000000"/>
                        </a:solidFill>
                        <a:effectLst/>
                        <a:latin typeface="Gill Sans MT" panose="020B050202010402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74405981"/>
                  </a:ext>
                </a:extLst>
              </a:tr>
              <a:tr h="454591">
                <a:tc>
                  <a:txBody>
                    <a:bodyPr/>
                    <a:lstStyle/>
                    <a:p>
                      <a:pPr marR="0" indent="0" algn="l" rtl="0">
                        <a:lnSpc>
                          <a:spcPct val="119000"/>
                        </a:lnSpc>
                        <a:spcBef>
                          <a:spcPts val="0"/>
                        </a:spcBef>
                        <a:spcAft>
                          <a:spcPts val="0"/>
                        </a:spcAft>
                      </a:pPr>
                      <a:r>
                        <a:rPr lang="en-GB" sz="1200" kern="1200">
                          <a:ln>
                            <a:noFill/>
                          </a:ln>
                          <a:solidFill>
                            <a:srgbClr val="000000"/>
                          </a:solidFill>
                          <a:effectLst/>
                          <a:latin typeface="Gill Sans MT" panose="020B0502020104020203" pitchFamily="34" charset="0"/>
                        </a:rPr>
                        <a:t>BRAND LOYALTY</a:t>
                      </a:r>
                      <a:endParaRPr lang="en-GB" sz="1200" kern="1400">
                        <a:ln>
                          <a:noFill/>
                        </a:ln>
                        <a:solidFill>
                          <a:srgbClr val="000000"/>
                        </a:solidFill>
                        <a:effectLst/>
                        <a:latin typeface="Gill Sans MT" panose="020B050202010402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R="0" indent="0" algn="l" rtl="0">
                        <a:lnSpc>
                          <a:spcPct val="119000"/>
                        </a:lnSpc>
                        <a:spcBef>
                          <a:spcPts val="0"/>
                        </a:spcBef>
                        <a:spcAft>
                          <a:spcPts val="0"/>
                        </a:spcAft>
                      </a:pPr>
                      <a:r>
                        <a:rPr lang="en-GB" sz="1200" kern="1200" dirty="0">
                          <a:ln>
                            <a:noFill/>
                          </a:ln>
                          <a:solidFill>
                            <a:srgbClr val="000000"/>
                          </a:solidFill>
                          <a:effectLst/>
                          <a:latin typeface="Gill Sans MT" panose="020B0502020104020203" pitchFamily="34" charset="0"/>
                        </a:rPr>
                        <a:t>A customer’s willingness to buy products repeatedly from one business</a:t>
                      </a:r>
                      <a:endParaRPr lang="en-GB" sz="1200" kern="1400" dirty="0">
                        <a:ln>
                          <a:noFill/>
                        </a:ln>
                        <a:solidFill>
                          <a:srgbClr val="000000"/>
                        </a:solidFill>
                        <a:effectLst/>
                        <a:latin typeface="Gill Sans MT" panose="020B050202010402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30818662"/>
                  </a:ext>
                </a:extLst>
              </a:tr>
              <a:tr h="644471">
                <a:tc>
                  <a:txBody>
                    <a:bodyPr/>
                    <a:lstStyle/>
                    <a:p>
                      <a:pPr marR="0" indent="0" algn="l" rtl="0">
                        <a:lnSpc>
                          <a:spcPct val="119000"/>
                        </a:lnSpc>
                        <a:spcBef>
                          <a:spcPts val="0"/>
                        </a:spcBef>
                        <a:spcAft>
                          <a:spcPts val="0"/>
                        </a:spcAft>
                      </a:pPr>
                      <a:r>
                        <a:rPr lang="en-GB" sz="1200" kern="1200">
                          <a:ln>
                            <a:noFill/>
                          </a:ln>
                          <a:solidFill>
                            <a:srgbClr val="000000"/>
                          </a:solidFill>
                          <a:effectLst/>
                          <a:latin typeface="Gill Sans MT" panose="020B0502020104020203" pitchFamily="34" charset="0"/>
                        </a:rPr>
                        <a:t>PROMOTIONAL MIX</a:t>
                      </a:r>
                      <a:endParaRPr lang="en-GB" sz="1200" kern="1400">
                        <a:ln>
                          <a:noFill/>
                        </a:ln>
                        <a:solidFill>
                          <a:srgbClr val="000000"/>
                        </a:solidFill>
                        <a:effectLst/>
                        <a:latin typeface="Gill Sans MT" panose="020B050202010402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R="0" indent="0" algn="l" rtl="0">
                        <a:lnSpc>
                          <a:spcPct val="119000"/>
                        </a:lnSpc>
                        <a:spcBef>
                          <a:spcPts val="0"/>
                        </a:spcBef>
                        <a:spcAft>
                          <a:spcPts val="0"/>
                        </a:spcAft>
                      </a:pPr>
                      <a:r>
                        <a:rPr lang="en-GB" sz="1200" kern="1200" dirty="0">
                          <a:ln>
                            <a:noFill/>
                          </a:ln>
                          <a:solidFill>
                            <a:srgbClr val="000000"/>
                          </a:solidFill>
                          <a:effectLst/>
                          <a:latin typeface="Gill Sans MT" panose="020B0502020104020203" pitchFamily="34" charset="0"/>
                        </a:rPr>
                        <a:t>The combination of promotional activities that a business uses.</a:t>
                      </a:r>
                      <a:endParaRPr lang="en-GB" sz="1200" kern="1400" dirty="0">
                        <a:ln>
                          <a:noFill/>
                        </a:ln>
                        <a:solidFill>
                          <a:srgbClr val="000000"/>
                        </a:solidFill>
                        <a:effectLst/>
                        <a:latin typeface="Gill Sans MT" panose="020B050202010402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9840535"/>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850729264"/>
              </p:ext>
            </p:extLst>
          </p:nvPr>
        </p:nvGraphicFramePr>
        <p:xfrm>
          <a:off x="6151418" y="748141"/>
          <a:ext cx="5518068" cy="5476582"/>
        </p:xfrm>
        <a:graphic>
          <a:graphicData uri="http://schemas.openxmlformats.org/drawingml/2006/table">
            <a:tbl>
              <a:tblPr firstRow="1" bandRow="1">
                <a:tableStyleId>{5C22544A-7EE6-4342-B048-85BDC9FD1C3A}</a:tableStyleId>
              </a:tblPr>
              <a:tblGrid>
                <a:gridCol w="1120420">
                  <a:extLst>
                    <a:ext uri="{9D8B030D-6E8A-4147-A177-3AD203B41FA5}">
                      <a16:colId xmlns:a16="http://schemas.microsoft.com/office/drawing/2014/main" val="596436136"/>
                    </a:ext>
                  </a:extLst>
                </a:gridCol>
                <a:gridCol w="4397648">
                  <a:extLst>
                    <a:ext uri="{9D8B030D-6E8A-4147-A177-3AD203B41FA5}">
                      <a16:colId xmlns:a16="http://schemas.microsoft.com/office/drawing/2014/main" val="2904122104"/>
                    </a:ext>
                  </a:extLst>
                </a:gridCol>
              </a:tblGrid>
              <a:tr h="344481">
                <a:tc gridSpan="2">
                  <a:txBody>
                    <a:bodyPr/>
                    <a:lstStyle/>
                    <a:p>
                      <a:r>
                        <a:rPr lang="en-GB" sz="1200" dirty="0">
                          <a:solidFill>
                            <a:schemeClr val="tx1"/>
                          </a:solidFill>
                          <a:latin typeface="Gill Sans MT" panose="020B0502020104020203" pitchFamily="34" charset="0"/>
                        </a:rPr>
                        <a:t>Business Plans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hMerge="1">
                  <a:txBody>
                    <a:bodyPr/>
                    <a:lstStyle/>
                    <a:p>
                      <a:endParaRPr lang="en-GB" dirty="0"/>
                    </a:p>
                  </a:txBody>
                  <a:tcPr/>
                </a:tc>
                <a:extLst>
                  <a:ext uri="{0D108BD9-81ED-4DB2-BD59-A6C34878D82A}">
                    <a16:rowId xmlns:a16="http://schemas.microsoft.com/office/drawing/2014/main" val="2755585938"/>
                  </a:ext>
                </a:extLst>
              </a:tr>
              <a:tr h="334452">
                <a:tc>
                  <a:txBody>
                    <a:bodyPr/>
                    <a:lstStyle/>
                    <a:p>
                      <a:r>
                        <a:rPr lang="en-GB" sz="1200" b="1" dirty="0">
                          <a:latin typeface="Gill Sans MT" panose="020B0502020104020203" pitchFamily="34" charset="0"/>
                        </a:rPr>
                        <a:t>Key Word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200" b="1" dirty="0">
                          <a:latin typeface="Gill Sans MT" panose="020B0502020104020203" pitchFamily="34" charset="0"/>
                        </a:rPr>
                        <a:t>Definition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92956529"/>
                  </a:ext>
                </a:extLst>
              </a:tr>
              <a:tr h="919815">
                <a:tc>
                  <a:txBody>
                    <a:bodyPr/>
                    <a:lstStyle/>
                    <a:p>
                      <a:pPr marR="0" indent="0" algn="l" rtl="0">
                        <a:lnSpc>
                          <a:spcPct val="119000"/>
                        </a:lnSpc>
                        <a:spcBef>
                          <a:spcPts val="0"/>
                        </a:spcBef>
                        <a:spcAft>
                          <a:spcPts val="0"/>
                        </a:spcAft>
                      </a:pPr>
                      <a:r>
                        <a:rPr lang="en-GB" sz="1200" kern="1200" dirty="0">
                          <a:ln>
                            <a:noFill/>
                          </a:ln>
                          <a:solidFill>
                            <a:srgbClr val="000000"/>
                          </a:solidFill>
                          <a:effectLst/>
                          <a:latin typeface="Gill Sans MT" panose="020B0502020104020203" pitchFamily="34" charset="0"/>
                        </a:rPr>
                        <a:t>BUSINESS PLAN</a:t>
                      </a:r>
                      <a:endParaRPr lang="en-GB" sz="1200" kern="1400" dirty="0">
                        <a:ln>
                          <a:noFill/>
                        </a:ln>
                        <a:solidFill>
                          <a:srgbClr val="000000"/>
                        </a:solidFill>
                        <a:effectLst/>
                        <a:latin typeface="Gill Sans MT" panose="020B050202010402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R="0" indent="0" algn="l" rtl="0">
                        <a:lnSpc>
                          <a:spcPct val="119000"/>
                        </a:lnSpc>
                        <a:spcBef>
                          <a:spcPts val="0"/>
                        </a:spcBef>
                        <a:spcAft>
                          <a:spcPts val="0"/>
                        </a:spcAft>
                      </a:pPr>
                      <a:r>
                        <a:rPr lang="en-GB" sz="1200" kern="1200" dirty="0">
                          <a:ln>
                            <a:noFill/>
                          </a:ln>
                          <a:solidFill>
                            <a:srgbClr val="000000"/>
                          </a:solidFill>
                          <a:effectLst/>
                          <a:latin typeface="Gill Sans MT" panose="020B0502020104020203" pitchFamily="34" charset="0"/>
                        </a:rPr>
                        <a:t>A document that outlines how an entrepreneur is going to set up a business</a:t>
                      </a:r>
                      <a:endParaRPr lang="en-GB" sz="1200" kern="1400" dirty="0">
                        <a:ln>
                          <a:noFill/>
                        </a:ln>
                        <a:solidFill>
                          <a:srgbClr val="000000"/>
                        </a:solidFill>
                        <a:effectLst/>
                        <a:latin typeface="Gill Sans MT" panose="020B050202010402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82128756"/>
                  </a:ext>
                </a:extLst>
              </a:tr>
              <a:tr h="919815">
                <a:tc>
                  <a:txBody>
                    <a:bodyPr/>
                    <a:lstStyle/>
                    <a:p>
                      <a:pPr marR="0" indent="0" algn="l" rtl="0">
                        <a:lnSpc>
                          <a:spcPct val="119000"/>
                        </a:lnSpc>
                        <a:spcBef>
                          <a:spcPts val="0"/>
                        </a:spcBef>
                        <a:spcAft>
                          <a:spcPts val="0"/>
                        </a:spcAft>
                      </a:pPr>
                      <a:r>
                        <a:rPr lang="en-GB" sz="1200" kern="1200" dirty="0">
                          <a:ln>
                            <a:noFill/>
                          </a:ln>
                          <a:solidFill>
                            <a:srgbClr val="000000"/>
                          </a:solidFill>
                          <a:effectLst/>
                          <a:latin typeface="Gill Sans MT" panose="020B0502020104020203" pitchFamily="34" charset="0"/>
                        </a:rPr>
                        <a:t>SMART OBJECTIVES</a:t>
                      </a:r>
                      <a:endParaRPr lang="en-GB" sz="1200" kern="1400" dirty="0">
                        <a:ln>
                          <a:noFill/>
                        </a:ln>
                        <a:solidFill>
                          <a:srgbClr val="000000"/>
                        </a:solidFill>
                        <a:effectLst/>
                        <a:latin typeface="Gill Sans MT" panose="020B050202010402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R="0" indent="0" algn="l" rtl="0">
                        <a:lnSpc>
                          <a:spcPct val="119000"/>
                        </a:lnSpc>
                        <a:spcBef>
                          <a:spcPts val="0"/>
                        </a:spcBef>
                        <a:spcAft>
                          <a:spcPts val="0"/>
                        </a:spcAft>
                      </a:pPr>
                      <a:r>
                        <a:rPr lang="en-GB" sz="1200" kern="1200" dirty="0">
                          <a:ln>
                            <a:noFill/>
                          </a:ln>
                          <a:solidFill>
                            <a:srgbClr val="000000"/>
                          </a:solidFill>
                          <a:effectLst/>
                          <a:latin typeface="Gill Sans MT" panose="020B0502020104020203" pitchFamily="34" charset="0"/>
                        </a:rPr>
                        <a:t>Objectives that are SPECIFIC, MEASURABLE, ACHIEVABLE, REALISTIC, TIMED</a:t>
                      </a:r>
                      <a:endParaRPr lang="en-GB" sz="1200" kern="1400" dirty="0">
                        <a:ln>
                          <a:noFill/>
                        </a:ln>
                        <a:solidFill>
                          <a:srgbClr val="000000"/>
                        </a:solidFill>
                        <a:effectLst/>
                        <a:latin typeface="Gill Sans MT" panose="020B050202010402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73077371"/>
                  </a:ext>
                </a:extLst>
              </a:tr>
              <a:tr h="751079">
                <a:tc>
                  <a:txBody>
                    <a:bodyPr/>
                    <a:lstStyle/>
                    <a:p>
                      <a:pPr marR="0" indent="0" algn="l" rtl="0">
                        <a:lnSpc>
                          <a:spcPct val="119000"/>
                        </a:lnSpc>
                        <a:spcBef>
                          <a:spcPts val="0"/>
                        </a:spcBef>
                        <a:spcAft>
                          <a:spcPts val="0"/>
                        </a:spcAft>
                      </a:pPr>
                      <a:r>
                        <a:rPr lang="en-GB" sz="1200" kern="1200">
                          <a:ln>
                            <a:noFill/>
                          </a:ln>
                          <a:solidFill>
                            <a:srgbClr val="000000"/>
                          </a:solidFill>
                          <a:effectLst/>
                          <a:latin typeface="Gill Sans MT" panose="020B0502020104020203" pitchFamily="34" charset="0"/>
                        </a:rPr>
                        <a:t>BUDGETS</a:t>
                      </a:r>
                      <a:endParaRPr lang="en-GB" sz="1200" kern="1400">
                        <a:ln>
                          <a:noFill/>
                        </a:ln>
                        <a:solidFill>
                          <a:srgbClr val="000000"/>
                        </a:solidFill>
                        <a:effectLst/>
                        <a:latin typeface="Gill Sans MT" panose="020B050202010402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R="0" indent="0" algn="l" rtl="0">
                        <a:lnSpc>
                          <a:spcPct val="119000"/>
                        </a:lnSpc>
                        <a:spcBef>
                          <a:spcPts val="0"/>
                        </a:spcBef>
                        <a:spcAft>
                          <a:spcPts val="0"/>
                        </a:spcAft>
                      </a:pPr>
                      <a:r>
                        <a:rPr lang="en-GB" sz="1200" kern="1200" dirty="0">
                          <a:ln>
                            <a:noFill/>
                          </a:ln>
                          <a:solidFill>
                            <a:srgbClr val="000000"/>
                          </a:solidFill>
                          <a:effectLst/>
                          <a:latin typeface="Gill Sans MT" panose="020B0502020104020203" pitchFamily="34" charset="0"/>
                        </a:rPr>
                        <a:t> Financial targets for a business to achieve </a:t>
                      </a:r>
                      <a:r>
                        <a:rPr lang="en-GB" sz="1200" kern="1200" dirty="0" err="1">
                          <a:ln>
                            <a:noFill/>
                          </a:ln>
                          <a:solidFill>
                            <a:srgbClr val="000000"/>
                          </a:solidFill>
                          <a:effectLst/>
                          <a:latin typeface="Gill Sans MT" panose="020B0502020104020203" pitchFamily="34" charset="0"/>
                        </a:rPr>
                        <a:t>eg</a:t>
                      </a:r>
                      <a:r>
                        <a:rPr lang="en-GB" sz="1200" kern="1200" dirty="0">
                          <a:ln>
                            <a:noFill/>
                          </a:ln>
                          <a:solidFill>
                            <a:srgbClr val="000000"/>
                          </a:solidFill>
                          <a:effectLst/>
                          <a:latin typeface="Gill Sans MT" panose="020B0502020104020203" pitchFamily="34" charset="0"/>
                        </a:rPr>
                        <a:t>. sales &amp; expenditure budget</a:t>
                      </a:r>
                      <a:endParaRPr lang="en-GB" sz="1200" kern="1400" dirty="0">
                        <a:ln>
                          <a:noFill/>
                        </a:ln>
                        <a:solidFill>
                          <a:srgbClr val="000000"/>
                        </a:solidFill>
                        <a:effectLst/>
                        <a:latin typeface="Gill Sans MT" panose="020B050202010402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22097234"/>
                  </a:ext>
                </a:extLst>
              </a:tr>
              <a:tr h="919815">
                <a:tc>
                  <a:txBody>
                    <a:bodyPr/>
                    <a:lstStyle/>
                    <a:p>
                      <a:pPr marR="0" indent="0" algn="l" rtl="0">
                        <a:lnSpc>
                          <a:spcPct val="119000"/>
                        </a:lnSpc>
                        <a:spcBef>
                          <a:spcPts val="0"/>
                        </a:spcBef>
                        <a:spcAft>
                          <a:spcPts val="0"/>
                        </a:spcAft>
                      </a:pPr>
                      <a:r>
                        <a:rPr lang="en-GB" sz="1200" kern="1200">
                          <a:ln>
                            <a:noFill/>
                          </a:ln>
                          <a:solidFill>
                            <a:srgbClr val="000000"/>
                          </a:solidFill>
                          <a:effectLst/>
                          <a:latin typeface="Gill Sans MT" panose="020B0502020104020203" pitchFamily="34" charset="0"/>
                        </a:rPr>
                        <a:t>NEGATIVE CASH FLOW</a:t>
                      </a:r>
                      <a:endParaRPr lang="en-GB" sz="1200" kern="1400">
                        <a:ln>
                          <a:noFill/>
                        </a:ln>
                        <a:solidFill>
                          <a:srgbClr val="000000"/>
                        </a:solidFill>
                        <a:effectLst/>
                        <a:latin typeface="Gill Sans MT" panose="020B050202010402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R="0" indent="0" algn="l" rtl="0">
                        <a:lnSpc>
                          <a:spcPct val="119000"/>
                        </a:lnSpc>
                        <a:spcBef>
                          <a:spcPts val="0"/>
                        </a:spcBef>
                        <a:spcAft>
                          <a:spcPts val="0"/>
                        </a:spcAft>
                      </a:pPr>
                      <a:r>
                        <a:rPr lang="en-GB" sz="1200" kern="1200" dirty="0">
                          <a:ln>
                            <a:noFill/>
                          </a:ln>
                          <a:solidFill>
                            <a:srgbClr val="000000"/>
                          </a:solidFill>
                          <a:effectLst/>
                          <a:latin typeface="Gill Sans MT" panose="020B0502020104020203" pitchFamily="34" charset="0"/>
                        </a:rPr>
                        <a:t>Occurs if the business’s OPENING BALANCE results in a negative amount.</a:t>
                      </a:r>
                      <a:endParaRPr lang="en-GB" sz="1200" kern="1400" dirty="0">
                        <a:ln>
                          <a:noFill/>
                        </a:ln>
                        <a:solidFill>
                          <a:srgbClr val="000000"/>
                        </a:solidFill>
                        <a:effectLst/>
                        <a:latin typeface="Gill Sans MT" panose="020B050202010402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56054085"/>
                  </a:ext>
                </a:extLst>
              </a:tr>
              <a:tr h="1287125">
                <a:tc gridSpan="2">
                  <a:txBody>
                    <a:bodyPr/>
                    <a:lstStyle/>
                    <a:p>
                      <a:pPr marR="0" indent="0" algn="l" rtl="0">
                        <a:lnSpc>
                          <a:spcPct val="119000"/>
                        </a:lnSpc>
                        <a:spcBef>
                          <a:spcPts val="0"/>
                        </a:spcBef>
                        <a:spcAft>
                          <a:spcPts val="0"/>
                        </a:spcAft>
                      </a:pPr>
                      <a:r>
                        <a:rPr lang="en-GB" sz="1200" kern="1200" dirty="0">
                          <a:ln>
                            <a:noFill/>
                          </a:ln>
                          <a:solidFill>
                            <a:srgbClr val="000000"/>
                          </a:solidFill>
                          <a:effectLst/>
                          <a:latin typeface="Gill Sans MT" panose="020B0502020104020203" pitchFamily="34" charset="0"/>
                        </a:rPr>
                        <a:t>BUSINESS PLANS consists of: a. THE IDEA b. AIMS C. BUDGETS </a:t>
                      </a:r>
                    </a:p>
                    <a:p>
                      <a:pPr marR="0" indent="0" algn="l" rtl="0">
                        <a:lnSpc>
                          <a:spcPct val="119000"/>
                        </a:lnSpc>
                        <a:spcBef>
                          <a:spcPts val="0"/>
                        </a:spcBef>
                        <a:spcAft>
                          <a:spcPts val="0"/>
                        </a:spcAft>
                      </a:pPr>
                      <a:r>
                        <a:rPr lang="en-GB" sz="1200" kern="1200" dirty="0">
                          <a:ln>
                            <a:noFill/>
                          </a:ln>
                          <a:solidFill>
                            <a:srgbClr val="000000"/>
                          </a:solidFill>
                          <a:effectLst/>
                          <a:latin typeface="Gill Sans MT" panose="020B0502020104020203" pitchFamily="34" charset="0"/>
                        </a:rPr>
                        <a:t>d. CASH FLOW FORECAST e. SOURCES OF FINANCE  </a:t>
                      </a:r>
                      <a:endParaRPr lang="en-GB" sz="1200" kern="1400" dirty="0">
                        <a:ln>
                          <a:noFill/>
                        </a:ln>
                        <a:solidFill>
                          <a:srgbClr val="000000"/>
                        </a:solidFill>
                        <a:effectLst/>
                        <a:latin typeface="Gill Sans MT" panose="020B0502020104020203" pitchFamily="34" charset="0"/>
                      </a:endParaRPr>
                    </a:p>
                    <a:p>
                      <a:pPr marR="0" indent="0" algn="l" rtl="0">
                        <a:lnSpc>
                          <a:spcPct val="119000"/>
                        </a:lnSpc>
                        <a:spcBef>
                          <a:spcPts val="0"/>
                        </a:spcBef>
                        <a:spcAft>
                          <a:spcPts val="0"/>
                        </a:spcAft>
                      </a:pPr>
                      <a:r>
                        <a:rPr lang="en-GB" sz="1200" kern="1200" dirty="0">
                          <a:ln>
                            <a:noFill/>
                          </a:ln>
                          <a:solidFill>
                            <a:srgbClr val="000000"/>
                          </a:solidFill>
                          <a:effectLst/>
                          <a:latin typeface="Gill Sans MT" panose="020B0502020104020203" pitchFamily="34" charset="0"/>
                        </a:rPr>
                        <a:t>f. LOCATION g. MARKETING MIX.</a:t>
                      </a:r>
                      <a:endParaRPr lang="en-GB" sz="1200" kern="1400" dirty="0">
                        <a:ln>
                          <a:noFill/>
                        </a:ln>
                        <a:solidFill>
                          <a:srgbClr val="000000"/>
                        </a:solidFill>
                        <a:effectLst/>
                        <a:latin typeface="Gill Sans MT" panose="020B050202010402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a:p>
                  </a:txBody>
                  <a:tcPr/>
                </a:tc>
                <a:extLst>
                  <a:ext uri="{0D108BD9-81ED-4DB2-BD59-A6C34878D82A}">
                    <a16:rowId xmlns:a16="http://schemas.microsoft.com/office/drawing/2014/main" val="3630149782"/>
                  </a:ext>
                </a:extLst>
              </a:tr>
            </a:tbl>
          </a:graphicData>
        </a:graphic>
      </p:graphicFrame>
      <p:sp>
        <p:nvSpPr>
          <p:cNvPr id="8" name="TextBox 7"/>
          <p:cNvSpPr txBox="1"/>
          <p:nvPr/>
        </p:nvSpPr>
        <p:spPr>
          <a:xfrm>
            <a:off x="498763" y="134604"/>
            <a:ext cx="1786308" cy="461665"/>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Gill Sans MT" panose="020B0502020104020203" pitchFamily="34" charset="0"/>
              </a:rPr>
              <a:t>Business</a:t>
            </a:r>
            <a:endParaRPr kumimoji="0" lang="en-US" sz="2000" b="0" i="0" u="none" strike="noStrike" kern="1200" cap="none" spc="0" normalizeH="0" baseline="0" noProof="0" dirty="0">
              <a:ln>
                <a:noFill/>
              </a:ln>
              <a:solidFill>
                <a:prstClr val="white"/>
              </a:solidFill>
              <a:effectLst/>
              <a:uLnTx/>
              <a:uFillTx/>
              <a:latin typeface="Gill Sans MT" panose="020B0502020104020203" pitchFamily="34" charset="0"/>
            </a:endParaRPr>
          </a:p>
        </p:txBody>
      </p:sp>
      <p:sp>
        <p:nvSpPr>
          <p:cNvPr id="6" name="TextBox 5"/>
          <p:cNvSpPr txBox="1"/>
          <p:nvPr/>
        </p:nvSpPr>
        <p:spPr>
          <a:xfrm>
            <a:off x="11755120" y="6488668"/>
            <a:ext cx="436880" cy="369332"/>
          </a:xfrm>
          <a:prstGeom prst="rect">
            <a:avLst/>
          </a:prstGeom>
          <a:solidFill>
            <a:schemeClr val="tx1"/>
          </a:solidFill>
        </p:spPr>
        <p:txBody>
          <a:bodyPr wrap="square" rtlCol="0">
            <a:spAutoFit/>
          </a:bodyPr>
          <a:lstStyle/>
          <a:p>
            <a:pPr algn="ctr"/>
            <a:r>
              <a:rPr lang="en-GB" dirty="0">
                <a:solidFill>
                  <a:schemeClr val="bg1"/>
                </a:solidFill>
              </a:rPr>
              <a:t>18</a:t>
            </a:r>
          </a:p>
        </p:txBody>
      </p:sp>
    </p:spTree>
    <p:extLst>
      <p:ext uri="{BB962C8B-B14F-4D97-AF65-F5344CB8AC3E}">
        <p14:creationId xmlns:p14="http://schemas.microsoft.com/office/powerpoint/2010/main" val="18698832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2053" y="285008"/>
            <a:ext cx="10515600" cy="1046440"/>
          </a:xfrm>
        </p:spPr>
        <p:txBody>
          <a:bodyPr/>
          <a:lstStyle/>
          <a:p>
            <a:pPr algn="ctr"/>
            <a:r>
              <a:rPr lang="en-GB" dirty="0">
                <a:latin typeface="Gill Sans MT" panose="020B0502020104020203" pitchFamily="34" charset="0"/>
              </a:rPr>
              <a:t>Contents Page</a:t>
            </a:r>
          </a:p>
        </p:txBody>
      </p:sp>
      <p:graphicFrame>
        <p:nvGraphicFramePr>
          <p:cNvPr id="3" name="Table 2"/>
          <p:cNvGraphicFramePr>
            <a:graphicFrameLocks noGrp="1"/>
          </p:cNvGraphicFramePr>
          <p:nvPr>
            <p:extLst>
              <p:ext uri="{D42A27DB-BD31-4B8C-83A1-F6EECF244321}">
                <p14:modId xmlns:p14="http://schemas.microsoft.com/office/powerpoint/2010/main" val="3056728283"/>
              </p:ext>
            </p:extLst>
          </p:nvPr>
        </p:nvGraphicFramePr>
        <p:xfrm>
          <a:off x="4287056" y="1231572"/>
          <a:ext cx="3645593" cy="4800600"/>
        </p:xfrm>
        <a:graphic>
          <a:graphicData uri="http://schemas.openxmlformats.org/drawingml/2006/table">
            <a:tbl>
              <a:tblPr firstRow="1" bandRow="1">
                <a:tableStyleId>{5940675A-B579-460E-94D1-54222C63F5DA}</a:tableStyleId>
              </a:tblPr>
              <a:tblGrid>
                <a:gridCol w="2674592">
                  <a:extLst>
                    <a:ext uri="{9D8B030D-6E8A-4147-A177-3AD203B41FA5}">
                      <a16:colId xmlns:a16="http://schemas.microsoft.com/office/drawing/2014/main" val="90344715"/>
                    </a:ext>
                  </a:extLst>
                </a:gridCol>
                <a:gridCol w="971001">
                  <a:extLst>
                    <a:ext uri="{9D8B030D-6E8A-4147-A177-3AD203B41FA5}">
                      <a16:colId xmlns:a16="http://schemas.microsoft.com/office/drawing/2014/main" val="3044920856"/>
                    </a:ext>
                  </a:extLst>
                </a:gridCol>
              </a:tblGrid>
              <a:tr h="284688">
                <a:tc>
                  <a:txBody>
                    <a:bodyPr/>
                    <a:lstStyle/>
                    <a:p>
                      <a:pPr algn="ctr"/>
                      <a:r>
                        <a:rPr lang="en-GB" sz="1500" b="1" dirty="0">
                          <a:latin typeface="Gill Sans MT" panose="020B0502020104020203" pitchFamily="34" charset="0"/>
                        </a:rPr>
                        <a:t>Subject</a:t>
                      </a:r>
                    </a:p>
                  </a:txBody>
                  <a:tcPr/>
                </a:tc>
                <a:tc>
                  <a:txBody>
                    <a:bodyPr/>
                    <a:lstStyle/>
                    <a:p>
                      <a:pPr algn="ctr"/>
                      <a:r>
                        <a:rPr lang="en-GB" sz="1500" b="1" dirty="0">
                          <a:latin typeface="Gill Sans MT" panose="020B0502020104020203" pitchFamily="34" charset="0"/>
                        </a:rPr>
                        <a:t>Page</a:t>
                      </a:r>
                    </a:p>
                  </a:txBody>
                  <a:tcPr/>
                </a:tc>
                <a:extLst>
                  <a:ext uri="{0D108BD9-81ED-4DB2-BD59-A6C34878D82A}">
                    <a16:rowId xmlns:a16="http://schemas.microsoft.com/office/drawing/2014/main" val="680685889"/>
                  </a:ext>
                </a:extLst>
              </a:tr>
              <a:tr h="284688">
                <a:tc>
                  <a:txBody>
                    <a:bodyPr/>
                    <a:lstStyle/>
                    <a:p>
                      <a:r>
                        <a:rPr lang="en-GB" sz="1500" dirty="0">
                          <a:latin typeface="Gill Sans MT" panose="020B0502020104020203" pitchFamily="34" charset="0"/>
                        </a:rPr>
                        <a:t>English</a:t>
                      </a:r>
                    </a:p>
                  </a:txBody>
                  <a:tcPr/>
                </a:tc>
                <a:tc>
                  <a:txBody>
                    <a:bodyPr/>
                    <a:lstStyle/>
                    <a:p>
                      <a:pPr algn="ctr"/>
                      <a:r>
                        <a:rPr lang="en-GB" sz="1500" dirty="0">
                          <a:latin typeface="Gill Sans MT" panose="020B0502020104020203" pitchFamily="34" charset="0"/>
                        </a:rPr>
                        <a:t>1</a:t>
                      </a:r>
                    </a:p>
                  </a:txBody>
                  <a:tcPr/>
                </a:tc>
                <a:extLst>
                  <a:ext uri="{0D108BD9-81ED-4DB2-BD59-A6C34878D82A}">
                    <a16:rowId xmlns:a16="http://schemas.microsoft.com/office/drawing/2014/main" val="1173644405"/>
                  </a:ext>
                </a:extLst>
              </a:tr>
              <a:tr h="284688">
                <a:tc>
                  <a:txBody>
                    <a:bodyPr/>
                    <a:lstStyle/>
                    <a:p>
                      <a:r>
                        <a:rPr lang="en-GB" sz="1500" dirty="0">
                          <a:latin typeface="Gill Sans MT" panose="020B0502020104020203" pitchFamily="34" charset="0"/>
                        </a:rPr>
                        <a:t>Maths</a:t>
                      </a:r>
                    </a:p>
                  </a:txBody>
                  <a:tcPr/>
                </a:tc>
                <a:tc>
                  <a:txBody>
                    <a:bodyPr/>
                    <a:lstStyle/>
                    <a:p>
                      <a:pPr algn="ctr"/>
                      <a:r>
                        <a:rPr lang="en-GB" sz="1500" dirty="0">
                          <a:latin typeface="Gill Sans MT" panose="020B0502020104020203" pitchFamily="34" charset="0"/>
                        </a:rPr>
                        <a:t>2</a:t>
                      </a:r>
                    </a:p>
                  </a:txBody>
                  <a:tcPr/>
                </a:tc>
                <a:extLst>
                  <a:ext uri="{0D108BD9-81ED-4DB2-BD59-A6C34878D82A}">
                    <a16:rowId xmlns:a16="http://schemas.microsoft.com/office/drawing/2014/main" val="3458786320"/>
                  </a:ext>
                </a:extLst>
              </a:tr>
              <a:tr h="284688">
                <a:tc>
                  <a:txBody>
                    <a:bodyPr/>
                    <a:lstStyle/>
                    <a:p>
                      <a:r>
                        <a:rPr lang="en-GB" sz="1500" dirty="0">
                          <a:latin typeface="Gill Sans MT" panose="020B0502020104020203" pitchFamily="34" charset="0"/>
                        </a:rPr>
                        <a:t>Science</a:t>
                      </a:r>
                    </a:p>
                  </a:txBody>
                  <a:tcPr/>
                </a:tc>
                <a:tc>
                  <a:txBody>
                    <a:bodyPr/>
                    <a:lstStyle/>
                    <a:p>
                      <a:pPr algn="ctr"/>
                      <a:r>
                        <a:rPr lang="en-GB" sz="1500" dirty="0">
                          <a:latin typeface="Gill Sans MT" panose="020B0502020104020203" pitchFamily="34" charset="0"/>
                        </a:rPr>
                        <a:t>4</a:t>
                      </a:r>
                    </a:p>
                  </a:txBody>
                  <a:tcPr/>
                </a:tc>
                <a:extLst>
                  <a:ext uri="{0D108BD9-81ED-4DB2-BD59-A6C34878D82A}">
                    <a16:rowId xmlns:a16="http://schemas.microsoft.com/office/drawing/2014/main" val="3468103291"/>
                  </a:ext>
                </a:extLst>
              </a:tr>
              <a:tr h="284688">
                <a:tc>
                  <a:txBody>
                    <a:bodyPr/>
                    <a:lstStyle/>
                    <a:p>
                      <a:r>
                        <a:rPr lang="en-GB" sz="1500" dirty="0">
                          <a:latin typeface="Gill Sans MT" panose="020B0502020104020203" pitchFamily="34" charset="0"/>
                        </a:rPr>
                        <a:t>History</a:t>
                      </a:r>
                    </a:p>
                  </a:txBody>
                  <a:tcPr/>
                </a:tc>
                <a:tc>
                  <a:txBody>
                    <a:bodyPr/>
                    <a:lstStyle/>
                    <a:p>
                      <a:pPr algn="ctr"/>
                      <a:r>
                        <a:rPr lang="en-GB" sz="1500" dirty="0">
                          <a:latin typeface="Gill Sans MT" panose="020B0502020104020203" pitchFamily="34" charset="0"/>
                        </a:rPr>
                        <a:t>5</a:t>
                      </a:r>
                    </a:p>
                  </a:txBody>
                  <a:tcPr/>
                </a:tc>
                <a:extLst>
                  <a:ext uri="{0D108BD9-81ED-4DB2-BD59-A6C34878D82A}">
                    <a16:rowId xmlns:a16="http://schemas.microsoft.com/office/drawing/2014/main" val="3672402999"/>
                  </a:ext>
                </a:extLst>
              </a:tr>
              <a:tr h="284688">
                <a:tc>
                  <a:txBody>
                    <a:bodyPr/>
                    <a:lstStyle/>
                    <a:p>
                      <a:r>
                        <a:rPr lang="en-GB" sz="1500" dirty="0">
                          <a:latin typeface="Gill Sans MT" panose="020B0502020104020203" pitchFamily="34" charset="0"/>
                        </a:rPr>
                        <a:t>Geography</a:t>
                      </a:r>
                    </a:p>
                  </a:txBody>
                  <a:tcPr/>
                </a:tc>
                <a:tc>
                  <a:txBody>
                    <a:bodyPr/>
                    <a:lstStyle/>
                    <a:p>
                      <a:pPr algn="ctr"/>
                      <a:r>
                        <a:rPr lang="en-GB" sz="1500" dirty="0">
                          <a:latin typeface="Gill Sans MT" panose="020B0502020104020203" pitchFamily="34" charset="0"/>
                        </a:rPr>
                        <a:t>6</a:t>
                      </a:r>
                    </a:p>
                  </a:txBody>
                  <a:tcPr/>
                </a:tc>
                <a:extLst>
                  <a:ext uri="{0D108BD9-81ED-4DB2-BD59-A6C34878D82A}">
                    <a16:rowId xmlns:a16="http://schemas.microsoft.com/office/drawing/2014/main" val="3919237099"/>
                  </a:ext>
                </a:extLst>
              </a:tr>
              <a:tr h="284688">
                <a:tc>
                  <a:txBody>
                    <a:bodyPr/>
                    <a:lstStyle/>
                    <a:p>
                      <a:r>
                        <a:rPr lang="en-GB" sz="1500" dirty="0">
                          <a:latin typeface="Gill Sans MT" panose="020B0502020104020203" pitchFamily="34" charset="0"/>
                        </a:rPr>
                        <a:t>Spanish</a:t>
                      </a:r>
                    </a:p>
                  </a:txBody>
                  <a:tcPr/>
                </a:tc>
                <a:tc>
                  <a:txBody>
                    <a:bodyPr/>
                    <a:lstStyle/>
                    <a:p>
                      <a:pPr algn="ctr"/>
                      <a:r>
                        <a:rPr lang="en-GB" sz="1500" dirty="0">
                          <a:latin typeface="Gill Sans MT" panose="020B0502020104020203" pitchFamily="34" charset="0"/>
                        </a:rPr>
                        <a:t>8</a:t>
                      </a:r>
                    </a:p>
                  </a:txBody>
                  <a:tcPr/>
                </a:tc>
                <a:extLst>
                  <a:ext uri="{0D108BD9-81ED-4DB2-BD59-A6C34878D82A}">
                    <a16:rowId xmlns:a16="http://schemas.microsoft.com/office/drawing/2014/main" val="3266787443"/>
                  </a:ext>
                </a:extLst>
              </a:tr>
              <a:tr h="284688">
                <a:tc>
                  <a:txBody>
                    <a:bodyPr/>
                    <a:lstStyle/>
                    <a:p>
                      <a:r>
                        <a:rPr lang="en-GB" sz="1500" dirty="0">
                          <a:latin typeface="Gill Sans MT" panose="020B0502020104020203" pitchFamily="34" charset="0"/>
                        </a:rPr>
                        <a:t>PE</a:t>
                      </a:r>
                    </a:p>
                  </a:txBody>
                  <a:tcPr/>
                </a:tc>
                <a:tc>
                  <a:txBody>
                    <a:bodyPr/>
                    <a:lstStyle/>
                    <a:p>
                      <a:pPr algn="ctr"/>
                      <a:r>
                        <a:rPr lang="en-GB" sz="1500" dirty="0">
                          <a:latin typeface="Gill Sans MT" panose="020B0502020104020203" pitchFamily="34" charset="0"/>
                        </a:rPr>
                        <a:t>9</a:t>
                      </a:r>
                    </a:p>
                  </a:txBody>
                  <a:tcPr/>
                </a:tc>
                <a:extLst>
                  <a:ext uri="{0D108BD9-81ED-4DB2-BD59-A6C34878D82A}">
                    <a16:rowId xmlns:a16="http://schemas.microsoft.com/office/drawing/2014/main" val="725833876"/>
                  </a:ext>
                </a:extLst>
              </a:tr>
              <a:tr h="284688">
                <a:tc>
                  <a:txBody>
                    <a:bodyPr/>
                    <a:lstStyle/>
                    <a:p>
                      <a:r>
                        <a:rPr lang="en-GB" sz="1500" dirty="0">
                          <a:latin typeface="Gill Sans MT" panose="020B0502020104020203" pitchFamily="34" charset="0"/>
                        </a:rPr>
                        <a:t>Performing Arts</a:t>
                      </a:r>
                    </a:p>
                  </a:txBody>
                  <a:tcPr/>
                </a:tc>
                <a:tc>
                  <a:txBody>
                    <a:bodyPr/>
                    <a:lstStyle/>
                    <a:p>
                      <a:pPr algn="ctr"/>
                      <a:r>
                        <a:rPr lang="en-GB" sz="1500" dirty="0">
                          <a:latin typeface="Gill Sans MT" panose="020B0502020104020203" pitchFamily="34" charset="0"/>
                        </a:rPr>
                        <a:t>14</a:t>
                      </a:r>
                    </a:p>
                  </a:txBody>
                  <a:tcPr/>
                </a:tc>
                <a:extLst>
                  <a:ext uri="{0D108BD9-81ED-4DB2-BD59-A6C34878D82A}">
                    <a16:rowId xmlns:a16="http://schemas.microsoft.com/office/drawing/2014/main" val="2510733732"/>
                  </a:ext>
                </a:extLst>
              </a:tr>
              <a:tr h="284688">
                <a:tc>
                  <a:txBody>
                    <a:bodyPr/>
                    <a:lstStyle/>
                    <a:p>
                      <a:r>
                        <a:rPr lang="en-GB" sz="1500" dirty="0">
                          <a:latin typeface="Gill Sans MT" panose="020B0502020104020203" pitchFamily="34" charset="0"/>
                        </a:rPr>
                        <a:t>Computing</a:t>
                      </a:r>
                    </a:p>
                  </a:txBody>
                  <a:tcPr/>
                </a:tc>
                <a:tc>
                  <a:txBody>
                    <a:bodyPr/>
                    <a:lstStyle/>
                    <a:p>
                      <a:pPr algn="ctr"/>
                      <a:r>
                        <a:rPr lang="en-GB" sz="1500" dirty="0">
                          <a:latin typeface="Gill Sans MT" panose="020B0502020104020203" pitchFamily="34" charset="0"/>
                        </a:rPr>
                        <a:t>15</a:t>
                      </a:r>
                    </a:p>
                  </a:txBody>
                  <a:tcPr/>
                </a:tc>
                <a:extLst>
                  <a:ext uri="{0D108BD9-81ED-4DB2-BD59-A6C34878D82A}">
                    <a16:rowId xmlns:a16="http://schemas.microsoft.com/office/drawing/2014/main" val="3951020737"/>
                  </a:ext>
                </a:extLst>
              </a:tr>
              <a:tr h="284688">
                <a:tc>
                  <a:txBody>
                    <a:bodyPr/>
                    <a:lstStyle/>
                    <a:p>
                      <a:r>
                        <a:rPr lang="en-GB" sz="1500" dirty="0">
                          <a:latin typeface="Gill Sans MT" panose="020B0502020104020203" pitchFamily="34" charset="0"/>
                        </a:rPr>
                        <a:t>Business</a:t>
                      </a:r>
                    </a:p>
                  </a:txBody>
                  <a:tcPr/>
                </a:tc>
                <a:tc>
                  <a:txBody>
                    <a:bodyPr/>
                    <a:lstStyle/>
                    <a:p>
                      <a:pPr algn="ctr"/>
                      <a:r>
                        <a:rPr lang="en-GB" sz="1500" dirty="0">
                          <a:latin typeface="Gill Sans MT" panose="020B0502020104020203" pitchFamily="34" charset="0"/>
                        </a:rPr>
                        <a:t>16</a:t>
                      </a:r>
                    </a:p>
                  </a:txBody>
                  <a:tcPr/>
                </a:tc>
                <a:extLst>
                  <a:ext uri="{0D108BD9-81ED-4DB2-BD59-A6C34878D82A}">
                    <a16:rowId xmlns:a16="http://schemas.microsoft.com/office/drawing/2014/main" val="3756745470"/>
                  </a:ext>
                </a:extLst>
              </a:tr>
              <a:tr h="284688">
                <a:tc>
                  <a:txBody>
                    <a:bodyPr/>
                    <a:lstStyle/>
                    <a:p>
                      <a:r>
                        <a:rPr lang="en-GB" sz="1500" dirty="0" err="1">
                          <a:latin typeface="Gill Sans MT" panose="020B0502020104020203" pitchFamily="34" charset="0"/>
                        </a:rPr>
                        <a:t>iMedia</a:t>
                      </a:r>
                      <a:endParaRPr lang="en-GB" sz="1500" dirty="0">
                        <a:latin typeface="Gill Sans MT" panose="020B0502020104020203" pitchFamily="34" charset="0"/>
                      </a:endParaRPr>
                    </a:p>
                  </a:txBody>
                  <a:tcPr/>
                </a:tc>
                <a:tc>
                  <a:txBody>
                    <a:bodyPr/>
                    <a:lstStyle/>
                    <a:p>
                      <a:pPr algn="ctr"/>
                      <a:r>
                        <a:rPr lang="en-GB" sz="1500" dirty="0">
                          <a:latin typeface="Gill Sans MT" panose="020B0502020104020203" pitchFamily="34" charset="0"/>
                        </a:rPr>
                        <a:t>18</a:t>
                      </a:r>
                    </a:p>
                  </a:txBody>
                  <a:tcPr/>
                </a:tc>
                <a:extLst>
                  <a:ext uri="{0D108BD9-81ED-4DB2-BD59-A6C34878D82A}">
                    <a16:rowId xmlns:a16="http://schemas.microsoft.com/office/drawing/2014/main" val="1740898415"/>
                  </a:ext>
                </a:extLst>
              </a:tr>
              <a:tr h="28468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500" dirty="0">
                          <a:latin typeface="Gill Sans MT" panose="020B0502020104020203" pitchFamily="34" charset="0"/>
                        </a:rPr>
                        <a:t>Cooking and Nutrition</a:t>
                      </a:r>
                    </a:p>
                  </a:txBody>
                  <a:tcPr/>
                </a:tc>
                <a:tc>
                  <a:txBody>
                    <a:bodyPr/>
                    <a:lstStyle/>
                    <a:p>
                      <a:pPr algn="ctr"/>
                      <a:r>
                        <a:rPr lang="en-GB" sz="1500" dirty="0">
                          <a:latin typeface="Gill Sans MT" panose="020B0502020104020203" pitchFamily="34" charset="0"/>
                        </a:rPr>
                        <a:t>19</a:t>
                      </a:r>
                    </a:p>
                  </a:txBody>
                  <a:tcPr/>
                </a:tc>
                <a:extLst>
                  <a:ext uri="{0D108BD9-81ED-4DB2-BD59-A6C34878D82A}">
                    <a16:rowId xmlns:a16="http://schemas.microsoft.com/office/drawing/2014/main" val="300327889"/>
                  </a:ext>
                </a:extLst>
              </a:tr>
              <a:tr h="284688">
                <a:tc>
                  <a:txBody>
                    <a:bodyPr/>
                    <a:lstStyle/>
                    <a:p>
                      <a:r>
                        <a:rPr lang="en-GB" sz="1500" dirty="0">
                          <a:latin typeface="Gill Sans MT" panose="020B0502020104020203" pitchFamily="34" charset="0"/>
                        </a:rPr>
                        <a:t>Art</a:t>
                      </a:r>
                    </a:p>
                  </a:txBody>
                  <a:tcPr/>
                </a:tc>
                <a:tc>
                  <a:txBody>
                    <a:bodyPr/>
                    <a:lstStyle/>
                    <a:p>
                      <a:pPr algn="ctr"/>
                      <a:r>
                        <a:rPr lang="en-GB" sz="1500" dirty="0">
                          <a:latin typeface="Gill Sans MT" panose="020B0502020104020203" pitchFamily="34" charset="0"/>
                        </a:rPr>
                        <a:t>20</a:t>
                      </a:r>
                    </a:p>
                  </a:txBody>
                  <a:tcPr/>
                </a:tc>
                <a:extLst>
                  <a:ext uri="{0D108BD9-81ED-4DB2-BD59-A6C34878D82A}">
                    <a16:rowId xmlns:a16="http://schemas.microsoft.com/office/drawing/2014/main" val="2693708339"/>
                  </a:ext>
                </a:extLst>
              </a:tr>
              <a:tr h="284688">
                <a:tc>
                  <a:txBody>
                    <a:bodyPr/>
                    <a:lstStyle/>
                    <a:p>
                      <a:r>
                        <a:rPr lang="en-GB" sz="1500" dirty="0">
                          <a:latin typeface="Gill Sans MT" panose="020B0502020104020203" pitchFamily="34" charset="0"/>
                        </a:rPr>
                        <a:t>Graphic Design</a:t>
                      </a:r>
                    </a:p>
                  </a:txBody>
                  <a:tcPr/>
                </a:tc>
                <a:tc>
                  <a:txBody>
                    <a:bodyPr/>
                    <a:lstStyle/>
                    <a:p>
                      <a:pPr algn="ctr"/>
                      <a:r>
                        <a:rPr lang="en-GB" sz="1500" dirty="0">
                          <a:latin typeface="Gill Sans MT" panose="020B0502020104020203" pitchFamily="34" charset="0"/>
                        </a:rPr>
                        <a:t>21</a:t>
                      </a:r>
                    </a:p>
                  </a:txBody>
                  <a:tcPr/>
                </a:tc>
                <a:extLst>
                  <a:ext uri="{0D108BD9-81ED-4DB2-BD59-A6C34878D82A}">
                    <a16:rowId xmlns:a16="http://schemas.microsoft.com/office/drawing/2014/main" val="3511824151"/>
                  </a:ext>
                </a:extLst>
              </a:tr>
            </a:tbl>
          </a:graphicData>
        </a:graphic>
      </p:graphicFrame>
      <p:sp>
        <p:nvSpPr>
          <p:cNvPr id="5" name="Rounded Rectangle 4"/>
          <p:cNvSpPr/>
          <p:nvPr/>
        </p:nvSpPr>
        <p:spPr>
          <a:xfrm>
            <a:off x="296883" y="285008"/>
            <a:ext cx="11625943" cy="6246421"/>
          </a:xfrm>
          <a:prstGeom prst="roundRect">
            <a:avLst/>
          </a:prstGeom>
          <a:noFill/>
          <a:ln w="57150">
            <a:solidFill>
              <a:srgbClr val="FF6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657963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ontent Placeholder 3"/>
          <p:cNvGraphicFramePr>
            <a:graphicFrameLocks/>
          </p:cNvGraphicFramePr>
          <p:nvPr>
            <p:extLst>
              <p:ext uri="{D42A27DB-BD31-4B8C-83A1-F6EECF244321}">
                <p14:modId xmlns:p14="http://schemas.microsoft.com/office/powerpoint/2010/main" val="757339873"/>
              </p:ext>
            </p:extLst>
          </p:nvPr>
        </p:nvGraphicFramePr>
        <p:xfrm>
          <a:off x="406256" y="764892"/>
          <a:ext cx="5676492" cy="5598086"/>
        </p:xfrm>
        <a:graphic>
          <a:graphicData uri="http://schemas.openxmlformats.org/drawingml/2006/table">
            <a:tbl>
              <a:tblPr firstRow="1" bandRow="1">
                <a:tableStyleId>{5940675A-B579-460E-94D1-54222C63F5DA}</a:tableStyleId>
              </a:tblPr>
              <a:tblGrid>
                <a:gridCol w="1250266">
                  <a:extLst>
                    <a:ext uri="{9D8B030D-6E8A-4147-A177-3AD203B41FA5}">
                      <a16:colId xmlns:a16="http://schemas.microsoft.com/office/drawing/2014/main" val="20000"/>
                    </a:ext>
                  </a:extLst>
                </a:gridCol>
                <a:gridCol w="4426226">
                  <a:extLst>
                    <a:ext uri="{9D8B030D-6E8A-4147-A177-3AD203B41FA5}">
                      <a16:colId xmlns:a16="http://schemas.microsoft.com/office/drawing/2014/main" val="1348711743"/>
                    </a:ext>
                  </a:extLst>
                </a:gridCol>
              </a:tblGrid>
              <a:tr h="375931">
                <a:tc gridSpan="2">
                  <a:txBody>
                    <a:bodyPr/>
                    <a:lstStyle/>
                    <a:p>
                      <a:pPr algn="ctr"/>
                      <a:r>
                        <a:rPr lang="en-US" sz="1200" b="1" dirty="0">
                          <a:latin typeface="Gill Sans MT" panose="020B0502020104020203" pitchFamily="34" charset="0"/>
                        </a:rPr>
                        <a:t>R094</a:t>
                      </a:r>
                    </a:p>
                  </a:txBody>
                  <a:tcPr anchor="ctr">
                    <a:solidFill>
                      <a:srgbClr val="E2F0D9"/>
                    </a:solidFill>
                  </a:tcPr>
                </a:tc>
                <a:tc hMerge="1">
                  <a:txBody>
                    <a:bodyPr/>
                    <a:lstStyle/>
                    <a:p>
                      <a:endParaRPr lang="en-GB"/>
                    </a:p>
                  </a:txBody>
                  <a:tcPr/>
                </a:tc>
                <a:extLst>
                  <a:ext uri="{0D108BD9-81ED-4DB2-BD59-A6C34878D82A}">
                    <a16:rowId xmlns:a16="http://schemas.microsoft.com/office/drawing/2014/main" val="10004"/>
                  </a:ext>
                </a:extLst>
              </a:tr>
              <a:tr h="365231">
                <a:tc>
                  <a:txBody>
                    <a:bodyPr/>
                    <a:lstStyle/>
                    <a:p>
                      <a:pPr algn="l"/>
                      <a:r>
                        <a:rPr lang="en-US" sz="1200" b="0" dirty="0">
                          <a:latin typeface="Gill Sans MT" panose="020B0502020104020203" pitchFamily="34" charset="0"/>
                        </a:rPr>
                        <a:t>Visual Identity</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0" dirty="0">
                          <a:solidFill>
                            <a:schemeClr val="tx1"/>
                          </a:solidFill>
                          <a:latin typeface="Gill Sans MT" panose="020B0502020104020203" pitchFamily="34" charset="0"/>
                        </a:rPr>
                        <a:t>Logo, Brand, Slogan, House style (Font, Colour scheme, Layout)</a:t>
                      </a:r>
                    </a:p>
                  </a:txBody>
                  <a:tcPr anchor="ctr"/>
                </a:tc>
                <a:extLst>
                  <a:ext uri="{0D108BD9-81ED-4DB2-BD59-A6C34878D82A}">
                    <a16:rowId xmlns:a16="http://schemas.microsoft.com/office/drawing/2014/main" val="10005"/>
                  </a:ext>
                </a:extLst>
              </a:tr>
              <a:tr h="304800">
                <a:tc>
                  <a:txBody>
                    <a:bodyPr/>
                    <a:lstStyle/>
                    <a:p>
                      <a:pPr algn="l"/>
                      <a:r>
                        <a:rPr lang="en-US" sz="1200" b="0" dirty="0">
                          <a:latin typeface="Gill Sans MT" panose="020B0502020104020203" pitchFamily="34" charset="0"/>
                        </a:rPr>
                        <a:t>Elements of Design</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0" dirty="0">
                          <a:latin typeface="Gill Sans MT" panose="020B0502020104020203" pitchFamily="34" charset="0"/>
                        </a:rPr>
                        <a:t>Layout, colour, font</a:t>
                      </a:r>
                      <a:r>
                        <a:rPr lang="en-GB" sz="1200" b="0" baseline="0" dirty="0">
                          <a:latin typeface="Gill Sans MT" panose="020B0502020104020203" pitchFamily="34" charset="0"/>
                        </a:rPr>
                        <a:t> size/style (typography), symbols, Shapes</a:t>
                      </a:r>
                      <a:endParaRPr lang="en-GB" sz="1200" b="0" dirty="0">
                        <a:latin typeface="Gill Sans MT" panose="020B0502020104020203" pitchFamily="34" charset="0"/>
                      </a:endParaRPr>
                    </a:p>
                  </a:txBody>
                  <a:tcPr anchor="ctr"/>
                </a:tc>
                <a:extLst>
                  <a:ext uri="{0D108BD9-81ED-4DB2-BD59-A6C34878D82A}">
                    <a16:rowId xmlns:a16="http://schemas.microsoft.com/office/drawing/2014/main" val="10006"/>
                  </a:ext>
                </a:extLst>
              </a:tr>
              <a:tr h="312821">
                <a:tc>
                  <a:txBody>
                    <a:bodyPr/>
                    <a:lstStyle/>
                    <a:p>
                      <a:pPr algn="l"/>
                      <a:r>
                        <a:rPr lang="en-US" sz="1200" b="0" dirty="0">
                          <a:latin typeface="Gill Sans MT" panose="020B0502020104020203" pitchFamily="34" charset="0"/>
                        </a:rPr>
                        <a:t>Properties of Graphics</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0" dirty="0">
                          <a:solidFill>
                            <a:schemeClr val="tx1"/>
                          </a:solidFill>
                          <a:latin typeface="Gill Sans MT" panose="020B0502020104020203" pitchFamily="34" charset="0"/>
                        </a:rPr>
                        <a:t>Bitmap, Pixels, Colour depth, Bits, Vector, Scalability, Transparency</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b="0" dirty="0">
                          <a:solidFill>
                            <a:schemeClr val="tx1"/>
                          </a:solidFill>
                          <a:latin typeface="Gill Sans MT" panose="020B0502020104020203" pitchFamily="34" charset="0"/>
                        </a:rPr>
                        <a:t>Compression</a:t>
                      </a:r>
                    </a:p>
                  </a:txBody>
                  <a:tcPr anchor="ctr"/>
                </a:tc>
                <a:extLst>
                  <a:ext uri="{0D108BD9-81ED-4DB2-BD59-A6C34878D82A}">
                    <a16:rowId xmlns:a16="http://schemas.microsoft.com/office/drawing/2014/main" val="535829074"/>
                  </a:ext>
                </a:extLst>
              </a:tr>
              <a:tr h="272716">
                <a:tc>
                  <a:txBody>
                    <a:bodyPr/>
                    <a:lstStyle/>
                    <a:p>
                      <a:pPr algn="l"/>
                      <a:r>
                        <a:rPr lang="en-US" sz="1200" b="0" dirty="0">
                          <a:latin typeface="Gill Sans MT" panose="020B0502020104020203" pitchFamily="34" charset="0"/>
                        </a:rPr>
                        <a:t>Pre planning Documents</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0" kern="1200" dirty="0">
                          <a:solidFill>
                            <a:schemeClr val="tx1"/>
                          </a:solidFill>
                          <a:effectLst/>
                          <a:latin typeface="Gill Sans MT" panose="020B0502020104020203" pitchFamily="34" charset="0"/>
                          <a:ea typeface="+mn-ea"/>
                          <a:cs typeface="+mn-cs"/>
                        </a:rPr>
                        <a:t>Moodboard, Mind Map, Visualisation diagram,, Concept sketch</a:t>
                      </a:r>
                    </a:p>
                  </a:txBody>
                  <a:tcPr anchor="ctr"/>
                </a:tc>
                <a:extLst>
                  <a:ext uri="{0D108BD9-81ED-4DB2-BD59-A6C34878D82A}">
                    <a16:rowId xmlns:a16="http://schemas.microsoft.com/office/drawing/2014/main" val="3604064273"/>
                  </a:ext>
                </a:extLst>
              </a:tr>
              <a:tr h="409074">
                <a:tc>
                  <a:txBody>
                    <a:bodyPr/>
                    <a:lstStyle/>
                    <a:p>
                      <a:pPr algn="l"/>
                      <a:r>
                        <a:rPr lang="en-US" sz="1200" b="0" dirty="0">
                          <a:latin typeface="Gill Sans MT" panose="020B0502020104020203" pitchFamily="34" charset="0"/>
                        </a:rPr>
                        <a:t>Assets Table</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0" kern="1200" dirty="0">
                          <a:solidFill>
                            <a:schemeClr val="tx1"/>
                          </a:solidFill>
                          <a:effectLst/>
                          <a:latin typeface="Gill Sans MT" panose="020B0502020104020203" pitchFamily="34" charset="0"/>
                          <a:ea typeface="+mn-ea"/>
                          <a:cs typeface="+mn-cs"/>
                        </a:rPr>
                        <a:t>Source,  Internet,  Stock library Licence, Royalties, Watermark</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b="0" kern="1200" dirty="0">
                          <a:solidFill>
                            <a:schemeClr val="tx1"/>
                          </a:solidFill>
                          <a:effectLst/>
                          <a:latin typeface="Gill Sans MT" panose="020B0502020104020203" pitchFamily="34" charset="0"/>
                          <a:ea typeface="+mn-ea"/>
                          <a:cs typeface="+mn-cs"/>
                        </a:rPr>
                        <a:t>Properties, Size, File type, description, how did you</a:t>
                      </a:r>
                      <a:r>
                        <a:rPr lang="en-GB" sz="1200" b="0" kern="1200" baseline="0" dirty="0">
                          <a:solidFill>
                            <a:schemeClr val="tx1"/>
                          </a:solidFill>
                          <a:effectLst/>
                          <a:latin typeface="Gill Sans MT" panose="020B0502020104020203" pitchFamily="34" charset="0"/>
                          <a:ea typeface="+mn-ea"/>
                          <a:cs typeface="+mn-cs"/>
                        </a:rPr>
                        <a:t> change it,  location, Copyright</a:t>
                      </a:r>
                      <a:endParaRPr lang="en-GB" sz="1200" b="0" kern="1200" dirty="0">
                        <a:solidFill>
                          <a:schemeClr val="tx1"/>
                        </a:solidFill>
                        <a:effectLst/>
                        <a:latin typeface="Gill Sans MT" panose="020B0502020104020203" pitchFamily="34" charset="0"/>
                        <a:ea typeface="+mn-ea"/>
                        <a:cs typeface="+mn-cs"/>
                      </a:endParaRPr>
                    </a:p>
                  </a:txBody>
                  <a:tcPr anchor="ctr"/>
                </a:tc>
                <a:extLst>
                  <a:ext uri="{0D108BD9-81ED-4DB2-BD59-A6C34878D82A}">
                    <a16:rowId xmlns:a16="http://schemas.microsoft.com/office/drawing/2014/main" val="1056763582"/>
                  </a:ext>
                </a:extLst>
              </a:tr>
              <a:tr h="314426">
                <a:tc>
                  <a:txBody>
                    <a:bodyPr/>
                    <a:lstStyle/>
                    <a:p>
                      <a:pPr algn="l"/>
                      <a:r>
                        <a:rPr lang="en-US" sz="1200" b="0" dirty="0">
                          <a:latin typeface="Gill Sans MT" panose="020B0502020104020203" pitchFamily="34" charset="0"/>
                        </a:rPr>
                        <a:t>Target Audience</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0" kern="1200" dirty="0">
                          <a:solidFill>
                            <a:schemeClr val="tx1"/>
                          </a:solidFill>
                          <a:latin typeface="Gill Sans MT" panose="020B0502020104020203" pitchFamily="34" charset="0"/>
                          <a:ea typeface="+mn-ea"/>
                          <a:cs typeface="+mn-cs"/>
                        </a:rPr>
                        <a:t>A particular group at which a product such as a film or advertisement is aimed at. </a:t>
                      </a:r>
                    </a:p>
                  </a:txBody>
                  <a:tcPr anchor="ctr"/>
                </a:tc>
                <a:extLst>
                  <a:ext uri="{0D108BD9-81ED-4DB2-BD59-A6C34878D82A}">
                    <a16:rowId xmlns:a16="http://schemas.microsoft.com/office/drawing/2014/main" val="481656546"/>
                  </a:ext>
                </a:extLst>
              </a:tr>
              <a:tr h="386615">
                <a:tc>
                  <a:txBody>
                    <a:bodyPr/>
                    <a:lstStyle/>
                    <a:p>
                      <a:pPr algn="l"/>
                      <a:r>
                        <a:rPr lang="en-US" sz="1200" b="0" dirty="0">
                          <a:latin typeface="Gill Sans MT" panose="020B0502020104020203" pitchFamily="34" charset="0"/>
                        </a:rPr>
                        <a:t>Client Brief</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0" kern="1200" dirty="0">
                          <a:solidFill>
                            <a:schemeClr val="tx1"/>
                          </a:solidFill>
                          <a:latin typeface="Gill Sans MT" panose="020B0502020104020203" pitchFamily="34" charset="0"/>
                          <a:ea typeface="+mn-ea"/>
                          <a:cs typeface="+mn-cs"/>
                        </a:rPr>
                        <a:t>The project brief which is produced for a design team detailing detailed requirements from the client.</a:t>
                      </a:r>
                    </a:p>
                  </a:txBody>
                  <a:tcPr anchor="ctr"/>
                </a:tc>
                <a:extLst>
                  <a:ext uri="{0D108BD9-81ED-4DB2-BD59-A6C34878D82A}">
                    <a16:rowId xmlns:a16="http://schemas.microsoft.com/office/drawing/2014/main" val="511279847"/>
                  </a:ext>
                </a:extLst>
              </a:tr>
              <a:tr h="602424">
                <a:tc>
                  <a:txBody>
                    <a:bodyPr/>
                    <a:lstStyle/>
                    <a:p>
                      <a:pPr marR="0" indent="0" algn="l" rtl="0">
                        <a:lnSpc>
                          <a:spcPct val="119000"/>
                        </a:lnSpc>
                        <a:spcBef>
                          <a:spcPts val="0"/>
                        </a:spcBef>
                        <a:spcAft>
                          <a:spcPts val="600"/>
                        </a:spcAft>
                      </a:pPr>
                      <a:r>
                        <a:rPr lang="en-GB" sz="1200" b="0" kern="1400" dirty="0">
                          <a:ln>
                            <a:noFill/>
                          </a:ln>
                          <a:solidFill>
                            <a:srgbClr val="000000"/>
                          </a:solidFill>
                          <a:effectLst/>
                          <a:latin typeface="Gill Sans MT" panose="020B0502020104020203" pitchFamily="34" charset="0"/>
                        </a:rPr>
                        <a:t>Copyright</a:t>
                      </a:r>
                    </a:p>
                  </a:txBody>
                  <a:tcPr marL="36576" marR="36576" marT="36576" marB="36576" anchor="ctr"/>
                </a:tc>
                <a:tc>
                  <a:txBody>
                    <a:bodyPr/>
                    <a:lstStyle/>
                    <a:p>
                      <a:pPr marR="0" indent="0" algn="l" rtl="0">
                        <a:lnSpc>
                          <a:spcPct val="119000"/>
                        </a:lnSpc>
                        <a:spcBef>
                          <a:spcPts val="0"/>
                        </a:spcBef>
                        <a:spcAft>
                          <a:spcPts val="600"/>
                        </a:spcAft>
                      </a:pPr>
                      <a:r>
                        <a:rPr lang="en-GB" sz="1200" b="0" kern="1400" dirty="0">
                          <a:ln>
                            <a:noFill/>
                          </a:ln>
                          <a:solidFill>
                            <a:srgbClr val="000000"/>
                          </a:solidFill>
                          <a:effectLst/>
                          <a:latin typeface="Gill Sans MT" panose="020B0502020104020203" pitchFamily="34" charset="0"/>
                        </a:rPr>
                        <a:t>A  form of intellectual property law, that protects original works of authorship including literary, dramatic, musical, and artistic works. </a:t>
                      </a:r>
                    </a:p>
                  </a:txBody>
                  <a:tcPr marL="36576" marR="36576" marT="36576" marB="36576" anchor="ctr"/>
                </a:tc>
                <a:extLst>
                  <a:ext uri="{0D108BD9-81ED-4DB2-BD59-A6C34878D82A}">
                    <a16:rowId xmlns:a16="http://schemas.microsoft.com/office/drawing/2014/main" val="4248493502"/>
                  </a:ext>
                </a:extLst>
              </a:tr>
              <a:tr h="602424">
                <a:tc>
                  <a:txBody>
                    <a:bodyPr/>
                    <a:lstStyle/>
                    <a:p>
                      <a:pPr marR="0" indent="0" algn="l" rtl="0">
                        <a:lnSpc>
                          <a:spcPct val="119000"/>
                        </a:lnSpc>
                        <a:spcBef>
                          <a:spcPts val="0"/>
                        </a:spcBef>
                        <a:spcAft>
                          <a:spcPts val="600"/>
                        </a:spcAft>
                      </a:pPr>
                      <a:r>
                        <a:rPr lang="en-GB" sz="1200" b="0" kern="1400" dirty="0">
                          <a:ln>
                            <a:noFill/>
                          </a:ln>
                          <a:solidFill>
                            <a:srgbClr val="000000"/>
                          </a:solidFill>
                          <a:effectLst/>
                          <a:latin typeface="Gill Sans MT" panose="020B0502020104020203" pitchFamily="34" charset="0"/>
                        </a:rPr>
                        <a:t>Watermark</a:t>
                      </a:r>
                    </a:p>
                  </a:txBody>
                  <a:tcPr marL="36576" marR="36576" marT="36576" marB="36576" anchor="ctr"/>
                </a:tc>
                <a:tc>
                  <a:txBody>
                    <a:bodyPr/>
                    <a:lstStyle/>
                    <a:p>
                      <a:pPr marR="0" indent="0" algn="l" rtl="0">
                        <a:lnSpc>
                          <a:spcPct val="119000"/>
                        </a:lnSpc>
                        <a:spcBef>
                          <a:spcPts val="0"/>
                        </a:spcBef>
                        <a:spcAft>
                          <a:spcPts val="600"/>
                        </a:spcAft>
                      </a:pPr>
                      <a:r>
                        <a:rPr lang="en-GB" sz="1200" b="0" kern="1400" dirty="0">
                          <a:ln>
                            <a:noFill/>
                          </a:ln>
                          <a:solidFill>
                            <a:srgbClr val="000000"/>
                          </a:solidFill>
                          <a:effectLst/>
                          <a:latin typeface="Gill Sans MT" panose="020B0502020104020203" pitchFamily="34" charset="0"/>
                        </a:rPr>
                        <a:t>Is a message (usually a logo, stamp, or signature) superimposed onto an image, with a great deal of transparency. </a:t>
                      </a:r>
                    </a:p>
                  </a:txBody>
                  <a:tcPr marL="36576" marR="36576" marT="36576" marB="36576" anchor="ctr"/>
                </a:tc>
                <a:extLst>
                  <a:ext uri="{0D108BD9-81ED-4DB2-BD59-A6C34878D82A}">
                    <a16:rowId xmlns:a16="http://schemas.microsoft.com/office/drawing/2014/main" val="2161264145"/>
                  </a:ext>
                </a:extLst>
              </a:tr>
              <a:tr h="602424">
                <a:tc>
                  <a:txBody>
                    <a:bodyPr/>
                    <a:lstStyle/>
                    <a:p>
                      <a:pPr marR="0" indent="0" algn="l" rtl="0">
                        <a:lnSpc>
                          <a:spcPct val="119000"/>
                        </a:lnSpc>
                        <a:spcBef>
                          <a:spcPts val="0"/>
                        </a:spcBef>
                        <a:spcAft>
                          <a:spcPts val="600"/>
                        </a:spcAft>
                      </a:pPr>
                      <a:r>
                        <a:rPr lang="en-GB" sz="1200" b="0" kern="1400" dirty="0">
                          <a:ln>
                            <a:noFill/>
                          </a:ln>
                          <a:solidFill>
                            <a:srgbClr val="000000"/>
                          </a:solidFill>
                          <a:effectLst/>
                          <a:latin typeface="Gill Sans MT" panose="020B0502020104020203" pitchFamily="34" charset="0"/>
                        </a:rPr>
                        <a:t>Stock library</a:t>
                      </a:r>
                    </a:p>
                  </a:txBody>
                  <a:tcPr marL="36576" marR="36576" marT="36576" marB="36576" anchor="ctr"/>
                </a:tc>
                <a:tc>
                  <a:txBody>
                    <a:bodyPr/>
                    <a:lstStyle/>
                    <a:p>
                      <a:pPr marR="0" indent="0" algn="l" rtl="0">
                        <a:lnSpc>
                          <a:spcPct val="119000"/>
                        </a:lnSpc>
                        <a:spcBef>
                          <a:spcPts val="0"/>
                        </a:spcBef>
                        <a:spcAft>
                          <a:spcPts val="600"/>
                        </a:spcAft>
                      </a:pPr>
                      <a:r>
                        <a:rPr lang="en-GB" sz="1200" b="0" kern="1400" dirty="0">
                          <a:ln>
                            <a:noFill/>
                          </a:ln>
                          <a:solidFill>
                            <a:srgbClr val="000000"/>
                          </a:solidFill>
                          <a:effectLst/>
                          <a:latin typeface="Gill Sans MT" panose="020B0502020104020203" pitchFamily="34" charset="0"/>
                        </a:rPr>
                        <a:t>The photographer or author of a stock photo makes it available for licensing, meaning you can pay a fee to get the right to use it in your designs legally. </a:t>
                      </a:r>
                    </a:p>
                  </a:txBody>
                  <a:tcPr marL="36576" marR="36576" marT="36576" marB="36576" anchor="ctr"/>
                </a:tc>
                <a:extLst>
                  <a:ext uri="{0D108BD9-81ED-4DB2-BD59-A6C34878D82A}">
                    <a16:rowId xmlns:a16="http://schemas.microsoft.com/office/drawing/2014/main" val="106406991"/>
                  </a:ext>
                </a:extLst>
              </a:tr>
            </a:tbl>
          </a:graphicData>
        </a:graphic>
      </p:graphicFrame>
      <p:sp>
        <p:nvSpPr>
          <p:cNvPr id="5" name="TextBox 4"/>
          <p:cNvSpPr txBox="1"/>
          <p:nvPr/>
        </p:nvSpPr>
        <p:spPr>
          <a:xfrm>
            <a:off x="406256" y="218915"/>
            <a:ext cx="2617313" cy="461665"/>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rtlCol="0">
            <a:spAutoFit/>
          </a:bodyPr>
          <a:lstStyle/>
          <a:p>
            <a:pPr lvl="0" algn="ctr">
              <a:defRPr/>
            </a:pPr>
            <a:r>
              <a:rPr lang="en-US" sz="2400" dirty="0" err="1">
                <a:solidFill>
                  <a:prstClr val="white"/>
                </a:solidFill>
                <a:latin typeface="Gill Sans MT" panose="020B0502020104020203" pitchFamily="34" charset="0"/>
              </a:rPr>
              <a:t>iMedia</a:t>
            </a:r>
            <a:endParaRPr lang="en-US" sz="2000" dirty="0">
              <a:solidFill>
                <a:prstClr val="white"/>
              </a:solidFill>
              <a:latin typeface="Gill Sans MT" panose="020B0502020104020203" pitchFamily="34" charset="0"/>
            </a:endParaRPr>
          </a:p>
        </p:txBody>
      </p:sp>
      <p:pic>
        <p:nvPicPr>
          <p:cNvPr id="4" name="Picture 3"/>
          <p:cNvPicPr>
            <a:picLocks noChangeAspect="1"/>
          </p:cNvPicPr>
          <p:nvPr/>
        </p:nvPicPr>
        <p:blipFill rotWithShape="1">
          <a:blip r:embed="rId2"/>
          <a:srcRect l="28759" t="66248" r="38450" b="6221"/>
          <a:stretch/>
        </p:blipFill>
        <p:spPr>
          <a:xfrm>
            <a:off x="6152708" y="449747"/>
            <a:ext cx="5996763" cy="2832101"/>
          </a:xfrm>
          <a:prstGeom prst="rect">
            <a:avLst/>
          </a:prstGeom>
        </p:spPr>
      </p:pic>
      <p:pic>
        <p:nvPicPr>
          <p:cNvPr id="8" name="Picture 7"/>
          <p:cNvPicPr>
            <a:picLocks noChangeAspect="1"/>
          </p:cNvPicPr>
          <p:nvPr/>
        </p:nvPicPr>
        <p:blipFill rotWithShape="1">
          <a:blip r:embed="rId3"/>
          <a:srcRect l="48062" t="25969" r="19379" b="42403"/>
          <a:stretch/>
        </p:blipFill>
        <p:spPr>
          <a:xfrm>
            <a:off x="6173972" y="3281849"/>
            <a:ext cx="5765479" cy="3150422"/>
          </a:xfrm>
          <a:prstGeom prst="rect">
            <a:avLst/>
          </a:prstGeom>
        </p:spPr>
      </p:pic>
      <p:sp>
        <p:nvSpPr>
          <p:cNvPr id="6" name="TextBox 5"/>
          <p:cNvSpPr txBox="1"/>
          <p:nvPr/>
        </p:nvSpPr>
        <p:spPr>
          <a:xfrm>
            <a:off x="11755120" y="6488668"/>
            <a:ext cx="436880" cy="369332"/>
          </a:xfrm>
          <a:prstGeom prst="rect">
            <a:avLst/>
          </a:prstGeom>
          <a:solidFill>
            <a:schemeClr val="tx1"/>
          </a:solidFill>
        </p:spPr>
        <p:txBody>
          <a:bodyPr wrap="square" rtlCol="0">
            <a:spAutoFit/>
          </a:bodyPr>
          <a:lstStyle/>
          <a:p>
            <a:pPr algn="ctr"/>
            <a:r>
              <a:rPr lang="en-GB" dirty="0">
                <a:solidFill>
                  <a:schemeClr val="bg1"/>
                </a:solidFill>
              </a:rPr>
              <a:t>19</a:t>
            </a:r>
          </a:p>
        </p:txBody>
      </p:sp>
    </p:spTree>
    <p:extLst>
      <p:ext uri="{BB962C8B-B14F-4D97-AF65-F5344CB8AC3E}">
        <p14:creationId xmlns:p14="http://schemas.microsoft.com/office/powerpoint/2010/main" val="37328695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p:cNvGraphicFramePr>
            <a:graphicFrameLocks noGrp="1"/>
          </p:cNvGraphicFramePr>
          <p:nvPr>
            <p:extLst>
              <p:ext uri="{D42A27DB-BD31-4B8C-83A1-F6EECF244321}">
                <p14:modId xmlns:p14="http://schemas.microsoft.com/office/powerpoint/2010/main" val="4171366325"/>
              </p:ext>
            </p:extLst>
          </p:nvPr>
        </p:nvGraphicFramePr>
        <p:xfrm>
          <a:off x="176921" y="868060"/>
          <a:ext cx="11797365" cy="5494234"/>
        </p:xfrm>
        <a:graphic>
          <a:graphicData uri="http://schemas.openxmlformats.org/drawingml/2006/table">
            <a:tbl>
              <a:tblPr firstRow="1" bandRow="1">
                <a:tableStyleId>{5940675A-B579-460E-94D1-54222C63F5DA}</a:tableStyleId>
              </a:tblPr>
              <a:tblGrid>
                <a:gridCol w="1538283">
                  <a:extLst>
                    <a:ext uri="{9D8B030D-6E8A-4147-A177-3AD203B41FA5}">
                      <a16:colId xmlns:a16="http://schemas.microsoft.com/office/drawing/2014/main" val="20000"/>
                    </a:ext>
                  </a:extLst>
                </a:gridCol>
                <a:gridCol w="10259082">
                  <a:extLst>
                    <a:ext uri="{9D8B030D-6E8A-4147-A177-3AD203B41FA5}">
                      <a16:colId xmlns:a16="http://schemas.microsoft.com/office/drawing/2014/main" val="20001"/>
                    </a:ext>
                  </a:extLst>
                </a:gridCol>
              </a:tblGrid>
              <a:tr h="342431">
                <a:tc>
                  <a:txBody>
                    <a:bodyPr/>
                    <a:lstStyle/>
                    <a:p>
                      <a:pPr algn="l"/>
                      <a:r>
                        <a:rPr lang="en-GB" sz="1200" b="1" dirty="0">
                          <a:latin typeface="Gill Sans MT" panose="020B0502020104020203" pitchFamily="34" charset="0"/>
                        </a:rPr>
                        <a:t>Key Word</a:t>
                      </a:r>
                    </a:p>
                  </a:txBody>
                  <a:tcPr anchor="ctr">
                    <a:solidFill>
                      <a:schemeClr val="accent4">
                        <a:lumMod val="20000"/>
                        <a:lumOff val="80000"/>
                      </a:schemeClr>
                    </a:solidFill>
                  </a:tcPr>
                </a:tc>
                <a:tc>
                  <a:txBody>
                    <a:bodyPr/>
                    <a:lstStyle/>
                    <a:p>
                      <a:pPr algn="l"/>
                      <a:r>
                        <a:rPr lang="en-GB" sz="1200" b="1" dirty="0">
                          <a:latin typeface="Gill Sans MT" panose="020B0502020104020203" pitchFamily="34" charset="0"/>
                        </a:rPr>
                        <a:t>Definition</a:t>
                      </a:r>
                    </a:p>
                  </a:txBody>
                  <a:tcPr anchor="ctr">
                    <a:solidFill>
                      <a:schemeClr val="accent4">
                        <a:lumMod val="20000"/>
                        <a:lumOff val="80000"/>
                      </a:schemeClr>
                    </a:solidFill>
                  </a:tcPr>
                </a:tc>
                <a:extLst>
                  <a:ext uri="{0D108BD9-81ED-4DB2-BD59-A6C34878D82A}">
                    <a16:rowId xmlns:a16="http://schemas.microsoft.com/office/drawing/2014/main" val="10000"/>
                  </a:ext>
                </a:extLst>
              </a:tr>
              <a:tr h="371176">
                <a:tc>
                  <a:txBody>
                    <a:bodyPr/>
                    <a:lstStyle/>
                    <a:p>
                      <a:pPr>
                        <a:lnSpc>
                          <a:spcPct val="107000"/>
                        </a:lnSpc>
                        <a:spcAft>
                          <a:spcPts val="0"/>
                        </a:spcAft>
                      </a:pPr>
                      <a:r>
                        <a:rPr lang="en-GB" sz="1200" dirty="0">
                          <a:effectLst/>
                          <a:latin typeface="Gill Sans MT" panose="020B0502020104020203" pitchFamily="34" charset="0"/>
                          <a:ea typeface="Calibri" panose="020F0502020204030204" pitchFamily="34" charset="0"/>
                          <a:cs typeface="Times New Roman" panose="02020603050405020304" pitchFamily="18" charset="0"/>
                        </a:rPr>
                        <a:t>Nutrition</a:t>
                      </a:r>
                    </a:p>
                  </a:txBody>
                  <a:tcPr marL="68580" marR="68580" marT="0" marB="0" anchor="ctr"/>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GB" sz="1200" kern="1400" dirty="0">
                          <a:ln>
                            <a:noFill/>
                          </a:ln>
                          <a:solidFill>
                            <a:srgbClr val="000000"/>
                          </a:solidFill>
                          <a:effectLst/>
                          <a:latin typeface="Gill Sans MT" panose="020B0502020104020203" pitchFamily="34" charset="0"/>
                        </a:rPr>
                        <a:t>A study of what people eat and how all the nutrients in foods work together in the body</a:t>
                      </a:r>
                      <a:endParaRPr lang="en-GB" sz="12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1"/>
                  </a:ext>
                </a:extLst>
              </a:tr>
              <a:tr h="400896">
                <a:tc>
                  <a:txBody>
                    <a:bodyPr/>
                    <a:lstStyle/>
                    <a:p>
                      <a:pPr>
                        <a:lnSpc>
                          <a:spcPct val="107000"/>
                        </a:lnSpc>
                        <a:spcAft>
                          <a:spcPts val="0"/>
                        </a:spcAft>
                      </a:pPr>
                      <a:r>
                        <a:rPr lang="en-GB" sz="1200" dirty="0">
                          <a:effectLst/>
                          <a:latin typeface="Gill Sans MT" panose="020B0502020104020203" pitchFamily="34" charset="0"/>
                          <a:ea typeface="Calibri" panose="020F0502020204030204" pitchFamily="34" charset="0"/>
                          <a:cs typeface="Times New Roman" panose="02020603050405020304" pitchFamily="18" charset="0"/>
                        </a:rPr>
                        <a:t>Balanced Diet</a:t>
                      </a:r>
                    </a:p>
                  </a:txBody>
                  <a:tcPr marL="68580" marR="68580" marT="0" marB="0" anchor="ctr"/>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GB" sz="1200" kern="1400" dirty="0">
                          <a:ln>
                            <a:noFill/>
                          </a:ln>
                          <a:solidFill>
                            <a:srgbClr val="000000"/>
                          </a:solidFill>
                          <a:effectLst/>
                          <a:latin typeface="Gill Sans MT" panose="020B0502020104020203" pitchFamily="34" charset="0"/>
                        </a:rPr>
                        <a:t>A balanced diet is one that contains the correct nutrients in the correct proportions, plus the correct amount of water and dietary fibre to meet the body’s needs</a:t>
                      </a:r>
                      <a:endParaRPr lang="en-GB" sz="12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2"/>
                  </a:ext>
                </a:extLst>
              </a:tr>
              <a:tr h="371176">
                <a:tc>
                  <a:txBody>
                    <a:bodyPr/>
                    <a:lstStyle/>
                    <a:p>
                      <a:pPr>
                        <a:lnSpc>
                          <a:spcPct val="107000"/>
                        </a:lnSpc>
                        <a:spcAft>
                          <a:spcPts val="0"/>
                        </a:spcAft>
                      </a:pPr>
                      <a:r>
                        <a:rPr lang="en-GB" sz="1200" dirty="0">
                          <a:effectLst/>
                          <a:latin typeface="Gill Sans MT" panose="020B0502020104020203" pitchFamily="34" charset="0"/>
                          <a:ea typeface="Calibri" panose="020F0502020204030204" pitchFamily="34" charset="0"/>
                          <a:cs typeface="Times New Roman" panose="02020603050405020304" pitchFamily="18" charset="0"/>
                        </a:rPr>
                        <a:t>Cholesterol</a:t>
                      </a:r>
                    </a:p>
                  </a:txBody>
                  <a:tcPr marL="68580" marR="68580" marT="0" marB="0" anchor="ctr"/>
                </a:tc>
                <a:tc>
                  <a:txBody>
                    <a:bodyPr/>
                    <a:lstStyle/>
                    <a:p>
                      <a:pPr>
                        <a:lnSpc>
                          <a:spcPct val="107000"/>
                        </a:lnSpc>
                        <a:spcAft>
                          <a:spcPts val="0"/>
                        </a:spcAft>
                      </a:pPr>
                      <a:r>
                        <a:rPr lang="en-GB" sz="1200" dirty="0">
                          <a:effectLst/>
                          <a:latin typeface="Gill Sans MT" panose="020B0502020104020203" pitchFamily="34" charset="0"/>
                          <a:ea typeface="Calibri" panose="020F0502020204030204" pitchFamily="34" charset="0"/>
                          <a:cs typeface="Times New Roman" panose="02020603050405020304" pitchFamily="18" charset="0"/>
                        </a:rPr>
                        <a:t>A type of fatty substance made in the liver</a:t>
                      </a:r>
                    </a:p>
                  </a:txBody>
                  <a:tcPr marL="68580" marR="68580" marT="0" marB="0" anchor="ctr"/>
                </a:tc>
                <a:extLst>
                  <a:ext uri="{0D108BD9-81ED-4DB2-BD59-A6C34878D82A}">
                    <a16:rowId xmlns:a16="http://schemas.microsoft.com/office/drawing/2014/main" val="10003"/>
                  </a:ext>
                </a:extLst>
              </a:tr>
              <a:tr h="371176">
                <a:tc>
                  <a:txBody>
                    <a:bodyPr/>
                    <a:lstStyle/>
                    <a:p>
                      <a:pPr>
                        <a:lnSpc>
                          <a:spcPct val="107000"/>
                        </a:lnSpc>
                        <a:spcAft>
                          <a:spcPts val="0"/>
                        </a:spcAft>
                      </a:pPr>
                      <a:r>
                        <a:rPr lang="en-GB" sz="1200" dirty="0">
                          <a:effectLst/>
                          <a:latin typeface="Gill Sans MT" panose="020B0502020104020203" pitchFamily="34" charset="0"/>
                          <a:ea typeface="Calibri" panose="020F0502020204030204" pitchFamily="34" charset="0"/>
                          <a:cs typeface="Times New Roman" panose="02020603050405020304" pitchFamily="18" charset="0"/>
                        </a:rPr>
                        <a:t>Coeliac Disease</a:t>
                      </a:r>
                    </a:p>
                  </a:txBody>
                  <a:tcPr marL="68580" marR="68580" marT="0" marB="0" anchor="ctr"/>
                </a:tc>
                <a:tc>
                  <a:txBody>
                    <a:bodyPr/>
                    <a:lstStyle/>
                    <a:p>
                      <a:pPr>
                        <a:lnSpc>
                          <a:spcPct val="107000"/>
                        </a:lnSpc>
                        <a:spcAft>
                          <a:spcPts val="0"/>
                        </a:spcAft>
                      </a:pPr>
                      <a:r>
                        <a:rPr lang="en-GB" sz="1200" dirty="0">
                          <a:effectLst/>
                          <a:latin typeface="Gill Sans MT" panose="020B0502020104020203" pitchFamily="34" charset="0"/>
                          <a:ea typeface="Calibri" panose="020F0502020204030204" pitchFamily="34" charset="0"/>
                          <a:cs typeface="Times New Roman" panose="02020603050405020304" pitchFamily="18" charset="0"/>
                        </a:rPr>
                        <a:t>A disease which develops from an intolerance to gluten</a:t>
                      </a:r>
                    </a:p>
                  </a:txBody>
                  <a:tcPr marL="68580" marR="68580" marT="0" marB="0" anchor="ctr"/>
                </a:tc>
                <a:extLst>
                  <a:ext uri="{0D108BD9-81ED-4DB2-BD59-A6C34878D82A}">
                    <a16:rowId xmlns:a16="http://schemas.microsoft.com/office/drawing/2014/main" val="1235971345"/>
                  </a:ext>
                </a:extLst>
              </a:tr>
              <a:tr h="371176">
                <a:tc>
                  <a:txBody>
                    <a:bodyPr/>
                    <a:lstStyle/>
                    <a:p>
                      <a:pPr>
                        <a:lnSpc>
                          <a:spcPct val="107000"/>
                        </a:lnSpc>
                        <a:spcAft>
                          <a:spcPts val="0"/>
                        </a:spcAft>
                      </a:pPr>
                      <a:r>
                        <a:rPr lang="en-GB" sz="1200" dirty="0" err="1">
                          <a:effectLst/>
                          <a:latin typeface="Gill Sans MT" panose="020B0502020104020203" pitchFamily="34" charset="0"/>
                          <a:ea typeface="Calibri" panose="020F0502020204030204" pitchFamily="34" charset="0"/>
                          <a:cs typeface="Times New Roman" panose="02020603050405020304" pitchFamily="18" charset="0"/>
                        </a:rPr>
                        <a:t>Eatwell</a:t>
                      </a:r>
                      <a:r>
                        <a:rPr lang="en-GB" sz="1200" dirty="0">
                          <a:effectLst/>
                          <a:latin typeface="Gill Sans MT" panose="020B0502020104020203" pitchFamily="34" charset="0"/>
                          <a:ea typeface="Calibri" panose="020F0502020204030204" pitchFamily="34" charset="0"/>
                          <a:cs typeface="Times New Roman" panose="02020603050405020304" pitchFamily="18" charset="0"/>
                        </a:rPr>
                        <a:t> Guide</a:t>
                      </a:r>
                    </a:p>
                  </a:txBody>
                  <a:tcPr marL="68580" marR="68580" marT="0" marB="0" anchor="ctr"/>
                </a:tc>
                <a:tc>
                  <a:txBody>
                    <a:bodyPr/>
                    <a:lstStyle/>
                    <a:p>
                      <a:pPr>
                        <a:lnSpc>
                          <a:spcPct val="107000"/>
                        </a:lnSpc>
                        <a:spcAft>
                          <a:spcPts val="0"/>
                        </a:spcAft>
                      </a:pPr>
                      <a:r>
                        <a:rPr lang="en-GB" sz="1200" dirty="0">
                          <a:effectLst/>
                          <a:latin typeface="Gill Sans MT" panose="020B0502020104020203" pitchFamily="34" charset="0"/>
                          <a:ea typeface="Calibri" panose="020F0502020204030204" pitchFamily="34" charset="0"/>
                          <a:cs typeface="Times New Roman" panose="02020603050405020304" pitchFamily="18" charset="0"/>
                        </a:rPr>
                        <a:t> A pictorial food guide showing the amounts  and types of foods that are needed to make up a healthy balanced diet</a:t>
                      </a:r>
                    </a:p>
                  </a:txBody>
                  <a:tcPr marL="68580" marR="68580" marT="0" marB="0" anchor="ctr"/>
                </a:tc>
                <a:extLst>
                  <a:ext uri="{0D108BD9-81ED-4DB2-BD59-A6C34878D82A}">
                    <a16:rowId xmlns:a16="http://schemas.microsoft.com/office/drawing/2014/main" val="3748769057"/>
                  </a:ext>
                </a:extLst>
              </a:tr>
              <a:tr h="371176">
                <a:tc>
                  <a:txBody>
                    <a:bodyPr/>
                    <a:lstStyle/>
                    <a:p>
                      <a:pPr>
                        <a:lnSpc>
                          <a:spcPct val="107000"/>
                        </a:lnSpc>
                        <a:spcAft>
                          <a:spcPts val="0"/>
                        </a:spcAft>
                      </a:pPr>
                      <a:r>
                        <a:rPr lang="en-GB" sz="1200" dirty="0">
                          <a:effectLst/>
                          <a:latin typeface="Gill Sans MT" panose="020B0502020104020203" pitchFamily="34" charset="0"/>
                          <a:ea typeface="Calibri" panose="020F0502020204030204" pitchFamily="34" charset="0"/>
                          <a:cs typeface="Times New Roman" panose="02020603050405020304" pitchFamily="18" charset="0"/>
                        </a:rPr>
                        <a:t>Allergen</a:t>
                      </a:r>
                    </a:p>
                  </a:txBody>
                  <a:tcPr marL="68580" marR="68580" marT="0" marB="0" anchor="ctr"/>
                </a:tc>
                <a:tc>
                  <a:txBody>
                    <a:bodyPr/>
                    <a:lstStyle/>
                    <a:p>
                      <a:pPr>
                        <a:lnSpc>
                          <a:spcPct val="107000"/>
                        </a:lnSpc>
                        <a:spcAft>
                          <a:spcPts val="0"/>
                        </a:spcAft>
                      </a:pPr>
                      <a:r>
                        <a:rPr lang="en-GB" sz="1200" dirty="0">
                          <a:effectLst/>
                          <a:latin typeface="Gill Sans MT" panose="020B0502020104020203" pitchFamily="34" charset="0"/>
                          <a:ea typeface="Calibri" panose="020F0502020204030204" pitchFamily="34" charset="0"/>
                          <a:cs typeface="Times New Roman" panose="02020603050405020304" pitchFamily="18" charset="0"/>
                        </a:rPr>
                        <a:t>A substance that causes an allergic reaction</a:t>
                      </a:r>
                    </a:p>
                  </a:txBody>
                  <a:tcPr marL="68580" marR="68580" marT="0" marB="0" anchor="ctr"/>
                </a:tc>
                <a:extLst>
                  <a:ext uri="{0D108BD9-81ED-4DB2-BD59-A6C34878D82A}">
                    <a16:rowId xmlns:a16="http://schemas.microsoft.com/office/drawing/2014/main" val="1543258229"/>
                  </a:ext>
                </a:extLst>
              </a:tr>
              <a:tr h="371176">
                <a:tc>
                  <a:txBody>
                    <a:bodyPr/>
                    <a:lstStyle/>
                    <a:p>
                      <a:pPr>
                        <a:lnSpc>
                          <a:spcPct val="107000"/>
                        </a:lnSpc>
                        <a:spcAft>
                          <a:spcPts val="0"/>
                        </a:spcAft>
                      </a:pPr>
                      <a:r>
                        <a:rPr lang="en-GB" sz="1200" dirty="0">
                          <a:effectLst/>
                          <a:latin typeface="Gill Sans MT" panose="020B0502020104020203" pitchFamily="34" charset="0"/>
                          <a:ea typeface="Calibri" panose="020F0502020204030204" pitchFamily="34" charset="0"/>
                          <a:cs typeface="Times New Roman" panose="02020603050405020304" pitchFamily="18" charset="0"/>
                        </a:rPr>
                        <a:t>Anaphylaxis</a:t>
                      </a:r>
                    </a:p>
                  </a:txBody>
                  <a:tcPr marL="68580" marR="68580" marT="0" marB="0" anchor="ctr"/>
                </a:tc>
                <a:tc>
                  <a:txBody>
                    <a:bodyPr/>
                    <a:lstStyle/>
                    <a:p>
                      <a:pPr>
                        <a:lnSpc>
                          <a:spcPct val="107000"/>
                        </a:lnSpc>
                        <a:spcAft>
                          <a:spcPts val="0"/>
                        </a:spcAft>
                      </a:pPr>
                      <a:r>
                        <a:rPr lang="en-GB" sz="1200" dirty="0">
                          <a:effectLst/>
                          <a:latin typeface="Gill Sans MT" panose="020B0502020104020203" pitchFamily="34" charset="0"/>
                          <a:ea typeface="Calibri" panose="020F0502020204030204" pitchFamily="34" charset="0"/>
                          <a:cs typeface="Times New Roman" panose="02020603050405020304" pitchFamily="18" charset="0"/>
                        </a:rPr>
                        <a:t>A serious allergenic reaction that is very rapid in onset and can cause death if the throat swells</a:t>
                      </a:r>
                      <a:r>
                        <a:rPr lang="en-GB" sz="1200" baseline="0" dirty="0">
                          <a:effectLst/>
                          <a:latin typeface="Gill Sans MT" panose="020B0502020104020203" pitchFamily="34" charset="0"/>
                          <a:ea typeface="Calibri" panose="020F0502020204030204" pitchFamily="34" charset="0"/>
                          <a:cs typeface="Times New Roman" panose="02020603050405020304" pitchFamily="18" charset="0"/>
                        </a:rPr>
                        <a:t> and the person cannot breathe</a:t>
                      </a:r>
                      <a:endParaRPr lang="en-GB" sz="12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146237369"/>
                  </a:ext>
                </a:extLst>
              </a:tr>
              <a:tr h="371176">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GB" sz="1200" dirty="0">
                          <a:effectLst/>
                          <a:latin typeface="Gill Sans MT" panose="020B0502020104020203" pitchFamily="34" charset="0"/>
                          <a:ea typeface="Calibri" panose="020F0502020204030204" pitchFamily="34" charset="0"/>
                          <a:cs typeface="Times New Roman" panose="02020603050405020304" pitchFamily="18" charset="0"/>
                        </a:rPr>
                        <a:t>Reference Intake (RI)</a:t>
                      </a:r>
                    </a:p>
                  </a:txBody>
                  <a:tcPr marL="68580" marR="68580" marT="0" marB="0" anchor="ctr"/>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GB" sz="1200" dirty="0">
                          <a:effectLst/>
                          <a:latin typeface="Gill Sans MT" panose="020B0502020104020203" pitchFamily="34" charset="0"/>
                          <a:ea typeface="Calibri" panose="020F0502020204030204" pitchFamily="34" charset="0"/>
                          <a:cs typeface="Times New Roman" panose="02020603050405020304" pitchFamily="18" charset="0"/>
                        </a:rPr>
                        <a:t>The recommended quantity of a nutrient that an adult should eat every day</a:t>
                      </a:r>
                    </a:p>
                  </a:txBody>
                  <a:tcPr marL="68580" marR="68580" marT="0" marB="0" anchor="ctr"/>
                </a:tc>
                <a:extLst>
                  <a:ext uri="{0D108BD9-81ED-4DB2-BD59-A6C34878D82A}">
                    <a16:rowId xmlns:a16="http://schemas.microsoft.com/office/drawing/2014/main" val="589747007"/>
                  </a:ext>
                </a:extLst>
              </a:tr>
              <a:tr h="371176">
                <a:tc>
                  <a:txBody>
                    <a:bodyPr/>
                    <a:lstStyle/>
                    <a:p>
                      <a:pPr>
                        <a:lnSpc>
                          <a:spcPct val="107000"/>
                        </a:lnSpc>
                        <a:spcAft>
                          <a:spcPts val="0"/>
                        </a:spcAft>
                      </a:pPr>
                      <a:r>
                        <a:rPr lang="en-GB" sz="1200" dirty="0">
                          <a:effectLst/>
                          <a:latin typeface="Gill Sans MT" panose="020B0502020104020203" pitchFamily="34" charset="0"/>
                          <a:ea typeface="Calibri" panose="020F0502020204030204" pitchFamily="34" charset="0"/>
                          <a:cs typeface="Times New Roman" panose="02020603050405020304" pitchFamily="18" charset="0"/>
                        </a:rPr>
                        <a:t>Recipe Amendment </a:t>
                      </a:r>
                    </a:p>
                  </a:txBody>
                  <a:tcPr marL="68580" marR="68580" marT="0" marB="0" anchor="ctr"/>
                </a:tc>
                <a:tc>
                  <a:txBody>
                    <a:bodyPr/>
                    <a:lstStyle/>
                    <a:p>
                      <a:pPr>
                        <a:lnSpc>
                          <a:spcPct val="107000"/>
                        </a:lnSpc>
                        <a:spcAft>
                          <a:spcPts val="0"/>
                        </a:spcAft>
                      </a:pPr>
                      <a:r>
                        <a:rPr lang="en-GB" sz="1200" dirty="0">
                          <a:effectLst/>
                          <a:latin typeface="Gill Sans MT" panose="020B0502020104020203" pitchFamily="34" charset="0"/>
                          <a:ea typeface="Calibri" panose="020F0502020204030204" pitchFamily="34" charset="0"/>
                          <a:cs typeface="Times New Roman" panose="02020603050405020304" pitchFamily="18" charset="0"/>
                        </a:rPr>
                        <a:t>Changing</a:t>
                      </a:r>
                      <a:r>
                        <a:rPr lang="en-GB" sz="1200" baseline="0" dirty="0">
                          <a:effectLst/>
                          <a:latin typeface="Gill Sans MT" panose="020B0502020104020203" pitchFamily="34" charset="0"/>
                          <a:ea typeface="Calibri" panose="020F0502020204030204" pitchFamily="34" charset="0"/>
                          <a:cs typeface="Times New Roman" panose="02020603050405020304" pitchFamily="18" charset="0"/>
                        </a:rPr>
                        <a:t> or altering a recipe </a:t>
                      </a:r>
                      <a:r>
                        <a:rPr lang="en-GB" sz="1200" baseline="0" dirty="0" err="1">
                          <a:effectLst/>
                          <a:latin typeface="Gill Sans MT" panose="020B0502020104020203" pitchFamily="34" charset="0"/>
                          <a:ea typeface="Calibri" panose="020F0502020204030204" pitchFamily="34" charset="0"/>
                          <a:cs typeface="Times New Roman" panose="02020603050405020304" pitchFamily="18" charset="0"/>
                        </a:rPr>
                        <a:t>eg</a:t>
                      </a:r>
                      <a:r>
                        <a:rPr lang="en-GB" sz="1200" baseline="0" dirty="0">
                          <a:effectLst/>
                          <a:latin typeface="Gill Sans MT" panose="020B0502020104020203" pitchFamily="34" charset="0"/>
                          <a:ea typeface="Calibri" panose="020F0502020204030204" pitchFamily="34" charset="0"/>
                          <a:cs typeface="Times New Roman" panose="02020603050405020304" pitchFamily="18" charset="0"/>
                        </a:rPr>
                        <a:t> changing some ingredients and/ or cooking methods</a:t>
                      </a:r>
                      <a:endParaRPr lang="en-GB" sz="12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863195746"/>
                  </a:ext>
                </a:extLst>
              </a:tr>
              <a:tr h="371176">
                <a:tc>
                  <a:txBody>
                    <a:bodyPr/>
                    <a:lstStyle/>
                    <a:p>
                      <a:pPr>
                        <a:lnSpc>
                          <a:spcPct val="107000"/>
                        </a:lnSpc>
                        <a:spcAft>
                          <a:spcPts val="0"/>
                        </a:spcAft>
                      </a:pPr>
                      <a:r>
                        <a:rPr lang="en-GB" sz="1200" dirty="0">
                          <a:effectLst/>
                          <a:latin typeface="Gill Sans MT" panose="020B0502020104020203" pitchFamily="34" charset="0"/>
                          <a:ea typeface="Calibri" panose="020F0502020204030204" pitchFamily="34" charset="0"/>
                          <a:cs typeface="Times New Roman" panose="02020603050405020304" pitchFamily="18" charset="0"/>
                        </a:rPr>
                        <a:t>Food Poisoning</a:t>
                      </a:r>
                    </a:p>
                  </a:txBody>
                  <a:tcPr marL="68580" marR="68580" marT="0" marB="0" anchor="ctr"/>
                </a:tc>
                <a:tc>
                  <a:txBody>
                    <a:bodyPr/>
                    <a:lstStyle/>
                    <a:p>
                      <a:pPr>
                        <a:lnSpc>
                          <a:spcPct val="107000"/>
                        </a:lnSpc>
                        <a:spcAft>
                          <a:spcPts val="0"/>
                        </a:spcAft>
                      </a:pPr>
                      <a:r>
                        <a:rPr lang="en-GB" sz="1200" dirty="0">
                          <a:effectLst/>
                          <a:latin typeface="Gill Sans MT" panose="020B0502020104020203" pitchFamily="34" charset="0"/>
                          <a:ea typeface="Calibri" panose="020F0502020204030204" pitchFamily="34" charset="0"/>
                          <a:cs typeface="Times New Roman" panose="02020603050405020304" pitchFamily="18" charset="0"/>
                        </a:rPr>
                        <a:t>Illness caused by bacteria or other toxins in food</a:t>
                      </a:r>
                    </a:p>
                  </a:txBody>
                  <a:tcPr marL="68580" marR="68580" marT="0" marB="0" anchor="ctr"/>
                </a:tc>
                <a:extLst>
                  <a:ext uri="{0D108BD9-81ED-4DB2-BD59-A6C34878D82A}">
                    <a16:rowId xmlns:a16="http://schemas.microsoft.com/office/drawing/2014/main" val="655360269"/>
                  </a:ext>
                </a:extLst>
              </a:tr>
              <a:tr h="296795">
                <a:tc>
                  <a:txBody>
                    <a:bodyPr/>
                    <a:lstStyle/>
                    <a:p>
                      <a:pPr>
                        <a:lnSpc>
                          <a:spcPct val="107000"/>
                        </a:lnSpc>
                        <a:spcAft>
                          <a:spcPts val="0"/>
                        </a:spcAft>
                      </a:pPr>
                      <a:r>
                        <a:rPr lang="en-GB" sz="1200" dirty="0">
                          <a:effectLst/>
                          <a:latin typeface="Gill Sans MT" panose="020B0502020104020203" pitchFamily="34" charset="0"/>
                          <a:ea typeface="Calibri" panose="020F0502020204030204" pitchFamily="34" charset="0"/>
                          <a:cs typeface="Times New Roman" panose="02020603050405020304" pitchFamily="18" charset="0"/>
                        </a:rPr>
                        <a:t>Bacteria</a:t>
                      </a:r>
                    </a:p>
                  </a:txBody>
                  <a:tcPr marL="68580" marR="68580" marT="0" marB="0" anchor="ctr"/>
                </a:tc>
                <a:tc>
                  <a:txBody>
                    <a:bodyPr/>
                    <a:lstStyle/>
                    <a:p>
                      <a:pPr>
                        <a:lnSpc>
                          <a:spcPct val="107000"/>
                        </a:lnSpc>
                        <a:spcAft>
                          <a:spcPts val="0"/>
                        </a:spcAft>
                      </a:pPr>
                      <a:r>
                        <a:rPr lang="en-GB" sz="1200" dirty="0">
                          <a:effectLst/>
                          <a:latin typeface="Gill Sans MT" panose="020B0502020104020203" pitchFamily="34" charset="0"/>
                          <a:ea typeface="Calibri" panose="020F0502020204030204" pitchFamily="34" charset="0"/>
                          <a:cs typeface="Times New Roman" panose="02020603050405020304" pitchFamily="18" charset="0"/>
                        </a:rPr>
                        <a:t>Extremely small single celled organisms that can only be seen under a microscope.</a:t>
                      </a:r>
                    </a:p>
                  </a:txBody>
                  <a:tcPr marL="68580" marR="68580" marT="0" marB="0" anchor="ctr"/>
                </a:tc>
                <a:extLst>
                  <a:ext uri="{0D108BD9-81ED-4DB2-BD59-A6C34878D82A}">
                    <a16:rowId xmlns:a16="http://schemas.microsoft.com/office/drawing/2014/main" val="3445137837"/>
                  </a:ext>
                </a:extLst>
              </a:tr>
              <a:tr h="371176">
                <a:tc>
                  <a:txBody>
                    <a:bodyPr/>
                    <a:lstStyle/>
                    <a:p>
                      <a:pPr>
                        <a:lnSpc>
                          <a:spcPct val="107000"/>
                        </a:lnSpc>
                        <a:spcAft>
                          <a:spcPts val="0"/>
                        </a:spcAft>
                      </a:pPr>
                      <a:r>
                        <a:rPr lang="en-GB" sz="1200" dirty="0">
                          <a:effectLst/>
                          <a:latin typeface="Gill Sans MT" panose="020B0502020104020203" pitchFamily="34" charset="0"/>
                          <a:ea typeface="Calibri" panose="020F0502020204030204" pitchFamily="34" charset="0"/>
                          <a:cs typeface="Times New Roman" panose="02020603050405020304" pitchFamily="18" charset="0"/>
                        </a:rPr>
                        <a:t>Salmonella</a:t>
                      </a:r>
                    </a:p>
                  </a:txBody>
                  <a:tcPr marL="68580" marR="68580" marT="0" marB="0" anchor="ctr"/>
                </a:tc>
                <a:tc>
                  <a:txBody>
                    <a:bodyPr/>
                    <a:lstStyle/>
                    <a:p>
                      <a:pPr>
                        <a:lnSpc>
                          <a:spcPct val="107000"/>
                        </a:lnSpc>
                        <a:spcAft>
                          <a:spcPts val="0"/>
                        </a:spcAft>
                      </a:pPr>
                      <a:r>
                        <a:rPr lang="en-GB" sz="1200" dirty="0">
                          <a:effectLst/>
                          <a:latin typeface="Gill Sans MT" panose="020B0502020104020203" pitchFamily="34" charset="0"/>
                          <a:ea typeface="Calibri" panose="020F0502020204030204" pitchFamily="34" charset="0"/>
                          <a:cs typeface="Times New Roman" panose="02020603050405020304" pitchFamily="18" charset="0"/>
                        </a:rPr>
                        <a:t>Food poisoning bacteria found in chicken, some dairy foods and raw eggs</a:t>
                      </a:r>
                    </a:p>
                  </a:txBody>
                  <a:tcPr marL="68580" marR="68580" marT="0" marB="0" anchor="ctr"/>
                </a:tc>
                <a:extLst>
                  <a:ext uri="{0D108BD9-81ED-4DB2-BD59-A6C34878D82A}">
                    <a16:rowId xmlns:a16="http://schemas.microsoft.com/office/drawing/2014/main" val="539429037"/>
                  </a:ext>
                </a:extLst>
              </a:tr>
              <a:tr h="371176">
                <a:tc>
                  <a:txBody>
                    <a:bodyPr/>
                    <a:lstStyle/>
                    <a:p>
                      <a:pPr>
                        <a:lnSpc>
                          <a:spcPct val="107000"/>
                        </a:lnSpc>
                        <a:spcAft>
                          <a:spcPts val="0"/>
                        </a:spcAft>
                      </a:pPr>
                      <a:r>
                        <a:rPr lang="en-GB" sz="1200" dirty="0">
                          <a:effectLst/>
                          <a:latin typeface="Gill Sans MT" panose="020B0502020104020203" pitchFamily="34" charset="0"/>
                          <a:ea typeface="Calibri" panose="020F0502020204030204" pitchFamily="34" charset="0"/>
                          <a:cs typeface="Times New Roman" panose="02020603050405020304" pitchFamily="18" charset="0"/>
                        </a:rPr>
                        <a:t>Staphylococcus</a:t>
                      </a:r>
                    </a:p>
                  </a:txBody>
                  <a:tcPr marL="68580" marR="68580" marT="0" marB="0" anchor="ctr"/>
                </a:tc>
                <a:tc>
                  <a:txBody>
                    <a:bodyPr/>
                    <a:lstStyle/>
                    <a:p>
                      <a:pPr>
                        <a:lnSpc>
                          <a:spcPct val="107000"/>
                        </a:lnSpc>
                        <a:spcAft>
                          <a:spcPts val="0"/>
                        </a:spcAft>
                      </a:pPr>
                      <a:r>
                        <a:rPr lang="en-GB" sz="1200" baseline="0" dirty="0">
                          <a:effectLst/>
                          <a:latin typeface="Gill Sans MT" panose="020B0502020104020203" pitchFamily="34" charset="0"/>
                          <a:ea typeface="Calibri" panose="020F0502020204030204" pitchFamily="34" charset="0"/>
                          <a:cs typeface="Times New Roman" panose="02020603050405020304" pitchFamily="18" charset="0"/>
                        </a:rPr>
                        <a:t>Food poisoning bacteria found in egg products , chicken, salad, tuna and eggs</a:t>
                      </a:r>
                    </a:p>
                  </a:txBody>
                  <a:tcPr marL="68580" marR="68580" marT="0" marB="0" anchor="ctr"/>
                </a:tc>
                <a:extLst>
                  <a:ext uri="{0D108BD9-81ED-4DB2-BD59-A6C34878D82A}">
                    <a16:rowId xmlns:a16="http://schemas.microsoft.com/office/drawing/2014/main" val="3921007674"/>
                  </a:ext>
                </a:extLst>
              </a:tr>
              <a:tr h="371176">
                <a:tc>
                  <a:txBody>
                    <a:bodyPr/>
                    <a:lstStyle/>
                    <a:p>
                      <a:pPr>
                        <a:lnSpc>
                          <a:spcPct val="107000"/>
                        </a:lnSpc>
                        <a:spcAft>
                          <a:spcPts val="0"/>
                        </a:spcAft>
                      </a:pPr>
                      <a:r>
                        <a:rPr lang="en-GB" sz="1200">
                          <a:effectLst/>
                          <a:latin typeface="Gill Sans MT" panose="020B0502020104020203" pitchFamily="34" charset="0"/>
                          <a:ea typeface="Calibri" panose="020F0502020204030204" pitchFamily="34" charset="0"/>
                          <a:cs typeface="Times New Roman" panose="02020603050405020304" pitchFamily="18" charset="0"/>
                        </a:rPr>
                        <a:t>Temperature probe</a:t>
                      </a:r>
                      <a:endParaRPr lang="en-GB" sz="12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n-GB" sz="1200" baseline="0" dirty="0">
                          <a:effectLst/>
                          <a:latin typeface="Gill Sans MT" panose="020B0502020104020203" pitchFamily="34" charset="0"/>
                          <a:ea typeface="Calibri" panose="020F0502020204030204" pitchFamily="34" charset="0"/>
                          <a:cs typeface="Times New Roman" panose="02020603050405020304" pitchFamily="18" charset="0"/>
                        </a:rPr>
                        <a:t>Device used to check the temperature in the centre of cooked food.</a:t>
                      </a:r>
                    </a:p>
                  </a:txBody>
                  <a:tcPr marL="68580" marR="68580" marT="0" marB="0" anchor="ctr"/>
                </a:tc>
                <a:extLst>
                  <a:ext uri="{0D108BD9-81ED-4DB2-BD59-A6C34878D82A}">
                    <a16:rowId xmlns:a16="http://schemas.microsoft.com/office/drawing/2014/main" val="461162625"/>
                  </a:ext>
                </a:extLst>
              </a:tr>
            </a:tbl>
          </a:graphicData>
        </a:graphic>
      </p:graphicFrame>
      <p:sp>
        <p:nvSpPr>
          <p:cNvPr id="5" name="TextBox 4"/>
          <p:cNvSpPr txBox="1"/>
          <p:nvPr/>
        </p:nvSpPr>
        <p:spPr>
          <a:xfrm>
            <a:off x="176922" y="227183"/>
            <a:ext cx="3592974" cy="461665"/>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Gill Sans MT" panose="020B0502020104020203" pitchFamily="34" charset="0"/>
                <a:ea typeface="+mn-ea"/>
                <a:cs typeface="+mn-cs"/>
              </a:rPr>
              <a:t>Cooking and</a:t>
            </a:r>
            <a:r>
              <a:rPr kumimoji="0" lang="en-US" sz="2400" b="0" i="0" u="none" strike="noStrike" kern="1200" cap="none" spc="0" normalizeH="0" noProof="0" dirty="0">
                <a:ln>
                  <a:noFill/>
                </a:ln>
                <a:solidFill>
                  <a:prstClr val="white"/>
                </a:solidFill>
                <a:effectLst/>
                <a:uLnTx/>
                <a:uFillTx/>
                <a:latin typeface="Gill Sans MT" panose="020B0502020104020203" pitchFamily="34" charset="0"/>
                <a:ea typeface="+mn-ea"/>
                <a:cs typeface="+mn-cs"/>
              </a:rPr>
              <a:t> Nutrition</a:t>
            </a:r>
            <a:endParaRPr kumimoji="0" lang="en-US" sz="2000" b="0" i="0" u="none" strike="noStrike" kern="1200" cap="none" spc="0" normalizeH="0" baseline="0" noProof="0" dirty="0">
              <a:ln>
                <a:noFill/>
              </a:ln>
              <a:solidFill>
                <a:prstClr val="white"/>
              </a:solidFill>
              <a:effectLst/>
              <a:uLnTx/>
              <a:uFillTx/>
              <a:latin typeface="Gill Sans MT" panose="020B0502020104020203" pitchFamily="34" charset="0"/>
              <a:ea typeface="+mn-ea"/>
              <a:cs typeface="+mn-cs"/>
            </a:endParaRPr>
          </a:p>
        </p:txBody>
      </p:sp>
      <p:sp>
        <p:nvSpPr>
          <p:cNvPr id="4" name="TextBox 3"/>
          <p:cNvSpPr txBox="1"/>
          <p:nvPr/>
        </p:nvSpPr>
        <p:spPr>
          <a:xfrm>
            <a:off x="11755120" y="6488668"/>
            <a:ext cx="436880" cy="369332"/>
          </a:xfrm>
          <a:prstGeom prst="rect">
            <a:avLst/>
          </a:prstGeom>
          <a:solidFill>
            <a:schemeClr val="tx1"/>
          </a:solidFill>
        </p:spPr>
        <p:txBody>
          <a:bodyPr wrap="square" rtlCol="0">
            <a:spAutoFit/>
          </a:bodyPr>
          <a:lstStyle/>
          <a:p>
            <a:pPr algn="ctr"/>
            <a:r>
              <a:rPr lang="en-GB" dirty="0">
                <a:solidFill>
                  <a:schemeClr val="bg1"/>
                </a:solidFill>
              </a:rPr>
              <a:t>20</a:t>
            </a:r>
          </a:p>
        </p:txBody>
      </p:sp>
    </p:spTree>
    <p:extLst>
      <p:ext uri="{BB962C8B-B14F-4D97-AF65-F5344CB8AC3E}">
        <p14:creationId xmlns:p14="http://schemas.microsoft.com/office/powerpoint/2010/main" val="35347497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898295938"/>
              </p:ext>
            </p:extLst>
          </p:nvPr>
        </p:nvGraphicFramePr>
        <p:xfrm>
          <a:off x="176626" y="344951"/>
          <a:ext cx="11858620" cy="6325814"/>
        </p:xfrm>
        <a:graphic>
          <a:graphicData uri="http://schemas.openxmlformats.org/drawingml/2006/table">
            <a:tbl>
              <a:tblPr firstRow="1" bandRow="1">
                <a:tableStyleId>{5940675A-B579-460E-94D1-54222C63F5DA}</a:tableStyleId>
              </a:tblPr>
              <a:tblGrid>
                <a:gridCol w="1484570">
                  <a:extLst>
                    <a:ext uri="{9D8B030D-6E8A-4147-A177-3AD203B41FA5}">
                      <a16:colId xmlns:a16="http://schemas.microsoft.com/office/drawing/2014/main" val="20000"/>
                    </a:ext>
                  </a:extLst>
                </a:gridCol>
                <a:gridCol w="10374050">
                  <a:extLst>
                    <a:ext uri="{9D8B030D-6E8A-4147-A177-3AD203B41FA5}">
                      <a16:colId xmlns:a16="http://schemas.microsoft.com/office/drawing/2014/main" val="20001"/>
                    </a:ext>
                  </a:extLst>
                </a:gridCol>
              </a:tblGrid>
              <a:tr h="289611">
                <a:tc>
                  <a:txBody>
                    <a:bodyPr/>
                    <a:lstStyle/>
                    <a:p>
                      <a:pPr algn="l"/>
                      <a:r>
                        <a:rPr lang="en-GB" sz="1200" b="1" dirty="0">
                          <a:latin typeface="Gill Sans MT" panose="020B0502020104020203" pitchFamily="34" charset="0"/>
                        </a:rPr>
                        <a:t>Key Word</a:t>
                      </a:r>
                    </a:p>
                  </a:txBody>
                  <a:tcPr anchor="ctr">
                    <a:solidFill>
                      <a:schemeClr val="accent6">
                        <a:lumMod val="20000"/>
                        <a:lumOff val="80000"/>
                      </a:schemeClr>
                    </a:solidFill>
                  </a:tcPr>
                </a:tc>
                <a:tc>
                  <a:txBody>
                    <a:bodyPr/>
                    <a:lstStyle/>
                    <a:p>
                      <a:pPr algn="l"/>
                      <a:r>
                        <a:rPr lang="en-GB" sz="1200" b="1" dirty="0">
                          <a:latin typeface="Gill Sans MT" panose="020B0502020104020203" pitchFamily="34" charset="0"/>
                        </a:rPr>
                        <a:t>Definition</a:t>
                      </a:r>
                    </a:p>
                  </a:txBody>
                  <a:tcPr anchor="ctr">
                    <a:solidFill>
                      <a:schemeClr val="accent6">
                        <a:lumMod val="20000"/>
                        <a:lumOff val="80000"/>
                      </a:schemeClr>
                    </a:solidFill>
                  </a:tcPr>
                </a:tc>
                <a:extLst>
                  <a:ext uri="{0D108BD9-81ED-4DB2-BD59-A6C34878D82A}">
                    <a16:rowId xmlns:a16="http://schemas.microsoft.com/office/drawing/2014/main" val="10000"/>
                  </a:ext>
                </a:extLst>
              </a:tr>
              <a:tr h="306975">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Identity</a:t>
                      </a:r>
                    </a:p>
                  </a:txBody>
                  <a:tcPr marL="36576" marR="36576" marT="36576" marB="36576" anchor="ctr"/>
                </a:tc>
                <a:tc>
                  <a:txBody>
                    <a:bodyPr/>
                    <a:lstStyle/>
                    <a:p>
                      <a:r>
                        <a:rPr lang="en-GB" sz="1200" kern="1200" dirty="0">
                          <a:solidFill>
                            <a:schemeClr val="tx1"/>
                          </a:solidFill>
                          <a:effectLst/>
                          <a:latin typeface="Gill Sans MT" panose="020B0502020104020203" pitchFamily="34" charset="0"/>
                          <a:ea typeface="+mn-ea"/>
                          <a:cs typeface="+mn-cs"/>
                        </a:rPr>
                        <a:t>Identity is the qualities, beliefs, personality traits, appearance, and/or expressions that characterize a person or group </a:t>
                      </a:r>
                    </a:p>
                  </a:txBody>
                  <a:tcPr marL="36576" marR="36576" marT="36576" marB="36576" anchor="ctr"/>
                </a:tc>
                <a:extLst>
                  <a:ext uri="{0D108BD9-81ED-4DB2-BD59-A6C34878D82A}">
                    <a16:rowId xmlns:a16="http://schemas.microsoft.com/office/drawing/2014/main" val="10001"/>
                  </a:ext>
                </a:extLst>
              </a:tr>
              <a:tr h="462450">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Gender</a:t>
                      </a:r>
                    </a:p>
                  </a:txBody>
                  <a:tcPr marL="36576" marR="36576" marT="36576" marB="36576" anchor="ctr"/>
                </a:tc>
                <a:tc>
                  <a:txBody>
                    <a:bodyPr/>
                    <a:lstStyle/>
                    <a:p>
                      <a:r>
                        <a:rPr lang="en-GB" sz="1200" kern="1200" dirty="0">
                          <a:solidFill>
                            <a:schemeClr val="tx1"/>
                          </a:solidFill>
                          <a:effectLst/>
                          <a:latin typeface="Gill Sans MT" panose="020B0502020104020203" pitchFamily="34" charset="0"/>
                          <a:ea typeface="+mn-ea"/>
                          <a:cs typeface="+mn-cs"/>
                        </a:rPr>
                        <a:t>either of the two sexes (male and female), especially when considered with reference to social and cultural differences rather than biological ones. The term is also used more broadly to denote a range of identities that do not correspond to established ideas of male and female. </a:t>
                      </a:r>
                    </a:p>
                  </a:txBody>
                  <a:tcPr marL="36576" marR="36576" marT="36576" marB="36576" anchor="ctr"/>
                </a:tc>
                <a:extLst>
                  <a:ext uri="{0D108BD9-81ED-4DB2-BD59-A6C34878D82A}">
                    <a16:rowId xmlns:a16="http://schemas.microsoft.com/office/drawing/2014/main" val="10002"/>
                  </a:ext>
                </a:extLst>
              </a:tr>
              <a:tr h="462450">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Artist Analysis </a:t>
                      </a:r>
                    </a:p>
                  </a:txBody>
                  <a:tcPr marL="36576" marR="36576" marT="36576" marB="36576" anchor="ctr"/>
                </a:tc>
                <a:tc>
                  <a:txBody>
                    <a:bodyPr/>
                    <a:lstStyle/>
                    <a:p>
                      <a:r>
                        <a:rPr lang="en-GB" sz="1200" kern="1200" dirty="0">
                          <a:solidFill>
                            <a:schemeClr val="tx1"/>
                          </a:solidFill>
                          <a:effectLst/>
                          <a:latin typeface="Gill Sans MT" panose="020B0502020104020203" pitchFamily="34" charset="0"/>
                          <a:ea typeface="+mn-ea"/>
                          <a:cs typeface="+mn-cs"/>
                        </a:rPr>
                        <a:t>An Artist study is the breakdown of the artistic elements in an artwork to discover how it portrays meaning.</a:t>
                      </a:r>
                    </a:p>
                    <a:p>
                      <a:r>
                        <a:rPr lang="en-GB" sz="1200" kern="1200" dirty="0">
                          <a:solidFill>
                            <a:schemeClr val="tx1"/>
                          </a:solidFill>
                          <a:effectLst/>
                          <a:latin typeface="Gill Sans MT" panose="020B0502020104020203" pitchFamily="34" charset="0"/>
                          <a:ea typeface="+mn-ea"/>
                          <a:cs typeface="+mn-cs"/>
                        </a:rPr>
                        <a:t>Analysing art is an aspect that many students find difficult, practicing it will help you develop your language and skills.</a:t>
                      </a:r>
                    </a:p>
                  </a:txBody>
                  <a:tcPr marL="36576" marR="36576" marT="36576" marB="36576" anchor="ctr"/>
                </a:tc>
                <a:extLst>
                  <a:ext uri="{0D108BD9-81ED-4DB2-BD59-A6C34878D82A}">
                    <a16:rowId xmlns:a16="http://schemas.microsoft.com/office/drawing/2014/main" val="10003"/>
                  </a:ext>
                </a:extLst>
              </a:tr>
              <a:tr h="462450">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Artist Transcription </a:t>
                      </a:r>
                    </a:p>
                  </a:txBody>
                  <a:tcPr marL="36576" marR="36576" marT="36576" marB="36576" anchor="ctr"/>
                </a:tc>
                <a:tc>
                  <a:txBody>
                    <a:bodyPr/>
                    <a:lstStyle/>
                    <a:p>
                      <a:r>
                        <a:rPr lang="en-GB" sz="1200" kern="1200" dirty="0">
                          <a:solidFill>
                            <a:schemeClr val="tx1"/>
                          </a:solidFill>
                          <a:effectLst/>
                          <a:latin typeface="Gill Sans MT" panose="020B0502020104020203" pitchFamily="34" charset="0"/>
                          <a:ea typeface="+mn-ea"/>
                          <a:cs typeface="+mn-cs"/>
                        </a:rPr>
                        <a:t>Transcription in painting is copying, but often with a different purpose than to produce a replica. Artists use transcription to learn how another artist worked: how she constructed her painting, produced brush strokes and visual effects, and how they mixed colours </a:t>
                      </a:r>
                    </a:p>
                  </a:txBody>
                  <a:tcPr marL="36576" marR="36576" marT="36576" marB="36576" anchor="ctr"/>
                </a:tc>
                <a:extLst>
                  <a:ext uri="{0D108BD9-81ED-4DB2-BD59-A6C34878D82A}">
                    <a16:rowId xmlns:a16="http://schemas.microsoft.com/office/drawing/2014/main" val="10004"/>
                  </a:ext>
                </a:extLst>
              </a:tr>
              <a:tr h="306361">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Critic</a:t>
                      </a:r>
                    </a:p>
                  </a:txBody>
                  <a:tcPr marL="36576" marR="36576" marT="36576" marB="36576" anchor="ctr"/>
                </a:tc>
                <a:tc>
                  <a:txBody>
                    <a:bodyPr/>
                    <a:lstStyle/>
                    <a:p>
                      <a:r>
                        <a:rPr lang="en-GB" sz="1200" kern="1200" dirty="0">
                          <a:solidFill>
                            <a:schemeClr val="tx1"/>
                          </a:solidFill>
                          <a:effectLst/>
                          <a:latin typeface="Gill Sans MT" panose="020B0502020104020203" pitchFamily="34" charset="0"/>
                          <a:ea typeface="+mn-ea"/>
                          <a:cs typeface="+mn-cs"/>
                        </a:rPr>
                        <a:t>a person who judges the merits of literary or artistic works, especially one who does so professionally. </a:t>
                      </a:r>
                    </a:p>
                  </a:txBody>
                  <a:tcPr marL="36576" marR="36576" marT="36576" marB="36576" anchor="ctr"/>
                </a:tc>
                <a:extLst>
                  <a:ext uri="{0D108BD9-81ED-4DB2-BD59-A6C34878D82A}">
                    <a16:rowId xmlns:a16="http://schemas.microsoft.com/office/drawing/2014/main" val="3925240874"/>
                  </a:ext>
                </a:extLst>
              </a:tr>
              <a:tr h="462450">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Context </a:t>
                      </a:r>
                    </a:p>
                  </a:txBody>
                  <a:tcPr marL="36576" marR="36576" marT="36576" marB="36576" anchor="ctr"/>
                </a:tc>
                <a:tc>
                  <a:txBody>
                    <a:bodyPr/>
                    <a:lstStyle/>
                    <a:p>
                      <a:r>
                        <a:rPr lang="en-GB" sz="1200" kern="1200" dirty="0">
                          <a:solidFill>
                            <a:schemeClr val="tx1"/>
                          </a:solidFill>
                          <a:effectLst/>
                          <a:latin typeface="Gill Sans MT" panose="020B0502020104020203" pitchFamily="34" charset="0"/>
                          <a:ea typeface="+mn-ea"/>
                          <a:cs typeface="+mn-cs"/>
                        </a:rPr>
                        <a:t>Specific to artwork, context consists of all of the things about the artwork that might have influenced the artwork or the maker (artist) but which are not actually part of the artwork. </a:t>
                      </a:r>
                    </a:p>
                  </a:txBody>
                  <a:tcPr marL="36576" marR="36576" marT="36576" marB="36576" anchor="ctr"/>
                </a:tc>
                <a:extLst>
                  <a:ext uri="{0D108BD9-81ED-4DB2-BD59-A6C34878D82A}">
                    <a16:rowId xmlns:a16="http://schemas.microsoft.com/office/drawing/2014/main" val="3041935017"/>
                  </a:ext>
                </a:extLst>
              </a:tr>
              <a:tr h="306975">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Culture</a:t>
                      </a:r>
                    </a:p>
                  </a:txBody>
                  <a:tcPr marL="36576" marR="36576" marT="36576" marB="36576" anchor="ctr"/>
                </a:tc>
                <a:tc>
                  <a:txBody>
                    <a:bodyPr/>
                    <a:lstStyle/>
                    <a:p>
                      <a:r>
                        <a:rPr lang="en-GB" sz="1200" kern="1200" dirty="0">
                          <a:solidFill>
                            <a:schemeClr val="tx1"/>
                          </a:solidFill>
                          <a:effectLst/>
                          <a:latin typeface="Gill Sans MT" panose="020B0502020104020203" pitchFamily="34" charset="0"/>
                          <a:ea typeface="+mn-ea"/>
                          <a:cs typeface="+mn-cs"/>
                        </a:rPr>
                        <a:t>the ideas, customs, and social behaviour of a particular people or society </a:t>
                      </a:r>
                    </a:p>
                  </a:txBody>
                  <a:tcPr marL="36576" marR="36576" marT="36576" marB="36576" anchor="ctr"/>
                </a:tc>
                <a:extLst>
                  <a:ext uri="{0D108BD9-81ED-4DB2-BD59-A6C34878D82A}">
                    <a16:rowId xmlns:a16="http://schemas.microsoft.com/office/drawing/2014/main" val="4149408354"/>
                  </a:ext>
                </a:extLst>
              </a:tr>
              <a:tr h="462450">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Impasto</a:t>
                      </a:r>
                    </a:p>
                  </a:txBody>
                  <a:tcPr marL="36576" marR="36576" marT="36576" marB="36576" anchor="ctr"/>
                </a:tc>
                <a:tc>
                  <a:txBody>
                    <a:bodyPr/>
                    <a:lstStyle/>
                    <a:p>
                      <a:r>
                        <a:rPr lang="en-GB" sz="1200" b="0" i="0" kern="1200" dirty="0">
                          <a:solidFill>
                            <a:schemeClr val="tx1"/>
                          </a:solidFill>
                          <a:effectLst/>
                          <a:latin typeface="Gill Sans MT" panose="020B0502020104020203" pitchFamily="34" charset="0"/>
                          <a:ea typeface="+mn-ea"/>
                          <a:cs typeface="+mn-cs"/>
                        </a:rPr>
                        <a:t>An oil painting technique that might require a little more practice, Impasto painting was a key feature of many of Van Gogh’s works. Requiring deliberate strokes of thick paint, each mark of the paintbrush is clearly visible in the finished piece.</a:t>
                      </a:r>
                      <a:endParaRPr lang="en-GB" sz="1200" kern="1200" dirty="0">
                        <a:solidFill>
                          <a:schemeClr val="tx1"/>
                        </a:solidFill>
                        <a:effectLst/>
                        <a:latin typeface="Gill Sans MT" panose="020B0502020104020203" pitchFamily="34" charset="0"/>
                        <a:ea typeface="+mn-ea"/>
                        <a:cs typeface="+mn-cs"/>
                      </a:endParaRPr>
                    </a:p>
                  </a:txBody>
                  <a:tcPr marL="36576" marR="36576" marT="36576" marB="36576" anchor="ctr"/>
                </a:tc>
                <a:extLst>
                  <a:ext uri="{0D108BD9-81ED-4DB2-BD59-A6C34878D82A}">
                    <a16:rowId xmlns:a16="http://schemas.microsoft.com/office/drawing/2014/main" val="1235971345"/>
                  </a:ext>
                </a:extLst>
              </a:tr>
              <a:tr h="462450">
                <a:tc>
                  <a:txBody>
                    <a:bodyPr/>
                    <a:lstStyle/>
                    <a:p>
                      <a:pPr marR="0" indent="0" algn="l" rtl="0">
                        <a:lnSpc>
                          <a:spcPct val="119000"/>
                        </a:lnSpc>
                        <a:spcBef>
                          <a:spcPts val="0"/>
                        </a:spcBef>
                        <a:spcAft>
                          <a:spcPts val="600"/>
                        </a:spcAft>
                      </a:pPr>
                      <a:r>
                        <a:rPr lang="en-GB" sz="1200" kern="1400">
                          <a:ln>
                            <a:noFill/>
                          </a:ln>
                          <a:solidFill>
                            <a:srgbClr val="000000"/>
                          </a:solidFill>
                          <a:effectLst/>
                          <a:latin typeface="Gill Sans MT" panose="020B0502020104020203" pitchFamily="34" charset="0"/>
                        </a:rPr>
                        <a:t>Chiaroscuro</a:t>
                      </a:r>
                      <a:endParaRPr lang="en-GB" sz="1200" kern="1400" dirty="0">
                        <a:ln>
                          <a:noFill/>
                        </a:ln>
                        <a:solidFill>
                          <a:srgbClr val="000000"/>
                        </a:solidFill>
                        <a:effectLst/>
                        <a:latin typeface="Gill Sans MT" panose="020B0502020104020203" pitchFamily="34" charset="0"/>
                      </a:endParaRPr>
                    </a:p>
                  </a:txBody>
                  <a:tcPr marL="36576" marR="36576" marT="36576" marB="36576" anchor="ctr"/>
                </a:tc>
                <a:tc>
                  <a:txBody>
                    <a:bodyPr/>
                    <a:lstStyle/>
                    <a:p>
                      <a:r>
                        <a:rPr lang="en-GB" sz="1200" b="0" i="0" kern="1200" dirty="0">
                          <a:solidFill>
                            <a:schemeClr val="tx1"/>
                          </a:solidFill>
                          <a:effectLst/>
                          <a:latin typeface="Gill Sans MT" panose="020B0502020104020203" pitchFamily="34" charset="0"/>
                          <a:ea typeface="+mn-ea"/>
                          <a:cs typeface="+mn-cs"/>
                        </a:rPr>
                        <a:t>Offering a significant contrast between the lighter and darker aspects of a painting, Chiaroscuro was used a lot by renaissance artists such as </a:t>
                      </a:r>
                      <a:r>
                        <a:rPr lang="en-GB" sz="1200" b="0" i="0" kern="1200" dirty="0" err="1">
                          <a:solidFill>
                            <a:schemeClr val="tx1"/>
                          </a:solidFill>
                          <a:effectLst/>
                          <a:latin typeface="Gill Sans MT" panose="020B0502020104020203" pitchFamily="34" charset="0"/>
                          <a:ea typeface="+mn-ea"/>
                          <a:cs typeface="+mn-cs"/>
                        </a:rPr>
                        <a:t>Rembrant</a:t>
                      </a:r>
                      <a:r>
                        <a:rPr lang="en-GB" sz="1200" b="0" i="0" kern="1200" dirty="0">
                          <a:solidFill>
                            <a:schemeClr val="tx1"/>
                          </a:solidFill>
                          <a:effectLst/>
                          <a:latin typeface="Gill Sans MT" panose="020B0502020104020203" pitchFamily="34" charset="0"/>
                          <a:ea typeface="+mn-ea"/>
                          <a:cs typeface="+mn-cs"/>
                        </a:rPr>
                        <a:t> and Caravaggio.</a:t>
                      </a:r>
                      <a:endParaRPr lang="en-GB" sz="1200" kern="1200" dirty="0">
                        <a:solidFill>
                          <a:schemeClr val="tx1"/>
                        </a:solidFill>
                        <a:effectLst/>
                        <a:latin typeface="Gill Sans MT" panose="020B0502020104020203" pitchFamily="34" charset="0"/>
                        <a:ea typeface="+mn-ea"/>
                        <a:cs typeface="+mn-cs"/>
                      </a:endParaRPr>
                    </a:p>
                  </a:txBody>
                  <a:tcPr marL="36576" marR="36576" marT="36576" marB="36576" anchor="ctr"/>
                </a:tc>
                <a:extLst>
                  <a:ext uri="{0D108BD9-81ED-4DB2-BD59-A6C34878D82A}">
                    <a16:rowId xmlns:a16="http://schemas.microsoft.com/office/drawing/2014/main" val="3748769057"/>
                  </a:ext>
                </a:extLst>
              </a:tr>
              <a:tr h="535645">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Under</a:t>
                      </a:r>
                      <a:r>
                        <a:rPr lang="en-GB" sz="1200" kern="1400" baseline="0" dirty="0">
                          <a:ln>
                            <a:noFill/>
                          </a:ln>
                          <a:solidFill>
                            <a:srgbClr val="000000"/>
                          </a:solidFill>
                          <a:effectLst/>
                          <a:latin typeface="Gill Sans MT" panose="020B0502020104020203" pitchFamily="34" charset="0"/>
                        </a:rPr>
                        <a:t> painting</a:t>
                      </a:r>
                      <a:endParaRPr lang="en-GB" sz="1200" kern="1400" dirty="0">
                        <a:ln>
                          <a:noFill/>
                        </a:ln>
                        <a:solidFill>
                          <a:srgbClr val="000000"/>
                        </a:solidFill>
                        <a:effectLst/>
                        <a:latin typeface="Gill Sans MT" panose="020B0502020104020203" pitchFamily="34" charset="0"/>
                      </a:endParaRPr>
                    </a:p>
                  </a:txBody>
                  <a:tcPr marL="36576" marR="36576" marT="36576" marB="36576" anchor="ctr"/>
                </a:tc>
                <a:tc>
                  <a:txBody>
                    <a:bodyPr/>
                    <a:lstStyle/>
                    <a:p>
                      <a:pPr marR="0" indent="0" algn="l" rtl="0">
                        <a:lnSpc>
                          <a:spcPct val="119000"/>
                        </a:lnSpc>
                        <a:spcBef>
                          <a:spcPts val="0"/>
                        </a:spcBef>
                        <a:spcAft>
                          <a:spcPts val="600"/>
                        </a:spcAft>
                      </a:pPr>
                      <a:r>
                        <a:rPr lang="en-GB" sz="1200" b="0" i="0" kern="1200" dirty="0">
                          <a:solidFill>
                            <a:schemeClr val="tx1"/>
                          </a:solidFill>
                          <a:effectLst/>
                          <a:latin typeface="Gill Sans MT" panose="020B0502020104020203" pitchFamily="34" charset="0"/>
                          <a:ea typeface="+mn-ea"/>
                          <a:cs typeface="+mn-cs"/>
                        </a:rPr>
                        <a:t>Underpainting removes that fear factor, as it involves ‘sketching’ the subject in one very thin layer of paint and blocking out any background so that you’ll know where to put this later in the creative process. </a:t>
                      </a:r>
                      <a:endParaRPr lang="en-GB" sz="1200" kern="1400" dirty="0">
                        <a:ln>
                          <a:noFill/>
                        </a:ln>
                        <a:solidFill>
                          <a:srgbClr val="000000"/>
                        </a:solidFill>
                        <a:effectLst/>
                        <a:latin typeface="Gill Sans MT" panose="020B0502020104020203" pitchFamily="34" charset="0"/>
                      </a:endParaRPr>
                    </a:p>
                  </a:txBody>
                  <a:tcPr marL="36576" marR="36576" marT="36576" marB="36576"/>
                </a:tc>
                <a:extLst>
                  <a:ext uri="{0D108BD9-81ED-4DB2-BD59-A6C34878D82A}">
                    <a16:rowId xmlns:a16="http://schemas.microsoft.com/office/drawing/2014/main" val="1543258229"/>
                  </a:ext>
                </a:extLst>
              </a:tr>
              <a:tr h="462450">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Dry Brushing</a:t>
                      </a:r>
                    </a:p>
                  </a:txBody>
                  <a:tcPr marL="36576" marR="36576" marT="36576" marB="36576" anchor="ctr"/>
                </a:tc>
                <a:tc>
                  <a:txBody>
                    <a:bodyPr/>
                    <a:lstStyle/>
                    <a:p>
                      <a:r>
                        <a:rPr lang="en-GB" sz="1200" b="0" i="0" kern="1200" dirty="0">
                          <a:solidFill>
                            <a:schemeClr val="tx1"/>
                          </a:solidFill>
                          <a:effectLst/>
                          <a:latin typeface="Gill Sans MT" panose="020B0502020104020203" pitchFamily="34" charset="0"/>
                          <a:ea typeface="+mn-ea"/>
                          <a:cs typeface="+mn-cs"/>
                        </a:rPr>
                        <a:t>The secret to dry brush painting is to apply the paint with the very tip of your brush. Work with a clean, dry brush and scrub it over the surface you're painting. Use a stabbing motion to really push the paint into any crevices. You want to work quickly to brush the paint out well.</a:t>
                      </a:r>
                      <a:endParaRPr lang="en-GB" sz="1200" kern="1200" dirty="0">
                        <a:solidFill>
                          <a:schemeClr val="tx1"/>
                        </a:solidFill>
                        <a:effectLst/>
                        <a:latin typeface="Gill Sans MT" panose="020B0502020104020203" pitchFamily="34" charset="0"/>
                        <a:ea typeface="+mn-ea"/>
                        <a:cs typeface="+mn-cs"/>
                      </a:endParaRPr>
                    </a:p>
                  </a:txBody>
                  <a:tcPr marL="36576" marR="36576" marT="36576" marB="36576" anchor="ctr"/>
                </a:tc>
                <a:extLst>
                  <a:ext uri="{0D108BD9-81ED-4DB2-BD59-A6C34878D82A}">
                    <a16:rowId xmlns:a16="http://schemas.microsoft.com/office/drawing/2014/main" val="3146237369"/>
                  </a:ext>
                </a:extLst>
              </a:tr>
              <a:tr h="306975">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Concept</a:t>
                      </a:r>
                    </a:p>
                  </a:txBody>
                  <a:tcPr marL="36576" marR="36576" marT="36576" marB="36576" anchor="ctr"/>
                </a:tc>
                <a:tc>
                  <a:txBody>
                    <a:bodyPr/>
                    <a:lstStyle/>
                    <a:p>
                      <a:r>
                        <a:rPr lang="en-GB" sz="1200" kern="1200" dirty="0">
                          <a:solidFill>
                            <a:schemeClr val="tx1"/>
                          </a:solidFill>
                          <a:effectLst/>
                          <a:latin typeface="Gill Sans MT" panose="020B0502020104020203" pitchFamily="34" charset="0"/>
                          <a:ea typeface="+mn-ea"/>
                          <a:cs typeface="+mn-cs"/>
                        </a:rPr>
                        <a:t>Concepts are defined as abstract ideas </a:t>
                      </a:r>
                    </a:p>
                  </a:txBody>
                  <a:tcPr marL="36576" marR="36576" marT="36576" marB="36576" anchor="ctr"/>
                </a:tc>
                <a:extLst>
                  <a:ext uri="{0D108BD9-81ED-4DB2-BD59-A6C34878D82A}">
                    <a16:rowId xmlns:a16="http://schemas.microsoft.com/office/drawing/2014/main" val="3189114812"/>
                  </a:ext>
                </a:extLst>
              </a:tr>
              <a:tr h="422172">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Theme</a:t>
                      </a:r>
                    </a:p>
                  </a:txBody>
                  <a:tcPr marL="36576" marR="36576" marT="36576" marB="36576" anchor="ctr"/>
                </a:tc>
                <a:tc>
                  <a:txBody>
                    <a:bodyPr/>
                    <a:lstStyle/>
                    <a:p>
                      <a:r>
                        <a:rPr lang="en-GB" sz="1200" kern="1200" dirty="0">
                          <a:solidFill>
                            <a:schemeClr val="tx1"/>
                          </a:solidFill>
                          <a:effectLst/>
                          <a:latin typeface="Gill Sans MT" panose="020B0502020104020203" pitchFamily="34" charset="0"/>
                          <a:ea typeface="+mn-ea"/>
                          <a:cs typeface="+mn-cs"/>
                        </a:rPr>
                        <a:t>Theme relates to the meaning of a painting, rather than the subject, which is specific and basic. A theme is deeper and broader and conveys something more universal. </a:t>
                      </a:r>
                    </a:p>
                  </a:txBody>
                  <a:tcPr marL="36576" marR="36576" marT="36576" marB="36576" anchor="ctr"/>
                </a:tc>
                <a:extLst>
                  <a:ext uri="{0D108BD9-81ED-4DB2-BD59-A6C34878D82A}">
                    <a16:rowId xmlns:a16="http://schemas.microsoft.com/office/drawing/2014/main" val="926076416"/>
                  </a:ext>
                </a:extLst>
              </a:tr>
              <a:tr h="306975">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Interpret</a:t>
                      </a:r>
                    </a:p>
                  </a:txBody>
                  <a:tcPr marL="36576" marR="36576" marT="36576" marB="36576" anchor="ctr"/>
                </a:tc>
                <a:tc>
                  <a:txBody>
                    <a:bodyPr/>
                    <a:lstStyle/>
                    <a:p>
                      <a:r>
                        <a:rPr lang="en-GB" sz="1200" kern="1200" dirty="0">
                          <a:solidFill>
                            <a:schemeClr val="tx1"/>
                          </a:solidFill>
                          <a:effectLst/>
                          <a:latin typeface="Gill Sans MT" panose="020B0502020104020203" pitchFamily="34" charset="0"/>
                          <a:ea typeface="+mn-ea"/>
                          <a:cs typeface="+mn-cs"/>
                        </a:rPr>
                        <a:t>explain the meaning of (information or actions) </a:t>
                      </a:r>
                    </a:p>
                  </a:txBody>
                  <a:tcPr marL="36576" marR="36576" marT="36576" marB="36576" anchor="ctr"/>
                </a:tc>
                <a:extLst>
                  <a:ext uri="{0D108BD9-81ED-4DB2-BD59-A6C34878D82A}">
                    <a16:rowId xmlns:a16="http://schemas.microsoft.com/office/drawing/2014/main" val="1875491268"/>
                  </a:ext>
                </a:extLst>
              </a:tr>
              <a:tr h="306975">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Annotation</a:t>
                      </a:r>
                    </a:p>
                  </a:txBody>
                  <a:tcPr marL="36576" marR="36576" marT="36576" marB="36576" anchor="ctr"/>
                </a:tc>
                <a:tc>
                  <a:txBody>
                    <a:bodyPr/>
                    <a:lstStyle/>
                    <a:p>
                      <a:pPr marL="0" marR="0" indent="0" algn="l" defTabSz="914400" rtl="0" eaLnBrk="1" fontAlgn="auto" latinLnBrk="0" hangingPunct="1">
                        <a:lnSpc>
                          <a:spcPct val="119000"/>
                        </a:lnSpc>
                        <a:spcBef>
                          <a:spcPts val="0"/>
                        </a:spcBef>
                        <a:spcAft>
                          <a:spcPts val="600"/>
                        </a:spcAft>
                        <a:buClrTx/>
                        <a:buSzTx/>
                        <a:buFontTx/>
                        <a:buNone/>
                        <a:tabLst/>
                        <a:defRPr/>
                      </a:pPr>
                      <a:r>
                        <a:rPr lang="en-GB" sz="1200" kern="1400" dirty="0">
                          <a:ln>
                            <a:noFill/>
                          </a:ln>
                          <a:solidFill>
                            <a:srgbClr val="000000"/>
                          </a:solidFill>
                          <a:effectLst/>
                          <a:latin typeface="Gill Sans MT" panose="020B0502020104020203" pitchFamily="34" charset="0"/>
                        </a:rPr>
                        <a:t>A </a:t>
                      </a:r>
                      <a:r>
                        <a:rPr lang="en-GB" sz="1200" kern="1200" dirty="0">
                          <a:solidFill>
                            <a:schemeClr val="tx1"/>
                          </a:solidFill>
                          <a:effectLst/>
                          <a:latin typeface="Gill Sans MT" panose="020B0502020104020203" pitchFamily="34" charset="0"/>
                          <a:ea typeface="+mn-ea"/>
                          <a:cs typeface="+mn-cs"/>
                        </a:rPr>
                        <a:t>note by way of explanation or comment added to a text or diagram </a:t>
                      </a:r>
                    </a:p>
                  </a:txBody>
                  <a:tcPr marL="36576" marR="36576" marT="36576" marB="36576" anchor="ctr"/>
                </a:tc>
                <a:extLst>
                  <a:ext uri="{0D108BD9-81ED-4DB2-BD59-A6C34878D82A}">
                    <a16:rowId xmlns:a16="http://schemas.microsoft.com/office/drawing/2014/main" val="3961565093"/>
                  </a:ext>
                </a:extLst>
              </a:tr>
            </a:tbl>
          </a:graphicData>
        </a:graphic>
      </p:graphicFrame>
      <p:sp>
        <p:nvSpPr>
          <p:cNvPr id="3" name="TextBox 2"/>
          <p:cNvSpPr txBox="1"/>
          <p:nvPr/>
        </p:nvSpPr>
        <p:spPr>
          <a:xfrm>
            <a:off x="10470158" y="114119"/>
            <a:ext cx="1565088" cy="461665"/>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Gill Sans MT" panose="020B0502020104020203" pitchFamily="34" charset="0"/>
                <a:ea typeface="+mn-ea"/>
                <a:cs typeface="+mn-cs"/>
              </a:rPr>
              <a:t>Art</a:t>
            </a:r>
            <a:endParaRPr kumimoji="0" lang="en-US" sz="2000" b="0" i="0" u="none" strike="noStrike" kern="1200" cap="none" spc="0" normalizeH="0" baseline="0" noProof="0" dirty="0">
              <a:ln>
                <a:noFill/>
              </a:ln>
              <a:solidFill>
                <a:prstClr val="white"/>
              </a:solidFill>
              <a:effectLst/>
              <a:uLnTx/>
              <a:uFillTx/>
              <a:latin typeface="Gill Sans MT" panose="020B0502020104020203" pitchFamily="34" charset="0"/>
              <a:ea typeface="+mn-ea"/>
              <a:cs typeface="+mn-cs"/>
            </a:endParaRPr>
          </a:p>
        </p:txBody>
      </p:sp>
      <p:sp>
        <p:nvSpPr>
          <p:cNvPr id="5" name="TextBox 4"/>
          <p:cNvSpPr txBox="1"/>
          <p:nvPr/>
        </p:nvSpPr>
        <p:spPr>
          <a:xfrm>
            <a:off x="11755120" y="6488668"/>
            <a:ext cx="436880" cy="369332"/>
          </a:xfrm>
          <a:prstGeom prst="rect">
            <a:avLst/>
          </a:prstGeom>
          <a:solidFill>
            <a:schemeClr val="tx1"/>
          </a:solidFill>
        </p:spPr>
        <p:txBody>
          <a:bodyPr wrap="square" rtlCol="0">
            <a:spAutoFit/>
          </a:bodyPr>
          <a:lstStyle/>
          <a:p>
            <a:pPr algn="ctr"/>
            <a:r>
              <a:rPr lang="en-GB" dirty="0">
                <a:solidFill>
                  <a:schemeClr val="bg1"/>
                </a:solidFill>
              </a:rPr>
              <a:t>21</a:t>
            </a:r>
          </a:p>
        </p:txBody>
      </p:sp>
    </p:spTree>
    <p:extLst>
      <p:ext uri="{BB962C8B-B14F-4D97-AF65-F5344CB8AC3E}">
        <p14:creationId xmlns:p14="http://schemas.microsoft.com/office/powerpoint/2010/main" val="942458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2703" y="134605"/>
            <a:ext cx="2107150" cy="461665"/>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lIns="91440" tIns="45720" rIns="91440" bIns="45720" rtlCol="0" anchor="t">
            <a:spAutoFit/>
          </a:bodyPr>
          <a:lstStyle/>
          <a:p>
            <a:pPr algn="ctr">
              <a:defRPr/>
            </a:pPr>
            <a:r>
              <a:rPr lang="en-US" sz="2400" dirty="0">
                <a:solidFill>
                  <a:prstClr val="white"/>
                </a:solidFill>
                <a:cs typeface="Calibri"/>
              </a:rPr>
              <a:t>Music</a:t>
            </a:r>
            <a:endParaRPr lang="en-US" sz="2400" b="0" i="0" u="none" strike="noStrike" kern="1200" cap="none" spc="0" normalizeH="0" baseline="0" noProof="0" dirty="0">
              <a:ln>
                <a:noFill/>
              </a:ln>
              <a:solidFill>
                <a:prstClr val="white"/>
              </a:solidFill>
              <a:effectLst/>
              <a:uLnTx/>
              <a:uFillTx/>
              <a:cs typeface="Calibri"/>
            </a:endParaRPr>
          </a:p>
        </p:txBody>
      </p:sp>
      <p:graphicFrame>
        <p:nvGraphicFramePr>
          <p:cNvPr id="7" name="Table 6"/>
          <p:cNvGraphicFramePr>
            <a:graphicFrameLocks noGrp="1"/>
          </p:cNvGraphicFramePr>
          <p:nvPr>
            <p:extLst>
              <p:ext uri="{D42A27DB-BD31-4B8C-83A1-F6EECF244321}">
                <p14:modId xmlns:p14="http://schemas.microsoft.com/office/powerpoint/2010/main" val="4253527281"/>
              </p:ext>
            </p:extLst>
          </p:nvPr>
        </p:nvGraphicFramePr>
        <p:xfrm>
          <a:off x="122703" y="685106"/>
          <a:ext cx="11877708" cy="5698280"/>
        </p:xfrm>
        <a:graphic>
          <a:graphicData uri="http://schemas.openxmlformats.org/drawingml/2006/table">
            <a:tbl>
              <a:tblPr firstRow="1" bandRow="1">
                <a:tableStyleId>{5940675A-B579-460E-94D1-54222C63F5DA}</a:tableStyleId>
              </a:tblPr>
              <a:tblGrid>
                <a:gridCol w="1203895">
                  <a:extLst>
                    <a:ext uri="{9D8B030D-6E8A-4147-A177-3AD203B41FA5}">
                      <a16:colId xmlns:a16="http://schemas.microsoft.com/office/drawing/2014/main" val="20000"/>
                    </a:ext>
                  </a:extLst>
                </a:gridCol>
                <a:gridCol w="10673813">
                  <a:extLst>
                    <a:ext uri="{9D8B030D-6E8A-4147-A177-3AD203B41FA5}">
                      <a16:colId xmlns:a16="http://schemas.microsoft.com/office/drawing/2014/main" val="20001"/>
                    </a:ext>
                  </a:extLst>
                </a:gridCol>
              </a:tblGrid>
              <a:tr h="311947">
                <a:tc>
                  <a:txBody>
                    <a:bodyPr/>
                    <a:lstStyle/>
                    <a:p>
                      <a:pPr algn="l"/>
                      <a:r>
                        <a:rPr lang="en-GB" sz="1200" b="0" dirty="0">
                          <a:latin typeface="Gill Sans MT" panose="020B0502020104020203" pitchFamily="34" charset="0"/>
                        </a:rPr>
                        <a:t>Key Word</a:t>
                      </a:r>
                    </a:p>
                  </a:txBody>
                  <a:tcPr anchor="ctr">
                    <a:solidFill>
                      <a:schemeClr val="accent2">
                        <a:lumMod val="20000"/>
                        <a:lumOff val="80000"/>
                      </a:schemeClr>
                    </a:solidFill>
                  </a:tcPr>
                </a:tc>
                <a:tc>
                  <a:txBody>
                    <a:bodyPr/>
                    <a:lstStyle/>
                    <a:p>
                      <a:pPr algn="l"/>
                      <a:r>
                        <a:rPr lang="en-GB" sz="1200" b="0" dirty="0">
                          <a:latin typeface="Gill Sans MT" panose="020B0502020104020203" pitchFamily="34" charset="0"/>
                        </a:rPr>
                        <a:t>Definition</a:t>
                      </a:r>
                    </a:p>
                  </a:txBody>
                  <a:tcPr anchor="ctr">
                    <a:solidFill>
                      <a:schemeClr val="accent2">
                        <a:lumMod val="20000"/>
                        <a:lumOff val="80000"/>
                      </a:schemeClr>
                    </a:solidFill>
                  </a:tcPr>
                </a:tc>
                <a:extLst>
                  <a:ext uri="{0D108BD9-81ED-4DB2-BD59-A6C34878D82A}">
                    <a16:rowId xmlns:a16="http://schemas.microsoft.com/office/drawing/2014/main" val="10000"/>
                  </a:ext>
                </a:extLst>
              </a:tr>
              <a:tr h="330650">
                <a:tc>
                  <a:txBody>
                    <a:bodyPr/>
                    <a:lstStyle/>
                    <a:p>
                      <a:pPr lvl="0" indent="0" algn="l">
                        <a:lnSpc>
                          <a:spcPct val="119000"/>
                        </a:lnSpc>
                        <a:spcBef>
                          <a:spcPts val="0"/>
                        </a:spcBef>
                        <a:spcAft>
                          <a:spcPts val="600"/>
                        </a:spcAft>
                        <a:buNone/>
                      </a:pPr>
                      <a:r>
                        <a:rPr lang="en-US" sz="1200" b="0" i="0" u="none" strike="noStrike" kern="1400" noProof="0" dirty="0">
                          <a:ln>
                            <a:noFill/>
                          </a:ln>
                          <a:solidFill>
                            <a:srgbClr val="000000"/>
                          </a:solidFill>
                          <a:effectLst/>
                          <a:latin typeface="Gill Sans MT" panose="020B0502020104020203" pitchFamily="34" charset="0"/>
                        </a:rPr>
                        <a:t>Syncopation</a:t>
                      </a:r>
                    </a:p>
                  </a:txBody>
                  <a:tcPr marL="36576" marR="36576" marT="36576" marB="36576" anchor="ctr"/>
                </a:tc>
                <a:tc>
                  <a:txBody>
                    <a:bodyPr/>
                    <a:lstStyle/>
                    <a:p>
                      <a:pPr lvl="0" indent="0" algn="l">
                        <a:lnSpc>
                          <a:spcPct val="119000"/>
                        </a:lnSpc>
                        <a:spcBef>
                          <a:spcPts val="0"/>
                        </a:spcBef>
                        <a:spcAft>
                          <a:spcPts val="600"/>
                        </a:spcAft>
                        <a:buNone/>
                      </a:pPr>
                      <a:r>
                        <a:rPr lang="en-US" sz="1200" b="0" i="0" u="none" strike="noStrike" kern="1400" noProof="0" dirty="0">
                          <a:ln>
                            <a:noFill/>
                          </a:ln>
                          <a:solidFill>
                            <a:srgbClr val="0F0F0F"/>
                          </a:solidFill>
                          <a:effectLst/>
                          <a:latin typeface="Gill Sans MT" panose="020B0502020104020203" pitchFamily="34" charset="0"/>
                        </a:rPr>
                        <a:t>Emphasis placed on a note that is not normally stressed, or between beats music with a steady beat.</a:t>
                      </a:r>
                    </a:p>
                  </a:txBody>
                  <a:tcPr marL="36576" marR="36576" marT="36576" marB="36576" anchor="ctr"/>
                </a:tc>
                <a:extLst>
                  <a:ext uri="{0D108BD9-81ED-4DB2-BD59-A6C34878D82A}">
                    <a16:rowId xmlns:a16="http://schemas.microsoft.com/office/drawing/2014/main" val="1702062083"/>
                  </a:ext>
                </a:extLst>
              </a:tr>
              <a:tr h="330650">
                <a:tc>
                  <a:txBody>
                    <a:bodyPr/>
                    <a:lstStyle/>
                    <a:p>
                      <a:pPr lvl="0" indent="0" algn="l">
                        <a:lnSpc>
                          <a:spcPct val="119000"/>
                        </a:lnSpc>
                        <a:spcBef>
                          <a:spcPts val="0"/>
                        </a:spcBef>
                        <a:spcAft>
                          <a:spcPts val="600"/>
                        </a:spcAft>
                        <a:buNone/>
                      </a:pPr>
                      <a:r>
                        <a:rPr lang="en-US" sz="1200" b="0" i="0" u="none" strike="noStrike" kern="1400" noProof="0" dirty="0">
                          <a:ln>
                            <a:noFill/>
                          </a:ln>
                          <a:solidFill>
                            <a:srgbClr val="000000"/>
                          </a:solidFill>
                          <a:effectLst/>
                          <a:latin typeface="Gill Sans MT" panose="020B0502020104020203" pitchFamily="34" charset="0"/>
                        </a:rPr>
                        <a:t>Dotted note</a:t>
                      </a:r>
                    </a:p>
                  </a:txBody>
                  <a:tcPr marL="36576" marR="36576" marT="36576" marB="36576" anchor="ctr"/>
                </a:tc>
                <a:tc>
                  <a:txBody>
                    <a:bodyPr/>
                    <a:lstStyle/>
                    <a:p>
                      <a:pPr lvl="0" indent="0" algn="l">
                        <a:lnSpc>
                          <a:spcPct val="119000"/>
                        </a:lnSpc>
                        <a:spcBef>
                          <a:spcPts val="0"/>
                        </a:spcBef>
                        <a:spcAft>
                          <a:spcPts val="600"/>
                        </a:spcAft>
                        <a:buNone/>
                      </a:pPr>
                      <a:r>
                        <a:rPr lang="en-US" sz="1200" b="0" i="0" u="none" strike="noStrike" kern="1400" noProof="0" dirty="0">
                          <a:ln>
                            <a:noFill/>
                          </a:ln>
                          <a:solidFill>
                            <a:srgbClr val="0F0F0F"/>
                          </a:solidFill>
                          <a:effectLst/>
                          <a:latin typeface="Gill Sans MT" panose="020B0502020104020203" pitchFamily="34" charset="0"/>
                        </a:rPr>
                        <a:t>A dot added after a note, adding an extra half to its </a:t>
                      </a:r>
                      <a:r>
                        <a:rPr lang="en-US" sz="1200" b="0" i="0" u="none" strike="noStrike" kern="1400" noProof="0" dirty="0" err="1">
                          <a:ln>
                            <a:noFill/>
                          </a:ln>
                          <a:solidFill>
                            <a:srgbClr val="0F0F0F"/>
                          </a:solidFill>
                          <a:effectLst/>
                          <a:latin typeface="Gill Sans MT" panose="020B0502020104020203" pitchFamily="34" charset="0"/>
                        </a:rPr>
                        <a:t>lenght</a:t>
                      </a:r>
                      <a:r>
                        <a:rPr lang="en-US" sz="1200" b="0" i="0" u="none" strike="noStrike" kern="1400" noProof="0" dirty="0">
                          <a:ln>
                            <a:noFill/>
                          </a:ln>
                          <a:solidFill>
                            <a:srgbClr val="0F0F0F"/>
                          </a:solidFill>
                          <a:effectLst/>
                          <a:latin typeface="Gill Sans MT" panose="020B0502020104020203" pitchFamily="34" charset="0"/>
                        </a:rPr>
                        <a:t> three beats per bar</a:t>
                      </a:r>
                    </a:p>
                  </a:txBody>
                  <a:tcPr marL="36576" marR="36576" marT="36576" marB="36576" anchor="ctr"/>
                </a:tc>
                <a:extLst>
                  <a:ext uri="{0D108BD9-81ED-4DB2-BD59-A6C34878D82A}">
                    <a16:rowId xmlns:a16="http://schemas.microsoft.com/office/drawing/2014/main" val="3869662996"/>
                  </a:ext>
                </a:extLst>
              </a:tr>
              <a:tr h="330650">
                <a:tc>
                  <a:txBody>
                    <a:bodyPr/>
                    <a:lstStyle/>
                    <a:p>
                      <a:pPr marR="0" lvl="0" indent="0" algn="l">
                        <a:lnSpc>
                          <a:spcPct val="119000"/>
                        </a:lnSpc>
                        <a:spcBef>
                          <a:spcPts val="0"/>
                        </a:spcBef>
                        <a:spcAft>
                          <a:spcPts val="600"/>
                        </a:spcAft>
                        <a:buNone/>
                      </a:pPr>
                      <a:r>
                        <a:rPr lang="en-US" sz="1200" b="0" i="0" u="none" strike="noStrike" kern="1400" noProof="0" dirty="0">
                          <a:ln>
                            <a:noFill/>
                          </a:ln>
                          <a:solidFill>
                            <a:srgbClr val="000000"/>
                          </a:solidFill>
                          <a:effectLst/>
                          <a:latin typeface="Gill Sans MT" panose="020B0502020104020203" pitchFamily="34" charset="0"/>
                        </a:rPr>
                        <a:t>Chords</a:t>
                      </a:r>
                    </a:p>
                  </a:txBody>
                  <a:tcPr marL="36576" marR="36576" marT="36576" marB="36576" anchor="ctr"/>
                </a:tc>
                <a:tc>
                  <a:txBody>
                    <a:bodyPr/>
                    <a:lstStyle/>
                    <a:p>
                      <a:pPr marR="0" lvl="0" indent="0" algn="l">
                        <a:lnSpc>
                          <a:spcPct val="119000"/>
                        </a:lnSpc>
                        <a:spcBef>
                          <a:spcPts val="0"/>
                        </a:spcBef>
                        <a:spcAft>
                          <a:spcPts val="600"/>
                        </a:spcAft>
                        <a:buNone/>
                      </a:pPr>
                      <a:r>
                        <a:rPr lang="en-US" sz="1200" b="0" i="0" u="none" strike="noStrike" kern="1400" noProof="0" dirty="0">
                          <a:ln>
                            <a:noFill/>
                          </a:ln>
                          <a:solidFill>
                            <a:srgbClr val="0F0F0F"/>
                          </a:solidFill>
                          <a:effectLst/>
                          <a:latin typeface="Gill Sans MT" panose="020B0502020104020203" pitchFamily="34" charset="0"/>
                        </a:rPr>
                        <a:t>A chord in music is a combination of three or more notes played simultaneously, forming the harmonic foundation of a piece.</a:t>
                      </a:r>
                      <a:endParaRPr lang="en-US" b="0" dirty="0">
                        <a:latin typeface="Gill Sans MT" panose="020B0502020104020203" pitchFamily="34" charset="0"/>
                      </a:endParaRPr>
                    </a:p>
                  </a:txBody>
                  <a:tcPr marL="36576" marR="36576" marT="36576" marB="36576" anchor="ctr"/>
                </a:tc>
                <a:extLst>
                  <a:ext uri="{0D108BD9-81ED-4DB2-BD59-A6C34878D82A}">
                    <a16:rowId xmlns:a16="http://schemas.microsoft.com/office/drawing/2014/main" val="10001"/>
                  </a:ext>
                </a:extLst>
              </a:tr>
              <a:tr h="330650">
                <a:tc>
                  <a:txBody>
                    <a:bodyPr/>
                    <a:lstStyle/>
                    <a:p>
                      <a:pPr lvl="0" indent="0" algn="l">
                        <a:lnSpc>
                          <a:spcPct val="119000"/>
                        </a:lnSpc>
                        <a:spcBef>
                          <a:spcPts val="0"/>
                        </a:spcBef>
                        <a:spcAft>
                          <a:spcPts val="600"/>
                        </a:spcAft>
                        <a:buNone/>
                      </a:pPr>
                      <a:r>
                        <a:rPr lang="en-US" sz="1200" b="0" i="0" u="none" strike="noStrike" kern="1400" noProof="0" dirty="0">
                          <a:ln>
                            <a:noFill/>
                          </a:ln>
                          <a:solidFill>
                            <a:srgbClr val="000000"/>
                          </a:solidFill>
                          <a:effectLst/>
                          <a:latin typeface="Gill Sans MT" panose="020B0502020104020203" pitchFamily="34" charset="0"/>
                        </a:rPr>
                        <a:t>Triplet</a:t>
                      </a:r>
                    </a:p>
                  </a:txBody>
                  <a:tcPr marL="36576" marR="36576" marT="36576" marB="36576" anchor="ctr"/>
                </a:tc>
                <a:tc>
                  <a:txBody>
                    <a:bodyPr/>
                    <a:lstStyle/>
                    <a:p>
                      <a:pPr lvl="0" indent="0" algn="l">
                        <a:lnSpc>
                          <a:spcPct val="119000"/>
                        </a:lnSpc>
                        <a:spcBef>
                          <a:spcPts val="0"/>
                        </a:spcBef>
                        <a:spcAft>
                          <a:spcPts val="600"/>
                        </a:spcAft>
                        <a:buNone/>
                      </a:pPr>
                      <a:r>
                        <a:rPr lang="en-US" sz="1200" b="0" i="0" u="none" strike="noStrike" kern="1400" noProof="0" dirty="0">
                          <a:ln>
                            <a:noFill/>
                          </a:ln>
                          <a:solidFill>
                            <a:srgbClr val="0F0F0F"/>
                          </a:solidFill>
                          <a:effectLst/>
                          <a:latin typeface="Gill Sans MT" panose="020B0502020104020203" pitchFamily="34" charset="0"/>
                        </a:rPr>
                        <a:t>Three notes played in the time of two.</a:t>
                      </a:r>
                    </a:p>
                  </a:txBody>
                  <a:tcPr marL="36576" marR="36576" marT="36576" marB="36576" anchor="ctr"/>
                </a:tc>
                <a:extLst>
                  <a:ext uri="{0D108BD9-81ED-4DB2-BD59-A6C34878D82A}">
                    <a16:rowId xmlns:a16="http://schemas.microsoft.com/office/drawing/2014/main" val="2840954109"/>
                  </a:ext>
                </a:extLst>
              </a:tr>
              <a:tr h="362128">
                <a:tc>
                  <a:txBody>
                    <a:bodyPr/>
                    <a:lstStyle/>
                    <a:p>
                      <a:pPr marR="0" lvl="0" indent="0" algn="l">
                        <a:lnSpc>
                          <a:spcPct val="119000"/>
                        </a:lnSpc>
                        <a:spcBef>
                          <a:spcPts val="0"/>
                        </a:spcBef>
                        <a:spcAft>
                          <a:spcPts val="600"/>
                        </a:spcAft>
                        <a:buNone/>
                      </a:pPr>
                      <a:r>
                        <a:rPr lang="en-US" sz="1200" b="0" i="0" u="none" strike="noStrike" kern="1400" noProof="0" dirty="0">
                          <a:ln>
                            <a:noFill/>
                          </a:ln>
                          <a:solidFill>
                            <a:srgbClr val="212121"/>
                          </a:solidFill>
                          <a:effectLst/>
                          <a:latin typeface="Gill Sans MT" panose="020B0502020104020203" pitchFamily="34" charset="0"/>
                        </a:rPr>
                        <a:t>Structure in pop</a:t>
                      </a:r>
                    </a:p>
                  </a:txBody>
                  <a:tcPr marL="36576" marR="36576" marT="36576" marB="36576" anchor="ctr"/>
                </a:tc>
                <a:tc>
                  <a:txBody>
                    <a:bodyPr/>
                    <a:lstStyle/>
                    <a:p>
                      <a:pPr marL="69850" lvl="0">
                        <a:lnSpc>
                          <a:spcPct val="100000"/>
                        </a:lnSpc>
                        <a:spcBef>
                          <a:spcPts val="10"/>
                        </a:spcBef>
                        <a:buNone/>
                      </a:pPr>
                      <a:r>
                        <a:rPr lang="en-US" sz="1200" b="0" i="0" u="none" strike="noStrike" kern="1400" noProof="0" dirty="0">
                          <a:ln>
                            <a:noFill/>
                          </a:ln>
                          <a:solidFill>
                            <a:srgbClr val="212121"/>
                          </a:solidFill>
                          <a:effectLst/>
                          <a:latin typeface="Gill Sans MT" panose="020B0502020104020203" pitchFamily="34" charset="0"/>
                        </a:rPr>
                        <a:t>organization and arrangement of various song sections like verses, choruses, bridges, and the overall layout, creating the framework for the composition.</a:t>
                      </a:r>
                      <a:endParaRPr lang="en-US" b="0" dirty="0">
                        <a:latin typeface="Gill Sans MT" panose="020B0502020104020203" pitchFamily="34" charset="0"/>
                      </a:endParaRPr>
                    </a:p>
                  </a:txBody>
                  <a:tcPr marL="36576" marR="36576" marT="36576" marB="36576" anchor="ctr"/>
                </a:tc>
                <a:extLst>
                  <a:ext uri="{0D108BD9-81ED-4DB2-BD59-A6C34878D82A}">
                    <a16:rowId xmlns:a16="http://schemas.microsoft.com/office/drawing/2014/main" val="10002"/>
                  </a:ext>
                </a:extLst>
              </a:tr>
              <a:tr h="404566">
                <a:tc>
                  <a:txBody>
                    <a:bodyPr/>
                    <a:lstStyle/>
                    <a:p>
                      <a:pPr marR="0" lvl="0" indent="0" algn="l">
                        <a:lnSpc>
                          <a:spcPct val="119000"/>
                        </a:lnSpc>
                        <a:spcBef>
                          <a:spcPts val="0"/>
                        </a:spcBef>
                        <a:spcAft>
                          <a:spcPts val="600"/>
                        </a:spcAft>
                        <a:buNone/>
                      </a:pPr>
                      <a:r>
                        <a:rPr lang="en-US" sz="1200" b="0" i="0" u="none" strike="noStrike" kern="1400" noProof="0" dirty="0">
                          <a:ln>
                            <a:noFill/>
                          </a:ln>
                          <a:solidFill>
                            <a:srgbClr val="000000"/>
                          </a:solidFill>
                          <a:effectLst/>
                          <a:latin typeface="Gill Sans MT" panose="020B0502020104020203" pitchFamily="34" charset="0"/>
                        </a:rPr>
                        <a:t>Harmony</a:t>
                      </a:r>
                    </a:p>
                  </a:txBody>
                  <a:tcPr marL="36576" marR="36576" marT="36576" marB="36576" anchor="ctr"/>
                </a:tc>
                <a:tc>
                  <a:txBody>
                    <a:bodyPr/>
                    <a:lstStyle/>
                    <a:p>
                      <a:pPr marR="0" lvl="0" indent="0" algn="l">
                        <a:lnSpc>
                          <a:spcPct val="119000"/>
                        </a:lnSpc>
                        <a:spcBef>
                          <a:spcPts val="0"/>
                        </a:spcBef>
                        <a:spcAft>
                          <a:spcPts val="600"/>
                        </a:spcAft>
                        <a:buNone/>
                      </a:pPr>
                      <a:r>
                        <a:rPr lang="en-US" sz="1200" b="0" i="0" u="none" strike="noStrike" kern="1400" noProof="0" dirty="0">
                          <a:ln>
                            <a:noFill/>
                          </a:ln>
                          <a:solidFill>
                            <a:srgbClr val="0F0F0F"/>
                          </a:solidFill>
                          <a:effectLst/>
                          <a:latin typeface="Gill Sans MT" panose="020B0502020104020203" pitchFamily="34" charset="0"/>
                        </a:rPr>
                        <a:t>is the combination of different musical notes played simultaneously, creating a rich and pleasing sound that adds depth and character to a musical piece.</a:t>
                      </a:r>
                      <a:endParaRPr lang="en-US" b="0" dirty="0">
                        <a:latin typeface="Gill Sans MT" panose="020B0502020104020203" pitchFamily="34" charset="0"/>
                      </a:endParaRPr>
                    </a:p>
                  </a:txBody>
                  <a:tcPr marL="36576" marR="36576" marT="36576" marB="36576" anchor="ctr"/>
                </a:tc>
                <a:extLst>
                  <a:ext uri="{0D108BD9-81ED-4DB2-BD59-A6C34878D82A}">
                    <a16:rowId xmlns:a16="http://schemas.microsoft.com/office/drawing/2014/main" val="10003"/>
                  </a:ext>
                </a:extLst>
              </a:tr>
              <a:tr h="330650">
                <a:tc>
                  <a:txBody>
                    <a:bodyPr/>
                    <a:lstStyle/>
                    <a:p>
                      <a:pPr marR="0" lvl="0" indent="0" algn="l">
                        <a:lnSpc>
                          <a:spcPct val="119000"/>
                        </a:lnSpc>
                        <a:spcBef>
                          <a:spcPts val="0"/>
                        </a:spcBef>
                        <a:spcAft>
                          <a:spcPts val="600"/>
                        </a:spcAft>
                        <a:buNone/>
                      </a:pPr>
                      <a:r>
                        <a:rPr lang="en-US" sz="1200" b="0" i="0" u="none" strike="noStrike" kern="1400" noProof="0" dirty="0">
                          <a:ln>
                            <a:noFill/>
                          </a:ln>
                          <a:solidFill>
                            <a:srgbClr val="000000"/>
                          </a:solidFill>
                          <a:effectLst/>
                          <a:latin typeface="Gill Sans MT" panose="020B0502020104020203" pitchFamily="34" charset="0"/>
                        </a:rPr>
                        <a:t>Time signature</a:t>
                      </a:r>
                    </a:p>
                  </a:txBody>
                  <a:tcPr marL="36576" marR="36576" marT="36576" marB="36576" anchor="ctr"/>
                </a:tc>
                <a:tc>
                  <a:txBody>
                    <a:bodyPr/>
                    <a:lstStyle/>
                    <a:p>
                      <a:pPr marL="69850" lvl="0">
                        <a:lnSpc>
                          <a:spcPts val="1390"/>
                        </a:lnSpc>
                        <a:buNone/>
                      </a:pPr>
                      <a:r>
                        <a:rPr lang="en-US" sz="1200" b="0" i="0" u="none" strike="noStrike" kern="1400" noProof="0" dirty="0">
                          <a:ln>
                            <a:noFill/>
                          </a:ln>
                          <a:solidFill>
                            <a:srgbClr val="000000"/>
                          </a:solidFill>
                          <a:effectLst/>
                          <a:latin typeface="Gill Sans MT" panose="020B0502020104020203" pitchFamily="34" charset="0"/>
                        </a:rPr>
                        <a:t>It </a:t>
                      </a:r>
                      <a:r>
                        <a:rPr lang="en-US" sz="1200" b="0" i="0" u="none" strike="noStrike" kern="1400" noProof="0" dirty="0">
                          <a:ln>
                            <a:noFill/>
                          </a:ln>
                          <a:solidFill>
                            <a:srgbClr val="0F0F0F"/>
                          </a:solidFill>
                          <a:effectLst/>
                          <a:latin typeface="Gill Sans MT" panose="020B0502020104020203" pitchFamily="34" charset="0"/>
                        </a:rPr>
                        <a:t>tells you how many beats are in each measure and which note gets one beat, helping you keep track of the rhythm while playing or singing.</a:t>
                      </a:r>
                      <a:endParaRPr lang="en-US" sz="1200" b="0" i="0" u="none" strike="noStrike" kern="1400" noProof="0" dirty="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10004"/>
                  </a:ext>
                </a:extLst>
              </a:tr>
              <a:tr h="330650">
                <a:tc>
                  <a:txBody>
                    <a:bodyPr/>
                    <a:lstStyle/>
                    <a:p>
                      <a:pPr marR="0" indent="0" algn="l" rtl="0">
                        <a:lnSpc>
                          <a:spcPct val="119000"/>
                        </a:lnSpc>
                        <a:spcBef>
                          <a:spcPts val="0"/>
                        </a:spcBef>
                        <a:spcAft>
                          <a:spcPts val="600"/>
                        </a:spcAft>
                      </a:pPr>
                      <a:r>
                        <a:rPr lang="en-GB" sz="1200" b="0" kern="1400" dirty="0">
                          <a:ln>
                            <a:noFill/>
                          </a:ln>
                          <a:solidFill>
                            <a:srgbClr val="000000"/>
                          </a:solidFill>
                          <a:effectLst/>
                          <a:latin typeface="Gill Sans MT" panose="020B0502020104020203" pitchFamily="34" charset="0"/>
                        </a:rPr>
                        <a:t>Dynamic</a:t>
                      </a:r>
                    </a:p>
                  </a:txBody>
                  <a:tcPr marL="36576" marR="36576" marT="36576" marB="36576" anchor="ctr"/>
                </a:tc>
                <a:tc>
                  <a:txBody>
                    <a:bodyPr/>
                    <a:lstStyle/>
                    <a:p>
                      <a:pPr marL="66675" lvl="0">
                        <a:lnSpc>
                          <a:spcPts val="1390"/>
                        </a:lnSpc>
                        <a:buNone/>
                      </a:pPr>
                      <a:r>
                        <a:rPr lang="en-US" sz="1200" b="0" i="0" u="none" strike="noStrike" kern="1400" noProof="0" dirty="0">
                          <a:ln>
                            <a:noFill/>
                          </a:ln>
                          <a:solidFill>
                            <a:srgbClr val="000000"/>
                          </a:solidFill>
                          <a:effectLst/>
                          <a:latin typeface="Gill Sans MT" panose="020B0502020104020203" pitchFamily="34" charset="0"/>
                        </a:rPr>
                        <a:t>The volume of a sound or piece of music – loud/soft</a:t>
                      </a:r>
                      <a:endParaRPr lang="en-GB" sz="1200" b="0">
                        <a:latin typeface="Gill Sans MT" panose="020B0502020104020203" pitchFamily="34" charset="0"/>
                      </a:endParaRPr>
                    </a:p>
                  </a:txBody>
                  <a:tcPr marL="36576" marR="36576" marT="36576" marB="36576" anchor="ctr"/>
                </a:tc>
                <a:extLst>
                  <a:ext uri="{0D108BD9-81ED-4DB2-BD59-A6C34878D82A}">
                    <a16:rowId xmlns:a16="http://schemas.microsoft.com/office/drawing/2014/main" val="3925240874"/>
                  </a:ext>
                </a:extLst>
              </a:tr>
              <a:tr h="330650">
                <a:tc>
                  <a:txBody>
                    <a:bodyPr/>
                    <a:lstStyle/>
                    <a:p>
                      <a:pPr marR="0" indent="0" algn="l" rtl="0">
                        <a:lnSpc>
                          <a:spcPct val="119000"/>
                        </a:lnSpc>
                        <a:spcBef>
                          <a:spcPts val="0"/>
                        </a:spcBef>
                        <a:spcAft>
                          <a:spcPts val="600"/>
                        </a:spcAft>
                      </a:pPr>
                      <a:r>
                        <a:rPr lang="en-GB" sz="1200" b="0" kern="1400" dirty="0">
                          <a:ln>
                            <a:noFill/>
                          </a:ln>
                          <a:solidFill>
                            <a:srgbClr val="000000"/>
                          </a:solidFill>
                          <a:effectLst/>
                          <a:latin typeface="Gill Sans MT" panose="020B0502020104020203" pitchFamily="34" charset="0"/>
                        </a:rPr>
                        <a:t>pulse</a:t>
                      </a:r>
                    </a:p>
                  </a:txBody>
                  <a:tcPr marL="36576" marR="36576" marT="36576" marB="36576" anchor="ctr"/>
                </a:tc>
                <a:tc>
                  <a:txBody>
                    <a:bodyPr/>
                    <a:lstStyle/>
                    <a:p>
                      <a:pPr marL="66675" lvl="0">
                        <a:lnSpc>
                          <a:spcPts val="1420"/>
                        </a:lnSpc>
                        <a:buNone/>
                      </a:pPr>
                      <a:r>
                        <a:rPr lang="en-US" sz="1200" b="0" i="0" u="none" strike="noStrike" kern="1400" noProof="0" dirty="0">
                          <a:ln>
                            <a:noFill/>
                          </a:ln>
                          <a:solidFill>
                            <a:srgbClr val="000000"/>
                          </a:solidFill>
                          <a:effectLst/>
                          <a:latin typeface="Gill Sans MT" panose="020B0502020104020203" pitchFamily="34" charset="0"/>
                        </a:rPr>
                        <a:t>The steady beat in music</a:t>
                      </a:r>
                    </a:p>
                  </a:txBody>
                  <a:tcPr marL="36576" marR="36576" marT="36576" marB="36576" anchor="ctr"/>
                </a:tc>
                <a:extLst>
                  <a:ext uri="{0D108BD9-81ED-4DB2-BD59-A6C34878D82A}">
                    <a16:rowId xmlns:a16="http://schemas.microsoft.com/office/drawing/2014/main" val="3041935017"/>
                  </a:ext>
                </a:extLst>
              </a:tr>
              <a:tr h="330650">
                <a:tc>
                  <a:txBody>
                    <a:bodyPr/>
                    <a:lstStyle/>
                    <a:p>
                      <a:pPr marR="0" indent="0" algn="l" rtl="0">
                        <a:lnSpc>
                          <a:spcPct val="119000"/>
                        </a:lnSpc>
                        <a:spcBef>
                          <a:spcPts val="0"/>
                        </a:spcBef>
                        <a:spcAft>
                          <a:spcPts val="600"/>
                        </a:spcAft>
                      </a:pPr>
                      <a:r>
                        <a:rPr lang="en-GB" sz="1200" b="0" kern="1400" dirty="0">
                          <a:ln>
                            <a:noFill/>
                          </a:ln>
                          <a:solidFill>
                            <a:srgbClr val="000000"/>
                          </a:solidFill>
                          <a:effectLst/>
                          <a:latin typeface="Gill Sans MT" panose="020B0502020104020203" pitchFamily="34" charset="0"/>
                        </a:rPr>
                        <a:t>Timbre</a:t>
                      </a:r>
                    </a:p>
                  </a:txBody>
                  <a:tcPr marL="36576" marR="36576" marT="36576" marB="36576" anchor="ctr"/>
                </a:tc>
                <a:tc>
                  <a:txBody>
                    <a:bodyPr/>
                    <a:lstStyle/>
                    <a:p>
                      <a:pPr lvl="0" algn="l">
                        <a:lnSpc>
                          <a:spcPct val="100000"/>
                        </a:lnSpc>
                        <a:spcBef>
                          <a:spcPts val="0"/>
                        </a:spcBef>
                        <a:spcAft>
                          <a:spcPts val="0"/>
                        </a:spcAft>
                        <a:buNone/>
                      </a:pPr>
                      <a:r>
                        <a:rPr lang="en-US" sz="1200" b="0" i="0" u="none" strike="noStrike" kern="1400" noProof="0" dirty="0">
                          <a:ln>
                            <a:noFill/>
                          </a:ln>
                          <a:solidFill>
                            <a:srgbClr val="000000"/>
                          </a:solidFill>
                          <a:effectLst/>
                          <a:latin typeface="Gill Sans MT" panose="020B0502020104020203" pitchFamily="34" charset="0"/>
                        </a:rPr>
                        <a:t>Each instrument own unique ‘tone quality’ and the voice as an instrument had different Timbre</a:t>
                      </a:r>
                      <a:endParaRPr lang="en-GB" sz="1200" b="0" i="0" u="none" strike="noStrike" kern="1400" noProof="0" dirty="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4149408354"/>
                  </a:ext>
                </a:extLst>
              </a:tr>
              <a:tr h="330650">
                <a:tc>
                  <a:txBody>
                    <a:bodyPr/>
                    <a:lstStyle/>
                    <a:p>
                      <a:pPr marR="0" lvl="0" indent="0" algn="l">
                        <a:lnSpc>
                          <a:spcPct val="119000"/>
                        </a:lnSpc>
                        <a:spcBef>
                          <a:spcPts val="0"/>
                        </a:spcBef>
                        <a:spcAft>
                          <a:spcPts val="600"/>
                        </a:spcAft>
                        <a:buNone/>
                      </a:pPr>
                      <a:r>
                        <a:rPr lang="en-US" sz="1200" b="0" i="0" u="none" strike="noStrike" kern="1400" noProof="0" dirty="0">
                          <a:ln>
                            <a:noFill/>
                          </a:ln>
                          <a:solidFill>
                            <a:srgbClr val="000000"/>
                          </a:solidFill>
                          <a:effectLst/>
                          <a:latin typeface="Gill Sans MT" panose="020B0502020104020203" pitchFamily="34" charset="0"/>
                        </a:rPr>
                        <a:t>accent</a:t>
                      </a:r>
                    </a:p>
                  </a:txBody>
                  <a:tcPr marL="36576" marR="36576" marT="36576" marB="36576" anchor="ctr"/>
                </a:tc>
                <a:tc>
                  <a:txBody>
                    <a:bodyPr/>
                    <a:lstStyle/>
                    <a:p>
                      <a:pPr marL="69850" lvl="0">
                        <a:lnSpc>
                          <a:spcPts val="1420"/>
                        </a:lnSpc>
                        <a:buNone/>
                      </a:pPr>
                      <a:r>
                        <a:rPr lang="en-US" sz="1200" b="0" i="0" u="none" strike="noStrike" kern="1400" noProof="0" dirty="0">
                          <a:ln>
                            <a:noFill/>
                          </a:ln>
                          <a:solidFill>
                            <a:srgbClr val="000000"/>
                          </a:solidFill>
                          <a:effectLst/>
                          <a:latin typeface="Gill Sans MT" panose="020B0502020104020203" pitchFamily="34" charset="0"/>
                        </a:rPr>
                        <a:t>Extra stress placed on a note or chord</a:t>
                      </a:r>
                    </a:p>
                  </a:txBody>
                  <a:tcPr marL="36576" marR="36576" marT="36576" marB="36576" anchor="ctr"/>
                </a:tc>
                <a:extLst>
                  <a:ext uri="{0D108BD9-81ED-4DB2-BD59-A6C34878D82A}">
                    <a16:rowId xmlns:a16="http://schemas.microsoft.com/office/drawing/2014/main" val="1235971345"/>
                  </a:ext>
                </a:extLst>
              </a:tr>
              <a:tr h="487562">
                <a:tc>
                  <a:txBody>
                    <a:bodyPr/>
                    <a:lstStyle/>
                    <a:p>
                      <a:pPr marR="0" indent="0" algn="l" rtl="0">
                        <a:lnSpc>
                          <a:spcPct val="119000"/>
                        </a:lnSpc>
                        <a:spcBef>
                          <a:spcPts val="0"/>
                        </a:spcBef>
                        <a:spcAft>
                          <a:spcPts val="600"/>
                        </a:spcAft>
                      </a:pPr>
                      <a:r>
                        <a:rPr lang="en-GB" sz="1200" b="0" kern="1400" dirty="0">
                          <a:ln>
                            <a:noFill/>
                          </a:ln>
                          <a:solidFill>
                            <a:srgbClr val="000000"/>
                          </a:solidFill>
                          <a:effectLst/>
                          <a:latin typeface="Gill Sans MT" panose="020B0502020104020203" pitchFamily="34" charset="0"/>
                        </a:rPr>
                        <a:t>Texture</a:t>
                      </a:r>
                    </a:p>
                  </a:txBody>
                  <a:tcPr marL="36576" marR="36576" marT="36576" marB="36576" anchor="ctr"/>
                </a:tc>
                <a:tc>
                  <a:txBody>
                    <a:bodyPr/>
                    <a:lstStyle/>
                    <a:p>
                      <a:pPr marL="69850" lvl="0">
                        <a:lnSpc>
                          <a:spcPts val="1420"/>
                        </a:lnSpc>
                        <a:buNone/>
                      </a:pPr>
                      <a:r>
                        <a:rPr lang="en-US" sz="1200" b="0" i="0" u="none" strike="noStrike" kern="1400" noProof="0" dirty="0">
                          <a:ln>
                            <a:noFill/>
                          </a:ln>
                          <a:solidFill>
                            <a:srgbClr val="000000"/>
                          </a:solidFill>
                          <a:effectLst/>
                          <a:latin typeface="Gill Sans MT" panose="020B0502020104020203" pitchFamily="34" charset="0"/>
                        </a:rPr>
                        <a:t>Sometimes voices sing different parts at the same time creating Harmony. Not all vocal music is accompanied by instruments, unaccompanied singing is called A Cappella.</a:t>
                      </a:r>
                      <a:endParaRPr lang="en-US" sz="1200" b="0">
                        <a:latin typeface="Gill Sans MT" panose="020B0502020104020203" pitchFamily="34" charset="0"/>
                      </a:endParaRPr>
                    </a:p>
                  </a:txBody>
                  <a:tcPr marL="36576" marR="36576" marT="36576" marB="36576" anchor="ctr"/>
                </a:tc>
                <a:extLst>
                  <a:ext uri="{0D108BD9-81ED-4DB2-BD59-A6C34878D82A}">
                    <a16:rowId xmlns:a16="http://schemas.microsoft.com/office/drawing/2014/main" val="3748769057"/>
                  </a:ext>
                </a:extLst>
              </a:tr>
              <a:tr h="825577">
                <a:tc>
                  <a:txBody>
                    <a:bodyPr/>
                    <a:lstStyle/>
                    <a:p>
                      <a:pPr marR="0" indent="0" algn="l" rtl="0">
                        <a:lnSpc>
                          <a:spcPct val="119000"/>
                        </a:lnSpc>
                        <a:spcBef>
                          <a:spcPts val="0"/>
                        </a:spcBef>
                        <a:spcAft>
                          <a:spcPts val="600"/>
                        </a:spcAft>
                      </a:pPr>
                      <a:r>
                        <a:rPr lang="en-GB" sz="1200" b="0" kern="1400" dirty="0">
                          <a:ln>
                            <a:noFill/>
                          </a:ln>
                          <a:solidFill>
                            <a:srgbClr val="000000"/>
                          </a:solidFill>
                          <a:effectLst/>
                          <a:latin typeface="Gill Sans MT" panose="020B0502020104020203" pitchFamily="34" charset="0"/>
                        </a:rPr>
                        <a:t>Rhythm</a:t>
                      </a:r>
                    </a:p>
                  </a:txBody>
                  <a:tcPr marL="36576" marR="36576" marT="36576" marB="36576" anchor="ctr"/>
                </a:tc>
                <a:tc>
                  <a:txBody>
                    <a:bodyPr/>
                    <a:lstStyle/>
                    <a:p>
                      <a:pPr marR="0" lvl="0" indent="0" algn="l">
                        <a:lnSpc>
                          <a:spcPct val="119000"/>
                        </a:lnSpc>
                        <a:spcBef>
                          <a:spcPts val="0"/>
                        </a:spcBef>
                        <a:spcAft>
                          <a:spcPts val="600"/>
                        </a:spcAft>
                        <a:buNone/>
                      </a:pPr>
                      <a:r>
                        <a:rPr lang="en-GB" sz="1200" b="0" i="0" u="none" strike="noStrike" kern="1400" noProof="0" dirty="0">
                          <a:ln>
                            <a:noFill/>
                          </a:ln>
                          <a:solidFill>
                            <a:srgbClr val="000000"/>
                          </a:solidFill>
                          <a:effectLst/>
                          <a:latin typeface="Gill Sans MT" panose="020B0502020104020203" pitchFamily="34" charset="0"/>
                        </a:rPr>
                        <a:t>Rhythm is the pattern of sounds and beats in music that creates a sense of movement and flow. It is like the heartbeat of a song that helps us feel the music and dance or sing along. Rhythm can be fast or slow, simple or complex, and is created by combining different beats and notes in a particular order. It is an essential element of music that makes it enjoyable and exciting to listen to.</a:t>
                      </a:r>
                      <a:endParaRPr lang="en-US" sz="1200" b="0">
                        <a:latin typeface="Gill Sans MT" panose="020B0502020104020203" pitchFamily="34" charset="0"/>
                      </a:endParaRPr>
                    </a:p>
                  </a:txBody>
                  <a:tcPr marL="36576" marR="36576" marT="36576" marB="36576" anchor="ctr"/>
                </a:tc>
                <a:extLst>
                  <a:ext uri="{0D108BD9-81ED-4DB2-BD59-A6C34878D82A}">
                    <a16:rowId xmlns:a16="http://schemas.microsoft.com/office/drawing/2014/main" val="1543258229"/>
                  </a:ext>
                </a:extLst>
              </a:tr>
              <a:tr h="330650">
                <a:tc>
                  <a:txBody>
                    <a:bodyPr/>
                    <a:lstStyle/>
                    <a:p>
                      <a:pPr marR="0" indent="0" algn="l" rtl="0">
                        <a:lnSpc>
                          <a:spcPct val="119000"/>
                        </a:lnSpc>
                        <a:spcBef>
                          <a:spcPts val="0"/>
                        </a:spcBef>
                        <a:spcAft>
                          <a:spcPts val="600"/>
                        </a:spcAft>
                      </a:pPr>
                      <a:r>
                        <a:rPr lang="en-GB" sz="1200" b="0" kern="1400" dirty="0">
                          <a:ln>
                            <a:noFill/>
                          </a:ln>
                          <a:solidFill>
                            <a:srgbClr val="000000"/>
                          </a:solidFill>
                          <a:effectLst/>
                          <a:latin typeface="Gill Sans MT" panose="020B0502020104020203" pitchFamily="34" charset="0"/>
                        </a:rPr>
                        <a:t>Tempo</a:t>
                      </a:r>
                    </a:p>
                  </a:txBody>
                  <a:tcPr marL="36576" marR="36576" marT="36576" marB="36576" anchor="ctr"/>
                </a:tc>
                <a:tc>
                  <a:txBody>
                    <a:bodyPr/>
                    <a:lstStyle/>
                    <a:p>
                      <a:pPr marR="0" lvl="0" indent="0" algn="l">
                        <a:lnSpc>
                          <a:spcPct val="119000"/>
                        </a:lnSpc>
                        <a:spcBef>
                          <a:spcPts val="0"/>
                        </a:spcBef>
                        <a:spcAft>
                          <a:spcPts val="600"/>
                        </a:spcAft>
                        <a:buNone/>
                      </a:pPr>
                      <a:r>
                        <a:rPr lang="en-GB" sz="1200" b="0" i="0" u="none" strike="noStrike" kern="1400" noProof="0" dirty="0">
                          <a:ln>
                            <a:noFill/>
                          </a:ln>
                          <a:solidFill>
                            <a:srgbClr val="000000"/>
                          </a:solidFill>
                          <a:effectLst/>
                          <a:latin typeface="Gill Sans MT" panose="020B0502020104020203" pitchFamily="34" charset="0"/>
                        </a:rPr>
                        <a:t>Tempo refers to the speed of music. It's how fast or slow a song sounds.</a:t>
                      </a:r>
                      <a:endParaRPr lang="en-US" sz="1200" b="0" dirty="0">
                        <a:latin typeface="Gill Sans MT" panose="020B0502020104020203" pitchFamily="34" charset="0"/>
                      </a:endParaRPr>
                    </a:p>
                  </a:txBody>
                  <a:tcPr marL="36576" marR="36576" marT="36576" marB="36576" anchor="ctr"/>
                </a:tc>
                <a:extLst>
                  <a:ext uri="{0D108BD9-81ED-4DB2-BD59-A6C34878D82A}">
                    <a16:rowId xmlns:a16="http://schemas.microsoft.com/office/drawing/2014/main" val="3146237369"/>
                  </a:ext>
                </a:extLst>
              </a:tr>
            </a:tbl>
          </a:graphicData>
        </a:graphic>
      </p:graphicFrame>
      <p:sp>
        <p:nvSpPr>
          <p:cNvPr id="5" name="TextBox 4"/>
          <p:cNvSpPr txBox="1"/>
          <p:nvPr/>
        </p:nvSpPr>
        <p:spPr>
          <a:xfrm>
            <a:off x="11755120" y="6488668"/>
            <a:ext cx="436880" cy="369332"/>
          </a:xfrm>
          <a:prstGeom prst="rect">
            <a:avLst/>
          </a:prstGeom>
          <a:solidFill>
            <a:schemeClr val="tx1"/>
          </a:solidFill>
        </p:spPr>
        <p:txBody>
          <a:bodyPr wrap="square" rtlCol="0">
            <a:spAutoFit/>
          </a:bodyPr>
          <a:lstStyle/>
          <a:p>
            <a:pPr algn="ctr"/>
            <a:r>
              <a:rPr lang="en-GB">
                <a:solidFill>
                  <a:schemeClr val="bg1"/>
                </a:solidFill>
              </a:rPr>
              <a:t>22</a:t>
            </a:r>
            <a:endParaRPr lang="en-GB" dirty="0">
              <a:solidFill>
                <a:schemeClr val="bg1"/>
              </a:solidFill>
            </a:endParaRPr>
          </a:p>
        </p:txBody>
      </p:sp>
    </p:spTree>
    <p:extLst>
      <p:ext uri="{BB962C8B-B14F-4D97-AF65-F5344CB8AC3E}">
        <p14:creationId xmlns:p14="http://schemas.microsoft.com/office/powerpoint/2010/main" val="14986366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nvGraphicFramePr>
        <p:xfrm>
          <a:off x="315074" y="179960"/>
          <a:ext cx="11604210" cy="6464682"/>
        </p:xfrm>
        <a:graphic>
          <a:graphicData uri="http://schemas.openxmlformats.org/drawingml/2006/table">
            <a:tbl>
              <a:tblPr firstRow="1" bandRow="1">
                <a:tableStyleId>{2D5ABB26-0587-4C30-8999-92F81FD0307C}</a:tableStyleId>
              </a:tblPr>
              <a:tblGrid>
                <a:gridCol w="2899615">
                  <a:extLst>
                    <a:ext uri="{9D8B030D-6E8A-4147-A177-3AD203B41FA5}">
                      <a16:colId xmlns:a16="http://schemas.microsoft.com/office/drawing/2014/main" val="20000"/>
                    </a:ext>
                  </a:extLst>
                </a:gridCol>
                <a:gridCol w="2898977">
                  <a:extLst>
                    <a:ext uri="{9D8B030D-6E8A-4147-A177-3AD203B41FA5}">
                      <a16:colId xmlns:a16="http://schemas.microsoft.com/office/drawing/2014/main" val="20001"/>
                    </a:ext>
                  </a:extLst>
                </a:gridCol>
                <a:gridCol w="2902809">
                  <a:extLst>
                    <a:ext uri="{9D8B030D-6E8A-4147-A177-3AD203B41FA5}">
                      <a16:colId xmlns:a16="http://schemas.microsoft.com/office/drawing/2014/main" val="20002"/>
                    </a:ext>
                  </a:extLst>
                </a:gridCol>
                <a:gridCol w="2902809">
                  <a:extLst>
                    <a:ext uri="{9D8B030D-6E8A-4147-A177-3AD203B41FA5}">
                      <a16:colId xmlns:a16="http://schemas.microsoft.com/office/drawing/2014/main" val="20003"/>
                    </a:ext>
                  </a:extLst>
                </a:gridCol>
              </a:tblGrid>
              <a:tr h="378149">
                <a:tc gridSpan="4">
                  <a:txBody>
                    <a:bodyPr/>
                    <a:lstStyle/>
                    <a:p>
                      <a:pPr marL="48260" marR="0" indent="0" algn="l" defTabSz="914400" eaLnBrk="1" fontAlgn="auto" latinLnBrk="0" hangingPunct="1">
                        <a:lnSpc>
                          <a:spcPts val="2090"/>
                        </a:lnSpc>
                        <a:spcBef>
                          <a:spcPts val="0"/>
                        </a:spcBef>
                        <a:spcAft>
                          <a:spcPts val="0"/>
                        </a:spcAft>
                        <a:buClrTx/>
                        <a:buSzTx/>
                        <a:buFontTx/>
                        <a:buNone/>
                        <a:tabLst/>
                        <a:defRPr/>
                      </a:pPr>
                      <a:r>
                        <a:rPr lang="en-GB" sz="1800" b="1" spc="-10" dirty="0">
                          <a:latin typeface="Gill Sans MT" panose="020B0502020104020203" pitchFamily="34" charset="0"/>
                          <a:cs typeface="Calibri"/>
                        </a:rPr>
                        <a:t>W/c</a:t>
                      </a:r>
                      <a:r>
                        <a:rPr lang="en-GB" sz="1800" b="1" spc="-10" baseline="0" dirty="0">
                          <a:latin typeface="Gill Sans MT" panose="020B0502020104020203" pitchFamily="34" charset="0"/>
                          <a:cs typeface="Calibri"/>
                        </a:rPr>
                        <a:t> 4</a:t>
                      </a:r>
                      <a:r>
                        <a:rPr lang="en-GB" sz="1800" b="1" spc="-10" baseline="30000" dirty="0">
                          <a:latin typeface="Gill Sans MT" panose="020B0502020104020203" pitchFamily="34" charset="0"/>
                          <a:cs typeface="Calibri"/>
                        </a:rPr>
                        <a:t>th</a:t>
                      </a:r>
                      <a:r>
                        <a:rPr lang="en-GB" sz="1800" b="1" spc="-10" baseline="0" dirty="0">
                          <a:latin typeface="Gill Sans MT" panose="020B0502020104020203" pitchFamily="34" charset="0"/>
                          <a:cs typeface="Calibri"/>
                        </a:rPr>
                        <a:t> November</a:t>
                      </a:r>
                      <a:endParaRPr lang="en-GB" sz="1800" b="1" spc="-10" dirty="0">
                        <a:latin typeface="Gill Sans MT" panose="020B0502020104020203" pitchFamily="34" charset="0"/>
                        <a:cs typeface="Calibri"/>
                      </a:endParaRPr>
                    </a:p>
                    <a:p>
                      <a:pPr marL="48260" marR="0" indent="0" algn="l" defTabSz="914400" eaLnBrk="1" fontAlgn="auto" latinLnBrk="0" hangingPunct="1">
                        <a:lnSpc>
                          <a:spcPts val="2090"/>
                        </a:lnSpc>
                        <a:spcBef>
                          <a:spcPts val="0"/>
                        </a:spcBef>
                        <a:spcAft>
                          <a:spcPts val="0"/>
                        </a:spcAft>
                        <a:buClrTx/>
                        <a:buSzTx/>
                        <a:buFontTx/>
                        <a:buNone/>
                        <a:tabLst/>
                        <a:defRPr/>
                      </a:pPr>
                      <a:r>
                        <a:rPr lang="en-GB" sz="1800" b="1" spc="-10" dirty="0">
                          <a:latin typeface="Gill Sans MT" panose="020B0502020104020203" pitchFamily="34" charset="0"/>
                          <a:cs typeface="Calibri"/>
                        </a:rPr>
                        <a:t>Thinking</a:t>
                      </a:r>
                      <a:r>
                        <a:rPr lang="en-GB" sz="1800" b="1" spc="-35" dirty="0">
                          <a:latin typeface="Gill Sans MT" panose="020B0502020104020203" pitchFamily="34" charset="0"/>
                          <a:cs typeface="Calibri"/>
                        </a:rPr>
                        <a:t> </a:t>
                      </a:r>
                      <a:r>
                        <a:rPr lang="en-GB" sz="1800" b="1" spc="-10" dirty="0">
                          <a:latin typeface="Gill Sans MT" panose="020B0502020104020203" pitchFamily="34" charset="0"/>
                          <a:cs typeface="Calibri"/>
                        </a:rPr>
                        <a:t>definition:</a:t>
                      </a:r>
                      <a:r>
                        <a:rPr lang="en-GB" sz="1800" b="1" spc="-15" dirty="0">
                          <a:latin typeface="Gill Sans MT" panose="020B0502020104020203" pitchFamily="34" charset="0"/>
                          <a:cs typeface="Calibri"/>
                        </a:rPr>
                        <a:t> </a:t>
                      </a:r>
                      <a:r>
                        <a:rPr lang="en-GB" sz="1800" i="1" dirty="0">
                          <a:latin typeface="Gill Sans MT" panose="020B0502020104020203" pitchFamily="34" charset="0"/>
                        </a:rPr>
                        <a:t>Thinking is making connections, reasoning and asking questions to make the learning stick</a:t>
                      </a:r>
                      <a:endParaRPr lang="en-GB" sz="1800" dirty="0">
                        <a:latin typeface="Gill Sans MT" panose="020B0502020104020203" pitchFamily="34" charset="0"/>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accent6">
                        <a:lumMod val="20000"/>
                        <a:lumOff val="80000"/>
                      </a:schemeClr>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36708">
                <a:tc rowSpan="2">
                  <a:txBody>
                    <a:bodyPr/>
                    <a:lstStyle/>
                    <a:p>
                      <a:pPr>
                        <a:lnSpc>
                          <a:spcPct val="100000"/>
                        </a:lnSpc>
                        <a:spcBef>
                          <a:spcPts val="25"/>
                        </a:spcBef>
                      </a:pPr>
                      <a:r>
                        <a:rPr lang="en-GB" sz="1600" dirty="0">
                          <a:solidFill>
                            <a:srgbClr val="FF0000"/>
                          </a:solidFill>
                          <a:latin typeface="Gill Sans MT" panose="020B0502020104020203" pitchFamily="34" charset="0"/>
                          <a:cs typeface="Calibri"/>
                        </a:rPr>
                        <a:t>Reflecting</a:t>
                      </a:r>
                      <a:r>
                        <a:rPr lang="en-GB" sz="1600" baseline="0" dirty="0">
                          <a:solidFill>
                            <a:srgbClr val="FF0000"/>
                          </a:solidFill>
                          <a:latin typeface="Gill Sans MT" panose="020B0502020104020203" pitchFamily="34" charset="0"/>
                          <a:cs typeface="Calibri"/>
                        </a:rPr>
                        <a:t> on learning behaviours for thinking…</a:t>
                      </a:r>
                      <a:endParaRPr sz="1600" dirty="0">
                        <a:solidFill>
                          <a:srgbClr val="FF0000"/>
                        </a:solidFill>
                        <a:latin typeface="Gill Sans MT" panose="020B0502020104020203" pitchFamily="34" charset="0"/>
                        <a:cs typeface="Calibri"/>
                      </a:endParaRPr>
                    </a:p>
                  </a:txBody>
                  <a:tcPr marL="0" marR="0" marT="3175"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accent2">
                        <a:lumMod val="20000"/>
                        <a:lumOff val="80000"/>
                      </a:schemeClr>
                    </a:solidFill>
                  </a:tcPr>
                </a:tc>
                <a:tc gridSpan="3">
                  <a:txBody>
                    <a:bodyPr/>
                    <a:lstStyle/>
                    <a:p>
                      <a:pPr marL="635" algn="ctr">
                        <a:lnSpc>
                          <a:spcPct val="100000"/>
                        </a:lnSpc>
                      </a:pPr>
                      <a:r>
                        <a:rPr sz="1200" b="1" spc="-5" dirty="0">
                          <a:latin typeface="Gill Sans MT" panose="020B0502020104020203" pitchFamily="34" charset="0"/>
                          <a:cs typeface="Calibri"/>
                        </a:rPr>
                        <a:t>Experience</a:t>
                      </a:r>
                      <a:r>
                        <a:rPr sz="1200" b="1" spc="-35" dirty="0">
                          <a:latin typeface="Gill Sans MT" panose="020B0502020104020203" pitchFamily="34" charset="0"/>
                          <a:cs typeface="Calibri"/>
                        </a:rPr>
                        <a:t> </a:t>
                      </a:r>
                      <a:r>
                        <a:rPr sz="1200" b="1" dirty="0">
                          <a:latin typeface="Gill Sans MT" panose="020B0502020104020203" pitchFamily="34" charset="0"/>
                          <a:cs typeface="Calibri"/>
                        </a:rPr>
                        <a:t>log</a:t>
                      </a:r>
                      <a:endParaRPr sz="1200" dirty="0">
                        <a:latin typeface="Gill Sans MT" panose="020B0502020104020203" pitchFamily="34" charset="0"/>
                        <a:cs typeface="Calibri"/>
                      </a:endParaRPr>
                    </a:p>
                  </a:txBody>
                  <a:tcPr marL="0" marR="0" marT="635"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1"/>
                  </a:ext>
                </a:extLst>
              </a:tr>
              <a:tr h="425872">
                <a:tc vMerge="1">
                  <a:txBody>
                    <a:bodyPr/>
                    <a:lstStyle/>
                    <a:p>
                      <a:endParaRPr/>
                    </a:p>
                  </a:txBody>
                  <a:tcPr marL="0" marR="0" marT="31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1F1F1"/>
                    </a:solidFill>
                  </a:tcPr>
                </a:tc>
                <a:tc>
                  <a:txBody>
                    <a:bodyPr/>
                    <a:lstStyle/>
                    <a:p>
                      <a:pPr marL="48260">
                        <a:lnSpc>
                          <a:spcPts val="1395"/>
                        </a:lnSpc>
                      </a:pPr>
                      <a:r>
                        <a:rPr sz="1200" spc="-5" dirty="0">
                          <a:latin typeface="Gill Sans MT" panose="020B0502020104020203" pitchFamily="34" charset="0"/>
                          <a:cs typeface="Calibri"/>
                        </a:rPr>
                        <a:t>Successful</a:t>
                      </a:r>
                      <a:r>
                        <a:rPr sz="1200" spc="-30" dirty="0">
                          <a:latin typeface="Gill Sans MT" panose="020B0502020104020203" pitchFamily="34" charset="0"/>
                          <a:cs typeface="Calibri"/>
                        </a:rPr>
                        <a:t> </a:t>
                      </a:r>
                      <a:r>
                        <a:rPr sz="1200" dirty="0">
                          <a:latin typeface="Gill Sans MT" panose="020B0502020104020203" pitchFamily="34" charset="0"/>
                          <a:cs typeface="Calibri"/>
                        </a:rPr>
                        <a:t>moment…</a:t>
                      </a: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48895">
                        <a:lnSpc>
                          <a:spcPts val="1395"/>
                        </a:lnSpc>
                      </a:pPr>
                      <a:r>
                        <a:rPr sz="1200" dirty="0">
                          <a:latin typeface="Gill Sans MT" panose="020B0502020104020203" pitchFamily="34" charset="0"/>
                          <a:cs typeface="Calibri"/>
                        </a:rPr>
                        <a:t>In</a:t>
                      </a:r>
                      <a:r>
                        <a:rPr sz="1200" spc="-40" dirty="0">
                          <a:latin typeface="Gill Sans MT" panose="020B0502020104020203" pitchFamily="34" charset="0"/>
                          <a:cs typeface="Calibri"/>
                        </a:rPr>
                        <a:t> </a:t>
                      </a:r>
                      <a:r>
                        <a:rPr sz="1200" spc="-5" dirty="0">
                          <a:latin typeface="Gill Sans MT" panose="020B0502020104020203" pitchFamily="34" charset="0"/>
                          <a:cs typeface="Calibri"/>
                        </a:rPr>
                        <a:t>hindsight…</a:t>
                      </a:r>
                      <a:endParaRPr lang="en-GB" sz="1200" spc="-5" dirty="0">
                        <a:latin typeface="Gill Sans MT" panose="020B0502020104020203" pitchFamily="34" charset="0"/>
                        <a:cs typeface="Calibri"/>
                      </a:endParaRPr>
                    </a:p>
                    <a:p>
                      <a:pPr marL="48895">
                        <a:lnSpc>
                          <a:spcPts val="1395"/>
                        </a:lnSpc>
                      </a:pPr>
                      <a:r>
                        <a:rPr lang="en-GB" sz="1050" i="1" spc="-5" dirty="0">
                          <a:latin typeface="Gill Sans MT" panose="020B0502020104020203" pitchFamily="34" charset="0"/>
                          <a:cs typeface="Calibri"/>
                        </a:rPr>
                        <a:t>Where you could have done better on reflection?</a:t>
                      </a:r>
                      <a:endParaRPr sz="1050" i="1"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49530">
                        <a:lnSpc>
                          <a:spcPts val="1395"/>
                        </a:lnSpc>
                      </a:pPr>
                      <a:r>
                        <a:rPr sz="1200" spc="-20" dirty="0">
                          <a:latin typeface="Gill Sans MT" panose="020B0502020104020203" pitchFamily="34" charset="0"/>
                          <a:cs typeface="Calibri"/>
                        </a:rPr>
                        <a:t>At</a:t>
                      </a:r>
                      <a:r>
                        <a:rPr sz="1200" spc="-30" dirty="0">
                          <a:latin typeface="Gill Sans MT" panose="020B0502020104020203" pitchFamily="34" charset="0"/>
                          <a:cs typeface="Calibri"/>
                        </a:rPr>
                        <a:t> </a:t>
                      </a:r>
                      <a:r>
                        <a:rPr sz="1200" spc="-5" dirty="0">
                          <a:latin typeface="Gill Sans MT" panose="020B0502020104020203" pitchFamily="34" charset="0"/>
                          <a:cs typeface="Calibri"/>
                        </a:rPr>
                        <a:t>home…</a:t>
                      </a:r>
                      <a:endParaRPr sz="120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1053748">
                <a:tc>
                  <a:txBody>
                    <a:bodyPr/>
                    <a:lstStyle/>
                    <a:p>
                      <a:pPr marL="48260">
                        <a:lnSpc>
                          <a:spcPts val="1860"/>
                        </a:lnSpc>
                      </a:pPr>
                      <a:r>
                        <a:rPr sz="1200" b="0" spc="-5" dirty="0">
                          <a:latin typeface="Gill Sans MT" panose="020B0502020104020203" pitchFamily="34" charset="0"/>
                          <a:cs typeface="Calibri"/>
                        </a:rPr>
                        <a:t>I </a:t>
                      </a:r>
                      <a:r>
                        <a:rPr lang="en-GB" sz="1200" b="0" spc="-5" dirty="0">
                          <a:latin typeface="Gill Sans MT" panose="020B0502020104020203" pitchFamily="34" charset="0"/>
                          <a:cs typeface="Calibri"/>
                        </a:rPr>
                        <a:t>gave an idea and reasoned/justified.</a:t>
                      </a:r>
                      <a:endParaRPr sz="1200" b="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3"/>
                  </a:ext>
                </a:extLst>
              </a:tr>
              <a:tr h="1053749">
                <a:tc>
                  <a:txBody>
                    <a:bodyPr/>
                    <a:lstStyle/>
                    <a:p>
                      <a:pPr marL="48260">
                        <a:lnSpc>
                          <a:spcPts val="1400"/>
                        </a:lnSpc>
                      </a:pPr>
                      <a:r>
                        <a:rPr lang="en-GB" sz="1200" dirty="0">
                          <a:latin typeface="Gill Sans MT" panose="020B0502020104020203" pitchFamily="34" charset="0"/>
                          <a:cs typeface="Calibri"/>
                        </a:rPr>
                        <a:t>I reflected on</a:t>
                      </a:r>
                      <a:r>
                        <a:rPr lang="en-GB" sz="1200" baseline="0" dirty="0">
                          <a:latin typeface="Gill Sans MT" panose="020B0502020104020203" pitchFamily="34" charset="0"/>
                          <a:cs typeface="Calibri"/>
                        </a:rPr>
                        <a:t> my idea and made it better after discussing with others</a:t>
                      </a:r>
                      <a:endParaRPr sz="120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extLst>
                  <a:ext uri="{0D108BD9-81ED-4DB2-BD59-A6C34878D82A}">
                    <a16:rowId xmlns:a16="http://schemas.microsoft.com/office/drawing/2014/main" val="10004"/>
                  </a:ext>
                </a:extLst>
              </a:tr>
              <a:tr h="1053749">
                <a:tc>
                  <a:txBody>
                    <a:bodyPr/>
                    <a:lstStyle/>
                    <a:p>
                      <a:pPr marL="48260" marR="0" indent="0" defTabSz="914400" eaLnBrk="1" fontAlgn="auto" latinLnBrk="0" hangingPunct="1">
                        <a:lnSpc>
                          <a:spcPts val="1400"/>
                        </a:lnSpc>
                        <a:spcBef>
                          <a:spcPts val="0"/>
                        </a:spcBef>
                        <a:spcAft>
                          <a:spcPts val="0"/>
                        </a:spcAft>
                        <a:buClrTx/>
                        <a:buSzTx/>
                        <a:buFontTx/>
                        <a:buNone/>
                        <a:tabLst/>
                        <a:defRPr/>
                      </a:pPr>
                      <a:r>
                        <a:rPr lang="en-GB" sz="1200" dirty="0">
                          <a:latin typeface="Gill Sans MT" panose="020B0502020104020203" pitchFamily="34" charset="0"/>
                          <a:cs typeface="Calibri"/>
                        </a:rPr>
                        <a:t>I</a:t>
                      </a:r>
                      <a:r>
                        <a:rPr lang="en-GB" sz="1200" spc="-5" dirty="0">
                          <a:latin typeface="Gill Sans MT" panose="020B0502020104020203" pitchFamily="34" charset="0"/>
                          <a:cs typeface="Calibri"/>
                        </a:rPr>
                        <a:t> </a:t>
                      </a:r>
                      <a:r>
                        <a:rPr lang="en-GB" sz="1200" spc="-10" dirty="0">
                          <a:latin typeface="Gill Sans MT" panose="020B0502020104020203" pitchFamily="34" charset="0"/>
                          <a:cs typeface="Calibri"/>
                        </a:rPr>
                        <a:t>used a revision strategy to help make</a:t>
                      </a:r>
                      <a:r>
                        <a:rPr lang="en-GB" sz="1200" spc="-10" baseline="0" dirty="0">
                          <a:latin typeface="Gill Sans MT" panose="020B0502020104020203" pitchFamily="34" charset="0"/>
                          <a:cs typeface="Calibri"/>
                        </a:rPr>
                        <a:t> the learning stick.</a:t>
                      </a:r>
                      <a:endParaRPr lang="en-GB" sz="1200" dirty="0">
                        <a:latin typeface="Gill Sans MT" panose="020B0502020104020203" pitchFamily="34" charset="0"/>
                        <a:cs typeface="Calibri"/>
                      </a:endParaRPr>
                    </a:p>
                    <a:p>
                      <a:pPr marL="48260">
                        <a:lnSpc>
                          <a:spcPts val="1400"/>
                        </a:lnSpc>
                      </a:pPr>
                      <a:endParaRPr sz="120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extLst>
                  <a:ext uri="{0D108BD9-81ED-4DB2-BD59-A6C34878D82A}">
                    <a16:rowId xmlns:a16="http://schemas.microsoft.com/office/drawing/2014/main" val="10005"/>
                  </a:ext>
                </a:extLst>
              </a:tr>
              <a:tr h="1053728">
                <a:tc>
                  <a:txBody>
                    <a:bodyPr/>
                    <a:lstStyle/>
                    <a:p>
                      <a:pPr marL="48260">
                        <a:lnSpc>
                          <a:spcPts val="1405"/>
                        </a:lnSpc>
                      </a:pPr>
                      <a:r>
                        <a:rPr sz="1200" dirty="0">
                          <a:latin typeface="Gill Sans MT" panose="020B0502020104020203" pitchFamily="34" charset="0"/>
                          <a:cs typeface="Calibri"/>
                        </a:rPr>
                        <a:t>I</a:t>
                      </a:r>
                      <a:r>
                        <a:rPr sz="1200" spc="-5" dirty="0">
                          <a:latin typeface="Gill Sans MT" panose="020B0502020104020203" pitchFamily="34" charset="0"/>
                          <a:cs typeface="Calibri"/>
                        </a:rPr>
                        <a:t> </a:t>
                      </a:r>
                      <a:r>
                        <a:rPr lang="en-GB" sz="1200" spc="-5" dirty="0">
                          <a:latin typeface="Gill Sans MT" panose="020B0502020104020203" pitchFamily="34" charset="0"/>
                          <a:cs typeface="Calibri"/>
                        </a:rPr>
                        <a:t>made connections between</a:t>
                      </a:r>
                      <a:r>
                        <a:rPr lang="en-GB" sz="1200" spc="-5" baseline="0" dirty="0">
                          <a:latin typeface="Gill Sans MT" panose="020B0502020104020203" pitchFamily="34" charset="0"/>
                          <a:cs typeface="Calibri"/>
                        </a:rPr>
                        <a:t> what I am learning and the outside world. </a:t>
                      </a:r>
                      <a:endParaRPr sz="120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1053728">
                <a:tc>
                  <a:txBody>
                    <a:bodyPr/>
                    <a:lstStyle/>
                    <a:p>
                      <a:pPr marL="48260">
                        <a:lnSpc>
                          <a:spcPts val="1405"/>
                        </a:lnSpc>
                      </a:pPr>
                      <a:r>
                        <a:rPr lang="en-GB" sz="1200" dirty="0">
                          <a:latin typeface="Gill Sans MT" panose="020B0502020104020203" pitchFamily="34" charset="0"/>
                          <a:cs typeface="Calibri"/>
                        </a:rPr>
                        <a:t>I asked questions to deepen my understanding.</a:t>
                      </a:r>
                      <a:endParaRPr sz="1200" dirty="0">
                        <a:latin typeface="Gill Sans MT" panose="020B0502020104020203" pitchFamily="34" charset="0"/>
                        <a:cs typeface="Calibri"/>
                      </a:endParaRPr>
                    </a:p>
                  </a:txBody>
                  <a:tcPr marL="0" marR="0" marT="0" marB="0" anchor="ctr">
                    <a:lnL w="12700">
                      <a:solidFill>
                        <a:srgbClr val="000000"/>
                      </a:solidFill>
                      <a:prstDash val="solid"/>
                    </a:lnL>
                    <a:lnR w="12700" cap="flat" cmpd="sng" algn="ctr">
                      <a:solidFill>
                        <a:srgbClr val="000000"/>
                      </a:solidFill>
                      <a:prstDash val="solid"/>
                      <a:round/>
                      <a:headEnd type="none" w="med" len="med"/>
                      <a:tailEnd type="none" w="med" len="me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cap="flat" cmpd="sng" algn="ctr">
                      <a:solidFill>
                        <a:srgbClr val="000000"/>
                      </a:solidFill>
                      <a:prstDash val="solid"/>
                      <a:round/>
                      <a:headEnd type="none" w="med" len="med"/>
                      <a:tailEnd type="none" w="med" len="me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extLst>
                  <a:ext uri="{0D108BD9-81ED-4DB2-BD59-A6C34878D82A}">
                    <a16:rowId xmlns:a16="http://schemas.microsoft.com/office/drawing/2014/main" val="734950622"/>
                  </a:ext>
                </a:extLst>
              </a:tr>
            </a:tbl>
          </a:graphicData>
        </a:graphic>
      </p:graphicFrame>
    </p:spTree>
    <p:extLst>
      <p:ext uri="{BB962C8B-B14F-4D97-AF65-F5344CB8AC3E}">
        <p14:creationId xmlns:p14="http://schemas.microsoft.com/office/powerpoint/2010/main" val="15446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nvGraphicFramePr>
        <p:xfrm>
          <a:off x="315074" y="179960"/>
          <a:ext cx="11604210" cy="6464682"/>
        </p:xfrm>
        <a:graphic>
          <a:graphicData uri="http://schemas.openxmlformats.org/drawingml/2006/table">
            <a:tbl>
              <a:tblPr firstRow="1" bandRow="1">
                <a:tableStyleId>{2D5ABB26-0587-4C30-8999-92F81FD0307C}</a:tableStyleId>
              </a:tblPr>
              <a:tblGrid>
                <a:gridCol w="2899615">
                  <a:extLst>
                    <a:ext uri="{9D8B030D-6E8A-4147-A177-3AD203B41FA5}">
                      <a16:colId xmlns:a16="http://schemas.microsoft.com/office/drawing/2014/main" val="20000"/>
                    </a:ext>
                  </a:extLst>
                </a:gridCol>
                <a:gridCol w="2898977">
                  <a:extLst>
                    <a:ext uri="{9D8B030D-6E8A-4147-A177-3AD203B41FA5}">
                      <a16:colId xmlns:a16="http://schemas.microsoft.com/office/drawing/2014/main" val="20001"/>
                    </a:ext>
                  </a:extLst>
                </a:gridCol>
                <a:gridCol w="2902809">
                  <a:extLst>
                    <a:ext uri="{9D8B030D-6E8A-4147-A177-3AD203B41FA5}">
                      <a16:colId xmlns:a16="http://schemas.microsoft.com/office/drawing/2014/main" val="20002"/>
                    </a:ext>
                  </a:extLst>
                </a:gridCol>
                <a:gridCol w="2902809">
                  <a:extLst>
                    <a:ext uri="{9D8B030D-6E8A-4147-A177-3AD203B41FA5}">
                      <a16:colId xmlns:a16="http://schemas.microsoft.com/office/drawing/2014/main" val="20003"/>
                    </a:ext>
                  </a:extLst>
                </a:gridCol>
              </a:tblGrid>
              <a:tr h="378149">
                <a:tc gridSpan="4">
                  <a:txBody>
                    <a:bodyPr/>
                    <a:lstStyle/>
                    <a:p>
                      <a:pPr marL="48260" marR="0" indent="0" algn="l" defTabSz="914400" eaLnBrk="1" fontAlgn="auto" latinLnBrk="0" hangingPunct="1">
                        <a:lnSpc>
                          <a:spcPts val="2090"/>
                        </a:lnSpc>
                        <a:spcBef>
                          <a:spcPts val="0"/>
                        </a:spcBef>
                        <a:spcAft>
                          <a:spcPts val="0"/>
                        </a:spcAft>
                        <a:buClrTx/>
                        <a:buSzTx/>
                        <a:buFontTx/>
                        <a:buNone/>
                        <a:tabLst/>
                        <a:defRPr/>
                      </a:pPr>
                      <a:r>
                        <a:rPr lang="en-GB" sz="1800" b="1" spc="-10" dirty="0">
                          <a:latin typeface="Gill Sans MT" panose="020B0502020104020203" pitchFamily="34" charset="0"/>
                          <a:cs typeface="Calibri"/>
                        </a:rPr>
                        <a:t>W/c</a:t>
                      </a:r>
                      <a:r>
                        <a:rPr lang="en-GB" sz="1800" b="1" spc="-10" baseline="0" dirty="0">
                          <a:latin typeface="Gill Sans MT" panose="020B0502020104020203" pitchFamily="34" charset="0"/>
                          <a:cs typeface="Calibri"/>
                        </a:rPr>
                        <a:t> 11</a:t>
                      </a:r>
                      <a:r>
                        <a:rPr lang="en-GB" sz="1800" b="1" spc="-10" baseline="30000" dirty="0">
                          <a:latin typeface="Gill Sans MT" panose="020B0502020104020203" pitchFamily="34" charset="0"/>
                          <a:cs typeface="Calibri"/>
                        </a:rPr>
                        <a:t>th</a:t>
                      </a:r>
                      <a:r>
                        <a:rPr lang="en-GB" sz="1800" b="1" spc="-10" baseline="0" dirty="0">
                          <a:latin typeface="Gill Sans MT" panose="020B0502020104020203" pitchFamily="34" charset="0"/>
                          <a:cs typeface="Calibri"/>
                        </a:rPr>
                        <a:t> November</a:t>
                      </a:r>
                      <a:endParaRPr lang="en-GB" sz="1800" b="1" spc="-10" dirty="0">
                        <a:latin typeface="Gill Sans MT" panose="020B0502020104020203" pitchFamily="34" charset="0"/>
                        <a:cs typeface="Calibri"/>
                      </a:endParaRPr>
                    </a:p>
                    <a:p>
                      <a:pPr marL="48260" marR="0" indent="0" algn="l" defTabSz="914400" eaLnBrk="1" fontAlgn="auto" latinLnBrk="0" hangingPunct="1">
                        <a:lnSpc>
                          <a:spcPts val="2090"/>
                        </a:lnSpc>
                        <a:spcBef>
                          <a:spcPts val="0"/>
                        </a:spcBef>
                        <a:spcAft>
                          <a:spcPts val="0"/>
                        </a:spcAft>
                        <a:buClrTx/>
                        <a:buSzTx/>
                        <a:buFontTx/>
                        <a:buNone/>
                        <a:tabLst/>
                        <a:defRPr/>
                      </a:pPr>
                      <a:r>
                        <a:rPr lang="en-GB" sz="1800" b="1" spc="-10" dirty="0">
                          <a:latin typeface="Gill Sans MT" panose="020B0502020104020203" pitchFamily="34" charset="0"/>
                          <a:cs typeface="Calibri"/>
                        </a:rPr>
                        <a:t>Thinking</a:t>
                      </a:r>
                      <a:r>
                        <a:rPr lang="en-GB" sz="1800" b="1" spc="-35" dirty="0">
                          <a:latin typeface="Gill Sans MT" panose="020B0502020104020203" pitchFamily="34" charset="0"/>
                          <a:cs typeface="Calibri"/>
                        </a:rPr>
                        <a:t> </a:t>
                      </a:r>
                      <a:r>
                        <a:rPr lang="en-GB" sz="1800" b="1" spc="-10" dirty="0">
                          <a:latin typeface="Gill Sans MT" panose="020B0502020104020203" pitchFamily="34" charset="0"/>
                          <a:cs typeface="Calibri"/>
                        </a:rPr>
                        <a:t>definition:</a:t>
                      </a:r>
                      <a:r>
                        <a:rPr lang="en-GB" sz="1800" b="1" spc="-15" dirty="0">
                          <a:latin typeface="Gill Sans MT" panose="020B0502020104020203" pitchFamily="34" charset="0"/>
                          <a:cs typeface="Calibri"/>
                        </a:rPr>
                        <a:t> </a:t>
                      </a:r>
                      <a:r>
                        <a:rPr lang="en-GB" sz="1800" i="1" dirty="0">
                          <a:latin typeface="Gill Sans MT" panose="020B0502020104020203" pitchFamily="34" charset="0"/>
                        </a:rPr>
                        <a:t>Thinking is making connections, reasoning and asking questions to make the learning stick</a:t>
                      </a:r>
                      <a:endParaRPr lang="en-GB" sz="1800" dirty="0">
                        <a:latin typeface="Gill Sans MT" panose="020B0502020104020203" pitchFamily="34" charset="0"/>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accent6">
                        <a:lumMod val="20000"/>
                        <a:lumOff val="80000"/>
                      </a:schemeClr>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36708">
                <a:tc rowSpan="2">
                  <a:txBody>
                    <a:bodyPr/>
                    <a:lstStyle/>
                    <a:p>
                      <a:pPr>
                        <a:lnSpc>
                          <a:spcPct val="100000"/>
                        </a:lnSpc>
                        <a:spcBef>
                          <a:spcPts val="25"/>
                        </a:spcBef>
                      </a:pPr>
                      <a:r>
                        <a:rPr lang="en-GB" sz="1600" dirty="0">
                          <a:solidFill>
                            <a:srgbClr val="FF0000"/>
                          </a:solidFill>
                          <a:latin typeface="Gill Sans MT" panose="020B0502020104020203" pitchFamily="34" charset="0"/>
                          <a:cs typeface="Calibri"/>
                        </a:rPr>
                        <a:t>Reflecting</a:t>
                      </a:r>
                      <a:r>
                        <a:rPr lang="en-GB" sz="1600" baseline="0" dirty="0">
                          <a:solidFill>
                            <a:srgbClr val="FF0000"/>
                          </a:solidFill>
                          <a:latin typeface="Gill Sans MT" panose="020B0502020104020203" pitchFamily="34" charset="0"/>
                          <a:cs typeface="Calibri"/>
                        </a:rPr>
                        <a:t> on learning behaviours for thinking…</a:t>
                      </a:r>
                      <a:endParaRPr sz="1600" dirty="0">
                        <a:solidFill>
                          <a:srgbClr val="FF0000"/>
                        </a:solidFill>
                        <a:latin typeface="Gill Sans MT" panose="020B0502020104020203" pitchFamily="34" charset="0"/>
                        <a:cs typeface="Calibri"/>
                      </a:endParaRPr>
                    </a:p>
                  </a:txBody>
                  <a:tcPr marL="0" marR="0" marT="3175"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accent2">
                        <a:lumMod val="20000"/>
                        <a:lumOff val="80000"/>
                      </a:schemeClr>
                    </a:solidFill>
                  </a:tcPr>
                </a:tc>
                <a:tc gridSpan="3">
                  <a:txBody>
                    <a:bodyPr/>
                    <a:lstStyle/>
                    <a:p>
                      <a:pPr marL="635" algn="ctr">
                        <a:lnSpc>
                          <a:spcPct val="100000"/>
                        </a:lnSpc>
                      </a:pPr>
                      <a:r>
                        <a:rPr sz="1200" b="1" spc="-5" dirty="0">
                          <a:latin typeface="Gill Sans MT" panose="020B0502020104020203" pitchFamily="34" charset="0"/>
                          <a:cs typeface="Calibri"/>
                        </a:rPr>
                        <a:t>Experience</a:t>
                      </a:r>
                      <a:r>
                        <a:rPr sz="1200" b="1" spc="-35" dirty="0">
                          <a:latin typeface="Gill Sans MT" panose="020B0502020104020203" pitchFamily="34" charset="0"/>
                          <a:cs typeface="Calibri"/>
                        </a:rPr>
                        <a:t> </a:t>
                      </a:r>
                      <a:r>
                        <a:rPr sz="1200" b="1" dirty="0">
                          <a:latin typeface="Gill Sans MT" panose="020B0502020104020203" pitchFamily="34" charset="0"/>
                          <a:cs typeface="Calibri"/>
                        </a:rPr>
                        <a:t>log</a:t>
                      </a:r>
                      <a:endParaRPr sz="1200" dirty="0">
                        <a:latin typeface="Gill Sans MT" panose="020B0502020104020203" pitchFamily="34" charset="0"/>
                        <a:cs typeface="Calibri"/>
                      </a:endParaRPr>
                    </a:p>
                  </a:txBody>
                  <a:tcPr marL="0" marR="0" marT="635"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1"/>
                  </a:ext>
                </a:extLst>
              </a:tr>
              <a:tr h="425872">
                <a:tc vMerge="1">
                  <a:txBody>
                    <a:bodyPr/>
                    <a:lstStyle/>
                    <a:p>
                      <a:endParaRPr/>
                    </a:p>
                  </a:txBody>
                  <a:tcPr marL="0" marR="0" marT="31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1F1F1"/>
                    </a:solidFill>
                  </a:tcPr>
                </a:tc>
                <a:tc>
                  <a:txBody>
                    <a:bodyPr/>
                    <a:lstStyle/>
                    <a:p>
                      <a:pPr marL="48260">
                        <a:lnSpc>
                          <a:spcPts val="1395"/>
                        </a:lnSpc>
                      </a:pPr>
                      <a:r>
                        <a:rPr sz="1200" spc="-5" dirty="0">
                          <a:latin typeface="Gill Sans MT" panose="020B0502020104020203" pitchFamily="34" charset="0"/>
                          <a:cs typeface="Calibri"/>
                        </a:rPr>
                        <a:t>Successful</a:t>
                      </a:r>
                      <a:r>
                        <a:rPr sz="1200" spc="-30" dirty="0">
                          <a:latin typeface="Gill Sans MT" panose="020B0502020104020203" pitchFamily="34" charset="0"/>
                          <a:cs typeface="Calibri"/>
                        </a:rPr>
                        <a:t> </a:t>
                      </a:r>
                      <a:r>
                        <a:rPr sz="1200" dirty="0">
                          <a:latin typeface="Gill Sans MT" panose="020B0502020104020203" pitchFamily="34" charset="0"/>
                          <a:cs typeface="Calibri"/>
                        </a:rPr>
                        <a:t>moment…</a:t>
                      </a: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48895">
                        <a:lnSpc>
                          <a:spcPts val="1395"/>
                        </a:lnSpc>
                      </a:pPr>
                      <a:r>
                        <a:rPr sz="1200" dirty="0">
                          <a:latin typeface="Gill Sans MT" panose="020B0502020104020203" pitchFamily="34" charset="0"/>
                          <a:cs typeface="Calibri"/>
                        </a:rPr>
                        <a:t>In</a:t>
                      </a:r>
                      <a:r>
                        <a:rPr sz="1200" spc="-40" dirty="0">
                          <a:latin typeface="Gill Sans MT" panose="020B0502020104020203" pitchFamily="34" charset="0"/>
                          <a:cs typeface="Calibri"/>
                        </a:rPr>
                        <a:t> </a:t>
                      </a:r>
                      <a:r>
                        <a:rPr sz="1200" spc="-5" dirty="0">
                          <a:latin typeface="Gill Sans MT" panose="020B0502020104020203" pitchFamily="34" charset="0"/>
                          <a:cs typeface="Calibri"/>
                        </a:rPr>
                        <a:t>hindsight…</a:t>
                      </a:r>
                      <a:endParaRPr lang="en-GB" sz="1200" spc="-5" dirty="0">
                        <a:latin typeface="Gill Sans MT" panose="020B0502020104020203" pitchFamily="34" charset="0"/>
                        <a:cs typeface="Calibri"/>
                      </a:endParaRPr>
                    </a:p>
                    <a:p>
                      <a:pPr marL="48895">
                        <a:lnSpc>
                          <a:spcPts val="1395"/>
                        </a:lnSpc>
                      </a:pPr>
                      <a:r>
                        <a:rPr lang="en-GB" sz="1050" i="1" spc="-5" dirty="0">
                          <a:latin typeface="Gill Sans MT" panose="020B0502020104020203" pitchFamily="34" charset="0"/>
                          <a:cs typeface="Calibri"/>
                        </a:rPr>
                        <a:t>Where you could have done better on reflection?</a:t>
                      </a:r>
                      <a:endParaRPr sz="1050" i="1"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49530">
                        <a:lnSpc>
                          <a:spcPts val="1395"/>
                        </a:lnSpc>
                      </a:pPr>
                      <a:r>
                        <a:rPr sz="1200" spc="-20" dirty="0">
                          <a:latin typeface="Gill Sans MT" panose="020B0502020104020203" pitchFamily="34" charset="0"/>
                          <a:cs typeface="Calibri"/>
                        </a:rPr>
                        <a:t>At</a:t>
                      </a:r>
                      <a:r>
                        <a:rPr sz="1200" spc="-30" dirty="0">
                          <a:latin typeface="Gill Sans MT" panose="020B0502020104020203" pitchFamily="34" charset="0"/>
                          <a:cs typeface="Calibri"/>
                        </a:rPr>
                        <a:t> </a:t>
                      </a:r>
                      <a:r>
                        <a:rPr sz="1200" spc="-5" dirty="0">
                          <a:latin typeface="Gill Sans MT" panose="020B0502020104020203" pitchFamily="34" charset="0"/>
                          <a:cs typeface="Calibri"/>
                        </a:rPr>
                        <a:t>home…</a:t>
                      </a:r>
                      <a:endParaRPr sz="120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1053748">
                <a:tc>
                  <a:txBody>
                    <a:bodyPr/>
                    <a:lstStyle/>
                    <a:p>
                      <a:pPr marL="48260">
                        <a:lnSpc>
                          <a:spcPts val="1860"/>
                        </a:lnSpc>
                      </a:pPr>
                      <a:r>
                        <a:rPr sz="1200" b="0" spc="-5" dirty="0">
                          <a:latin typeface="Gill Sans MT" panose="020B0502020104020203" pitchFamily="34" charset="0"/>
                          <a:cs typeface="Calibri"/>
                        </a:rPr>
                        <a:t>I </a:t>
                      </a:r>
                      <a:r>
                        <a:rPr lang="en-GB" sz="1200" b="0" spc="-5" dirty="0">
                          <a:latin typeface="Gill Sans MT" panose="020B0502020104020203" pitchFamily="34" charset="0"/>
                          <a:cs typeface="Calibri"/>
                        </a:rPr>
                        <a:t>gave an idea and reasoned/justified.</a:t>
                      </a:r>
                      <a:endParaRPr sz="1200" b="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3"/>
                  </a:ext>
                </a:extLst>
              </a:tr>
              <a:tr h="1053749">
                <a:tc>
                  <a:txBody>
                    <a:bodyPr/>
                    <a:lstStyle/>
                    <a:p>
                      <a:pPr marL="48260">
                        <a:lnSpc>
                          <a:spcPts val="1400"/>
                        </a:lnSpc>
                      </a:pPr>
                      <a:r>
                        <a:rPr lang="en-GB" sz="1200" dirty="0">
                          <a:latin typeface="Gill Sans MT" panose="020B0502020104020203" pitchFamily="34" charset="0"/>
                          <a:cs typeface="Calibri"/>
                        </a:rPr>
                        <a:t>I reflected on</a:t>
                      </a:r>
                      <a:r>
                        <a:rPr lang="en-GB" sz="1200" baseline="0" dirty="0">
                          <a:latin typeface="Gill Sans MT" panose="020B0502020104020203" pitchFamily="34" charset="0"/>
                          <a:cs typeface="Calibri"/>
                        </a:rPr>
                        <a:t> my idea and made it better after discussing with others</a:t>
                      </a:r>
                      <a:endParaRPr sz="120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extLst>
                  <a:ext uri="{0D108BD9-81ED-4DB2-BD59-A6C34878D82A}">
                    <a16:rowId xmlns:a16="http://schemas.microsoft.com/office/drawing/2014/main" val="10004"/>
                  </a:ext>
                </a:extLst>
              </a:tr>
              <a:tr h="1053749">
                <a:tc>
                  <a:txBody>
                    <a:bodyPr/>
                    <a:lstStyle/>
                    <a:p>
                      <a:pPr marL="48260" marR="0" indent="0" defTabSz="914400" eaLnBrk="1" fontAlgn="auto" latinLnBrk="0" hangingPunct="1">
                        <a:lnSpc>
                          <a:spcPts val="1400"/>
                        </a:lnSpc>
                        <a:spcBef>
                          <a:spcPts val="0"/>
                        </a:spcBef>
                        <a:spcAft>
                          <a:spcPts val="0"/>
                        </a:spcAft>
                        <a:buClrTx/>
                        <a:buSzTx/>
                        <a:buFontTx/>
                        <a:buNone/>
                        <a:tabLst/>
                        <a:defRPr/>
                      </a:pPr>
                      <a:r>
                        <a:rPr lang="en-GB" sz="1200" dirty="0">
                          <a:latin typeface="Gill Sans MT" panose="020B0502020104020203" pitchFamily="34" charset="0"/>
                          <a:cs typeface="Calibri"/>
                        </a:rPr>
                        <a:t>I</a:t>
                      </a:r>
                      <a:r>
                        <a:rPr lang="en-GB" sz="1200" spc="-5" dirty="0">
                          <a:latin typeface="Gill Sans MT" panose="020B0502020104020203" pitchFamily="34" charset="0"/>
                          <a:cs typeface="Calibri"/>
                        </a:rPr>
                        <a:t> </a:t>
                      </a:r>
                      <a:r>
                        <a:rPr lang="en-GB" sz="1200" spc="-10" dirty="0">
                          <a:latin typeface="Gill Sans MT" panose="020B0502020104020203" pitchFamily="34" charset="0"/>
                          <a:cs typeface="Calibri"/>
                        </a:rPr>
                        <a:t>used a revision strategy to help make</a:t>
                      </a:r>
                      <a:r>
                        <a:rPr lang="en-GB" sz="1200" spc="-10" baseline="0" dirty="0">
                          <a:latin typeface="Gill Sans MT" panose="020B0502020104020203" pitchFamily="34" charset="0"/>
                          <a:cs typeface="Calibri"/>
                        </a:rPr>
                        <a:t> the learning stick.</a:t>
                      </a:r>
                      <a:endParaRPr lang="en-GB" sz="1200" dirty="0">
                        <a:latin typeface="Gill Sans MT" panose="020B0502020104020203" pitchFamily="34" charset="0"/>
                        <a:cs typeface="Calibri"/>
                      </a:endParaRPr>
                    </a:p>
                    <a:p>
                      <a:pPr marL="48260">
                        <a:lnSpc>
                          <a:spcPts val="1400"/>
                        </a:lnSpc>
                      </a:pPr>
                      <a:endParaRPr sz="120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extLst>
                  <a:ext uri="{0D108BD9-81ED-4DB2-BD59-A6C34878D82A}">
                    <a16:rowId xmlns:a16="http://schemas.microsoft.com/office/drawing/2014/main" val="10005"/>
                  </a:ext>
                </a:extLst>
              </a:tr>
              <a:tr h="1053728">
                <a:tc>
                  <a:txBody>
                    <a:bodyPr/>
                    <a:lstStyle/>
                    <a:p>
                      <a:pPr marL="48260">
                        <a:lnSpc>
                          <a:spcPts val="1405"/>
                        </a:lnSpc>
                      </a:pPr>
                      <a:r>
                        <a:rPr sz="1200" dirty="0">
                          <a:latin typeface="Gill Sans MT" panose="020B0502020104020203" pitchFamily="34" charset="0"/>
                          <a:cs typeface="Calibri"/>
                        </a:rPr>
                        <a:t>I</a:t>
                      </a:r>
                      <a:r>
                        <a:rPr sz="1200" spc="-5" dirty="0">
                          <a:latin typeface="Gill Sans MT" panose="020B0502020104020203" pitchFamily="34" charset="0"/>
                          <a:cs typeface="Calibri"/>
                        </a:rPr>
                        <a:t> </a:t>
                      </a:r>
                      <a:r>
                        <a:rPr lang="en-GB" sz="1200" spc="-5" dirty="0">
                          <a:latin typeface="Gill Sans MT" panose="020B0502020104020203" pitchFamily="34" charset="0"/>
                          <a:cs typeface="Calibri"/>
                        </a:rPr>
                        <a:t>made connections between</a:t>
                      </a:r>
                      <a:r>
                        <a:rPr lang="en-GB" sz="1200" spc="-5" baseline="0" dirty="0">
                          <a:latin typeface="Gill Sans MT" panose="020B0502020104020203" pitchFamily="34" charset="0"/>
                          <a:cs typeface="Calibri"/>
                        </a:rPr>
                        <a:t> what I am learning and the outside world. </a:t>
                      </a:r>
                      <a:endParaRPr sz="120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1053728">
                <a:tc>
                  <a:txBody>
                    <a:bodyPr/>
                    <a:lstStyle/>
                    <a:p>
                      <a:pPr marL="48260">
                        <a:lnSpc>
                          <a:spcPts val="1405"/>
                        </a:lnSpc>
                      </a:pPr>
                      <a:r>
                        <a:rPr lang="en-GB" sz="1200" dirty="0">
                          <a:latin typeface="Gill Sans MT" panose="020B0502020104020203" pitchFamily="34" charset="0"/>
                          <a:cs typeface="Calibri"/>
                        </a:rPr>
                        <a:t>I asked questions to deepen my understanding.</a:t>
                      </a:r>
                      <a:endParaRPr sz="1200" dirty="0">
                        <a:latin typeface="Gill Sans MT" panose="020B0502020104020203" pitchFamily="34" charset="0"/>
                        <a:cs typeface="Calibri"/>
                      </a:endParaRPr>
                    </a:p>
                  </a:txBody>
                  <a:tcPr marL="0" marR="0" marT="0" marB="0" anchor="ctr">
                    <a:lnL w="12700">
                      <a:solidFill>
                        <a:srgbClr val="000000"/>
                      </a:solidFill>
                      <a:prstDash val="solid"/>
                    </a:lnL>
                    <a:lnR w="12700" cap="flat" cmpd="sng" algn="ctr">
                      <a:solidFill>
                        <a:srgbClr val="000000"/>
                      </a:solidFill>
                      <a:prstDash val="solid"/>
                      <a:round/>
                      <a:headEnd type="none" w="med" len="med"/>
                      <a:tailEnd type="none" w="med" len="me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cap="flat" cmpd="sng" algn="ctr">
                      <a:solidFill>
                        <a:srgbClr val="000000"/>
                      </a:solidFill>
                      <a:prstDash val="solid"/>
                      <a:round/>
                      <a:headEnd type="none" w="med" len="med"/>
                      <a:tailEnd type="none" w="med" len="me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extLst>
                  <a:ext uri="{0D108BD9-81ED-4DB2-BD59-A6C34878D82A}">
                    <a16:rowId xmlns:a16="http://schemas.microsoft.com/office/drawing/2014/main" val="734950622"/>
                  </a:ext>
                </a:extLst>
              </a:tr>
            </a:tbl>
          </a:graphicData>
        </a:graphic>
      </p:graphicFrame>
    </p:spTree>
    <p:extLst>
      <p:ext uri="{BB962C8B-B14F-4D97-AF65-F5344CB8AC3E}">
        <p14:creationId xmlns:p14="http://schemas.microsoft.com/office/powerpoint/2010/main" val="31046614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nvGraphicFramePr>
        <p:xfrm>
          <a:off x="315074" y="179960"/>
          <a:ext cx="11604210" cy="6464682"/>
        </p:xfrm>
        <a:graphic>
          <a:graphicData uri="http://schemas.openxmlformats.org/drawingml/2006/table">
            <a:tbl>
              <a:tblPr firstRow="1" bandRow="1">
                <a:tableStyleId>{2D5ABB26-0587-4C30-8999-92F81FD0307C}</a:tableStyleId>
              </a:tblPr>
              <a:tblGrid>
                <a:gridCol w="2899615">
                  <a:extLst>
                    <a:ext uri="{9D8B030D-6E8A-4147-A177-3AD203B41FA5}">
                      <a16:colId xmlns:a16="http://schemas.microsoft.com/office/drawing/2014/main" val="20000"/>
                    </a:ext>
                  </a:extLst>
                </a:gridCol>
                <a:gridCol w="2898977">
                  <a:extLst>
                    <a:ext uri="{9D8B030D-6E8A-4147-A177-3AD203B41FA5}">
                      <a16:colId xmlns:a16="http://schemas.microsoft.com/office/drawing/2014/main" val="20001"/>
                    </a:ext>
                  </a:extLst>
                </a:gridCol>
                <a:gridCol w="2902809">
                  <a:extLst>
                    <a:ext uri="{9D8B030D-6E8A-4147-A177-3AD203B41FA5}">
                      <a16:colId xmlns:a16="http://schemas.microsoft.com/office/drawing/2014/main" val="20002"/>
                    </a:ext>
                  </a:extLst>
                </a:gridCol>
                <a:gridCol w="2902809">
                  <a:extLst>
                    <a:ext uri="{9D8B030D-6E8A-4147-A177-3AD203B41FA5}">
                      <a16:colId xmlns:a16="http://schemas.microsoft.com/office/drawing/2014/main" val="20003"/>
                    </a:ext>
                  </a:extLst>
                </a:gridCol>
              </a:tblGrid>
              <a:tr h="378149">
                <a:tc gridSpan="4">
                  <a:txBody>
                    <a:bodyPr/>
                    <a:lstStyle/>
                    <a:p>
                      <a:pPr marL="48260" marR="0" indent="0" algn="l" defTabSz="914400" eaLnBrk="1" fontAlgn="auto" latinLnBrk="0" hangingPunct="1">
                        <a:lnSpc>
                          <a:spcPts val="2090"/>
                        </a:lnSpc>
                        <a:spcBef>
                          <a:spcPts val="0"/>
                        </a:spcBef>
                        <a:spcAft>
                          <a:spcPts val="0"/>
                        </a:spcAft>
                        <a:buClrTx/>
                        <a:buSzTx/>
                        <a:buFontTx/>
                        <a:buNone/>
                        <a:tabLst/>
                        <a:defRPr/>
                      </a:pPr>
                      <a:r>
                        <a:rPr lang="en-GB" sz="1800" b="1" spc="-10" dirty="0">
                          <a:latin typeface="Gill Sans MT" panose="020B0502020104020203" pitchFamily="34" charset="0"/>
                          <a:cs typeface="Calibri"/>
                        </a:rPr>
                        <a:t>W/c</a:t>
                      </a:r>
                      <a:r>
                        <a:rPr lang="en-GB" sz="1800" b="1" spc="-10" baseline="0" dirty="0">
                          <a:latin typeface="Gill Sans MT" panose="020B0502020104020203" pitchFamily="34" charset="0"/>
                          <a:cs typeface="Calibri"/>
                        </a:rPr>
                        <a:t> 18</a:t>
                      </a:r>
                      <a:r>
                        <a:rPr lang="en-GB" sz="1800" b="1" spc="-10" baseline="30000" dirty="0">
                          <a:latin typeface="Gill Sans MT" panose="020B0502020104020203" pitchFamily="34" charset="0"/>
                          <a:cs typeface="Calibri"/>
                        </a:rPr>
                        <a:t>th</a:t>
                      </a:r>
                      <a:r>
                        <a:rPr lang="en-GB" sz="1800" b="1" spc="-10" baseline="0" dirty="0">
                          <a:latin typeface="Gill Sans MT" panose="020B0502020104020203" pitchFamily="34" charset="0"/>
                          <a:cs typeface="Calibri"/>
                        </a:rPr>
                        <a:t> November</a:t>
                      </a:r>
                      <a:endParaRPr lang="en-GB" sz="1800" b="1" spc="-10" dirty="0">
                        <a:latin typeface="Gill Sans MT" panose="020B0502020104020203" pitchFamily="34" charset="0"/>
                        <a:cs typeface="Calibri"/>
                      </a:endParaRPr>
                    </a:p>
                    <a:p>
                      <a:pPr marL="48260" marR="0" indent="0" algn="l" defTabSz="914400" eaLnBrk="1" fontAlgn="auto" latinLnBrk="0" hangingPunct="1">
                        <a:lnSpc>
                          <a:spcPts val="2090"/>
                        </a:lnSpc>
                        <a:spcBef>
                          <a:spcPts val="0"/>
                        </a:spcBef>
                        <a:spcAft>
                          <a:spcPts val="0"/>
                        </a:spcAft>
                        <a:buClrTx/>
                        <a:buSzTx/>
                        <a:buFontTx/>
                        <a:buNone/>
                        <a:tabLst/>
                        <a:defRPr/>
                      </a:pPr>
                      <a:r>
                        <a:rPr lang="en-GB" sz="1800" b="1" spc="-10" dirty="0">
                          <a:latin typeface="Gill Sans MT" panose="020B0502020104020203" pitchFamily="34" charset="0"/>
                          <a:cs typeface="Calibri"/>
                        </a:rPr>
                        <a:t>Thinking</a:t>
                      </a:r>
                      <a:r>
                        <a:rPr lang="en-GB" sz="1800" b="1" spc="-35" dirty="0">
                          <a:latin typeface="Gill Sans MT" panose="020B0502020104020203" pitchFamily="34" charset="0"/>
                          <a:cs typeface="Calibri"/>
                        </a:rPr>
                        <a:t> </a:t>
                      </a:r>
                      <a:r>
                        <a:rPr lang="en-GB" sz="1800" b="1" spc="-10" dirty="0">
                          <a:latin typeface="Gill Sans MT" panose="020B0502020104020203" pitchFamily="34" charset="0"/>
                          <a:cs typeface="Calibri"/>
                        </a:rPr>
                        <a:t>definition:</a:t>
                      </a:r>
                      <a:r>
                        <a:rPr lang="en-GB" sz="1800" b="1" spc="-15" dirty="0">
                          <a:latin typeface="Gill Sans MT" panose="020B0502020104020203" pitchFamily="34" charset="0"/>
                          <a:cs typeface="Calibri"/>
                        </a:rPr>
                        <a:t> </a:t>
                      </a:r>
                      <a:r>
                        <a:rPr lang="en-GB" sz="1800" i="1" dirty="0">
                          <a:latin typeface="Gill Sans MT" panose="020B0502020104020203" pitchFamily="34" charset="0"/>
                        </a:rPr>
                        <a:t>Thinking is making connections, reasoning and asking questions to make the learning stick</a:t>
                      </a:r>
                      <a:endParaRPr lang="en-GB" sz="1800" dirty="0">
                        <a:latin typeface="Gill Sans MT" panose="020B0502020104020203" pitchFamily="34" charset="0"/>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accent6">
                        <a:lumMod val="20000"/>
                        <a:lumOff val="80000"/>
                      </a:schemeClr>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36708">
                <a:tc rowSpan="2">
                  <a:txBody>
                    <a:bodyPr/>
                    <a:lstStyle/>
                    <a:p>
                      <a:pPr>
                        <a:lnSpc>
                          <a:spcPct val="100000"/>
                        </a:lnSpc>
                        <a:spcBef>
                          <a:spcPts val="25"/>
                        </a:spcBef>
                      </a:pPr>
                      <a:r>
                        <a:rPr lang="en-GB" sz="1600" dirty="0">
                          <a:solidFill>
                            <a:srgbClr val="FF0000"/>
                          </a:solidFill>
                          <a:latin typeface="Gill Sans MT" panose="020B0502020104020203" pitchFamily="34" charset="0"/>
                          <a:cs typeface="Calibri"/>
                        </a:rPr>
                        <a:t>Reflecting</a:t>
                      </a:r>
                      <a:r>
                        <a:rPr lang="en-GB" sz="1600" baseline="0" dirty="0">
                          <a:solidFill>
                            <a:srgbClr val="FF0000"/>
                          </a:solidFill>
                          <a:latin typeface="Gill Sans MT" panose="020B0502020104020203" pitchFamily="34" charset="0"/>
                          <a:cs typeface="Calibri"/>
                        </a:rPr>
                        <a:t> on learning behaviours for thinking…</a:t>
                      </a:r>
                      <a:endParaRPr sz="1600" dirty="0">
                        <a:solidFill>
                          <a:srgbClr val="FF0000"/>
                        </a:solidFill>
                        <a:latin typeface="Gill Sans MT" panose="020B0502020104020203" pitchFamily="34" charset="0"/>
                        <a:cs typeface="Calibri"/>
                      </a:endParaRPr>
                    </a:p>
                  </a:txBody>
                  <a:tcPr marL="0" marR="0" marT="3175"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accent2">
                        <a:lumMod val="20000"/>
                        <a:lumOff val="80000"/>
                      </a:schemeClr>
                    </a:solidFill>
                  </a:tcPr>
                </a:tc>
                <a:tc gridSpan="3">
                  <a:txBody>
                    <a:bodyPr/>
                    <a:lstStyle/>
                    <a:p>
                      <a:pPr marL="635" algn="ctr">
                        <a:lnSpc>
                          <a:spcPct val="100000"/>
                        </a:lnSpc>
                      </a:pPr>
                      <a:r>
                        <a:rPr sz="1200" b="1" spc="-5" dirty="0">
                          <a:latin typeface="Gill Sans MT" panose="020B0502020104020203" pitchFamily="34" charset="0"/>
                          <a:cs typeface="Calibri"/>
                        </a:rPr>
                        <a:t>Experience</a:t>
                      </a:r>
                      <a:r>
                        <a:rPr sz="1200" b="1" spc="-35" dirty="0">
                          <a:latin typeface="Gill Sans MT" panose="020B0502020104020203" pitchFamily="34" charset="0"/>
                          <a:cs typeface="Calibri"/>
                        </a:rPr>
                        <a:t> </a:t>
                      </a:r>
                      <a:r>
                        <a:rPr sz="1200" b="1" dirty="0">
                          <a:latin typeface="Gill Sans MT" panose="020B0502020104020203" pitchFamily="34" charset="0"/>
                          <a:cs typeface="Calibri"/>
                        </a:rPr>
                        <a:t>log</a:t>
                      </a:r>
                      <a:endParaRPr sz="1200" dirty="0">
                        <a:latin typeface="Gill Sans MT" panose="020B0502020104020203" pitchFamily="34" charset="0"/>
                        <a:cs typeface="Calibri"/>
                      </a:endParaRPr>
                    </a:p>
                  </a:txBody>
                  <a:tcPr marL="0" marR="0" marT="635"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1"/>
                  </a:ext>
                </a:extLst>
              </a:tr>
              <a:tr h="425872">
                <a:tc vMerge="1">
                  <a:txBody>
                    <a:bodyPr/>
                    <a:lstStyle/>
                    <a:p>
                      <a:endParaRPr/>
                    </a:p>
                  </a:txBody>
                  <a:tcPr marL="0" marR="0" marT="31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1F1F1"/>
                    </a:solidFill>
                  </a:tcPr>
                </a:tc>
                <a:tc>
                  <a:txBody>
                    <a:bodyPr/>
                    <a:lstStyle/>
                    <a:p>
                      <a:pPr marL="48260">
                        <a:lnSpc>
                          <a:spcPts val="1395"/>
                        </a:lnSpc>
                      </a:pPr>
                      <a:r>
                        <a:rPr sz="1200" spc="-5" dirty="0">
                          <a:latin typeface="Gill Sans MT" panose="020B0502020104020203" pitchFamily="34" charset="0"/>
                          <a:cs typeface="Calibri"/>
                        </a:rPr>
                        <a:t>Successful</a:t>
                      </a:r>
                      <a:r>
                        <a:rPr sz="1200" spc="-30" dirty="0">
                          <a:latin typeface="Gill Sans MT" panose="020B0502020104020203" pitchFamily="34" charset="0"/>
                          <a:cs typeface="Calibri"/>
                        </a:rPr>
                        <a:t> </a:t>
                      </a:r>
                      <a:r>
                        <a:rPr sz="1200" dirty="0">
                          <a:latin typeface="Gill Sans MT" panose="020B0502020104020203" pitchFamily="34" charset="0"/>
                          <a:cs typeface="Calibri"/>
                        </a:rPr>
                        <a:t>moment…</a:t>
                      </a: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48895">
                        <a:lnSpc>
                          <a:spcPts val="1395"/>
                        </a:lnSpc>
                      </a:pPr>
                      <a:r>
                        <a:rPr sz="1200" dirty="0">
                          <a:latin typeface="Gill Sans MT" panose="020B0502020104020203" pitchFamily="34" charset="0"/>
                          <a:cs typeface="Calibri"/>
                        </a:rPr>
                        <a:t>In</a:t>
                      </a:r>
                      <a:r>
                        <a:rPr sz="1200" spc="-40" dirty="0">
                          <a:latin typeface="Gill Sans MT" panose="020B0502020104020203" pitchFamily="34" charset="0"/>
                          <a:cs typeface="Calibri"/>
                        </a:rPr>
                        <a:t> </a:t>
                      </a:r>
                      <a:r>
                        <a:rPr sz="1200" spc="-5" dirty="0">
                          <a:latin typeface="Gill Sans MT" panose="020B0502020104020203" pitchFamily="34" charset="0"/>
                          <a:cs typeface="Calibri"/>
                        </a:rPr>
                        <a:t>hindsight…</a:t>
                      </a:r>
                      <a:endParaRPr lang="en-GB" sz="1200" spc="-5" dirty="0">
                        <a:latin typeface="Gill Sans MT" panose="020B0502020104020203" pitchFamily="34" charset="0"/>
                        <a:cs typeface="Calibri"/>
                      </a:endParaRPr>
                    </a:p>
                    <a:p>
                      <a:pPr marL="48895">
                        <a:lnSpc>
                          <a:spcPts val="1395"/>
                        </a:lnSpc>
                      </a:pPr>
                      <a:r>
                        <a:rPr lang="en-GB" sz="1050" i="1" spc="-5" dirty="0">
                          <a:latin typeface="Gill Sans MT" panose="020B0502020104020203" pitchFamily="34" charset="0"/>
                          <a:cs typeface="Calibri"/>
                        </a:rPr>
                        <a:t>Where you could have done better on reflection?</a:t>
                      </a:r>
                      <a:endParaRPr sz="1050" i="1"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49530">
                        <a:lnSpc>
                          <a:spcPts val="1395"/>
                        </a:lnSpc>
                      </a:pPr>
                      <a:r>
                        <a:rPr sz="1200" spc="-20" dirty="0">
                          <a:latin typeface="Gill Sans MT" panose="020B0502020104020203" pitchFamily="34" charset="0"/>
                          <a:cs typeface="Calibri"/>
                        </a:rPr>
                        <a:t>At</a:t>
                      </a:r>
                      <a:r>
                        <a:rPr sz="1200" spc="-30" dirty="0">
                          <a:latin typeface="Gill Sans MT" panose="020B0502020104020203" pitchFamily="34" charset="0"/>
                          <a:cs typeface="Calibri"/>
                        </a:rPr>
                        <a:t> </a:t>
                      </a:r>
                      <a:r>
                        <a:rPr sz="1200" spc="-5" dirty="0">
                          <a:latin typeface="Gill Sans MT" panose="020B0502020104020203" pitchFamily="34" charset="0"/>
                          <a:cs typeface="Calibri"/>
                        </a:rPr>
                        <a:t>home…</a:t>
                      </a:r>
                      <a:endParaRPr sz="120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1053748">
                <a:tc>
                  <a:txBody>
                    <a:bodyPr/>
                    <a:lstStyle/>
                    <a:p>
                      <a:pPr marL="48260">
                        <a:lnSpc>
                          <a:spcPts val="1860"/>
                        </a:lnSpc>
                      </a:pPr>
                      <a:r>
                        <a:rPr sz="1200" b="0" spc="-5" dirty="0">
                          <a:latin typeface="Gill Sans MT" panose="020B0502020104020203" pitchFamily="34" charset="0"/>
                          <a:cs typeface="Calibri"/>
                        </a:rPr>
                        <a:t>I </a:t>
                      </a:r>
                      <a:r>
                        <a:rPr lang="en-GB" sz="1200" b="0" spc="-5" dirty="0">
                          <a:latin typeface="Gill Sans MT" panose="020B0502020104020203" pitchFamily="34" charset="0"/>
                          <a:cs typeface="Calibri"/>
                        </a:rPr>
                        <a:t>gave an idea and reasoned/justified.</a:t>
                      </a:r>
                      <a:endParaRPr sz="1200" b="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3"/>
                  </a:ext>
                </a:extLst>
              </a:tr>
              <a:tr h="1053749">
                <a:tc>
                  <a:txBody>
                    <a:bodyPr/>
                    <a:lstStyle/>
                    <a:p>
                      <a:pPr marL="48260">
                        <a:lnSpc>
                          <a:spcPts val="1400"/>
                        </a:lnSpc>
                      </a:pPr>
                      <a:r>
                        <a:rPr lang="en-GB" sz="1200" dirty="0">
                          <a:latin typeface="Gill Sans MT" panose="020B0502020104020203" pitchFamily="34" charset="0"/>
                          <a:cs typeface="Calibri"/>
                        </a:rPr>
                        <a:t>I reflected on</a:t>
                      </a:r>
                      <a:r>
                        <a:rPr lang="en-GB" sz="1200" baseline="0" dirty="0">
                          <a:latin typeface="Gill Sans MT" panose="020B0502020104020203" pitchFamily="34" charset="0"/>
                          <a:cs typeface="Calibri"/>
                        </a:rPr>
                        <a:t> my idea and made it better after discussing with others</a:t>
                      </a:r>
                      <a:endParaRPr sz="120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extLst>
                  <a:ext uri="{0D108BD9-81ED-4DB2-BD59-A6C34878D82A}">
                    <a16:rowId xmlns:a16="http://schemas.microsoft.com/office/drawing/2014/main" val="10004"/>
                  </a:ext>
                </a:extLst>
              </a:tr>
              <a:tr h="1053749">
                <a:tc>
                  <a:txBody>
                    <a:bodyPr/>
                    <a:lstStyle/>
                    <a:p>
                      <a:pPr marL="48260" marR="0" indent="0" defTabSz="914400" eaLnBrk="1" fontAlgn="auto" latinLnBrk="0" hangingPunct="1">
                        <a:lnSpc>
                          <a:spcPts val="1400"/>
                        </a:lnSpc>
                        <a:spcBef>
                          <a:spcPts val="0"/>
                        </a:spcBef>
                        <a:spcAft>
                          <a:spcPts val="0"/>
                        </a:spcAft>
                        <a:buClrTx/>
                        <a:buSzTx/>
                        <a:buFontTx/>
                        <a:buNone/>
                        <a:tabLst/>
                        <a:defRPr/>
                      </a:pPr>
                      <a:r>
                        <a:rPr lang="en-GB" sz="1200" dirty="0">
                          <a:latin typeface="Gill Sans MT" panose="020B0502020104020203" pitchFamily="34" charset="0"/>
                          <a:cs typeface="Calibri"/>
                        </a:rPr>
                        <a:t>I</a:t>
                      </a:r>
                      <a:r>
                        <a:rPr lang="en-GB" sz="1200" spc="-5" dirty="0">
                          <a:latin typeface="Gill Sans MT" panose="020B0502020104020203" pitchFamily="34" charset="0"/>
                          <a:cs typeface="Calibri"/>
                        </a:rPr>
                        <a:t> </a:t>
                      </a:r>
                      <a:r>
                        <a:rPr lang="en-GB" sz="1200" spc="-10" dirty="0">
                          <a:latin typeface="Gill Sans MT" panose="020B0502020104020203" pitchFamily="34" charset="0"/>
                          <a:cs typeface="Calibri"/>
                        </a:rPr>
                        <a:t>used a revision strategy to help make</a:t>
                      </a:r>
                      <a:r>
                        <a:rPr lang="en-GB" sz="1200" spc="-10" baseline="0" dirty="0">
                          <a:latin typeface="Gill Sans MT" panose="020B0502020104020203" pitchFamily="34" charset="0"/>
                          <a:cs typeface="Calibri"/>
                        </a:rPr>
                        <a:t> the learning stick.</a:t>
                      </a:r>
                      <a:endParaRPr lang="en-GB" sz="1200" dirty="0">
                        <a:latin typeface="Gill Sans MT" panose="020B0502020104020203" pitchFamily="34" charset="0"/>
                        <a:cs typeface="Calibri"/>
                      </a:endParaRPr>
                    </a:p>
                    <a:p>
                      <a:pPr marL="48260">
                        <a:lnSpc>
                          <a:spcPts val="1400"/>
                        </a:lnSpc>
                      </a:pPr>
                      <a:endParaRPr sz="120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extLst>
                  <a:ext uri="{0D108BD9-81ED-4DB2-BD59-A6C34878D82A}">
                    <a16:rowId xmlns:a16="http://schemas.microsoft.com/office/drawing/2014/main" val="10005"/>
                  </a:ext>
                </a:extLst>
              </a:tr>
              <a:tr h="1053728">
                <a:tc>
                  <a:txBody>
                    <a:bodyPr/>
                    <a:lstStyle/>
                    <a:p>
                      <a:pPr marL="48260">
                        <a:lnSpc>
                          <a:spcPts val="1405"/>
                        </a:lnSpc>
                      </a:pPr>
                      <a:r>
                        <a:rPr sz="1200" dirty="0">
                          <a:latin typeface="Gill Sans MT" panose="020B0502020104020203" pitchFamily="34" charset="0"/>
                          <a:cs typeface="Calibri"/>
                        </a:rPr>
                        <a:t>I</a:t>
                      </a:r>
                      <a:r>
                        <a:rPr sz="1200" spc="-5" dirty="0">
                          <a:latin typeface="Gill Sans MT" panose="020B0502020104020203" pitchFamily="34" charset="0"/>
                          <a:cs typeface="Calibri"/>
                        </a:rPr>
                        <a:t> </a:t>
                      </a:r>
                      <a:r>
                        <a:rPr lang="en-GB" sz="1200" spc="-5" dirty="0">
                          <a:latin typeface="Gill Sans MT" panose="020B0502020104020203" pitchFamily="34" charset="0"/>
                          <a:cs typeface="Calibri"/>
                        </a:rPr>
                        <a:t>made connections between</a:t>
                      </a:r>
                      <a:r>
                        <a:rPr lang="en-GB" sz="1200" spc="-5" baseline="0" dirty="0">
                          <a:latin typeface="Gill Sans MT" panose="020B0502020104020203" pitchFamily="34" charset="0"/>
                          <a:cs typeface="Calibri"/>
                        </a:rPr>
                        <a:t> what I am learning and the outside world. </a:t>
                      </a:r>
                      <a:endParaRPr sz="120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1053728">
                <a:tc>
                  <a:txBody>
                    <a:bodyPr/>
                    <a:lstStyle/>
                    <a:p>
                      <a:pPr marL="48260">
                        <a:lnSpc>
                          <a:spcPts val="1405"/>
                        </a:lnSpc>
                      </a:pPr>
                      <a:r>
                        <a:rPr lang="en-GB" sz="1200" dirty="0">
                          <a:latin typeface="Gill Sans MT" panose="020B0502020104020203" pitchFamily="34" charset="0"/>
                          <a:cs typeface="Calibri"/>
                        </a:rPr>
                        <a:t>I asked questions to deepen my understanding.</a:t>
                      </a:r>
                      <a:endParaRPr sz="1200" dirty="0">
                        <a:latin typeface="Gill Sans MT" panose="020B0502020104020203" pitchFamily="34" charset="0"/>
                        <a:cs typeface="Calibri"/>
                      </a:endParaRPr>
                    </a:p>
                  </a:txBody>
                  <a:tcPr marL="0" marR="0" marT="0" marB="0" anchor="ctr">
                    <a:lnL w="12700">
                      <a:solidFill>
                        <a:srgbClr val="000000"/>
                      </a:solidFill>
                      <a:prstDash val="solid"/>
                    </a:lnL>
                    <a:lnR w="12700" cap="flat" cmpd="sng" algn="ctr">
                      <a:solidFill>
                        <a:srgbClr val="000000"/>
                      </a:solidFill>
                      <a:prstDash val="solid"/>
                      <a:round/>
                      <a:headEnd type="none" w="med" len="med"/>
                      <a:tailEnd type="none" w="med" len="me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cap="flat" cmpd="sng" algn="ctr">
                      <a:solidFill>
                        <a:srgbClr val="000000"/>
                      </a:solidFill>
                      <a:prstDash val="solid"/>
                      <a:round/>
                      <a:headEnd type="none" w="med" len="med"/>
                      <a:tailEnd type="none" w="med" len="me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extLst>
                  <a:ext uri="{0D108BD9-81ED-4DB2-BD59-A6C34878D82A}">
                    <a16:rowId xmlns:a16="http://schemas.microsoft.com/office/drawing/2014/main" val="734950622"/>
                  </a:ext>
                </a:extLst>
              </a:tr>
            </a:tbl>
          </a:graphicData>
        </a:graphic>
      </p:graphicFrame>
    </p:spTree>
    <p:extLst>
      <p:ext uri="{BB962C8B-B14F-4D97-AF65-F5344CB8AC3E}">
        <p14:creationId xmlns:p14="http://schemas.microsoft.com/office/powerpoint/2010/main" val="22810154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nvGraphicFramePr>
        <p:xfrm>
          <a:off x="315074" y="179960"/>
          <a:ext cx="11604210" cy="6464682"/>
        </p:xfrm>
        <a:graphic>
          <a:graphicData uri="http://schemas.openxmlformats.org/drawingml/2006/table">
            <a:tbl>
              <a:tblPr firstRow="1" bandRow="1">
                <a:tableStyleId>{2D5ABB26-0587-4C30-8999-92F81FD0307C}</a:tableStyleId>
              </a:tblPr>
              <a:tblGrid>
                <a:gridCol w="2899615">
                  <a:extLst>
                    <a:ext uri="{9D8B030D-6E8A-4147-A177-3AD203B41FA5}">
                      <a16:colId xmlns:a16="http://schemas.microsoft.com/office/drawing/2014/main" val="20000"/>
                    </a:ext>
                  </a:extLst>
                </a:gridCol>
                <a:gridCol w="2898977">
                  <a:extLst>
                    <a:ext uri="{9D8B030D-6E8A-4147-A177-3AD203B41FA5}">
                      <a16:colId xmlns:a16="http://schemas.microsoft.com/office/drawing/2014/main" val="20001"/>
                    </a:ext>
                  </a:extLst>
                </a:gridCol>
                <a:gridCol w="2902809">
                  <a:extLst>
                    <a:ext uri="{9D8B030D-6E8A-4147-A177-3AD203B41FA5}">
                      <a16:colId xmlns:a16="http://schemas.microsoft.com/office/drawing/2014/main" val="20002"/>
                    </a:ext>
                  </a:extLst>
                </a:gridCol>
                <a:gridCol w="2902809">
                  <a:extLst>
                    <a:ext uri="{9D8B030D-6E8A-4147-A177-3AD203B41FA5}">
                      <a16:colId xmlns:a16="http://schemas.microsoft.com/office/drawing/2014/main" val="20003"/>
                    </a:ext>
                  </a:extLst>
                </a:gridCol>
              </a:tblGrid>
              <a:tr h="378149">
                <a:tc gridSpan="4">
                  <a:txBody>
                    <a:bodyPr/>
                    <a:lstStyle/>
                    <a:p>
                      <a:pPr marL="48260" marR="0" indent="0" algn="l" defTabSz="914400" eaLnBrk="1" fontAlgn="auto" latinLnBrk="0" hangingPunct="1">
                        <a:lnSpc>
                          <a:spcPts val="2090"/>
                        </a:lnSpc>
                        <a:spcBef>
                          <a:spcPts val="0"/>
                        </a:spcBef>
                        <a:spcAft>
                          <a:spcPts val="0"/>
                        </a:spcAft>
                        <a:buClrTx/>
                        <a:buSzTx/>
                        <a:buFontTx/>
                        <a:buNone/>
                        <a:tabLst/>
                        <a:defRPr/>
                      </a:pPr>
                      <a:r>
                        <a:rPr lang="en-GB" sz="1800" b="1" spc="-10" dirty="0">
                          <a:latin typeface="Gill Sans MT" panose="020B0502020104020203" pitchFamily="34" charset="0"/>
                          <a:cs typeface="Calibri"/>
                        </a:rPr>
                        <a:t>W/c</a:t>
                      </a:r>
                      <a:r>
                        <a:rPr lang="en-GB" sz="1800" b="1" spc="-10" baseline="0" dirty="0">
                          <a:latin typeface="Gill Sans MT" panose="020B0502020104020203" pitchFamily="34" charset="0"/>
                          <a:cs typeface="Calibri"/>
                        </a:rPr>
                        <a:t> 25</a:t>
                      </a:r>
                      <a:r>
                        <a:rPr lang="en-GB" sz="1800" b="1" spc="-10" baseline="30000" dirty="0">
                          <a:latin typeface="Gill Sans MT" panose="020B0502020104020203" pitchFamily="34" charset="0"/>
                          <a:cs typeface="Calibri"/>
                        </a:rPr>
                        <a:t>th</a:t>
                      </a:r>
                      <a:r>
                        <a:rPr lang="en-GB" sz="1800" b="1" spc="-10" baseline="0" dirty="0">
                          <a:latin typeface="Gill Sans MT" panose="020B0502020104020203" pitchFamily="34" charset="0"/>
                          <a:cs typeface="Calibri"/>
                        </a:rPr>
                        <a:t> November</a:t>
                      </a:r>
                      <a:endParaRPr lang="en-GB" sz="1800" b="1" spc="-10" dirty="0">
                        <a:latin typeface="Gill Sans MT" panose="020B0502020104020203" pitchFamily="34" charset="0"/>
                        <a:cs typeface="Calibri"/>
                      </a:endParaRPr>
                    </a:p>
                    <a:p>
                      <a:pPr marL="48260" marR="0" indent="0" algn="l" defTabSz="914400" eaLnBrk="1" fontAlgn="auto" latinLnBrk="0" hangingPunct="1">
                        <a:lnSpc>
                          <a:spcPts val="2090"/>
                        </a:lnSpc>
                        <a:spcBef>
                          <a:spcPts val="0"/>
                        </a:spcBef>
                        <a:spcAft>
                          <a:spcPts val="0"/>
                        </a:spcAft>
                        <a:buClrTx/>
                        <a:buSzTx/>
                        <a:buFontTx/>
                        <a:buNone/>
                        <a:tabLst/>
                        <a:defRPr/>
                      </a:pPr>
                      <a:r>
                        <a:rPr lang="en-GB" sz="1800" b="1" spc="-10" dirty="0">
                          <a:latin typeface="Gill Sans MT" panose="020B0502020104020203" pitchFamily="34" charset="0"/>
                          <a:cs typeface="Calibri"/>
                        </a:rPr>
                        <a:t>Thinking</a:t>
                      </a:r>
                      <a:r>
                        <a:rPr lang="en-GB" sz="1800" b="1" spc="-35" dirty="0">
                          <a:latin typeface="Gill Sans MT" panose="020B0502020104020203" pitchFamily="34" charset="0"/>
                          <a:cs typeface="Calibri"/>
                        </a:rPr>
                        <a:t> </a:t>
                      </a:r>
                      <a:r>
                        <a:rPr lang="en-GB" sz="1800" b="1" spc="-10" dirty="0">
                          <a:latin typeface="Gill Sans MT" panose="020B0502020104020203" pitchFamily="34" charset="0"/>
                          <a:cs typeface="Calibri"/>
                        </a:rPr>
                        <a:t>definition:</a:t>
                      </a:r>
                      <a:r>
                        <a:rPr lang="en-GB" sz="1800" b="1" spc="-15" dirty="0">
                          <a:latin typeface="Gill Sans MT" panose="020B0502020104020203" pitchFamily="34" charset="0"/>
                          <a:cs typeface="Calibri"/>
                        </a:rPr>
                        <a:t> </a:t>
                      </a:r>
                      <a:r>
                        <a:rPr lang="en-GB" sz="1800" i="1" dirty="0">
                          <a:latin typeface="Gill Sans MT" panose="020B0502020104020203" pitchFamily="34" charset="0"/>
                        </a:rPr>
                        <a:t>Thinking is making connections, reasoning and asking questions to make the learning stick</a:t>
                      </a:r>
                      <a:endParaRPr lang="en-GB" sz="1800" dirty="0">
                        <a:latin typeface="Gill Sans MT" panose="020B0502020104020203" pitchFamily="34" charset="0"/>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accent6">
                        <a:lumMod val="20000"/>
                        <a:lumOff val="80000"/>
                      </a:schemeClr>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36708">
                <a:tc rowSpan="2">
                  <a:txBody>
                    <a:bodyPr/>
                    <a:lstStyle/>
                    <a:p>
                      <a:pPr>
                        <a:lnSpc>
                          <a:spcPct val="100000"/>
                        </a:lnSpc>
                        <a:spcBef>
                          <a:spcPts val="25"/>
                        </a:spcBef>
                      </a:pPr>
                      <a:r>
                        <a:rPr lang="en-GB" sz="1600" dirty="0">
                          <a:solidFill>
                            <a:srgbClr val="FF0000"/>
                          </a:solidFill>
                          <a:latin typeface="Gill Sans MT" panose="020B0502020104020203" pitchFamily="34" charset="0"/>
                          <a:cs typeface="Calibri"/>
                        </a:rPr>
                        <a:t>Reflecting</a:t>
                      </a:r>
                      <a:r>
                        <a:rPr lang="en-GB" sz="1600" baseline="0" dirty="0">
                          <a:solidFill>
                            <a:srgbClr val="FF0000"/>
                          </a:solidFill>
                          <a:latin typeface="Gill Sans MT" panose="020B0502020104020203" pitchFamily="34" charset="0"/>
                          <a:cs typeface="Calibri"/>
                        </a:rPr>
                        <a:t> on learning behaviours for thinking…</a:t>
                      </a:r>
                      <a:endParaRPr sz="1600" dirty="0">
                        <a:solidFill>
                          <a:srgbClr val="FF0000"/>
                        </a:solidFill>
                        <a:latin typeface="Gill Sans MT" panose="020B0502020104020203" pitchFamily="34" charset="0"/>
                        <a:cs typeface="Calibri"/>
                      </a:endParaRPr>
                    </a:p>
                  </a:txBody>
                  <a:tcPr marL="0" marR="0" marT="3175"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accent2">
                        <a:lumMod val="20000"/>
                        <a:lumOff val="80000"/>
                      </a:schemeClr>
                    </a:solidFill>
                  </a:tcPr>
                </a:tc>
                <a:tc gridSpan="3">
                  <a:txBody>
                    <a:bodyPr/>
                    <a:lstStyle/>
                    <a:p>
                      <a:pPr marL="635" algn="ctr">
                        <a:lnSpc>
                          <a:spcPct val="100000"/>
                        </a:lnSpc>
                      </a:pPr>
                      <a:r>
                        <a:rPr sz="1200" b="1" spc="-5" dirty="0">
                          <a:latin typeface="Gill Sans MT" panose="020B0502020104020203" pitchFamily="34" charset="0"/>
                          <a:cs typeface="Calibri"/>
                        </a:rPr>
                        <a:t>Experience</a:t>
                      </a:r>
                      <a:r>
                        <a:rPr sz="1200" b="1" spc="-35" dirty="0">
                          <a:latin typeface="Gill Sans MT" panose="020B0502020104020203" pitchFamily="34" charset="0"/>
                          <a:cs typeface="Calibri"/>
                        </a:rPr>
                        <a:t> </a:t>
                      </a:r>
                      <a:r>
                        <a:rPr sz="1200" b="1" dirty="0">
                          <a:latin typeface="Gill Sans MT" panose="020B0502020104020203" pitchFamily="34" charset="0"/>
                          <a:cs typeface="Calibri"/>
                        </a:rPr>
                        <a:t>log</a:t>
                      </a:r>
                      <a:endParaRPr sz="1200" dirty="0">
                        <a:latin typeface="Gill Sans MT" panose="020B0502020104020203" pitchFamily="34" charset="0"/>
                        <a:cs typeface="Calibri"/>
                      </a:endParaRPr>
                    </a:p>
                  </a:txBody>
                  <a:tcPr marL="0" marR="0" marT="635"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1"/>
                  </a:ext>
                </a:extLst>
              </a:tr>
              <a:tr h="425872">
                <a:tc vMerge="1">
                  <a:txBody>
                    <a:bodyPr/>
                    <a:lstStyle/>
                    <a:p>
                      <a:endParaRPr/>
                    </a:p>
                  </a:txBody>
                  <a:tcPr marL="0" marR="0" marT="31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1F1F1"/>
                    </a:solidFill>
                  </a:tcPr>
                </a:tc>
                <a:tc>
                  <a:txBody>
                    <a:bodyPr/>
                    <a:lstStyle/>
                    <a:p>
                      <a:pPr marL="48260">
                        <a:lnSpc>
                          <a:spcPts val="1395"/>
                        </a:lnSpc>
                      </a:pPr>
                      <a:r>
                        <a:rPr sz="1200" spc="-5" dirty="0">
                          <a:latin typeface="Gill Sans MT" panose="020B0502020104020203" pitchFamily="34" charset="0"/>
                          <a:cs typeface="Calibri"/>
                        </a:rPr>
                        <a:t>Successful</a:t>
                      </a:r>
                      <a:r>
                        <a:rPr sz="1200" spc="-30" dirty="0">
                          <a:latin typeface="Gill Sans MT" panose="020B0502020104020203" pitchFamily="34" charset="0"/>
                          <a:cs typeface="Calibri"/>
                        </a:rPr>
                        <a:t> </a:t>
                      </a:r>
                      <a:r>
                        <a:rPr sz="1200" dirty="0">
                          <a:latin typeface="Gill Sans MT" panose="020B0502020104020203" pitchFamily="34" charset="0"/>
                          <a:cs typeface="Calibri"/>
                        </a:rPr>
                        <a:t>moment…</a:t>
                      </a: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48895">
                        <a:lnSpc>
                          <a:spcPts val="1395"/>
                        </a:lnSpc>
                      </a:pPr>
                      <a:r>
                        <a:rPr sz="1200" dirty="0">
                          <a:latin typeface="Gill Sans MT" panose="020B0502020104020203" pitchFamily="34" charset="0"/>
                          <a:cs typeface="Calibri"/>
                        </a:rPr>
                        <a:t>In</a:t>
                      </a:r>
                      <a:r>
                        <a:rPr sz="1200" spc="-40" dirty="0">
                          <a:latin typeface="Gill Sans MT" panose="020B0502020104020203" pitchFamily="34" charset="0"/>
                          <a:cs typeface="Calibri"/>
                        </a:rPr>
                        <a:t> </a:t>
                      </a:r>
                      <a:r>
                        <a:rPr sz="1200" spc="-5" dirty="0">
                          <a:latin typeface="Gill Sans MT" panose="020B0502020104020203" pitchFamily="34" charset="0"/>
                          <a:cs typeface="Calibri"/>
                        </a:rPr>
                        <a:t>hindsight…</a:t>
                      </a:r>
                      <a:endParaRPr lang="en-GB" sz="1200" spc="-5" dirty="0">
                        <a:latin typeface="Gill Sans MT" panose="020B0502020104020203" pitchFamily="34" charset="0"/>
                        <a:cs typeface="Calibri"/>
                      </a:endParaRPr>
                    </a:p>
                    <a:p>
                      <a:pPr marL="48895">
                        <a:lnSpc>
                          <a:spcPts val="1395"/>
                        </a:lnSpc>
                      </a:pPr>
                      <a:r>
                        <a:rPr lang="en-GB" sz="1050" i="1" spc="-5" dirty="0">
                          <a:latin typeface="Gill Sans MT" panose="020B0502020104020203" pitchFamily="34" charset="0"/>
                          <a:cs typeface="Calibri"/>
                        </a:rPr>
                        <a:t>Where you could have done better on reflection?</a:t>
                      </a:r>
                      <a:endParaRPr sz="1050" i="1"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49530">
                        <a:lnSpc>
                          <a:spcPts val="1395"/>
                        </a:lnSpc>
                      </a:pPr>
                      <a:r>
                        <a:rPr sz="1200" spc="-20" dirty="0">
                          <a:latin typeface="Gill Sans MT" panose="020B0502020104020203" pitchFamily="34" charset="0"/>
                          <a:cs typeface="Calibri"/>
                        </a:rPr>
                        <a:t>At</a:t>
                      </a:r>
                      <a:r>
                        <a:rPr sz="1200" spc="-30" dirty="0">
                          <a:latin typeface="Gill Sans MT" panose="020B0502020104020203" pitchFamily="34" charset="0"/>
                          <a:cs typeface="Calibri"/>
                        </a:rPr>
                        <a:t> </a:t>
                      </a:r>
                      <a:r>
                        <a:rPr sz="1200" spc="-5" dirty="0">
                          <a:latin typeface="Gill Sans MT" panose="020B0502020104020203" pitchFamily="34" charset="0"/>
                          <a:cs typeface="Calibri"/>
                        </a:rPr>
                        <a:t>home…</a:t>
                      </a:r>
                      <a:endParaRPr sz="120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1053748">
                <a:tc>
                  <a:txBody>
                    <a:bodyPr/>
                    <a:lstStyle/>
                    <a:p>
                      <a:pPr marL="48260">
                        <a:lnSpc>
                          <a:spcPts val="1860"/>
                        </a:lnSpc>
                      </a:pPr>
                      <a:r>
                        <a:rPr sz="1200" b="0" spc="-5" dirty="0">
                          <a:latin typeface="Gill Sans MT" panose="020B0502020104020203" pitchFamily="34" charset="0"/>
                          <a:cs typeface="Calibri"/>
                        </a:rPr>
                        <a:t>I </a:t>
                      </a:r>
                      <a:r>
                        <a:rPr lang="en-GB" sz="1200" b="0" spc="-5" dirty="0">
                          <a:latin typeface="Gill Sans MT" panose="020B0502020104020203" pitchFamily="34" charset="0"/>
                          <a:cs typeface="Calibri"/>
                        </a:rPr>
                        <a:t>gave an idea and reasoned/justified.</a:t>
                      </a:r>
                      <a:endParaRPr sz="1200" b="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3"/>
                  </a:ext>
                </a:extLst>
              </a:tr>
              <a:tr h="1053749">
                <a:tc>
                  <a:txBody>
                    <a:bodyPr/>
                    <a:lstStyle/>
                    <a:p>
                      <a:pPr marL="48260">
                        <a:lnSpc>
                          <a:spcPts val="1400"/>
                        </a:lnSpc>
                      </a:pPr>
                      <a:r>
                        <a:rPr lang="en-GB" sz="1200" dirty="0">
                          <a:latin typeface="Gill Sans MT" panose="020B0502020104020203" pitchFamily="34" charset="0"/>
                          <a:cs typeface="Calibri"/>
                        </a:rPr>
                        <a:t>I reflected on</a:t>
                      </a:r>
                      <a:r>
                        <a:rPr lang="en-GB" sz="1200" baseline="0" dirty="0">
                          <a:latin typeface="Gill Sans MT" panose="020B0502020104020203" pitchFamily="34" charset="0"/>
                          <a:cs typeface="Calibri"/>
                        </a:rPr>
                        <a:t> my idea and made it better after discussing with others</a:t>
                      </a:r>
                      <a:endParaRPr sz="120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extLst>
                  <a:ext uri="{0D108BD9-81ED-4DB2-BD59-A6C34878D82A}">
                    <a16:rowId xmlns:a16="http://schemas.microsoft.com/office/drawing/2014/main" val="10004"/>
                  </a:ext>
                </a:extLst>
              </a:tr>
              <a:tr h="1053749">
                <a:tc>
                  <a:txBody>
                    <a:bodyPr/>
                    <a:lstStyle/>
                    <a:p>
                      <a:pPr marL="48260" marR="0" indent="0" defTabSz="914400" eaLnBrk="1" fontAlgn="auto" latinLnBrk="0" hangingPunct="1">
                        <a:lnSpc>
                          <a:spcPts val="1400"/>
                        </a:lnSpc>
                        <a:spcBef>
                          <a:spcPts val="0"/>
                        </a:spcBef>
                        <a:spcAft>
                          <a:spcPts val="0"/>
                        </a:spcAft>
                        <a:buClrTx/>
                        <a:buSzTx/>
                        <a:buFontTx/>
                        <a:buNone/>
                        <a:tabLst/>
                        <a:defRPr/>
                      </a:pPr>
                      <a:r>
                        <a:rPr lang="en-GB" sz="1200" dirty="0">
                          <a:latin typeface="Gill Sans MT" panose="020B0502020104020203" pitchFamily="34" charset="0"/>
                          <a:cs typeface="Calibri"/>
                        </a:rPr>
                        <a:t>I</a:t>
                      </a:r>
                      <a:r>
                        <a:rPr lang="en-GB" sz="1200" spc="-5" dirty="0">
                          <a:latin typeface="Gill Sans MT" panose="020B0502020104020203" pitchFamily="34" charset="0"/>
                          <a:cs typeface="Calibri"/>
                        </a:rPr>
                        <a:t> </a:t>
                      </a:r>
                      <a:r>
                        <a:rPr lang="en-GB" sz="1200" spc="-10" dirty="0">
                          <a:latin typeface="Gill Sans MT" panose="020B0502020104020203" pitchFamily="34" charset="0"/>
                          <a:cs typeface="Calibri"/>
                        </a:rPr>
                        <a:t>used a revision strategy to help make</a:t>
                      </a:r>
                      <a:r>
                        <a:rPr lang="en-GB" sz="1200" spc="-10" baseline="0" dirty="0">
                          <a:latin typeface="Gill Sans MT" panose="020B0502020104020203" pitchFamily="34" charset="0"/>
                          <a:cs typeface="Calibri"/>
                        </a:rPr>
                        <a:t> the learning stick.</a:t>
                      </a:r>
                      <a:endParaRPr lang="en-GB" sz="1200" dirty="0">
                        <a:latin typeface="Gill Sans MT" panose="020B0502020104020203" pitchFamily="34" charset="0"/>
                        <a:cs typeface="Calibri"/>
                      </a:endParaRPr>
                    </a:p>
                    <a:p>
                      <a:pPr marL="48260">
                        <a:lnSpc>
                          <a:spcPts val="1400"/>
                        </a:lnSpc>
                      </a:pPr>
                      <a:endParaRPr sz="120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extLst>
                  <a:ext uri="{0D108BD9-81ED-4DB2-BD59-A6C34878D82A}">
                    <a16:rowId xmlns:a16="http://schemas.microsoft.com/office/drawing/2014/main" val="10005"/>
                  </a:ext>
                </a:extLst>
              </a:tr>
              <a:tr h="1053728">
                <a:tc>
                  <a:txBody>
                    <a:bodyPr/>
                    <a:lstStyle/>
                    <a:p>
                      <a:pPr marL="48260">
                        <a:lnSpc>
                          <a:spcPts val="1405"/>
                        </a:lnSpc>
                      </a:pPr>
                      <a:r>
                        <a:rPr sz="1200" dirty="0">
                          <a:latin typeface="Gill Sans MT" panose="020B0502020104020203" pitchFamily="34" charset="0"/>
                          <a:cs typeface="Calibri"/>
                        </a:rPr>
                        <a:t>I</a:t>
                      </a:r>
                      <a:r>
                        <a:rPr sz="1200" spc="-5" dirty="0">
                          <a:latin typeface="Gill Sans MT" panose="020B0502020104020203" pitchFamily="34" charset="0"/>
                          <a:cs typeface="Calibri"/>
                        </a:rPr>
                        <a:t> </a:t>
                      </a:r>
                      <a:r>
                        <a:rPr lang="en-GB" sz="1200" spc="-5" dirty="0">
                          <a:latin typeface="Gill Sans MT" panose="020B0502020104020203" pitchFamily="34" charset="0"/>
                          <a:cs typeface="Calibri"/>
                        </a:rPr>
                        <a:t>made connections between</a:t>
                      </a:r>
                      <a:r>
                        <a:rPr lang="en-GB" sz="1200" spc="-5" baseline="0" dirty="0">
                          <a:latin typeface="Gill Sans MT" panose="020B0502020104020203" pitchFamily="34" charset="0"/>
                          <a:cs typeface="Calibri"/>
                        </a:rPr>
                        <a:t> what I am learning and the outside world. </a:t>
                      </a:r>
                      <a:endParaRPr sz="120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1053728">
                <a:tc>
                  <a:txBody>
                    <a:bodyPr/>
                    <a:lstStyle/>
                    <a:p>
                      <a:pPr marL="48260">
                        <a:lnSpc>
                          <a:spcPts val="1405"/>
                        </a:lnSpc>
                      </a:pPr>
                      <a:r>
                        <a:rPr lang="en-GB" sz="1200" dirty="0">
                          <a:latin typeface="Gill Sans MT" panose="020B0502020104020203" pitchFamily="34" charset="0"/>
                          <a:cs typeface="Calibri"/>
                        </a:rPr>
                        <a:t>I asked questions to deepen my understanding.</a:t>
                      </a:r>
                      <a:endParaRPr sz="1200" dirty="0">
                        <a:latin typeface="Gill Sans MT" panose="020B0502020104020203" pitchFamily="34" charset="0"/>
                        <a:cs typeface="Calibri"/>
                      </a:endParaRPr>
                    </a:p>
                  </a:txBody>
                  <a:tcPr marL="0" marR="0" marT="0" marB="0" anchor="ctr">
                    <a:lnL w="12700">
                      <a:solidFill>
                        <a:srgbClr val="000000"/>
                      </a:solidFill>
                      <a:prstDash val="solid"/>
                    </a:lnL>
                    <a:lnR w="12700" cap="flat" cmpd="sng" algn="ctr">
                      <a:solidFill>
                        <a:srgbClr val="000000"/>
                      </a:solidFill>
                      <a:prstDash val="solid"/>
                      <a:round/>
                      <a:headEnd type="none" w="med" len="med"/>
                      <a:tailEnd type="none" w="med" len="me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cap="flat" cmpd="sng" algn="ctr">
                      <a:solidFill>
                        <a:srgbClr val="000000"/>
                      </a:solidFill>
                      <a:prstDash val="solid"/>
                      <a:round/>
                      <a:headEnd type="none" w="med" len="med"/>
                      <a:tailEnd type="none" w="med" len="me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extLst>
                  <a:ext uri="{0D108BD9-81ED-4DB2-BD59-A6C34878D82A}">
                    <a16:rowId xmlns:a16="http://schemas.microsoft.com/office/drawing/2014/main" val="734950622"/>
                  </a:ext>
                </a:extLst>
              </a:tr>
            </a:tbl>
          </a:graphicData>
        </a:graphic>
      </p:graphicFrame>
    </p:spTree>
    <p:extLst>
      <p:ext uri="{BB962C8B-B14F-4D97-AF65-F5344CB8AC3E}">
        <p14:creationId xmlns:p14="http://schemas.microsoft.com/office/powerpoint/2010/main" val="35762845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nvGraphicFramePr>
        <p:xfrm>
          <a:off x="315074" y="179960"/>
          <a:ext cx="11604210" cy="6464682"/>
        </p:xfrm>
        <a:graphic>
          <a:graphicData uri="http://schemas.openxmlformats.org/drawingml/2006/table">
            <a:tbl>
              <a:tblPr firstRow="1" bandRow="1">
                <a:tableStyleId>{2D5ABB26-0587-4C30-8999-92F81FD0307C}</a:tableStyleId>
              </a:tblPr>
              <a:tblGrid>
                <a:gridCol w="2899615">
                  <a:extLst>
                    <a:ext uri="{9D8B030D-6E8A-4147-A177-3AD203B41FA5}">
                      <a16:colId xmlns:a16="http://schemas.microsoft.com/office/drawing/2014/main" val="20000"/>
                    </a:ext>
                  </a:extLst>
                </a:gridCol>
                <a:gridCol w="2898977">
                  <a:extLst>
                    <a:ext uri="{9D8B030D-6E8A-4147-A177-3AD203B41FA5}">
                      <a16:colId xmlns:a16="http://schemas.microsoft.com/office/drawing/2014/main" val="20001"/>
                    </a:ext>
                  </a:extLst>
                </a:gridCol>
                <a:gridCol w="2902809">
                  <a:extLst>
                    <a:ext uri="{9D8B030D-6E8A-4147-A177-3AD203B41FA5}">
                      <a16:colId xmlns:a16="http://schemas.microsoft.com/office/drawing/2014/main" val="20002"/>
                    </a:ext>
                  </a:extLst>
                </a:gridCol>
                <a:gridCol w="2902809">
                  <a:extLst>
                    <a:ext uri="{9D8B030D-6E8A-4147-A177-3AD203B41FA5}">
                      <a16:colId xmlns:a16="http://schemas.microsoft.com/office/drawing/2014/main" val="20003"/>
                    </a:ext>
                  </a:extLst>
                </a:gridCol>
              </a:tblGrid>
              <a:tr h="378149">
                <a:tc gridSpan="4">
                  <a:txBody>
                    <a:bodyPr/>
                    <a:lstStyle/>
                    <a:p>
                      <a:pPr marL="48260" marR="0" indent="0" algn="l" defTabSz="914400" eaLnBrk="1" fontAlgn="auto" latinLnBrk="0" hangingPunct="1">
                        <a:lnSpc>
                          <a:spcPts val="2090"/>
                        </a:lnSpc>
                        <a:spcBef>
                          <a:spcPts val="0"/>
                        </a:spcBef>
                        <a:spcAft>
                          <a:spcPts val="0"/>
                        </a:spcAft>
                        <a:buClrTx/>
                        <a:buSzTx/>
                        <a:buFontTx/>
                        <a:buNone/>
                        <a:tabLst/>
                        <a:defRPr/>
                      </a:pPr>
                      <a:r>
                        <a:rPr lang="en-GB" sz="1800" b="1" spc="-10" dirty="0">
                          <a:latin typeface="Gill Sans MT" panose="020B0502020104020203" pitchFamily="34" charset="0"/>
                          <a:cs typeface="Calibri"/>
                        </a:rPr>
                        <a:t>W/c</a:t>
                      </a:r>
                      <a:r>
                        <a:rPr lang="en-GB" sz="1800" b="1" spc="-10" baseline="0" dirty="0">
                          <a:latin typeface="Gill Sans MT" panose="020B0502020104020203" pitchFamily="34" charset="0"/>
                          <a:cs typeface="Calibri"/>
                        </a:rPr>
                        <a:t> 2</a:t>
                      </a:r>
                      <a:r>
                        <a:rPr lang="en-GB" sz="1800" b="1" spc="-10" baseline="30000" dirty="0">
                          <a:latin typeface="Gill Sans MT" panose="020B0502020104020203" pitchFamily="34" charset="0"/>
                          <a:cs typeface="Calibri"/>
                        </a:rPr>
                        <a:t>nd</a:t>
                      </a:r>
                      <a:r>
                        <a:rPr lang="en-GB" sz="1800" b="1" spc="-10" baseline="0" dirty="0">
                          <a:latin typeface="Gill Sans MT" panose="020B0502020104020203" pitchFamily="34" charset="0"/>
                          <a:cs typeface="Calibri"/>
                        </a:rPr>
                        <a:t> December</a:t>
                      </a:r>
                      <a:endParaRPr lang="en-GB" sz="1800" b="1" spc="-10" dirty="0">
                        <a:latin typeface="Gill Sans MT" panose="020B0502020104020203" pitchFamily="34" charset="0"/>
                        <a:cs typeface="Calibri"/>
                      </a:endParaRPr>
                    </a:p>
                    <a:p>
                      <a:pPr marL="48260" marR="0" indent="0" algn="l" defTabSz="914400" eaLnBrk="1" fontAlgn="auto" latinLnBrk="0" hangingPunct="1">
                        <a:lnSpc>
                          <a:spcPts val="2090"/>
                        </a:lnSpc>
                        <a:spcBef>
                          <a:spcPts val="0"/>
                        </a:spcBef>
                        <a:spcAft>
                          <a:spcPts val="0"/>
                        </a:spcAft>
                        <a:buClrTx/>
                        <a:buSzTx/>
                        <a:buFontTx/>
                        <a:buNone/>
                        <a:tabLst/>
                        <a:defRPr/>
                      </a:pPr>
                      <a:r>
                        <a:rPr lang="en-GB" sz="1800" b="1" spc="-10" dirty="0">
                          <a:latin typeface="Gill Sans MT" panose="020B0502020104020203" pitchFamily="34" charset="0"/>
                          <a:cs typeface="Calibri"/>
                        </a:rPr>
                        <a:t>Thinking</a:t>
                      </a:r>
                      <a:r>
                        <a:rPr lang="en-GB" sz="1800" b="1" spc="-35" dirty="0">
                          <a:latin typeface="Gill Sans MT" panose="020B0502020104020203" pitchFamily="34" charset="0"/>
                          <a:cs typeface="Calibri"/>
                        </a:rPr>
                        <a:t> </a:t>
                      </a:r>
                      <a:r>
                        <a:rPr lang="en-GB" sz="1800" b="1" spc="-10" dirty="0">
                          <a:latin typeface="Gill Sans MT" panose="020B0502020104020203" pitchFamily="34" charset="0"/>
                          <a:cs typeface="Calibri"/>
                        </a:rPr>
                        <a:t>definition:</a:t>
                      </a:r>
                      <a:r>
                        <a:rPr lang="en-GB" sz="1800" b="1" spc="-15" dirty="0">
                          <a:latin typeface="Gill Sans MT" panose="020B0502020104020203" pitchFamily="34" charset="0"/>
                          <a:cs typeface="Calibri"/>
                        </a:rPr>
                        <a:t> </a:t>
                      </a:r>
                      <a:r>
                        <a:rPr lang="en-GB" sz="1800" i="1" dirty="0">
                          <a:latin typeface="Gill Sans MT" panose="020B0502020104020203" pitchFamily="34" charset="0"/>
                        </a:rPr>
                        <a:t>Thinking is making connections, reasoning and asking questions to make the learning stick</a:t>
                      </a:r>
                      <a:endParaRPr lang="en-GB" sz="1800" dirty="0">
                        <a:latin typeface="Gill Sans MT" panose="020B0502020104020203" pitchFamily="34" charset="0"/>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accent6">
                        <a:lumMod val="20000"/>
                        <a:lumOff val="80000"/>
                      </a:schemeClr>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36708">
                <a:tc rowSpan="2">
                  <a:txBody>
                    <a:bodyPr/>
                    <a:lstStyle/>
                    <a:p>
                      <a:pPr>
                        <a:lnSpc>
                          <a:spcPct val="100000"/>
                        </a:lnSpc>
                        <a:spcBef>
                          <a:spcPts val="25"/>
                        </a:spcBef>
                      </a:pPr>
                      <a:r>
                        <a:rPr lang="en-GB" sz="1600" dirty="0">
                          <a:solidFill>
                            <a:srgbClr val="FF0000"/>
                          </a:solidFill>
                          <a:latin typeface="Gill Sans MT" panose="020B0502020104020203" pitchFamily="34" charset="0"/>
                          <a:cs typeface="Calibri"/>
                        </a:rPr>
                        <a:t>Reflecting</a:t>
                      </a:r>
                      <a:r>
                        <a:rPr lang="en-GB" sz="1600" baseline="0" dirty="0">
                          <a:solidFill>
                            <a:srgbClr val="FF0000"/>
                          </a:solidFill>
                          <a:latin typeface="Gill Sans MT" panose="020B0502020104020203" pitchFamily="34" charset="0"/>
                          <a:cs typeface="Calibri"/>
                        </a:rPr>
                        <a:t> on learning behaviours for thinking…</a:t>
                      </a:r>
                      <a:endParaRPr sz="1600" dirty="0">
                        <a:solidFill>
                          <a:srgbClr val="FF0000"/>
                        </a:solidFill>
                        <a:latin typeface="Gill Sans MT" panose="020B0502020104020203" pitchFamily="34" charset="0"/>
                        <a:cs typeface="Calibri"/>
                      </a:endParaRPr>
                    </a:p>
                  </a:txBody>
                  <a:tcPr marL="0" marR="0" marT="3175"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accent2">
                        <a:lumMod val="20000"/>
                        <a:lumOff val="80000"/>
                      </a:schemeClr>
                    </a:solidFill>
                  </a:tcPr>
                </a:tc>
                <a:tc gridSpan="3">
                  <a:txBody>
                    <a:bodyPr/>
                    <a:lstStyle/>
                    <a:p>
                      <a:pPr marL="635" algn="ctr">
                        <a:lnSpc>
                          <a:spcPct val="100000"/>
                        </a:lnSpc>
                      </a:pPr>
                      <a:r>
                        <a:rPr sz="1200" b="1" spc="-5" dirty="0">
                          <a:latin typeface="Gill Sans MT" panose="020B0502020104020203" pitchFamily="34" charset="0"/>
                          <a:cs typeface="Calibri"/>
                        </a:rPr>
                        <a:t>Experience</a:t>
                      </a:r>
                      <a:r>
                        <a:rPr sz="1200" b="1" spc="-35" dirty="0">
                          <a:latin typeface="Gill Sans MT" panose="020B0502020104020203" pitchFamily="34" charset="0"/>
                          <a:cs typeface="Calibri"/>
                        </a:rPr>
                        <a:t> </a:t>
                      </a:r>
                      <a:r>
                        <a:rPr sz="1200" b="1" dirty="0">
                          <a:latin typeface="Gill Sans MT" panose="020B0502020104020203" pitchFamily="34" charset="0"/>
                          <a:cs typeface="Calibri"/>
                        </a:rPr>
                        <a:t>log</a:t>
                      </a:r>
                      <a:endParaRPr sz="1200" dirty="0">
                        <a:latin typeface="Gill Sans MT" panose="020B0502020104020203" pitchFamily="34" charset="0"/>
                        <a:cs typeface="Calibri"/>
                      </a:endParaRPr>
                    </a:p>
                  </a:txBody>
                  <a:tcPr marL="0" marR="0" marT="635"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1"/>
                  </a:ext>
                </a:extLst>
              </a:tr>
              <a:tr h="425872">
                <a:tc vMerge="1">
                  <a:txBody>
                    <a:bodyPr/>
                    <a:lstStyle/>
                    <a:p>
                      <a:endParaRPr/>
                    </a:p>
                  </a:txBody>
                  <a:tcPr marL="0" marR="0" marT="31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1F1F1"/>
                    </a:solidFill>
                  </a:tcPr>
                </a:tc>
                <a:tc>
                  <a:txBody>
                    <a:bodyPr/>
                    <a:lstStyle/>
                    <a:p>
                      <a:pPr marL="48260">
                        <a:lnSpc>
                          <a:spcPts val="1395"/>
                        </a:lnSpc>
                      </a:pPr>
                      <a:r>
                        <a:rPr sz="1200" spc="-5" dirty="0">
                          <a:latin typeface="Gill Sans MT" panose="020B0502020104020203" pitchFamily="34" charset="0"/>
                          <a:cs typeface="Calibri"/>
                        </a:rPr>
                        <a:t>Successful</a:t>
                      </a:r>
                      <a:r>
                        <a:rPr sz="1200" spc="-30" dirty="0">
                          <a:latin typeface="Gill Sans MT" panose="020B0502020104020203" pitchFamily="34" charset="0"/>
                          <a:cs typeface="Calibri"/>
                        </a:rPr>
                        <a:t> </a:t>
                      </a:r>
                      <a:r>
                        <a:rPr sz="1200" dirty="0">
                          <a:latin typeface="Gill Sans MT" panose="020B0502020104020203" pitchFamily="34" charset="0"/>
                          <a:cs typeface="Calibri"/>
                        </a:rPr>
                        <a:t>moment…</a:t>
                      </a: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48895">
                        <a:lnSpc>
                          <a:spcPts val="1395"/>
                        </a:lnSpc>
                      </a:pPr>
                      <a:r>
                        <a:rPr sz="1200" dirty="0">
                          <a:latin typeface="Gill Sans MT" panose="020B0502020104020203" pitchFamily="34" charset="0"/>
                          <a:cs typeface="Calibri"/>
                        </a:rPr>
                        <a:t>In</a:t>
                      </a:r>
                      <a:r>
                        <a:rPr sz="1200" spc="-40" dirty="0">
                          <a:latin typeface="Gill Sans MT" panose="020B0502020104020203" pitchFamily="34" charset="0"/>
                          <a:cs typeface="Calibri"/>
                        </a:rPr>
                        <a:t> </a:t>
                      </a:r>
                      <a:r>
                        <a:rPr sz="1200" spc="-5" dirty="0">
                          <a:latin typeface="Gill Sans MT" panose="020B0502020104020203" pitchFamily="34" charset="0"/>
                          <a:cs typeface="Calibri"/>
                        </a:rPr>
                        <a:t>hindsight…</a:t>
                      </a:r>
                      <a:endParaRPr lang="en-GB" sz="1200" spc="-5" dirty="0">
                        <a:latin typeface="Gill Sans MT" panose="020B0502020104020203" pitchFamily="34" charset="0"/>
                        <a:cs typeface="Calibri"/>
                      </a:endParaRPr>
                    </a:p>
                    <a:p>
                      <a:pPr marL="48895">
                        <a:lnSpc>
                          <a:spcPts val="1395"/>
                        </a:lnSpc>
                      </a:pPr>
                      <a:r>
                        <a:rPr lang="en-GB" sz="1050" i="1" spc="-5" dirty="0">
                          <a:latin typeface="Gill Sans MT" panose="020B0502020104020203" pitchFamily="34" charset="0"/>
                          <a:cs typeface="Calibri"/>
                        </a:rPr>
                        <a:t>Where you could have done better on reflection?</a:t>
                      </a:r>
                      <a:endParaRPr sz="1050" i="1"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49530">
                        <a:lnSpc>
                          <a:spcPts val="1395"/>
                        </a:lnSpc>
                      </a:pPr>
                      <a:r>
                        <a:rPr sz="1200" spc="-20" dirty="0">
                          <a:latin typeface="Gill Sans MT" panose="020B0502020104020203" pitchFamily="34" charset="0"/>
                          <a:cs typeface="Calibri"/>
                        </a:rPr>
                        <a:t>At</a:t>
                      </a:r>
                      <a:r>
                        <a:rPr sz="1200" spc="-30" dirty="0">
                          <a:latin typeface="Gill Sans MT" panose="020B0502020104020203" pitchFamily="34" charset="0"/>
                          <a:cs typeface="Calibri"/>
                        </a:rPr>
                        <a:t> </a:t>
                      </a:r>
                      <a:r>
                        <a:rPr sz="1200" spc="-5" dirty="0">
                          <a:latin typeface="Gill Sans MT" panose="020B0502020104020203" pitchFamily="34" charset="0"/>
                          <a:cs typeface="Calibri"/>
                        </a:rPr>
                        <a:t>home…</a:t>
                      </a:r>
                      <a:endParaRPr sz="120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1053748">
                <a:tc>
                  <a:txBody>
                    <a:bodyPr/>
                    <a:lstStyle/>
                    <a:p>
                      <a:pPr marL="48260">
                        <a:lnSpc>
                          <a:spcPts val="1860"/>
                        </a:lnSpc>
                      </a:pPr>
                      <a:r>
                        <a:rPr sz="1200" b="0" spc="-5" dirty="0">
                          <a:latin typeface="Gill Sans MT" panose="020B0502020104020203" pitchFamily="34" charset="0"/>
                          <a:cs typeface="Calibri"/>
                        </a:rPr>
                        <a:t>I </a:t>
                      </a:r>
                      <a:r>
                        <a:rPr lang="en-GB" sz="1200" b="0" spc="-5" dirty="0">
                          <a:latin typeface="Gill Sans MT" panose="020B0502020104020203" pitchFamily="34" charset="0"/>
                          <a:cs typeface="Calibri"/>
                        </a:rPr>
                        <a:t>gave an idea and reasoned/justified.</a:t>
                      </a:r>
                      <a:endParaRPr sz="1200" b="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3"/>
                  </a:ext>
                </a:extLst>
              </a:tr>
              <a:tr h="1053749">
                <a:tc>
                  <a:txBody>
                    <a:bodyPr/>
                    <a:lstStyle/>
                    <a:p>
                      <a:pPr marL="48260">
                        <a:lnSpc>
                          <a:spcPts val="1400"/>
                        </a:lnSpc>
                      </a:pPr>
                      <a:r>
                        <a:rPr lang="en-GB" sz="1200" dirty="0">
                          <a:latin typeface="Gill Sans MT" panose="020B0502020104020203" pitchFamily="34" charset="0"/>
                          <a:cs typeface="Calibri"/>
                        </a:rPr>
                        <a:t>I reflected on</a:t>
                      </a:r>
                      <a:r>
                        <a:rPr lang="en-GB" sz="1200" baseline="0" dirty="0">
                          <a:latin typeface="Gill Sans MT" panose="020B0502020104020203" pitchFamily="34" charset="0"/>
                          <a:cs typeface="Calibri"/>
                        </a:rPr>
                        <a:t> my idea and made it better after discussing with others</a:t>
                      </a:r>
                      <a:endParaRPr sz="120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extLst>
                  <a:ext uri="{0D108BD9-81ED-4DB2-BD59-A6C34878D82A}">
                    <a16:rowId xmlns:a16="http://schemas.microsoft.com/office/drawing/2014/main" val="10004"/>
                  </a:ext>
                </a:extLst>
              </a:tr>
              <a:tr h="1053749">
                <a:tc>
                  <a:txBody>
                    <a:bodyPr/>
                    <a:lstStyle/>
                    <a:p>
                      <a:pPr marL="48260" marR="0" indent="0" defTabSz="914400" eaLnBrk="1" fontAlgn="auto" latinLnBrk="0" hangingPunct="1">
                        <a:lnSpc>
                          <a:spcPts val="1400"/>
                        </a:lnSpc>
                        <a:spcBef>
                          <a:spcPts val="0"/>
                        </a:spcBef>
                        <a:spcAft>
                          <a:spcPts val="0"/>
                        </a:spcAft>
                        <a:buClrTx/>
                        <a:buSzTx/>
                        <a:buFontTx/>
                        <a:buNone/>
                        <a:tabLst/>
                        <a:defRPr/>
                      </a:pPr>
                      <a:r>
                        <a:rPr lang="en-GB" sz="1200" dirty="0">
                          <a:latin typeface="Gill Sans MT" panose="020B0502020104020203" pitchFamily="34" charset="0"/>
                          <a:cs typeface="Calibri"/>
                        </a:rPr>
                        <a:t>I</a:t>
                      </a:r>
                      <a:r>
                        <a:rPr lang="en-GB" sz="1200" spc="-5" dirty="0">
                          <a:latin typeface="Gill Sans MT" panose="020B0502020104020203" pitchFamily="34" charset="0"/>
                          <a:cs typeface="Calibri"/>
                        </a:rPr>
                        <a:t> </a:t>
                      </a:r>
                      <a:r>
                        <a:rPr lang="en-GB" sz="1200" spc="-10" dirty="0">
                          <a:latin typeface="Gill Sans MT" panose="020B0502020104020203" pitchFamily="34" charset="0"/>
                          <a:cs typeface="Calibri"/>
                        </a:rPr>
                        <a:t>used a revision strategy to help make</a:t>
                      </a:r>
                      <a:r>
                        <a:rPr lang="en-GB" sz="1200" spc="-10" baseline="0" dirty="0">
                          <a:latin typeface="Gill Sans MT" panose="020B0502020104020203" pitchFamily="34" charset="0"/>
                          <a:cs typeface="Calibri"/>
                        </a:rPr>
                        <a:t> the learning stick.</a:t>
                      </a:r>
                      <a:endParaRPr lang="en-GB" sz="1200" dirty="0">
                        <a:latin typeface="Gill Sans MT" panose="020B0502020104020203" pitchFamily="34" charset="0"/>
                        <a:cs typeface="Calibri"/>
                      </a:endParaRPr>
                    </a:p>
                    <a:p>
                      <a:pPr marL="48260">
                        <a:lnSpc>
                          <a:spcPts val="1400"/>
                        </a:lnSpc>
                      </a:pPr>
                      <a:endParaRPr sz="120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extLst>
                  <a:ext uri="{0D108BD9-81ED-4DB2-BD59-A6C34878D82A}">
                    <a16:rowId xmlns:a16="http://schemas.microsoft.com/office/drawing/2014/main" val="10005"/>
                  </a:ext>
                </a:extLst>
              </a:tr>
              <a:tr h="1053728">
                <a:tc>
                  <a:txBody>
                    <a:bodyPr/>
                    <a:lstStyle/>
                    <a:p>
                      <a:pPr marL="48260">
                        <a:lnSpc>
                          <a:spcPts val="1405"/>
                        </a:lnSpc>
                      </a:pPr>
                      <a:r>
                        <a:rPr sz="1200" dirty="0">
                          <a:latin typeface="Gill Sans MT" panose="020B0502020104020203" pitchFamily="34" charset="0"/>
                          <a:cs typeface="Calibri"/>
                        </a:rPr>
                        <a:t>I</a:t>
                      </a:r>
                      <a:r>
                        <a:rPr sz="1200" spc="-5" dirty="0">
                          <a:latin typeface="Gill Sans MT" panose="020B0502020104020203" pitchFamily="34" charset="0"/>
                          <a:cs typeface="Calibri"/>
                        </a:rPr>
                        <a:t> </a:t>
                      </a:r>
                      <a:r>
                        <a:rPr lang="en-GB" sz="1200" spc="-5" dirty="0">
                          <a:latin typeface="Gill Sans MT" panose="020B0502020104020203" pitchFamily="34" charset="0"/>
                          <a:cs typeface="Calibri"/>
                        </a:rPr>
                        <a:t>made connections between</a:t>
                      </a:r>
                      <a:r>
                        <a:rPr lang="en-GB" sz="1200" spc="-5" baseline="0" dirty="0">
                          <a:latin typeface="Gill Sans MT" panose="020B0502020104020203" pitchFamily="34" charset="0"/>
                          <a:cs typeface="Calibri"/>
                        </a:rPr>
                        <a:t> what I am learning and the outside world. </a:t>
                      </a:r>
                      <a:endParaRPr sz="120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1053728">
                <a:tc>
                  <a:txBody>
                    <a:bodyPr/>
                    <a:lstStyle/>
                    <a:p>
                      <a:pPr marL="48260">
                        <a:lnSpc>
                          <a:spcPts val="1405"/>
                        </a:lnSpc>
                      </a:pPr>
                      <a:r>
                        <a:rPr lang="en-GB" sz="1200" dirty="0">
                          <a:latin typeface="Gill Sans MT" panose="020B0502020104020203" pitchFamily="34" charset="0"/>
                          <a:cs typeface="Calibri"/>
                        </a:rPr>
                        <a:t>I asked questions to deepen my understanding.</a:t>
                      </a:r>
                      <a:endParaRPr sz="1200" dirty="0">
                        <a:latin typeface="Gill Sans MT" panose="020B0502020104020203" pitchFamily="34" charset="0"/>
                        <a:cs typeface="Calibri"/>
                      </a:endParaRPr>
                    </a:p>
                  </a:txBody>
                  <a:tcPr marL="0" marR="0" marT="0" marB="0" anchor="ctr">
                    <a:lnL w="12700">
                      <a:solidFill>
                        <a:srgbClr val="000000"/>
                      </a:solidFill>
                      <a:prstDash val="solid"/>
                    </a:lnL>
                    <a:lnR w="12700" cap="flat" cmpd="sng" algn="ctr">
                      <a:solidFill>
                        <a:srgbClr val="000000"/>
                      </a:solidFill>
                      <a:prstDash val="solid"/>
                      <a:round/>
                      <a:headEnd type="none" w="med" len="med"/>
                      <a:tailEnd type="none" w="med" len="me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cap="flat" cmpd="sng" algn="ctr">
                      <a:solidFill>
                        <a:srgbClr val="000000"/>
                      </a:solidFill>
                      <a:prstDash val="solid"/>
                      <a:round/>
                      <a:headEnd type="none" w="med" len="med"/>
                      <a:tailEnd type="none" w="med" len="me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extLst>
                  <a:ext uri="{0D108BD9-81ED-4DB2-BD59-A6C34878D82A}">
                    <a16:rowId xmlns:a16="http://schemas.microsoft.com/office/drawing/2014/main" val="734950622"/>
                  </a:ext>
                </a:extLst>
              </a:tr>
            </a:tbl>
          </a:graphicData>
        </a:graphic>
      </p:graphicFrame>
    </p:spTree>
    <p:extLst>
      <p:ext uri="{BB962C8B-B14F-4D97-AF65-F5344CB8AC3E}">
        <p14:creationId xmlns:p14="http://schemas.microsoft.com/office/powerpoint/2010/main" val="13184234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nvGraphicFramePr>
        <p:xfrm>
          <a:off x="315074" y="179960"/>
          <a:ext cx="11604210" cy="6464682"/>
        </p:xfrm>
        <a:graphic>
          <a:graphicData uri="http://schemas.openxmlformats.org/drawingml/2006/table">
            <a:tbl>
              <a:tblPr firstRow="1" bandRow="1">
                <a:tableStyleId>{2D5ABB26-0587-4C30-8999-92F81FD0307C}</a:tableStyleId>
              </a:tblPr>
              <a:tblGrid>
                <a:gridCol w="2899615">
                  <a:extLst>
                    <a:ext uri="{9D8B030D-6E8A-4147-A177-3AD203B41FA5}">
                      <a16:colId xmlns:a16="http://schemas.microsoft.com/office/drawing/2014/main" val="20000"/>
                    </a:ext>
                  </a:extLst>
                </a:gridCol>
                <a:gridCol w="2898977">
                  <a:extLst>
                    <a:ext uri="{9D8B030D-6E8A-4147-A177-3AD203B41FA5}">
                      <a16:colId xmlns:a16="http://schemas.microsoft.com/office/drawing/2014/main" val="20001"/>
                    </a:ext>
                  </a:extLst>
                </a:gridCol>
                <a:gridCol w="2902809">
                  <a:extLst>
                    <a:ext uri="{9D8B030D-6E8A-4147-A177-3AD203B41FA5}">
                      <a16:colId xmlns:a16="http://schemas.microsoft.com/office/drawing/2014/main" val="20002"/>
                    </a:ext>
                  </a:extLst>
                </a:gridCol>
                <a:gridCol w="2902809">
                  <a:extLst>
                    <a:ext uri="{9D8B030D-6E8A-4147-A177-3AD203B41FA5}">
                      <a16:colId xmlns:a16="http://schemas.microsoft.com/office/drawing/2014/main" val="20003"/>
                    </a:ext>
                  </a:extLst>
                </a:gridCol>
              </a:tblGrid>
              <a:tr h="378149">
                <a:tc gridSpan="4">
                  <a:txBody>
                    <a:bodyPr/>
                    <a:lstStyle/>
                    <a:p>
                      <a:pPr marL="48260" marR="0" indent="0" algn="l" defTabSz="914400" eaLnBrk="1" fontAlgn="auto" latinLnBrk="0" hangingPunct="1">
                        <a:lnSpc>
                          <a:spcPts val="2090"/>
                        </a:lnSpc>
                        <a:spcBef>
                          <a:spcPts val="0"/>
                        </a:spcBef>
                        <a:spcAft>
                          <a:spcPts val="0"/>
                        </a:spcAft>
                        <a:buClrTx/>
                        <a:buSzTx/>
                        <a:buFontTx/>
                        <a:buNone/>
                        <a:tabLst/>
                        <a:defRPr/>
                      </a:pPr>
                      <a:r>
                        <a:rPr lang="en-GB" sz="1800" b="1" spc="-10" dirty="0">
                          <a:latin typeface="Gill Sans MT" panose="020B0502020104020203" pitchFamily="34" charset="0"/>
                          <a:cs typeface="Calibri"/>
                        </a:rPr>
                        <a:t>W/c</a:t>
                      </a:r>
                      <a:r>
                        <a:rPr lang="en-GB" sz="1800" b="1" spc="-10" baseline="0" dirty="0">
                          <a:latin typeface="Gill Sans MT" panose="020B0502020104020203" pitchFamily="34" charset="0"/>
                          <a:cs typeface="Calibri"/>
                        </a:rPr>
                        <a:t> 9</a:t>
                      </a:r>
                      <a:r>
                        <a:rPr lang="en-GB" sz="1800" b="1" spc="-10" baseline="30000" dirty="0">
                          <a:latin typeface="Gill Sans MT" panose="020B0502020104020203" pitchFamily="34" charset="0"/>
                          <a:cs typeface="Calibri"/>
                        </a:rPr>
                        <a:t>th</a:t>
                      </a:r>
                      <a:r>
                        <a:rPr lang="en-GB" sz="1800" b="1" spc="-10" baseline="0" dirty="0">
                          <a:latin typeface="Gill Sans MT" panose="020B0502020104020203" pitchFamily="34" charset="0"/>
                          <a:cs typeface="Calibri"/>
                        </a:rPr>
                        <a:t> December</a:t>
                      </a:r>
                      <a:endParaRPr lang="en-GB" sz="1800" b="1" spc="-10" dirty="0">
                        <a:latin typeface="Gill Sans MT" panose="020B0502020104020203" pitchFamily="34" charset="0"/>
                        <a:cs typeface="Calibri"/>
                      </a:endParaRPr>
                    </a:p>
                    <a:p>
                      <a:pPr marL="48260" marR="0" indent="0" algn="l" defTabSz="914400" eaLnBrk="1" fontAlgn="auto" latinLnBrk="0" hangingPunct="1">
                        <a:lnSpc>
                          <a:spcPts val="2090"/>
                        </a:lnSpc>
                        <a:spcBef>
                          <a:spcPts val="0"/>
                        </a:spcBef>
                        <a:spcAft>
                          <a:spcPts val="0"/>
                        </a:spcAft>
                        <a:buClrTx/>
                        <a:buSzTx/>
                        <a:buFontTx/>
                        <a:buNone/>
                        <a:tabLst/>
                        <a:defRPr/>
                      </a:pPr>
                      <a:r>
                        <a:rPr lang="en-GB" sz="1800" b="1" spc="-10" dirty="0">
                          <a:latin typeface="Gill Sans MT" panose="020B0502020104020203" pitchFamily="34" charset="0"/>
                          <a:cs typeface="Calibri"/>
                        </a:rPr>
                        <a:t>Thinking</a:t>
                      </a:r>
                      <a:r>
                        <a:rPr lang="en-GB" sz="1800" b="1" spc="-35" dirty="0">
                          <a:latin typeface="Gill Sans MT" panose="020B0502020104020203" pitchFamily="34" charset="0"/>
                          <a:cs typeface="Calibri"/>
                        </a:rPr>
                        <a:t> </a:t>
                      </a:r>
                      <a:r>
                        <a:rPr lang="en-GB" sz="1800" b="1" spc="-10" dirty="0">
                          <a:latin typeface="Gill Sans MT" panose="020B0502020104020203" pitchFamily="34" charset="0"/>
                          <a:cs typeface="Calibri"/>
                        </a:rPr>
                        <a:t>definition:</a:t>
                      </a:r>
                      <a:r>
                        <a:rPr lang="en-GB" sz="1800" b="1" spc="-15" dirty="0">
                          <a:latin typeface="Gill Sans MT" panose="020B0502020104020203" pitchFamily="34" charset="0"/>
                          <a:cs typeface="Calibri"/>
                        </a:rPr>
                        <a:t> </a:t>
                      </a:r>
                      <a:r>
                        <a:rPr lang="en-GB" sz="1800" i="1" dirty="0">
                          <a:latin typeface="Gill Sans MT" panose="020B0502020104020203" pitchFamily="34" charset="0"/>
                        </a:rPr>
                        <a:t>Thinking is making connections, reasoning and asking questions to make the learning stick</a:t>
                      </a:r>
                      <a:endParaRPr lang="en-GB" sz="1800" dirty="0">
                        <a:latin typeface="Gill Sans MT" panose="020B0502020104020203" pitchFamily="34" charset="0"/>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accent6">
                        <a:lumMod val="20000"/>
                        <a:lumOff val="80000"/>
                      </a:schemeClr>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36708">
                <a:tc rowSpan="2">
                  <a:txBody>
                    <a:bodyPr/>
                    <a:lstStyle/>
                    <a:p>
                      <a:pPr>
                        <a:lnSpc>
                          <a:spcPct val="100000"/>
                        </a:lnSpc>
                        <a:spcBef>
                          <a:spcPts val="25"/>
                        </a:spcBef>
                      </a:pPr>
                      <a:r>
                        <a:rPr lang="en-GB" sz="1600" dirty="0">
                          <a:solidFill>
                            <a:srgbClr val="FF0000"/>
                          </a:solidFill>
                          <a:latin typeface="Gill Sans MT" panose="020B0502020104020203" pitchFamily="34" charset="0"/>
                          <a:cs typeface="Calibri"/>
                        </a:rPr>
                        <a:t>Reflecting</a:t>
                      </a:r>
                      <a:r>
                        <a:rPr lang="en-GB" sz="1600" baseline="0" dirty="0">
                          <a:solidFill>
                            <a:srgbClr val="FF0000"/>
                          </a:solidFill>
                          <a:latin typeface="Gill Sans MT" panose="020B0502020104020203" pitchFamily="34" charset="0"/>
                          <a:cs typeface="Calibri"/>
                        </a:rPr>
                        <a:t> on learning behaviours for thinking…</a:t>
                      </a:r>
                      <a:endParaRPr sz="1600" dirty="0">
                        <a:solidFill>
                          <a:srgbClr val="FF0000"/>
                        </a:solidFill>
                        <a:latin typeface="Gill Sans MT" panose="020B0502020104020203" pitchFamily="34" charset="0"/>
                        <a:cs typeface="Calibri"/>
                      </a:endParaRPr>
                    </a:p>
                  </a:txBody>
                  <a:tcPr marL="0" marR="0" marT="3175"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accent2">
                        <a:lumMod val="20000"/>
                        <a:lumOff val="80000"/>
                      </a:schemeClr>
                    </a:solidFill>
                  </a:tcPr>
                </a:tc>
                <a:tc gridSpan="3">
                  <a:txBody>
                    <a:bodyPr/>
                    <a:lstStyle/>
                    <a:p>
                      <a:pPr marL="635" algn="ctr">
                        <a:lnSpc>
                          <a:spcPct val="100000"/>
                        </a:lnSpc>
                      </a:pPr>
                      <a:r>
                        <a:rPr sz="1200" b="1" spc="-5" dirty="0">
                          <a:latin typeface="Gill Sans MT" panose="020B0502020104020203" pitchFamily="34" charset="0"/>
                          <a:cs typeface="Calibri"/>
                        </a:rPr>
                        <a:t>Experience</a:t>
                      </a:r>
                      <a:r>
                        <a:rPr sz="1200" b="1" spc="-35" dirty="0">
                          <a:latin typeface="Gill Sans MT" panose="020B0502020104020203" pitchFamily="34" charset="0"/>
                          <a:cs typeface="Calibri"/>
                        </a:rPr>
                        <a:t> </a:t>
                      </a:r>
                      <a:r>
                        <a:rPr sz="1200" b="1" dirty="0">
                          <a:latin typeface="Gill Sans MT" panose="020B0502020104020203" pitchFamily="34" charset="0"/>
                          <a:cs typeface="Calibri"/>
                        </a:rPr>
                        <a:t>log</a:t>
                      </a:r>
                      <a:endParaRPr sz="1200" dirty="0">
                        <a:latin typeface="Gill Sans MT" panose="020B0502020104020203" pitchFamily="34" charset="0"/>
                        <a:cs typeface="Calibri"/>
                      </a:endParaRPr>
                    </a:p>
                  </a:txBody>
                  <a:tcPr marL="0" marR="0" marT="635"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1"/>
                  </a:ext>
                </a:extLst>
              </a:tr>
              <a:tr h="425872">
                <a:tc vMerge="1">
                  <a:txBody>
                    <a:bodyPr/>
                    <a:lstStyle/>
                    <a:p>
                      <a:endParaRPr/>
                    </a:p>
                  </a:txBody>
                  <a:tcPr marL="0" marR="0" marT="31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1F1F1"/>
                    </a:solidFill>
                  </a:tcPr>
                </a:tc>
                <a:tc>
                  <a:txBody>
                    <a:bodyPr/>
                    <a:lstStyle/>
                    <a:p>
                      <a:pPr marL="48260">
                        <a:lnSpc>
                          <a:spcPts val="1395"/>
                        </a:lnSpc>
                      </a:pPr>
                      <a:r>
                        <a:rPr sz="1200" spc="-5" dirty="0">
                          <a:latin typeface="Gill Sans MT" panose="020B0502020104020203" pitchFamily="34" charset="0"/>
                          <a:cs typeface="Calibri"/>
                        </a:rPr>
                        <a:t>Successful</a:t>
                      </a:r>
                      <a:r>
                        <a:rPr sz="1200" spc="-30" dirty="0">
                          <a:latin typeface="Gill Sans MT" panose="020B0502020104020203" pitchFamily="34" charset="0"/>
                          <a:cs typeface="Calibri"/>
                        </a:rPr>
                        <a:t> </a:t>
                      </a:r>
                      <a:r>
                        <a:rPr sz="1200" dirty="0">
                          <a:latin typeface="Gill Sans MT" panose="020B0502020104020203" pitchFamily="34" charset="0"/>
                          <a:cs typeface="Calibri"/>
                        </a:rPr>
                        <a:t>moment…</a:t>
                      </a: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48895">
                        <a:lnSpc>
                          <a:spcPts val="1395"/>
                        </a:lnSpc>
                      </a:pPr>
                      <a:r>
                        <a:rPr sz="1200" dirty="0">
                          <a:latin typeface="Gill Sans MT" panose="020B0502020104020203" pitchFamily="34" charset="0"/>
                          <a:cs typeface="Calibri"/>
                        </a:rPr>
                        <a:t>In</a:t>
                      </a:r>
                      <a:r>
                        <a:rPr sz="1200" spc="-40" dirty="0">
                          <a:latin typeface="Gill Sans MT" panose="020B0502020104020203" pitchFamily="34" charset="0"/>
                          <a:cs typeface="Calibri"/>
                        </a:rPr>
                        <a:t> </a:t>
                      </a:r>
                      <a:r>
                        <a:rPr sz="1200" spc="-5" dirty="0">
                          <a:latin typeface="Gill Sans MT" panose="020B0502020104020203" pitchFamily="34" charset="0"/>
                          <a:cs typeface="Calibri"/>
                        </a:rPr>
                        <a:t>hindsight…</a:t>
                      </a:r>
                      <a:endParaRPr lang="en-GB" sz="1200" spc="-5" dirty="0">
                        <a:latin typeface="Gill Sans MT" panose="020B0502020104020203" pitchFamily="34" charset="0"/>
                        <a:cs typeface="Calibri"/>
                      </a:endParaRPr>
                    </a:p>
                    <a:p>
                      <a:pPr marL="48895">
                        <a:lnSpc>
                          <a:spcPts val="1395"/>
                        </a:lnSpc>
                      </a:pPr>
                      <a:r>
                        <a:rPr lang="en-GB" sz="1050" i="1" spc="-5" dirty="0">
                          <a:latin typeface="Gill Sans MT" panose="020B0502020104020203" pitchFamily="34" charset="0"/>
                          <a:cs typeface="Calibri"/>
                        </a:rPr>
                        <a:t>Where you could have done better on reflection?</a:t>
                      </a:r>
                      <a:endParaRPr sz="1050" i="1"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49530">
                        <a:lnSpc>
                          <a:spcPts val="1395"/>
                        </a:lnSpc>
                      </a:pPr>
                      <a:r>
                        <a:rPr sz="1200" spc="-20" dirty="0">
                          <a:latin typeface="Gill Sans MT" panose="020B0502020104020203" pitchFamily="34" charset="0"/>
                          <a:cs typeface="Calibri"/>
                        </a:rPr>
                        <a:t>At</a:t>
                      </a:r>
                      <a:r>
                        <a:rPr sz="1200" spc="-30" dirty="0">
                          <a:latin typeface="Gill Sans MT" panose="020B0502020104020203" pitchFamily="34" charset="0"/>
                          <a:cs typeface="Calibri"/>
                        </a:rPr>
                        <a:t> </a:t>
                      </a:r>
                      <a:r>
                        <a:rPr sz="1200" spc="-5" dirty="0">
                          <a:latin typeface="Gill Sans MT" panose="020B0502020104020203" pitchFamily="34" charset="0"/>
                          <a:cs typeface="Calibri"/>
                        </a:rPr>
                        <a:t>home…</a:t>
                      </a:r>
                      <a:endParaRPr sz="120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1053748">
                <a:tc>
                  <a:txBody>
                    <a:bodyPr/>
                    <a:lstStyle/>
                    <a:p>
                      <a:pPr marL="48260">
                        <a:lnSpc>
                          <a:spcPts val="1860"/>
                        </a:lnSpc>
                      </a:pPr>
                      <a:r>
                        <a:rPr sz="1200" b="0" spc="-5" dirty="0">
                          <a:latin typeface="Gill Sans MT" panose="020B0502020104020203" pitchFamily="34" charset="0"/>
                          <a:cs typeface="Calibri"/>
                        </a:rPr>
                        <a:t>I </a:t>
                      </a:r>
                      <a:r>
                        <a:rPr lang="en-GB" sz="1200" b="0" spc="-5" dirty="0">
                          <a:latin typeface="Gill Sans MT" panose="020B0502020104020203" pitchFamily="34" charset="0"/>
                          <a:cs typeface="Calibri"/>
                        </a:rPr>
                        <a:t>gave an idea and reasoned/justified.</a:t>
                      </a:r>
                      <a:endParaRPr sz="1200" b="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3"/>
                  </a:ext>
                </a:extLst>
              </a:tr>
              <a:tr h="1053749">
                <a:tc>
                  <a:txBody>
                    <a:bodyPr/>
                    <a:lstStyle/>
                    <a:p>
                      <a:pPr marL="48260">
                        <a:lnSpc>
                          <a:spcPts val="1400"/>
                        </a:lnSpc>
                      </a:pPr>
                      <a:r>
                        <a:rPr lang="en-GB" sz="1200" dirty="0">
                          <a:latin typeface="Gill Sans MT" panose="020B0502020104020203" pitchFamily="34" charset="0"/>
                          <a:cs typeface="Calibri"/>
                        </a:rPr>
                        <a:t>I reflected on</a:t>
                      </a:r>
                      <a:r>
                        <a:rPr lang="en-GB" sz="1200" baseline="0" dirty="0">
                          <a:latin typeface="Gill Sans MT" panose="020B0502020104020203" pitchFamily="34" charset="0"/>
                          <a:cs typeface="Calibri"/>
                        </a:rPr>
                        <a:t> my idea and made it better after discussing with others</a:t>
                      </a:r>
                      <a:endParaRPr sz="120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extLst>
                  <a:ext uri="{0D108BD9-81ED-4DB2-BD59-A6C34878D82A}">
                    <a16:rowId xmlns:a16="http://schemas.microsoft.com/office/drawing/2014/main" val="10004"/>
                  </a:ext>
                </a:extLst>
              </a:tr>
              <a:tr h="1053749">
                <a:tc>
                  <a:txBody>
                    <a:bodyPr/>
                    <a:lstStyle/>
                    <a:p>
                      <a:pPr marL="48260" marR="0" indent="0" defTabSz="914400" eaLnBrk="1" fontAlgn="auto" latinLnBrk="0" hangingPunct="1">
                        <a:lnSpc>
                          <a:spcPts val="1400"/>
                        </a:lnSpc>
                        <a:spcBef>
                          <a:spcPts val="0"/>
                        </a:spcBef>
                        <a:spcAft>
                          <a:spcPts val="0"/>
                        </a:spcAft>
                        <a:buClrTx/>
                        <a:buSzTx/>
                        <a:buFontTx/>
                        <a:buNone/>
                        <a:tabLst/>
                        <a:defRPr/>
                      </a:pPr>
                      <a:r>
                        <a:rPr lang="en-GB" sz="1200" dirty="0">
                          <a:latin typeface="Gill Sans MT" panose="020B0502020104020203" pitchFamily="34" charset="0"/>
                          <a:cs typeface="Calibri"/>
                        </a:rPr>
                        <a:t>I</a:t>
                      </a:r>
                      <a:r>
                        <a:rPr lang="en-GB" sz="1200" spc="-5" dirty="0">
                          <a:latin typeface="Gill Sans MT" panose="020B0502020104020203" pitchFamily="34" charset="0"/>
                          <a:cs typeface="Calibri"/>
                        </a:rPr>
                        <a:t> </a:t>
                      </a:r>
                      <a:r>
                        <a:rPr lang="en-GB" sz="1200" spc="-10" dirty="0">
                          <a:latin typeface="Gill Sans MT" panose="020B0502020104020203" pitchFamily="34" charset="0"/>
                          <a:cs typeface="Calibri"/>
                        </a:rPr>
                        <a:t>used a revision strategy to help make</a:t>
                      </a:r>
                      <a:r>
                        <a:rPr lang="en-GB" sz="1200" spc="-10" baseline="0" dirty="0">
                          <a:latin typeface="Gill Sans MT" panose="020B0502020104020203" pitchFamily="34" charset="0"/>
                          <a:cs typeface="Calibri"/>
                        </a:rPr>
                        <a:t> the learning stick.</a:t>
                      </a:r>
                      <a:endParaRPr lang="en-GB" sz="1200" dirty="0">
                        <a:latin typeface="Gill Sans MT" panose="020B0502020104020203" pitchFamily="34" charset="0"/>
                        <a:cs typeface="Calibri"/>
                      </a:endParaRPr>
                    </a:p>
                    <a:p>
                      <a:pPr marL="48260">
                        <a:lnSpc>
                          <a:spcPts val="1400"/>
                        </a:lnSpc>
                      </a:pPr>
                      <a:endParaRPr sz="120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extLst>
                  <a:ext uri="{0D108BD9-81ED-4DB2-BD59-A6C34878D82A}">
                    <a16:rowId xmlns:a16="http://schemas.microsoft.com/office/drawing/2014/main" val="10005"/>
                  </a:ext>
                </a:extLst>
              </a:tr>
              <a:tr h="1053728">
                <a:tc>
                  <a:txBody>
                    <a:bodyPr/>
                    <a:lstStyle/>
                    <a:p>
                      <a:pPr marL="48260">
                        <a:lnSpc>
                          <a:spcPts val="1405"/>
                        </a:lnSpc>
                      </a:pPr>
                      <a:r>
                        <a:rPr sz="1200" dirty="0">
                          <a:latin typeface="Gill Sans MT" panose="020B0502020104020203" pitchFamily="34" charset="0"/>
                          <a:cs typeface="Calibri"/>
                        </a:rPr>
                        <a:t>I</a:t>
                      </a:r>
                      <a:r>
                        <a:rPr sz="1200" spc="-5" dirty="0">
                          <a:latin typeface="Gill Sans MT" panose="020B0502020104020203" pitchFamily="34" charset="0"/>
                          <a:cs typeface="Calibri"/>
                        </a:rPr>
                        <a:t> </a:t>
                      </a:r>
                      <a:r>
                        <a:rPr lang="en-GB" sz="1200" spc="-5" dirty="0">
                          <a:latin typeface="Gill Sans MT" panose="020B0502020104020203" pitchFamily="34" charset="0"/>
                          <a:cs typeface="Calibri"/>
                        </a:rPr>
                        <a:t>made connections between</a:t>
                      </a:r>
                      <a:r>
                        <a:rPr lang="en-GB" sz="1200" spc="-5" baseline="0" dirty="0">
                          <a:latin typeface="Gill Sans MT" panose="020B0502020104020203" pitchFamily="34" charset="0"/>
                          <a:cs typeface="Calibri"/>
                        </a:rPr>
                        <a:t> what I am learning and the outside world. </a:t>
                      </a:r>
                      <a:endParaRPr sz="120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1053728">
                <a:tc>
                  <a:txBody>
                    <a:bodyPr/>
                    <a:lstStyle/>
                    <a:p>
                      <a:pPr marL="48260">
                        <a:lnSpc>
                          <a:spcPts val="1405"/>
                        </a:lnSpc>
                      </a:pPr>
                      <a:r>
                        <a:rPr lang="en-GB" sz="1200" dirty="0">
                          <a:latin typeface="Gill Sans MT" panose="020B0502020104020203" pitchFamily="34" charset="0"/>
                          <a:cs typeface="Calibri"/>
                        </a:rPr>
                        <a:t>I asked questions to deepen my understanding.</a:t>
                      </a:r>
                      <a:endParaRPr sz="1200" dirty="0">
                        <a:latin typeface="Gill Sans MT" panose="020B0502020104020203" pitchFamily="34" charset="0"/>
                        <a:cs typeface="Calibri"/>
                      </a:endParaRPr>
                    </a:p>
                  </a:txBody>
                  <a:tcPr marL="0" marR="0" marT="0" marB="0" anchor="ctr">
                    <a:lnL w="12700">
                      <a:solidFill>
                        <a:srgbClr val="000000"/>
                      </a:solidFill>
                      <a:prstDash val="solid"/>
                    </a:lnL>
                    <a:lnR w="12700" cap="flat" cmpd="sng" algn="ctr">
                      <a:solidFill>
                        <a:srgbClr val="000000"/>
                      </a:solidFill>
                      <a:prstDash val="solid"/>
                      <a:round/>
                      <a:headEnd type="none" w="med" len="med"/>
                      <a:tailEnd type="none" w="med" len="me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cap="flat" cmpd="sng" algn="ctr">
                      <a:solidFill>
                        <a:srgbClr val="000000"/>
                      </a:solidFill>
                      <a:prstDash val="solid"/>
                      <a:round/>
                      <a:headEnd type="none" w="med" len="med"/>
                      <a:tailEnd type="none" w="med" len="me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extLst>
                  <a:ext uri="{0D108BD9-81ED-4DB2-BD59-A6C34878D82A}">
                    <a16:rowId xmlns:a16="http://schemas.microsoft.com/office/drawing/2014/main" val="734950622"/>
                  </a:ext>
                </a:extLst>
              </a:tr>
            </a:tbl>
          </a:graphicData>
        </a:graphic>
      </p:graphicFrame>
    </p:spTree>
    <p:extLst>
      <p:ext uri="{BB962C8B-B14F-4D97-AF65-F5344CB8AC3E}">
        <p14:creationId xmlns:p14="http://schemas.microsoft.com/office/powerpoint/2010/main" val="23391364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610942847"/>
              </p:ext>
            </p:extLst>
          </p:nvPr>
        </p:nvGraphicFramePr>
        <p:xfrm>
          <a:off x="7553306" y="3027767"/>
          <a:ext cx="4446157" cy="3460901"/>
        </p:xfrm>
        <a:graphic>
          <a:graphicData uri="http://schemas.openxmlformats.org/drawingml/2006/table">
            <a:tbl>
              <a:tblPr firstRow="1" bandRow="1">
                <a:tableStyleId>{5940675A-B579-460E-94D1-54222C63F5DA}</a:tableStyleId>
              </a:tblPr>
              <a:tblGrid>
                <a:gridCol w="498266">
                  <a:extLst>
                    <a:ext uri="{9D8B030D-6E8A-4147-A177-3AD203B41FA5}">
                      <a16:colId xmlns:a16="http://schemas.microsoft.com/office/drawing/2014/main" val="20000"/>
                    </a:ext>
                  </a:extLst>
                </a:gridCol>
                <a:gridCol w="3947891">
                  <a:extLst>
                    <a:ext uri="{9D8B030D-6E8A-4147-A177-3AD203B41FA5}">
                      <a16:colId xmlns:a16="http://schemas.microsoft.com/office/drawing/2014/main" val="20001"/>
                    </a:ext>
                  </a:extLst>
                </a:gridCol>
              </a:tblGrid>
              <a:tr h="281222">
                <a:tc gridSpan="2">
                  <a:txBody>
                    <a:bodyPr/>
                    <a:lstStyle/>
                    <a:p>
                      <a:pPr algn="ctr"/>
                      <a:r>
                        <a:rPr lang="en-GB" sz="1200" b="1" dirty="0">
                          <a:solidFill>
                            <a:schemeClr val="tx1"/>
                          </a:solidFill>
                          <a:latin typeface="Gill Sans MT" panose="020B0502020104020203" pitchFamily="34" charset="0"/>
                        </a:rPr>
                        <a:t>Week 6</a:t>
                      </a:r>
                      <a:r>
                        <a:rPr lang="en-GB" sz="1200" b="1" baseline="0" dirty="0">
                          <a:solidFill>
                            <a:schemeClr val="tx1"/>
                          </a:solidFill>
                          <a:latin typeface="Gill Sans MT" panose="020B0502020104020203" pitchFamily="34" charset="0"/>
                        </a:rPr>
                        <a:t> – Question overview</a:t>
                      </a:r>
                      <a:endParaRPr lang="en-GB" sz="1200" b="1" dirty="0">
                        <a:solidFill>
                          <a:schemeClr val="tx1"/>
                        </a:solidFill>
                        <a:latin typeface="Gill Sans MT" panose="020B0502020104020203" pitchFamily="34" charset="0"/>
                      </a:endParaRPr>
                    </a:p>
                  </a:txBody>
                  <a:tcPr anchor="ctr">
                    <a:solidFill>
                      <a:schemeClr val="accent6">
                        <a:lumMod val="20000"/>
                        <a:lumOff val="80000"/>
                      </a:schemeClr>
                    </a:solidFill>
                  </a:tcPr>
                </a:tc>
                <a:tc hMerge="1">
                  <a:txBody>
                    <a:bodyPr/>
                    <a:lstStyle/>
                    <a:p>
                      <a:endParaRPr lang="en-GB" dirty="0"/>
                    </a:p>
                  </a:txBody>
                  <a:tcPr/>
                </a:tc>
                <a:extLst>
                  <a:ext uri="{0D108BD9-81ED-4DB2-BD59-A6C34878D82A}">
                    <a16:rowId xmlns:a16="http://schemas.microsoft.com/office/drawing/2014/main" val="10000"/>
                  </a:ext>
                </a:extLst>
              </a:tr>
              <a:tr h="656184">
                <a:tc>
                  <a:txBody>
                    <a:bodyPr/>
                    <a:lstStyle/>
                    <a:p>
                      <a:r>
                        <a:rPr lang="en-GB" sz="1200" dirty="0">
                          <a:latin typeface="Gill Sans MT" panose="020B0502020104020203" pitchFamily="34" charset="0"/>
                        </a:rPr>
                        <a:t>Q1</a:t>
                      </a:r>
                    </a:p>
                  </a:txBody>
                  <a:tcPr anchor="ctr"/>
                </a:tc>
                <a:tc>
                  <a:txBody>
                    <a:bodyPr/>
                    <a:lstStyle/>
                    <a:p>
                      <a:r>
                        <a:rPr lang="en-GB" sz="1200" dirty="0">
                          <a:latin typeface="Gill Sans MT" panose="020B0502020104020203" pitchFamily="34" charset="0"/>
                        </a:rPr>
                        <a:t>What you learn/understand from a text.</a:t>
                      </a:r>
                      <a:r>
                        <a:rPr lang="en-GB" sz="1200" baseline="0" dirty="0">
                          <a:latin typeface="Gill Sans MT" panose="020B0502020104020203" pitchFamily="34" charset="0"/>
                        </a:rPr>
                        <a:t> Specific lines to focus on. Simple and straightforward extraction of facts. 4 marks.</a:t>
                      </a:r>
                    </a:p>
                  </a:txBody>
                  <a:tcPr anchor="ctr"/>
                </a:tc>
                <a:extLst>
                  <a:ext uri="{0D108BD9-81ED-4DB2-BD59-A6C34878D82A}">
                    <a16:rowId xmlns:a16="http://schemas.microsoft.com/office/drawing/2014/main" val="10001"/>
                  </a:ext>
                </a:extLst>
              </a:tr>
              <a:tr h="843665">
                <a:tc>
                  <a:txBody>
                    <a:bodyPr/>
                    <a:lstStyle/>
                    <a:p>
                      <a:r>
                        <a:rPr lang="en-GB" sz="1200" dirty="0">
                          <a:latin typeface="Gill Sans MT" panose="020B0502020104020203" pitchFamily="34" charset="0"/>
                        </a:rPr>
                        <a:t>Q2</a:t>
                      </a:r>
                    </a:p>
                  </a:txBody>
                  <a:tcPr anchor="ctr"/>
                </a:tc>
                <a:tc>
                  <a:txBody>
                    <a:bodyPr/>
                    <a:lstStyle/>
                    <a:p>
                      <a:r>
                        <a:rPr lang="en-GB" sz="1200" dirty="0">
                          <a:latin typeface="Gill Sans MT" panose="020B0502020104020203" pitchFamily="34" charset="0"/>
                        </a:rPr>
                        <a:t>Analysis focuses on language devices, the importance of words and sentence structures.</a:t>
                      </a:r>
                    </a:p>
                    <a:p>
                      <a:r>
                        <a:rPr lang="en-GB" sz="1200" dirty="0">
                          <a:latin typeface="Gill Sans MT" panose="020B0502020104020203" pitchFamily="34" charset="0"/>
                        </a:rPr>
                        <a:t>The focus is on the effect of language on the reader. 8 marks.</a:t>
                      </a:r>
                    </a:p>
                  </a:txBody>
                  <a:tcPr anchor="ctr"/>
                </a:tc>
                <a:extLst>
                  <a:ext uri="{0D108BD9-81ED-4DB2-BD59-A6C34878D82A}">
                    <a16:rowId xmlns:a16="http://schemas.microsoft.com/office/drawing/2014/main" val="10002"/>
                  </a:ext>
                </a:extLst>
              </a:tr>
              <a:tr h="836165">
                <a:tc>
                  <a:txBody>
                    <a:bodyPr/>
                    <a:lstStyle/>
                    <a:p>
                      <a:r>
                        <a:rPr lang="en-GB" sz="1200" dirty="0">
                          <a:latin typeface="Gill Sans MT" panose="020B0502020104020203" pitchFamily="34" charset="0"/>
                        </a:rPr>
                        <a:t>Q3</a:t>
                      </a:r>
                    </a:p>
                  </a:txBody>
                  <a:tcPr anchor="ctr"/>
                </a:tc>
                <a:tc>
                  <a:txBody>
                    <a:bodyPr/>
                    <a:lstStyle/>
                    <a:p>
                      <a:r>
                        <a:rPr lang="en-GB" sz="1200" dirty="0">
                          <a:latin typeface="Gill Sans MT" panose="020B0502020104020203" pitchFamily="34" charset="0"/>
                        </a:rPr>
                        <a:t>Analysis focuses on structural devices, the importance of sequence – when things happen in</a:t>
                      </a:r>
                      <a:r>
                        <a:rPr lang="en-GB" sz="1200" baseline="0" dirty="0">
                          <a:latin typeface="Gill Sans MT" panose="020B0502020104020203" pitchFamily="34" charset="0"/>
                        </a:rPr>
                        <a:t> </a:t>
                      </a:r>
                      <a:r>
                        <a:rPr lang="en-GB" sz="1200" dirty="0">
                          <a:latin typeface="Gill Sans MT" panose="020B0502020104020203" pitchFamily="34" charset="0"/>
                        </a:rPr>
                        <a:t>the extract and why - and how things change or develop. The focus is on how structure is used to create a certain effect. 8</a:t>
                      </a:r>
                      <a:r>
                        <a:rPr lang="en-GB" sz="1200" baseline="0" dirty="0">
                          <a:latin typeface="Gill Sans MT" panose="020B0502020104020203" pitchFamily="34" charset="0"/>
                        </a:rPr>
                        <a:t> marks.</a:t>
                      </a:r>
                      <a:endParaRPr lang="en-GB" sz="1200" dirty="0">
                        <a:latin typeface="Gill Sans MT" panose="020B0502020104020203" pitchFamily="34" charset="0"/>
                      </a:endParaRPr>
                    </a:p>
                  </a:txBody>
                  <a:tcPr anchor="ctr"/>
                </a:tc>
                <a:extLst>
                  <a:ext uri="{0D108BD9-81ED-4DB2-BD59-A6C34878D82A}">
                    <a16:rowId xmlns:a16="http://schemas.microsoft.com/office/drawing/2014/main" val="10003"/>
                  </a:ext>
                </a:extLst>
              </a:tr>
              <a:tr h="843665">
                <a:tc>
                  <a:txBody>
                    <a:bodyPr/>
                    <a:lstStyle/>
                    <a:p>
                      <a:r>
                        <a:rPr lang="en-GB" sz="1200" dirty="0">
                          <a:latin typeface="Gill Sans MT" panose="020B0502020104020203" pitchFamily="34" charset="0"/>
                        </a:rPr>
                        <a:t>Q4</a:t>
                      </a:r>
                    </a:p>
                  </a:txBody>
                  <a:tcPr anchor="ctr"/>
                </a:tc>
                <a:tc>
                  <a:txBody>
                    <a:bodyPr/>
                    <a:lstStyle/>
                    <a:p>
                      <a:r>
                        <a:rPr lang="en-GB" sz="1200" dirty="0">
                          <a:latin typeface="Gill Sans MT" panose="020B0502020104020203" pitchFamily="34" charset="0"/>
                        </a:rPr>
                        <a:t>This question asks you to do two things:</a:t>
                      </a:r>
                      <a:r>
                        <a:rPr lang="en-GB" sz="1200" baseline="0" dirty="0">
                          <a:latin typeface="Gill Sans MT" panose="020B0502020104020203" pitchFamily="34" charset="0"/>
                        </a:rPr>
                        <a:t> </a:t>
                      </a:r>
                      <a:r>
                        <a:rPr lang="en-GB" sz="1200" dirty="0">
                          <a:latin typeface="Gill Sans MT" panose="020B0502020104020203" pitchFamily="34" charset="0"/>
                        </a:rPr>
                        <a:t>Form an opinion about the extract in response to a statement Analyse the writer’s methods (of both language and structure). 20 Marks.</a:t>
                      </a:r>
                    </a:p>
                  </a:txBody>
                  <a:tcPr anchor="ctr"/>
                </a:tc>
                <a:extLst>
                  <a:ext uri="{0D108BD9-81ED-4DB2-BD59-A6C34878D82A}">
                    <a16:rowId xmlns:a16="http://schemas.microsoft.com/office/drawing/2014/main" val="10004"/>
                  </a:ext>
                </a:extLst>
              </a:tr>
            </a:tbl>
          </a:graphicData>
        </a:graphic>
      </p:graphicFrame>
      <p:sp>
        <p:nvSpPr>
          <p:cNvPr id="6" name="TextBox 5"/>
          <p:cNvSpPr txBox="1"/>
          <p:nvPr/>
        </p:nvSpPr>
        <p:spPr>
          <a:xfrm>
            <a:off x="218232" y="121027"/>
            <a:ext cx="1881501" cy="461665"/>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Gill Sans MT" panose="020B0502020104020203" pitchFamily="34" charset="0"/>
                <a:ea typeface="+mn-ea"/>
                <a:cs typeface="+mn-cs"/>
              </a:rPr>
              <a:t>English</a:t>
            </a:r>
            <a:endParaRPr kumimoji="0" lang="en-US" sz="2000" b="1" i="0" u="none" strike="noStrike" kern="1200" cap="none" spc="0" normalizeH="0" baseline="0" noProof="0" dirty="0">
              <a:ln>
                <a:noFill/>
              </a:ln>
              <a:solidFill>
                <a:prstClr val="white"/>
              </a:solidFill>
              <a:effectLst/>
              <a:uLnTx/>
              <a:uFillTx/>
              <a:latin typeface="Gill Sans MT" panose="020B0502020104020203" pitchFamily="34" charset="0"/>
              <a:ea typeface="+mn-ea"/>
              <a:cs typeface="+mn-cs"/>
            </a:endParaRPr>
          </a:p>
        </p:txBody>
      </p:sp>
      <p:graphicFrame>
        <p:nvGraphicFramePr>
          <p:cNvPr id="7" name="Table 6"/>
          <p:cNvGraphicFramePr>
            <a:graphicFrameLocks noGrp="1"/>
          </p:cNvGraphicFramePr>
          <p:nvPr>
            <p:extLst>
              <p:ext uri="{D42A27DB-BD31-4B8C-83A1-F6EECF244321}">
                <p14:modId xmlns:p14="http://schemas.microsoft.com/office/powerpoint/2010/main" val="2496088328"/>
              </p:ext>
            </p:extLst>
          </p:nvPr>
        </p:nvGraphicFramePr>
        <p:xfrm>
          <a:off x="153666" y="3608170"/>
          <a:ext cx="3649708" cy="3065164"/>
        </p:xfrm>
        <a:graphic>
          <a:graphicData uri="http://schemas.openxmlformats.org/drawingml/2006/table">
            <a:tbl>
              <a:tblPr firstRow="1" bandRow="1">
                <a:tableStyleId>{5940675A-B579-460E-94D1-54222C63F5DA}</a:tableStyleId>
              </a:tblPr>
              <a:tblGrid>
                <a:gridCol w="1151931">
                  <a:extLst>
                    <a:ext uri="{9D8B030D-6E8A-4147-A177-3AD203B41FA5}">
                      <a16:colId xmlns:a16="http://schemas.microsoft.com/office/drawing/2014/main" val="20000"/>
                    </a:ext>
                  </a:extLst>
                </a:gridCol>
                <a:gridCol w="2497777">
                  <a:extLst>
                    <a:ext uri="{9D8B030D-6E8A-4147-A177-3AD203B41FA5}">
                      <a16:colId xmlns:a16="http://schemas.microsoft.com/office/drawing/2014/main" val="20001"/>
                    </a:ext>
                  </a:extLst>
                </a:gridCol>
              </a:tblGrid>
              <a:tr h="285750">
                <a:tc gridSpan="2">
                  <a:txBody>
                    <a:bodyPr/>
                    <a:lstStyle/>
                    <a:p>
                      <a:pPr algn="ctr"/>
                      <a:r>
                        <a:rPr lang="en-US" sz="1200" b="1" baseline="0" dirty="0">
                          <a:solidFill>
                            <a:schemeClr val="tx1"/>
                          </a:solidFill>
                          <a:latin typeface="Gill Sans MT" panose="020B0502020104020203" pitchFamily="34" charset="0"/>
                          <a:cs typeface="Gill Sans"/>
                        </a:rPr>
                        <a:t>Week 2 – </a:t>
                      </a:r>
                      <a:r>
                        <a:rPr lang="en-US" sz="1200" b="1" dirty="0">
                          <a:solidFill>
                            <a:schemeClr val="tx1"/>
                          </a:solidFill>
                          <a:latin typeface="Gill Sans MT" panose="020B0502020104020203" pitchFamily="34" charset="0"/>
                          <a:cs typeface="Gill Sans"/>
                        </a:rPr>
                        <a:t>Key</a:t>
                      </a:r>
                      <a:r>
                        <a:rPr lang="en-US" sz="1200" b="1" baseline="0" dirty="0">
                          <a:solidFill>
                            <a:schemeClr val="tx1"/>
                          </a:solidFill>
                          <a:latin typeface="Gill Sans MT" panose="020B0502020104020203" pitchFamily="34" charset="0"/>
                          <a:cs typeface="Gill Sans"/>
                        </a:rPr>
                        <a:t> Structural Terms </a:t>
                      </a:r>
                      <a:endParaRPr lang="en-US" sz="1200" b="1" dirty="0">
                        <a:solidFill>
                          <a:schemeClr val="tx1"/>
                        </a:solidFill>
                        <a:latin typeface="Gill Sans MT" panose="020B0502020104020203" pitchFamily="34" charset="0"/>
                        <a:cs typeface="Gill Sans"/>
                      </a:endParaRPr>
                    </a:p>
                  </a:txBody>
                  <a:tcPr anchor="ctr">
                    <a:solidFill>
                      <a:schemeClr val="accent6">
                        <a:lumMod val="20000"/>
                        <a:lumOff val="80000"/>
                      </a:schemeClr>
                    </a:solidFill>
                  </a:tcPr>
                </a:tc>
                <a:tc hMerge="1">
                  <a:txBody>
                    <a:bodyPr/>
                    <a:lstStyle/>
                    <a:p>
                      <a:endParaRPr lang="en-US" sz="1200" dirty="0">
                        <a:latin typeface="Gill Sans MT" panose="020B0502020104020203" pitchFamily="34" charset="0"/>
                      </a:endParaRPr>
                    </a:p>
                  </a:txBody>
                  <a:tcPr/>
                </a:tc>
                <a:extLst>
                  <a:ext uri="{0D108BD9-81ED-4DB2-BD59-A6C34878D82A}">
                    <a16:rowId xmlns:a16="http://schemas.microsoft.com/office/drawing/2014/main" val="10000"/>
                  </a:ext>
                </a:extLst>
              </a:tr>
              <a:tr h="593417">
                <a:tc>
                  <a:txBody>
                    <a:bodyPr/>
                    <a:lstStyle/>
                    <a:p>
                      <a:r>
                        <a:rPr lang="en-GB" sz="1200" dirty="0">
                          <a:latin typeface="Gill Sans MT" panose="020B0502020104020203" pitchFamily="34" charset="0"/>
                        </a:rPr>
                        <a:t>Exposition</a:t>
                      </a:r>
                    </a:p>
                  </a:txBody>
                  <a:tcPr anchor="ctr"/>
                </a:tc>
                <a:tc>
                  <a:txBody>
                    <a:bodyPr/>
                    <a:lstStyle/>
                    <a:p>
                      <a:r>
                        <a:rPr lang="en-GB" sz="1200" dirty="0">
                          <a:latin typeface="Gill Sans MT" panose="020B0502020104020203" pitchFamily="34" charset="0"/>
                        </a:rPr>
                        <a:t>This is the reader’s introduction to the story. Who/what/when/when.</a:t>
                      </a:r>
                      <a:r>
                        <a:rPr lang="en-GB" sz="1200" baseline="0" dirty="0">
                          <a:latin typeface="Gill Sans MT" panose="020B0502020104020203" pitchFamily="34" charset="0"/>
                        </a:rPr>
                        <a:t> </a:t>
                      </a:r>
                      <a:endParaRPr lang="en-GB" sz="1200" dirty="0">
                        <a:latin typeface="Gill Sans MT" panose="020B0502020104020203" pitchFamily="34" charset="0"/>
                      </a:endParaRPr>
                    </a:p>
                  </a:txBody>
                  <a:tcPr anchor="ctr"/>
                </a:tc>
                <a:extLst>
                  <a:ext uri="{0D108BD9-81ED-4DB2-BD59-A6C34878D82A}">
                    <a16:rowId xmlns:a16="http://schemas.microsoft.com/office/drawing/2014/main" val="10002"/>
                  </a:ext>
                </a:extLst>
              </a:tr>
              <a:tr h="593417">
                <a:tc>
                  <a:txBody>
                    <a:bodyPr/>
                    <a:lstStyle/>
                    <a:p>
                      <a:r>
                        <a:rPr lang="en-GB" sz="1200" dirty="0">
                          <a:latin typeface="Gill Sans MT" panose="020B0502020104020203" pitchFamily="34" charset="0"/>
                        </a:rPr>
                        <a:t>Rising Action</a:t>
                      </a:r>
                    </a:p>
                  </a:txBody>
                  <a:tcPr anchor="ctr"/>
                </a:tc>
                <a:tc>
                  <a:txBody>
                    <a:bodyPr/>
                    <a:lstStyle/>
                    <a:p>
                      <a:r>
                        <a:rPr lang="en-GB" sz="1200" b="0" i="0" kern="1200" dirty="0">
                          <a:solidFill>
                            <a:schemeClr val="tx1"/>
                          </a:solidFill>
                          <a:effectLst/>
                          <a:latin typeface="Gill Sans MT" panose="020B0502020104020203" pitchFamily="34" charset="0"/>
                          <a:ea typeface="+mn-ea"/>
                          <a:cs typeface="+mn-cs"/>
                        </a:rPr>
                        <a:t>All the events that happen in a story on the way to the climax.</a:t>
                      </a:r>
                      <a:endParaRPr lang="en-GB" sz="1200" dirty="0">
                        <a:latin typeface="Gill Sans MT" panose="020B0502020104020203" pitchFamily="34" charset="0"/>
                      </a:endParaRPr>
                    </a:p>
                  </a:txBody>
                  <a:tcPr anchor="ctr"/>
                </a:tc>
                <a:extLst>
                  <a:ext uri="{0D108BD9-81ED-4DB2-BD59-A6C34878D82A}">
                    <a16:rowId xmlns:a16="http://schemas.microsoft.com/office/drawing/2014/main" val="10003"/>
                  </a:ext>
                </a:extLst>
              </a:tr>
              <a:tr h="476250">
                <a:tc>
                  <a:txBody>
                    <a:bodyPr/>
                    <a:lstStyle/>
                    <a:p>
                      <a:r>
                        <a:rPr lang="en-GB" sz="1200" dirty="0">
                          <a:latin typeface="Gill Sans MT" panose="020B0502020104020203" pitchFamily="34" charset="0"/>
                        </a:rPr>
                        <a:t>Climax</a:t>
                      </a:r>
                    </a:p>
                  </a:txBody>
                  <a:tcPr anchor="ctr"/>
                </a:tc>
                <a:tc>
                  <a:txBody>
                    <a:bodyPr/>
                    <a:lstStyle/>
                    <a:p>
                      <a:r>
                        <a:rPr lang="en-GB" sz="1200" b="0" i="0" kern="1200" dirty="0">
                          <a:solidFill>
                            <a:schemeClr val="tx1"/>
                          </a:solidFill>
                          <a:effectLst/>
                          <a:latin typeface="Gill Sans MT" panose="020B0502020104020203" pitchFamily="34" charset="0"/>
                          <a:ea typeface="+mn-ea"/>
                          <a:cs typeface="+mn-cs"/>
                        </a:rPr>
                        <a:t>This is the highest point of tension in your storyline.</a:t>
                      </a:r>
                      <a:endParaRPr lang="en-GB" sz="1200" dirty="0">
                        <a:latin typeface="Gill Sans MT" panose="020B0502020104020203" pitchFamily="34" charset="0"/>
                      </a:endParaRPr>
                    </a:p>
                  </a:txBody>
                  <a:tcPr anchor="ctr"/>
                </a:tc>
                <a:extLst>
                  <a:ext uri="{0D108BD9-81ED-4DB2-BD59-A6C34878D82A}">
                    <a16:rowId xmlns:a16="http://schemas.microsoft.com/office/drawing/2014/main" val="10004"/>
                  </a:ext>
                </a:extLst>
              </a:tr>
              <a:tr h="593417">
                <a:tc>
                  <a:txBody>
                    <a:bodyPr/>
                    <a:lstStyle/>
                    <a:p>
                      <a:r>
                        <a:rPr lang="en-GB" sz="1200" dirty="0">
                          <a:latin typeface="Gill Sans MT" panose="020B0502020104020203" pitchFamily="34" charset="0"/>
                        </a:rPr>
                        <a:t>Falling Action </a:t>
                      </a:r>
                    </a:p>
                  </a:txBody>
                  <a:tcPr anchor="ctr"/>
                </a:tc>
                <a:tc>
                  <a:txBody>
                    <a:bodyPr/>
                    <a:lstStyle/>
                    <a:p>
                      <a:r>
                        <a:rPr lang="en-GB" sz="1200" b="0" i="0" kern="1200" dirty="0">
                          <a:solidFill>
                            <a:schemeClr val="tx1"/>
                          </a:solidFill>
                          <a:effectLst/>
                          <a:latin typeface="Gill Sans MT" panose="020B0502020104020203" pitchFamily="34" charset="0"/>
                          <a:ea typeface="+mn-ea"/>
                          <a:cs typeface="+mn-cs"/>
                        </a:rPr>
                        <a:t>During the falling action, the conflict gives way to resolution and tension begins to dissipate.</a:t>
                      </a:r>
                      <a:endParaRPr lang="en-GB" sz="1200" dirty="0">
                        <a:latin typeface="Gill Sans MT" panose="020B0502020104020203" pitchFamily="34" charset="0"/>
                      </a:endParaRPr>
                    </a:p>
                  </a:txBody>
                  <a:tcPr anchor="ctr"/>
                </a:tc>
                <a:extLst>
                  <a:ext uri="{0D108BD9-81ED-4DB2-BD59-A6C34878D82A}">
                    <a16:rowId xmlns:a16="http://schemas.microsoft.com/office/drawing/2014/main" val="2781062642"/>
                  </a:ext>
                </a:extLst>
              </a:tr>
              <a:tr h="476250">
                <a:tc>
                  <a:txBody>
                    <a:bodyPr/>
                    <a:lstStyle/>
                    <a:p>
                      <a:r>
                        <a:rPr lang="en-GB" sz="1200" dirty="0">
                          <a:latin typeface="Gill Sans MT" panose="020B0502020104020203" pitchFamily="34" charset="0"/>
                        </a:rPr>
                        <a:t>Denouement</a:t>
                      </a:r>
                      <a:r>
                        <a:rPr lang="en-GB" sz="1200" baseline="0" dirty="0">
                          <a:latin typeface="Gill Sans MT" panose="020B0502020104020203" pitchFamily="34" charset="0"/>
                        </a:rPr>
                        <a:t> </a:t>
                      </a:r>
                      <a:endParaRPr lang="en-GB" sz="1200" dirty="0">
                        <a:latin typeface="Gill Sans MT" panose="020B0502020104020203" pitchFamily="34" charset="0"/>
                      </a:endParaRPr>
                    </a:p>
                  </a:txBody>
                  <a:tcPr anchor="ctr"/>
                </a:tc>
                <a:tc>
                  <a:txBody>
                    <a:bodyPr/>
                    <a:lstStyle/>
                    <a:p>
                      <a:r>
                        <a:rPr lang="en-GB" sz="1200" dirty="0">
                          <a:latin typeface="Gill Sans MT" panose="020B0502020104020203" pitchFamily="34" charset="0"/>
                        </a:rPr>
                        <a:t>This is how a</a:t>
                      </a:r>
                      <a:r>
                        <a:rPr lang="en-GB" sz="1200" baseline="0" dirty="0">
                          <a:latin typeface="Gill Sans MT" panose="020B0502020104020203" pitchFamily="34" charset="0"/>
                        </a:rPr>
                        <a:t> </a:t>
                      </a:r>
                      <a:r>
                        <a:rPr lang="en-GB" sz="1200" dirty="0">
                          <a:latin typeface="Gill Sans MT" panose="020B0502020104020203" pitchFamily="34" charset="0"/>
                        </a:rPr>
                        <a:t>story ends, the resolution of the plot.</a:t>
                      </a:r>
                    </a:p>
                  </a:txBody>
                  <a:tcPr anchor="ctr"/>
                </a:tc>
                <a:extLst>
                  <a:ext uri="{0D108BD9-81ED-4DB2-BD59-A6C34878D82A}">
                    <a16:rowId xmlns:a16="http://schemas.microsoft.com/office/drawing/2014/main" val="3077568704"/>
                  </a:ext>
                </a:extLst>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2875643759"/>
              </p:ext>
            </p:extLst>
          </p:nvPr>
        </p:nvGraphicFramePr>
        <p:xfrm>
          <a:off x="3958666" y="3739294"/>
          <a:ext cx="3467044" cy="2934040"/>
        </p:xfrm>
        <a:graphic>
          <a:graphicData uri="http://schemas.openxmlformats.org/drawingml/2006/table">
            <a:tbl>
              <a:tblPr firstRow="1" bandRow="1">
                <a:tableStyleId>{5940675A-B579-460E-94D1-54222C63F5DA}</a:tableStyleId>
              </a:tblPr>
              <a:tblGrid>
                <a:gridCol w="1235501">
                  <a:extLst>
                    <a:ext uri="{9D8B030D-6E8A-4147-A177-3AD203B41FA5}">
                      <a16:colId xmlns:a16="http://schemas.microsoft.com/office/drawing/2014/main" val="20000"/>
                    </a:ext>
                  </a:extLst>
                </a:gridCol>
                <a:gridCol w="2231543">
                  <a:extLst>
                    <a:ext uri="{9D8B030D-6E8A-4147-A177-3AD203B41FA5}">
                      <a16:colId xmlns:a16="http://schemas.microsoft.com/office/drawing/2014/main" val="20001"/>
                    </a:ext>
                  </a:extLst>
                </a:gridCol>
              </a:tblGrid>
              <a:tr h="314333">
                <a:tc gridSpan="2">
                  <a:txBody>
                    <a:bodyPr/>
                    <a:lstStyle/>
                    <a:p>
                      <a:pPr algn="ctr"/>
                      <a:r>
                        <a:rPr lang="en-GB" sz="1200" b="1" dirty="0">
                          <a:solidFill>
                            <a:schemeClr val="tx1"/>
                          </a:solidFill>
                          <a:latin typeface="Gill Sans MT" panose="020B0502020104020203" pitchFamily="34" charset="0"/>
                        </a:rPr>
                        <a:t>Week 4</a:t>
                      </a:r>
                      <a:r>
                        <a:rPr lang="en-GB" sz="1200" b="1" baseline="0" dirty="0">
                          <a:solidFill>
                            <a:schemeClr val="tx1"/>
                          </a:solidFill>
                          <a:latin typeface="Gill Sans MT" panose="020B0502020104020203" pitchFamily="34" charset="0"/>
                        </a:rPr>
                        <a:t> – Structural Terms</a:t>
                      </a:r>
                      <a:endParaRPr lang="en-GB" sz="1200" b="1" dirty="0">
                        <a:solidFill>
                          <a:schemeClr val="tx1"/>
                        </a:solidFill>
                        <a:latin typeface="Gill Sans MT" panose="020B0502020104020203" pitchFamily="34" charset="0"/>
                      </a:endParaRPr>
                    </a:p>
                  </a:txBody>
                  <a:tcPr anchor="ctr">
                    <a:solidFill>
                      <a:srgbClr val="FFCCFF"/>
                    </a:solidFill>
                  </a:tcPr>
                </a:tc>
                <a:tc hMerge="1">
                  <a:txBody>
                    <a:bodyPr/>
                    <a:lstStyle/>
                    <a:p>
                      <a:endParaRPr lang="en-GB" sz="1000" dirty="0">
                        <a:latin typeface="Gill Sans MT" panose="020B0502020104020203" pitchFamily="34" charset="0"/>
                      </a:endParaRPr>
                    </a:p>
                  </a:txBody>
                  <a:tcPr/>
                </a:tc>
                <a:extLst>
                  <a:ext uri="{0D108BD9-81ED-4DB2-BD59-A6C34878D82A}">
                    <a16:rowId xmlns:a16="http://schemas.microsoft.com/office/drawing/2014/main" val="10000"/>
                  </a:ext>
                </a:extLst>
              </a:tr>
              <a:tr h="523888">
                <a:tc>
                  <a:txBody>
                    <a:bodyPr/>
                    <a:lstStyle/>
                    <a:p>
                      <a:r>
                        <a:rPr lang="en-GB" sz="1200" dirty="0">
                          <a:latin typeface="Gill Sans MT" panose="020B0502020104020203" pitchFamily="34" charset="0"/>
                        </a:rPr>
                        <a:t>Zooming</a:t>
                      </a:r>
                      <a:r>
                        <a:rPr lang="en-GB" sz="1200" baseline="0" dirty="0">
                          <a:latin typeface="Gill Sans MT" panose="020B0502020104020203" pitchFamily="34" charset="0"/>
                        </a:rPr>
                        <a:t> In and Out</a:t>
                      </a:r>
                      <a:endParaRPr lang="en-GB" sz="1200" dirty="0">
                        <a:latin typeface="Gill Sans MT" panose="020B0502020104020203" pitchFamily="34" charset="0"/>
                      </a:endParaRPr>
                    </a:p>
                  </a:txBody>
                  <a:tcPr anchor="ctr"/>
                </a:tc>
                <a:tc>
                  <a:txBody>
                    <a:bodyPr/>
                    <a:lstStyle/>
                    <a:p>
                      <a:r>
                        <a:rPr lang="en-GB" sz="1200" dirty="0">
                          <a:latin typeface="Gill Sans MT" panose="020B0502020104020203" pitchFamily="34" charset="0"/>
                        </a:rPr>
                        <a:t>The narrowing or widening of the narrative focus.</a:t>
                      </a:r>
                    </a:p>
                  </a:txBody>
                  <a:tcPr anchor="ctr"/>
                </a:tc>
                <a:extLst>
                  <a:ext uri="{0D108BD9-81ED-4DB2-BD59-A6C34878D82A}">
                    <a16:rowId xmlns:a16="http://schemas.microsoft.com/office/drawing/2014/main" val="10001"/>
                  </a:ext>
                </a:extLst>
              </a:tr>
              <a:tr h="501434">
                <a:tc>
                  <a:txBody>
                    <a:bodyPr/>
                    <a:lstStyle/>
                    <a:p>
                      <a:r>
                        <a:rPr lang="en-GB" sz="1200" dirty="0">
                          <a:latin typeface="Gill Sans MT" panose="020B0502020104020203" pitchFamily="34" charset="0"/>
                        </a:rPr>
                        <a:t>Flashback/</a:t>
                      </a:r>
                    </a:p>
                    <a:p>
                      <a:r>
                        <a:rPr lang="en-GB" sz="1200" dirty="0">
                          <a:latin typeface="Gill Sans MT" panose="020B0502020104020203" pitchFamily="34" charset="0"/>
                        </a:rPr>
                        <a:t>Flash-forward</a:t>
                      </a:r>
                    </a:p>
                  </a:txBody>
                  <a:tcPr anchor="ctr"/>
                </a:tc>
                <a:tc>
                  <a:txBody>
                    <a:bodyPr/>
                    <a:lstStyle/>
                    <a:p>
                      <a:r>
                        <a:rPr lang="en-GB" sz="1200" dirty="0">
                          <a:latin typeface="Gill Sans MT" panose="020B0502020104020203" pitchFamily="34" charset="0"/>
                        </a:rPr>
                        <a:t>Set earlier or later than the main narrative. </a:t>
                      </a:r>
                    </a:p>
                  </a:txBody>
                  <a:tcPr anchor="ctr"/>
                </a:tc>
                <a:extLst>
                  <a:ext uri="{0D108BD9-81ED-4DB2-BD59-A6C34878D82A}">
                    <a16:rowId xmlns:a16="http://schemas.microsoft.com/office/drawing/2014/main" val="10002"/>
                  </a:ext>
                </a:extLst>
              </a:tr>
              <a:tr h="523888">
                <a:tc>
                  <a:txBody>
                    <a:bodyPr/>
                    <a:lstStyle/>
                    <a:p>
                      <a:r>
                        <a:rPr lang="en-GB" sz="1200" dirty="0">
                          <a:latin typeface="Gill Sans MT" panose="020B0502020104020203" pitchFamily="34" charset="0"/>
                        </a:rPr>
                        <a:t>Repetition</a:t>
                      </a:r>
                    </a:p>
                  </a:txBody>
                  <a:tcPr anchor="ctr"/>
                </a:tc>
                <a:tc>
                  <a:txBody>
                    <a:bodyPr/>
                    <a:lstStyle/>
                    <a:p>
                      <a:r>
                        <a:rPr lang="en-GB" sz="1200" dirty="0">
                          <a:latin typeface="Gill Sans MT" panose="020B0502020104020203" pitchFamily="34" charset="0"/>
                        </a:rPr>
                        <a:t>A word or phrase that is used more than once.</a:t>
                      </a:r>
                    </a:p>
                  </a:txBody>
                  <a:tcPr anchor="ctr"/>
                </a:tc>
                <a:extLst>
                  <a:ext uri="{0D108BD9-81ED-4DB2-BD59-A6C34878D82A}">
                    <a16:rowId xmlns:a16="http://schemas.microsoft.com/office/drawing/2014/main" val="10003"/>
                  </a:ext>
                </a:extLst>
              </a:tr>
              <a:tr h="523888">
                <a:tc>
                  <a:txBody>
                    <a:bodyPr/>
                    <a:lstStyle/>
                    <a:p>
                      <a:r>
                        <a:rPr lang="en-GB" sz="1200" dirty="0">
                          <a:latin typeface="Gill Sans MT" panose="020B0502020104020203" pitchFamily="34" charset="0"/>
                        </a:rPr>
                        <a:t>Foreshadowing </a:t>
                      </a:r>
                    </a:p>
                  </a:txBody>
                  <a:tcPr anchor="ctr"/>
                </a:tc>
                <a:tc>
                  <a:txBody>
                    <a:bodyPr/>
                    <a:lstStyle/>
                    <a:p>
                      <a:r>
                        <a:rPr lang="en-GB" sz="1200" dirty="0">
                          <a:latin typeface="Gill Sans MT" panose="020B0502020104020203" pitchFamily="34" charset="0"/>
                        </a:rPr>
                        <a:t>An advance hint of what is to come later.</a:t>
                      </a:r>
                    </a:p>
                  </a:txBody>
                  <a:tcPr anchor="ctr"/>
                </a:tc>
                <a:extLst>
                  <a:ext uri="{0D108BD9-81ED-4DB2-BD59-A6C34878D82A}">
                    <a16:rowId xmlns:a16="http://schemas.microsoft.com/office/drawing/2014/main" val="10004"/>
                  </a:ext>
                </a:extLst>
              </a:tr>
              <a:tr h="546609">
                <a:tc>
                  <a:txBody>
                    <a:bodyPr/>
                    <a:lstStyle/>
                    <a:p>
                      <a:r>
                        <a:rPr lang="en-GB" sz="1200" dirty="0">
                          <a:latin typeface="Gill Sans MT" panose="020B0502020104020203" pitchFamily="34" charset="0"/>
                        </a:rPr>
                        <a:t>Chronological</a:t>
                      </a:r>
                      <a:r>
                        <a:rPr lang="en-GB" sz="1200" baseline="0" dirty="0">
                          <a:latin typeface="Gill Sans MT" panose="020B0502020104020203" pitchFamily="34" charset="0"/>
                        </a:rPr>
                        <a:t> structure. </a:t>
                      </a:r>
                      <a:endParaRPr lang="en-GB" sz="1200" dirty="0">
                        <a:latin typeface="Gill Sans MT" panose="020B0502020104020203" pitchFamily="34" charset="0"/>
                      </a:endParaRPr>
                    </a:p>
                  </a:txBody>
                  <a:tcPr anchor="ctr"/>
                </a:tc>
                <a:tc>
                  <a:txBody>
                    <a:bodyPr/>
                    <a:lstStyle/>
                    <a:p>
                      <a:r>
                        <a:rPr lang="en-GB" sz="1200" dirty="0">
                          <a:latin typeface="Gill Sans MT" panose="020B0502020104020203" pitchFamily="34" charset="0"/>
                        </a:rPr>
                        <a:t>Arranged in the order of time. </a:t>
                      </a:r>
                    </a:p>
                  </a:txBody>
                  <a:tcPr anchor="ctr"/>
                </a:tc>
                <a:extLst>
                  <a:ext uri="{0D108BD9-81ED-4DB2-BD59-A6C34878D82A}">
                    <a16:rowId xmlns:a16="http://schemas.microsoft.com/office/drawing/2014/main" val="3457828822"/>
                  </a:ext>
                </a:extLst>
              </a:tr>
            </a:tbl>
          </a:graphicData>
        </a:graphic>
      </p:graphicFrame>
      <p:graphicFrame>
        <p:nvGraphicFramePr>
          <p:cNvPr id="10" name="Table 9">
            <a:extLst>
              <a:ext uri="{FF2B5EF4-FFF2-40B4-BE49-F238E27FC236}">
                <a16:creationId xmlns:a16="http://schemas.microsoft.com/office/drawing/2014/main" id="{24469FE2-ED7E-48DC-A54F-CAF767F780A7}"/>
              </a:ext>
            </a:extLst>
          </p:cNvPr>
          <p:cNvGraphicFramePr>
            <a:graphicFrameLocks noGrp="1"/>
          </p:cNvGraphicFramePr>
          <p:nvPr>
            <p:extLst>
              <p:ext uri="{D42A27DB-BD31-4B8C-83A1-F6EECF244321}">
                <p14:modId xmlns:p14="http://schemas.microsoft.com/office/powerpoint/2010/main" val="1016232212"/>
              </p:ext>
            </p:extLst>
          </p:nvPr>
        </p:nvGraphicFramePr>
        <p:xfrm>
          <a:off x="3952661" y="790012"/>
          <a:ext cx="3479055" cy="2703018"/>
        </p:xfrm>
        <a:graphic>
          <a:graphicData uri="http://schemas.openxmlformats.org/drawingml/2006/table">
            <a:tbl>
              <a:tblPr firstRow="1" firstCol="1" bandRow="1">
                <a:tableStyleId>{5940675A-B579-460E-94D1-54222C63F5DA}</a:tableStyleId>
              </a:tblPr>
              <a:tblGrid>
                <a:gridCol w="963075">
                  <a:extLst>
                    <a:ext uri="{9D8B030D-6E8A-4147-A177-3AD203B41FA5}">
                      <a16:colId xmlns:a16="http://schemas.microsoft.com/office/drawing/2014/main" val="20000"/>
                    </a:ext>
                  </a:extLst>
                </a:gridCol>
                <a:gridCol w="2515980">
                  <a:extLst>
                    <a:ext uri="{9D8B030D-6E8A-4147-A177-3AD203B41FA5}">
                      <a16:colId xmlns:a16="http://schemas.microsoft.com/office/drawing/2014/main" val="20001"/>
                    </a:ext>
                  </a:extLst>
                </a:gridCol>
              </a:tblGrid>
              <a:tr h="265208">
                <a:tc gridSpan="2">
                  <a:txBody>
                    <a:bodyPr/>
                    <a:lstStyle/>
                    <a:p>
                      <a:pPr algn="ctr">
                        <a:lnSpc>
                          <a:spcPct val="115000"/>
                        </a:lnSpc>
                        <a:spcAft>
                          <a:spcPts val="0"/>
                        </a:spcAft>
                      </a:pPr>
                      <a:r>
                        <a:rPr lang="en-GB" sz="1200" b="1" dirty="0">
                          <a:effectLst/>
                          <a:latin typeface="Gill Sans MT" panose="020B0502020104020203" pitchFamily="34" charset="0"/>
                        </a:rPr>
                        <a:t>Week 3</a:t>
                      </a:r>
                      <a:r>
                        <a:rPr lang="en-GB" sz="1200" b="1" baseline="0" dirty="0">
                          <a:effectLst/>
                          <a:latin typeface="Gill Sans MT" panose="020B0502020104020203" pitchFamily="34" charset="0"/>
                        </a:rPr>
                        <a:t> – </a:t>
                      </a:r>
                      <a:r>
                        <a:rPr lang="en-GB" sz="1200" b="1" baseline="0">
                          <a:effectLst/>
                          <a:latin typeface="Gill Sans MT" panose="020B0502020104020203" pitchFamily="34" charset="0"/>
                        </a:rPr>
                        <a:t>Key terms </a:t>
                      </a:r>
                      <a:endParaRPr lang="en-GB" sz="1200" b="1"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51424" marR="51424" marT="0" marB="0" anchor="ctr">
                    <a:solidFill>
                      <a:schemeClr val="accent4">
                        <a:lumMod val="20000"/>
                        <a:lumOff val="80000"/>
                      </a:schemeClr>
                    </a:solidFill>
                  </a:tcPr>
                </a:tc>
                <a:tc hMerge="1">
                  <a:txBody>
                    <a:bodyPr/>
                    <a:lstStyle/>
                    <a:p>
                      <a:endParaRPr lang="en-GB"/>
                    </a:p>
                  </a:txBody>
                  <a:tcPr/>
                </a:tc>
                <a:extLst>
                  <a:ext uri="{0D108BD9-81ED-4DB2-BD59-A6C34878D82A}">
                    <a16:rowId xmlns:a16="http://schemas.microsoft.com/office/drawing/2014/main" val="10000"/>
                  </a:ext>
                </a:extLst>
              </a:tr>
              <a:tr h="474685">
                <a:tc>
                  <a:txBody>
                    <a:bodyPr/>
                    <a:lstStyle/>
                    <a:p>
                      <a:r>
                        <a:rPr lang="en-GB" sz="1200" dirty="0">
                          <a:latin typeface="Gill Sans MT" panose="020B0502020104020203" pitchFamily="34" charset="0"/>
                        </a:rPr>
                        <a:t>Semantic</a:t>
                      </a:r>
                      <a:r>
                        <a:rPr lang="en-GB" sz="1200" baseline="0" dirty="0">
                          <a:latin typeface="Gill Sans MT" panose="020B0502020104020203" pitchFamily="34" charset="0"/>
                        </a:rPr>
                        <a:t> Field</a:t>
                      </a:r>
                      <a:endParaRPr lang="en-GB" sz="1200" dirty="0">
                        <a:latin typeface="Gill Sans MT" panose="020B0502020104020203" pitchFamily="34" charset="0"/>
                      </a:endParaRPr>
                    </a:p>
                  </a:txBody>
                  <a:tcPr anchor="ctr"/>
                </a:tc>
                <a:tc>
                  <a:txBody>
                    <a:bodyPr/>
                    <a:lstStyle/>
                    <a:p>
                      <a:r>
                        <a:rPr lang="en-GB" sz="1200" b="0" i="0" dirty="0">
                          <a:solidFill>
                            <a:srgbClr val="192930"/>
                          </a:solidFill>
                          <a:effectLst/>
                          <a:latin typeface="Gill Sans MT" panose="020B0502020104020203" pitchFamily="34" charset="0"/>
                        </a:rPr>
                        <a:t>When a group of words all link to one overall theme.</a:t>
                      </a:r>
                      <a:endParaRPr lang="en-GB" sz="1200" dirty="0">
                        <a:latin typeface="Gill Sans MT" panose="020B0502020104020203" pitchFamily="34" charset="0"/>
                      </a:endParaRPr>
                    </a:p>
                  </a:txBody>
                  <a:tcPr anchor="ctr"/>
                </a:tc>
                <a:extLst>
                  <a:ext uri="{0D108BD9-81ED-4DB2-BD59-A6C34878D82A}">
                    <a16:rowId xmlns:a16="http://schemas.microsoft.com/office/drawing/2014/main" val="10001"/>
                  </a:ext>
                </a:extLst>
              </a:tr>
              <a:tr h="664559">
                <a:tc>
                  <a:txBody>
                    <a:bodyPr/>
                    <a:lstStyle/>
                    <a:p>
                      <a:r>
                        <a:rPr lang="en-GB" sz="1200" dirty="0">
                          <a:latin typeface="Gill Sans MT" panose="020B0502020104020203" pitchFamily="34" charset="0"/>
                        </a:rPr>
                        <a:t>Sensory Language </a:t>
                      </a:r>
                    </a:p>
                  </a:txBody>
                  <a:tcPr anchor="ctr"/>
                </a:tc>
                <a:tc>
                  <a:txBody>
                    <a:bodyPr/>
                    <a:lstStyle/>
                    <a:p>
                      <a:r>
                        <a:rPr lang="en-GB" sz="1200" b="0" i="0" dirty="0">
                          <a:solidFill>
                            <a:srgbClr val="192930"/>
                          </a:solidFill>
                          <a:effectLst/>
                          <a:latin typeface="Gill Sans MT" panose="020B0502020104020203" pitchFamily="34" charset="0"/>
                        </a:rPr>
                        <a:t>Description that appeals to the senses. Sight, sound, taste, touch, smell.</a:t>
                      </a:r>
                      <a:endParaRPr lang="en-GB" sz="1200" dirty="0">
                        <a:latin typeface="Gill Sans MT" panose="020B0502020104020203" pitchFamily="34" charset="0"/>
                      </a:endParaRPr>
                    </a:p>
                  </a:txBody>
                  <a:tcPr anchor="ctr"/>
                </a:tc>
                <a:extLst>
                  <a:ext uri="{0D108BD9-81ED-4DB2-BD59-A6C34878D82A}">
                    <a16:rowId xmlns:a16="http://schemas.microsoft.com/office/drawing/2014/main" val="10002"/>
                  </a:ext>
                </a:extLst>
              </a:tr>
              <a:tr h="349196">
                <a:tc>
                  <a:txBody>
                    <a:bodyPr/>
                    <a:lstStyle/>
                    <a:p>
                      <a:r>
                        <a:rPr lang="en-GB" sz="1200" dirty="0">
                          <a:latin typeface="Gill Sans MT" panose="020B0502020104020203" pitchFamily="34" charset="0"/>
                        </a:rPr>
                        <a:t>Hyperbole</a:t>
                      </a:r>
                    </a:p>
                  </a:txBody>
                  <a:tcPr anchor="ctr"/>
                </a:tc>
                <a:tc>
                  <a:txBody>
                    <a:bodyPr/>
                    <a:lstStyle/>
                    <a:p>
                      <a:r>
                        <a:rPr lang="en-GB" sz="1200" dirty="0">
                          <a:latin typeface="Gill Sans MT" panose="020B0502020104020203" pitchFamily="34" charset="0"/>
                        </a:rPr>
                        <a:t>Extreme exaggeration.</a:t>
                      </a:r>
                      <a:r>
                        <a:rPr lang="en-GB" sz="1200" baseline="0" dirty="0">
                          <a:latin typeface="Gill Sans MT" panose="020B0502020104020203" pitchFamily="34" charset="0"/>
                        </a:rPr>
                        <a:t> </a:t>
                      </a:r>
                      <a:endParaRPr lang="en-GB" sz="1200" dirty="0">
                        <a:latin typeface="Gill Sans MT" panose="020B0502020104020203" pitchFamily="34" charset="0"/>
                      </a:endParaRPr>
                    </a:p>
                  </a:txBody>
                  <a:tcPr anchor="ctr"/>
                </a:tc>
                <a:extLst>
                  <a:ext uri="{0D108BD9-81ED-4DB2-BD59-A6C34878D82A}">
                    <a16:rowId xmlns:a16="http://schemas.microsoft.com/office/drawing/2014/main" val="10003"/>
                  </a:ext>
                </a:extLst>
              </a:tr>
              <a:tr h="474685">
                <a:tc>
                  <a:txBody>
                    <a:bodyPr/>
                    <a:lstStyle/>
                    <a:p>
                      <a:r>
                        <a:rPr lang="en-GB" sz="1200" dirty="0">
                          <a:latin typeface="Gill Sans MT" panose="020B0502020104020203" pitchFamily="34" charset="0"/>
                        </a:rPr>
                        <a:t>Imperative sentence </a:t>
                      </a:r>
                    </a:p>
                  </a:txBody>
                  <a:tcPr anchor="ctr"/>
                </a:tc>
                <a:tc>
                  <a:txBody>
                    <a:bodyPr/>
                    <a:lstStyle/>
                    <a:p>
                      <a:r>
                        <a:rPr lang="en-GB" sz="1200" b="0" i="0" dirty="0">
                          <a:solidFill>
                            <a:srgbClr val="192930"/>
                          </a:solidFill>
                          <a:effectLst/>
                          <a:latin typeface="Gill Sans MT" panose="020B0502020104020203" pitchFamily="34" charset="0"/>
                        </a:rPr>
                        <a:t>A sentence that commands or demands.</a:t>
                      </a:r>
                      <a:endParaRPr lang="en-GB" sz="1200" dirty="0">
                        <a:latin typeface="Gill Sans MT" panose="020B0502020104020203" pitchFamily="34" charset="0"/>
                      </a:endParaRPr>
                    </a:p>
                  </a:txBody>
                  <a:tcPr anchor="ctr"/>
                </a:tc>
                <a:extLst>
                  <a:ext uri="{0D108BD9-81ED-4DB2-BD59-A6C34878D82A}">
                    <a16:rowId xmlns:a16="http://schemas.microsoft.com/office/drawing/2014/main" val="10004"/>
                  </a:ext>
                </a:extLst>
              </a:tr>
              <a:tr h="474685">
                <a:tc>
                  <a:txBody>
                    <a:bodyPr/>
                    <a:lstStyle/>
                    <a:p>
                      <a:r>
                        <a:rPr lang="en-GB" sz="1200" dirty="0">
                          <a:latin typeface="Gill Sans MT" panose="020B0502020104020203" pitchFamily="34" charset="0"/>
                        </a:rPr>
                        <a:t>Exclamatory</a:t>
                      </a:r>
                      <a:r>
                        <a:rPr lang="en-GB" sz="1200" baseline="0" dirty="0">
                          <a:latin typeface="Gill Sans MT" panose="020B0502020104020203" pitchFamily="34" charset="0"/>
                        </a:rPr>
                        <a:t> Sentence </a:t>
                      </a:r>
                      <a:endParaRPr lang="en-GB" sz="1200" dirty="0">
                        <a:latin typeface="Gill Sans MT" panose="020B0502020104020203" pitchFamily="34" charset="0"/>
                      </a:endParaRPr>
                    </a:p>
                  </a:txBody>
                  <a:tcPr anchor="ctr"/>
                </a:tc>
                <a:tc>
                  <a:txBody>
                    <a:bodyPr/>
                    <a:lstStyle/>
                    <a:p>
                      <a:r>
                        <a:rPr lang="en-GB" sz="1200" b="0" i="0" dirty="0">
                          <a:solidFill>
                            <a:srgbClr val="192930"/>
                          </a:solidFill>
                          <a:effectLst/>
                          <a:latin typeface="Gill Sans MT" panose="020B0502020104020203" pitchFamily="34" charset="0"/>
                        </a:rPr>
                        <a:t>A sentence that exclaims and ends with an exclamation mark.</a:t>
                      </a:r>
                      <a:endParaRPr lang="en-GB" sz="1200" dirty="0">
                        <a:latin typeface="Gill Sans MT" panose="020B0502020104020203" pitchFamily="34" charset="0"/>
                      </a:endParaRPr>
                    </a:p>
                  </a:txBody>
                  <a:tcPr anchor="ctr"/>
                </a:tc>
                <a:extLst>
                  <a:ext uri="{0D108BD9-81ED-4DB2-BD59-A6C34878D82A}">
                    <a16:rowId xmlns:a16="http://schemas.microsoft.com/office/drawing/2014/main" val="10005"/>
                  </a:ext>
                </a:extLst>
              </a:tr>
            </a:tbl>
          </a:graphicData>
        </a:graphic>
      </p:graphicFrame>
      <p:graphicFrame>
        <p:nvGraphicFramePr>
          <p:cNvPr id="11" name="Table 10">
            <a:extLst>
              <a:ext uri="{FF2B5EF4-FFF2-40B4-BE49-F238E27FC236}">
                <a16:creationId xmlns:a16="http://schemas.microsoft.com/office/drawing/2014/main" id="{379F102E-9576-4079-8E9D-10C156AEB5CD}"/>
              </a:ext>
            </a:extLst>
          </p:cNvPr>
          <p:cNvGraphicFramePr>
            <a:graphicFrameLocks noGrp="1"/>
          </p:cNvGraphicFramePr>
          <p:nvPr>
            <p:extLst>
              <p:ext uri="{D42A27DB-BD31-4B8C-83A1-F6EECF244321}">
                <p14:modId xmlns:p14="http://schemas.microsoft.com/office/powerpoint/2010/main" val="1223668563"/>
              </p:ext>
            </p:extLst>
          </p:nvPr>
        </p:nvGraphicFramePr>
        <p:xfrm>
          <a:off x="149780" y="790012"/>
          <a:ext cx="3653594" cy="2729827"/>
        </p:xfrm>
        <a:graphic>
          <a:graphicData uri="http://schemas.openxmlformats.org/drawingml/2006/table">
            <a:tbl>
              <a:tblPr firstRow="1" bandRow="1">
                <a:tableStyleId>{7E9639D4-E3E2-4D34-9284-5A2195B3D0D7}</a:tableStyleId>
              </a:tblPr>
              <a:tblGrid>
                <a:gridCol w="1236105">
                  <a:extLst>
                    <a:ext uri="{9D8B030D-6E8A-4147-A177-3AD203B41FA5}">
                      <a16:colId xmlns:a16="http://schemas.microsoft.com/office/drawing/2014/main" val="20000"/>
                    </a:ext>
                  </a:extLst>
                </a:gridCol>
                <a:gridCol w="2417489">
                  <a:extLst>
                    <a:ext uri="{9D8B030D-6E8A-4147-A177-3AD203B41FA5}">
                      <a16:colId xmlns:a16="http://schemas.microsoft.com/office/drawing/2014/main" val="20001"/>
                    </a:ext>
                  </a:extLst>
                </a:gridCol>
              </a:tblGrid>
              <a:tr h="240474">
                <a:tc gridSpan="2">
                  <a:txBody>
                    <a:bodyPr/>
                    <a:lstStyle/>
                    <a:p>
                      <a:pPr algn="ctr"/>
                      <a:r>
                        <a:rPr lang="en-GB" sz="1200" b="1" dirty="0">
                          <a:solidFill>
                            <a:schemeClr val="tx1"/>
                          </a:solidFill>
                          <a:latin typeface="Gill Sans MT" panose="020B0502020104020203" pitchFamily="34" charset="0"/>
                        </a:rPr>
                        <a:t>Week 1</a:t>
                      </a:r>
                      <a:r>
                        <a:rPr lang="en-GB" sz="1200" b="1" baseline="0" dirty="0">
                          <a:solidFill>
                            <a:schemeClr val="tx1"/>
                          </a:solidFill>
                          <a:latin typeface="Gill Sans MT" panose="020B0502020104020203" pitchFamily="34" charset="0"/>
                        </a:rPr>
                        <a:t> – </a:t>
                      </a:r>
                      <a:r>
                        <a:rPr lang="en-GB" sz="1200" b="1" dirty="0">
                          <a:solidFill>
                            <a:schemeClr val="tx1"/>
                          </a:solidFill>
                          <a:latin typeface="Gill Sans MT" panose="020B0502020104020203" pitchFamily="34" charset="0"/>
                        </a:rPr>
                        <a:t>Key Terms</a:t>
                      </a:r>
                    </a:p>
                  </a:txBody>
                  <a:tcPr marL="91421" marR="91421" marT="45728" marB="4572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hMerge="1">
                  <a:txBody>
                    <a:bodyPr/>
                    <a:lstStyle/>
                    <a:p>
                      <a:endParaRPr lang="en-GB" sz="1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400766">
                <a:tc>
                  <a:txBody>
                    <a:bodyPr/>
                    <a:lstStyle/>
                    <a:p>
                      <a:r>
                        <a:rPr lang="en-GB" sz="1200" dirty="0">
                          <a:latin typeface="Gill Sans MT" panose="020B0502020104020203" pitchFamily="34" charset="0"/>
                        </a:rPr>
                        <a:t>Simile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GB" sz="1200" b="0" i="0" kern="1200" dirty="0">
                          <a:solidFill>
                            <a:schemeClr val="tx1"/>
                          </a:solidFill>
                          <a:effectLst/>
                          <a:latin typeface="Gill Sans MT" panose="020B0502020104020203" pitchFamily="34" charset="0"/>
                          <a:ea typeface="+mn-ea"/>
                          <a:cs typeface="+mn-cs"/>
                        </a:rPr>
                        <a:t>Comparing something using like or as.</a:t>
                      </a:r>
                      <a:endParaRPr lang="en-GB" sz="1200" b="1" dirty="0">
                        <a:latin typeface="Gill Sans MT" panose="020B050202010402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400766">
                <a:tc>
                  <a:txBody>
                    <a:bodyPr/>
                    <a:lstStyle/>
                    <a:p>
                      <a:r>
                        <a:rPr lang="en-GB" sz="1200" dirty="0">
                          <a:latin typeface="Gill Sans MT" panose="020B0502020104020203" pitchFamily="34" charset="0"/>
                        </a:rPr>
                        <a:t>Metaphor</a:t>
                      </a:r>
                      <a:r>
                        <a:rPr lang="en-GB" sz="1200" baseline="0" dirty="0">
                          <a:latin typeface="Gill Sans MT" panose="020B0502020104020203" pitchFamily="34" charset="0"/>
                        </a:rPr>
                        <a:t> </a:t>
                      </a:r>
                      <a:endParaRPr lang="en-GB" sz="1200" dirty="0">
                        <a:latin typeface="Gill Sans MT" panose="020B050202010402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200" dirty="0">
                          <a:latin typeface="Gill Sans MT" panose="020B0502020104020203" pitchFamily="34" charset="0"/>
                        </a:rPr>
                        <a:t>Saying something is something else; a direct comparison.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452892">
                <a:tc>
                  <a:txBody>
                    <a:bodyPr/>
                    <a:lstStyle/>
                    <a:p>
                      <a:r>
                        <a:rPr lang="en-GB" sz="1200" dirty="0">
                          <a:latin typeface="Gill Sans MT" panose="020B0502020104020203" pitchFamily="34" charset="0"/>
                        </a:rPr>
                        <a:t>Personific</a:t>
                      </a:r>
                      <a:r>
                        <a:rPr lang="en-GB" sz="1200" baseline="0" dirty="0">
                          <a:latin typeface="Gill Sans MT" panose="020B0502020104020203" pitchFamily="34" charset="0"/>
                        </a:rPr>
                        <a:t>ation</a:t>
                      </a:r>
                      <a:endParaRPr lang="en-GB" sz="1200" dirty="0">
                        <a:latin typeface="Gill Sans MT" panose="020B050202010402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200" b="0" i="0" dirty="0">
                          <a:solidFill>
                            <a:srgbClr val="192930"/>
                          </a:solidFill>
                          <a:effectLst/>
                          <a:latin typeface="Gill Sans MT" panose="020B0502020104020203" pitchFamily="34" charset="0"/>
                        </a:rPr>
                        <a:t>Applying human characteristics to objects.</a:t>
                      </a:r>
                      <a:endParaRPr lang="en-GB" sz="1200" dirty="0">
                        <a:latin typeface="Gill Sans MT" panose="020B050202010402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400766">
                <a:tc>
                  <a:txBody>
                    <a:bodyPr/>
                    <a:lstStyle/>
                    <a:p>
                      <a:r>
                        <a:rPr lang="en-GB" sz="1200" dirty="0">
                          <a:latin typeface="Gill Sans MT" panose="020B0502020104020203" pitchFamily="34" charset="0"/>
                        </a:rPr>
                        <a:t>Pathetic</a:t>
                      </a:r>
                      <a:r>
                        <a:rPr lang="en-GB" sz="1200" baseline="0" dirty="0">
                          <a:latin typeface="Gill Sans MT" panose="020B0502020104020203" pitchFamily="34" charset="0"/>
                        </a:rPr>
                        <a:t> Fallacy</a:t>
                      </a:r>
                      <a:endParaRPr lang="en-GB" sz="1200" dirty="0">
                        <a:latin typeface="Gill Sans MT" panose="020B050202010402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200" dirty="0">
                          <a:latin typeface="Gill Sans MT" panose="020B0502020104020203" pitchFamily="34" charset="0"/>
                        </a:rPr>
                        <a:t>When the weather</a:t>
                      </a:r>
                      <a:r>
                        <a:rPr lang="en-GB" sz="1200" baseline="0" dirty="0">
                          <a:latin typeface="Gill Sans MT" panose="020B0502020104020203" pitchFamily="34" charset="0"/>
                        </a:rPr>
                        <a:t> reflects the mood.</a:t>
                      </a:r>
                      <a:endParaRPr lang="en-GB" sz="1200" dirty="0">
                        <a:latin typeface="Gill Sans MT" panose="020B050202010402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74105408"/>
                  </a:ext>
                </a:extLst>
              </a:tr>
              <a:tr h="626691">
                <a:tc>
                  <a:txBody>
                    <a:bodyPr/>
                    <a:lstStyle/>
                    <a:p>
                      <a:r>
                        <a:rPr lang="en-GB" sz="1200" dirty="0">
                          <a:latin typeface="Gill Sans MT" panose="020B0502020104020203" pitchFamily="34" charset="0"/>
                        </a:rPr>
                        <a:t>Alliteration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200" b="0" i="0" dirty="0">
                          <a:solidFill>
                            <a:srgbClr val="192930"/>
                          </a:solidFill>
                          <a:effectLst/>
                          <a:latin typeface="Gill Sans MT" panose="020B0502020104020203" pitchFamily="34" charset="0"/>
                        </a:rPr>
                        <a:t>When the first letter of a word is repeated more than once.</a:t>
                      </a:r>
                      <a:endParaRPr lang="en-GB" sz="1200" dirty="0">
                        <a:latin typeface="Gill Sans MT" panose="020B050202010402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09904404"/>
                  </a:ext>
                </a:extLst>
              </a:tr>
            </a:tbl>
          </a:graphicData>
        </a:graphic>
      </p:graphicFrame>
      <p:graphicFrame>
        <p:nvGraphicFramePr>
          <p:cNvPr id="13" name="Table 12">
            <a:extLst>
              <a:ext uri="{FF2B5EF4-FFF2-40B4-BE49-F238E27FC236}">
                <a16:creationId xmlns:a16="http://schemas.microsoft.com/office/drawing/2014/main" id="{24469FE2-ED7E-48DC-A54F-CAF767F780A7}"/>
              </a:ext>
            </a:extLst>
          </p:cNvPr>
          <p:cNvGraphicFramePr>
            <a:graphicFrameLocks noGrp="1"/>
          </p:cNvGraphicFramePr>
          <p:nvPr>
            <p:extLst>
              <p:ext uri="{D42A27DB-BD31-4B8C-83A1-F6EECF244321}">
                <p14:modId xmlns:p14="http://schemas.microsoft.com/office/powerpoint/2010/main" val="2937973175"/>
              </p:ext>
            </p:extLst>
          </p:nvPr>
        </p:nvGraphicFramePr>
        <p:xfrm>
          <a:off x="7582675" y="582692"/>
          <a:ext cx="4416789" cy="2316861"/>
        </p:xfrm>
        <a:graphic>
          <a:graphicData uri="http://schemas.openxmlformats.org/drawingml/2006/table">
            <a:tbl>
              <a:tblPr firstRow="1" firstCol="1" bandRow="1">
                <a:tableStyleId>{5940675A-B579-460E-94D1-54222C63F5DA}</a:tableStyleId>
              </a:tblPr>
              <a:tblGrid>
                <a:gridCol w="1349785">
                  <a:extLst>
                    <a:ext uri="{9D8B030D-6E8A-4147-A177-3AD203B41FA5}">
                      <a16:colId xmlns:a16="http://schemas.microsoft.com/office/drawing/2014/main" val="20000"/>
                    </a:ext>
                  </a:extLst>
                </a:gridCol>
                <a:gridCol w="3067004">
                  <a:extLst>
                    <a:ext uri="{9D8B030D-6E8A-4147-A177-3AD203B41FA5}">
                      <a16:colId xmlns:a16="http://schemas.microsoft.com/office/drawing/2014/main" val="20001"/>
                    </a:ext>
                  </a:extLst>
                </a:gridCol>
              </a:tblGrid>
              <a:tr h="171657">
                <a:tc gridSpan="2">
                  <a:txBody>
                    <a:bodyPr/>
                    <a:lstStyle/>
                    <a:p>
                      <a:pPr algn="ctr">
                        <a:lnSpc>
                          <a:spcPct val="115000"/>
                        </a:lnSpc>
                        <a:spcAft>
                          <a:spcPts val="0"/>
                        </a:spcAft>
                      </a:pPr>
                      <a:r>
                        <a:rPr lang="en-GB" sz="1200" b="1" dirty="0">
                          <a:effectLst/>
                          <a:latin typeface="Gill Sans MT" panose="020B0502020104020203" pitchFamily="34" charset="0"/>
                        </a:rPr>
                        <a:t>Week 5</a:t>
                      </a:r>
                      <a:r>
                        <a:rPr lang="en-GB" sz="1200" b="1" baseline="0" dirty="0">
                          <a:effectLst/>
                          <a:latin typeface="Gill Sans MT" panose="020B0502020104020203" pitchFamily="34" charset="0"/>
                        </a:rPr>
                        <a:t> – </a:t>
                      </a:r>
                      <a:r>
                        <a:rPr lang="en-GB" sz="1200" b="1" dirty="0">
                          <a:effectLst/>
                          <a:latin typeface="Gill Sans MT" panose="020B0502020104020203" pitchFamily="34" charset="0"/>
                        </a:rPr>
                        <a:t>Key Terms</a:t>
                      </a:r>
                      <a:endParaRPr lang="en-GB" sz="1200" b="1"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51424" marR="51424" marT="0" marB="0" anchor="ctr">
                    <a:solidFill>
                      <a:schemeClr val="accent5">
                        <a:lumMod val="20000"/>
                        <a:lumOff val="80000"/>
                      </a:schemeClr>
                    </a:solidFill>
                  </a:tcPr>
                </a:tc>
                <a:tc hMerge="1">
                  <a:txBody>
                    <a:bodyPr/>
                    <a:lstStyle/>
                    <a:p>
                      <a:endParaRPr lang="en-GB"/>
                    </a:p>
                  </a:txBody>
                  <a:tcPr/>
                </a:tc>
                <a:extLst>
                  <a:ext uri="{0D108BD9-81ED-4DB2-BD59-A6C34878D82A}">
                    <a16:rowId xmlns:a16="http://schemas.microsoft.com/office/drawing/2014/main" val="10000"/>
                  </a:ext>
                </a:extLst>
              </a:tr>
              <a:tr h="404429">
                <a:tc>
                  <a:txBody>
                    <a:bodyPr/>
                    <a:lstStyle/>
                    <a:p>
                      <a:r>
                        <a:rPr lang="en-GB" sz="1200" dirty="0">
                          <a:latin typeface="Gill Sans MT" panose="020B0502020104020203" pitchFamily="34" charset="0"/>
                        </a:rPr>
                        <a:t>Superlative </a:t>
                      </a:r>
                    </a:p>
                  </a:txBody>
                  <a:tcPr anchor="ctr"/>
                </a:tc>
                <a:tc>
                  <a:txBody>
                    <a:bodyPr/>
                    <a:lstStyle/>
                    <a:p>
                      <a:r>
                        <a:rPr lang="en-GB" sz="1200" dirty="0">
                          <a:latin typeface="Gill Sans MT" panose="020B0502020104020203" pitchFamily="34" charset="0"/>
                        </a:rPr>
                        <a:t>An adjective showing the highest quality or degree.</a:t>
                      </a:r>
                    </a:p>
                  </a:txBody>
                  <a:tcPr anchor="ctr"/>
                </a:tc>
                <a:extLst>
                  <a:ext uri="{0D108BD9-81ED-4DB2-BD59-A6C34878D82A}">
                    <a16:rowId xmlns:a16="http://schemas.microsoft.com/office/drawing/2014/main" val="10001"/>
                  </a:ext>
                </a:extLst>
              </a:tr>
              <a:tr h="404429">
                <a:tc>
                  <a:txBody>
                    <a:bodyPr/>
                    <a:lstStyle/>
                    <a:p>
                      <a:r>
                        <a:rPr lang="en-GB" sz="1200" dirty="0">
                          <a:latin typeface="Gill Sans MT" panose="020B0502020104020203" pitchFamily="34" charset="0"/>
                        </a:rPr>
                        <a:t>Juxtaposition</a:t>
                      </a:r>
                      <a:r>
                        <a:rPr lang="en-GB" sz="1200" baseline="0" dirty="0">
                          <a:latin typeface="Gill Sans MT" panose="020B0502020104020203" pitchFamily="34" charset="0"/>
                        </a:rPr>
                        <a:t> </a:t>
                      </a:r>
                      <a:endParaRPr lang="en-GB" sz="1200" dirty="0">
                        <a:latin typeface="Gill Sans MT" panose="020B0502020104020203" pitchFamily="34" charset="0"/>
                      </a:endParaRPr>
                    </a:p>
                  </a:txBody>
                  <a:tcPr anchor="ctr"/>
                </a:tc>
                <a:tc>
                  <a:txBody>
                    <a:bodyPr/>
                    <a:lstStyle/>
                    <a:p>
                      <a:r>
                        <a:rPr lang="en-GB" sz="1200" dirty="0">
                          <a:latin typeface="Gill Sans MT" panose="020B0502020104020203" pitchFamily="34" charset="0"/>
                        </a:rPr>
                        <a:t>Two things placed together to highlight the contrast between them. </a:t>
                      </a:r>
                    </a:p>
                  </a:txBody>
                  <a:tcPr anchor="ctr"/>
                </a:tc>
                <a:extLst>
                  <a:ext uri="{0D108BD9-81ED-4DB2-BD59-A6C34878D82A}">
                    <a16:rowId xmlns:a16="http://schemas.microsoft.com/office/drawing/2014/main" val="10002"/>
                  </a:ext>
                </a:extLst>
              </a:tr>
              <a:tr h="404429">
                <a:tc>
                  <a:txBody>
                    <a:bodyPr/>
                    <a:lstStyle/>
                    <a:p>
                      <a:r>
                        <a:rPr lang="en-GB" sz="1200" dirty="0">
                          <a:latin typeface="Gill Sans MT" panose="020B0502020104020203" pitchFamily="34" charset="0"/>
                        </a:rPr>
                        <a:t>Symbolism</a:t>
                      </a:r>
                    </a:p>
                  </a:txBody>
                  <a:tcPr anchor="ctr"/>
                </a:tc>
                <a:tc>
                  <a:txBody>
                    <a:bodyPr/>
                    <a:lstStyle/>
                    <a:p>
                      <a:r>
                        <a:rPr lang="en-GB" sz="1200" dirty="0">
                          <a:latin typeface="Gill Sans MT" panose="020B0502020104020203" pitchFamily="34" charset="0"/>
                        </a:rPr>
                        <a:t>The use of symbols to represent ideas or qualities.</a:t>
                      </a:r>
                    </a:p>
                  </a:txBody>
                  <a:tcPr anchor="ctr"/>
                </a:tc>
                <a:extLst>
                  <a:ext uri="{0D108BD9-81ED-4DB2-BD59-A6C34878D82A}">
                    <a16:rowId xmlns:a16="http://schemas.microsoft.com/office/drawing/2014/main" val="10003"/>
                  </a:ext>
                </a:extLst>
              </a:tr>
              <a:tr h="294005">
                <a:tc>
                  <a:txBody>
                    <a:bodyPr/>
                    <a:lstStyle/>
                    <a:p>
                      <a:r>
                        <a:rPr lang="en-GB" sz="1200" dirty="0">
                          <a:latin typeface="Gill Sans MT" panose="020B0502020104020203" pitchFamily="34" charset="0"/>
                        </a:rPr>
                        <a:t>Narrative Voice</a:t>
                      </a:r>
                      <a:r>
                        <a:rPr lang="en-GB" sz="1200" baseline="0" dirty="0">
                          <a:latin typeface="Gill Sans MT" panose="020B0502020104020203" pitchFamily="34" charset="0"/>
                        </a:rPr>
                        <a:t> </a:t>
                      </a:r>
                      <a:endParaRPr lang="en-GB" sz="1200" dirty="0">
                        <a:latin typeface="Gill Sans MT" panose="020B0502020104020203" pitchFamily="34" charset="0"/>
                      </a:endParaRPr>
                    </a:p>
                  </a:txBody>
                  <a:tcPr anchor="ctr"/>
                </a:tc>
                <a:tc>
                  <a:txBody>
                    <a:bodyPr/>
                    <a:lstStyle/>
                    <a:p>
                      <a:r>
                        <a:rPr lang="en-GB" sz="1200" dirty="0">
                          <a:latin typeface="Gill Sans MT" panose="020B0502020104020203" pitchFamily="34" charset="0"/>
                        </a:rPr>
                        <a:t>1st / 2nd / 3rd person.</a:t>
                      </a:r>
                    </a:p>
                  </a:txBody>
                  <a:tcPr anchor="ctr"/>
                </a:tc>
                <a:extLst>
                  <a:ext uri="{0D108BD9-81ED-4DB2-BD59-A6C34878D82A}">
                    <a16:rowId xmlns:a16="http://schemas.microsoft.com/office/drawing/2014/main" val="10004"/>
                  </a:ext>
                </a:extLst>
              </a:tr>
              <a:tr h="374056">
                <a:tc>
                  <a:txBody>
                    <a:bodyPr/>
                    <a:lstStyle/>
                    <a:p>
                      <a:r>
                        <a:rPr lang="en-GB" sz="1200" dirty="0">
                          <a:latin typeface="Gill Sans MT" panose="020B0502020104020203" pitchFamily="34" charset="0"/>
                        </a:rPr>
                        <a:t>Fragment Sentence </a:t>
                      </a:r>
                    </a:p>
                  </a:txBody>
                  <a:tcPr anchor="ctr"/>
                </a:tc>
                <a:tc>
                  <a:txBody>
                    <a:bodyPr/>
                    <a:lstStyle/>
                    <a:p>
                      <a:r>
                        <a:rPr lang="en-GB" sz="1200" dirty="0">
                          <a:latin typeface="Gill Sans MT" panose="020B0502020104020203" pitchFamily="34" charset="0"/>
                        </a:rPr>
                        <a:t>Contains three or less words.</a:t>
                      </a:r>
                    </a:p>
                  </a:txBody>
                  <a:tcPr anchor="ctr"/>
                </a:tc>
                <a:extLst>
                  <a:ext uri="{0D108BD9-81ED-4DB2-BD59-A6C34878D82A}">
                    <a16:rowId xmlns:a16="http://schemas.microsoft.com/office/drawing/2014/main" val="10005"/>
                  </a:ext>
                </a:extLst>
              </a:tr>
            </a:tbl>
          </a:graphicData>
        </a:graphic>
      </p:graphicFrame>
      <p:sp>
        <p:nvSpPr>
          <p:cNvPr id="9" name="TextBox 8"/>
          <p:cNvSpPr txBox="1"/>
          <p:nvPr/>
        </p:nvSpPr>
        <p:spPr>
          <a:xfrm>
            <a:off x="11755120" y="6488668"/>
            <a:ext cx="436880" cy="369332"/>
          </a:xfrm>
          <a:prstGeom prst="rect">
            <a:avLst/>
          </a:prstGeom>
          <a:solidFill>
            <a:schemeClr val="tx1"/>
          </a:solidFill>
        </p:spPr>
        <p:txBody>
          <a:bodyPr wrap="square" rtlCol="0">
            <a:spAutoFit/>
          </a:bodyPr>
          <a:lstStyle/>
          <a:p>
            <a:pPr algn="ctr"/>
            <a:r>
              <a:rPr lang="en-GB" dirty="0">
                <a:solidFill>
                  <a:schemeClr val="bg1"/>
                </a:solidFill>
              </a:rPr>
              <a:t>1</a:t>
            </a:r>
          </a:p>
        </p:txBody>
      </p:sp>
    </p:spTree>
    <p:extLst>
      <p:ext uri="{BB962C8B-B14F-4D97-AF65-F5344CB8AC3E}">
        <p14:creationId xmlns:p14="http://schemas.microsoft.com/office/powerpoint/2010/main" val="30178172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nvGraphicFramePr>
        <p:xfrm>
          <a:off x="315074" y="179960"/>
          <a:ext cx="11604210" cy="6464682"/>
        </p:xfrm>
        <a:graphic>
          <a:graphicData uri="http://schemas.openxmlformats.org/drawingml/2006/table">
            <a:tbl>
              <a:tblPr firstRow="1" bandRow="1">
                <a:tableStyleId>{2D5ABB26-0587-4C30-8999-92F81FD0307C}</a:tableStyleId>
              </a:tblPr>
              <a:tblGrid>
                <a:gridCol w="2899615">
                  <a:extLst>
                    <a:ext uri="{9D8B030D-6E8A-4147-A177-3AD203B41FA5}">
                      <a16:colId xmlns:a16="http://schemas.microsoft.com/office/drawing/2014/main" val="20000"/>
                    </a:ext>
                  </a:extLst>
                </a:gridCol>
                <a:gridCol w="2898977">
                  <a:extLst>
                    <a:ext uri="{9D8B030D-6E8A-4147-A177-3AD203B41FA5}">
                      <a16:colId xmlns:a16="http://schemas.microsoft.com/office/drawing/2014/main" val="20001"/>
                    </a:ext>
                  </a:extLst>
                </a:gridCol>
                <a:gridCol w="2902809">
                  <a:extLst>
                    <a:ext uri="{9D8B030D-6E8A-4147-A177-3AD203B41FA5}">
                      <a16:colId xmlns:a16="http://schemas.microsoft.com/office/drawing/2014/main" val="20002"/>
                    </a:ext>
                  </a:extLst>
                </a:gridCol>
                <a:gridCol w="2902809">
                  <a:extLst>
                    <a:ext uri="{9D8B030D-6E8A-4147-A177-3AD203B41FA5}">
                      <a16:colId xmlns:a16="http://schemas.microsoft.com/office/drawing/2014/main" val="20003"/>
                    </a:ext>
                  </a:extLst>
                </a:gridCol>
              </a:tblGrid>
              <a:tr h="378149">
                <a:tc gridSpan="4">
                  <a:txBody>
                    <a:bodyPr/>
                    <a:lstStyle/>
                    <a:p>
                      <a:pPr marL="48260" marR="0" indent="0" algn="l" defTabSz="914400" eaLnBrk="1" fontAlgn="auto" latinLnBrk="0" hangingPunct="1">
                        <a:lnSpc>
                          <a:spcPts val="2090"/>
                        </a:lnSpc>
                        <a:spcBef>
                          <a:spcPts val="0"/>
                        </a:spcBef>
                        <a:spcAft>
                          <a:spcPts val="0"/>
                        </a:spcAft>
                        <a:buClrTx/>
                        <a:buSzTx/>
                        <a:buFontTx/>
                        <a:buNone/>
                        <a:tabLst/>
                        <a:defRPr/>
                      </a:pPr>
                      <a:r>
                        <a:rPr lang="en-GB" sz="1800" b="1" spc="-10" dirty="0">
                          <a:latin typeface="Gill Sans MT" panose="020B0502020104020203" pitchFamily="34" charset="0"/>
                          <a:cs typeface="Calibri"/>
                        </a:rPr>
                        <a:t>W/c</a:t>
                      </a:r>
                      <a:r>
                        <a:rPr lang="en-GB" sz="1800" b="1" spc="-10" baseline="0" dirty="0">
                          <a:latin typeface="Gill Sans MT" panose="020B0502020104020203" pitchFamily="34" charset="0"/>
                          <a:cs typeface="Calibri"/>
                        </a:rPr>
                        <a:t> 16</a:t>
                      </a:r>
                      <a:r>
                        <a:rPr lang="en-GB" sz="1800" b="1" spc="-10" baseline="30000" dirty="0">
                          <a:latin typeface="Gill Sans MT" panose="020B0502020104020203" pitchFamily="34" charset="0"/>
                          <a:cs typeface="Calibri"/>
                        </a:rPr>
                        <a:t>th</a:t>
                      </a:r>
                      <a:r>
                        <a:rPr lang="en-GB" sz="1800" b="1" spc="-10" baseline="0" dirty="0">
                          <a:latin typeface="Gill Sans MT" panose="020B0502020104020203" pitchFamily="34" charset="0"/>
                          <a:cs typeface="Calibri"/>
                        </a:rPr>
                        <a:t> December</a:t>
                      </a:r>
                      <a:endParaRPr lang="en-GB" sz="1800" b="1" spc="-10" dirty="0">
                        <a:latin typeface="Gill Sans MT" panose="020B0502020104020203" pitchFamily="34" charset="0"/>
                        <a:cs typeface="Calibri"/>
                      </a:endParaRPr>
                    </a:p>
                    <a:p>
                      <a:pPr marL="48260" marR="0" indent="0" algn="l" defTabSz="914400" eaLnBrk="1" fontAlgn="auto" latinLnBrk="0" hangingPunct="1">
                        <a:lnSpc>
                          <a:spcPts val="2090"/>
                        </a:lnSpc>
                        <a:spcBef>
                          <a:spcPts val="0"/>
                        </a:spcBef>
                        <a:spcAft>
                          <a:spcPts val="0"/>
                        </a:spcAft>
                        <a:buClrTx/>
                        <a:buSzTx/>
                        <a:buFontTx/>
                        <a:buNone/>
                        <a:tabLst/>
                        <a:defRPr/>
                      </a:pPr>
                      <a:r>
                        <a:rPr lang="en-GB" sz="1800" b="1" spc="-10" dirty="0">
                          <a:latin typeface="Gill Sans MT" panose="020B0502020104020203" pitchFamily="34" charset="0"/>
                          <a:cs typeface="Calibri"/>
                        </a:rPr>
                        <a:t>Thinking</a:t>
                      </a:r>
                      <a:r>
                        <a:rPr lang="en-GB" sz="1800" b="1" spc="-35" dirty="0">
                          <a:latin typeface="Gill Sans MT" panose="020B0502020104020203" pitchFamily="34" charset="0"/>
                          <a:cs typeface="Calibri"/>
                        </a:rPr>
                        <a:t> </a:t>
                      </a:r>
                      <a:r>
                        <a:rPr lang="en-GB" sz="1800" b="1" spc="-10" dirty="0">
                          <a:latin typeface="Gill Sans MT" panose="020B0502020104020203" pitchFamily="34" charset="0"/>
                          <a:cs typeface="Calibri"/>
                        </a:rPr>
                        <a:t>definition:</a:t>
                      </a:r>
                      <a:r>
                        <a:rPr lang="en-GB" sz="1800" b="1" spc="-15" dirty="0">
                          <a:latin typeface="Gill Sans MT" panose="020B0502020104020203" pitchFamily="34" charset="0"/>
                          <a:cs typeface="Calibri"/>
                        </a:rPr>
                        <a:t> </a:t>
                      </a:r>
                      <a:r>
                        <a:rPr lang="en-GB" sz="1800" i="1" dirty="0">
                          <a:latin typeface="Gill Sans MT" panose="020B0502020104020203" pitchFamily="34" charset="0"/>
                        </a:rPr>
                        <a:t>Thinking is making connections, reasoning and asking questions to make the learning stick</a:t>
                      </a:r>
                      <a:endParaRPr lang="en-GB" sz="1800" dirty="0">
                        <a:latin typeface="Gill Sans MT" panose="020B0502020104020203" pitchFamily="34" charset="0"/>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accent6">
                        <a:lumMod val="20000"/>
                        <a:lumOff val="80000"/>
                      </a:schemeClr>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36708">
                <a:tc rowSpan="2">
                  <a:txBody>
                    <a:bodyPr/>
                    <a:lstStyle/>
                    <a:p>
                      <a:pPr>
                        <a:lnSpc>
                          <a:spcPct val="100000"/>
                        </a:lnSpc>
                        <a:spcBef>
                          <a:spcPts val="25"/>
                        </a:spcBef>
                      </a:pPr>
                      <a:r>
                        <a:rPr lang="en-GB" sz="1600" dirty="0">
                          <a:solidFill>
                            <a:srgbClr val="FF0000"/>
                          </a:solidFill>
                          <a:latin typeface="Gill Sans MT" panose="020B0502020104020203" pitchFamily="34" charset="0"/>
                          <a:cs typeface="Calibri"/>
                        </a:rPr>
                        <a:t>Reflecting</a:t>
                      </a:r>
                      <a:r>
                        <a:rPr lang="en-GB" sz="1600" baseline="0" dirty="0">
                          <a:solidFill>
                            <a:srgbClr val="FF0000"/>
                          </a:solidFill>
                          <a:latin typeface="Gill Sans MT" panose="020B0502020104020203" pitchFamily="34" charset="0"/>
                          <a:cs typeface="Calibri"/>
                        </a:rPr>
                        <a:t> on learning behaviours for thinking…</a:t>
                      </a:r>
                      <a:endParaRPr sz="1600" dirty="0">
                        <a:solidFill>
                          <a:srgbClr val="FF0000"/>
                        </a:solidFill>
                        <a:latin typeface="Gill Sans MT" panose="020B0502020104020203" pitchFamily="34" charset="0"/>
                        <a:cs typeface="Calibri"/>
                      </a:endParaRPr>
                    </a:p>
                  </a:txBody>
                  <a:tcPr marL="0" marR="0" marT="3175"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accent2">
                        <a:lumMod val="20000"/>
                        <a:lumOff val="80000"/>
                      </a:schemeClr>
                    </a:solidFill>
                  </a:tcPr>
                </a:tc>
                <a:tc gridSpan="3">
                  <a:txBody>
                    <a:bodyPr/>
                    <a:lstStyle/>
                    <a:p>
                      <a:pPr marL="635" algn="ctr">
                        <a:lnSpc>
                          <a:spcPct val="100000"/>
                        </a:lnSpc>
                      </a:pPr>
                      <a:r>
                        <a:rPr sz="1200" b="1" spc="-5" dirty="0">
                          <a:latin typeface="Gill Sans MT" panose="020B0502020104020203" pitchFamily="34" charset="0"/>
                          <a:cs typeface="Calibri"/>
                        </a:rPr>
                        <a:t>Experience</a:t>
                      </a:r>
                      <a:r>
                        <a:rPr sz="1200" b="1" spc="-35" dirty="0">
                          <a:latin typeface="Gill Sans MT" panose="020B0502020104020203" pitchFamily="34" charset="0"/>
                          <a:cs typeface="Calibri"/>
                        </a:rPr>
                        <a:t> </a:t>
                      </a:r>
                      <a:r>
                        <a:rPr sz="1200" b="1" dirty="0">
                          <a:latin typeface="Gill Sans MT" panose="020B0502020104020203" pitchFamily="34" charset="0"/>
                          <a:cs typeface="Calibri"/>
                        </a:rPr>
                        <a:t>log</a:t>
                      </a:r>
                      <a:endParaRPr sz="1200" dirty="0">
                        <a:latin typeface="Gill Sans MT" panose="020B0502020104020203" pitchFamily="34" charset="0"/>
                        <a:cs typeface="Calibri"/>
                      </a:endParaRPr>
                    </a:p>
                  </a:txBody>
                  <a:tcPr marL="0" marR="0" marT="635"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1"/>
                  </a:ext>
                </a:extLst>
              </a:tr>
              <a:tr h="425872">
                <a:tc vMerge="1">
                  <a:txBody>
                    <a:bodyPr/>
                    <a:lstStyle/>
                    <a:p>
                      <a:endParaRPr/>
                    </a:p>
                  </a:txBody>
                  <a:tcPr marL="0" marR="0" marT="31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1F1F1"/>
                    </a:solidFill>
                  </a:tcPr>
                </a:tc>
                <a:tc>
                  <a:txBody>
                    <a:bodyPr/>
                    <a:lstStyle/>
                    <a:p>
                      <a:pPr marL="48260">
                        <a:lnSpc>
                          <a:spcPts val="1395"/>
                        </a:lnSpc>
                      </a:pPr>
                      <a:r>
                        <a:rPr sz="1200" spc="-5" dirty="0">
                          <a:latin typeface="Gill Sans MT" panose="020B0502020104020203" pitchFamily="34" charset="0"/>
                          <a:cs typeface="Calibri"/>
                        </a:rPr>
                        <a:t>Successful</a:t>
                      </a:r>
                      <a:r>
                        <a:rPr sz="1200" spc="-30" dirty="0">
                          <a:latin typeface="Gill Sans MT" panose="020B0502020104020203" pitchFamily="34" charset="0"/>
                          <a:cs typeface="Calibri"/>
                        </a:rPr>
                        <a:t> </a:t>
                      </a:r>
                      <a:r>
                        <a:rPr sz="1200" dirty="0">
                          <a:latin typeface="Gill Sans MT" panose="020B0502020104020203" pitchFamily="34" charset="0"/>
                          <a:cs typeface="Calibri"/>
                        </a:rPr>
                        <a:t>moment…</a:t>
                      </a: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48895">
                        <a:lnSpc>
                          <a:spcPts val="1395"/>
                        </a:lnSpc>
                      </a:pPr>
                      <a:r>
                        <a:rPr sz="1200" dirty="0">
                          <a:latin typeface="Gill Sans MT" panose="020B0502020104020203" pitchFamily="34" charset="0"/>
                          <a:cs typeface="Calibri"/>
                        </a:rPr>
                        <a:t>In</a:t>
                      </a:r>
                      <a:r>
                        <a:rPr sz="1200" spc="-40" dirty="0">
                          <a:latin typeface="Gill Sans MT" panose="020B0502020104020203" pitchFamily="34" charset="0"/>
                          <a:cs typeface="Calibri"/>
                        </a:rPr>
                        <a:t> </a:t>
                      </a:r>
                      <a:r>
                        <a:rPr sz="1200" spc="-5" dirty="0">
                          <a:latin typeface="Gill Sans MT" panose="020B0502020104020203" pitchFamily="34" charset="0"/>
                          <a:cs typeface="Calibri"/>
                        </a:rPr>
                        <a:t>hindsight…</a:t>
                      </a:r>
                      <a:endParaRPr lang="en-GB" sz="1200" spc="-5" dirty="0">
                        <a:latin typeface="Gill Sans MT" panose="020B0502020104020203" pitchFamily="34" charset="0"/>
                        <a:cs typeface="Calibri"/>
                      </a:endParaRPr>
                    </a:p>
                    <a:p>
                      <a:pPr marL="48895">
                        <a:lnSpc>
                          <a:spcPts val="1395"/>
                        </a:lnSpc>
                      </a:pPr>
                      <a:r>
                        <a:rPr lang="en-GB" sz="1050" i="1" spc="-5" dirty="0">
                          <a:latin typeface="Gill Sans MT" panose="020B0502020104020203" pitchFamily="34" charset="0"/>
                          <a:cs typeface="Calibri"/>
                        </a:rPr>
                        <a:t>Where you could have done better on reflection?</a:t>
                      </a:r>
                      <a:endParaRPr sz="1050" i="1"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49530">
                        <a:lnSpc>
                          <a:spcPts val="1395"/>
                        </a:lnSpc>
                      </a:pPr>
                      <a:r>
                        <a:rPr sz="1200" spc="-20" dirty="0">
                          <a:latin typeface="Gill Sans MT" panose="020B0502020104020203" pitchFamily="34" charset="0"/>
                          <a:cs typeface="Calibri"/>
                        </a:rPr>
                        <a:t>At</a:t>
                      </a:r>
                      <a:r>
                        <a:rPr sz="1200" spc="-30" dirty="0">
                          <a:latin typeface="Gill Sans MT" panose="020B0502020104020203" pitchFamily="34" charset="0"/>
                          <a:cs typeface="Calibri"/>
                        </a:rPr>
                        <a:t> </a:t>
                      </a:r>
                      <a:r>
                        <a:rPr sz="1200" spc="-5" dirty="0">
                          <a:latin typeface="Gill Sans MT" panose="020B0502020104020203" pitchFamily="34" charset="0"/>
                          <a:cs typeface="Calibri"/>
                        </a:rPr>
                        <a:t>home…</a:t>
                      </a:r>
                      <a:endParaRPr sz="120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1053748">
                <a:tc>
                  <a:txBody>
                    <a:bodyPr/>
                    <a:lstStyle/>
                    <a:p>
                      <a:pPr marL="48260">
                        <a:lnSpc>
                          <a:spcPts val="1860"/>
                        </a:lnSpc>
                      </a:pPr>
                      <a:r>
                        <a:rPr sz="1200" b="0" spc="-5" dirty="0">
                          <a:latin typeface="Gill Sans MT" panose="020B0502020104020203" pitchFamily="34" charset="0"/>
                          <a:cs typeface="Calibri"/>
                        </a:rPr>
                        <a:t>I </a:t>
                      </a:r>
                      <a:r>
                        <a:rPr lang="en-GB" sz="1200" b="0" spc="-5" dirty="0">
                          <a:latin typeface="Gill Sans MT" panose="020B0502020104020203" pitchFamily="34" charset="0"/>
                          <a:cs typeface="Calibri"/>
                        </a:rPr>
                        <a:t>gave an idea and reasoned/justified.</a:t>
                      </a:r>
                      <a:endParaRPr sz="1200" b="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3"/>
                  </a:ext>
                </a:extLst>
              </a:tr>
              <a:tr h="1053749">
                <a:tc>
                  <a:txBody>
                    <a:bodyPr/>
                    <a:lstStyle/>
                    <a:p>
                      <a:pPr marL="48260">
                        <a:lnSpc>
                          <a:spcPts val="1400"/>
                        </a:lnSpc>
                      </a:pPr>
                      <a:r>
                        <a:rPr lang="en-GB" sz="1200" dirty="0">
                          <a:latin typeface="Gill Sans MT" panose="020B0502020104020203" pitchFamily="34" charset="0"/>
                          <a:cs typeface="Calibri"/>
                        </a:rPr>
                        <a:t>I reflected on</a:t>
                      </a:r>
                      <a:r>
                        <a:rPr lang="en-GB" sz="1200" baseline="0" dirty="0">
                          <a:latin typeface="Gill Sans MT" panose="020B0502020104020203" pitchFamily="34" charset="0"/>
                          <a:cs typeface="Calibri"/>
                        </a:rPr>
                        <a:t> my idea and made it better after discussing with others</a:t>
                      </a:r>
                      <a:endParaRPr sz="120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extLst>
                  <a:ext uri="{0D108BD9-81ED-4DB2-BD59-A6C34878D82A}">
                    <a16:rowId xmlns:a16="http://schemas.microsoft.com/office/drawing/2014/main" val="10004"/>
                  </a:ext>
                </a:extLst>
              </a:tr>
              <a:tr h="1053749">
                <a:tc>
                  <a:txBody>
                    <a:bodyPr/>
                    <a:lstStyle/>
                    <a:p>
                      <a:pPr marL="48260" marR="0" indent="0" defTabSz="914400" eaLnBrk="1" fontAlgn="auto" latinLnBrk="0" hangingPunct="1">
                        <a:lnSpc>
                          <a:spcPts val="1400"/>
                        </a:lnSpc>
                        <a:spcBef>
                          <a:spcPts val="0"/>
                        </a:spcBef>
                        <a:spcAft>
                          <a:spcPts val="0"/>
                        </a:spcAft>
                        <a:buClrTx/>
                        <a:buSzTx/>
                        <a:buFontTx/>
                        <a:buNone/>
                        <a:tabLst/>
                        <a:defRPr/>
                      </a:pPr>
                      <a:r>
                        <a:rPr lang="en-GB" sz="1200" dirty="0">
                          <a:latin typeface="Gill Sans MT" panose="020B0502020104020203" pitchFamily="34" charset="0"/>
                          <a:cs typeface="Calibri"/>
                        </a:rPr>
                        <a:t>I</a:t>
                      </a:r>
                      <a:r>
                        <a:rPr lang="en-GB" sz="1200" spc="-5" dirty="0">
                          <a:latin typeface="Gill Sans MT" panose="020B0502020104020203" pitchFamily="34" charset="0"/>
                          <a:cs typeface="Calibri"/>
                        </a:rPr>
                        <a:t> </a:t>
                      </a:r>
                      <a:r>
                        <a:rPr lang="en-GB" sz="1200" spc="-10" dirty="0">
                          <a:latin typeface="Gill Sans MT" panose="020B0502020104020203" pitchFamily="34" charset="0"/>
                          <a:cs typeface="Calibri"/>
                        </a:rPr>
                        <a:t>used a revision strategy to help make</a:t>
                      </a:r>
                      <a:r>
                        <a:rPr lang="en-GB" sz="1200" spc="-10" baseline="0" dirty="0">
                          <a:latin typeface="Gill Sans MT" panose="020B0502020104020203" pitchFamily="34" charset="0"/>
                          <a:cs typeface="Calibri"/>
                        </a:rPr>
                        <a:t> the learning stick.</a:t>
                      </a:r>
                      <a:endParaRPr lang="en-GB" sz="1200" dirty="0">
                        <a:latin typeface="Gill Sans MT" panose="020B0502020104020203" pitchFamily="34" charset="0"/>
                        <a:cs typeface="Calibri"/>
                      </a:endParaRPr>
                    </a:p>
                    <a:p>
                      <a:pPr marL="48260">
                        <a:lnSpc>
                          <a:spcPts val="1400"/>
                        </a:lnSpc>
                      </a:pPr>
                      <a:endParaRPr sz="120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extLst>
                  <a:ext uri="{0D108BD9-81ED-4DB2-BD59-A6C34878D82A}">
                    <a16:rowId xmlns:a16="http://schemas.microsoft.com/office/drawing/2014/main" val="10005"/>
                  </a:ext>
                </a:extLst>
              </a:tr>
              <a:tr h="1053728">
                <a:tc>
                  <a:txBody>
                    <a:bodyPr/>
                    <a:lstStyle/>
                    <a:p>
                      <a:pPr marL="48260">
                        <a:lnSpc>
                          <a:spcPts val="1405"/>
                        </a:lnSpc>
                      </a:pPr>
                      <a:r>
                        <a:rPr sz="1200" dirty="0">
                          <a:latin typeface="Gill Sans MT" panose="020B0502020104020203" pitchFamily="34" charset="0"/>
                          <a:cs typeface="Calibri"/>
                        </a:rPr>
                        <a:t>I</a:t>
                      </a:r>
                      <a:r>
                        <a:rPr sz="1200" spc="-5" dirty="0">
                          <a:latin typeface="Gill Sans MT" panose="020B0502020104020203" pitchFamily="34" charset="0"/>
                          <a:cs typeface="Calibri"/>
                        </a:rPr>
                        <a:t> </a:t>
                      </a:r>
                      <a:r>
                        <a:rPr lang="en-GB" sz="1200" spc="-5" dirty="0">
                          <a:latin typeface="Gill Sans MT" panose="020B0502020104020203" pitchFamily="34" charset="0"/>
                          <a:cs typeface="Calibri"/>
                        </a:rPr>
                        <a:t>made connections between</a:t>
                      </a:r>
                      <a:r>
                        <a:rPr lang="en-GB" sz="1200" spc="-5" baseline="0" dirty="0">
                          <a:latin typeface="Gill Sans MT" panose="020B0502020104020203" pitchFamily="34" charset="0"/>
                          <a:cs typeface="Calibri"/>
                        </a:rPr>
                        <a:t> what I am learning and the outside world. </a:t>
                      </a:r>
                      <a:endParaRPr sz="120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1053728">
                <a:tc>
                  <a:txBody>
                    <a:bodyPr/>
                    <a:lstStyle/>
                    <a:p>
                      <a:pPr marL="48260">
                        <a:lnSpc>
                          <a:spcPts val="1405"/>
                        </a:lnSpc>
                      </a:pPr>
                      <a:r>
                        <a:rPr lang="en-GB" sz="1200" dirty="0">
                          <a:latin typeface="Gill Sans MT" panose="020B0502020104020203" pitchFamily="34" charset="0"/>
                          <a:cs typeface="Calibri"/>
                        </a:rPr>
                        <a:t>I asked questions to deepen my understanding.</a:t>
                      </a:r>
                      <a:endParaRPr sz="1200" dirty="0">
                        <a:latin typeface="Gill Sans MT" panose="020B0502020104020203" pitchFamily="34" charset="0"/>
                        <a:cs typeface="Calibri"/>
                      </a:endParaRPr>
                    </a:p>
                  </a:txBody>
                  <a:tcPr marL="0" marR="0" marT="0" marB="0" anchor="ctr">
                    <a:lnL w="12700">
                      <a:solidFill>
                        <a:srgbClr val="000000"/>
                      </a:solidFill>
                      <a:prstDash val="solid"/>
                    </a:lnL>
                    <a:lnR w="12700" cap="flat" cmpd="sng" algn="ctr">
                      <a:solidFill>
                        <a:srgbClr val="000000"/>
                      </a:solidFill>
                      <a:prstDash val="solid"/>
                      <a:round/>
                      <a:headEnd type="none" w="med" len="med"/>
                      <a:tailEnd type="none" w="med" len="me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cap="flat" cmpd="sng" algn="ctr">
                      <a:solidFill>
                        <a:srgbClr val="000000"/>
                      </a:solidFill>
                      <a:prstDash val="solid"/>
                      <a:round/>
                      <a:headEnd type="none" w="med" len="med"/>
                      <a:tailEnd type="none" w="med" len="me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extLst>
                  <a:ext uri="{0D108BD9-81ED-4DB2-BD59-A6C34878D82A}">
                    <a16:rowId xmlns:a16="http://schemas.microsoft.com/office/drawing/2014/main" val="734950622"/>
                  </a:ext>
                </a:extLst>
              </a:tr>
            </a:tbl>
          </a:graphicData>
        </a:graphic>
      </p:graphicFrame>
    </p:spTree>
    <p:extLst>
      <p:ext uri="{BB962C8B-B14F-4D97-AF65-F5344CB8AC3E}">
        <p14:creationId xmlns:p14="http://schemas.microsoft.com/office/powerpoint/2010/main" val="39493124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nvGraphicFramePr>
        <p:xfrm>
          <a:off x="307458" y="200891"/>
          <a:ext cx="11571032" cy="5198670"/>
        </p:xfrm>
        <a:graphic>
          <a:graphicData uri="http://schemas.openxmlformats.org/drawingml/2006/table">
            <a:tbl>
              <a:tblPr firstRow="1" bandRow="1">
                <a:tableStyleId>{5940675A-B579-460E-94D1-54222C63F5DA}</a:tableStyleId>
              </a:tblPr>
              <a:tblGrid>
                <a:gridCol w="1135511">
                  <a:extLst>
                    <a:ext uri="{9D8B030D-6E8A-4147-A177-3AD203B41FA5}">
                      <a16:colId xmlns:a16="http://schemas.microsoft.com/office/drawing/2014/main" val="20000"/>
                    </a:ext>
                  </a:extLst>
                </a:gridCol>
                <a:gridCol w="2220710">
                  <a:extLst>
                    <a:ext uri="{9D8B030D-6E8A-4147-A177-3AD203B41FA5}">
                      <a16:colId xmlns:a16="http://schemas.microsoft.com/office/drawing/2014/main" val="20001"/>
                    </a:ext>
                  </a:extLst>
                </a:gridCol>
                <a:gridCol w="1483087">
                  <a:extLst>
                    <a:ext uri="{9D8B030D-6E8A-4147-A177-3AD203B41FA5}">
                      <a16:colId xmlns:a16="http://schemas.microsoft.com/office/drawing/2014/main" val="20002"/>
                    </a:ext>
                  </a:extLst>
                </a:gridCol>
                <a:gridCol w="6731724">
                  <a:extLst>
                    <a:ext uri="{9D8B030D-6E8A-4147-A177-3AD203B41FA5}">
                      <a16:colId xmlns:a16="http://schemas.microsoft.com/office/drawing/2014/main" val="20003"/>
                    </a:ext>
                  </a:extLst>
                </a:gridCol>
              </a:tblGrid>
              <a:tr h="469900">
                <a:tc gridSpan="4">
                  <a:txBody>
                    <a:bodyPr/>
                    <a:lstStyle/>
                    <a:p>
                      <a:pPr marL="91440" algn="ctr">
                        <a:lnSpc>
                          <a:spcPct val="100000"/>
                        </a:lnSpc>
                        <a:spcBef>
                          <a:spcPts val="229"/>
                        </a:spcBef>
                      </a:pPr>
                      <a:r>
                        <a:rPr sz="1600" spc="-10" dirty="0">
                          <a:latin typeface="Gill Sans MT" panose="020B0502020104020203" pitchFamily="34" charset="0"/>
                        </a:rPr>
                        <a:t>Reading </a:t>
                      </a:r>
                      <a:r>
                        <a:rPr sz="1600" dirty="0">
                          <a:latin typeface="Gill Sans MT" panose="020B0502020104020203" pitchFamily="34" charset="0"/>
                        </a:rPr>
                        <a:t>Log</a:t>
                      </a:r>
                      <a:r>
                        <a:rPr sz="1600" spc="-5" dirty="0">
                          <a:latin typeface="Gill Sans MT" panose="020B0502020104020203" pitchFamily="34" charset="0"/>
                        </a:rPr>
                        <a:t> </a:t>
                      </a:r>
                      <a:r>
                        <a:rPr sz="1600" spc="-20" dirty="0">
                          <a:latin typeface="Gill Sans MT" panose="020B0502020104020203" pitchFamily="34" charset="0"/>
                        </a:rPr>
                        <a:t>w/c</a:t>
                      </a:r>
                      <a:r>
                        <a:rPr sz="1600" dirty="0">
                          <a:latin typeface="Gill Sans MT" panose="020B0502020104020203" pitchFamily="34" charset="0"/>
                        </a:rPr>
                        <a:t> </a:t>
                      </a:r>
                      <a:r>
                        <a:rPr lang="en-GB" sz="1600" spc="10" dirty="0">
                          <a:latin typeface="Gill Sans MT" panose="020B0502020104020203" pitchFamily="34" charset="0"/>
                        </a:rPr>
                        <a:t>4</a:t>
                      </a:r>
                      <a:r>
                        <a:rPr lang="en-GB" sz="1600" spc="10" baseline="30000" dirty="0">
                          <a:latin typeface="Gill Sans MT" panose="020B0502020104020203" pitchFamily="34" charset="0"/>
                        </a:rPr>
                        <a:t>th</a:t>
                      </a:r>
                      <a:r>
                        <a:rPr lang="en-GB" sz="1600" spc="10" dirty="0">
                          <a:latin typeface="Gill Sans MT" panose="020B0502020104020203" pitchFamily="34" charset="0"/>
                        </a:rPr>
                        <a:t> November </a:t>
                      </a:r>
                      <a:r>
                        <a:rPr sz="1600" dirty="0">
                          <a:latin typeface="Gill Sans MT" panose="020B0502020104020203" pitchFamily="34" charset="0"/>
                        </a:rPr>
                        <a:t>(20</a:t>
                      </a:r>
                      <a:r>
                        <a:rPr sz="1600" spc="-10" dirty="0">
                          <a:latin typeface="Gill Sans MT" panose="020B0502020104020203" pitchFamily="34" charset="0"/>
                        </a:rPr>
                        <a:t> </a:t>
                      </a:r>
                      <a:r>
                        <a:rPr sz="1600" spc="-5" dirty="0">
                          <a:latin typeface="Gill Sans MT" panose="020B0502020104020203" pitchFamily="34" charset="0"/>
                        </a:rPr>
                        <a:t>mins </a:t>
                      </a:r>
                      <a:r>
                        <a:rPr sz="1600" spc="-10" dirty="0">
                          <a:latin typeface="Gill Sans MT" panose="020B0502020104020203" pitchFamily="34" charset="0"/>
                        </a:rPr>
                        <a:t>reading</a:t>
                      </a:r>
                      <a:r>
                        <a:rPr sz="1600" dirty="0">
                          <a:latin typeface="Gill Sans MT" panose="020B0502020104020203" pitchFamily="34" charset="0"/>
                        </a:rPr>
                        <a:t> per</a:t>
                      </a:r>
                      <a:r>
                        <a:rPr sz="1600" spc="5" dirty="0">
                          <a:latin typeface="Gill Sans MT" panose="020B0502020104020203" pitchFamily="34" charset="0"/>
                        </a:rPr>
                        <a:t> </a:t>
                      </a:r>
                      <a:r>
                        <a:rPr sz="1600" spc="-15" dirty="0">
                          <a:latin typeface="Gill Sans MT" panose="020B0502020104020203" pitchFamily="34" charset="0"/>
                        </a:rPr>
                        <a:t>day</a:t>
                      </a:r>
                      <a:r>
                        <a:rPr sz="1600" spc="5" dirty="0">
                          <a:latin typeface="Gill Sans MT" panose="020B0502020104020203" pitchFamily="34" charset="0"/>
                        </a:rPr>
                        <a:t> </a:t>
                      </a:r>
                      <a:r>
                        <a:rPr sz="1600" dirty="0">
                          <a:latin typeface="Gill Sans MT" panose="020B0502020104020203" pitchFamily="34" charset="0"/>
                        </a:rPr>
                        <a:t>–</a:t>
                      </a:r>
                      <a:r>
                        <a:rPr sz="1600" spc="5" dirty="0">
                          <a:latin typeface="Gill Sans MT" panose="020B0502020104020203" pitchFamily="34" charset="0"/>
                        </a:rPr>
                        <a:t> </a:t>
                      </a:r>
                      <a:r>
                        <a:rPr sz="1600" spc="-5" dirty="0">
                          <a:latin typeface="Gill Sans MT" panose="020B0502020104020203" pitchFamily="34" charset="0"/>
                        </a:rPr>
                        <a:t>all </a:t>
                      </a:r>
                      <a:r>
                        <a:rPr sz="1600" spc="-10" dirty="0">
                          <a:latin typeface="Gill Sans MT" panose="020B0502020104020203" pitchFamily="34" charset="0"/>
                        </a:rPr>
                        <a:t>five</a:t>
                      </a:r>
                      <a:r>
                        <a:rPr sz="1600" dirty="0">
                          <a:latin typeface="Gill Sans MT" panose="020B0502020104020203" pitchFamily="34" charset="0"/>
                        </a:rPr>
                        <a:t> logs </a:t>
                      </a:r>
                      <a:r>
                        <a:rPr sz="1600" spc="-5" dirty="0">
                          <a:latin typeface="Gill Sans MT" panose="020B0502020104020203" pitchFamily="34" charset="0"/>
                        </a:rPr>
                        <a:t>MUST</a:t>
                      </a:r>
                      <a:r>
                        <a:rPr sz="1600" spc="-15" dirty="0">
                          <a:latin typeface="Gill Sans MT" panose="020B0502020104020203" pitchFamily="34" charset="0"/>
                        </a:rPr>
                        <a:t> </a:t>
                      </a:r>
                      <a:r>
                        <a:rPr sz="1600" dirty="0">
                          <a:latin typeface="Gill Sans MT" panose="020B0502020104020203" pitchFamily="34" charset="0"/>
                        </a:rPr>
                        <a:t>be</a:t>
                      </a:r>
                      <a:r>
                        <a:rPr sz="1600" spc="10" dirty="0">
                          <a:latin typeface="Gill Sans MT" panose="020B0502020104020203" pitchFamily="34" charset="0"/>
                        </a:rPr>
                        <a:t> </a:t>
                      </a:r>
                      <a:r>
                        <a:rPr sz="1600" spc="-5" dirty="0">
                          <a:latin typeface="Gill Sans MT" panose="020B0502020104020203" pitchFamily="34" charset="0"/>
                        </a:rPr>
                        <a:t>completed)</a:t>
                      </a:r>
                      <a:endParaRPr sz="1600" dirty="0">
                        <a:latin typeface="Gill Sans MT" panose="020B0502020104020203" pitchFamily="34" charset="0"/>
                        <a:cs typeface="Calibri"/>
                      </a:endParaRPr>
                    </a:p>
                  </a:txBody>
                  <a:tcPr marL="0" marR="0" marT="29209" marB="0" anchor="ctr">
                    <a:solidFill>
                      <a:schemeClr val="accent1">
                        <a:lumMod val="20000"/>
                        <a:lumOff val="80000"/>
                      </a:schemeClr>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618078">
                <a:tc>
                  <a:txBody>
                    <a:bodyPr/>
                    <a:lstStyle/>
                    <a:p>
                      <a:pPr marL="91440" algn="ctr">
                        <a:lnSpc>
                          <a:spcPct val="100000"/>
                        </a:lnSpc>
                        <a:spcBef>
                          <a:spcPts val="270"/>
                        </a:spcBef>
                      </a:pPr>
                      <a:r>
                        <a:rPr sz="1600" b="1" spc="-10" dirty="0">
                          <a:latin typeface="Gill Sans MT" panose="020B0502020104020203" pitchFamily="34" charset="0"/>
                        </a:rPr>
                        <a:t>Date</a:t>
                      </a:r>
                      <a:endParaRPr sz="1600" b="1" dirty="0">
                        <a:latin typeface="Gill Sans MT" panose="020B0502020104020203" pitchFamily="34" charset="0"/>
                        <a:cs typeface="Calibri"/>
                      </a:endParaRPr>
                    </a:p>
                  </a:txBody>
                  <a:tcPr marL="0" marR="0" marT="34290" marB="0" anchor="ctr"/>
                </a:tc>
                <a:tc>
                  <a:txBody>
                    <a:bodyPr/>
                    <a:lstStyle/>
                    <a:p>
                      <a:pPr marL="91440" algn="ctr">
                        <a:lnSpc>
                          <a:spcPct val="100000"/>
                        </a:lnSpc>
                        <a:spcBef>
                          <a:spcPts val="270"/>
                        </a:spcBef>
                      </a:pPr>
                      <a:r>
                        <a:rPr sz="1600" b="1" spc="-5" dirty="0">
                          <a:latin typeface="Gill Sans MT" panose="020B0502020104020203" pitchFamily="34" charset="0"/>
                        </a:rPr>
                        <a:t>Title</a:t>
                      </a:r>
                      <a:r>
                        <a:rPr sz="1600" b="1" spc="-30" dirty="0">
                          <a:latin typeface="Gill Sans MT" panose="020B0502020104020203" pitchFamily="34" charset="0"/>
                        </a:rPr>
                        <a:t> </a:t>
                      </a:r>
                      <a:r>
                        <a:rPr sz="1600" b="1" dirty="0">
                          <a:latin typeface="Gill Sans MT" panose="020B0502020104020203" pitchFamily="34" charset="0"/>
                        </a:rPr>
                        <a:t>of</a:t>
                      </a:r>
                      <a:r>
                        <a:rPr sz="1600" b="1" spc="-35" dirty="0">
                          <a:latin typeface="Gill Sans MT" panose="020B0502020104020203" pitchFamily="34" charset="0"/>
                        </a:rPr>
                        <a:t> </a:t>
                      </a:r>
                      <a:r>
                        <a:rPr sz="1600" b="1" spc="-5" dirty="0">
                          <a:latin typeface="Gill Sans MT" panose="020B0502020104020203" pitchFamily="34" charset="0"/>
                        </a:rPr>
                        <a:t>novel</a:t>
                      </a:r>
                      <a:endParaRPr sz="1600" b="1">
                        <a:latin typeface="Gill Sans MT" panose="020B0502020104020203" pitchFamily="34" charset="0"/>
                        <a:cs typeface="Calibri"/>
                      </a:endParaRPr>
                    </a:p>
                  </a:txBody>
                  <a:tcPr marL="0" marR="0" marT="34290" marB="0" anchor="ctr"/>
                </a:tc>
                <a:tc>
                  <a:txBody>
                    <a:bodyPr/>
                    <a:lstStyle/>
                    <a:p>
                      <a:pPr marL="92075" marR="273685" algn="ctr">
                        <a:lnSpc>
                          <a:spcPct val="100000"/>
                        </a:lnSpc>
                        <a:spcBef>
                          <a:spcPts val="270"/>
                        </a:spcBef>
                      </a:pPr>
                      <a:r>
                        <a:rPr sz="1600" b="1" spc="-5" dirty="0">
                          <a:latin typeface="Gill Sans MT" panose="020B0502020104020203" pitchFamily="34" charset="0"/>
                        </a:rPr>
                        <a:t>Number</a:t>
                      </a:r>
                      <a:r>
                        <a:rPr sz="1600" b="1" spc="-75" dirty="0">
                          <a:latin typeface="Gill Sans MT" panose="020B0502020104020203" pitchFamily="34" charset="0"/>
                        </a:rPr>
                        <a:t> </a:t>
                      </a:r>
                      <a:r>
                        <a:rPr sz="1600" b="1" spc="-5" dirty="0">
                          <a:latin typeface="Gill Sans MT" panose="020B0502020104020203" pitchFamily="34" charset="0"/>
                        </a:rPr>
                        <a:t>of </a:t>
                      </a:r>
                      <a:r>
                        <a:rPr sz="1600" b="1" spc="-300" dirty="0">
                          <a:latin typeface="Gill Sans MT" panose="020B0502020104020203" pitchFamily="34" charset="0"/>
                        </a:rPr>
                        <a:t> </a:t>
                      </a:r>
                      <a:r>
                        <a:rPr sz="1600" b="1" spc="-10" dirty="0">
                          <a:latin typeface="Gill Sans MT" panose="020B0502020104020203" pitchFamily="34" charset="0"/>
                        </a:rPr>
                        <a:t>p</a:t>
                      </a:r>
                      <a:r>
                        <a:rPr sz="1600" b="1" dirty="0">
                          <a:latin typeface="Gill Sans MT" panose="020B0502020104020203" pitchFamily="34" charset="0"/>
                        </a:rPr>
                        <a:t>a</a:t>
                      </a:r>
                      <a:r>
                        <a:rPr sz="1600" b="1" spc="-15" dirty="0">
                          <a:latin typeface="Gill Sans MT" panose="020B0502020104020203" pitchFamily="34" charset="0"/>
                        </a:rPr>
                        <a:t>g</a:t>
                      </a:r>
                      <a:r>
                        <a:rPr sz="1600" b="1" dirty="0">
                          <a:latin typeface="Gill Sans MT" panose="020B0502020104020203" pitchFamily="34" charset="0"/>
                        </a:rPr>
                        <a:t>es</a:t>
                      </a:r>
                      <a:r>
                        <a:rPr sz="1600" b="1" spc="5" dirty="0">
                          <a:latin typeface="Gill Sans MT" panose="020B0502020104020203" pitchFamily="34" charset="0"/>
                        </a:rPr>
                        <a:t> </a:t>
                      </a:r>
                      <a:r>
                        <a:rPr sz="1600" b="1" spc="-25" dirty="0">
                          <a:latin typeface="Gill Sans MT" panose="020B0502020104020203" pitchFamily="34" charset="0"/>
                        </a:rPr>
                        <a:t>r</a:t>
                      </a:r>
                      <a:r>
                        <a:rPr sz="1600" b="1" dirty="0">
                          <a:latin typeface="Gill Sans MT" panose="020B0502020104020203" pitchFamily="34" charset="0"/>
                        </a:rPr>
                        <a:t>ead</a:t>
                      </a:r>
                      <a:endParaRPr sz="1600" b="1" dirty="0">
                        <a:latin typeface="Gill Sans MT" panose="020B0502020104020203" pitchFamily="34" charset="0"/>
                        <a:cs typeface="Calibri"/>
                      </a:endParaRPr>
                    </a:p>
                  </a:txBody>
                  <a:tcPr marL="0" marR="0" marT="34290" marB="0" anchor="ctr"/>
                </a:tc>
                <a:tc>
                  <a:txBody>
                    <a:bodyPr/>
                    <a:lstStyle/>
                    <a:p>
                      <a:pPr marL="92075" algn="ctr">
                        <a:lnSpc>
                          <a:spcPct val="100000"/>
                        </a:lnSpc>
                        <a:spcBef>
                          <a:spcPts val="270"/>
                        </a:spcBef>
                      </a:pPr>
                      <a:r>
                        <a:rPr sz="1600" b="1" spc="-5" dirty="0">
                          <a:latin typeface="Gill Sans MT" panose="020B0502020104020203" pitchFamily="34" charset="0"/>
                        </a:rPr>
                        <a:t>Summary</a:t>
                      </a:r>
                      <a:r>
                        <a:rPr sz="1600" b="1" spc="-20" dirty="0">
                          <a:latin typeface="Gill Sans MT" panose="020B0502020104020203" pitchFamily="34" charset="0"/>
                        </a:rPr>
                        <a:t> </a:t>
                      </a:r>
                      <a:r>
                        <a:rPr sz="1600" b="1" spc="-5" dirty="0">
                          <a:latin typeface="Gill Sans MT" panose="020B0502020104020203" pitchFamily="34" charset="0"/>
                        </a:rPr>
                        <a:t>about</a:t>
                      </a:r>
                      <a:r>
                        <a:rPr sz="1600" b="1" spc="-10" dirty="0">
                          <a:latin typeface="Gill Sans MT" panose="020B0502020104020203" pitchFamily="34" charset="0"/>
                        </a:rPr>
                        <a:t> </a:t>
                      </a:r>
                      <a:r>
                        <a:rPr sz="1600" b="1" spc="-5" dirty="0">
                          <a:latin typeface="Gill Sans MT" panose="020B0502020104020203" pitchFamily="34" charset="0"/>
                        </a:rPr>
                        <a:t>what</a:t>
                      </a:r>
                      <a:r>
                        <a:rPr sz="1600" b="1" spc="-10" dirty="0">
                          <a:latin typeface="Gill Sans MT" panose="020B0502020104020203" pitchFamily="34" charset="0"/>
                        </a:rPr>
                        <a:t> </a:t>
                      </a:r>
                      <a:r>
                        <a:rPr sz="1600" b="1" dirty="0">
                          <a:latin typeface="Gill Sans MT" panose="020B0502020104020203" pitchFamily="34" charset="0"/>
                        </a:rPr>
                        <a:t>I</a:t>
                      </a:r>
                      <a:r>
                        <a:rPr sz="1600" b="1" spc="-5" dirty="0">
                          <a:latin typeface="Gill Sans MT" panose="020B0502020104020203" pitchFamily="34" charset="0"/>
                        </a:rPr>
                        <a:t> </a:t>
                      </a:r>
                      <a:r>
                        <a:rPr sz="1600" b="1" spc="-15" dirty="0">
                          <a:latin typeface="Gill Sans MT" panose="020B0502020104020203" pitchFamily="34" charset="0"/>
                        </a:rPr>
                        <a:t>have</a:t>
                      </a:r>
                      <a:r>
                        <a:rPr sz="1600" b="1" spc="-5" dirty="0">
                          <a:latin typeface="Gill Sans MT" panose="020B0502020104020203" pitchFamily="34" charset="0"/>
                        </a:rPr>
                        <a:t> read</a:t>
                      </a:r>
                      <a:endParaRPr sz="1600" b="1" dirty="0">
                        <a:latin typeface="Gill Sans MT" panose="020B0502020104020203" pitchFamily="34" charset="0"/>
                        <a:cs typeface="Calibri"/>
                      </a:endParaRPr>
                    </a:p>
                  </a:txBody>
                  <a:tcPr marL="0" marR="0" marT="34290" marB="0" anchor="ctr"/>
                </a:tc>
                <a:extLst>
                  <a:ext uri="{0D108BD9-81ED-4DB2-BD59-A6C34878D82A}">
                    <a16:rowId xmlns:a16="http://schemas.microsoft.com/office/drawing/2014/main" val="10001"/>
                  </a:ext>
                </a:extLst>
              </a:tr>
              <a:tr h="836336">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marL="92075">
                        <a:lnSpc>
                          <a:spcPct val="100000"/>
                        </a:lnSpc>
                        <a:spcBef>
                          <a:spcPts val="240"/>
                        </a:spcBef>
                      </a:pPr>
                      <a:r>
                        <a:rPr sz="1600" dirty="0">
                          <a:latin typeface="Gill Sans MT" panose="020B0502020104020203" pitchFamily="34" charset="0"/>
                        </a:rPr>
                        <a:t>•</a:t>
                      </a:r>
                    </a:p>
                    <a:p>
                      <a:pPr marL="92075">
                        <a:lnSpc>
                          <a:spcPct val="100000"/>
                        </a:lnSpc>
                        <a:spcBef>
                          <a:spcPts val="15"/>
                        </a:spcBef>
                      </a:pPr>
                      <a:r>
                        <a:rPr sz="1600" dirty="0">
                          <a:latin typeface="Gill Sans MT" panose="020B0502020104020203" pitchFamily="34" charset="0"/>
                        </a:rPr>
                        <a:t>•</a:t>
                      </a:r>
                    </a:p>
                    <a:p>
                      <a:pPr marL="92075">
                        <a:lnSpc>
                          <a:spcPct val="100000"/>
                        </a:lnSpc>
                      </a:pPr>
                      <a:r>
                        <a:rPr sz="1600" dirty="0">
                          <a:latin typeface="Gill Sans MT" panose="020B0502020104020203" pitchFamily="34" charset="0"/>
                        </a:rPr>
                        <a:t>•</a:t>
                      </a:r>
                      <a:endParaRPr sz="1600" dirty="0">
                        <a:latin typeface="Gill Sans MT" panose="020B0502020104020203" pitchFamily="34" charset="0"/>
                        <a:cs typeface="Arial MT"/>
                      </a:endParaRPr>
                    </a:p>
                  </a:txBody>
                  <a:tcPr marL="0" marR="0" marT="30480" marB="0"/>
                </a:tc>
                <a:extLst>
                  <a:ext uri="{0D108BD9-81ED-4DB2-BD59-A6C34878D82A}">
                    <a16:rowId xmlns:a16="http://schemas.microsoft.com/office/drawing/2014/main" val="10002"/>
                  </a:ext>
                </a:extLst>
              </a:tr>
              <a:tr h="844665">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marL="92075">
                        <a:lnSpc>
                          <a:spcPct val="100000"/>
                        </a:lnSpc>
                        <a:spcBef>
                          <a:spcPts val="244"/>
                        </a:spcBef>
                      </a:pPr>
                      <a:r>
                        <a:rPr sz="1600" dirty="0">
                          <a:latin typeface="Gill Sans MT" panose="020B0502020104020203" pitchFamily="34" charset="0"/>
                        </a:rPr>
                        <a:t>•</a:t>
                      </a:r>
                    </a:p>
                    <a:p>
                      <a:pPr marL="92075">
                        <a:lnSpc>
                          <a:spcPct val="100000"/>
                        </a:lnSpc>
                        <a:spcBef>
                          <a:spcPts val="10"/>
                        </a:spcBef>
                      </a:pPr>
                      <a:r>
                        <a:rPr sz="1600" dirty="0">
                          <a:latin typeface="Gill Sans MT" panose="020B0502020104020203" pitchFamily="34" charset="0"/>
                        </a:rPr>
                        <a:t>•</a:t>
                      </a:r>
                    </a:p>
                    <a:p>
                      <a:pPr marL="92075">
                        <a:lnSpc>
                          <a:spcPct val="100000"/>
                        </a:lnSpc>
                      </a:pPr>
                      <a:r>
                        <a:rPr sz="1600" dirty="0">
                          <a:latin typeface="Gill Sans MT" panose="020B0502020104020203" pitchFamily="34" charset="0"/>
                        </a:rPr>
                        <a:t>•</a:t>
                      </a:r>
                      <a:endParaRPr sz="1600" dirty="0">
                        <a:latin typeface="Gill Sans MT" panose="020B0502020104020203" pitchFamily="34" charset="0"/>
                        <a:cs typeface="Arial MT"/>
                      </a:endParaRPr>
                    </a:p>
                  </a:txBody>
                  <a:tcPr marL="0" marR="0" marT="31114" marB="0"/>
                </a:tc>
                <a:extLst>
                  <a:ext uri="{0D108BD9-81ED-4DB2-BD59-A6C34878D82A}">
                    <a16:rowId xmlns:a16="http://schemas.microsoft.com/office/drawing/2014/main" val="10003"/>
                  </a:ext>
                </a:extLst>
              </a:tr>
              <a:tr h="836023">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dirty="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marL="92075">
                        <a:lnSpc>
                          <a:spcPct val="100000"/>
                        </a:lnSpc>
                        <a:spcBef>
                          <a:spcPts val="245"/>
                        </a:spcBef>
                      </a:pPr>
                      <a:r>
                        <a:rPr sz="1600" dirty="0">
                          <a:latin typeface="Gill Sans MT" panose="020B0502020104020203" pitchFamily="34" charset="0"/>
                        </a:rPr>
                        <a:t>•</a:t>
                      </a:r>
                      <a:endParaRPr sz="1600">
                        <a:latin typeface="Gill Sans MT" panose="020B0502020104020203" pitchFamily="34" charset="0"/>
                      </a:endParaRPr>
                    </a:p>
                    <a:p>
                      <a:pPr marL="92075">
                        <a:lnSpc>
                          <a:spcPct val="100000"/>
                        </a:lnSpc>
                        <a:spcBef>
                          <a:spcPts val="15"/>
                        </a:spcBef>
                      </a:pPr>
                      <a:r>
                        <a:rPr sz="1600" dirty="0">
                          <a:latin typeface="Gill Sans MT" panose="020B0502020104020203" pitchFamily="34" charset="0"/>
                        </a:rPr>
                        <a:t>•</a:t>
                      </a:r>
                      <a:endParaRPr sz="1600">
                        <a:latin typeface="Gill Sans MT" panose="020B0502020104020203" pitchFamily="34" charset="0"/>
                      </a:endParaRPr>
                    </a:p>
                    <a:p>
                      <a:pPr marL="92075">
                        <a:lnSpc>
                          <a:spcPct val="100000"/>
                        </a:lnSpc>
                      </a:pPr>
                      <a:r>
                        <a:rPr sz="1600" dirty="0">
                          <a:latin typeface="Gill Sans MT" panose="020B0502020104020203" pitchFamily="34" charset="0"/>
                        </a:rPr>
                        <a:t>•</a:t>
                      </a:r>
                      <a:endParaRPr sz="1600">
                        <a:latin typeface="Gill Sans MT" panose="020B0502020104020203" pitchFamily="34" charset="0"/>
                        <a:cs typeface="Arial MT"/>
                      </a:endParaRPr>
                    </a:p>
                  </a:txBody>
                  <a:tcPr marL="0" marR="0" marT="31115" marB="0"/>
                </a:tc>
                <a:extLst>
                  <a:ext uri="{0D108BD9-81ED-4DB2-BD59-A6C34878D82A}">
                    <a16:rowId xmlns:a16="http://schemas.microsoft.com/office/drawing/2014/main" val="10004"/>
                  </a:ext>
                </a:extLst>
              </a:tr>
              <a:tr h="792480">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marL="92075">
                        <a:lnSpc>
                          <a:spcPct val="100000"/>
                        </a:lnSpc>
                        <a:spcBef>
                          <a:spcPts val="250"/>
                        </a:spcBef>
                      </a:pPr>
                      <a:r>
                        <a:rPr sz="1600" dirty="0">
                          <a:latin typeface="Gill Sans MT" panose="020B0502020104020203" pitchFamily="34" charset="0"/>
                        </a:rPr>
                        <a:t>•</a:t>
                      </a:r>
                      <a:endParaRPr sz="1600">
                        <a:latin typeface="Gill Sans MT" panose="020B0502020104020203" pitchFamily="34" charset="0"/>
                      </a:endParaRPr>
                    </a:p>
                    <a:p>
                      <a:pPr marL="92075">
                        <a:lnSpc>
                          <a:spcPct val="100000"/>
                        </a:lnSpc>
                        <a:spcBef>
                          <a:spcPts val="10"/>
                        </a:spcBef>
                      </a:pPr>
                      <a:r>
                        <a:rPr sz="1600" dirty="0">
                          <a:latin typeface="Gill Sans MT" panose="020B0502020104020203" pitchFamily="34" charset="0"/>
                        </a:rPr>
                        <a:t>•</a:t>
                      </a:r>
                      <a:endParaRPr sz="1600">
                        <a:latin typeface="Gill Sans MT" panose="020B0502020104020203" pitchFamily="34" charset="0"/>
                      </a:endParaRPr>
                    </a:p>
                    <a:p>
                      <a:pPr marL="92075">
                        <a:lnSpc>
                          <a:spcPct val="100000"/>
                        </a:lnSpc>
                      </a:pPr>
                      <a:r>
                        <a:rPr sz="1600" dirty="0">
                          <a:latin typeface="Gill Sans MT" panose="020B0502020104020203" pitchFamily="34" charset="0"/>
                        </a:rPr>
                        <a:t>•</a:t>
                      </a:r>
                      <a:endParaRPr sz="1600">
                        <a:latin typeface="Gill Sans MT" panose="020B0502020104020203" pitchFamily="34" charset="0"/>
                        <a:cs typeface="Arial MT"/>
                      </a:endParaRPr>
                    </a:p>
                  </a:txBody>
                  <a:tcPr marL="0" marR="0" marT="31750" marB="0"/>
                </a:tc>
                <a:extLst>
                  <a:ext uri="{0D108BD9-81ED-4DB2-BD59-A6C34878D82A}">
                    <a16:rowId xmlns:a16="http://schemas.microsoft.com/office/drawing/2014/main" val="10005"/>
                  </a:ext>
                </a:extLst>
              </a:tr>
              <a:tr h="801188">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marL="92075">
                        <a:lnSpc>
                          <a:spcPct val="100000"/>
                        </a:lnSpc>
                        <a:spcBef>
                          <a:spcPts val="250"/>
                        </a:spcBef>
                      </a:pPr>
                      <a:r>
                        <a:rPr sz="1600" dirty="0">
                          <a:latin typeface="Gill Sans MT" panose="020B0502020104020203" pitchFamily="34" charset="0"/>
                        </a:rPr>
                        <a:t>•</a:t>
                      </a:r>
                    </a:p>
                    <a:p>
                      <a:pPr marL="92075">
                        <a:lnSpc>
                          <a:spcPct val="100000"/>
                        </a:lnSpc>
                        <a:spcBef>
                          <a:spcPts val="10"/>
                        </a:spcBef>
                      </a:pPr>
                      <a:r>
                        <a:rPr sz="1600" dirty="0">
                          <a:latin typeface="Gill Sans MT" panose="020B0502020104020203" pitchFamily="34" charset="0"/>
                        </a:rPr>
                        <a:t>•</a:t>
                      </a:r>
                    </a:p>
                    <a:p>
                      <a:pPr marL="92075">
                        <a:lnSpc>
                          <a:spcPct val="100000"/>
                        </a:lnSpc>
                      </a:pPr>
                      <a:r>
                        <a:rPr sz="1600" dirty="0">
                          <a:latin typeface="Gill Sans MT" panose="020B0502020104020203" pitchFamily="34" charset="0"/>
                        </a:rPr>
                        <a:t>•</a:t>
                      </a:r>
                      <a:endParaRPr sz="1600" dirty="0">
                        <a:latin typeface="Gill Sans MT" panose="020B0502020104020203" pitchFamily="34" charset="0"/>
                        <a:cs typeface="Arial MT"/>
                      </a:endParaRPr>
                    </a:p>
                  </a:txBody>
                  <a:tcPr marL="0" marR="0" marT="31750" marB="0"/>
                </a:tc>
                <a:extLst>
                  <a:ext uri="{0D108BD9-81ED-4DB2-BD59-A6C34878D82A}">
                    <a16:rowId xmlns:a16="http://schemas.microsoft.com/office/drawing/2014/main" val="10006"/>
                  </a:ext>
                </a:extLst>
              </a:tr>
            </a:tbl>
          </a:graphicData>
        </a:graphic>
      </p:graphicFrame>
      <p:sp>
        <p:nvSpPr>
          <p:cNvPr id="3" name="object 3"/>
          <p:cNvSpPr/>
          <p:nvPr/>
        </p:nvSpPr>
        <p:spPr>
          <a:xfrm>
            <a:off x="10763796" y="5742546"/>
            <a:ext cx="984067" cy="403860"/>
          </a:xfrm>
          <a:custGeom>
            <a:avLst/>
            <a:gdLst/>
            <a:ahLst/>
            <a:cxnLst/>
            <a:rect l="l" t="t" r="r" b="b"/>
            <a:pathLst>
              <a:path w="660400" h="403859">
                <a:moveTo>
                  <a:pt x="0" y="403860"/>
                </a:moveTo>
                <a:lnTo>
                  <a:pt x="659892" y="403860"/>
                </a:lnTo>
                <a:lnTo>
                  <a:pt x="659892" y="0"/>
                </a:lnTo>
                <a:lnTo>
                  <a:pt x="0" y="0"/>
                </a:lnTo>
                <a:lnTo>
                  <a:pt x="0" y="403860"/>
                </a:lnTo>
                <a:close/>
              </a:path>
            </a:pathLst>
          </a:custGeom>
          <a:ln w="12192">
            <a:solidFill>
              <a:schemeClr val="tx1"/>
            </a:solidFill>
          </a:ln>
        </p:spPr>
        <p:txBody>
          <a:bodyPr wrap="square" lIns="0" tIns="0" rIns="0" bIns="0" rtlCol="0"/>
          <a:lstStyle/>
          <a:p>
            <a:endParaRPr/>
          </a:p>
        </p:txBody>
      </p:sp>
      <p:sp>
        <p:nvSpPr>
          <p:cNvPr id="4" name="object 4"/>
          <p:cNvSpPr txBox="1"/>
          <p:nvPr/>
        </p:nvSpPr>
        <p:spPr>
          <a:xfrm>
            <a:off x="9562013" y="5661065"/>
            <a:ext cx="1426119" cy="566822"/>
          </a:xfrm>
          <a:prstGeom prst="rect">
            <a:avLst/>
          </a:prstGeom>
        </p:spPr>
        <p:txBody>
          <a:bodyPr vert="horz" wrap="square" lIns="0" tIns="12700" rIns="0" bIns="0" rtlCol="0">
            <a:spAutoFit/>
          </a:bodyPr>
          <a:lstStyle/>
          <a:p>
            <a:pPr marL="12700" marR="5080">
              <a:lnSpc>
                <a:spcPct val="100000"/>
              </a:lnSpc>
              <a:spcBef>
                <a:spcPts val="100"/>
              </a:spcBef>
            </a:pPr>
            <a:r>
              <a:rPr sz="1800" spc="-15" dirty="0">
                <a:latin typeface="Gill Sans MT" panose="020B0502020104020203" pitchFamily="34" charset="0"/>
                <a:cs typeface="Calibri"/>
              </a:rPr>
              <a:t>Checked</a:t>
            </a:r>
            <a:r>
              <a:rPr sz="1800" spc="-55" dirty="0">
                <a:latin typeface="Gill Sans MT" panose="020B0502020104020203" pitchFamily="34" charset="0"/>
                <a:cs typeface="Calibri"/>
              </a:rPr>
              <a:t> </a:t>
            </a:r>
            <a:r>
              <a:rPr sz="1800" spc="-5" dirty="0">
                <a:latin typeface="Gill Sans MT" panose="020B0502020104020203" pitchFamily="34" charset="0"/>
                <a:cs typeface="Calibri"/>
              </a:rPr>
              <a:t>by </a:t>
            </a:r>
            <a:r>
              <a:rPr sz="1800" spc="-395" dirty="0">
                <a:latin typeface="Gill Sans MT" panose="020B0502020104020203" pitchFamily="34" charset="0"/>
                <a:cs typeface="Calibri"/>
              </a:rPr>
              <a:t> </a:t>
            </a:r>
            <a:r>
              <a:rPr sz="1800" spc="-15" dirty="0">
                <a:latin typeface="Gill Sans MT" panose="020B0502020104020203" pitchFamily="34" charset="0"/>
                <a:cs typeface="Calibri"/>
              </a:rPr>
              <a:t>form</a:t>
            </a:r>
            <a:r>
              <a:rPr sz="1800" spc="-45" dirty="0">
                <a:latin typeface="Gill Sans MT" panose="020B0502020104020203" pitchFamily="34" charset="0"/>
                <a:cs typeface="Calibri"/>
              </a:rPr>
              <a:t> </a:t>
            </a:r>
            <a:r>
              <a:rPr sz="1800" spc="-10" dirty="0">
                <a:latin typeface="Gill Sans MT" panose="020B0502020104020203" pitchFamily="34" charset="0"/>
                <a:cs typeface="Calibri"/>
              </a:rPr>
              <a:t>tutor:</a:t>
            </a:r>
            <a:endParaRPr sz="1800" dirty="0">
              <a:latin typeface="Gill Sans MT" panose="020B0502020104020203" pitchFamily="34" charset="0"/>
              <a:cs typeface="Calibri"/>
            </a:endParaRPr>
          </a:p>
        </p:txBody>
      </p:sp>
    </p:spTree>
    <p:extLst>
      <p:ext uri="{BB962C8B-B14F-4D97-AF65-F5344CB8AC3E}">
        <p14:creationId xmlns:p14="http://schemas.microsoft.com/office/powerpoint/2010/main" val="18969652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nvGraphicFramePr>
        <p:xfrm>
          <a:off x="307458" y="200891"/>
          <a:ext cx="11571032" cy="5198670"/>
        </p:xfrm>
        <a:graphic>
          <a:graphicData uri="http://schemas.openxmlformats.org/drawingml/2006/table">
            <a:tbl>
              <a:tblPr firstRow="1" bandRow="1">
                <a:tableStyleId>{5940675A-B579-460E-94D1-54222C63F5DA}</a:tableStyleId>
              </a:tblPr>
              <a:tblGrid>
                <a:gridCol w="1135511">
                  <a:extLst>
                    <a:ext uri="{9D8B030D-6E8A-4147-A177-3AD203B41FA5}">
                      <a16:colId xmlns:a16="http://schemas.microsoft.com/office/drawing/2014/main" val="20000"/>
                    </a:ext>
                  </a:extLst>
                </a:gridCol>
                <a:gridCol w="2220710">
                  <a:extLst>
                    <a:ext uri="{9D8B030D-6E8A-4147-A177-3AD203B41FA5}">
                      <a16:colId xmlns:a16="http://schemas.microsoft.com/office/drawing/2014/main" val="20001"/>
                    </a:ext>
                  </a:extLst>
                </a:gridCol>
                <a:gridCol w="1483087">
                  <a:extLst>
                    <a:ext uri="{9D8B030D-6E8A-4147-A177-3AD203B41FA5}">
                      <a16:colId xmlns:a16="http://schemas.microsoft.com/office/drawing/2014/main" val="20002"/>
                    </a:ext>
                  </a:extLst>
                </a:gridCol>
                <a:gridCol w="6731724">
                  <a:extLst>
                    <a:ext uri="{9D8B030D-6E8A-4147-A177-3AD203B41FA5}">
                      <a16:colId xmlns:a16="http://schemas.microsoft.com/office/drawing/2014/main" val="20003"/>
                    </a:ext>
                  </a:extLst>
                </a:gridCol>
              </a:tblGrid>
              <a:tr h="469900">
                <a:tc gridSpan="4">
                  <a:txBody>
                    <a:bodyPr/>
                    <a:lstStyle/>
                    <a:p>
                      <a:pPr marL="91440" algn="ctr">
                        <a:lnSpc>
                          <a:spcPct val="100000"/>
                        </a:lnSpc>
                        <a:spcBef>
                          <a:spcPts val="229"/>
                        </a:spcBef>
                      </a:pPr>
                      <a:r>
                        <a:rPr sz="1600" spc="-10" dirty="0">
                          <a:latin typeface="Gill Sans MT" panose="020B0502020104020203" pitchFamily="34" charset="0"/>
                        </a:rPr>
                        <a:t>Reading </a:t>
                      </a:r>
                      <a:r>
                        <a:rPr sz="1600" dirty="0">
                          <a:latin typeface="Gill Sans MT" panose="020B0502020104020203" pitchFamily="34" charset="0"/>
                        </a:rPr>
                        <a:t>Log</a:t>
                      </a:r>
                      <a:r>
                        <a:rPr sz="1600" spc="-5" dirty="0">
                          <a:latin typeface="Gill Sans MT" panose="020B0502020104020203" pitchFamily="34" charset="0"/>
                        </a:rPr>
                        <a:t> </a:t>
                      </a:r>
                      <a:r>
                        <a:rPr sz="1600" spc="-20" dirty="0">
                          <a:latin typeface="Gill Sans MT" panose="020B0502020104020203" pitchFamily="34" charset="0"/>
                        </a:rPr>
                        <a:t>w/c</a:t>
                      </a:r>
                      <a:r>
                        <a:rPr sz="1600" dirty="0">
                          <a:latin typeface="Gill Sans MT" panose="020B0502020104020203" pitchFamily="34" charset="0"/>
                        </a:rPr>
                        <a:t> </a:t>
                      </a:r>
                      <a:r>
                        <a:rPr lang="en-GB" sz="1600" spc="10" dirty="0">
                          <a:latin typeface="Gill Sans MT" panose="020B0502020104020203" pitchFamily="34" charset="0"/>
                        </a:rPr>
                        <a:t>11</a:t>
                      </a:r>
                      <a:r>
                        <a:rPr lang="en-GB" sz="1600" spc="10" baseline="30000" dirty="0">
                          <a:latin typeface="Gill Sans MT" panose="020B0502020104020203" pitchFamily="34" charset="0"/>
                        </a:rPr>
                        <a:t>th</a:t>
                      </a:r>
                      <a:r>
                        <a:rPr lang="en-GB" sz="1600" spc="10" dirty="0">
                          <a:latin typeface="Gill Sans MT" panose="020B0502020104020203" pitchFamily="34" charset="0"/>
                        </a:rPr>
                        <a:t> November</a:t>
                      </a:r>
                      <a:r>
                        <a:rPr sz="1600" dirty="0">
                          <a:latin typeface="Gill Sans MT" panose="020B0502020104020203" pitchFamily="34" charset="0"/>
                        </a:rPr>
                        <a:t>(20</a:t>
                      </a:r>
                      <a:r>
                        <a:rPr sz="1600" spc="-10" dirty="0">
                          <a:latin typeface="Gill Sans MT" panose="020B0502020104020203" pitchFamily="34" charset="0"/>
                        </a:rPr>
                        <a:t> </a:t>
                      </a:r>
                      <a:r>
                        <a:rPr sz="1600" spc="-5" dirty="0">
                          <a:latin typeface="Gill Sans MT" panose="020B0502020104020203" pitchFamily="34" charset="0"/>
                        </a:rPr>
                        <a:t>mins </a:t>
                      </a:r>
                      <a:r>
                        <a:rPr sz="1600" spc="-10" dirty="0">
                          <a:latin typeface="Gill Sans MT" panose="020B0502020104020203" pitchFamily="34" charset="0"/>
                        </a:rPr>
                        <a:t>reading</a:t>
                      </a:r>
                      <a:r>
                        <a:rPr sz="1600" dirty="0">
                          <a:latin typeface="Gill Sans MT" panose="020B0502020104020203" pitchFamily="34" charset="0"/>
                        </a:rPr>
                        <a:t> per</a:t>
                      </a:r>
                      <a:r>
                        <a:rPr sz="1600" spc="5" dirty="0">
                          <a:latin typeface="Gill Sans MT" panose="020B0502020104020203" pitchFamily="34" charset="0"/>
                        </a:rPr>
                        <a:t> </a:t>
                      </a:r>
                      <a:r>
                        <a:rPr sz="1600" spc="-15" dirty="0">
                          <a:latin typeface="Gill Sans MT" panose="020B0502020104020203" pitchFamily="34" charset="0"/>
                        </a:rPr>
                        <a:t>day</a:t>
                      </a:r>
                      <a:r>
                        <a:rPr sz="1600" spc="5" dirty="0">
                          <a:latin typeface="Gill Sans MT" panose="020B0502020104020203" pitchFamily="34" charset="0"/>
                        </a:rPr>
                        <a:t> </a:t>
                      </a:r>
                      <a:r>
                        <a:rPr sz="1600" dirty="0">
                          <a:latin typeface="Gill Sans MT" panose="020B0502020104020203" pitchFamily="34" charset="0"/>
                        </a:rPr>
                        <a:t>–</a:t>
                      </a:r>
                      <a:r>
                        <a:rPr sz="1600" spc="5" dirty="0">
                          <a:latin typeface="Gill Sans MT" panose="020B0502020104020203" pitchFamily="34" charset="0"/>
                        </a:rPr>
                        <a:t> </a:t>
                      </a:r>
                      <a:r>
                        <a:rPr sz="1600" spc="-5" dirty="0">
                          <a:latin typeface="Gill Sans MT" panose="020B0502020104020203" pitchFamily="34" charset="0"/>
                        </a:rPr>
                        <a:t>all </a:t>
                      </a:r>
                      <a:r>
                        <a:rPr sz="1600" spc="-10" dirty="0">
                          <a:latin typeface="Gill Sans MT" panose="020B0502020104020203" pitchFamily="34" charset="0"/>
                        </a:rPr>
                        <a:t>five</a:t>
                      </a:r>
                      <a:r>
                        <a:rPr sz="1600" dirty="0">
                          <a:latin typeface="Gill Sans MT" panose="020B0502020104020203" pitchFamily="34" charset="0"/>
                        </a:rPr>
                        <a:t> logs </a:t>
                      </a:r>
                      <a:r>
                        <a:rPr sz="1600" spc="-5" dirty="0">
                          <a:latin typeface="Gill Sans MT" panose="020B0502020104020203" pitchFamily="34" charset="0"/>
                        </a:rPr>
                        <a:t>MUST</a:t>
                      </a:r>
                      <a:r>
                        <a:rPr sz="1600" spc="-15" dirty="0">
                          <a:latin typeface="Gill Sans MT" panose="020B0502020104020203" pitchFamily="34" charset="0"/>
                        </a:rPr>
                        <a:t> </a:t>
                      </a:r>
                      <a:r>
                        <a:rPr sz="1600" dirty="0">
                          <a:latin typeface="Gill Sans MT" panose="020B0502020104020203" pitchFamily="34" charset="0"/>
                        </a:rPr>
                        <a:t>be</a:t>
                      </a:r>
                      <a:r>
                        <a:rPr sz="1600" spc="10" dirty="0">
                          <a:latin typeface="Gill Sans MT" panose="020B0502020104020203" pitchFamily="34" charset="0"/>
                        </a:rPr>
                        <a:t> </a:t>
                      </a:r>
                      <a:r>
                        <a:rPr sz="1600" spc="-5" dirty="0">
                          <a:latin typeface="Gill Sans MT" panose="020B0502020104020203" pitchFamily="34" charset="0"/>
                        </a:rPr>
                        <a:t>completed)</a:t>
                      </a:r>
                      <a:endParaRPr sz="1600" dirty="0">
                        <a:latin typeface="Gill Sans MT" panose="020B0502020104020203" pitchFamily="34" charset="0"/>
                        <a:cs typeface="Calibri"/>
                      </a:endParaRPr>
                    </a:p>
                  </a:txBody>
                  <a:tcPr marL="0" marR="0" marT="29209" marB="0" anchor="ctr">
                    <a:solidFill>
                      <a:schemeClr val="accent1">
                        <a:lumMod val="20000"/>
                        <a:lumOff val="80000"/>
                      </a:schemeClr>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618078">
                <a:tc>
                  <a:txBody>
                    <a:bodyPr/>
                    <a:lstStyle/>
                    <a:p>
                      <a:pPr marL="91440" algn="ctr">
                        <a:lnSpc>
                          <a:spcPct val="100000"/>
                        </a:lnSpc>
                        <a:spcBef>
                          <a:spcPts val="270"/>
                        </a:spcBef>
                      </a:pPr>
                      <a:r>
                        <a:rPr sz="1600" b="1" spc="-10" dirty="0">
                          <a:latin typeface="Gill Sans MT" panose="020B0502020104020203" pitchFamily="34" charset="0"/>
                        </a:rPr>
                        <a:t>Date</a:t>
                      </a:r>
                      <a:endParaRPr sz="1600" b="1" dirty="0">
                        <a:latin typeface="Gill Sans MT" panose="020B0502020104020203" pitchFamily="34" charset="0"/>
                        <a:cs typeface="Calibri"/>
                      </a:endParaRPr>
                    </a:p>
                  </a:txBody>
                  <a:tcPr marL="0" marR="0" marT="34290" marB="0" anchor="ctr"/>
                </a:tc>
                <a:tc>
                  <a:txBody>
                    <a:bodyPr/>
                    <a:lstStyle/>
                    <a:p>
                      <a:pPr marL="91440" algn="ctr">
                        <a:lnSpc>
                          <a:spcPct val="100000"/>
                        </a:lnSpc>
                        <a:spcBef>
                          <a:spcPts val="270"/>
                        </a:spcBef>
                      </a:pPr>
                      <a:r>
                        <a:rPr sz="1600" b="1" spc="-5" dirty="0">
                          <a:latin typeface="Gill Sans MT" panose="020B0502020104020203" pitchFamily="34" charset="0"/>
                        </a:rPr>
                        <a:t>Title</a:t>
                      </a:r>
                      <a:r>
                        <a:rPr sz="1600" b="1" spc="-30" dirty="0">
                          <a:latin typeface="Gill Sans MT" panose="020B0502020104020203" pitchFamily="34" charset="0"/>
                        </a:rPr>
                        <a:t> </a:t>
                      </a:r>
                      <a:r>
                        <a:rPr sz="1600" b="1" dirty="0">
                          <a:latin typeface="Gill Sans MT" panose="020B0502020104020203" pitchFamily="34" charset="0"/>
                        </a:rPr>
                        <a:t>of</a:t>
                      </a:r>
                      <a:r>
                        <a:rPr sz="1600" b="1" spc="-35" dirty="0">
                          <a:latin typeface="Gill Sans MT" panose="020B0502020104020203" pitchFamily="34" charset="0"/>
                        </a:rPr>
                        <a:t> </a:t>
                      </a:r>
                      <a:r>
                        <a:rPr sz="1600" b="1" spc="-5" dirty="0">
                          <a:latin typeface="Gill Sans MT" panose="020B0502020104020203" pitchFamily="34" charset="0"/>
                        </a:rPr>
                        <a:t>novel</a:t>
                      </a:r>
                      <a:endParaRPr sz="1600" b="1">
                        <a:latin typeface="Gill Sans MT" panose="020B0502020104020203" pitchFamily="34" charset="0"/>
                        <a:cs typeface="Calibri"/>
                      </a:endParaRPr>
                    </a:p>
                  </a:txBody>
                  <a:tcPr marL="0" marR="0" marT="34290" marB="0" anchor="ctr"/>
                </a:tc>
                <a:tc>
                  <a:txBody>
                    <a:bodyPr/>
                    <a:lstStyle/>
                    <a:p>
                      <a:pPr marL="92075" marR="273685" algn="ctr">
                        <a:lnSpc>
                          <a:spcPct val="100000"/>
                        </a:lnSpc>
                        <a:spcBef>
                          <a:spcPts val="270"/>
                        </a:spcBef>
                      </a:pPr>
                      <a:r>
                        <a:rPr sz="1600" b="1" spc="-5" dirty="0">
                          <a:latin typeface="Gill Sans MT" panose="020B0502020104020203" pitchFamily="34" charset="0"/>
                        </a:rPr>
                        <a:t>Number</a:t>
                      </a:r>
                      <a:r>
                        <a:rPr sz="1600" b="1" spc="-75" dirty="0">
                          <a:latin typeface="Gill Sans MT" panose="020B0502020104020203" pitchFamily="34" charset="0"/>
                        </a:rPr>
                        <a:t> </a:t>
                      </a:r>
                      <a:r>
                        <a:rPr sz="1600" b="1" spc="-5" dirty="0">
                          <a:latin typeface="Gill Sans MT" panose="020B0502020104020203" pitchFamily="34" charset="0"/>
                        </a:rPr>
                        <a:t>of </a:t>
                      </a:r>
                      <a:r>
                        <a:rPr sz="1600" b="1" spc="-300" dirty="0">
                          <a:latin typeface="Gill Sans MT" panose="020B0502020104020203" pitchFamily="34" charset="0"/>
                        </a:rPr>
                        <a:t> </a:t>
                      </a:r>
                      <a:r>
                        <a:rPr sz="1600" b="1" spc="-10" dirty="0">
                          <a:latin typeface="Gill Sans MT" panose="020B0502020104020203" pitchFamily="34" charset="0"/>
                        </a:rPr>
                        <a:t>p</a:t>
                      </a:r>
                      <a:r>
                        <a:rPr sz="1600" b="1" dirty="0">
                          <a:latin typeface="Gill Sans MT" panose="020B0502020104020203" pitchFamily="34" charset="0"/>
                        </a:rPr>
                        <a:t>a</a:t>
                      </a:r>
                      <a:r>
                        <a:rPr sz="1600" b="1" spc="-15" dirty="0">
                          <a:latin typeface="Gill Sans MT" panose="020B0502020104020203" pitchFamily="34" charset="0"/>
                        </a:rPr>
                        <a:t>g</a:t>
                      </a:r>
                      <a:r>
                        <a:rPr sz="1600" b="1" dirty="0">
                          <a:latin typeface="Gill Sans MT" panose="020B0502020104020203" pitchFamily="34" charset="0"/>
                        </a:rPr>
                        <a:t>es</a:t>
                      </a:r>
                      <a:r>
                        <a:rPr sz="1600" b="1" spc="5" dirty="0">
                          <a:latin typeface="Gill Sans MT" panose="020B0502020104020203" pitchFamily="34" charset="0"/>
                        </a:rPr>
                        <a:t> </a:t>
                      </a:r>
                      <a:r>
                        <a:rPr sz="1600" b="1" spc="-25" dirty="0">
                          <a:latin typeface="Gill Sans MT" panose="020B0502020104020203" pitchFamily="34" charset="0"/>
                        </a:rPr>
                        <a:t>r</a:t>
                      </a:r>
                      <a:r>
                        <a:rPr sz="1600" b="1" dirty="0">
                          <a:latin typeface="Gill Sans MT" panose="020B0502020104020203" pitchFamily="34" charset="0"/>
                        </a:rPr>
                        <a:t>ead</a:t>
                      </a:r>
                      <a:endParaRPr sz="1600" b="1" dirty="0">
                        <a:latin typeface="Gill Sans MT" panose="020B0502020104020203" pitchFamily="34" charset="0"/>
                        <a:cs typeface="Calibri"/>
                      </a:endParaRPr>
                    </a:p>
                  </a:txBody>
                  <a:tcPr marL="0" marR="0" marT="34290" marB="0" anchor="ctr"/>
                </a:tc>
                <a:tc>
                  <a:txBody>
                    <a:bodyPr/>
                    <a:lstStyle/>
                    <a:p>
                      <a:pPr marL="92075" algn="ctr">
                        <a:lnSpc>
                          <a:spcPct val="100000"/>
                        </a:lnSpc>
                        <a:spcBef>
                          <a:spcPts val="270"/>
                        </a:spcBef>
                      </a:pPr>
                      <a:r>
                        <a:rPr sz="1600" b="1" spc="-5" dirty="0">
                          <a:latin typeface="Gill Sans MT" panose="020B0502020104020203" pitchFamily="34" charset="0"/>
                        </a:rPr>
                        <a:t>Summary</a:t>
                      </a:r>
                      <a:r>
                        <a:rPr sz="1600" b="1" spc="-20" dirty="0">
                          <a:latin typeface="Gill Sans MT" panose="020B0502020104020203" pitchFamily="34" charset="0"/>
                        </a:rPr>
                        <a:t> </a:t>
                      </a:r>
                      <a:r>
                        <a:rPr sz="1600" b="1" spc="-5" dirty="0">
                          <a:latin typeface="Gill Sans MT" panose="020B0502020104020203" pitchFamily="34" charset="0"/>
                        </a:rPr>
                        <a:t>about</a:t>
                      </a:r>
                      <a:r>
                        <a:rPr sz="1600" b="1" spc="-10" dirty="0">
                          <a:latin typeface="Gill Sans MT" panose="020B0502020104020203" pitchFamily="34" charset="0"/>
                        </a:rPr>
                        <a:t> </a:t>
                      </a:r>
                      <a:r>
                        <a:rPr sz="1600" b="1" spc="-5" dirty="0">
                          <a:latin typeface="Gill Sans MT" panose="020B0502020104020203" pitchFamily="34" charset="0"/>
                        </a:rPr>
                        <a:t>what</a:t>
                      </a:r>
                      <a:r>
                        <a:rPr sz="1600" b="1" spc="-10" dirty="0">
                          <a:latin typeface="Gill Sans MT" panose="020B0502020104020203" pitchFamily="34" charset="0"/>
                        </a:rPr>
                        <a:t> </a:t>
                      </a:r>
                      <a:r>
                        <a:rPr sz="1600" b="1" dirty="0">
                          <a:latin typeface="Gill Sans MT" panose="020B0502020104020203" pitchFamily="34" charset="0"/>
                        </a:rPr>
                        <a:t>I</a:t>
                      </a:r>
                      <a:r>
                        <a:rPr sz="1600" b="1" spc="-5" dirty="0">
                          <a:latin typeface="Gill Sans MT" panose="020B0502020104020203" pitchFamily="34" charset="0"/>
                        </a:rPr>
                        <a:t> </a:t>
                      </a:r>
                      <a:r>
                        <a:rPr sz="1600" b="1" spc="-15" dirty="0">
                          <a:latin typeface="Gill Sans MT" panose="020B0502020104020203" pitchFamily="34" charset="0"/>
                        </a:rPr>
                        <a:t>have</a:t>
                      </a:r>
                      <a:r>
                        <a:rPr sz="1600" b="1" spc="-5" dirty="0">
                          <a:latin typeface="Gill Sans MT" panose="020B0502020104020203" pitchFamily="34" charset="0"/>
                        </a:rPr>
                        <a:t> read</a:t>
                      </a:r>
                      <a:endParaRPr sz="1600" b="1" dirty="0">
                        <a:latin typeface="Gill Sans MT" panose="020B0502020104020203" pitchFamily="34" charset="0"/>
                        <a:cs typeface="Calibri"/>
                      </a:endParaRPr>
                    </a:p>
                  </a:txBody>
                  <a:tcPr marL="0" marR="0" marT="34290" marB="0" anchor="ctr"/>
                </a:tc>
                <a:extLst>
                  <a:ext uri="{0D108BD9-81ED-4DB2-BD59-A6C34878D82A}">
                    <a16:rowId xmlns:a16="http://schemas.microsoft.com/office/drawing/2014/main" val="10001"/>
                  </a:ext>
                </a:extLst>
              </a:tr>
              <a:tr h="836336">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marL="92075">
                        <a:lnSpc>
                          <a:spcPct val="100000"/>
                        </a:lnSpc>
                        <a:spcBef>
                          <a:spcPts val="240"/>
                        </a:spcBef>
                      </a:pPr>
                      <a:r>
                        <a:rPr sz="1600" dirty="0">
                          <a:latin typeface="Gill Sans MT" panose="020B0502020104020203" pitchFamily="34" charset="0"/>
                        </a:rPr>
                        <a:t>•</a:t>
                      </a:r>
                    </a:p>
                    <a:p>
                      <a:pPr marL="92075">
                        <a:lnSpc>
                          <a:spcPct val="100000"/>
                        </a:lnSpc>
                        <a:spcBef>
                          <a:spcPts val="15"/>
                        </a:spcBef>
                      </a:pPr>
                      <a:r>
                        <a:rPr sz="1600" dirty="0">
                          <a:latin typeface="Gill Sans MT" panose="020B0502020104020203" pitchFamily="34" charset="0"/>
                        </a:rPr>
                        <a:t>•</a:t>
                      </a:r>
                    </a:p>
                    <a:p>
                      <a:pPr marL="92075">
                        <a:lnSpc>
                          <a:spcPct val="100000"/>
                        </a:lnSpc>
                      </a:pPr>
                      <a:r>
                        <a:rPr sz="1600" dirty="0">
                          <a:latin typeface="Gill Sans MT" panose="020B0502020104020203" pitchFamily="34" charset="0"/>
                        </a:rPr>
                        <a:t>•</a:t>
                      </a:r>
                      <a:endParaRPr sz="1600" dirty="0">
                        <a:latin typeface="Gill Sans MT" panose="020B0502020104020203" pitchFamily="34" charset="0"/>
                        <a:cs typeface="Arial MT"/>
                      </a:endParaRPr>
                    </a:p>
                  </a:txBody>
                  <a:tcPr marL="0" marR="0" marT="30480" marB="0"/>
                </a:tc>
                <a:extLst>
                  <a:ext uri="{0D108BD9-81ED-4DB2-BD59-A6C34878D82A}">
                    <a16:rowId xmlns:a16="http://schemas.microsoft.com/office/drawing/2014/main" val="10002"/>
                  </a:ext>
                </a:extLst>
              </a:tr>
              <a:tr h="844665">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marL="92075">
                        <a:lnSpc>
                          <a:spcPct val="100000"/>
                        </a:lnSpc>
                        <a:spcBef>
                          <a:spcPts val="244"/>
                        </a:spcBef>
                      </a:pPr>
                      <a:r>
                        <a:rPr sz="1600" dirty="0">
                          <a:latin typeface="Gill Sans MT" panose="020B0502020104020203" pitchFamily="34" charset="0"/>
                        </a:rPr>
                        <a:t>•</a:t>
                      </a:r>
                    </a:p>
                    <a:p>
                      <a:pPr marL="92075">
                        <a:lnSpc>
                          <a:spcPct val="100000"/>
                        </a:lnSpc>
                        <a:spcBef>
                          <a:spcPts val="10"/>
                        </a:spcBef>
                      </a:pPr>
                      <a:r>
                        <a:rPr sz="1600" dirty="0">
                          <a:latin typeface="Gill Sans MT" panose="020B0502020104020203" pitchFamily="34" charset="0"/>
                        </a:rPr>
                        <a:t>•</a:t>
                      </a:r>
                    </a:p>
                    <a:p>
                      <a:pPr marL="92075">
                        <a:lnSpc>
                          <a:spcPct val="100000"/>
                        </a:lnSpc>
                      </a:pPr>
                      <a:r>
                        <a:rPr sz="1600" dirty="0">
                          <a:latin typeface="Gill Sans MT" panose="020B0502020104020203" pitchFamily="34" charset="0"/>
                        </a:rPr>
                        <a:t>•</a:t>
                      </a:r>
                      <a:endParaRPr sz="1600" dirty="0">
                        <a:latin typeface="Gill Sans MT" panose="020B0502020104020203" pitchFamily="34" charset="0"/>
                        <a:cs typeface="Arial MT"/>
                      </a:endParaRPr>
                    </a:p>
                  </a:txBody>
                  <a:tcPr marL="0" marR="0" marT="31114" marB="0"/>
                </a:tc>
                <a:extLst>
                  <a:ext uri="{0D108BD9-81ED-4DB2-BD59-A6C34878D82A}">
                    <a16:rowId xmlns:a16="http://schemas.microsoft.com/office/drawing/2014/main" val="10003"/>
                  </a:ext>
                </a:extLst>
              </a:tr>
              <a:tr h="836023">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dirty="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marL="92075">
                        <a:lnSpc>
                          <a:spcPct val="100000"/>
                        </a:lnSpc>
                        <a:spcBef>
                          <a:spcPts val="245"/>
                        </a:spcBef>
                      </a:pPr>
                      <a:r>
                        <a:rPr sz="1600" dirty="0">
                          <a:latin typeface="Gill Sans MT" panose="020B0502020104020203" pitchFamily="34" charset="0"/>
                        </a:rPr>
                        <a:t>•</a:t>
                      </a:r>
                      <a:endParaRPr sz="1600">
                        <a:latin typeface="Gill Sans MT" panose="020B0502020104020203" pitchFamily="34" charset="0"/>
                      </a:endParaRPr>
                    </a:p>
                    <a:p>
                      <a:pPr marL="92075">
                        <a:lnSpc>
                          <a:spcPct val="100000"/>
                        </a:lnSpc>
                        <a:spcBef>
                          <a:spcPts val="15"/>
                        </a:spcBef>
                      </a:pPr>
                      <a:r>
                        <a:rPr sz="1600" dirty="0">
                          <a:latin typeface="Gill Sans MT" panose="020B0502020104020203" pitchFamily="34" charset="0"/>
                        </a:rPr>
                        <a:t>•</a:t>
                      </a:r>
                      <a:endParaRPr sz="1600">
                        <a:latin typeface="Gill Sans MT" panose="020B0502020104020203" pitchFamily="34" charset="0"/>
                      </a:endParaRPr>
                    </a:p>
                    <a:p>
                      <a:pPr marL="92075">
                        <a:lnSpc>
                          <a:spcPct val="100000"/>
                        </a:lnSpc>
                      </a:pPr>
                      <a:r>
                        <a:rPr sz="1600" dirty="0">
                          <a:latin typeface="Gill Sans MT" panose="020B0502020104020203" pitchFamily="34" charset="0"/>
                        </a:rPr>
                        <a:t>•</a:t>
                      </a:r>
                      <a:endParaRPr sz="1600">
                        <a:latin typeface="Gill Sans MT" panose="020B0502020104020203" pitchFamily="34" charset="0"/>
                        <a:cs typeface="Arial MT"/>
                      </a:endParaRPr>
                    </a:p>
                  </a:txBody>
                  <a:tcPr marL="0" marR="0" marT="31115" marB="0"/>
                </a:tc>
                <a:extLst>
                  <a:ext uri="{0D108BD9-81ED-4DB2-BD59-A6C34878D82A}">
                    <a16:rowId xmlns:a16="http://schemas.microsoft.com/office/drawing/2014/main" val="10004"/>
                  </a:ext>
                </a:extLst>
              </a:tr>
              <a:tr h="792480">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marL="92075">
                        <a:lnSpc>
                          <a:spcPct val="100000"/>
                        </a:lnSpc>
                        <a:spcBef>
                          <a:spcPts val="250"/>
                        </a:spcBef>
                      </a:pPr>
                      <a:r>
                        <a:rPr sz="1600" dirty="0">
                          <a:latin typeface="Gill Sans MT" panose="020B0502020104020203" pitchFamily="34" charset="0"/>
                        </a:rPr>
                        <a:t>•</a:t>
                      </a:r>
                      <a:endParaRPr sz="1600">
                        <a:latin typeface="Gill Sans MT" panose="020B0502020104020203" pitchFamily="34" charset="0"/>
                      </a:endParaRPr>
                    </a:p>
                    <a:p>
                      <a:pPr marL="92075">
                        <a:lnSpc>
                          <a:spcPct val="100000"/>
                        </a:lnSpc>
                        <a:spcBef>
                          <a:spcPts val="10"/>
                        </a:spcBef>
                      </a:pPr>
                      <a:r>
                        <a:rPr sz="1600" dirty="0">
                          <a:latin typeface="Gill Sans MT" panose="020B0502020104020203" pitchFamily="34" charset="0"/>
                        </a:rPr>
                        <a:t>•</a:t>
                      </a:r>
                      <a:endParaRPr sz="1600">
                        <a:latin typeface="Gill Sans MT" panose="020B0502020104020203" pitchFamily="34" charset="0"/>
                      </a:endParaRPr>
                    </a:p>
                    <a:p>
                      <a:pPr marL="92075">
                        <a:lnSpc>
                          <a:spcPct val="100000"/>
                        </a:lnSpc>
                      </a:pPr>
                      <a:r>
                        <a:rPr sz="1600" dirty="0">
                          <a:latin typeface="Gill Sans MT" panose="020B0502020104020203" pitchFamily="34" charset="0"/>
                        </a:rPr>
                        <a:t>•</a:t>
                      </a:r>
                      <a:endParaRPr sz="1600">
                        <a:latin typeface="Gill Sans MT" panose="020B0502020104020203" pitchFamily="34" charset="0"/>
                        <a:cs typeface="Arial MT"/>
                      </a:endParaRPr>
                    </a:p>
                  </a:txBody>
                  <a:tcPr marL="0" marR="0" marT="31750" marB="0"/>
                </a:tc>
                <a:extLst>
                  <a:ext uri="{0D108BD9-81ED-4DB2-BD59-A6C34878D82A}">
                    <a16:rowId xmlns:a16="http://schemas.microsoft.com/office/drawing/2014/main" val="10005"/>
                  </a:ext>
                </a:extLst>
              </a:tr>
              <a:tr h="801188">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marL="92075">
                        <a:lnSpc>
                          <a:spcPct val="100000"/>
                        </a:lnSpc>
                        <a:spcBef>
                          <a:spcPts val="250"/>
                        </a:spcBef>
                      </a:pPr>
                      <a:r>
                        <a:rPr sz="1600" dirty="0">
                          <a:latin typeface="Gill Sans MT" panose="020B0502020104020203" pitchFamily="34" charset="0"/>
                        </a:rPr>
                        <a:t>•</a:t>
                      </a:r>
                    </a:p>
                    <a:p>
                      <a:pPr marL="92075">
                        <a:lnSpc>
                          <a:spcPct val="100000"/>
                        </a:lnSpc>
                        <a:spcBef>
                          <a:spcPts val="10"/>
                        </a:spcBef>
                      </a:pPr>
                      <a:r>
                        <a:rPr sz="1600" dirty="0">
                          <a:latin typeface="Gill Sans MT" panose="020B0502020104020203" pitchFamily="34" charset="0"/>
                        </a:rPr>
                        <a:t>•</a:t>
                      </a:r>
                    </a:p>
                    <a:p>
                      <a:pPr marL="92075">
                        <a:lnSpc>
                          <a:spcPct val="100000"/>
                        </a:lnSpc>
                      </a:pPr>
                      <a:r>
                        <a:rPr sz="1600" dirty="0">
                          <a:latin typeface="Gill Sans MT" panose="020B0502020104020203" pitchFamily="34" charset="0"/>
                        </a:rPr>
                        <a:t>•</a:t>
                      </a:r>
                      <a:endParaRPr sz="1600" dirty="0">
                        <a:latin typeface="Gill Sans MT" panose="020B0502020104020203" pitchFamily="34" charset="0"/>
                        <a:cs typeface="Arial MT"/>
                      </a:endParaRPr>
                    </a:p>
                  </a:txBody>
                  <a:tcPr marL="0" marR="0" marT="31750" marB="0"/>
                </a:tc>
                <a:extLst>
                  <a:ext uri="{0D108BD9-81ED-4DB2-BD59-A6C34878D82A}">
                    <a16:rowId xmlns:a16="http://schemas.microsoft.com/office/drawing/2014/main" val="10006"/>
                  </a:ext>
                </a:extLst>
              </a:tr>
            </a:tbl>
          </a:graphicData>
        </a:graphic>
      </p:graphicFrame>
      <p:sp>
        <p:nvSpPr>
          <p:cNvPr id="5" name="object 3"/>
          <p:cNvSpPr/>
          <p:nvPr/>
        </p:nvSpPr>
        <p:spPr>
          <a:xfrm>
            <a:off x="10763796" y="5742546"/>
            <a:ext cx="984067" cy="403860"/>
          </a:xfrm>
          <a:custGeom>
            <a:avLst/>
            <a:gdLst/>
            <a:ahLst/>
            <a:cxnLst/>
            <a:rect l="l" t="t" r="r" b="b"/>
            <a:pathLst>
              <a:path w="660400" h="403859">
                <a:moveTo>
                  <a:pt x="0" y="403860"/>
                </a:moveTo>
                <a:lnTo>
                  <a:pt x="659892" y="403860"/>
                </a:lnTo>
                <a:lnTo>
                  <a:pt x="659892" y="0"/>
                </a:lnTo>
                <a:lnTo>
                  <a:pt x="0" y="0"/>
                </a:lnTo>
                <a:lnTo>
                  <a:pt x="0" y="403860"/>
                </a:lnTo>
                <a:close/>
              </a:path>
            </a:pathLst>
          </a:custGeom>
          <a:ln w="12192">
            <a:solidFill>
              <a:schemeClr val="tx1"/>
            </a:solidFill>
          </a:ln>
        </p:spPr>
        <p:txBody>
          <a:bodyPr wrap="square" lIns="0" tIns="0" rIns="0" bIns="0" rtlCol="0"/>
          <a:lstStyle/>
          <a:p>
            <a:endParaRPr/>
          </a:p>
        </p:txBody>
      </p:sp>
      <p:sp>
        <p:nvSpPr>
          <p:cNvPr id="6" name="object 4"/>
          <p:cNvSpPr txBox="1"/>
          <p:nvPr/>
        </p:nvSpPr>
        <p:spPr>
          <a:xfrm>
            <a:off x="9562013" y="5661065"/>
            <a:ext cx="1426119" cy="566822"/>
          </a:xfrm>
          <a:prstGeom prst="rect">
            <a:avLst/>
          </a:prstGeom>
        </p:spPr>
        <p:txBody>
          <a:bodyPr vert="horz" wrap="square" lIns="0" tIns="12700" rIns="0" bIns="0" rtlCol="0">
            <a:spAutoFit/>
          </a:bodyPr>
          <a:lstStyle/>
          <a:p>
            <a:pPr marL="12700" marR="5080">
              <a:lnSpc>
                <a:spcPct val="100000"/>
              </a:lnSpc>
              <a:spcBef>
                <a:spcPts val="100"/>
              </a:spcBef>
            </a:pPr>
            <a:r>
              <a:rPr sz="1800" spc="-15" dirty="0">
                <a:latin typeface="Gill Sans MT" panose="020B0502020104020203" pitchFamily="34" charset="0"/>
                <a:cs typeface="Calibri"/>
              </a:rPr>
              <a:t>Checked</a:t>
            </a:r>
            <a:r>
              <a:rPr sz="1800" spc="-55" dirty="0">
                <a:latin typeface="Gill Sans MT" panose="020B0502020104020203" pitchFamily="34" charset="0"/>
                <a:cs typeface="Calibri"/>
              </a:rPr>
              <a:t> </a:t>
            </a:r>
            <a:r>
              <a:rPr sz="1800" spc="-5" dirty="0">
                <a:latin typeface="Gill Sans MT" panose="020B0502020104020203" pitchFamily="34" charset="0"/>
                <a:cs typeface="Calibri"/>
              </a:rPr>
              <a:t>by </a:t>
            </a:r>
            <a:r>
              <a:rPr sz="1800" spc="-395" dirty="0">
                <a:latin typeface="Gill Sans MT" panose="020B0502020104020203" pitchFamily="34" charset="0"/>
                <a:cs typeface="Calibri"/>
              </a:rPr>
              <a:t> </a:t>
            </a:r>
            <a:r>
              <a:rPr sz="1800" spc="-15" dirty="0">
                <a:latin typeface="Gill Sans MT" panose="020B0502020104020203" pitchFamily="34" charset="0"/>
                <a:cs typeface="Calibri"/>
              </a:rPr>
              <a:t>form</a:t>
            </a:r>
            <a:r>
              <a:rPr sz="1800" spc="-45" dirty="0">
                <a:latin typeface="Gill Sans MT" panose="020B0502020104020203" pitchFamily="34" charset="0"/>
                <a:cs typeface="Calibri"/>
              </a:rPr>
              <a:t> </a:t>
            </a:r>
            <a:r>
              <a:rPr sz="1800" spc="-10" dirty="0">
                <a:latin typeface="Gill Sans MT" panose="020B0502020104020203" pitchFamily="34" charset="0"/>
                <a:cs typeface="Calibri"/>
              </a:rPr>
              <a:t>tutor:</a:t>
            </a:r>
            <a:endParaRPr sz="1800" dirty="0">
              <a:latin typeface="Gill Sans MT" panose="020B0502020104020203" pitchFamily="34" charset="0"/>
              <a:cs typeface="Calibri"/>
            </a:endParaRPr>
          </a:p>
        </p:txBody>
      </p:sp>
    </p:spTree>
    <p:extLst>
      <p:ext uri="{BB962C8B-B14F-4D97-AF65-F5344CB8AC3E}">
        <p14:creationId xmlns:p14="http://schemas.microsoft.com/office/powerpoint/2010/main" val="205347559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nvGraphicFramePr>
        <p:xfrm>
          <a:off x="307458" y="200891"/>
          <a:ext cx="11571032" cy="5198670"/>
        </p:xfrm>
        <a:graphic>
          <a:graphicData uri="http://schemas.openxmlformats.org/drawingml/2006/table">
            <a:tbl>
              <a:tblPr firstRow="1" bandRow="1">
                <a:tableStyleId>{5940675A-B579-460E-94D1-54222C63F5DA}</a:tableStyleId>
              </a:tblPr>
              <a:tblGrid>
                <a:gridCol w="1135511">
                  <a:extLst>
                    <a:ext uri="{9D8B030D-6E8A-4147-A177-3AD203B41FA5}">
                      <a16:colId xmlns:a16="http://schemas.microsoft.com/office/drawing/2014/main" val="20000"/>
                    </a:ext>
                  </a:extLst>
                </a:gridCol>
                <a:gridCol w="2220710">
                  <a:extLst>
                    <a:ext uri="{9D8B030D-6E8A-4147-A177-3AD203B41FA5}">
                      <a16:colId xmlns:a16="http://schemas.microsoft.com/office/drawing/2014/main" val="20001"/>
                    </a:ext>
                  </a:extLst>
                </a:gridCol>
                <a:gridCol w="1483087">
                  <a:extLst>
                    <a:ext uri="{9D8B030D-6E8A-4147-A177-3AD203B41FA5}">
                      <a16:colId xmlns:a16="http://schemas.microsoft.com/office/drawing/2014/main" val="20002"/>
                    </a:ext>
                  </a:extLst>
                </a:gridCol>
                <a:gridCol w="6731724">
                  <a:extLst>
                    <a:ext uri="{9D8B030D-6E8A-4147-A177-3AD203B41FA5}">
                      <a16:colId xmlns:a16="http://schemas.microsoft.com/office/drawing/2014/main" val="20003"/>
                    </a:ext>
                  </a:extLst>
                </a:gridCol>
              </a:tblGrid>
              <a:tr h="469900">
                <a:tc gridSpan="4">
                  <a:txBody>
                    <a:bodyPr/>
                    <a:lstStyle/>
                    <a:p>
                      <a:pPr marL="91440" algn="ctr">
                        <a:lnSpc>
                          <a:spcPct val="100000"/>
                        </a:lnSpc>
                        <a:spcBef>
                          <a:spcPts val="229"/>
                        </a:spcBef>
                      </a:pPr>
                      <a:r>
                        <a:rPr sz="1600" spc="-10" dirty="0">
                          <a:latin typeface="Gill Sans MT" panose="020B0502020104020203" pitchFamily="34" charset="0"/>
                        </a:rPr>
                        <a:t>Reading </a:t>
                      </a:r>
                      <a:r>
                        <a:rPr sz="1600" dirty="0">
                          <a:latin typeface="Gill Sans MT" panose="020B0502020104020203" pitchFamily="34" charset="0"/>
                        </a:rPr>
                        <a:t>Log</a:t>
                      </a:r>
                      <a:r>
                        <a:rPr sz="1600" spc="-5" dirty="0">
                          <a:latin typeface="Gill Sans MT" panose="020B0502020104020203" pitchFamily="34" charset="0"/>
                        </a:rPr>
                        <a:t> </a:t>
                      </a:r>
                      <a:r>
                        <a:rPr sz="1600" spc="-20" dirty="0">
                          <a:latin typeface="Gill Sans MT" panose="020B0502020104020203" pitchFamily="34" charset="0"/>
                        </a:rPr>
                        <a:t>w/c</a:t>
                      </a:r>
                      <a:r>
                        <a:rPr sz="1600" dirty="0">
                          <a:latin typeface="Gill Sans MT" panose="020B0502020104020203" pitchFamily="34" charset="0"/>
                        </a:rPr>
                        <a:t> </a:t>
                      </a:r>
                      <a:r>
                        <a:rPr lang="en-GB" sz="1600" spc="10" dirty="0">
                          <a:latin typeface="Gill Sans MT" panose="020B0502020104020203" pitchFamily="34" charset="0"/>
                        </a:rPr>
                        <a:t>18</a:t>
                      </a:r>
                      <a:r>
                        <a:rPr lang="en-GB" sz="1600" spc="10" baseline="30000" dirty="0">
                          <a:latin typeface="Gill Sans MT" panose="020B0502020104020203" pitchFamily="34" charset="0"/>
                        </a:rPr>
                        <a:t>th</a:t>
                      </a:r>
                      <a:r>
                        <a:rPr lang="en-GB" sz="1600" spc="10" baseline="0" dirty="0">
                          <a:latin typeface="Gill Sans MT" panose="020B0502020104020203" pitchFamily="34" charset="0"/>
                        </a:rPr>
                        <a:t> November </a:t>
                      </a:r>
                      <a:r>
                        <a:rPr sz="1600" dirty="0">
                          <a:latin typeface="Gill Sans MT" panose="020B0502020104020203" pitchFamily="34" charset="0"/>
                        </a:rPr>
                        <a:t>(20</a:t>
                      </a:r>
                      <a:r>
                        <a:rPr sz="1600" spc="-10" dirty="0">
                          <a:latin typeface="Gill Sans MT" panose="020B0502020104020203" pitchFamily="34" charset="0"/>
                        </a:rPr>
                        <a:t> </a:t>
                      </a:r>
                      <a:r>
                        <a:rPr sz="1600" spc="-5" dirty="0">
                          <a:latin typeface="Gill Sans MT" panose="020B0502020104020203" pitchFamily="34" charset="0"/>
                        </a:rPr>
                        <a:t>mins </a:t>
                      </a:r>
                      <a:r>
                        <a:rPr sz="1600" spc="-10" dirty="0">
                          <a:latin typeface="Gill Sans MT" panose="020B0502020104020203" pitchFamily="34" charset="0"/>
                        </a:rPr>
                        <a:t>reading</a:t>
                      </a:r>
                      <a:r>
                        <a:rPr sz="1600" dirty="0">
                          <a:latin typeface="Gill Sans MT" panose="020B0502020104020203" pitchFamily="34" charset="0"/>
                        </a:rPr>
                        <a:t> per</a:t>
                      </a:r>
                      <a:r>
                        <a:rPr sz="1600" spc="5" dirty="0">
                          <a:latin typeface="Gill Sans MT" panose="020B0502020104020203" pitchFamily="34" charset="0"/>
                        </a:rPr>
                        <a:t> </a:t>
                      </a:r>
                      <a:r>
                        <a:rPr sz="1600" spc="-15" dirty="0">
                          <a:latin typeface="Gill Sans MT" panose="020B0502020104020203" pitchFamily="34" charset="0"/>
                        </a:rPr>
                        <a:t>day</a:t>
                      </a:r>
                      <a:r>
                        <a:rPr sz="1600" spc="5" dirty="0">
                          <a:latin typeface="Gill Sans MT" panose="020B0502020104020203" pitchFamily="34" charset="0"/>
                        </a:rPr>
                        <a:t> </a:t>
                      </a:r>
                      <a:r>
                        <a:rPr sz="1600" dirty="0">
                          <a:latin typeface="Gill Sans MT" panose="020B0502020104020203" pitchFamily="34" charset="0"/>
                        </a:rPr>
                        <a:t>–</a:t>
                      </a:r>
                      <a:r>
                        <a:rPr sz="1600" spc="5" dirty="0">
                          <a:latin typeface="Gill Sans MT" panose="020B0502020104020203" pitchFamily="34" charset="0"/>
                        </a:rPr>
                        <a:t> </a:t>
                      </a:r>
                      <a:r>
                        <a:rPr sz="1600" spc="-5" dirty="0">
                          <a:latin typeface="Gill Sans MT" panose="020B0502020104020203" pitchFamily="34" charset="0"/>
                        </a:rPr>
                        <a:t>all </a:t>
                      </a:r>
                      <a:r>
                        <a:rPr sz="1600" spc="-10" dirty="0">
                          <a:latin typeface="Gill Sans MT" panose="020B0502020104020203" pitchFamily="34" charset="0"/>
                        </a:rPr>
                        <a:t>five</a:t>
                      </a:r>
                      <a:r>
                        <a:rPr sz="1600" dirty="0">
                          <a:latin typeface="Gill Sans MT" panose="020B0502020104020203" pitchFamily="34" charset="0"/>
                        </a:rPr>
                        <a:t> logs </a:t>
                      </a:r>
                      <a:r>
                        <a:rPr sz="1600" spc="-5" dirty="0">
                          <a:latin typeface="Gill Sans MT" panose="020B0502020104020203" pitchFamily="34" charset="0"/>
                        </a:rPr>
                        <a:t>MUST</a:t>
                      </a:r>
                      <a:r>
                        <a:rPr sz="1600" spc="-15" dirty="0">
                          <a:latin typeface="Gill Sans MT" panose="020B0502020104020203" pitchFamily="34" charset="0"/>
                        </a:rPr>
                        <a:t> </a:t>
                      </a:r>
                      <a:r>
                        <a:rPr sz="1600" dirty="0">
                          <a:latin typeface="Gill Sans MT" panose="020B0502020104020203" pitchFamily="34" charset="0"/>
                        </a:rPr>
                        <a:t>be</a:t>
                      </a:r>
                      <a:r>
                        <a:rPr sz="1600" spc="10" dirty="0">
                          <a:latin typeface="Gill Sans MT" panose="020B0502020104020203" pitchFamily="34" charset="0"/>
                        </a:rPr>
                        <a:t> </a:t>
                      </a:r>
                      <a:r>
                        <a:rPr sz="1600" spc="-5" dirty="0">
                          <a:latin typeface="Gill Sans MT" panose="020B0502020104020203" pitchFamily="34" charset="0"/>
                        </a:rPr>
                        <a:t>completed)</a:t>
                      </a:r>
                      <a:endParaRPr sz="1600" dirty="0">
                        <a:latin typeface="Gill Sans MT" panose="020B0502020104020203" pitchFamily="34" charset="0"/>
                        <a:cs typeface="Calibri"/>
                      </a:endParaRPr>
                    </a:p>
                  </a:txBody>
                  <a:tcPr marL="0" marR="0" marT="29209" marB="0" anchor="ctr">
                    <a:solidFill>
                      <a:schemeClr val="accent1">
                        <a:lumMod val="20000"/>
                        <a:lumOff val="80000"/>
                      </a:schemeClr>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618078">
                <a:tc>
                  <a:txBody>
                    <a:bodyPr/>
                    <a:lstStyle/>
                    <a:p>
                      <a:pPr marL="91440" algn="ctr">
                        <a:lnSpc>
                          <a:spcPct val="100000"/>
                        </a:lnSpc>
                        <a:spcBef>
                          <a:spcPts val="270"/>
                        </a:spcBef>
                      </a:pPr>
                      <a:r>
                        <a:rPr sz="1600" b="1" spc="-10" dirty="0">
                          <a:latin typeface="Gill Sans MT" panose="020B0502020104020203" pitchFamily="34" charset="0"/>
                        </a:rPr>
                        <a:t>Date</a:t>
                      </a:r>
                      <a:endParaRPr sz="1600" b="1" dirty="0">
                        <a:latin typeface="Gill Sans MT" panose="020B0502020104020203" pitchFamily="34" charset="0"/>
                        <a:cs typeface="Calibri"/>
                      </a:endParaRPr>
                    </a:p>
                  </a:txBody>
                  <a:tcPr marL="0" marR="0" marT="34290" marB="0" anchor="ctr"/>
                </a:tc>
                <a:tc>
                  <a:txBody>
                    <a:bodyPr/>
                    <a:lstStyle/>
                    <a:p>
                      <a:pPr marL="91440" algn="ctr">
                        <a:lnSpc>
                          <a:spcPct val="100000"/>
                        </a:lnSpc>
                        <a:spcBef>
                          <a:spcPts val="270"/>
                        </a:spcBef>
                      </a:pPr>
                      <a:r>
                        <a:rPr sz="1600" b="1" spc="-5" dirty="0">
                          <a:latin typeface="Gill Sans MT" panose="020B0502020104020203" pitchFamily="34" charset="0"/>
                        </a:rPr>
                        <a:t>Title</a:t>
                      </a:r>
                      <a:r>
                        <a:rPr sz="1600" b="1" spc="-30" dirty="0">
                          <a:latin typeface="Gill Sans MT" panose="020B0502020104020203" pitchFamily="34" charset="0"/>
                        </a:rPr>
                        <a:t> </a:t>
                      </a:r>
                      <a:r>
                        <a:rPr sz="1600" b="1" dirty="0">
                          <a:latin typeface="Gill Sans MT" panose="020B0502020104020203" pitchFamily="34" charset="0"/>
                        </a:rPr>
                        <a:t>of</a:t>
                      </a:r>
                      <a:r>
                        <a:rPr sz="1600" b="1" spc="-35" dirty="0">
                          <a:latin typeface="Gill Sans MT" panose="020B0502020104020203" pitchFamily="34" charset="0"/>
                        </a:rPr>
                        <a:t> </a:t>
                      </a:r>
                      <a:r>
                        <a:rPr sz="1600" b="1" spc="-5" dirty="0">
                          <a:latin typeface="Gill Sans MT" panose="020B0502020104020203" pitchFamily="34" charset="0"/>
                        </a:rPr>
                        <a:t>novel</a:t>
                      </a:r>
                      <a:endParaRPr sz="1600" b="1">
                        <a:latin typeface="Gill Sans MT" panose="020B0502020104020203" pitchFamily="34" charset="0"/>
                        <a:cs typeface="Calibri"/>
                      </a:endParaRPr>
                    </a:p>
                  </a:txBody>
                  <a:tcPr marL="0" marR="0" marT="34290" marB="0" anchor="ctr"/>
                </a:tc>
                <a:tc>
                  <a:txBody>
                    <a:bodyPr/>
                    <a:lstStyle/>
                    <a:p>
                      <a:pPr marL="92075" marR="273685" algn="ctr">
                        <a:lnSpc>
                          <a:spcPct val="100000"/>
                        </a:lnSpc>
                        <a:spcBef>
                          <a:spcPts val="270"/>
                        </a:spcBef>
                      </a:pPr>
                      <a:r>
                        <a:rPr sz="1600" b="1" spc="-5" dirty="0">
                          <a:latin typeface="Gill Sans MT" panose="020B0502020104020203" pitchFamily="34" charset="0"/>
                        </a:rPr>
                        <a:t>Number</a:t>
                      </a:r>
                      <a:r>
                        <a:rPr sz="1600" b="1" spc="-75" dirty="0">
                          <a:latin typeface="Gill Sans MT" panose="020B0502020104020203" pitchFamily="34" charset="0"/>
                        </a:rPr>
                        <a:t> </a:t>
                      </a:r>
                      <a:r>
                        <a:rPr sz="1600" b="1" spc="-5" dirty="0">
                          <a:latin typeface="Gill Sans MT" panose="020B0502020104020203" pitchFamily="34" charset="0"/>
                        </a:rPr>
                        <a:t>of </a:t>
                      </a:r>
                      <a:r>
                        <a:rPr sz="1600" b="1" spc="-300" dirty="0">
                          <a:latin typeface="Gill Sans MT" panose="020B0502020104020203" pitchFamily="34" charset="0"/>
                        </a:rPr>
                        <a:t> </a:t>
                      </a:r>
                      <a:r>
                        <a:rPr sz="1600" b="1" spc="-10" dirty="0">
                          <a:latin typeface="Gill Sans MT" panose="020B0502020104020203" pitchFamily="34" charset="0"/>
                        </a:rPr>
                        <a:t>p</a:t>
                      </a:r>
                      <a:r>
                        <a:rPr sz="1600" b="1" dirty="0">
                          <a:latin typeface="Gill Sans MT" panose="020B0502020104020203" pitchFamily="34" charset="0"/>
                        </a:rPr>
                        <a:t>a</a:t>
                      </a:r>
                      <a:r>
                        <a:rPr sz="1600" b="1" spc="-15" dirty="0">
                          <a:latin typeface="Gill Sans MT" panose="020B0502020104020203" pitchFamily="34" charset="0"/>
                        </a:rPr>
                        <a:t>g</a:t>
                      </a:r>
                      <a:r>
                        <a:rPr sz="1600" b="1" dirty="0">
                          <a:latin typeface="Gill Sans MT" panose="020B0502020104020203" pitchFamily="34" charset="0"/>
                        </a:rPr>
                        <a:t>es</a:t>
                      </a:r>
                      <a:r>
                        <a:rPr sz="1600" b="1" spc="5" dirty="0">
                          <a:latin typeface="Gill Sans MT" panose="020B0502020104020203" pitchFamily="34" charset="0"/>
                        </a:rPr>
                        <a:t> </a:t>
                      </a:r>
                      <a:r>
                        <a:rPr sz="1600" b="1" spc="-25" dirty="0">
                          <a:latin typeface="Gill Sans MT" panose="020B0502020104020203" pitchFamily="34" charset="0"/>
                        </a:rPr>
                        <a:t>r</a:t>
                      </a:r>
                      <a:r>
                        <a:rPr sz="1600" b="1" dirty="0">
                          <a:latin typeface="Gill Sans MT" panose="020B0502020104020203" pitchFamily="34" charset="0"/>
                        </a:rPr>
                        <a:t>ead</a:t>
                      </a:r>
                      <a:endParaRPr sz="1600" b="1" dirty="0">
                        <a:latin typeface="Gill Sans MT" panose="020B0502020104020203" pitchFamily="34" charset="0"/>
                        <a:cs typeface="Calibri"/>
                      </a:endParaRPr>
                    </a:p>
                  </a:txBody>
                  <a:tcPr marL="0" marR="0" marT="34290" marB="0" anchor="ctr"/>
                </a:tc>
                <a:tc>
                  <a:txBody>
                    <a:bodyPr/>
                    <a:lstStyle/>
                    <a:p>
                      <a:pPr marL="92075" algn="ctr">
                        <a:lnSpc>
                          <a:spcPct val="100000"/>
                        </a:lnSpc>
                        <a:spcBef>
                          <a:spcPts val="270"/>
                        </a:spcBef>
                      </a:pPr>
                      <a:r>
                        <a:rPr sz="1600" b="1" spc="-5" dirty="0">
                          <a:latin typeface="Gill Sans MT" panose="020B0502020104020203" pitchFamily="34" charset="0"/>
                        </a:rPr>
                        <a:t>Summary</a:t>
                      </a:r>
                      <a:r>
                        <a:rPr sz="1600" b="1" spc="-20" dirty="0">
                          <a:latin typeface="Gill Sans MT" panose="020B0502020104020203" pitchFamily="34" charset="0"/>
                        </a:rPr>
                        <a:t> </a:t>
                      </a:r>
                      <a:r>
                        <a:rPr sz="1600" b="1" spc="-5" dirty="0">
                          <a:latin typeface="Gill Sans MT" panose="020B0502020104020203" pitchFamily="34" charset="0"/>
                        </a:rPr>
                        <a:t>about</a:t>
                      </a:r>
                      <a:r>
                        <a:rPr sz="1600" b="1" spc="-10" dirty="0">
                          <a:latin typeface="Gill Sans MT" panose="020B0502020104020203" pitchFamily="34" charset="0"/>
                        </a:rPr>
                        <a:t> </a:t>
                      </a:r>
                      <a:r>
                        <a:rPr sz="1600" b="1" spc="-5" dirty="0">
                          <a:latin typeface="Gill Sans MT" panose="020B0502020104020203" pitchFamily="34" charset="0"/>
                        </a:rPr>
                        <a:t>what</a:t>
                      </a:r>
                      <a:r>
                        <a:rPr sz="1600" b="1" spc="-10" dirty="0">
                          <a:latin typeface="Gill Sans MT" panose="020B0502020104020203" pitchFamily="34" charset="0"/>
                        </a:rPr>
                        <a:t> </a:t>
                      </a:r>
                      <a:r>
                        <a:rPr sz="1600" b="1" dirty="0">
                          <a:latin typeface="Gill Sans MT" panose="020B0502020104020203" pitchFamily="34" charset="0"/>
                        </a:rPr>
                        <a:t>I</a:t>
                      </a:r>
                      <a:r>
                        <a:rPr sz="1600" b="1" spc="-5" dirty="0">
                          <a:latin typeface="Gill Sans MT" panose="020B0502020104020203" pitchFamily="34" charset="0"/>
                        </a:rPr>
                        <a:t> </a:t>
                      </a:r>
                      <a:r>
                        <a:rPr sz="1600" b="1" spc="-15" dirty="0">
                          <a:latin typeface="Gill Sans MT" panose="020B0502020104020203" pitchFamily="34" charset="0"/>
                        </a:rPr>
                        <a:t>have</a:t>
                      </a:r>
                      <a:r>
                        <a:rPr sz="1600" b="1" spc="-5" dirty="0">
                          <a:latin typeface="Gill Sans MT" panose="020B0502020104020203" pitchFamily="34" charset="0"/>
                        </a:rPr>
                        <a:t> read</a:t>
                      </a:r>
                      <a:endParaRPr sz="1600" b="1" dirty="0">
                        <a:latin typeface="Gill Sans MT" panose="020B0502020104020203" pitchFamily="34" charset="0"/>
                        <a:cs typeface="Calibri"/>
                      </a:endParaRPr>
                    </a:p>
                  </a:txBody>
                  <a:tcPr marL="0" marR="0" marT="34290" marB="0" anchor="ctr"/>
                </a:tc>
                <a:extLst>
                  <a:ext uri="{0D108BD9-81ED-4DB2-BD59-A6C34878D82A}">
                    <a16:rowId xmlns:a16="http://schemas.microsoft.com/office/drawing/2014/main" val="10001"/>
                  </a:ext>
                </a:extLst>
              </a:tr>
              <a:tr h="836336">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marL="92075">
                        <a:lnSpc>
                          <a:spcPct val="100000"/>
                        </a:lnSpc>
                        <a:spcBef>
                          <a:spcPts val="240"/>
                        </a:spcBef>
                      </a:pPr>
                      <a:r>
                        <a:rPr sz="1600" dirty="0">
                          <a:latin typeface="Gill Sans MT" panose="020B0502020104020203" pitchFamily="34" charset="0"/>
                        </a:rPr>
                        <a:t>•</a:t>
                      </a:r>
                    </a:p>
                    <a:p>
                      <a:pPr marL="92075">
                        <a:lnSpc>
                          <a:spcPct val="100000"/>
                        </a:lnSpc>
                        <a:spcBef>
                          <a:spcPts val="15"/>
                        </a:spcBef>
                      </a:pPr>
                      <a:r>
                        <a:rPr sz="1600" dirty="0">
                          <a:latin typeface="Gill Sans MT" panose="020B0502020104020203" pitchFamily="34" charset="0"/>
                        </a:rPr>
                        <a:t>•</a:t>
                      </a:r>
                    </a:p>
                    <a:p>
                      <a:pPr marL="92075">
                        <a:lnSpc>
                          <a:spcPct val="100000"/>
                        </a:lnSpc>
                      </a:pPr>
                      <a:r>
                        <a:rPr sz="1600" dirty="0">
                          <a:latin typeface="Gill Sans MT" panose="020B0502020104020203" pitchFamily="34" charset="0"/>
                        </a:rPr>
                        <a:t>•</a:t>
                      </a:r>
                      <a:endParaRPr sz="1600" dirty="0">
                        <a:latin typeface="Gill Sans MT" panose="020B0502020104020203" pitchFamily="34" charset="0"/>
                        <a:cs typeface="Arial MT"/>
                      </a:endParaRPr>
                    </a:p>
                  </a:txBody>
                  <a:tcPr marL="0" marR="0" marT="30480" marB="0"/>
                </a:tc>
                <a:extLst>
                  <a:ext uri="{0D108BD9-81ED-4DB2-BD59-A6C34878D82A}">
                    <a16:rowId xmlns:a16="http://schemas.microsoft.com/office/drawing/2014/main" val="10002"/>
                  </a:ext>
                </a:extLst>
              </a:tr>
              <a:tr h="844665">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marL="92075">
                        <a:lnSpc>
                          <a:spcPct val="100000"/>
                        </a:lnSpc>
                        <a:spcBef>
                          <a:spcPts val="244"/>
                        </a:spcBef>
                      </a:pPr>
                      <a:r>
                        <a:rPr sz="1600" dirty="0">
                          <a:latin typeface="Gill Sans MT" panose="020B0502020104020203" pitchFamily="34" charset="0"/>
                        </a:rPr>
                        <a:t>•</a:t>
                      </a:r>
                    </a:p>
                    <a:p>
                      <a:pPr marL="92075">
                        <a:lnSpc>
                          <a:spcPct val="100000"/>
                        </a:lnSpc>
                        <a:spcBef>
                          <a:spcPts val="10"/>
                        </a:spcBef>
                      </a:pPr>
                      <a:r>
                        <a:rPr sz="1600" dirty="0">
                          <a:latin typeface="Gill Sans MT" panose="020B0502020104020203" pitchFamily="34" charset="0"/>
                        </a:rPr>
                        <a:t>•</a:t>
                      </a:r>
                    </a:p>
                    <a:p>
                      <a:pPr marL="92075">
                        <a:lnSpc>
                          <a:spcPct val="100000"/>
                        </a:lnSpc>
                      </a:pPr>
                      <a:r>
                        <a:rPr sz="1600" dirty="0">
                          <a:latin typeface="Gill Sans MT" panose="020B0502020104020203" pitchFamily="34" charset="0"/>
                        </a:rPr>
                        <a:t>•</a:t>
                      </a:r>
                      <a:endParaRPr sz="1600" dirty="0">
                        <a:latin typeface="Gill Sans MT" panose="020B0502020104020203" pitchFamily="34" charset="0"/>
                        <a:cs typeface="Arial MT"/>
                      </a:endParaRPr>
                    </a:p>
                  </a:txBody>
                  <a:tcPr marL="0" marR="0" marT="31114" marB="0"/>
                </a:tc>
                <a:extLst>
                  <a:ext uri="{0D108BD9-81ED-4DB2-BD59-A6C34878D82A}">
                    <a16:rowId xmlns:a16="http://schemas.microsoft.com/office/drawing/2014/main" val="10003"/>
                  </a:ext>
                </a:extLst>
              </a:tr>
              <a:tr h="836023">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dirty="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marL="92075">
                        <a:lnSpc>
                          <a:spcPct val="100000"/>
                        </a:lnSpc>
                        <a:spcBef>
                          <a:spcPts val="245"/>
                        </a:spcBef>
                      </a:pPr>
                      <a:r>
                        <a:rPr sz="1600" dirty="0">
                          <a:latin typeface="Gill Sans MT" panose="020B0502020104020203" pitchFamily="34" charset="0"/>
                        </a:rPr>
                        <a:t>•</a:t>
                      </a:r>
                      <a:endParaRPr sz="1600">
                        <a:latin typeface="Gill Sans MT" panose="020B0502020104020203" pitchFamily="34" charset="0"/>
                      </a:endParaRPr>
                    </a:p>
                    <a:p>
                      <a:pPr marL="92075">
                        <a:lnSpc>
                          <a:spcPct val="100000"/>
                        </a:lnSpc>
                        <a:spcBef>
                          <a:spcPts val="15"/>
                        </a:spcBef>
                      </a:pPr>
                      <a:r>
                        <a:rPr sz="1600" dirty="0">
                          <a:latin typeface="Gill Sans MT" panose="020B0502020104020203" pitchFamily="34" charset="0"/>
                        </a:rPr>
                        <a:t>•</a:t>
                      </a:r>
                      <a:endParaRPr sz="1600">
                        <a:latin typeface="Gill Sans MT" panose="020B0502020104020203" pitchFamily="34" charset="0"/>
                      </a:endParaRPr>
                    </a:p>
                    <a:p>
                      <a:pPr marL="92075">
                        <a:lnSpc>
                          <a:spcPct val="100000"/>
                        </a:lnSpc>
                      </a:pPr>
                      <a:r>
                        <a:rPr sz="1600" dirty="0">
                          <a:latin typeface="Gill Sans MT" panose="020B0502020104020203" pitchFamily="34" charset="0"/>
                        </a:rPr>
                        <a:t>•</a:t>
                      </a:r>
                      <a:endParaRPr sz="1600">
                        <a:latin typeface="Gill Sans MT" panose="020B0502020104020203" pitchFamily="34" charset="0"/>
                        <a:cs typeface="Arial MT"/>
                      </a:endParaRPr>
                    </a:p>
                  </a:txBody>
                  <a:tcPr marL="0" marR="0" marT="31115" marB="0"/>
                </a:tc>
                <a:extLst>
                  <a:ext uri="{0D108BD9-81ED-4DB2-BD59-A6C34878D82A}">
                    <a16:rowId xmlns:a16="http://schemas.microsoft.com/office/drawing/2014/main" val="10004"/>
                  </a:ext>
                </a:extLst>
              </a:tr>
              <a:tr h="792480">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marL="92075">
                        <a:lnSpc>
                          <a:spcPct val="100000"/>
                        </a:lnSpc>
                        <a:spcBef>
                          <a:spcPts val="250"/>
                        </a:spcBef>
                      </a:pPr>
                      <a:r>
                        <a:rPr sz="1600" dirty="0">
                          <a:latin typeface="Gill Sans MT" panose="020B0502020104020203" pitchFamily="34" charset="0"/>
                        </a:rPr>
                        <a:t>•</a:t>
                      </a:r>
                      <a:endParaRPr sz="1600">
                        <a:latin typeface="Gill Sans MT" panose="020B0502020104020203" pitchFamily="34" charset="0"/>
                      </a:endParaRPr>
                    </a:p>
                    <a:p>
                      <a:pPr marL="92075">
                        <a:lnSpc>
                          <a:spcPct val="100000"/>
                        </a:lnSpc>
                        <a:spcBef>
                          <a:spcPts val="10"/>
                        </a:spcBef>
                      </a:pPr>
                      <a:r>
                        <a:rPr sz="1600" dirty="0">
                          <a:latin typeface="Gill Sans MT" panose="020B0502020104020203" pitchFamily="34" charset="0"/>
                        </a:rPr>
                        <a:t>•</a:t>
                      </a:r>
                      <a:endParaRPr sz="1600">
                        <a:latin typeface="Gill Sans MT" panose="020B0502020104020203" pitchFamily="34" charset="0"/>
                      </a:endParaRPr>
                    </a:p>
                    <a:p>
                      <a:pPr marL="92075">
                        <a:lnSpc>
                          <a:spcPct val="100000"/>
                        </a:lnSpc>
                      </a:pPr>
                      <a:r>
                        <a:rPr sz="1600" dirty="0">
                          <a:latin typeface="Gill Sans MT" panose="020B0502020104020203" pitchFamily="34" charset="0"/>
                        </a:rPr>
                        <a:t>•</a:t>
                      </a:r>
                      <a:endParaRPr sz="1600">
                        <a:latin typeface="Gill Sans MT" panose="020B0502020104020203" pitchFamily="34" charset="0"/>
                        <a:cs typeface="Arial MT"/>
                      </a:endParaRPr>
                    </a:p>
                  </a:txBody>
                  <a:tcPr marL="0" marR="0" marT="31750" marB="0"/>
                </a:tc>
                <a:extLst>
                  <a:ext uri="{0D108BD9-81ED-4DB2-BD59-A6C34878D82A}">
                    <a16:rowId xmlns:a16="http://schemas.microsoft.com/office/drawing/2014/main" val="10005"/>
                  </a:ext>
                </a:extLst>
              </a:tr>
              <a:tr h="801188">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marL="92075">
                        <a:lnSpc>
                          <a:spcPct val="100000"/>
                        </a:lnSpc>
                        <a:spcBef>
                          <a:spcPts val="250"/>
                        </a:spcBef>
                      </a:pPr>
                      <a:r>
                        <a:rPr sz="1600" dirty="0">
                          <a:latin typeface="Gill Sans MT" panose="020B0502020104020203" pitchFamily="34" charset="0"/>
                        </a:rPr>
                        <a:t>•</a:t>
                      </a:r>
                    </a:p>
                    <a:p>
                      <a:pPr marL="92075">
                        <a:lnSpc>
                          <a:spcPct val="100000"/>
                        </a:lnSpc>
                        <a:spcBef>
                          <a:spcPts val="10"/>
                        </a:spcBef>
                      </a:pPr>
                      <a:r>
                        <a:rPr sz="1600" dirty="0">
                          <a:latin typeface="Gill Sans MT" panose="020B0502020104020203" pitchFamily="34" charset="0"/>
                        </a:rPr>
                        <a:t>•</a:t>
                      </a:r>
                    </a:p>
                    <a:p>
                      <a:pPr marL="92075">
                        <a:lnSpc>
                          <a:spcPct val="100000"/>
                        </a:lnSpc>
                      </a:pPr>
                      <a:r>
                        <a:rPr sz="1600" dirty="0">
                          <a:latin typeface="Gill Sans MT" panose="020B0502020104020203" pitchFamily="34" charset="0"/>
                        </a:rPr>
                        <a:t>•</a:t>
                      </a:r>
                      <a:endParaRPr sz="1600" dirty="0">
                        <a:latin typeface="Gill Sans MT" panose="020B0502020104020203" pitchFamily="34" charset="0"/>
                        <a:cs typeface="Arial MT"/>
                      </a:endParaRPr>
                    </a:p>
                  </a:txBody>
                  <a:tcPr marL="0" marR="0" marT="31750" marB="0"/>
                </a:tc>
                <a:extLst>
                  <a:ext uri="{0D108BD9-81ED-4DB2-BD59-A6C34878D82A}">
                    <a16:rowId xmlns:a16="http://schemas.microsoft.com/office/drawing/2014/main" val="10006"/>
                  </a:ext>
                </a:extLst>
              </a:tr>
            </a:tbl>
          </a:graphicData>
        </a:graphic>
      </p:graphicFrame>
      <p:sp>
        <p:nvSpPr>
          <p:cNvPr id="5" name="object 3"/>
          <p:cNvSpPr/>
          <p:nvPr/>
        </p:nvSpPr>
        <p:spPr>
          <a:xfrm>
            <a:off x="10763796" y="5742546"/>
            <a:ext cx="984067" cy="403860"/>
          </a:xfrm>
          <a:custGeom>
            <a:avLst/>
            <a:gdLst/>
            <a:ahLst/>
            <a:cxnLst/>
            <a:rect l="l" t="t" r="r" b="b"/>
            <a:pathLst>
              <a:path w="660400" h="403859">
                <a:moveTo>
                  <a:pt x="0" y="403860"/>
                </a:moveTo>
                <a:lnTo>
                  <a:pt x="659892" y="403860"/>
                </a:lnTo>
                <a:lnTo>
                  <a:pt x="659892" y="0"/>
                </a:lnTo>
                <a:lnTo>
                  <a:pt x="0" y="0"/>
                </a:lnTo>
                <a:lnTo>
                  <a:pt x="0" y="403860"/>
                </a:lnTo>
                <a:close/>
              </a:path>
            </a:pathLst>
          </a:custGeom>
          <a:ln w="12192">
            <a:solidFill>
              <a:schemeClr val="tx1"/>
            </a:solidFill>
          </a:ln>
        </p:spPr>
        <p:txBody>
          <a:bodyPr wrap="square" lIns="0" tIns="0" rIns="0" bIns="0" rtlCol="0"/>
          <a:lstStyle/>
          <a:p>
            <a:endParaRPr/>
          </a:p>
        </p:txBody>
      </p:sp>
      <p:sp>
        <p:nvSpPr>
          <p:cNvPr id="6" name="object 4"/>
          <p:cNvSpPr txBox="1"/>
          <p:nvPr/>
        </p:nvSpPr>
        <p:spPr>
          <a:xfrm>
            <a:off x="9562013" y="5661065"/>
            <a:ext cx="1426119" cy="566822"/>
          </a:xfrm>
          <a:prstGeom prst="rect">
            <a:avLst/>
          </a:prstGeom>
        </p:spPr>
        <p:txBody>
          <a:bodyPr vert="horz" wrap="square" lIns="0" tIns="12700" rIns="0" bIns="0" rtlCol="0">
            <a:spAutoFit/>
          </a:bodyPr>
          <a:lstStyle/>
          <a:p>
            <a:pPr marL="12700" marR="5080">
              <a:lnSpc>
                <a:spcPct val="100000"/>
              </a:lnSpc>
              <a:spcBef>
                <a:spcPts val="100"/>
              </a:spcBef>
            </a:pPr>
            <a:r>
              <a:rPr sz="1800" spc="-15" dirty="0">
                <a:latin typeface="Gill Sans MT" panose="020B0502020104020203" pitchFamily="34" charset="0"/>
                <a:cs typeface="Calibri"/>
              </a:rPr>
              <a:t>Checked</a:t>
            </a:r>
            <a:r>
              <a:rPr sz="1800" spc="-55" dirty="0">
                <a:latin typeface="Gill Sans MT" panose="020B0502020104020203" pitchFamily="34" charset="0"/>
                <a:cs typeface="Calibri"/>
              </a:rPr>
              <a:t> </a:t>
            </a:r>
            <a:r>
              <a:rPr sz="1800" spc="-5" dirty="0">
                <a:latin typeface="Gill Sans MT" panose="020B0502020104020203" pitchFamily="34" charset="0"/>
                <a:cs typeface="Calibri"/>
              </a:rPr>
              <a:t>by </a:t>
            </a:r>
            <a:r>
              <a:rPr sz="1800" spc="-395" dirty="0">
                <a:latin typeface="Gill Sans MT" panose="020B0502020104020203" pitchFamily="34" charset="0"/>
                <a:cs typeface="Calibri"/>
              </a:rPr>
              <a:t> </a:t>
            </a:r>
            <a:r>
              <a:rPr sz="1800" spc="-15" dirty="0">
                <a:latin typeface="Gill Sans MT" panose="020B0502020104020203" pitchFamily="34" charset="0"/>
                <a:cs typeface="Calibri"/>
              </a:rPr>
              <a:t>form</a:t>
            </a:r>
            <a:r>
              <a:rPr sz="1800" spc="-45" dirty="0">
                <a:latin typeface="Gill Sans MT" panose="020B0502020104020203" pitchFamily="34" charset="0"/>
                <a:cs typeface="Calibri"/>
              </a:rPr>
              <a:t> </a:t>
            </a:r>
            <a:r>
              <a:rPr sz="1800" spc="-10" dirty="0">
                <a:latin typeface="Gill Sans MT" panose="020B0502020104020203" pitchFamily="34" charset="0"/>
                <a:cs typeface="Calibri"/>
              </a:rPr>
              <a:t>tutor:</a:t>
            </a:r>
            <a:endParaRPr sz="1800" dirty="0">
              <a:latin typeface="Gill Sans MT" panose="020B0502020104020203" pitchFamily="34" charset="0"/>
              <a:cs typeface="Calibri"/>
            </a:endParaRPr>
          </a:p>
        </p:txBody>
      </p:sp>
    </p:spTree>
    <p:extLst>
      <p:ext uri="{BB962C8B-B14F-4D97-AF65-F5344CB8AC3E}">
        <p14:creationId xmlns:p14="http://schemas.microsoft.com/office/powerpoint/2010/main" val="61809999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nvGraphicFramePr>
        <p:xfrm>
          <a:off x="307458" y="200891"/>
          <a:ext cx="11571032" cy="5198670"/>
        </p:xfrm>
        <a:graphic>
          <a:graphicData uri="http://schemas.openxmlformats.org/drawingml/2006/table">
            <a:tbl>
              <a:tblPr firstRow="1" bandRow="1">
                <a:tableStyleId>{5940675A-B579-460E-94D1-54222C63F5DA}</a:tableStyleId>
              </a:tblPr>
              <a:tblGrid>
                <a:gridCol w="1135511">
                  <a:extLst>
                    <a:ext uri="{9D8B030D-6E8A-4147-A177-3AD203B41FA5}">
                      <a16:colId xmlns:a16="http://schemas.microsoft.com/office/drawing/2014/main" val="20000"/>
                    </a:ext>
                  </a:extLst>
                </a:gridCol>
                <a:gridCol w="2220710">
                  <a:extLst>
                    <a:ext uri="{9D8B030D-6E8A-4147-A177-3AD203B41FA5}">
                      <a16:colId xmlns:a16="http://schemas.microsoft.com/office/drawing/2014/main" val="20001"/>
                    </a:ext>
                  </a:extLst>
                </a:gridCol>
                <a:gridCol w="1483087">
                  <a:extLst>
                    <a:ext uri="{9D8B030D-6E8A-4147-A177-3AD203B41FA5}">
                      <a16:colId xmlns:a16="http://schemas.microsoft.com/office/drawing/2014/main" val="20002"/>
                    </a:ext>
                  </a:extLst>
                </a:gridCol>
                <a:gridCol w="6731724">
                  <a:extLst>
                    <a:ext uri="{9D8B030D-6E8A-4147-A177-3AD203B41FA5}">
                      <a16:colId xmlns:a16="http://schemas.microsoft.com/office/drawing/2014/main" val="20003"/>
                    </a:ext>
                  </a:extLst>
                </a:gridCol>
              </a:tblGrid>
              <a:tr h="469900">
                <a:tc gridSpan="4">
                  <a:txBody>
                    <a:bodyPr/>
                    <a:lstStyle/>
                    <a:p>
                      <a:pPr marL="91440" algn="ctr">
                        <a:lnSpc>
                          <a:spcPct val="100000"/>
                        </a:lnSpc>
                        <a:spcBef>
                          <a:spcPts val="229"/>
                        </a:spcBef>
                      </a:pPr>
                      <a:r>
                        <a:rPr sz="1600" spc="-10" dirty="0">
                          <a:latin typeface="Gill Sans MT" panose="020B0502020104020203" pitchFamily="34" charset="0"/>
                        </a:rPr>
                        <a:t>Reading </a:t>
                      </a:r>
                      <a:r>
                        <a:rPr sz="1600" dirty="0">
                          <a:latin typeface="Gill Sans MT" panose="020B0502020104020203" pitchFamily="34" charset="0"/>
                        </a:rPr>
                        <a:t>Log</a:t>
                      </a:r>
                      <a:r>
                        <a:rPr sz="1600" spc="-5" dirty="0">
                          <a:latin typeface="Gill Sans MT" panose="020B0502020104020203" pitchFamily="34" charset="0"/>
                        </a:rPr>
                        <a:t> </a:t>
                      </a:r>
                      <a:r>
                        <a:rPr sz="1600" spc="-20" dirty="0">
                          <a:latin typeface="Gill Sans MT" panose="020B0502020104020203" pitchFamily="34" charset="0"/>
                        </a:rPr>
                        <a:t>w/c</a:t>
                      </a:r>
                      <a:r>
                        <a:rPr sz="1600" dirty="0">
                          <a:latin typeface="Gill Sans MT" panose="020B0502020104020203" pitchFamily="34" charset="0"/>
                        </a:rPr>
                        <a:t> </a:t>
                      </a:r>
                      <a:r>
                        <a:rPr lang="en-GB" sz="1600" spc="10" dirty="0">
                          <a:latin typeface="Gill Sans MT" panose="020B0502020104020203" pitchFamily="34" charset="0"/>
                        </a:rPr>
                        <a:t>25</a:t>
                      </a:r>
                      <a:r>
                        <a:rPr lang="en-GB" sz="1600" spc="10" baseline="30000" dirty="0">
                          <a:latin typeface="Gill Sans MT" panose="020B0502020104020203" pitchFamily="34" charset="0"/>
                        </a:rPr>
                        <a:t>th</a:t>
                      </a:r>
                      <a:r>
                        <a:rPr lang="en-GB" sz="1600" spc="10" dirty="0">
                          <a:latin typeface="Gill Sans MT" panose="020B0502020104020203" pitchFamily="34" charset="0"/>
                        </a:rPr>
                        <a:t> November </a:t>
                      </a:r>
                      <a:r>
                        <a:rPr sz="1600" dirty="0">
                          <a:latin typeface="Gill Sans MT" panose="020B0502020104020203" pitchFamily="34" charset="0"/>
                        </a:rPr>
                        <a:t>(20</a:t>
                      </a:r>
                      <a:r>
                        <a:rPr sz="1600" spc="-10" dirty="0">
                          <a:latin typeface="Gill Sans MT" panose="020B0502020104020203" pitchFamily="34" charset="0"/>
                        </a:rPr>
                        <a:t> </a:t>
                      </a:r>
                      <a:r>
                        <a:rPr sz="1600" spc="-5" dirty="0">
                          <a:latin typeface="Gill Sans MT" panose="020B0502020104020203" pitchFamily="34" charset="0"/>
                        </a:rPr>
                        <a:t>mins </a:t>
                      </a:r>
                      <a:r>
                        <a:rPr sz="1600" spc="-10" dirty="0">
                          <a:latin typeface="Gill Sans MT" panose="020B0502020104020203" pitchFamily="34" charset="0"/>
                        </a:rPr>
                        <a:t>reading</a:t>
                      </a:r>
                      <a:r>
                        <a:rPr sz="1600" dirty="0">
                          <a:latin typeface="Gill Sans MT" panose="020B0502020104020203" pitchFamily="34" charset="0"/>
                        </a:rPr>
                        <a:t> per</a:t>
                      </a:r>
                      <a:r>
                        <a:rPr sz="1600" spc="5" dirty="0">
                          <a:latin typeface="Gill Sans MT" panose="020B0502020104020203" pitchFamily="34" charset="0"/>
                        </a:rPr>
                        <a:t> </a:t>
                      </a:r>
                      <a:r>
                        <a:rPr sz="1600" spc="-15" dirty="0">
                          <a:latin typeface="Gill Sans MT" panose="020B0502020104020203" pitchFamily="34" charset="0"/>
                        </a:rPr>
                        <a:t>day</a:t>
                      </a:r>
                      <a:r>
                        <a:rPr sz="1600" spc="5" dirty="0">
                          <a:latin typeface="Gill Sans MT" panose="020B0502020104020203" pitchFamily="34" charset="0"/>
                        </a:rPr>
                        <a:t> </a:t>
                      </a:r>
                      <a:r>
                        <a:rPr sz="1600" dirty="0">
                          <a:latin typeface="Gill Sans MT" panose="020B0502020104020203" pitchFamily="34" charset="0"/>
                        </a:rPr>
                        <a:t>–</a:t>
                      </a:r>
                      <a:r>
                        <a:rPr sz="1600" spc="5" dirty="0">
                          <a:latin typeface="Gill Sans MT" panose="020B0502020104020203" pitchFamily="34" charset="0"/>
                        </a:rPr>
                        <a:t> </a:t>
                      </a:r>
                      <a:r>
                        <a:rPr sz="1600" spc="-5" dirty="0">
                          <a:latin typeface="Gill Sans MT" panose="020B0502020104020203" pitchFamily="34" charset="0"/>
                        </a:rPr>
                        <a:t>all </a:t>
                      </a:r>
                      <a:r>
                        <a:rPr sz="1600" spc="-10" dirty="0">
                          <a:latin typeface="Gill Sans MT" panose="020B0502020104020203" pitchFamily="34" charset="0"/>
                        </a:rPr>
                        <a:t>five</a:t>
                      </a:r>
                      <a:r>
                        <a:rPr sz="1600" dirty="0">
                          <a:latin typeface="Gill Sans MT" panose="020B0502020104020203" pitchFamily="34" charset="0"/>
                        </a:rPr>
                        <a:t> logs </a:t>
                      </a:r>
                      <a:r>
                        <a:rPr sz="1600" spc="-5" dirty="0">
                          <a:latin typeface="Gill Sans MT" panose="020B0502020104020203" pitchFamily="34" charset="0"/>
                        </a:rPr>
                        <a:t>MUST</a:t>
                      </a:r>
                      <a:r>
                        <a:rPr sz="1600" spc="-15" dirty="0">
                          <a:latin typeface="Gill Sans MT" panose="020B0502020104020203" pitchFamily="34" charset="0"/>
                        </a:rPr>
                        <a:t> </a:t>
                      </a:r>
                      <a:r>
                        <a:rPr sz="1600" dirty="0">
                          <a:latin typeface="Gill Sans MT" panose="020B0502020104020203" pitchFamily="34" charset="0"/>
                        </a:rPr>
                        <a:t>be</a:t>
                      </a:r>
                      <a:r>
                        <a:rPr sz="1600" spc="10" dirty="0">
                          <a:latin typeface="Gill Sans MT" panose="020B0502020104020203" pitchFamily="34" charset="0"/>
                        </a:rPr>
                        <a:t> </a:t>
                      </a:r>
                      <a:r>
                        <a:rPr sz="1600" spc="-5" dirty="0">
                          <a:latin typeface="Gill Sans MT" panose="020B0502020104020203" pitchFamily="34" charset="0"/>
                        </a:rPr>
                        <a:t>completed)</a:t>
                      </a:r>
                      <a:endParaRPr sz="1600" dirty="0">
                        <a:latin typeface="Gill Sans MT" panose="020B0502020104020203" pitchFamily="34" charset="0"/>
                        <a:cs typeface="Calibri"/>
                      </a:endParaRPr>
                    </a:p>
                  </a:txBody>
                  <a:tcPr marL="0" marR="0" marT="29209" marB="0" anchor="ctr">
                    <a:solidFill>
                      <a:schemeClr val="accent1">
                        <a:lumMod val="20000"/>
                        <a:lumOff val="80000"/>
                      </a:schemeClr>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618078">
                <a:tc>
                  <a:txBody>
                    <a:bodyPr/>
                    <a:lstStyle/>
                    <a:p>
                      <a:pPr marL="91440" algn="ctr">
                        <a:lnSpc>
                          <a:spcPct val="100000"/>
                        </a:lnSpc>
                        <a:spcBef>
                          <a:spcPts val="270"/>
                        </a:spcBef>
                      </a:pPr>
                      <a:r>
                        <a:rPr sz="1600" b="1" spc="-10" dirty="0">
                          <a:latin typeface="Gill Sans MT" panose="020B0502020104020203" pitchFamily="34" charset="0"/>
                        </a:rPr>
                        <a:t>Date</a:t>
                      </a:r>
                      <a:endParaRPr sz="1600" b="1" dirty="0">
                        <a:latin typeface="Gill Sans MT" panose="020B0502020104020203" pitchFamily="34" charset="0"/>
                        <a:cs typeface="Calibri"/>
                      </a:endParaRPr>
                    </a:p>
                  </a:txBody>
                  <a:tcPr marL="0" marR="0" marT="34290" marB="0" anchor="ctr"/>
                </a:tc>
                <a:tc>
                  <a:txBody>
                    <a:bodyPr/>
                    <a:lstStyle/>
                    <a:p>
                      <a:pPr marL="91440" algn="ctr">
                        <a:lnSpc>
                          <a:spcPct val="100000"/>
                        </a:lnSpc>
                        <a:spcBef>
                          <a:spcPts val="270"/>
                        </a:spcBef>
                      </a:pPr>
                      <a:r>
                        <a:rPr sz="1600" b="1" spc="-5" dirty="0">
                          <a:latin typeface="Gill Sans MT" panose="020B0502020104020203" pitchFamily="34" charset="0"/>
                        </a:rPr>
                        <a:t>Title</a:t>
                      </a:r>
                      <a:r>
                        <a:rPr sz="1600" b="1" spc="-30" dirty="0">
                          <a:latin typeface="Gill Sans MT" panose="020B0502020104020203" pitchFamily="34" charset="0"/>
                        </a:rPr>
                        <a:t> </a:t>
                      </a:r>
                      <a:r>
                        <a:rPr sz="1600" b="1" dirty="0">
                          <a:latin typeface="Gill Sans MT" panose="020B0502020104020203" pitchFamily="34" charset="0"/>
                        </a:rPr>
                        <a:t>of</a:t>
                      </a:r>
                      <a:r>
                        <a:rPr sz="1600" b="1" spc="-35" dirty="0">
                          <a:latin typeface="Gill Sans MT" panose="020B0502020104020203" pitchFamily="34" charset="0"/>
                        </a:rPr>
                        <a:t> </a:t>
                      </a:r>
                      <a:r>
                        <a:rPr sz="1600" b="1" spc="-5" dirty="0">
                          <a:latin typeface="Gill Sans MT" panose="020B0502020104020203" pitchFamily="34" charset="0"/>
                        </a:rPr>
                        <a:t>novel</a:t>
                      </a:r>
                      <a:endParaRPr sz="1600" b="1">
                        <a:latin typeface="Gill Sans MT" panose="020B0502020104020203" pitchFamily="34" charset="0"/>
                        <a:cs typeface="Calibri"/>
                      </a:endParaRPr>
                    </a:p>
                  </a:txBody>
                  <a:tcPr marL="0" marR="0" marT="34290" marB="0" anchor="ctr"/>
                </a:tc>
                <a:tc>
                  <a:txBody>
                    <a:bodyPr/>
                    <a:lstStyle/>
                    <a:p>
                      <a:pPr marL="92075" marR="273685" algn="ctr">
                        <a:lnSpc>
                          <a:spcPct val="100000"/>
                        </a:lnSpc>
                        <a:spcBef>
                          <a:spcPts val="270"/>
                        </a:spcBef>
                      </a:pPr>
                      <a:r>
                        <a:rPr sz="1600" b="1" spc="-5" dirty="0">
                          <a:latin typeface="Gill Sans MT" panose="020B0502020104020203" pitchFamily="34" charset="0"/>
                        </a:rPr>
                        <a:t>Number</a:t>
                      </a:r>
                      <a:r>
                        <a:rPr sz="1600" b="1" spc="-75" dirty="0">
                          <a:latin typeface="Gill Sans MT" panose="020B0502020104020203" pitchFamily="34" charset="0"/>
                        </a:rPr>
                        <a:t> </a:t>
                      </a:r>
                      <a:r>
                        <a:rPr sz="1600" b="1" spc="-5" dirty="0">
                          <a:latin typeface="Gill Sans MT" panose="020B0502020104020203" pitchFamily="34" charset="0"/>
                        </a:rPr>
                        <a:t>of </a:t>
                      </a:r>
                      <a:r>
                        <a:rPr sz="1600" b="1" spc="-300" dirty="0">
                          <a:latin typeface="Gill Sans MT" panose="020B0502020104020203" pitchFamily="34" charset="0"/>
                        </a:rPr>
                        <a:t> </a:t>
                      </a:r>
                      <a:r>
                        <a:rPr sz="1600" b="1" spc="-10" dirty="0">
                          <a:latin typeface="Gill Sans MT" panose="020B0502020104020203" pitchFamily="34" charset="0"/>
                        </a:rPr>
                        <a:t>p</a:t>
                      </a:r>
                      <a:r>
                        <a:rPr sz="1600" b="1" dirty="0">
                          <a:latin typeface="Gill Sans MT" panose="020B0502020104020203" pitchFamily="34" charset="0"/>
                        </a:rPr>
                        <a:t>a</a:t>
                      </a:r>
                      <a:r>
                        <a:rPr sz="1600" b="1" spc="-15" dirty="0">
                          <a:latin typeface="Gill Sans MT" panose="020B0502020104020203" pitchFamily="34" charset="0"/>
                        </a:rPr>
                        <a:t>g</a:t>
                      </a:r>
                      <a:r>
                        <a:rPr sz="1600" b="1" dirty="0">
                          <a:latin typeface="Gill Sans MT" panose="020B0502020104020203" pitchFamily="34" charset="0"/>
                        </a:rPr>
                        <a:t>es</a:t>
                      </a:r>
                      <a:r>
                        <a:rPr sz="1600" b="1" spc="5" dirty="0">
                          <a:latin typeface="Gill Sans MT" panose="020B0502020104020203" pitchFamily="34" charset="0"/>
                        </a:rPr>
                        <a:t> </a:t>
                      </a:r>
                      <a:r>
                        <a:rPr sz="1600" b="1" spc="-25" dirty="0">
                          <a:latin typeface="Gill Sans MT" panose="020B0502020104020203" pitchFamily="34" charset="0"/>
                        </a:rPr>
                        <a:t>r</a:t>
                      </a:r>
                      <a:r>
                        <a:rPr sz="1600" b="1" dirty="0">
                          <a:latin typeface="Gill Sans MT" panose="020B0502020104020203" pitchFamily="34" charset="0"/>
                        </a:rPr>
                        <a:t>ead</a:t>
                      </a:r>
                      <a:endParaRPr sz="1600" b="1" dirty="0">
                        <a:latin typeface="Gill Sans MT" panose="020B0502020104020203" pitchFamily="34" charset="0"/>
                        <a:cs typeface="Calibri"/>
                      </a:endParaRPr>
                    </a:p>
                  </a:txBody>
                  <a:tcPr marL="0" marR="0" marT="34290" marB="0" anchor="ctr"/>
                </a:tc>
                <a:tc>
                  <a:txBody>
                    <a:bodyPr/>
                    <a:lstStyle/>
                    <a:p>
                      <a:pPr marL="92075" algn="ctr">
                        <a:lnSpc>
                          <a:spcPct val="100000"/>
                        </a:lnSpc>
                        <a:spcBef>
                          <a:spcPts val="270"/>
                        </a:spcBef>
                      </a:pPr>
                      <a:r>
                        <a:rPr sz="1600" b="1" spc="-5" dirty="0">
                          <a:latin typeface="Gill Sans MT" panose="020B0502020104020203" pitchFamily="34" charset="0"/>
                        </a:rPr>
                        <a:t>Summary</a:t>
                      </a:r>
                      <a:r>
                        <a:rPr sz="1600" b="1" spc="-20" dirty="0">
                          <a:latin typeface="Gill Sans MT" panose="020B0502020104020203" pitchFamily="34" charset="0"/>
                        </a:rPr>
                        <a:t> </a:t>
                      </a:r>
                      <a:r>
                        <a:rPr sz="1600" b="1" spc="-5" dirty="0">
                          <a:latin typeface="Gill Sans MT" panose="020B0502020104020203" pitchFamily="34" charset="0"/>
                        </a:rPr>
                        <a:t>about</a:t>
                      </a:r>
                      <a:r>
                        <a:rPr sz="1600" b="1" spc="-10" dirty="0">
                          <a:latin typeface="Gill Sans MT" panose="020B0502020104020203" pitchFamily="34" charset="0"/>
                        </a:rPr>
                        <a:t> </a:t>
                      </a:r>
                      <a:r>
                        <a:rPr sz="1600" b="1" spc="-5" dirty="0">
                          <a:latin typeface="Gill Sans MT" panose="020B0502020104020203" pitchFamily="34" charset="0"/>
                        </a:rPr>
                        <a:t>what</a:t>
                      </a:r>
                      <a:r>
                        <a:rPr sz="1600" b="1" spc="-10" dirty="0">
                          <a:latin typeface="Gill Sans MT" panose="020B0502020104020203" pitchFamily="34" charset="0"/>
                        </a:rPr>
                        <a:t> </a:t>
                      </a:r>
                      <a:r>
                        <a:rPr sz="1600" b="1" dirty="0">
                          <a:latin typeface="Gill Sans MT" panose="020B0502020104020203" pitchFamily="34" charset="0"/>
                        </a:rPr>
                        <a:t>I</a:t>
                      </a:r>
                      <a:r>
                        <a:rPr sz="1600" b="1" spc="-5" dirty="0">
                          <a:latin typeface="Gill Sans MT" panose="020B0502020104020203" pitchFamily="34" charset="0"/>
                        </a:rPr>
                        <a:t> </a:t>
                      </a:r>
                      <a:r>
                        <a:rPr sz="1600" b="1" spc="-15" dirty="0">
                          <a:latin typeface="Gill Sans MT" panose="020B0502020104020203" pitchFamily="34" charset="0"/>
                        </a:rPr>
                        <a:t>have</a:t>
                      </a:r>
                      <a:r>
                        <a:rPr sz="1600" b="1" spc="-5" dirty="0">
                          <a:latin typeface="Gill Sans MT" panose="020B0502020104020203" pitchFamily="34" charset="0"/>
                        </a:rPr>
                        <a:t> read</a:t>
                      </a:r>
                      <a:endParaRPr sz="1600" b="1" dirty="0">
                        <a:latin typeface="Gill Sans MT" panose="020B0502020104020203" pitchFamily="34" charset="0"/>
                        <a:cs typeface="Calibri"/>
                      </a:endParaRPr>
                    </a:p>
                  </a:txBody>
                  <a:tcPr marL="0" marR="0" marT="34290" marB="0" anchor="ctr"/>
                </a:tc>
                <a:extLst>
                  <a:ext uri="{0D108BD9-81ED-4DB2-BD59-A6C34878D82A}">
                    <a16:rowId xmlns:a16="http://schemas.microsoft.com/office/drawing/2014/main" val="10001"/>
                  </a:ext>
                </a:extLst>
              </a:tr>
              <a:tr h="836336">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marL="92075">
                        <a:lnSpc>
                          <a:spcPct val="100000"/>
                        </a:lnSpc>
                        <a:spcBef>
                          <a:spcPts val="240"/>
                        </a:spcBef>
                      </a:pPr>
                      <a:r>
                        <a:rPr sz="1600" dirty="0">
                          <a:latin typeface="Gill Sans MT" panose="020B0502020104020203" pitchFamily="34" charset="0"/>
                        </a:rPr>
                        <a:t>•</a:t>
                      </a:r>
                    </a:p>
                    <a:p>
                      <a:pPr marL="92075">
                        <a:lnSpc>
                          <a:spcPct val="100000"/>
                        </a:lnSpc>
                        <a:spcBef>
                          <a:spcPts val="15"/>
                        </a:spcBef>
                      </a:pPr>
                      <a:r>
                        <a:rPr sz="1600" dirty="0">
                          <a:latin typeface="Gill Sans MT" panose="020B0502020104020203" pitchFamily="34" charset="0"/>
                        </a:rPr>
                        <a:t>•</a:t>
                      </a:r>
                    </a:p>
                    <a:p>
                      <a:pPr marL="92075">
                        <a:lnSpc>
                          <a:spcPct val="100000"/>
                        </a:lnSpc>
                      </a:pPr>
                      <a:r>
                        <a:rPr sz="1600" dirty="0">
                          <a:latin typeface="Gill Sans MT" panose="020B0502020104020203" pitchFamily="34" charset="0"/>
                        </a:rPr>
                        <a:t>•</a:t>
                      </a:r>
                      <a:endParaRPr sz="1600" dirty="0">
                        <a:latin typeface="Gill Sans MT" panose="020B0502020104020203" pitchFamily="34" charset="0"/>
                        <a:cs typeface="Arial MT"/>
                      </a:endParaRPr>
                    </a:p>
                  </a:txBody>
                  <a:tcPr marL="0" marR="0" marT="30480" marB="0"/>
                </a:tc>
                <a:extLst>
                  <a:ext uri="{0D108BD9-81ED-4DB2-BD59-A6C34878D82A}">
                    <a16:rowId xmlns:a16="http://schemas.microsoft.com/office/drawing/2014/main" val="10002"/>
                  </a:ext>
                </a:extLst>
              </a:tr>
              <a:tr h="844665">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marL="92075">
                        <a:lnSpc>
                          <a:spcPct val="100000"/>
                        </a:lnSpc>
                        <a:spcBef>
                          <a:spcPts val="244"/>
                        </a:spcBef>
                      </a:pPr>
                      <a:r>
                        <a:rPr sz="1600" dirty="0">
                          <a:latin typeface="Gill Sans MT" panose="020B0502020104020203" pitchFamily="34" charset="0"/>
                        </a:rPr>
                        <a:t>•</a:t>
                      </a:r>
                    </a:p>
                    <a:p>
                      <a:pPr marL="92075">
                        <a:lnSpc>
                          <a:spcPct val="100000"/>
                        </a:lnSpc>
                        <a:spcBef>
                          <a:spcPts val="10"/>
                        </a:spcBef>
                      </a:pPr>
                      <a:r>
                        <a:rPr sz="1600" dirty="0">
                          <a:latin typeface="Gill Sans MT" panose="020B0502020104020203" pitchFamily="34" charset="0"/>
                        </a:rPr>
                        <a:t>•</a:t>
                      </a:r>
                    </a:p>
                    <a:p>
                      <a:pPr marL="92075">
                        <a:lnSpc>
                          <a:spcPct val="100000"/>
                        </a:lnSpc>
                      </a:pPr>
                      <a:r>
                        <a:rPr sz="1600" dirty="0">
                          <a:latin typeface="Gill Sans MT" panose="020B0502020104020203" pitchFamily="34" charset="0"/>
                        </a:rPr>
                        <a:t>•</a:t>
                      </a:r>
                      <a:endParaRPr sz="1600" dirty="0">
                        <a:latin typeface="Gill Sans MT" panose="020B0502020104020203" pitchFamily="34" charset="0"/>
                        <a:cs typeface="Arial MT"/>
                      </a:endParaRPr>
                    </a:p>
                  </a:txBody>
                  <a:tcPr marL="0" marR="0" marT="31114" marB="0"/>
                </a:tc>
                <a:extLst>
                  <a:ext uri="{0D108BD9-81ED-4DB2-BD59-A6C34878D82A}">
                    <a16:rowId xmlns:a16="http://schemas.microsoft.com/office/drawing/2014/main" val="10003"/>
                  </a:ext>
                </a:extLst>
              </a:tr>
              <a:tr h="836023">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dirty="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marL="92075">
                        <a:lnSpc>
                          <a:spcPct val="100000"/>
                        </a:lnSpc>
                        <a:spcBef>
                          <a:spcPts val="245"/>
                        </a:spcBef>
                      </a:pPr>
                      <a:r>
                        <a:rPr sz="1600" dirty="0">
                          <a:latin typeface="Gill Sans MT" panose="020B0502020104020203" pitchFamily="34" charset="0"/>
                        </a:rPr>
                        <a:t>•</a:t>
                      </a:r>
                      <a:endParaRPr sz="1600">
                        <a:latin typeface="Gill Sans MT" panose="020B0502020104020203" pitchFamily="34" charset="0"/>
                      </a:endParaRPr>
                    </a:p>
                    <a:p>
                      <a:pPr marL="92075">
                        <a:lnSpc>
                          <a:spcPct val="100000"/>
                        </a:lnSpc>
                        <a:spcBef>
                          <a:spcPts val="15"/>
                        </a:spcBef>
                      </a:pPr>
                      <a:r>
                        <a:rPr sz="1600" dirty="0">
                          <a:latin typeface="Gill Sans MT" panose="020B0502020104020203" pitchFamily="34" charset="0"/>
                        </a:rPr>
                        <a:t>•</a:t>
                      </a:r>
                      <a:endParaRPr sz="1600">
                        <a:latin typeface="Gill Sans MT" panose="020B0502020104020203" pitchFamily="34" charset="0"/>
                      </a:endParaRPr>
                    </a:p>
                    <a:p>
                      <a:pPr marL="92075">
                        <a:lnSpc>
                          <a:spcPct val="100000"/>
                        </a:lnSpc>
                      </a:pPr>
                      <a:r>
                        <a:rPr sz="1600" dirty="0">
                          <a:latin typeface="Gill Sans MT" panose="020B0502020104020203" pitchFamily="34" charset="0"/>
                        </a:rPr>
                        <a:t>•</a:t>
                      </a:r>
                      <a:endParaRPr sz="1600">
                        <a:latin typeface="Gill Sans MT" panose="020B0502020104020203" pitchFamily="34" charset="0"/>
                        <a:cs typeface="Arial MT"/>
                      </a:endParaRPr>
                    </a:p>
                  </a:txBody>
                  <a:tcPr marL="0" marR="0" marT="31115" marB="0"/>
                </a:tc>
                <a:extLst>
                  <a:ext uri="{0D108BD9-81ED-4DB2-BD59-A6C34878D82A}">
                    <a16:rowId xmlns:a16="http://schemas.microsoft.com/office/drawing/2014/main" val="10004"/>
                  </a:ext>
                </a:extLst>
              </a:tr>
              <a:tr h="792480">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marL="92075">
                        <a:lnSpc>
                          <a:spcPct val="100000"/>
                        </a:lnSpc>
                        <a:spcBef>
                          <a:spcPts val="250"/>
                        </a:spcBef>
                      </a:pPr>
                      <a:r>
                        <a:rPr sz="1600" dirty="0">
                          <a:latin typeface="Gill Sans MT" panose="020B0502020104020203" pitchFamily="34" charset="0"/>
                        </a:rPr>
                        <a:t>•</a:t>
                      </a:r>
                      <a:endParaRPr sz="1600">
                        <a:latin typeface="Gill Sans MT" panose="020B0502020104020203" pitchFamily="34" charset="0"/>
                      </a:endParaRPr>
                    </a:p>
                    <a:p>
                      <a:pPr marL="92075">
                        <a:lnSpc>
                          <a:spcPct val="100000"/>
                        </a:lnSpc>
                        <a:spcBef>
                          <a:spcPts val="10"/>
                        </a:spcBef>
                      </a:pPr>
                      <a:r>
                        <a:rPr sz="1600" dirty="0">
                          <a:latin typeface="Gill Sans MT" panose="020B0502020104020203" pitchFamily="34" charset="0"/>
                        </a:rPr>
                        <a:t>•</a:t>
                      </a:r>
                      <a:endParaRPr sz="1600">
                        <a:latin typeface="Gill Sans MT" panose="020B0502020104020203" pitchFamily="34" charset="0"/>
                      </a:endParaRPr>
                    </a:p>
                    <a:p>
                      <a:pPr marL="92075">
                        <a:lnSpc>
                          <a:spcPct val="100000"/>
                        </a:lnSpc>
                      </a:pPr>
                      <a:r>
                        <a:rPr sz="1600" dirty="0">
                          <a:latin typeface="Gill Sans MT" panose="020B0502020104020203" pitchFamily="34" charset="0"/>
                        </a:rPr>
                        <a:t>•</a:t>
                      </a:r>
                      <a:endParaRPr sz="1600">
                        <a:latin typeface="Gill Sans MT" panose="020B0502020104020203" pitchFamily="34" charset="0"/>
                        <a:cs typeface="Arial MT"/>
                      </a:endParaRPr>
                    </a:p>
                  </a:txBody>
                  <a:tcPr marL="0" marR="0" marT="31750" marB="0"/>
                </a:tc>
                <a:extLst>
                  <a:ext uri="{0D108BD9-81ED-4DB2-BD59-A6C34878D82A}">
                    <a16:rowId xmlns:a16="http://schemas.microsoft.com/office/drawing/2014/main" val="10005"/>
                  </a:ext>
                </a:extLst>
              </a:tr>
              <a:tr h="801188">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marL="92075">
                        <a:lnSpc>
                          <a:spcPct val="100000"/>
                        </a:lnSpc>
                        <a:spcBef>
                          <a:spcPts val="250"/>
                        </a:spcBef>
                      </a:pPr>
                      <a:r>
                        <a:rPr sz="1600" dirty="0">
                          <a:latin typeface="Gill Sans MT" panose="020B0502020104020203" pitchFamily="34" charset="0"/>
                        </a:rPr>
                        <a:t>•</a:t>
                      </a:r>
                    </a:p>
                    <a:p>
                      <a:pPr marL="92075">
                        <a:lnSpc>
                          <a:spcPct val="100000"/>
                        </a:lnSpc>
                        <a:spcBef>
                          <a:spcPts val="10"/>
                        </a:spcBef>
                      </a:pPr>
                      <a:r>
                        <a:rPr sz="1600" dirty="0">
                          <a:latin typeface="Gill Sans MT" panose="020B0502020104020203" pitchFamily="34" charset="0"/>
                        </a:rPr>
                        <a:t>•</a:t>
                      </a:r>
                    </a:p>
                    <a:p>
                      <a:pPr marL="92075">
                        <a:lnSpc>
                          <a:spcPct val="100000"/>
                        </a:lnSpc>
                      </a:pPr>
                      <a:r>
                        <a:rPr sz="1600" dirty="0">
                          <a:latin typeface="Gill Sans MT" panose="020B0502020104020203" pitchFamily="34" charset="0"/>
                        </a:rPr>
                        <a:t>•</a:t>
                      </a:r>
                      <a:endParaRPr sz="1600" dirty="0">
                        <a:latin typeface="Gill Sans MT" panose="020B0502020104020203" pitchFamily="34" charset="0"/>
                        <a:cs typeface="Arial MT"/>
                      </a:endParaRPr>
                    </a:p>
                  </a:txBody>
                  <a:tcPr marL="0" marR="0" marT="31750" marB="0"/>
                </a:tc>
                <a:extLst>
                  <a:ext uri="{0D108BD9-81ED-4DB2-BD59-A6C34878D82A}">
                    <a16:rowId xmlns:a16="http://schemas.microsoft.com/office/drawing/2014/main" val="10006"/>
                  </a:ext>
                </a:extLst>
              </a:tr>
            </a:tbl>
          </a:graphicData>
        </a:graphic>
      </p:graphicFrame>
      <p:sp>
        <p:nvSpPr>
          <p:cNvPr id="5" name="object 3"/>
          <p:cNvSpPr/>
          <p:nvPr/>
        </p:nvSpPr>
        <p:spPr>
          <a:xfrm>
            <a:off x="10763796" y="5742546"/>
            <a:ext cx="984067" cy="403860"/>
          </a:xfrm>
          <a:custGeom>
            <a:avLst/>
            <a:gdLst/>
            <a:ahLst/>
            <a:cxnLst/>
            <a:rect l="l" t="t" r="r" b="b"/>
            <a:pathLst>
              <a:path w="660400" h="403859">
                <a:moveTo>
                  <a:pt x="0" y="403860"/>
                </a:moveTo>
                <a:lnTo>
                  <a:pt x="659892" y="403860"/>
                </a:lnTo>
                <a:lnTo>
                  <a:pt x="659892" y="0"/>
                </a:lnTo>
                <a:lnTo>
                  <a:pt x="0" y="0"/>
                </a:lnTo>
                <a:lnTo>
                  <a:pt x="0" y="403860"/>
                </a:lnTo>
                <a:close/>
              </a:path>
            </a:pathLst>
          </a:custGeom>
          <a:ln w="12192">
            <a:solidFill>
              <a:schemeClr val="tx1"/>
            </a:solidFill>
          </a:ln>
        </p:spPr>
        <p:txBody>
          <a:bodyPr wrap="square" lIns="0" tIns="0" rIns="0" bIns="0" rtlCol="0"/>
          <a:lstStyle/>
          <a:p>
            <a:endParaRPr/>
          </a:p>
        </p:txBody>
      </p:sp>
      <p:sp>
        <p:nvSpPr>
          <p:cNvPr id="6" name="object 4"/>
          <p:cNvSpPr txBox="1"/>
          <p:nvPr/>
        </p:nvSpPr>
        <p:spPr>
          <a:xfrm>
            <a:off x="9562013" y="5661065"/>
            <a:ext cx="1426119" cy="566822"/>
          </a:xfrm>
          <a:prstGeom prst="rect">
            <a:avLst/>
          </a:prstGeom>
        </p:spPr>
        <p:txBody>
          <a:bodyPr vert="horz" wrap="square" lIns="0" tIns="12700" rIns="0" bIns="0" rtlCol="0">
            <a:spAutoFit/>
          </a:bodyPr>
          <a:lstStyle/>
          <a:p>
            <a:pPr marL="12700" marR="5080">
              <a:lnSpc>
                <a:spcPct val="100000"/>
              </a:lnSpc>
              <a:spcBef>
                <a:spcPts val="100"/>
              </a:spcBef>
            </a:pPr>
            <a:r>
              <a:rPr sz="1800" spc="-15" dirty="0">
                <a:latin typeface="Gill Sans MT" panose="020B0502020104020203" pitchFamily="34" charset="0"/>
                <a:cs typeface="Calibri"/>
              </a:rPr>
              <a:t>Checked</a:t>
            </a:r>
            <a:r>
              <a:rPr sz="1800" spc="-55" dirty="0">
                <a:latin typeface="Gill Sans MT" panose="020B0502020104020203" pitchFamily="34" charset="0"/>
                <a:cs typeface="Calibri"/>
              </a:rPr>
              <a:t> </a:t>
            </a:r>
            <a:r>
              <a:rPr sz="1800" spc="-5" dirty="0">
                <a:latin typeface="Gill Sans MT" panose="020B0502020104020203" pitchFamily="34" charset="0"/>
                <a:cs typeface="Calibri"/>
              </a:rPr>
              <a:t>by </a:t>
            </a:r>
            <a:r>
              <a:rPr sz="1800" spc="-395" dirty="0">
                <a:latin typeface="Gill Sans MT" panose="020B0502020104020203" pitchFamily="34" charset="0"/>
                <a:cs typeface="Calibri"/>
              </a:rPr>
              <a:t> </a:t>
            </a:r>
            <a:r>
              <a:rPr sz="1800" spc="-15" dirty="0">
                <a:latin typeface="Gill Sans MT" panose="020B0502020104020203" pitchFamily="34" charset="0"/>
                <a:cs typeface="Calibri"/>
              </a:rPr>
              <a:t>form</a:t>
            </a:r>
            <a:r>
              <a:rPr sz="1800" spc="-45" dirty="0">
                <a:latin typeface="Gill Sans MT" panose="020B0502020104020203" pitchFamily="34" charset="0"/>
                <a:cs typeface="Calibri"/>
              </a:rPr>
              <a:t> </a:t>
            </a:r>
            <a:r>
              <a:rPr sz="1800" spc="-10" dirty="0">
                <a:latin typeface="Gill Sans MT" panose="020B0502020104020203" pitchFamily="34" charset="0"/>
                <a:cs typeface="Calibri"/>
              </a:rPr>
              <a:t>tutor:</a:t>
            </a:r>
            <a:endParaRPr sz="1800" dirty="0">
              <a:latin typeface="Gill Sans MT" panose="020B0502020104020203" pitchFamily="34" charset="0"/>
              <a:cs typeface="Calibri"/>
            </a:endParaRPr>
          </a:p>
        </p:txBody>
      </p:sp>
    </p:spTree>
    <p:extLst>
      <p:ext uri="{BB962C8B-B14F-4D97-AF65-F5344CB8AC3E}">
        <p14:creationId xmlns:p14="http://schemas.microsoft.com/office/powerpoint/2010/main" val="283826947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nvGraphicFramePr>
        <p:xfrm>
          <a:off x="307458" y="200891"/>
          <a:ext cx="11571032" cy="5198670"/>
        </p:xfrm>
        <a:graphic>
          <a:graphicData uri="http://schemas.openxmlformats.org/drawingml/2006/table">
            <a:tbl>
              <a:tblPr firstRow="1" bandRow="1">
                <a:tableStyleId>{5940675A-B579-460E-94D1-54222C63F5DA}</a:tableStyleId>
              </a:tblPr>
              <a:tblGrid>
                <a:gridCol w="1135511">
                  <a:extLst>
                    <a:ext uri="{9D8B030D-6E8A-4147-A177-3AD203B41FA5}">
                      <a16:colId xmlns:a16="http://schemas.microsoft.com/office/drawing/2014/main" val="20000"/>
                    </a:ext>
                  </a:extLst>
                </a:gridCol>
                <a:gridCol w="2220710">
                  <a:extLst>
                    <a:ext uri="{9D8B030D-6E8A-4147-A177-3AD203B41FA5}">
                      <a16:colId xmlns:a16="http://schemas.microsoft.com/office/drawing/2014/main" val="20001"/>
                    </a:ext>
                  </a:extLst>
                </a:gridCol>
                <a:gridCol w="1483087">
                  <a:extLst>
                    <a:ext uri="{9D8B030D-6E8A-4147-A177-3AD203B41FA5}">
                      <a16:colId xmlns:a16="http://schemas.microsoft.com/office/drawing/2014/main" val="20002"/>
                    </a:ext>
                  </a:extLst>
                </a:gridCol>
                <a:gridCol w="6731724">
                  <a:extLst>
                    <a:ext uri="{9D8B030D-6E8A-4147-A177-3AD203B41FA5}">
                      <a16:colId xmlns:a16="http://schemas.microsoft.com/office/drawing/2014/main" val="20003"/>
                    </a:ext>
                  </a:extLst>
                </a:gridCol>
              </a:tblGrid>
              <a:tr h="469900">
                <a:tc gridSpan="4">
                  <a:txBody>
                    <a:bodyPr/>
                    <a:lstStyle/>
                    <a:p>
                      <a:pPr marL="91440" algn="ctr">
                        <a:lnSpc>
                          <a:spcPct val="100000"/>
                        </a:lnSpc>
                        <a:spcBef>
                          <a:spcPts val="229"/>
                        </a:spcBef>
                      </a:pPr>
                      <a:r>
                        <a:rPr sz="1600" spc="-10" dirty="0">
                          <a:latin typeface="Gill Sans MT" panose="020B0502020104020203" pitchFamily="34" charset="0"/>
                        </a:rPr>
                        <a:t>Reading </a:t>
                      </a:r>
                      <a:r>
                        <a:rPr sz="1600" dirty="0">
                          <a:latin typeface="Gill Sans MT" panose="020B0502020104020203" pitchFamily="34" charset="0"/>
                        </a:rPr>
                        <a:t>Log</a:t>
                      </a:r>
                      <a:r>
                        <a:rPr sz="1600" spc="-5" dirty="0">
                          <a:latin typeface="Gill Sans MT" panose="020B0502020104020203" pitchFamily="34" charset="0"/>
                        </a:rPr>
                        <a:t> </a:t>
                      </a:r>
                      <a:r>
                        <a:rPr sz="1600" spc="-20" dirty="0">
                          <a:latin typeface="Gill Sans MT" panose="020B0502020104020203" pitchFamily="34" charset="0"/>
                        </a:rPr>
                        <a:t>w/c</a:t>
                      </a:r>
                      <a:r>
                        <a:rPr sz="1600" dirty="0">
                          <a:latin typeface="Gill Sans MT" panose="020B0502020104020203" pitchFamily="34" charset="0"/>
                        </a:rPr>
                        <a:t> </a:t>
                      </a:r>
                      <a:r>
                        <a:rPr lang="en-GB" sz="1600" spc="10" dirty="0">
                          <a:latin typeface="Gill Sans MT" panose="020B0502020104020203" pitchFamily="34" charset="0"/>
                        </a:rPr>
                        <a:t>2</a:t>
                      </a:r>
                      <a:r>
                        <a:rPr lang="en-GB" sz="1600" spc="10" baseline="30000" dirty="0">
                          <a:latin typeface="Gill Sans MT" panose="020B0502020104020203" pitchFamily="34" charset="0"/>
                        </a:rPr>
                        <a:t>nd</a:t>
                      </a:r>
                      <a:r>
                        <a:rPr lang="en-GB" sz="1600" spc="10" dirty="0">
                          <a:latin typeface="Gill Sans MT" panose="020B0502020104020203" pitchFamily="34" charset="0"/>
                        </a:rPr>
                        <a:t> December</a:t>
                      </a:r>
                      <a:r>
                        <a:rPr lang="en-GB" sz="1600" spc="10" baseline="0" dirty="0">
                          <a:latin typeface="Gill Sans MT" panose="020B0502020104020203" pitchFamily="34" charset="0"/>
                        </a:rPr>
                        <a:t> </a:t>
                      </a:r>
                      <a:r>
                        <a:rPr sz="1600" dirty="0">
                          <a:latin typeface="Gill Sans MT" panose="020B0502020104020203" pitchFamily="34" charset="0"/>
                        </a:rPr>
                        <a:t>(20</a:t>
                      </a:r>
                      <a:r>
                        <a:rPr sz="1600" spc="-10" dirty="0">
                          <a:latin typeface="Gill Sans MT" panose="020B0502020104020203" pitchFamily="34" charset="0"/>
                        </a:rPr>
                        <a:t> </a:t>
                      </a:r>
                      <a:r>
                        <a:rPr sz="1600" spc="-5" dirty="0">
                          <a:latin typeface="Gill Sans MT" panose="020B0502020104020203" pitchFamily="34" charset="0"/>
                        </a:rPr>
                        <a:t>mins </a:t>
                      </a:r>
                      <a:r>
                        <a:rPr sz="1600" spc="-10" dirty="0">
                          <a:latin typeface="Gill Sans MT" panose="020B0502020104020203" pitchFamily="34" charset="0"/>
                        </a:rPr>
                        <a:t>reading</a:t>
                      </a:r>
                      <a:r>
                        <a:rPr sz="1600" dirty="0">
                          <a:latin typeface="Gill Sans MT" panose="020B0502020104020203" pitchFamily="34" charset="0"/>
                        </a:rPr>
                        <a:t> per</a:t>
                      </a:r>
                      <a:r>
                        <a:rPr sz="1600" spc="5" dirty="0">
                          <a:latin typeface="Gill Sans MT" panose="020B0502020104020203" pitchFamily="34" charset="0"/>
                        </a:rPr>
                        <a:t> </a:t>
                      </a:r>
                      <a:r>
                        <a:rPr sz="1600" spc="-15" dirty="0">
                          <a:latin typeface="Gill Sans MT" panose="020B0502020104020203" pitchFamily="34" charset="0"/>
                        </a:rPr>
                        <a:t>day</a:t>
                      </a:r>
                      <a:r>
                        <a:rPr sz="1600" spc="5" dirty="0">
                          <a:latin typeface="Gill Sans MT" panose="020B0502020104020203" pitchFamily="34" charset="0"/>
                        </a:rPr>
                        <a:t> </a:t>
                      </a:r>
                      <a:r>
                        <a:rPr sz="1600" dirty="0">
                          <a:latin typeface="Gill Sans MT" panose="020B0502020104020203" pitchFamily="34" charset="0"/>
                        </a:rPr>
                        <a:t>–</a:t>
                      </a:r>
                      <a:r>
                        <a:rPr sz="1600" spc="5" dirty="0">
                          <a:latin typeface="Gill Sans MT" panose="020B0502020104020203" pitchFamily="34" charset="0"/>
                        </a:rPr>
                        <a:t> </a:t>
                      </a:r>
                      <a:r>
                        <a:rPr sz="1600" spc="-5" dirty="0">
                          <a:latin typeface="Gill Sans MT" panose="020B0502020104020203" pitchFamily="34" charset="0"/>
                        </a:rPr>
                        <a:t>all </a:t>
                      </a:r>
                      <a:r>
                        <a:rPr sz="1600" spc="-10" dirty="0">
                          <a:latin typeface="Gill Sans MT" panose="020B0502020104020203" pitchFamily="34" charset="0"/>
                        </a:rPr>
                        <a:t>five</a:t>
                      </a:r>
                      <a:r>
                        <a:rPr sz="1600" dirty="0">
                          <a:latin typeface="Gill Sans MT" panose="020B0502020104020203" pitchFamily="34" charset="0"/>
                        </a:rPr>
                        <a:t> logs </a:t>
                      </a:r>
                      <a:r>
                        <a:rPr sz="1600" spc="-5" dirty="0">
                          <a:latin typeface="Gill Sans MT" panose="020B0502020104020203" pitchFamily="34" charset="0"/>
                        </a:rPr>
                        <a:t>MUST</a:t>
                      </a:r>
                      <a:r>
                        <a:rPr sz="1600" spc="-15" dirty="0">
                          <a:latin typeface="Gill Sans MT" panose="020B0502020104020203" pitchFamily="34" charset="0"/>
                        </a:rPr>
                        <a:t> </a:t>
                      </a:r>
                      <a:r>
                        <a:rPr sz="1600" dirty="0">
                          <a:latin typeface="Gill Sans MT" panose="020B0502020104020203" pitchFamily="34" charset="0"/>
                        </a:rPr>
                        <a:t>be</a:t>
                      </a:r>
                      <a:r>
                        <a:rPr sz="1600" spc="10" dirty="0">
                          <a:latin typeface="Gill Sans MT" panose="020B0502020104020203" pitchFamily="34" charset="0"/>
                        </a:rPr>
                        <a:t> </a:t>
                      </a:r>
                      <a:r>
                        <a:rPr sz="1600" spc="-5" dirty="0">
                          <a:latin typeface="Gill Sans MT" panose="020B0502020104020203" pitchFamily="34" charset="0"/>
                        </a:rPr>
                        <a:t>completed)</a:t>
                      </a:r>
                      <a:endParaRPr sz="1600" dirty="0">
                        <a:latin typeface="Gill Sans MT" panose="020B0502020104020203" pitchFamily="34" charset="0"/>
                        <a:cs typeface="Calibri"/>
                      </a:endParaRPr>
                    </a:p>
                  </a:txBody>
                  <a:tcPr marL="0" marR="0" marT="29209" marB="0" anchor="ctr">
                    <a:solidFill>
                      <a:schemeClr val="accent1">
                        <a:lumMod val="20000"/>
                        <a:lumOff val="80000"/>
                      </a:schemeClr>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618078">
                <a:tc>
                  <a:txBody>
                    <a:bodyPr/>
                    <a:lstStyle/>
                    <a:p>
                      <a:pPr marL="91440" algn="ctr">
                        <a:lnSpc>
                          <a:spcPct val="100000"/>
                        </a:lnSpc>
                        <a:spcBef>
                          <a:spcPts val="270"/>
                        </a:spcBef>
                      </a:pPr>
                      <a:r>
                        <a:rPr sz="1600" b="1" spc="-10" dirty="0">
                          <a:latin typeface="Gill Sans MT" panose="020B0502020104020203" pitchFamily="34" charset="0"/>
                        </a:rPr>
                        <a:t>Date</a:t>
                      </a:r>
                      <a:endParaRPr sz="1600" b="1" dirty="0">
                        <a:latin typeface="Gill Sans MT" panose="020B0502020104020203" pitchFamily="34" charset="0"/>
                        <a:cs typeface="Calibri"/>
                      </a:endParaRPr>
                    </a:p>
                  </a:txBody>
                  <a:tcPr marL="0" marR="0" marT="34290" marB="0" anchor="ctr"/>
                </a:tc>
                <a:tc>
                  <a:txBody>
                    <a:bodyPr/>
                    <a:lstStyle/>
                    <a:p>
                      <a:pPr marL="91440" algn="ctr">
                        <a:lnSpc>
                          <a:spcPct val="100000"/>
                        </a:lnSpc>
                        <a:spcBef>
                          <a:spcPts val="270"/>
                        </a:spcBef>
                      </a:pPr>
                      <a:r>
                        <a:rPr sz="1600" b="1" spc="-5" dirty="0">
                          <a:latin typeface="Gill Sans MT" panose="020B0502020104020203" pitchFamily="34" charset="0"/>
                        </a:rPr>
                        <a:t>Title</a:t>
                      </a:r>
                      <a:r>
                        <a:rPr sz="1600" b="1" spc="-30" dirty="0">
                          <a:latin typeface="Gill Sans MT" panose="020B0502020104020203" pitchFamily="34" charset="0"/>
                        </a:rPr>
                        <a:t> </a:t>
                      </a:r>
                      <a:r>
                        <a:rPr sz="1600" b="1" dirty="0">
                          <a:latin typeface="Gill Sans MT" panose="020B0502020104020203" pitchFamily="34" charset="0"/>
                        </a:rPr>
                        <a:t>of</a:t>
                      </a:r>
                      <a:r>
                        <a:rPr sz="1600" b="1" spc="-35" dirty="0">
                          <a:latin typeface="Gill Sans MT" panose="020B0502020104020203" pitchFamily="34" charset="0"/>
                        </a:rPr>
                        <a:t> </a:t>
                      </a:r>
                      <a:r>
                        <a:rPr sz="1600" b="1" spc="-5" dirty="0">
                          <a:latin typeface="Gill Sans MT" panose="020B0502020104020203" pitchFamily="34" charset="0"/>
                        </a:rPr>
                        <a:t>novel</a:t>
                      </a:r>
                      <a:endParaRPr sz="1600" b="1">
                        <a:latin typeface="Gill Sans MT" panose="020B0502020104020203" pitchFamily="34" charset="0"/>
                        <a:cs typeface="Calibri"/>
                      </a:endParaRPr>
                    </a:p>
                  </a:txBody>
                  <a:tcPr marL="0" marR="0" marT="34290" marB="0" anchor="ctr"/>
                </a:tc>
                <a:tc>
                  <a:txBody>
                    <a:bodyPr/>
                    <a:lstStyle/>
                    <a:p>
                      <a:pPr marL="92075" marR="273685" algn="ctr">
                        <a:lnSpc>
                          <a:spcPct val="100000"/>
                        </a:lnSpc>
                        <a:spcBef>
                          <a:spcPts val="270"/>
                        </a:spcBef>
                      </a:pPr>
                      <a:r>
                        <a:rPr sz="1600" b="1" spc="-5" dirty="0">
                          <a:latin typeface="Gill Sans MT" panose="020B0502020104020203" pitchFamily="34" charset="0"/>
                        </a:rPr>
                        <a:t>Number</a:t>
                      </a:r>
                      <a:r>
                        <a:rPr sz="1600" b="1" spc="-75" dirty="0">
                          <a:latin typeface="Gill Sans MT" panose="020B0502020104020203" pitchFamily="34" charset="0"/>
                        </a:rPr>
                        <a:t> </a:t>
                      </a:r>
                      <a:r>
                        <a:rPr sz="1600" b="1" spc="-5" dirty="0">
                          <a:latin typeface="Gill Sans MT" panose="020B0502020104020203" pitchFamily="34" charset="0"/>
                        </a:rPr>
                        <a:t>of </a:t>
                      </a:r>
                      <a:r>
                        <a:rPr sz="1600" b="1" spc="-300" dirty="0">
                          <a:latin typeface="Gill Sans MT" panose="020B0502020104020203" pitchFamily="34" charset="0"/>
                        </a:rPr>
                        <a:t> </a:t>
                      </a:r>
                      <a:r>
                        <a:rPr sz="1600" b="1" spc="-10" dirty="0">
                          <a:latin typeface="Gill Sans MT" panose="020B0502020104020203" pitchFamily="34" charset="0"/>
                        </a:rPr>
                        <a:t>p</a:t>
                      </a:r>
                      <a:r>
                        <a:rPr sz="1600" b="1" dirty="0">
                          <a:latin typeface="Gill Sans MT" panose="020B0502020104020203" pitchFamily="34" charset="0"/>
                        </a:rPr>
                        <a:t>a</a:t>
                      </a:r>
                      <a:r>
                        <a:rPr sz="1600" b="1" spc="-15" dirty="0">
                          <a:latin typeface="Gill Sans MT" panose="020B0502020104020203" pitchFamily="34" charset="0"/>
                        </a:rPr>
                        <a:t>g</a:t>
                      </a:r>
                      <a:r>
                        <a:rPr sz="1600" b="1" dirty="0">
                          <a:latin typeface="Gill Sans MT" panose="020B0502020104020203" pitchFamily="34" charset="0"/>
                        </a:rPr>
                        <a:t>es</a:t>
                      </a:r>
                      <a:r>
                        <a:rPr sz="1600" b="1" spc="5" dirty="0">
                          <a:latin typeface="Gill Sans MT" panose="020B0502020104020203" pitchFamily="34" charset="0"/>
                        </a:rPr>
                        <a:t> </a:t>
                      </a:r>
                      <a:r>
                        <a:rPr sz="1600" b="1" spc="-25" dirty="0">
                          <a:latin typeface="Gill Sans MT" panose="020B0502020104020203" pitchFamily="34" charset="0"/>
                        </a:rPr>
                        <a:t>r</a:t>
                      </a:r>
                      <a:r>
                        <a:rPr sz="1600" b="1" dirty="0">
                          <a:latin typeface="Gill Sans MT" panose="020B0502020104020203" pitchFamily="34" charset="0"/>
                        </a:rPr>
                        <a:t>ead</a:t>
                      </a:r>
                      <a:endParaRPr sz="1600" b="1" dirty="0">
                        <a:latin typeface="Gill Sans MT" panose="020B0502020104020203" pitchFamily="34" charset="0"/>
                        <a:cs typeface="Calibri"/>
                      </a:endParaRPr>
                    </a:p>
                  </a:txBody>
                  <a:tcPr marL="0" marR="0" marT="34290" marB="0" anchor="ctr"/>
                </a:tc>
                <a:tc>
                  <a:txBody>
                    <a:bodyPr/>
                    <a:lstStyle/>
                    <a:p>
                      <a:pPr marL="92075" algn="ctr">
                        <a:lnSpc>
                          <a:spcPct val="100000"/>
                        </a:lnSpc>
                        <a:spcBef>
                          <a:spcPts val="270"/>
                        </a:spcBef>
                      </a:pPr>
                      <a:r>
                        <a:rPr sz="1600" b="1" spc="-5" dirty="0">
                          <a:latin typeface="Gill Sans MT" panose="020B0502020104020203" pitchFamily="34" charset="0"/>
                        </a:rPr>
                        <a:t>Summary</a:t>
                      </a:r>
                      <a:r>
                        <a:rPr sz="1600" b="1" spc="-20" dirty="0">
                          <a:latin typeface="Gill Sans MT" panose="020B0502020104020203" pitchFamily="34" charset="0"/>
                        </a:rPr>
                        <a:t> </a:t>
                      </a:r>
                      <a:r>
                        <a:rPr sz="1600" b="1" spc="-5" dirty="0">
                          <a:latin typeface="Gill Sans MT" panose="020B0502020104020203" pitchFamily="34" charset="0"/>
                        </a:rPr>
                        <a:t>about</a:t>
                      </a:r>
                      <a:r>
                        <a:rPr sz="1600" b="1" spc="-10" dirty="0">
                          <a:latin typeface="Gill Sans MT" panose="020B0502020104020203" pitchFamily="34" charset="0"/>
                        </a:rPr>
                        <a:t> </a:t>
                      </a:r>
                      <a:r>
                        <a:rPr sz="1600" b="1" spc="-5" dirty="0">
                          <a:latin typeface="Gill Sans MT" panose="020B0502020104020203" pitchFamily="34" charset="0"/>
                        </a:rPr>
                        <a:t>what</a:t>
                      </a:r>
                      <a:r>
                        <a:rPr sz="1600" b="1" spc="-10" dirty="0">
                          <a:latin typeface="Gill Sans MT" panose="020B0502020104020203" pitchFamily="34" charset="0"/>
                        </a:rPr>
                        <a:t> </a:t>
                      </a:r>
                      <a:r>
                        <a:rPr sz="1600" b="1" dirty="0">
                          <a:latin typeface="Gill Sans MT" panose="020B0502020104020203" pitchFamily="34" charset="0"/>
                        </a:rPr>
                        <a:t>I</a:t>
                      </a:r>
                      <a:r>
                        <a:rPr sz="1600" b="1" spc="-5" dirty="0">
                          <a:latin typeface="Gill Sans MT" panose="020B0502020104020203" pitchFamily="34" charset="0"/>
                        </a:rPr>
                        <a:t> </a:t>
                      </a:r>
                      <a:r>
                        <a:rPr sz="1600" b="1" spc="-15" dirty="0">
                          <a:latin typeface="Gill Sans MT" panose="020B0502020104020203" pitchFamily="34" charset="0"/>
                        </a:rPr>
                        <a:t>have</a:t>
                      </a:r>
                      <a:r>
                        <a:rPr sz="1600" b="1" spc="-5" dirty="0">
                          <a:latin typeface="Gill Sans MT" panose="020B0502020104020203" pitchFamily="34" charset="0"/>
                        </a:rPr>
                        <a:t> read</a:t>
                      </a:r>
                      <a:endParaRPr sz="1600" b="1" dirty="0">
                        <a:latin typeface="Gill Sans MT" panose="020B0502020104020203" pitchFamily="34" charset="0"/>
                        <a:cs typeface="Calibri"/>
                      </a:endParaRPr>
                    </a:p>
                  </a:txBody>
                  <a:tcPr marL="0" marR="0" marT="34290" marB="0" anchor="ctr"/>
                </a:tc>
                <a:extLst>
                  <a:ext uri="{0D108BD9-81ED-4DB2-BD59-A6C34878D82A}">
                    <a16:rowId xmlns:a16="http://schemas.microsoft.com/office/drawing/2014/main" val="10001"/>
                  </a:ext>
                </a:extLst>
              </a:tr>
              <a:tr h="836336">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dirty="0">
                        <a:latin typeface="Gill Sans MT" panose="020B0502020104020203" pitchFamily="34" charset="0"/>
                        <a:cs typeface="Times New Roman"/>
                      </a:endParaRPr>
                    </a:p>
                  </a:txBody>
                  <a:tcPr marL="0" marR="0" marT="0" marB="0"/>
                </a:tc>
                <a:tc>
                  <a:txBody>
                    <a:bodyPr/>
                    <a:lstStyle/>
                    <a:p>
                      <a:pPr marL="92075">
                        <a:lnSpc>
                          <a:spcPct val="100000"/>
                        </a:lnSpc>
                        <a:spcBef>
                          <a:spcPts val="240"/>
                        </a:spcBef>
                      </a:pPr>
                      <a:r>
                        <a:rPr sz="1600" dirty="0">
                          <a:latin typeface="Gill Sans MT" panose="020B0502020104020203" pitchFamily="34" charset="0"/>
                        </a:rPr>
                        <a:t>•</a:t>
                      </a:r>
                    </a:p>
                    <a:p>
                      <a:pPr marL="92075">
                        <a:lnSpc>
                          <a:spcPct val="100000"/>
                        </a:lnSpc>
                        <a:spcBef>
                          <a:spcPts val="15"/>
                        </a:spcBef>
                      </a:pPr>
                      <a:r>
                        <a:rPr sz="1600" dirty="0">
                          <a:latin typeface="Gill Sans MT" panose="020B0502020104020203" pitchFamily="34" charset="0"/>
                        </a:rPr>
                        <a:t>•</a:t>
                      </a:r>
                    </a:p>
                    <a:p>
                      <a:pPr marL="92075">
                        <a:lnSpc>
                          <a:spcPct val="100000"/>
                        </a:lnSpc>
                      </a:pPr>
                      <a:r>
                        <a:rPr sz="1600" dirty="0">
                          <a:latin typeface="Gill Sans MT" panose="020B0502020104020203" pitchFamily="34" charset="0"/>
                        </a:rPr>
                        <a:t>•</a:t>
                      </a:r>
                      <a:endParaRPr sz="1600" dirty="0">
                        <a:latin typeface="Gill Sans MT" panose="020B0502020104020203" pitchFamily="34" charset="0"/>
                        <a:cs typeface="Arial MT"/>
                      </a:endParaRPr>
                    </a:p>
                  </a:txBody>
                  <a:tcPr marL="0" marR="0" marT="30480" marB="0"/>
                </a:tc>
                <a:extLst>
                  <a:ext uri="{0D108BD9-81ED-4DB2-BD59-A6C34878D82A}">
                    <a16:rowId xmlns:a16="http://schemas.microsoft.com/office/drawing/2014/main" val="10002"/>
                  </a:ext>
                </a:extLst>
              </a:tr>
              <a:tr h="844665">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marL="92075">
                        <a:lnSpc>
                          <a:spcPct val="100000"/>
                        </a:lnSpc>
                        <a:spcBef>
                          <a:spcPts val="244"/>
                        </a:spcBef>
                      </a:pPr>
                      <a:r>
                        <a:rPr sz="1600" dirty="0">
                          <a:latin typeface="Gill Sans MT" panose="020B0502020104020203" pitchFamily="34" charset="0"/>
                        </a:rPr>
                        <a:t>•</a:t>
                      </a:r>
                    </a:p>
                    <a:p>
                      <a:pPr marL="92075">
                        <a:lnSpc>
                          <a:spcPct val="100000"/>
                        </a:lnSpc>
                        <a:spcBef>
                          <a:spcPts val="10"/>
                        </a:spcBef>
                      </a:pPr>
                      <a:r>
                        <a:rPr sz="1600" dirty="0">
                          <a:latin typeface="Gill Sans MT" panose="020B0502020104020203" pitchFamily="34" charset="0"/>
                        </a:rPr>
                        <a:t>•</a:t>
                      </a:r>
                    </a:p>
                    <a:p>
                      <a:pPr marL="92075">
                        <a:lnSpc>
                          <a:spcPct val="100000"/>
                        </a:lnSpc>
                      </a:pPr>
                      <a:r>
                        <a:rPr sz="1600" dirty="0">
                          <a:latin typeface="Gill Sans MT" panose="020B0502020104020203" pitchFamily="34" charset="0"/>
                        </a:rPr>
                        <a:t>•</a:t>
                      </a:r>
                      <a:endParaRPr sz="1600" dirty="0">
                        <a:latin typeface="Gill Sans MT" panose="020B0502020104020203" pitchFamily="34" charset="0"/>
                        <a:cs typeface="Arial MT"/>
                      </a:endParaRPr>
                    </a:p>
                  </a:txBody>
                  <a:tcPr marL="0" marR="0" marT="31114" marB="0"/>
                </a:tc>
                <a:extLst>
                  <a:ext uri="{0D108BD9-81ED-4DB2-BD59-A6C34878D82A}">
                    <a16:rowId xmlns:a16="http://schemas.microsoft.com/office/drawing/2014/main" val="10003"/>
                  </a:ext>
                </a:extLst>
              </a:tr>
              <a:tr h="836023">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dirty="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marL="92075">
                        <a:lnSpc>
                          <a:spcPct val="100000"/>
                        </a:lnSpc>
                        <a:spcBef>
                          <a:spcPts val="245"/>
                        </a:spcBef>
                      </a:pPr>
                      <a:r>
                        <a:rPr sz="1600" dirty="0">
                          <a:latin typeface="Gill Sans MT" panose="020B0502020104020203" pitchFamily="34" charset="0"/>
                        </a:rPr>
                        <a:t>•</a:t>
                      </a:r>
                      <a:endParaRPr sz="1600">
                        <a:latin typeface="Gill Sans MT" panose="020B0502020104020203" pitchFamily="34" charset="0"/>
                      </a:endParaRPr>
                    </a:p>
                    <a:p>
                      <a:pPr marL="92075">
                        <a:lnSpc>
                          <a:spcPct val="100000"/>
                        </a:lnSpc>
                        <a:spcBef>
                          <a:spcPts val="15"/>
                        </a:spcBef>
                      </a:pPr>
                      <a:r>
                        <a:rPr sz="1600" dirty="0">
                          <a:latin typeface="Gill Sans MT" panose="020B0502020104020203" pitchFamily="34" charset="0"/>
                        </a:rPr>
                        <a:t>•</a:t>
                      </a:r>
                      <a:endParaRPr sz="1600">
                        <a:latin typeface="Gill Sans MT" panose="020B0502020104020203" pitchFamily="34" charset="0"/>
                      </a:endParaRPr>
                    </a:p>
                    <a:p>
                      <a:pPr marL="92075">
                        <a:lnSpc>
                          <a:spcPct val="100000"/>
                        </a:lnSpc>
                      </a:pPr>
                      <a:r>
                        <a:rPr sz="1600" dirty="0">
                          <a:latin typeface="Gill Sans MT" panose="020B0502020104020203" pitchFamily="34" charset="0"/>
                        </a:rPr>
                        <a:t>•</a:t>
                      </a:r>
                      <a:endParaRPr sz="1600">
                        <a:latin typeface="Gill Sans MT" panose="020B0502020104020203" pitchFamily="34" charset="0"/>
                        <a:cs typeface="Arial MT"/>
                      </a:endParaRPr>
                    </a:p>
                  </a:txBody>
                  <a:tcPr marL="0" marR="0" marT="31115" marB="0"/>
                </a:tc>
                <a:extLst>
                  <a:ext uri="{0D108BD9-81ED-4DB2-BD59-A6C34878D82A}">
                    <a16:rowId xmlns:a16="http://schemas.microsoft.com/office/drawing/2014/main" val="10004"/>
                  </a:ext>
                </a:extLst>
              </a:tr>
              <a:tr h="792480">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marL="92075">
                        <a:lnSpc>
                          <a:spcPct val="100000"/>
                        </a:lnSpc>
                        <a:spcBef>
                          <a:spcPts val="250"/>
                        </a:spcBef>
                      </a:pPr>
                      <a:r>
                        <a:rPr sz="1600" dirty="0">
                          <a:latin typeface="Gill Sans MT" panose="020B0502020104020203" pitchFamily="34" charset="0"/>
                        </a:rPr>
                        <a:t>•</a:t>
                      </a:r>
                      <a:endParaRPr sz="1600">
                        <a:latin typeface="Gill Sans MT" panose="020B0502020104020203" pitchFamily="34" charset="0"/>
                      </a:endParaRPr>
                    </a:p>
                    <a:p>
                      <a:pPr marL="92075">
                        <a:lnSpc>
                          <a:spcPct val="100000"/>
                        </a:lnSpc>
                        <a:spcBef>
                          <a:spcPts val="10"/>
                        </a:spcBef>
                      </a:pPr>
                      <a:r>
                        <a:rPr sz="1600" dirty="0">
                          <a:latin typeface="Gill Sans MT" panose="020B0502020104020203" pitchFamily="34" charset="0"/>
                        </a:rPr>
                        <a:t>•</a:t>
                      </a:r>
                      <a:endParaRPr sz="1600">
                        <a:latin typeface="Gill Sans MT" panose="020B0502020104020203" pitchFamily="34" charset="0"/>
                      </a:endParaRPr>
                    </a:p>
                    <a:p>
                      <a:pPr marL="92075">
                        <a:lnSpc>
                          <a:spcPct val="100000"/>
                        </a:lnSpc>
                      </a:pPr>
                      <a:r>
                        <a:rPr sz="1600" dirty="0">
                          <a:latin typeface="Gill Sans MT" panose="020B0502020104020203" pitchFamily="34" charset="0"/>
                        </a:rPr>
                        <a:t>•</a:t>
                      </a:r>
                      <a:endParaRPr sz="1600">
                        <a:latin typeface="Gill Sans MT" panose="020B0502020104020203" pitchFamily="34" charset="0"/>
                        <a:cs typeface="Arial MT"/>
                      </a:endParaRPr>
                    </a:p>
                  </a:txBody>
                  <a:tcPr marL="0" marR="0" marT="31750" marB="0"/>
                </a:tc>
                <a:extLst>
                  <a:ext uri="{0D108BD9-81ED-4DB2-BD59-A6C34878D82A}">
                    <a16:rowId xmlns:a16="http://schemas.microsoft.com/office/drawing/2014/main" val="10005"/>
                  </a:ext>
                </a:extLst>
              </a:tr>
              <a:tr h="801188">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marL="92075">
                        <a:lnSpc>
                          <a:spcPct val="100000"/>
                        </a:lnSpc>
                        <a:spcBef>
                          <a:spcPts val="250"/>
                        </a:spcBef>
                      </a:pPr>
                      <a:r>
                        <a:rPr sz="1600" dirty="0">
                          <a:latin typeface="Gill Sans MT" panose="020B0502020104020203" pitchFamily="34" charset="0"/>
                        </a:rPr>
                        <a:t>•</a:t>
                      </a:r>
                    </a:p>
                    <a:p>
                      <a:pPr marL="92075">
                        <a:lnSpc>
                          <a:spcPct val="100000"/>
                        </a:lnSpc>
                        <a:spcBef>
                          <a:spcPts val="10"/>
                        </a:spcBef>
                      </a:pPr>
                      <a:r>
                        <a:rPr sz="1600" dirty="0">
                          <a:latin typeface="Gill Sans MT" panose="020B0502020104020203" pitchFamily="34" charset="0"/>
                        </a:rPr>
                        <a:t>•</a:t>
                      </a:r>
                    </a:p>
                    <a:p>
                      <a:pPr marL="92075">
                        <a:lnSpc>
                          <a:spcPct val="100000"/>
                        </a:lnSpc>
                      </a:pPr>
                      <a:r>
                        <a:rPr sz="1600" dirty="0">
                          <a:latin typeface="Gill Sans MT" panose="020B0502020104020203" pitchFamily="34" charset="0"/>
                        </a:rPr>
                        <a:t>•</a:t>
                      </a:r>
                      <a:endParaRPr sz="1600" dirty="0">
                        <a:latin typeface="Gill Sans MT" panose="020B0502020104020203" pitchFamily="34" charset="0"/>
                        <a:cs typeface="Arial MT"/>
                      </a:endParaRPr>
                    </a:p>
                  </a:txBody>
                  <a:tcPr marL="0" marR="0" marT="31750" marB="0"/>
                </a:tc>
                <a:extLst>
                  <a:ext uri="{0D108BD9-81ED-4DB2-BD59-A6C34878D82A}">
                    <a16:rowId xmlns:a16="http://schemas.microsoft.com/office/drawing/2014/main" val="10006"/>
                  </a:ext>
                </a:extLst>
              </a:tr>
            </a:tbl>
          </a:graphicData>
        </a:graphic>
      </p:graphicFrame>
      <p:sp>
        <p:nvSpPr>
          <p:cNvPr id="5" name="object 3"/>
          <p:cNvSpPr/>
          <p:nvPr/>
        </p:nvSpPr>
        <p:spPr>
          <a:xfrm>
            <a:off x="10763796" y="5742546"/>
            <a:ext cx="984067" cy="403860"/>
          </a:xfrm>
          <a:custGeom>
            <a:avLst/>
            <a:gdLst/>
            <a:ahLst/>
            <a:cxnLst/>
            <a:rect l="l" t="t" r="r" b="b"/>
            <a:pathLst>
              <a:path w="660400" h="403859">
                <a:moveTo>
                  <a:pt x="0" y="403860"/>
                </a:moveTo>
                <a:lnTo>
                  <a:pt x="659892" y="403860"/>
                </a:lnTo>
                <a:lnTo>
                  <a:pt x="659892" y="0"/>
                </a:lnTo>
                <a:lnTo>
                  <a:pt x="0" y="0"/>
                </a:lnTo>
                <a:lnTo>
                  <a:pt x="0" y="403860"/>
                </a:lnTo>
                <a:close/>
              </a:path>
            </a:pathLst>
          </a:custGeom>
          <a:ln w="12192">
            <a:solidFill>
              <a:schemeClr val="tx1"/>
            </a:solidFill>
          </a:ln>
        </p:spPr>
        <p:txBody>
          <a:bodyPr wrap="square" lIns="0" tIns="0" rIns="0" bIns="0" rtlCol="0"/>
          <a:lstStyle/>
          <a:p>
            <a:endParaRPr/>
          </a:p>
        </p:txBody>
      </p:sp>
      <p:sp>
        <p:nvSpPr>
          <p:cNvPr id="6" name="object 4"/>
          <p:cNvSpPr txBox="1"/>
          <p:nvPr/>
        </p:nvSpPr>
        <p:spPr>
          <a:xfrm>
            <a:off x="9562013" y="5661065"/>
            <a:ext cx="1426119" cy="566822"/>
          </a:xfrm>
          <a:prstGeom prst="rect">
            <a:avLst/>
          </a:prstGeom>
        </p:spPr>
        <p:txBody>
          <a:bodyPr vert="horz" wrap="square" lIns="0" tIns="12700" rIns="0" bIns="0" rtlCol="0">
            <a:spAutoFit/>
          </a:bodyPr>
          <a:lstStyle/>
          <a:p>
            <a:pPr marL="12700" marR="5080">
              <a:lnSpc>
                <a:spcPct val="100000"/>
              </a:lnSpc>
              <a:spcBef>
                <a:spcPts val="100"/>
              </a:spcBef>
            </a:pPr>
            <a:r>
              <a:rPr sz="1800" spc="-15" dirty="0">
                <a:latin typeface="Gill Sans MT" panose="020B0502020104020203" pitchFamily="34" charset="0"/>
                <a:cs typeface="Calibri"/>
              </a:rPr>
              <a:t>Checked</a:t>
            </a:r>
            <a:r>
              <a:rPr sz="1800" spc="-55" dirty="0">
                <a:latin typeface="Gill Sans MT" panose="020B0502020104020203" pitchFamily="34" charset="0"/>
                <a:cs typeface="Calibri"/>
              </a:rPr>
              <a:t> </a:t>
            </a:r>
            <a:r>
              <a:rPr sz="1800" spc="-5" dirty="0">
                <a:latin typeface="Gill Sans MT" panose="020B0502020104020203" pitchFamily="34" charset="0"/>
                <a:cs typeface="Calibri"/>
              </a:rPr>
              <a:t>by </a:t>
            </a:r>
            <a:r>
              <a:rPr sz="1800" spc="-395" dirty="0">
                <a:latin typeface="Gill Sans MT" panose="020B0502020104020203" pitchFamily="34" charset="0"/>
                <a:cs typeface="Calibri"/>
              </a:rPr>
              <a:t> </a:t>
            </a:r>
            <a:r>
              <a:rPr sz="1800" spc="-15" dirty="0">
                <a:latin typeface="Gill Sans MT" panose="020B0502020104020203" pitchFamily="34" charset="0"/>
                <a:cs typeface="Calibri"/>
              </a:rPr>
              <a:t>form</a:t>
            </a:r>
            <a:r>
              <a:rPr sz="1800" spc="-45" dirty="0">
                <a:latin typeface="Gill Sans MT" panose="020B0502020104020203" pitchFamily="34" charset="0"/>
                <a:cs typeface="Calibri"/>
              </a:rPr>
              <a:t> </a:t>
            </a:r>
            <a:r>
              <a:rPr sz="1800" spc="-10" dirty="0">
                <a:latin typeface="Gill Sans MT" panose="020B0502020104020203" pitchFamily="34" charset="0"/>
                <a:cs typeface="Calibri"/>
              </a:rPr>
              <a:t>tutor:</a:t>
            </a:r>
            <a:endParaRPr sz="1800" dirty="0">
              <a:latin typeface="Gill Sans MT" panose="020B0502020104020203" pitchFamily="34" charset="0"/>
              <a:cs typeface="Calibri"/>
            </a:endParaRPr>
          </a:p>
        </p:txBody>
      </p:sp>
    </p:spTree>
    <p:extLst>
      <p:ext uri="{BB962C8B-B14F-4D97-AF65-F5344CB8AC3E}">
        <p14:creationId xmlns:p14="http://schemas.microsoft.com/office/powerpoint/2010/main" val="21239979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nvGraphicFramePr>
        <p:xfrm>
          <a:off x="307458" y="200891"/>
          <a:ext cx="11571032" cy="5198670"/>
        </p:xfrm>
        <a:graphic>
          <a:graphicData uri="http://schemas.openxmlformats.org/drawingml/2006/table">
            <a:tbl>
              <a:tblPr firstRow="1" bandRow="1">
                <a:tableStyleId>{5940675A-B579-460E-94D1-54222C63F5DA}</a:tableStyleId>
              </a:tblPr>
              <a:tblGrid>
                <a:gridCol w="1135511">
                  <a:extLst>
                    <a:ext uri="{9D8B030D-6E8A-4147-A177-3AD203B41FA5}">
                      <a16:colId xmlns:a16="http://schemas.microsoft.com/office/drawing/2014/main" val="20000"/>
                    </a:ext>
                  </a:extLst>
                </a:gridCol>
                <a:gridCol w="2220710">
                  <a:extLst>
                    <a:ext uri="{9D8B030D-6E8A-4147-A177-3AD203B41FA5}">
                      <a16:colId xmlns:a16="http://schemas.microsoft.com/office/drawing/2014/main" val="20001"/>
                    </a:ext>
                  </a:extLst>
                </a:gridCol>
                <a:gridCol w="1483087">
                  <a:extLst>
                    <a:ext uri="{9D8B030D-6E8A-4147-A177-3AD203B41FA5}">
                      <a16:colId xmlns:a16="http://schemas.microsoft.com/office/drawing/2014/main" val="20002"/>
                    </a:ext>
                  </a:extLst>
                </a:gridCol>
                <a:gridCol w="6731724">
                  <a:extLst>
                    <a:ext uri="{9D8B030D-6E8A-4147-A177-3AD203B41FA5}">
                      <a16:colId xmlns:a16="http://schemas.microsoft.com/office/drawing/2014/main" val="20003"/>
                    </a:ext>
                  </a:extLst>
                </a:gridCol>
              </a:tblGrid>
              <a:tr h="469900">
                <a:tc gridSpan="4">
                  <a:txBody>
                    <a:bodyPr/>
                    <a:lstStyle/>
                    <a:p>
                      <a:pPr marL="91440" algn="ctr">
                        <a:lnSpc>
                          <a:spcPct val="100000"/>
                        </a:lnSpc>
                        <a:spcBef>
                          <a:spcPts val="229"/>
                        </a:spcBef>
                      </a:pPr>
                      <a:r>
                        <a:rPr sz="1600" spc="-10" dirty="0">
                          <a:latin typeface="Gill Sans MT" panose="020B0502020104020203" pitchFamily="34" charset="0"/>
                        </a:rPr>
                        <a:t>Reading </a:t>
                      </a:r>
                      <a:r>
                        <a:rPr sz="1600" dirty="0">
                          <a:latin typeface="Gill Sans MT" panose="020B0502020104020203" pitchFamily="34" charset="0"/>
                        </a:rPr>
                        <a:t>Log</a:t>
                      </a:r>
                      <a:r>
                        <a:rPr sz="1600" spc="-5" dirty="0">
                          <a:latin typeface="Gill Sans MT" panose="020B0502020104020203" pitchFamily="34" charset="0"/>
                        </a:rPr>
                        <a:t> </a:t>
                      </a:r>
                      <a:r>
                        <a:rPr sz="1600" spc="-20" dirty="0">
                          <a:latin typeface="Gill Sans MT" panose="020B0502020104020203" pitchFamily="34" charset="0"/>
                        </a:rPr>
                        <a:t>w/c</a:t>
                      </a:r>
                      <a:r>
                        <a:rPr sz="1600" dirty="0">
                          <a:latin typeface="Gill Sans MT" panose="020B0502020104020203" pitchFamily="34" charset="0"/>
                        </a:rPr>
                        <a:t> </a:t>
                      </a:r>
                      <a:r>
                        <a:rPr lang="en-GB" sz="1600" spc="10" dirty="0">
                          <a:latin typeface="Gill Sans MT" panose="020B0502020104020203" pitchFamily="34" charset="0"/>
                        </a:rPr>
                        <a:t>9</a:t>
                      </a:r>
                      <a:r>
                        <a:rPr lang="en-GB" sz="1600" spc="10" baseline="30000" dirty="0">
                          <a:latin typeface="Gill Sans MT" panose="020B0502020104020203" pitchFamily="34" charset="0"/>
                        </a:rPr>
                        <a:t>th</a:t>
                      </a:r>
                      <a:r>
                        <a:rPr lang="en-GB" sz="1600" spc="10" dirty="0">
                          <a:latin typeface="Gill Sans MT" panose="020B0502020104020203" pitchFamily="34" charset="0"/>
                        </a:rPr>
                        <a:t> December </a:t>
                      </a:r>
                      <a:r>
                        <a:rPr sz="1600" dirty="0">
                          <a:latin typeface="Gill Sans MT" panose="020B0502020104020203" pitchFamily="34" charset="0"/>
                        </a:rPr>
                        <a:t>(20</a:t>
                      </a:r>
                      <a:r>
                        <a:rPr sz="1600" spc="-10" dirty="0">
                          <a:latin typeface="Gill Sans MT" panose="020B0502020104020203" pitchFamily="34" charset="0"/>
                        </a:rPr>
                        <a:t> </a:t>
                      </a:r>
                      <a:r>
                        <a:rPr sz="1600" spc="-5" dirty="0">
                          <a:latin typeface="Gill Sans MT" panose="020B0502020104020203" pitchFamily="34" charset="0"/>
                        </a:rPr>
                        <a:t>mins </a:t>
                      </a:r>
                      <a:r>
                        <a:rPr sz="1600" spc="-10" dirty="0">
                          <a:latin typeface="Gill Sans MT" panose="020B0502020104020203" pitchFamily="34" charset="0"/>
                        </a:rPr>
                        <a:t>reading</a:t>
                      </a:r>
                      <a:r>
                        <a:rPr sz="1600" dirty="0">
                          <a:latin typeface="Gill Sans MT" panose="020B0502020104020203" pitchFamily="34" charset="0"/>
                        </a:rPr>
                        <a:t> per</a:t>
                      </a:r>
                      <a:r>
                        <a:rPr sz="1600" spc="5" dirty="0">
                          <a:latin typeface="Gill Sans MT" panose="020B0502020104020203" pitchFamily="34" charset="0"/>
                        </a:rPr>
                        <a:t> </a:t>
                      </a:r>
                      <a:r>
                        <a:rPr sz="1600" spc="-15" dirty="0">
                          <a:latin typeface="Gill Sans MT" panose="020B0502020104020203" pitchFamily="34" charset="0"/>
                        </a:rPr>
                        <a:t>day</a:t>
                      </a:r>
                      <a:r>
                        <a:rPr sz="1600" spc="5" dirty="0">
                          <a:latin typeface="Gill Sans MT" panose="020B0502020104020203" pitchFamily="34" charset="0"/>
                        </a:rPr>
                        <a:t> </a:t>
                      </a:r>
                      <a:r>
                        <a:rPr sz="1600" dirty="0">
                          <a:latin typeface="Gill Sans MT" panose="020B0502020104020203" pitchFamily="34" charset="0"/>
                        </a:rPr>
                        <a:t>–</a:t>
                      </a:r>
                      <a:r>
                        <a:rPr sz="1600" spc="5" dirty="0">
                          <a:latin typeface="Gill Sans MT" panose="020B0502020104020203" pitchFamily="34" charset="0"/>
                        </a:rPr>
                        <a:t> </a:t>
                      </a:r>
                      <a:r>
                        <a:rPr sz="1600" spc="-5" dirty="0">
                          <a:latin typeface="Gill Sans MT" panose="020B0502020104020203" pitchFamily="34" charset="0"/>
                        </a:rPr>
                        <a:t>all </a:t>
                      </a:r>
                      <a:r>
                        <a:rPr sz="1600" spc="-10" dirty="0">
                          <a:latin typeface="Gill Sans MT" panose="020B0502020104020203" pitchFamily="34" charset="0"/>
                        </a:rPr>
                        <a:t>five</a:t>
                      </a:r>
                      <a:r>
                        <a:rPr sz="1600" dirty="0">
                          <a:latin typeface="Gill Sans MT" panose="020B0502020104020203" pitchFamily="34" charset="0"/>
                        </a:rPr>
                        <a:t> logs </a:t>
                      </a:r>
                      <a:r>
                        <a:rPr sz="1600" spc="-5" dirty="0">
                          <a:latin typeface="Gill Sans MT" panose="020B0502020104020203" pitchFamily="34" charset="0"/>
                        </a:rPr>
                        <a:t>MUST</a:t>
                      </a:r>
                      <a:r>
                        <a:rPr sz="1600" spc="-15" dirty="0">
                          <a:latin typeface="Gill Sans MT" panose="020B0502020104020203" pitchFamily="34" charset="0"/>
                        </a:rPr>
                        <a:t> </a:t>
                      </a:r>
                      <a:r>
                        <a:rPr sz="1600" dirty="0">
                          <a:latin typeface="Gill Sans MT" panose="020B0502020104020203" pitchFamily="34" charset="0"/>
                        </a:rPr>
                        <a:t>be</a:t>
                      </a:r>
                      <a:r>
                        <a:rPr sz="1600" spc="10" dirty="0">
                          <a:latin typeface="Gill Sans MT" panose="020B0502020104020203" pitchFamily="34" charset="0"/>
                        </a:rPr>
                        <a:t> </a:t>
                      </a:r>
                      <a:r>
                        <a:rPr sz="1600" spc="-5" dirty="0">
                          <a:latin typeface="Gill Sans MT" panose="020B0502020104020203" pitchFamily="34" charset="0"/>
                        </a:rPr>
                        <a:t>completed)</a:t>
                      </a:r>
                      <a:endParaRPr sz="1600" dirty="0">
                        <a:latin typeface="Gill Sans MT" panose="020B0502020104020203" pitchFamily="34" charset="0"/>
                        <a:cs typeface="Calibri"/>
                      </a:endParaRPr>
                    </a:p>
                  </a:txBody>
                  <a:tcPr marL="0" marR="0" marT="29209" marB="0" anchor="ctr">
                    <a:solidFill>
                      <a:schemeClr val="accent1">
                        <a:lumMod val="20000"/>
                        <a:lumOff val="80000"/>
                      </a:schemeClr>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618078">
                <a:tc>
                  <a:txBody>
                    <a:bodyPr/>
                    <a:lstStyle/>
                    <a:p>
                      <a:pPr marL="91440" algn="ctr">
                        <a:lnSpc>
                          <a:spcPct val="100000"/>
                        </a:lnSpc>
                        <a:spcBef>
                          <a:spcPts val="270"/>
                        </a:spcBef>
                      </a:pPr>
                      <a:r>
                        <a:rPr sz="1600" b="1" spc="-10" dirty="0">
                          <a:latin typeface="Gill Sans MT" panose="020B0502020104020203" pitchFamily="34" charset="0"/>
                        </a:rPr>
                        <a:t>Date</a:t>
                      </a:r>
                      <a:endParaRPr sz="1600" b="1" dirty="0">
                        <a:latin typeface="Gill Sans MT" panose="020B0502020104020203" pitchFamily="34" charset="0"/>
                        <a:cs typeface="Calibri"/>
                      </a:endParaRPr>
                    </a:p>
                  </a:txBody>
                  <a:tcPr marL="0" marR="0" marT="34290" marB="0" anchor="ctr"/>
                </a:tc>
                <a:tc>
                  <a:txBody>
                    <a:bodyPr/>
                    <a:lstStyle/>
                    <a:p>
                      <a:pPr marL="91440" algn="ctr">
                        <a:lnSpc>
                          <a:spcPct val="100000"/>
                        </a:lnSpc>
                        <a:spcBef>
                          <a:spcPts val="270"/>
                        </a:spcBef>
                      </a:pPr>
                      <a:r>
                        <a:rPr sz="1600" b="1" spc="-5" dirty="0">
                          <a:latin typeface="Gill Sans MT" panose="020B0502020104020203" pitchFamily="34" charset="0"/>
                        </a:rPr>
                        <a:t>Title</a:t>
                      </a:r>
                      <a:r>
                        <a:rPr sz="1600" b="1" spc="-30" dirty="0">
                          <a:latin typeface="Gill Sans MT" panose="020B0502020104020203" pitchFamily="34" charset="0"/>
                        </a:rPr>
                        <a:t> </a:t>
                      </a:r>
                      <a:r>
                        <a:rPr sz="1600" b="1" dirty="0">
                          <a:latin typeface="Gill Sans MT" panose="020B0502020104020203" pitchFamily="34" charset="0"/>
                        </a:rPr>
                        <a:t>of</a:t>
                      </a:r>
                      <a:r>
                        <a:rPr sz="1600" b="1" spc="-35" dirty="0">
                          <a:latin typeface="Gill Sans MT" panose="020B0502020104020203" pitchFamily="34" charset="0"/>
                        </a:rPr>
                        <a:t> </a:t>
                      </a:r>
                      <a:r>
                        <a:rPr sz="1600" b="1" spc="-5" dirty="0">
                          <a:latin typeface="Gill Sans MT" panose="020B0502020104020203" pitchFamily="34" charset="0"/>
                        </a:rPr>
                        <a:t>novel</a:t>
                      </a:r>
                      <a:endParaRPr sz="1600" b="1">
                        <a:latin typeface="Gill Sans MT" panose="020B0502020104020203" pitchFamily="34" charset="0"/>
                        <a:cs typeface="Calibri"/>
                      </a:endParaRPr>
                    </a:p>
                  </a:txBody>
                  <a:tcPr marL="0" marR="0" marT="34290" marB="0" anchor="ctr"/>
                </a:tc>
                <a:tc>
                  <a:txBody>
                    <a:bodyPr/>
                    <a:lstStyle/>
                    <a:p>
                      <a:pPr marL="92075" marR="273685" algn="ctr">
                        <a:lnSpc>
                          <a:spcPct val="100000"/>
                        </a:lnSpc>
                        <a:spcBef>
                          <a:spcPts val="270"/>
                        </a:spcBef>
                      </a:pPr>
                      <a:r>
                        <a:rPr sz="1600" b="1" spc="-5" dirty="0">
                          <a:latin typeface="Gill Sans MT" panose="020B0502020104020203" pitchFamily="34" charset="0"/>
                        </a:rPr>
                        <a:t>Number</a:t>
                      </a:r>
                      <a:r>
                        <a:rPr sz="1600" b="1" spc="-75" dirty="0">
                          <a:latin typeface="Gill Sans MT" panose="020B0502020104020203" pitchFamily="34" charset="0"/>
                        </a:rPr>
                        <a:t> </a:t>
                      </a:r>
                      <a:r>
                        <a:rPr sz="1600" b="1" spc="-5" dirty="0">
                          <a:latin typeface="Gill Sans MT" panose="020B0502020104020203" pitchFamily="34" charset="0"/>
                        </a:rPr>
                        <a:t>of </a:t>
                      </a:r>
                      <a:r>
                        <a:rPr sz="1600" b="1" spc="-300" dirty="0">
                          <a:latin typeface="Gill Sans MT" panose="020B0502020104020203" pitchFamily="34" charset="0"/>
                        </a:rPr>
                        <a:t> </a:t>
                      </a:r>
                      <a:r>
                        <a:rPr sz="1600" b="1" spc="-10" dirty="0">
                          <a:latin typeface="Gill Sans MT" panose="020B0502020104020203" pitchFamily="34" charset="0"/>
                        </a:rPr>
                        <a:t>p</a:t>
                      </a:r>
                      <a:r>
                        <a:rPr sz="1600" b="1" dirty="0">
                          <a:latin typeface="Gill Sans MT" panose="020B0502020104020203" pitchFamily="34" charset="0"/>
                        </a:rPr>
                        <a:t>a</a:t>
                      </a:r>
                      <a:r>
                        <a:rPr sz="1600" b="1" spc="-15" dirty="0">
                          <a:latin typeface="Gill Sans MT" panose="020B0502020104020203" pitchFamily="34" charset="0"/>
                        </a:rPr>
                        <a:t>g</a:t>
                      </a:r>
                      <a:r>
                        <a:rPr sz="1600" b="1" dirty="0">
                          <a:latin typeface="Gill Sans MT" panose="020B0502020104020203" pitchFamily="34" charset="0"/>
                        </a:rPr>
                        <a:t>es</a:t>
                      </a:r>
                      <a:r>
                        <a:rPr sz="1600" b="1" spc="5" dirty="0">
                          <a:latin typeface="Gill Sans MT" panose="020B0502020104020203" pitchFamily="34" charset="0"/>
                        </a:rPr>
                        <a:t> </a:t>
                      </a:r>
                      <a:r>
                        <a:rPr sz="1600" b="1" spc="-25" dirty="0">
                          <a:latin typeface="Gill Sans MT" panose="020B0502020104020203" pitchFamily="34" charset="0"/>
                        </a:rPr>
                        <a:t>r</a:t>
                      </a:r>
                      <a:r>
                        <a:rPr sz="1600" b="1" dirty="0">
                          <a:latin typeface="Gill Sans MT" panose="020B0502020104020203" pitchFamily="34" charset="0"/>
                        </a:rPr>
                        <a:t>ead</a:t>
                      </a:r>
                      <a:endParaRPr sz="1600" b="1" dirty="0">
                        <a:latin typeface="Gill Sans MT" panose="020B0502020104020203" pitchFamily="34" charset="0"/>
                        <a:cs typeface="Calibri"/>
                      </a:endParaRPr>
                    </a:p>
                  </a:txBody>
                  <a:tcPr marL="0" marR="0" marT="34290" marB="0" anchor="ctr"/>
                </a:tc>
                <a:tc>
                  <a:txBody>
                    <a:bodyPr/>
                    <a:lstStyle/>
                    <a:p>
                      <a:pPr marL="92075" algn="ctr">
                        <a:lnSpc>
                          <a:spcPct val="100000"/>
                        </a:lnSpc>
                        <a:spcBef>
                          <a:spcPts val="270"/>
                        </a:spcBef>
                      </a:pPr>
                      <a:r>
                        <a:rPr sz="1600" b="1" spc="-5" dirty="0">
                          <a:latin typeface="Gill Sans MT" panose="020B0502020104020203" pitchFamily="34" charset="0"/>
                        </a:rPr>
                        <a:t>Summary</a:t>
                      </a:r>
                      <a:r>
                        <a:rPr sz="1600" b="1" spc="-20" dirty="0">
                          <a:latin typeface="Gill Sans MT" panose="020B0502020104020203" pitchFamily="34" charset="0"/>
                        </a:rPr>
                        <a:t> </a:t>
                      </a:r>
                      <a:r>
                        <a:rPr sz="1600" b="1" spc="-5" dirty="0">
                          <a:latin typeface="Gill Sans MT" panose="020B0502020104020203" pitchFamily="34" charset="0"/>
                        </a:rPr>
                        <a:t>about</a:t>
                      </a:r>
                      <a:r>
                        <a:rPr sz="1600" b="1" spc="-10" dirty="0">
                          <a:latin typeface="Gill Sans MT" panose="020B0502020104020203" pitchFamily="34" charset="0"/>
                        </a:rPr>
                        <a:t> </a:t>
                      </a:r>
                      <a:r>
                        <a:rPr sz="1600" b="1" spc="-5" dirty="0">
                          <a:latin typeface="Gill Sans MT" panose="020B0502020104020203" pitchFamily="34" charset="0"/>
                        </a:rPr>
                        <a:t>what</a:t>
                      </a:r>
                      <a:r>
                        <a:rPr sz="1600" b="1" spc="-10" dirty="0">
                          <a:latin typeface="Gill Sans MT" panose="020B0502020104020203" pitchFamily="34" charset="0"/>
                        </a:rPr>
                        <a:t> </a:t>
                      </a:r>
                      <a:r>
                        <a:rPr sz="1600" b="1" dirty="0">
                          <a:latin typeface="Gill Sans MT" panose="020B0502020104020203" pitchFamily="34" charset="0"/>
                        </a:rPr>
                        <a:t>I</a:t>
                      </a:r>
                      <a:r>
                        <a:rPr sz="1600" b="1" spc="-5" dirty="0">
                          <a:latin typeface="Gill Sans MT" panose="020B0502020104020203" pitchFamily="34" charset="0"/>
                        </a:rPr>
                        <a:t> </a:t>
                      </a:r>
                      <a:r>
                        <a:rPr sz="1600" b="1" spc="-15" dirty="0">
                          <a:latin typeface="Gill Sans MT" panose="020B0502020104020203" pitchFamily="34" charset="0"/>
                        </a:rPr>
                        <a:t>have</a:t>
                      </a:r>
                      <a:r>
                        <a:rPr sz="1600" b="1" spc="-5" dirty="0">
                          <a:latin typeface="Gill Sans MT" panose="020B0502020104020203" pitchFamily="34" charset="0"/>
                        </a:rPr>
                        <a:t> read</a:t>
                      </a:r>
                      <a:endParaRPr sz="1600" b="1" dirty="0">
                        <a:latin typeface="Gill Sans MT" panose="020B0502020104020203" pitchFamily="34" charset="0"/>
                        <a:cs typeface="Calibri"/>
                      </a:endParaRPr>
                    </a:p>
                  </a:txBody>
                  <a:tcPr marL="0" marR="0" marT="34290" marB="0" anchor="ctr"/>
                </a:tc>
                <a:extLst>
                  <a:ext uri="{0D108BD9-81ED-4DB2-BD59-A6C34878D82A}">
                    <a16:rowId xmlns:a16="http://schemas.microsoft.com/office/drawing/2014/main" val="10001"/>
                  </a:ext>
                </a:extLst>
              </a:tr>
              <a:tr h="836336">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dirty="0">
                        <a:latin typeface="Gill Sans MT" panose="020B0502020104020203" pitchFamily="34" charset="0"/>
                        <a:cs typeface="Times New Roman"/>
                      </a:endParaRPr>
                    </a:p>
                  </a:txBody>
                  <a:tcPr marL="0" marR="0" marT="0" marB="0"/>
                </a:tc>
                <a:tc>
                  <a:txBody>
                    <a:bodyPr/>
                    <a:lstStyle/>
                    <a:p>
                      <a:pPr marL="92075">
                        <a:lnSpc>
                          <a:spcPct val="100000"/>
                        </a:lnSpc>
                        <a:spcBef>
                          <a:spcPts val="240"/>
                        </a:spcBef>
                      </a:pPr>
                      <a:r>
                        <a:rPr sz="1600" dirty="0">
                          <a:latin typeface="Gill Sans MT" panose="020B0502020104020203" pitchFamily="34" charset="0"/>
                        </a:rPr>
                        <a:t>•</a:t>
                      </a:r>
                    </a:p>
                    <a:p>
                      <a:pPr marL="92075">
                        <a:lnSpc>
                          <a:spcPct val="100000"/>
                        </a:lnSpc>
                        <a:spcBef>
                          <a:spcPts val="15"/>
                        </a:spcBef>
                      </a:pPr>
                      <a:r>
                        <a:rPr sz="1600" dirty="0">
                          <a:latin typeface="Gill Sans MT" panose="020B0502020104020203" pitchFamily="34" charset="0"/>
                        </a:rPr>
                        <a:t>•</a:t>
                      </a:r>
                    </a:p>
                    <a:p>
                      <a:pPr marL="92075">
                        <a:lnSpc>
                          <a:spcPct val="100000"/>
                        </a:lnSpc>
                      </a:pPr>
                      <a:r>
                        <a:rPr sz="1600" dirty="0">
                          <a:latin typeface="Gill Sans MT" panose="020B0502020104020203" pitchFamily="34" charset="0"/>
                        </a:rPr>
                        <a:t>•</a:t>
                      </a:r>
                      <a:endParaRPr sz="1600" dirty="0">
                        <a:latin typeface="Gill Sans MT" panose="020B0502020104020203" pitchFamily="34" charset="0"/>
                        <a:cs typeface="Arial MT"/>
                      </a:endParaRPr>
                    </a:p>
                  </a:txBody>
                  <a:tcPr marL="0" marR="0" marT="30480" marB="0"/>
                </a:tc>
                <a:extLst>
                  <a:ext uri="{0D108BD9-81ED-4DB2-BD59-A6C34878D82A}">
                    <a16:rowId xmlns:a16="http://schemas.microsoft.com/office/drawing/2014/main" val="10002"/>
                  </a:ext>
                </a:extLst>
              </a:tr>
              <a:tr h="844665">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marL="92075">
                        <a:lnSpc>
                          <a:spcPct val="100000"/>
                        </a:lnSpc>
                        <a:spcBef>
                          <a:spcPts val="244"/>
                        </a:spcBef>
                      </a:pPr>
                      <a:r>
                        <a:rPr sz="1600" dirty="0">
                          <a:latin typeface="Gill Sans MT" panose="020B0502020104020203" pitchFamily="34" charset="0"/>
                        </a:rPr>
                        <a:t>•</a:t>
                      </a:r>
                    </a:p>
                    <a:p>
                      <a:pPr marL="92075">
                        <a:lnSpc>
                          <a:spcPct val="100000"/>
                        </a:lnSpc>
                        <a:spcBef>
                          <a:spcPts val="10"/>
                        </a:spcBef>
                      </a:pPr>
                      <a:r>
                        <a:rPr sz="1600" dirty="0">
                          <a:latin typeface="Gill Sans MT" panose="020B0502020104020203" pitchFamily="34" charset="0"/>
                        </a:rPr>
                        <a:t>•</a:t>
                      </a:r>
                    </a:p>
                    <a:p>
                      <a:pPr marL="92075">
                        <a:lnSpc>
                          <a:spcPct val="100000"/>
                        </a:lnSpc>
                      </a:pPr>
                      <a:r>
                        <a:rPr sz="1600" dirty="0">
                          <a:latin typeface="Gill Sans MT" panose="020B0502020104020203" pitchFamily="34" charset="0"/>
                        </a:rPr>
                        <a:t>•</a:t>
                      </a:r>
                      <a:endParaRPr sz="1600" dirty="0">
                        <a:latin typeface="Gill Sans MT" panose="020B0502020104020203" pitchFamily="34" charset="0"/>
                        <a:cs typeface="Arial MT"/>
                      </a:endParaRPr>
                    </a:p>
                  </a:txBody>
                  <a:tcPr marL="0" marR="0" marT="31114" marB="0"/>
                </a:tc>
                <a:extLst>
                  <a:ext uri="{0D108BD9-81ED-4DB2-BD59-A6C34878D82A}">
                    <a16:rowId xmlns:a16="http://schemas.microsoft.com/office/drawing/2014/main" val="10003"/>
                  </a:ext>
                </a:extLst>
              </a:tr>
              <a:tr h="836023">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dirty="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marL="92075">
                        <a:lnSpc>
                          <a:spcPct val="100000"/>
                        </a:lnSpc>
                        <a:spcBef>
                          <a:spcPts val="245"/>
                        </a:spcBef>
                      </a:pPr>
                      <a:r>
                        <a:rPr sz="1600" dirty="0">
                          <a:latin typeface="Gill Sans MT" panose="020B0502020104020203" pitchFamily="34" charset="0"/>
                        </a:rPr>
                        <a:t>•</a:t>
                      </a:r>
                      <a:endParaRPr sz="1600">
                        <a:latin typeface="Gill Sans MT" panose="020B0502020104020203" pitchFamily="34" charset="0"/>
                      </a:endParaRPr>
                    </a:p>
                    <a:p>
                      <a:pPr marL="92075">
                        <a:lnSpc>
                          <a:spcPct val="100000"/>
                        </a:lnSpc>
                        <a:spcBef>
                          <a:spcPts val="15"/>
                        </a:spcBef>
                      </a:pPr>
                      <a:r>
                        <a:rPr sz="1600" dirty="0">
                          <a:latin typeface="Gill Sans MT" panose="020B0502020104020203" pitchFamily="34" charset="0"/>
                        </a:rPr>
                        <a:t>•</a:t>
                      </a:r>
                      <a:endParaRPr sz="1600">
                        <a:latin typeface="Gill Sans MT" panose="020B0502020104020203" pitchFamily="34" charset="0"/>
                      </a:endParaRPr>
                    </a:p>
                    <a:p>
                      <a:pPr marL="92075">
                        <a:lnSpc>
                          <a:spcPct val="100000"/>
                        </a:lnSpc>
                      </a:pPr>
                      <a:r>
                        <a:rPr sz="1600" dirty="0">
                          <a:latin typeface="Gill Sans MT" panose="020B0502020104020203" pitchFamily="34" charset="0"/>
                        </a:rPr>
                        <a:t>•</a:t>
                      </a:r>
                      <a:endParaRPr sz="1600">
                        <a:latin typeface="Gill Sans MT" panose="020B0502020104020203" pitchFamily="34" charset="0"/>
                        <a:cs typeface="Arial MT"/>
                      </a:endParaRPr>
                    </a:p>
                  </a:txBody>
                  <a:tcPr marL="0" marR="0" marT="31115" marB="0"/>
                </a:tc>
                <a:extLst>
                  <a:ext uri="{0D108BD9-81ED-4DB2-BD59-A6C34878D82A}">
                    <a16:rowId xmlns:a16="http://schemas.microsoft.com/office/drawing/2014/main" val="10004"/>
                  </a:ext>
                </a:extLst>
              </a:tr>
              <a:tr h="792480">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marL="92075">
                        <a:lnSpc>
                          <a:spcPct val="100000"/>
                        </a:lnSpc>
                        <a:spcBef>
                          <a:spcPts val="250"/>
                        </a:spcBef>
                      </a:pPr>
                      <a:r>
                        <a:rPr sz="1600" dirty="0">
                          <a:latin typeface="Gill Sans MT" panose="020B0502020104020203" pitchFamily="34" charset="0"/>
                        </a:rPr>
                        <a:t>•</a:t>
                      </a:r>
                      <a:endParaRPr sz="1600">
                        <a:latin typeface="Gill Sans MT" panose="020B0502020104020203" pitchFamily="34" charset="0"/>
                      </a:endParaRPr>
                    </a:p>
                    <a:p>
                      <a:pPr marL="92075">
                        <a:lnSpc>
                          <a:spcPct val="100000"/>
                        </a:lnSpc>
                        <a:spcBef>
                          <a:spcPts val="10"/>
                        </a:spcBef>
                      </a:pPr>
                      <a:r>
                        <a:rPr sz="1600" dirty="0">
                          <a:latin typeface="Gill Sans MT" panose="020B0502020104020203" pitchFamily="34" charset="0"/>
                        </a:rPr>
                        <a:t>•</a:t>
                      </a:r>
                      <a:endParaRPr sz="1600">
                        <a:latin typeface="Gill Sans MT" panose="020B0502020104020203" pitchFamily="34" charset="0"/>
                      </a:endParaRPr>
                    </a:p>
                    <a:p>
                      <a:pPr marL="92075">
                        <a:lnSpc>
                          <a:spcPct val="100000"/>
                        </a:lnSpc>
                      </a:pPr>
                      <a:r>
                        <a:rPr sz="1600" dirty="0">
                          <a:latin typeface="Gill Sans MT" panose="020B0502020104020203" pitchFamily="34" charset="0"/>
                        </a:rPr>
                        <a:t>•</a:t>
                      </a:r>
                      <a:endParaRPr sz="1600">
                        <a:latin typeface="Gill Sans MT" panose="020B0502020104020203" pitchFamily="34" charset="0"/>
                        <a:cs typeface="Arial MT"/>
                      </a:endParaRPr>
                    </a:p>
                  </a:txBody>
                  <a:tcPr marL="0" marR="0" marT="31750" marB="0"/>
                </a:tc>
                <a:extLst>
                  <a:ext uri="{0D108BD9-81ED-4DB2-BD59-A6C34878D82A}">
                    <a16:rowId xmlns:a16="http://schemas.microsoft.com/office/drawing/2014/main" val="10005"/>
                  </a:ext>
                </a:extLst>
              </a:tr>
              <a:tr h="801188">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marL="92075">
                        <a:lnSpc>
                          <a:spcPct val="100000"/>
                        </a:lnSpc>
                        <a:spcBef>
                          <a:spcPts val="250"/>
                        </a:spcBef>
                      </a:pPr>
                      <a:r>
                        <a:rPr sz="1600" dirty="0">
                          <a:latin typeface="Gill Sans MT" panose="020B0502020104020203" pitchFamily="34" charset="0"/>
                        </a:rPr>
                        <a:t>•</a:t>
                      </a:r>
                    </a:p>
                    <a:p>
                      <a:pPr marL="92075">
                        <a:lnSpc>
                          <a:spcPct val="100000"/>
                        </a:lnSpc>
                        <a:spcBef>
                          <a:spcPts val="10"/>
                        </a:spcBef>
                      </a:pPr>
                      <a:r>
                        <a:rPr sz="1600" dirty="0">
                          <a:latin typeface="Gill Sans MT" panose="020B0502020104020203" pitchFamily="34" charset="0"/>
                        </a:rPr>
                        <a:t>•</a:t>
                      </a:r>
                    </a:p>
                    <a:p>
                      <a:pPr marL="92075">
                        <a:lnSpc>
                          <a:spcPct val="100000"/>
                        </a:lnSpc>
                      </a:pPr>
                      <a:r>
                        <a:rPr sz="1600" dirty="0">
                          <a:latin typeface="Gill Sans MT" panose="020B0502020104020203" pitchFamily="34" charset="0"/>
                        </a:rPr>
                        <a:t>•</a:t>
                      </a:r>
                      <a:endParaRPr sz="1600" dirty="0">
                        <a:latin typeface="Gill Sans MT" panose="020B0502020104020203" pitchFamily="34" charset="0"/>
                        <a:cs typeface="Arial MT"/>
                      </a:endParaRPr>
                    </a:p>
                  </a:txBody>
                  <a:tcPr marL="0" marR="0" marT="31750" marB="0"/>
                </a:tc>
                <a:extLst>
                  <a:ext uri="{0D108BD9-81ED-4DB2-BD59-A6C34878D82A}">
                    <a16:rowId xmlns:a16="http://schemas.microsoft.com/office/drawing/2014/main" val="10006"/>
                  </a:ext>
                </a:extLst>
              </a:tr>
            </a:tbl>
          </a:graphicData>
        </a:graphic>
      </p:graphicFrame>
      <p:sp>
        <p:nvSpPr>
          <p:cNvPr id="5" name="object 3"/>
          <p:cNvSpPr/>
          <p:nvPr/>
        </p:nvSpPr>
        <p:spPr>
          <a:xfrm>
            <a:off x="10763796" y="5742546"/>
            <a:ext cx="984067" cy="403860"/>
          </a:xfrm>
          <a:custGeom>
            <a:avLst/>
            <a:gdLst/>
            <a:ahLst/>
            <a:cxnLst/>
            <a:rect l="l" t="t" r="r" b="b"/>
            <a:pathLst>
              <a:path w="660400" h="403859">
                <a:moveTo>
                  <a:pt x="0" y="403860"/>
                </a:moveTo>
                <a:lnTo>
                  <a:pt x="659892" y="403860"/>
                </a:lnTo>
                <a:lnTo>
                  <a:pt x="659892" y="0"/>
                </a:lnTo>
                <a:lnTo>
                  <a:pt x="0" y="0"/>
                </a:lnTo>
                <a:lnTo>
                  <a:pt x="0" y="403860"/>
                </a:lnTo>
                <a:close/>
              </a:path>
            </a:pathLst>
          </a:custGeom>
          <a:ln w="12192">
            <a:solidFill>
              <a:schemeClr val="tx1"/>
            </a:solidFill>
          </a:ln>
        </p:spPr>
        <p:txBody>
          <a:bodyPr wrap="square" lIns="0" tIns="0" rIns="0" bIns="0" rtlCol="0"/>
          <a:lstStyle/>
          <a:p>
            <a:endParaRPr/>
          </a:p>
        </p:txBody>
      </p:sp>
      <p:sp>
        <p:nvSpPr>
          <p:cNvPr id="6" name="object 4"/>
          <p:cNvSpPr txBox="1"/>
          <p:nvPr/>
        </p:nvSpPr>
        <p:spPr>
          <a:xfrm>
            <a:off x="9562013" y="5661065"/>
            <a:ext cx="1426119" cy="566822"/>
          </a:xfrm>
          <a:prstGeom prst="rect">
            <a:avLst/>
          </a:prstGeom>
        </p:spPr>
        <p:txBody>
          <a:bodyPr vert="horz" wrap="square" lIns="0" tIns="12700" rIns="0" bIns="0" rtlCol="0">
            <a:spAutoFit/>
          </a:bodyPr>
          <a:lstStyle/>
          <a:p>
            <a:pPr marL="12700" marR="5080">
              <a:lnSpc>
                <a:spcPct val="100000"/>
              </a:lnSpc>
              <a:spcBef>
                <a:spcPts val="100"/>
              </a:spcBef>
            </a:pPr>
            <a:r>
              <a:rPr sz="1800" spc="-15" dirty="0">
                <a:latin typeface="Gill Sans MT" panose="020B0502020104020203" pitchFamily="34" charset="0"/>
                <a:cs typeface="Calibri"/>
              </a:rPr>
              <a:t>Checked</a:t>
            </a:r>
            <a:r>
              <a:rPr sz="1800" spc="-55" dirty="0">
                <a:latin typeface="Gill Sans MT" panose="020B0502020104020203" pitchFamily="34" charset="0"/>
                <a:cs typeface="Calibri"/>
              </a:rPr>
              <a:t> </a:t>
            </a:r>
            <a:r>
              <a:rPr sz="1800" spc="-5" dirty="0">
                <a:latin typeface="Gill Sans MT" panose="020B0502020104020203" pitchFamily="34" charset="0"/>
                <a:cs typeface="Calibri"/>
              </a:rPr>
              <a:t>by </a:t>
            </a:r>
            <a:r>
              <a:rPr sz="1800" spc="-395" dirty="0">
                <a:latin typeface="Gill Sans MT" panose="020B0502020104020203" pitchFamily="34" charset="0"/>
                <a:cs typeface="Calibri"/>
              </a:rPr>
              <a:t> </a:t>
            </a:r>
            <a:r>
              <a:rPr sz="1800" spc="-15" dirty="0">
                <a:latin typeface="Gill Sans MT" panose="020B0502020104020203" pitchFamily="34" charset="0"/>
                <a:cs typeface="Calibri"/>
              </a:rPr>
              <a:t>form</a:t>
            </a:r>
            <a:r>
              <a:rPr sz="1800" spc="-45" dirty="0">
                <a:latin typeface="Gill Sans MT" panose="020B0502020104020203" pitchFamily="34" charset="0"/>
                <a:cs typeface="Calibri"/>
              </a:rPr>
              <a:t> </a:t>
            </a:r>
            <a:r>
              <a:rPr sz="1800" spc="-10" dirty="0">
                <a:latin typeface="Gill Sans MT" panose="020B0502020104020203" pitchFamily="34" charset="0"/>
                <a:cs typeface="Calibri"/>
              </a:rPr>
              <a:t>tutor:</a:t>
            </a:r>
            <a:endParaRPr sz="1800" dirty="0">
              <a:latin typeface="Gill Sans MT" panose="020B0502020104020203" pitchFamily="34" charset="0"/>
              <a:cs typeface="Calibri"/>
            </a:endParaRPr>
          </a:p>
        </p:txBody>
      </p:sp>
    </p:spTree>
    <p:extLst>
      <p:ext uri="{BB962C8B-B14F-4D97-AF65-F5344CB8AC3E}">
        <p14:creationId xmlns:p14="http://schemas.microsoft.com/office/powerpoint/2010/main" val="298852195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nvGraphicFramePr>
        <p:xfrm>
          <a:off x="307458" y="200891"/>
          <a:ext cx="11571032" cy="5198670"/>
        </p:xfrm>
        <a:graphic>
          <a:graphicData uri="http://schemas.openxmlformats.org/drawingml/2006/table">
            <a:tbl>
              <a:tblPr firstRow="1" bandRow="1">
                <a:tableStyleId>{5940675A-B579-460E-94D1-54222C63F5DA}</a:tableStyleId>
              </a:tblPr>
              <a:tblGrid>
                <a:gridCol w="1135511">
                  <a:extLst>
                    <a:ext uri="{9D8B030D-6E8A-4147-A177-3AD203B41FA5}">
                      <a16:colId xmlns:a16="http://schemas.microsoft.com/office/drawing/2014/main" val="20000"/>
                    </a:ext>
                  </a:extLst>
                </a:gridCol>
                <a:gridCol w="2220710">
                  <a:extLst>
                    <a:ext uri="{9D8B030D-6E8A-4147-A177-3AD203B41FA5}">
                      <a16:colId xmlns:a16="http://schemas.microsoft.com/office/drawing/2014/main" val="20001"/>
                    </a:ext>
                  </a:extLst>
                </a:gridCol>
                <a:gridCol w="1483087">
                  <a:extLst>
                    <a:ext uri="{9D8B030D-6E8A-4147-A177-3AD203B41FA5}">
                      <a16:colId xmlns:a16="http://schemas.microsoft.com/office/drawing/2014/main" val="20002"/>
                    </a:ext>
                  </a:extLst>
                </a:gridCol>
                <a:gridCol w="6731724">
                  <a:extLst>
                    <a:ext uri="{9D8B030D-6E8A-4147-A177-3AD203B41FA5}">
                      <a16:colId xmlns:a16="http://schemas.microsoft.com/office/drawing/2014/main" val="20003"/>
                    </a:ext>
                  </a:extLst>
                </a:gridCol>
              </a:tblGrid>
              <a:tr h="469900">
                <a:tc gridSpan="4">
                  <a:txBody>
                    <a:bodyPr/>
                    <a:lstStyle/>
                    <a:p>
                      <a:pPr marL="91440" algn="ctr">
                        <a:lnSpc>
                          <a:spcPct val="100000"/>
                        </a:lnSpc>
                        <a:spcBef>
                          <a:spcPts val="229"/>
                        </a:spcBef>
                      </a:pPr>
                      <a:r>
                        <a:rPr sz="1600" spc="-10" dirty="0">
                          <a:latin typeface="Gill Sans MT" panose="020B0502020104020203" pitchFamily="34" charset="0"/>
                        </a:rPr>
                        <a:t>Reading </a:t>
                      </a:r>
                      <a:r>
                        <a:rPr sz="1600" dirty="0">
                          <a:latin typeface="Gill Sans MT" panose="020B0502020104020203" pitchFamily="34" charset="0"/>
                        </a:rPr>
                        <a:t>Log</a:t>
                      </a:r>
                      <a:r>
                        <a:rPr sz="1600" spc="-5" dirty="0">
                          <a:latin typeface="Gill Sans MT" panose="020B0502020104020203" pitchFamily="34" charset="0"/>
                        </a:rPr>
                        <a:t> </a:t>
                      </a:r>
                      <a:r>
                        <a:rPr sz="1600" spc="-20" dirty="0">
                          <a:latin typeface="Gill Sans MT" panose="020B0502020104020203" pitchFamily="34" charset="0"/>
                        </a:rPr>
                        <a:t>w/c</a:t>
                      </a:r>
                      <a:r>
                        <a:rPr sz="1600" dirty="0">
                          <a:latin typeface="Gill Sans MT" panose="020B0502020104020203" pitchFamily="34" charset="0"/>
                        </a:rPr>
                        <a:t> </a:t>
                      </a:r>
                      <a:r>
                        <a:rPr lang="en-GB" sz="1600" spc="10" dirty="0">
                          <a:latin typeface="Gill Sans MT" panose="020B0502020104020203" pitchFamily="34" charset="0"/>
                        </a:rPr>
                        <a:t>16</a:t>
                      </a:r>
                      <a:r>
                        <a:rPr lang="en-GB" sz="1600" spc="10" baseline="30000" dirty="0">
                          <a:latin typeface="Gill Sans MT" panose="020B0502020104020203" pitchFamily="34" charset="0"/>
                        </a:rPr>
                        <a:t>th</a:t>
                      </a:r>
                      <a:r>
                        <a:rPr lang="en-GB" sz="1600" spc="10" dirty="0">
                          <a:latin typeface="Gill Sans MT" panose="020B0502020104020203" pitchFamily="34" charset="0"/>
                        </a:rPr>
                        <a:t> December </a:t>
                      </a:r>
                      <a:r>
                        <a:rPr sz="1600" dirty="0">
                          <a:latin typeface="Gill Sans MT" panose="020B0502020104020203" pitchFamily="34" charset="0"/>
                        </a:rPr>
                        <a:t>(20</a:t>
                      </a:r>
                      <a:r>
                        <a:rPr sz="1600" spc="-10" dirty="0">
                          <a:latin typeface="Gill Sans MT" panose="020B0502020104020203" pitchFamily="34" charset="0"/>
                        </a:rPr>
                        <a:t> </a:t>
                      </a:r>
                      <a:r>
                        <a:rPr sz="1600" spc="-5" dirty="0">
                          <a:latin typeface="Gill Sans MT" panose="020B0502020104020203" pitchFamily="34" charset="0"/>
                        </a:rPr>
                        <a:t>mins </a:t>
                      </a:r>
                      <a:r>
                        <a:rPr sz="1600" spc="-10" dirty="0">
                          <a:latin typeface="Gill Sans MT" panose="020B0502020104020203" pitchFamily="34" charset="0"/>
                        </a:rPr>
                        <a:t>reading</a:t>
                      </a:r>
                      <a:r>
                        <a:rPr sz="1600" dirty="0">
                          <a:latin typeface="Gill Sans MT" panose="020B0502020104020203" pitchFamily="34" charset="0"/>
                        </a:rPr>
                        <a:t> per</a:t>
                      </a:r>
                      <a:r>
                        <a:rPr sz="1600" spc="5" dirty="0">
                          <a:latin typeface="Gill Sans MT" panose="020B0502020104020203" pitchFamily="34" charset="0"/>
                        </a:rPr>
                        <a:t> </a:t>
                      </a:r>
                      <a:r>
                        <a:rPr sz="1600" spc="-15" dirty="0">
                          <a:latin typeface="Gill Sans MT" panose="020B0502020104020203" pitchFamily="34" charset="0"/>
                        </a:rPr>
                        <a:t>day</a:t>
                      </a:r>
                      <a:r>
                        <a:rPr sz="1600" spc="5" dirty="0">
                          <a:latin typeface="Gill Sans MT" panose="020B0502020104020203" pitchFamily="34" charset="0"/>
                        </a:rPr>
                        <a:t> </a:t>
                      </a:r>
                      <a:r>
                        <a:rPr sz="1600" dirty="0">
                          <a:latin typeface="Gill Sans MT" panose="020B0502020104020203" pitchFamily="34" charset="0"/>
                        </a:rPr>
                        <a:t>–</a:t>
                      </a:r>
                      <a:r>
                        <a:rPr sz="1600" spc="5" dirty="0">
                          <a:latin typeface="Gill Sans MT" panose="020B0502020104020203" pitchFamily="34" charset="0"/>
                        </a:rPr>
                        <a:t> </a:t>
                      </a:r>
                      <a:r>
                        <a:rPr sz="1600" spc="-5" dirty="0">
                          <a:latin typeface="Gill Sans MT" panose="020B0502020104020203" pitchFamily="34" charset="0"/>
                        </a:rPr>
                        <a:t>all </a:t>
                      </a:r>
                      <a:r>
                        <a:rPr sz="1600" spc="-10" dirty="0">
                          <a:latin typeface="Gill Sans MT" panose="020B0502020104020203" pitchFamily="34" charset="0"/>
                        </a:rPr>
                        <a:t>five</a:t>
                      </a:r>
                      <a:r>
                        <a:rPr sz="1600" dirty="0">
                          <a:latin typeface="Gill Sans MT" panose="020B0502020104020203" pitchFamily="34" charset="0"/>
                        </a:rPr>
                        <a:t> logs </a:t>
                      </a:r>
                      <a:r>
                        <a:rPr sz="1600" spc="-5" dirty="0">
                          <a:latin typeface="Gill Sans MT" panose="020B0502020104020203" pitchFamily="34" charset="0"/>
                        </a:rPr>
                        <a:t>MUST</a:t>
                      </a:r>
                      <a:r>
                        <a:rPr sz="1600" spc="-15" dirty="0">
                          <a:latin typeface="Gill Sans MT" panose="020B0502020104020203" pitchFamily="34" charset="0"/>
                        </a:rPr>
                        <a:t> </a:t>
                      </a:r>
                      <a:r>
                        <a:rPr sz="1600" dirty="0">
                          <a:latin typeface="Gill Sans MT" panose="020B0502020104020203" pitchFamily="34" charset="0"/>
                        </a:rPr>
                        <a:t>be</a:t>
                      </a:r>
                      <a:r>
                        <a:rPr sz="1600" spc="10" dirty="0">
                          <a:latin typeface="Gill Sans MT" panose="020B0502020104020203" pitchFamily="34" charset="0"/>
                        </a:rPr>
                        <a:t> </a:t>
                      </a:r>
                      <a:r>
                        <a:rPr sz="1600" spc="-5" dirty="0">
                          <a:latin typeface="Gill Sans MT" panose="020B0502020104020203" pitchFamily="34" charset="0"/>
                        </a:rPr>
                        <a:t>completed)</a:t>
                      </a:r>
                      <a:endParaRPr sz="1600" dirty="0">
                        <a:latin typeface="Gill Sans MT" panose="020B0502020104020203" pitchFamily="34" charset="0"/>
                        <a:cs typeface="Calibri"/>
                      </a:endParaRPr>
                    </a:p>
                  </a:txBody>
                  <a:tcPr marL="0" marR="0" marT="29209" marB="0" anchor="ctr">
                    <a:solidFill>
                      <a:schemeClr val="accent1">
                        <a:lumMod val="20000"/>
                        <a:lumOff val="80000"/>
                      </a:schemeClr>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618078">
                <a:tc>
                  <a:txBody>
                    <a:bodyPr/>
                    <a:lstStyle/>
                    <a:p>
                      <a:pPr marL="91440" algn="ctr">
                        <a:lnSpc>
                          <a:spcPct val="100000"/>
                        </a:lnSpc>
                        <a:spcBef>
                          <a:spcPts val="270"/>
                        </a:spcBef>
                      </a:pPr>
                      <a:r>
                        <a:rPr sz="1600" b="1" spc="-10" dirty="0">
                          <a:latin typeface="Gill Sans MT" panose="020B0502020104020203" pitchFamily="34" charset="0"/>
                        </a:rPr>
                        <a:t>Date</a:t>
                      </a:r>
                      <a:endParaRPr sz="1600" b="1" dirty="0">
                        <a:latin typeface="Gill Sans MT" panose="020B0502020104020203" pitchFamily="34" charset="0"/>
                        <a:cs typeface="Calibri"/>
                      </a:endParaRPr>
                    </a:p>
                  </a:txBody>
                  <a:tcPr marL="0" marR="0" marT="34290" marB="0" anchor="ctr"/>
                </a:tc>
                <a:tc>
                  <a:txBody>
                    <a:bodyPr/>
                    <a:lstStyle/>
                    <a:p>
                      <a:pPr marL="91440" algn="ctr">
                        <a:lnSpc>
                          <a:spcPct val="100000"/>
                        </a:lnSpc>
                        <a:spcBef>
                          <a:spcPts val="270"/>
                        </a:spcBef>
                      </a:pPr>
                      <a:r>
                        <a:rPr sz="1600" b="1" spc="-5" dirty="0">
                          <a:latin typeface="Gill Sans MT" panose="020B0502020104020203" pitchFamily="34" charset="0"/>
                        </a:rPr>
                        <a:t>Title</a:t>
                      </a:r>
                      <a:r>
                        <a:rPr sz="1600" b="1" spc="-30" dirty="0">
                          <a:latin typeface="Gill Sans MT" panose="020B0502020104020203" pitchFamily="34" charset="0"/>
                        </a:rPr>
                        <a:t> </a:t>
                      </a:r>
                      <a:r>
                        <a:rPr sz="1600" b="1" dirty="0">
                          <a:latin typeface="Gill Sans MT" panose="020B0502020104020203" pitchFamily="34" charset="0"/>
                        </a:rPr>
                        <a:t>of</a:t>
                      </a:r>
                      <a:r>
                        <a:rPr sz="1600" b="1" spc="-35" dirty="0">
                          <a:latin typeface="Gill Sans MT" panose="020B0502020104020203" pitchFamily="34" charset="0"/>
                        </a:rPr>
                        <a:t> </a:t>
                      </a:r>
                      <a:r>
                        <a:rPr sz="1600" b="1" spc="-5" dirty="0">
                          <a:latin typeface="Gill Sans MT" panose="020B0502020104020203" pitchFamily="34" charset="0"/>
                        </a:rPr>
                        <a:t>novel</a:t>
                      </a:r>
                      <a:endParaRPr sz="1600" b="1">
                        <a:latin typeface="Gill Sans MT" panose="020B0502020104020203" pitchFamily="34" charset="0"/>
                        <a:cs typeface="Calibri"/>
                      </a:endParaRPr>
                    </a:p>
                  </a:txBody>
                  <a:tcPr marL="0" marR="0" marT="34290" marB="0" anchor="ctr"/>
                </a:tc>
                <a:tc>
                  <a:txBody>
                    <a:bodyPr/>
                    <a:lstStyle/>
                    <a:p>
                      <a:pPr marL="92075" marR="273685" algn="ctr">
                        <a:lnSpc>
                          <a:spcPct val="100000"/>
                        </a:lnSpc>
                        <a:spcBef>
                          <a:spcPts val="270"/>
                        </a:spcBef>
                      </a:pPr>
                      <a:r>
                        <a:rPr sz="1600" b="1" spc="-5" dirty="0">
                          <a:latin typeface="Gill Sans MT" panose="020B0502020104020203" pitchFamily="34" charset="0"/>
                        </a:rPr>
                        <a:t>Number</a:t>
                      </a:r>
                      <a:r>
                        <a:rPr sz="1600" b="1" spc="-75" dirty="0">
                          <a:latin typeface="Gill Sans MT" panose="020B0502020104020203" pitchFamily="34" charset="0"/>
                        </a:rPr>
                        <a:t> </a:t>
                      </a:r>
                      <a:r>
                        <a:rPr sz="1600" b="1" spc="-5" dirty="0">
                          <a:latin typeface="Gill Sans MT" panose="020B0502020104020203" pitchFamily="34" charset="0"/>
                        </a:rPr>
                        <a:t>of </a:t>
                      </a:r>
                      <a:r>
                        <a:rPr sz="1600" b="1" spc="-300" dirty="0">
                          <a:latin typeface="Gill Sans MT" panose="020B0502020104020203" pitchFamily="34" charset="0"/>
                        </a:rPr>
                        <a:t> </a:t>
                      </a:r>
                      <a:r>
                        <a:rPr sz="1600" b="1" spc="-10" dirty="0">
                          <a:latin typeface="Gill Sans MT" panose="020B0502020104020203" pitchFamily="34" charset="0"/>
                        </a:rPr>
                        <a:t>p</a:t>
                      </a:r>
                      <a:r>
                        <a:rPr sz="1600" b="1" dirty="0">
                          <a:latin typeface="Gill Sans MT" panose="020B0502020104020203" pitchFamily="34" charset="0"/>
                        </a:rPr>
                        <a:t>a</a:t>
                      </a:r>
                      <a:r>
                        <a:rPr sz="1600" b="1" spc="-15" dirty="0">
                          <a:latin typeface="Gill Sans MT" panose="020B0502020104020203" pitchFamily="34" charset="0"/>
                        </a:rPr>
                        <a:t>g</a:t>
                      </a:r>
                      <a:r>
                        <a:rPr sz="1600" b="1" dirty="0">
                          <a:latin typeface="Gill Sans MT" panose="020B0502020104020203" pitchFamily="34" charset="0"/>
                        </a:rPr>
                        <a:t>es</a:t>
                      </a:r>
                      <a:r>
                        <a:rPr sz="1600" b="1" spc="5" dirty="0">
                          <a:latin typeface="Gill Sans MT" panose="020B0502020104020203" pitchFamily="34" charset="0"/>
                        </a:rPr>
                        <a:t> </a:t>
                      </a:r>
                      <a:r>
                        <a:rPr sz="1600" b="1" spc="-25" dirty="0">
                          <a:latin typeface="Gill Sans MT" panose="020B0502020104020203" pitchFamily="34" charset="0"/>
                        </a:rPr>
                        <a:t>r</a:t>
                      </a:r>
                      <a:r>
                        <a:rPr sz="1600" b="1" dirty="0">
                          <a:latin typeface="Gill Sans MT" panose="020B0502020104020203" pitchFamily="34" charset="0"/>
                        </a:rPr>
                        <a:t>ead</a:t>
                      </a:r>
                      <a:endParaRPr sz="1600" b="1" dirty="0">
                        <a:latin typeface="Gill Sans MT" panose="020B0502020104020203" pitchFamily="34" charset="0"/>
                        <a:cs typeface="Calibri"/>
                      </a:endParaRPr>
                    </a:p>
                  </a:txBody>
                  <a:tcPr marL="0" marR="0" marT="34290" marB="0" anchor="ctr"/>
                </a:tc>
                <a:tc>
                  <a:txBody>
                    <a:bodyPr/>
                    <a:lstStyle/>
                    <a:p>
                      <a:pPr marL="92075" algn="ctr">
                        <a:lnSpc>
                          <a:spcPct val="100000"/>
                        </a:lnSpc>
                        <a:spcBef>
                          <a:spcPts val="270"/>
                        </a:spcBef>
                      </a:pPr>
                      <a:r>
                        <a:rPr sz="1600" b="1" spc="-5" dirty="0">
                          <a:latin typeface="Gill Sans MT" panose="020B0502020104020203" pitchFamily="34" charset="0"/>
                        </a:rPr>
                        <a:t>Summary</a:t>
                      </a:r>
                      <a:r>
                        <a:rPr sz="1600" b="1" spc="-20" dirty="0">
                          <a:latin typeface="Gill Sans MT" panose="020B0502020104020203" pitchFamily="34" charset="0"/>
                        </a:rPr>
                        <a:t> </a:t>
                      </a:r>
                      <a:r>
                        <a:rPr sz="1600" b="1" spc="-5" dirty="0">
                          <a:latin typeface="Gill Sans MT" panose="020B0502020104020203" pitchFamily="34" charset="0"/>
                        </a:rPr>
                        <a:t>about</a:t>
                      </a:r>
                      <a:r>
                        <a:rPr sz="1600" b="1" spc="-10" dirty="0">
                          <a:latin typeface="Gill Sans MT" panose="020B0502020104020203" pitchFamily="34" charset="0"/>
                        </a:rPr>
                        <a:t> </a:t>
                      </a:r>
                      <a:r>
                        <a:rPr sz="1600" b="1" spc="-5" dirty="0">
                          <a:latin typeface="Gill Sans MT" panose="020B0502020104020203" pitchFamily="34" charset="0"/>
                        </a:rPr>
                        <a:t>what</a:t>
                      </a:r>
                      <a:r>
                        <a:rPr sz="1600" b="1" spc="-10" dirty="0">
                          <a:latin typeface="Gill Sans MT" panose="020B0502020104020203" pitchFamily="34" charset="0"/>
                        </a:rPr>
                        <a:t> </a:t>
                      </a:r>
                      <a:r>
                        <a:rPr sz="1600" b="1" dirty="0">
                          <a:latin typeface="Gill Sans MT" panose="020B0502020104020203" pitchFamily="34" charset="0"/>
                        </a:rPr>
                        <a:t>I</a:t>
                      </a:r>
                      <a:r>
                        <a:rPr sz="1600" b="1" spc="-5" dirty="0">
                          <a:latin typeface="Gill Sans MT" panose="020B0502020104020203" pitchFamily="34" charset="0"/>
                        </a:rPr>
                        <a:t> </a:t>
                      </a:r>
                      <a:r>
                        <a:rPr sz="1600" b="1" spc="-15" dirty="0">
                          <a:latin typeface="Gill Sans MT" panose="020B0502020104020203" pitchFamily="34" charset="0"/>
                        </a:rPr>
                        <a:t>have</a:t>
                      </a:r>
                      <a:r>
                        <a:rPr sz="1600" b="1" spc="-5" dirty="0">
                          <a:latin typeface="Gill Sans MT" panose="020B0502020104020203" pitchFamily="34" charset="0"/>
                        </a:rPr>
                        <a:t> read</a:t>
                      </a:r>
                      <a:endParaRPr sz="1600" b="1" dirty="0">
                        <a:latin typeface="Gill Sans MT" panose="020B0502020104020203" pitchFamily="34" charset="0"/>
                        <a:cs typeface="Calibri"/>
                      </a:endParaRPr>
                    </a:p>
                  </a:txBody>
                  <a:tcPr marL="0" marR="0" marT="34290" marB="0" anchor="ctr"/>
                </a:tc>
                <a:extLst>
                  <a:ext uri="{0D108BD9-81ED-4DB2-BD59-A6C34878D82A}">
                    <a16:rowId xmlns:a16="http://schemas.microsoft.com/office/drawing/2014/main" val="10001"/>
                  </a:ext>
                </a:extLst>
              </a:tr>
              <a:tr h="836336">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dirty="0">
                        <a:latin typeface="Gill Sans MT" panose="020B0502020104020203" pitchFamily="34" charset="0"/>
                        <a:cs typeface="Times New Roman"/>
                      </a:endParaRPr>
                    </a:p>
                  </a:txBody>
                  <a:tcPr marL="0" marR="0" marT="0" marB="0"/>
                </a:tc>
                <a:tc>
                  <a:txBody>
                    <a:bodyPr/>
                    <a:lstStyle/>
                    <a:p>
                      <a:pPr marL="92075">
                        <a:lnSpc>
                          <a:spcPct val="100000"/>
                        </a:lnSpc>
                        <a:spcBef>
                          <a:spcPts val="240"/>
                        </a:spcBef>
                      </a:pPr>
                      <a:r>
                        <a:rPr sz="1600" dirty="0">
                          <a:latin typeface="Gill Sans MT" panose="020B0502020104020203" pitchFamily="34" charset="0"/>
                        </a:rPr>
                        <a:t>•</a:t>
                      </a:r>
                    </a:p>
                    <a:p>
                      <a:pPr marL="92075">
                        <a:lnSpc>
                          <a:spcPct val="100000"/>
                        </a:lnSpc>
                        <a:spcBef>
                          <a:spcPts val="15"/>
                        </a:spcBef>
                      </a:pPr>
                      <a:r>
                        <a:rPr sz="1600" dirty="0">
                          <a:latin typeface="Gill Sans MT" panose="020B0502020104020203" pitchFamily="34" charset="0"/>
                        </a:rPr>
                        <a:t>•</a:t>
                      </a:r>
                    </a:p>
                    <a:p>
                      <a:pPr marL="92075">
                        <a:lnSpc>
                          <a:spcPct val="100000"/>
                        </a:lnSpc>
                      </a:pPr>
                      <a:r>
                        <a:rPr sz="1600" dirty="0">
                          <a:latin typeface="Gill Sans MT" panose="020B0502020104020203" pitchFamily="34" charset="0"/>
                        </a:rPr>
                        <a:t>•</a:t>
                      </a:r>
                      <a:endParaRPr sz="1600" dirty="0">
                        <a:latin typeface="Gill Sans MT" panose="020B0502020104020203" pitchFamily="34" charset="0"/>
                        <a:cs typeface="Arial MT"/>
                      </a:endParaRPr>
                    </a:p>
                  </a:txBody>
                  <a:tcPr marL="0" marR="0" marT="30480" marB="0"/>
                </a:tc>
                <a:extLst>
                  <a:ext uri="{0D108BD9-81ED-4DB2-BD59-A6C34878D82A}">
                    <a16:rowId xmlns:a16="http://schemas.microsoft.com/office/drawing/2014/main" val="10002"/>
                  </a:ext>
                </a:extLst>
              </a:tr>
              <a:tr h="844665">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marL="92075">
                        <a:lnSpc>
                          <a:spcPct val="100000"/>
                        </a:lnSpc>
                        <a:spcBef>
                          <a:spcPts val="244"/>
                        </a:spcBef>
                      </a:pPr>
                      <a:r>
                        <a:rPr sz="1600" dirty="0">
                          <a:latin typeface="Gill Sans MT" panose="020B0502020104020203" pitchFamily="34" charset="0"/>
                        </a:rPr>
                        <a:t>•</a:t>
                      </a:r>
                    </a:p>
                    <a:p>
                      <a:pPr marL="92075">
                        <a:lnSpc>
                          <a:spcPct val="100000"/>
                        </a:lnSpc>
                        <a:spcBef>
                          <a:spcPts val="10"/>
                        </a:spcBef>
                      </a:pPr>
                      <a:r>
                        <a:rPr sz="1600" dirty="0">
                          <a:latin typeface="Gill Sans MT" panose="020B0502020104020203" pitchFamily="34" charset="0"/>
                        </a:rPr>
                        <a:t>•</a:t>
                      </a:r>
                    </a:p>
                    <a:p>
                      <a:pPr marL="92075">
                        <a:lnSpc>
                          <a:spcPct val="100000"/>
                        </a:lnSpc>
                      </a:pPr>
                      <a:r>
                        <a:rPr sz="1600" dirty="0">
                          <a:latin typeface="Gill Sans MT" panose="020B0502020104020203" pitchFamily="34" charset="0"/>
                        </a:rPr>
                        <a:t>•</a:t>
                      </a:r>
                      <a:endParaRPr sz="1600" dirty="0">
                        <a:latin typeface="Gill Sans MT" panose="020B0502020104020203" pitchFamily="34" charset="0"/>
                        <a:cs typeface="Arial MT"/>
                      </a:endParaRPr>
                    </a:p>
                  </a:txBody>
                  <a:tcPr marL="0" marR="0" marT="31114" marB="0"/>
                </a:tc>
                <a:extLst>
                  <a:ext uri="{0D108BD9-81ED-4DB2-BD59-A6C34878D82A}">
                    <a16:rowId xmlns:a16="http://schemas.microsoft.com/office/drawing/2014/main" val="10003"/>
                  </a:ext>
                </a:extLst>
              </a:tr>
              <a:tr h="836023">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dirty="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marL="92075">
                        <a:lnSpc>
                          <a:spcPct val="100000"/>
                        </a:lnSpc>
                        <a:spcBef>
                          <a:spcPts val="245"/>
                        </a:spcBef>
                      </a:pPr>
                      <a:r>
                        <a:rPr sz="1600" dirty="0">
                          <a:latin typeface="Gill Sans MT" panose="020B0502020104020203" pitchFamily="34" charset="0"/>
                        </a:rPr>
                        <a:t>•</a:t>
                      </a:r>
                      <a:endParaRPr sz="1600">
                        <a:latin typeface="Gill Sans MT" panose="020B0502020104020203" pitchFamily="34" charset="0"/>
                      </a:endParaRPr>
                    </a:p>
                    <a:p>
                      <a:pPr marL="92075">
                        <a:lnSpc>
                          <a:spcPct val="100000"/>
                        </a:lnSpc>
                        <a:spcBef>
                          <a:spcPts val="15"/>
                        </a:spcBef>
                      </a:pPr>
                      <a:r>
                        <a:rPr sz="1600" dirty="0">
                          <a:latin typeface="Gill Sans MT" panose="020B0502020104020203" pitchFamily="34" charset="0"/>
                        </a:rPr>
                        <a:t>•</a:t>
                      </a:r>
                      <a:endParaRPr sz="1600">
                        <a:latin typeface="Gill Sans MT" panose="020B0502020104020203" pitchFamily="34" charset="0"/>
                      </a:endParaRPr>
                    </a:p>
                    <a:p>
                      <a:pPr marL="92075">
                        <a:lnSpc>
                          <a:spcPct val="100000"/>
                        </a:lnSpc>
                      </a:pPr>
                      <a:r>
                        <a:rPr sz="1600" dirty="0">
                          <a:latin typeface="Gill Sans MT" panose="020B0502020104020203" pitchFamily="34" charset="0"/>
                        </a:rPr>
                        <a:t>•</a:t>
                      </a:r>
                      <a:endParaRPr sz="1600">
                        <a:latin typeface="Gill Sans MT" panose="020B0502020104020203" pitchFamily="34" charset="0"/>
                        <a:cs typeface="Arial MT"/>
                      </a:endParaRPr>
                    </a:p>
                  </a:txBody>
                  <a:tcPr marL="0" marR="0" marT="31115" marB="0"/>
                </a:tc>
                <a:extLst>
                  <a:ext uri="{0D108BD9-81ED-4DB2-BD59-A6C34878D82A}">
                    <a16:rowId xmlns:a16="http://schemas.microsoft.com/office/drawing/2014/main" val="10004"/>
                  </a:ext>
                </a:extLst>
              </a:tr>
              <a:tr h="792480">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marL="92075">
                        <a:lnSpc>
                          <a:spcPct val="100000"/>
                        </a:lnSpc>
                        <a:spcBef>
                          <a:spcPts val="250"/>
                        </a:spcBef>
                      </a:pPr>
                      <a:r>
                        <a:rPr sz="1600" dirty="0">
                          <a:latin typeface="Gill Sans MT" panose="020B0502020104020203" pitchFamily="34" charset="0"/>
                        </a:rPr>
                        <a:t>•</a:t>
                      </a:r>
                      <a:endParaRPr sz="1600">
                        <a:latin typeface="Gill Sans MT" panose="020B0502020104020203" pitchFamily="34" charset="0"/>
                      </a:endParaRPr>
                    </a:p>
                    <a:p>
                      <a:pPr marL="92075">
                        <a:lnSpc>
                          <a:spcPct val="100000"/>
                        </a:lnSpc>
                        <a:spcBef>
                          <a:spcPts val="10"/>
                        </a:spcBef>
                      </a:pPr>
                      <a:r>
                        <a:rPr sz="1600" dirty="0">
                          <a:latin typeface="Gill Sans MT" panose="020B0502020104020203" pitchFamily="34" charset="0"/>
                        </a:rPr>
                        <a:t>•</a:t>
                      </a:r>
                      <a:endParaRPr sz="1600">
                        <a:latin typeface="Gill Sans MT" panose="020B0502020104020203" pitchFamily="34" charset="0"/>
                      </a:endParaRPr>
                    </a:p>
                    <a:p>
                      <a:pPr marL="92075">
                        <a:lnSpc>
                          <a:spcPct val="100000"/>
                        </a:lnSpc>
                      </a:pPr>
                      <a:r>
                        <a:rPr sz="1600" dirty="0">
                          <a:latin typeface="Gill Sans MT" panose="020B0502020104020203" pitchFamily="34" charset="0"/>
                        </a:rPr>
                        <a:t>•</a:t>
                      </a:r>
                      <a:endParaRPr sz="1600">
                        <a:latin typeface="Gill Sans MT" panose="020B0502020104020203" pitchFamily="34" charset="0"/>
                        <a:cs typeface="Arial MT"/>
                      </a:endParaRPr>
                    </a:p>
                  </a:txBody>
                  <a:tcPr marL="0" marR="0" marT="31750" marB="0"/>
                </a:tc>
                <a:extLst>
                  <a:ext uri="{0D108BD9-81ED-4DB2-BD59-A6C34878D82A}">
                    <a16:rowId xmlns:a16="http://schemas.microsoft.com/office/drawing/2014/main" val="10005"/>
                  </a:ext>
                </a:extLst>
              </a:tr>
              <a:tr h="801188">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marL="92075">
                        <a:lnSpc>
                          <a:spcPct val="100000"/>
                        </a:lnSpc>
                        <a:spcBef>
                          <a:spcPts val="250"/>
                        </a:spcBef>
                      </a:pPr>
                      <a:r>
                        <a:rPr sz="1600" dirty="0">
                          <a:latin typeface="Gill Sans MT" panose="020B0502020104020203" pitchFamily="34" charset="0"/>
                        </a:rPr>
                        <a:t>•</a:t>
                      </a:r>
                    </a:p>
                    <a:p>
                      <a:pPr marL="92075">
                        <a:lnSpc>
                          <a:spcPct val="100000"/>
                        </a:lnSpc>
                        <a:spcBef>
                          <a:spcPts val="10"/>
                        </a:spcBef>
                      </a:pPr>
                      <a:r>
                        <a:rPr sz="1600" dirty="0">
                          <a:latin typeface="Gill Sans MT" panose="020B0502020104020203" pitchFamily="34" charset="0"/>
                        </a:rPr>
                        <a:t>•</a:t>
                      </a:r>
                    </a:p>
                    <a:p>
                      <a:pPr marL="92075">
                        <a:lnSpc>
                          <a:spcPct val="100000"/>
                        </a:lnSpc>
                      </a:pPr>
                      <a:r>
                        <a:rPr sz="1600" dirty="0">
                          <a:latin typeface="Gill Sans MT" panose="020B0502020104020203" pitchFamily="34" charset="0"/>
                        </a:rPr>
                        <a:t>•</a:t>
                      </a:r>
                      <a:endParaRPr sz="1600" dirty="0">
                        <a:latin typeface="Gill Sans MT" panose="020B0502020104020203" pitchFamily="34" charset="0"/>
                        <a:cs typeface="Arial MT"/>
                      </a:endParaRPr>
                    </a:p>
                  </a:txBody>
                  <a:tcPr marL="0" marR="0" marT="31750" marB="0"/>
                </a:tc>
                <a:extLst>
                  <a:ext uri="{0D108BD9-81ED-4DB2-BD59-A6C34878D82A}">
                    <a16:rowId xmlns:a16="http://schemas.microsoft.com/office/drawing/2014/main" val="10006"/>
                  </a:ext>
                </a:extLst>
              </a:tr>
            </a:tbl>
          </a:graphicData>
        </a:graphic>
      </p:graphicFrame>
      <p:sp>
        <p:nvSpPr>
          <p:cNvPr id="5" name="object 3"/>
          <p:cNvSpPr/>
          <p:nvPr/>
        </p:nvSpPr>
        <p:spPr>
          <a:xfrm>
            <a:off x="10763796" y="5742546"/>
            <a:ext cx="984067" cy="403860"/>
          </a:xfrm>
          <a:custGeom>
            <a:avLst/>
            <a:gdLst/>
            <a:ahLst/>
            <a:cxnLst/>
            <a:rect l="l" t="t" r="r" b="b"/>
            <a:pathLst>
              <a:path w="660400" h="403859">
                <a:moveTo>
                  <a:pt x="0" y="403860"/>
                </a:moveTo>
                <a:lnTo>
                  <a:pt x="659892" y="403860"/>
                </a:lnTo>
                <a:lnTo>
                  <a:pt x="659892" y="0"/>
                </a:lnTo>
                <a:lnTo>
                  <a:pt x="0" y="0"/>
                </a:lnTo>
                <a:lnTo>
                  <a:pt x="0" y="403860"/>
                </a:lnTo>
                <a:close/>
              </a:path>
            </a:pathLst>
          </a:custGeom>
          <a:ln w="12192">
            <a:solidFill>
              <a:schemeClr val="tx1"/>
            </a:solidFill>
          </a:ln>
        </p:spPr>
        <p:txBody>
          <a:bodyPr wrap="square" lIns="0" tIns="0" rIns="0" bIns="0" rtlCol="0"/>
          <a:lstStyle/>
          <a:p>
            <a:endParaRPr/>
          </a:p>
        </p:txBody>
      </p:sp>
      <p:sp>
        <p:nvSpPr>
          <p:cNvPr id="6" name="object 4"/>
          <p:cNvSpPr txBox="1"/>
          <p:nvPr/>
        </p:nvSpPr>
        <p:spPr>
          <a:xfrm>
            <a:off x="9562013" y="5661065"/>
            <a:ext cx="1426119" cy="566822"/>
          </a:xfrm>
          <a:prstGeom prst="rect">
            <a:avLst/>
          </a:prstGeom>
        </p:spPr>
        <p:txBody>
          <a:bodyPr vert="horz" wrap="square" lIns="0" tIns="12700" rIns="0" bIns="0" rtlCol="0">
            <a:spAutoFit/>
          </a:bodyPr>
          <a:lstStyle/>
          <a:p>
            <a:pPr marL="12700" marR="5080">
              <a:lnSpc>
                <a:spcPct val="100000"/>
              </a:lnSpc>
              <a:spcBef>
                <a:spcPts val="100"/>
              </a:spcBef>
            </a:pPr>
            <a:r>
              <a:rPr sz="1800" spc="-15" dirty="0">
                <a:latin typeface="Gill Sans MT" panose="020B0502020104020203" pitchFamily="34" charset="0"/>
                <a:cs typeface="Calibri"/>
              </a:rPr>
              <a:t>Checked</a:t>
            </a:r>
            <a:r>
              <a:rPr sz="1800" spc="-55" dirty="0">
                <a:latin typeface="Gill Sans MT" panose="020B0502020104020203" pitchFamily="34" charset="0"/>
                <a:cs typeface="Calibri"/>
              </a:rPr>
              <a:t> </a:t>
            </a:r>
            <a:r>
              <a:rPr sz="1800" spc="-5" dirty="0">
                <a:latin typeface="Gill Sans MT" panose="020B0502020104020203" pitchFamily="34" charset="0"/>
                <a:cs typeface="Calibri"/>
              </a:rPr>
              <a:t>by </a:t>
            </a:r>
            <a:r>
              <a:rPr sz="1800" spc="-395" dirty="0">
                <a:latin typeface="Gill Sans MT" panose="020B0502020104020203" pitchFamily="34" charset="0"/>
                <a:cs typeface="Calibri"/>
              </a:rPr>
              <a:t> </a:t>
            </a:r>
            <a:r>
              <a:rPr sz="1800" spc="-15" dirty="0">
                <a:latin typeface="Gill Sans MT" panose="020B0502020104020203" pitchFamily="34" charset="0"/>
                <a:cs typeface="Calibri"/>
              </a:rPr>
              <a:t>form</a:t>
            </a:r>
            <a:r>
              <a:rPr sz="1800" spc="-45" dirty="0">
                <a:latin typeface="Gill Sans MT" panose="020B0502020104020203" pitchFamily="34" charset="0"/>
                <a:cs typeface="Calibri"/>
              </a:rPr>
              <a:t> </a:t>
            </a:r>
            <a:r>
              <a:rPr sz="1800" spc="-10" dirty="0">
                <a:latin typeface="Gill Sans MT" panose="020B0502020104020203" pitchFamily="34" charset="0"/>
                <a:cs typeface="Calibri"/>
              </a:rPr>
              <a:t>tutor:</a:t>
            </a:r>
            <a:endParaRPr sz="1800" dirty="0">
              <a:latin typeface="Gill Sans MT" panose="020B0502020104020203" pitchFamily="34" charset="0"/>
              <a:cs typeface="Calibri"/>
            </a:endParaRPr>
          </a:p>
        </p:txBody>
      </p:sp>
    </p:spTree>
    <p:extLst>
      <p:ext uri="{BB962C8B-B14F-4D97-AF65-F5344CB8AC3E}">
        <p14:creationId xmlns:p14="http://schemas.microsoft.com/office/powerpoint/2010/main" val="37825421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30833" t="12469" r="30903" b="10617"/>
          <a:stretch/>
        </p:blipFill>
        <p:spPr>
          <a:xfrm rot="5400000">
            <a:off x="2707082" y="-448714"/>
            <a:ext cx="6867821" cy="7765249"/>
          </a:xfrm>
          <a:prstGeom prst="rect">
            <a:avLst/>
          </a:prstGeom>
        </p:spPr>
      </p:pic>
    </p:spTree>
    <p:extLst>
      <p:ext uri="{BB962C8B-B14F-4D97-AF65-F5344CB8AC3E}">
        <p14:creationId xmlns:p14="http://schemas.microsoft.com/office/powerpoint/2010/main" val="304628005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33542" t="13333" r="33542" b="9629"/>
          <a:stretch/>
        </p:blipFill>
        <p:spPr>
          <a:xfrm rot="5400000">
            <a:off x="2442674" y="-1083774"/>
            <a:ext cx="6849452" cy="9017000"/>
          </a:xfrm>
          <a:prstGeom prst="rect">
            <a:avLst/>
          </a:prstGeom>
        </p:spPr>
      </p:pic>
    </p:spTree>
    <p:extLst>
      <p:ext uri="{BB962C8B-B14F-4D97-AF65-F5344CB8AC3E}">
        <p14:creationId xmlns:p14="http://schemas.microsoft.com/office/powerpoint/2010/main" val="25316462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89217" y="243225"/>
            <a:ext cx="1891275" cy="461665"/>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prstClr val="white"/>
                </a:solidFill>
                <a:effectLst/>
                <a:uLnTx/>
                <a:uFillTx/>
                <a:latin typeface="Gill Sans MT" panose="020B0502020104020203" pitchFamily="34" charset="0"/>
                <a:ea typeface="+mn-ea"/>
                <a:cs typeface="+mn-cs"/>
              </a:rPr>
              <a:t>Maths</a:t>
            </a:r>
            <a:endParaRPr kumimoji="0" lang="en-US" sz="2000" b="0" i="0" u="none" strike="noStrike" kern="1200" cap="none" spc="0" normalizeH="0" baseline="0" noProof="0" dirty="0">
              <a:ln>
                <a:noFill/>
              </a:ln>
              <a:solidFill>
                <a:prstClr val="white"/>
              </a:solidFill>
              <a:effectLst/>
              <a:uLnTx/>
              <a:uFillTx/>
              <a:latin typeface="Gill Sans MT" panose="020B0502020104020203" pitchFamily="34" charset="0"/>
              <a:ea typeface="+mn-ea"/>
              <a:cs typeface="+mn-cs"/>
            </a:endParaRPr>
          </a:p>
        </p:txBody>
      </p:sp>
      <mc:AlternateContent xmlns:mc="http://schemas.openxmlformats.org/markup-compatibility/2006" xmlns:a14="http://schemas.microsoft.com/office/drawing/2010/main">
        <mc:Choice Requires="a14">
          <p:graphicFrame>
            <p:nvGraphicFramePr>
              <p:cNvPr id="11" name="Table 10"/>
              <p:cNvGraphicFramePr>
                <a:graphicFrameLocks noGrp="1"/>
              </p:cNvGraphicFramePr>
              <p:nvPr/>
            </p:nvGraphicFramePr>
            <p:xfrm>
              <a:off x="5305474" y="112191"/>
              <a:ext cx="6637998" cy="6376567"/>
            </p:xfrm>
            <a:graphic>
              <a:graphicData uri="http://schemas.openxmlformats.org/drawingml/2006/table">
                <a:tbl>
                  <a:tblPr firstRow="1" bandRow="1">
                    <a:tableStyleId>{5940675A-B579-460E-94D1-54222C63F5DA}</a:tableStyleId>
                  </a:tblPr>
                  <a:tblGrid>
                    <a:gridCol w="1584638">
                      <a:extLst>
                        <a:ext uri="{9D8B030D-6E8A-4147-A177-3AD203B41FA5}">
                          <a16:colId xmlns:a16="http://schemas.microsoft.com/office/drawing/2014/main" val="20000"/>
                        </a:ext>
                      </a:extLst>
                    </a:gridCol>
                    <a:gridCol w="5053360">
                      <a:extLst>
                        <a:ext uri="{9D8B030D-6E8A-4147-A177-3AD203B41FA5}">
                          <a16:colId xmlns:a16="http://schemas.microsoft.com/office/drawing/2014/main" val="20001"/>
                        </a:ext>
                      </a:extLst>
                    </a:gridCol>
                  </a:tblGrid>
                  <a:tr h="324000">
                    <a:tc gridSpan="2">
                      <a:txBody>
                        <a:bodyPr/>
                        <a:lstStyle/>
                        <a:p>
                          <a:pPr algn="l"/>
                          <a:r>
                            <a:rPr lang="en-GB" sz="1400" b="1" u="none" dirty="0">
                              <a:latin typeface="Gill Sans MT" panose="020B0502020104020203" pitchFamily="34" charset="0"/>
                            </a:rPr>
                            <a:t>Probability</a:t>
                          </a:r>
                          <a:endParaRPr lang="en-GB" sz="1200" b="1" u="none" dirty="0">
                            <a:latin typeface="Gill Sans MT" panose="020B0502020104020203" pitchFamily="34" charset="0"/>
                          </a:endParaRPr>
                        </a:p>
                      </a:txBody>
                      <a:tcPr anchor="ctr">
                        <a:solidFill>
                          <a:schemeClr val="accent4">
                            <a:lumMod val="20000"/>
                            <a:lumOff val="80000"/>
                          </a:schemeClr>
                        </a:solidFill>
                      </a:tcPr>
                    </a:tc>
                    <a:tc hMerge="1">
                      <a:txBody>
                        <a:bodyPr/>
                        <a:lstStyle/>
                        <a:p>
                          <a:pPr algn="l"/>
                          <a:endParaRPr lang="en-GB" sz="1200" b="1" dirty="0">
                            <a:latin typeface="+mn-lt"/>
                          </a:endParaRPr>
                        </a:p>
                      </a:txBody>
                      <a:tcPr anchor="ctr">
                        <a:solidFill>
                          <a:schemeClr val="accent4">
                            <a:lumMod val="20000"/>
                            <a:lumOff val="80000"/>
                          </a:schemeClr>
                        </a:solidFill>
                      </a:tcPr>
                    </a:tc>
                    <a:extLst>
                      <a:ext uri="{0D108BD9-81ED-4DB2-BD59-A6C34878D82A}">
                        <a16:rowId xmlns:a16="http://schemas.microsoft.com/office/drawing/2014/main" val="1184093998"/>
                      </a:ext>
                    </a:extLst>
                  </a:tr>
                  <a:tr h="490347">
                    <a:tc>
                      <a:txBody>
                        <a:bodyPr/>
                        <a:lstStyle/>
                        <a:p>
                          <a:pPr marR="0" indent="0" algn="l" rtl="0">
                            <a:lnSpc>
                              <a:spcPct val="119000"/>
                            </a:lnSpc>
                            <a:spcBef>
                              <a:spcPts val="0"/>
                            </a:spcBef>
                            <a:spcAft>
                              <a:spcPts val="1400"/>
                            </a:spcAft>
                          </a:pPr>
                          <a:r>
                            <a:rPr lang="en-GB" sz="1200" kern="1400" dirty="0">
                              <a:ln>
                                <a:noFill/>
                              </a:ln>
                              <a:solidFill>
                                <a:srgbClr val="000000"/>
                              </a:solidFill>
                              <a:effectLst/>
                              <a:latin typeface="Gill Sans MT" panose="020B0502020104020203" pitchFamily="34" charset="0"/>
                            </a:rPr>
                            <a:t>Independent Event</a:t>
                          </a:r>
                        </a:p>
                      </a:txBody>
                      <a:tcPr marL="36576" marR="36576" marT="36576" marB="36576" anchor="ctr"/>
                    </a:tc>
                    <a:tc>
                      <a:txBody>
                        <a:bodyPr/>
                        <a:lstStyle/>
                        <a:p>
                          <a:pPr marR="0" indent="0" algn="l" rtl="0">
                            <a:lnSpc>
                              <a:spcPct val="119000"/>
                            </a:lnSpc>
                            <a:spcBef>
                              <a:spcPts val="0"/>
                            </a:spcBef>
                            <a:spcAft>
                              <a:spcPts val="1400"/>
                            </a:spcAft>
                          </a:pPr>
                          <a:r>
                            <a:rPr lang="en-GB" sz="1200" kern="1400" dirty="0">
                              <a:ln>
                                <a:noFill/>
                              </a:ln>
                              <a:solidFill>
                                <a:srgbClr val="000000"/>
                              </a:solidFill>
                              <a:effectLst/>
                              <a:latin typeface="Gill Sans MT" panose="020B0502020104020203" pitchFamily="34" charset="0"/>
                            </a:rPr>
                            <a:t>Two events are independent if the occurrence of one event </a:t>
                          </a:r>
                          <a:r>
                            <a:rPr lang="en-GB" sz="1200" b="1" kern="1400" dirty="0">
                              <a:ln>
                                <a:noFill/>
                              </a:ln>
                              <a:solidFill>
                                <a:srgbClr val="000000"/>
                              </a:solidFill>
                              <a:effectLst/>
                              <a:latin typeface="Gill Sans MT" panose="020B0502020104020203" pitchFamily="34" charset="0"/>
                            </a:rPr>
                            <a:t>does not</a:t>
                          </a:r>
                          <a:r>
                            <a:rPr lang="en-GB" sz="1200" kern="1400" dirty="0">
                              <a:ln>
                                <a:noFill/>
                              </a:ln>
                              <a:solidFill>
                                <a:srgbClr val="000000"/>
                              </a:solidFill>
                              <a:effectLst/>
                              <a:latin typeface="Gill Sans MT" panose="020B0502020104020203" pitchFamily="34" charset="0"/>
                            </a:rPr>
                            <a:t> affect the chances of the occurrence of the other event</a:t>
                          </a:r>
                        </a:p>
                      </a:txBody>
                      <a:tcPr marL="36576" marR="36576" marT="36576" marB="36576" anchor="ctr"/>
                    </a:tc>
                    <a:extLst>
                      <a:ext uri="{0D108BD9-81ED-4DB2-BD59-A6C34878D82A}">
                        <a16:rowId xmlns:a16="http://schemas.microsoft.com/office/drawing/2014/main" val="3260151843"/>
                      </a:ext>
                    </a:extLst>
                  </a:tr>
                  <a:tr h="490347">
                    <a:tc>
                      <a:txBody>
                        <a:bodyPr/>
                        <a:lstStyle/>
                        <a:p>
                          <a:pPr marR="0" indent="0" algn="l" rtl="0">
                            <a:lnSpc>
                              <a:spcPct val="119000"/>
                            </a:lnSpc>
                            <a:spcBef>
                              <a:spcPts val="0"/>
                            </a:spcBef>
                            <a:spcAft>
                              <a:spcPts val="1400"/>
                            </a:spcAft>
                          </a:pPr>
                          <a:r>
                            <a:rPr lang="en-GB" sz="1200" kern="1400" dirty="0">
                              <a:ln>
                                <a:noFill/>
                              </a:ln>
                              <a:solidFill>
                                <a:srgbClr val="000000"/>
                              </a:solidFill>
                              <a:effectLst/>
                              <a:latin typeface="Gill Sans MT" panose="020B0502020104020203" pitchFamily="34" charset="0"/>
                            </a:rPr>
                            <a:t>Dependent Event</a:t>
                          </a:r>
                        </a:p>
                      </a:txBody>
                      <a:tcPr marL="36576" marR="36576" marT="36576" marB="36576" anchor="ctr"/>
                    </a:tc>
                    <a:tc>
                      <a:txBody>
                        <a:bodyPr/>
                        <a:lstStyle/>
                        <a:p>
                          <a:pPr marL="0" marR="0" indent="0" algn="l" defTabSz="914400" rtl="0" eaLnBrk="1" fontAlgn="auto" latinLnBrk="0" hangingPunct="1">
                            <a:lnSpc>
                              <a:spcPct val="119000"/>
                            </a:lnSpc>
                            <a:spcBef>
                              <a:spcPts val="0"/>
                            </a:spcBef>
                            <a:spcAft>
                              <a:spcPts val="1400"/>
                            </a:spcAft>
                            <a:buClrTx/>
                            <a:buSzTx/>
                            <a:buFontTx/>
                            <a:buNone/>
                            <a:tabLst/>
                            <a:defRPr/>
                          </a:pPr>
                          <a:r>
                            <a:rPr lang="en-GB" sz="1200" kern="1400" dirty="0">
                              <a:ln>
                                <a:noFill/>
                              </a:ln>
                              <a:solidFill>
                                <a:srgbClr val="000000"/>
                              </a:solidFill>
                              <a:effectLst/>
                              <a:latin typeface="Gill Sans MT" panose="020B0502020104020203" pitchFamily="34" charset="0"/>
                            </a:rPr>
                            <a:t>Two events are dependent if the occurrence of one event </a:t>
                          </a:r>
                          <a:r>
                            <a:rPr lang="en-GB" sz="1200" b="1" kern="1400" dirty="0">
                              <a:ln>
                                <a:noFill/>
                              </a:ln>
                              <a:solidFill>
                                <a:srgbClr val="000000"/>
                              </a:solidFill>
                              <a:effectLst/>
                              <a:latin typeface="Gill Sans MT" panose="020B0502020104020203" pitchFamily="34" charset="0"/>
                            </a:rPr>
                            <a:t>does </a:t>
                          </a:r>
                          <a:r>
                            <a:rPr lang="en-GB" sz="1200" kern="1400" dirty="0">
                              <a:ln>
                                <a:noFill/>
                              </a:ln>
                              <a:solidFill>
                                <a:srgbClr val="000000"/>
                              </a:solidFill>
                              <a:effectLst/>
                              <a:latin typeface="Gill Sans MT" panose="020B0502020104020203" pitchFamily="34" charset="0"/>
                            </a:rPr>
                            <a:t>affect the chances of the occurrence of the other event</a:t>
                          </a:r>
                        </a:p>
                      </a:txBody>
                      <a:tcPr marL="36576" marR="36576" marT="36576" marB="36576" anchor="ctr"/>
                    </a:tc>
                    <a:extLst>
                      <a:ext uri="{0D108BD9-81ED-4DB2-BD59-A6C34878D82A}">
                        <a16:rowId xmlns:a16="http://schemas.microsoft.com/office/drawing/2014/main" val="619667051"/>
                      </a:ext>
                    </a:extLst>
                  </a:tr>
                  <a:tr h="435600">
                    <a:tc>
                      <a:txBody>
                        <a:bodyPr/>
                        <a:lstStyle/>
                        <a:p>
                          <a:pPr marR="0" indent="0" algn="l" rtl="0">
                            <a:lnSpc>
                              <a:spcPct val="119000"/>
                            </a:lnSpc>
                            <a:spcBef>
                              <a:spcPts val="0"/>
                            </a:spcBef>
                            <a:spcAft>
                              <a:spcPts val="1400"/>
                            </a:spcAft>
                          </a:pPr>
                          <a:r>
                            <a:rPr lang="en-GB" sz="1200" kern="1400" dirty="0">
                              <a:ln>
                                <a:noFill/>
                              </a:ln>
                              <a:solidFill>
                                <a:srgbClr val="000000"/>
                              </a:solidFill>
                              <a:effectLst/>
                              <a:latin typeface="Gill Sans MT" panose="020B0502020104020203" pitchFamily="34" charset="0"/>
                            </a:rPr>
                            <a:t>Theoretical probability</a:t>
                          </a:r>
                        </a:p>
                      </a:txBody>
                      <a:tcPr marL="36576" marR="36576" marT="36576" marB="36576" anchor="ctr"/>
                    </a:tc>
                    <a:tc>
                      <a:txBody>
                        <a:bodyPr/>
                        <a:lstStyle/>
                        <a:p>
                          <a:pPr marR="0" indent="0" algn="l" rtl="0">
                            <a:lnSpc>
                              <a:spcPct val="119000"/>
                            </a:lnSpc>
                            <a:spcBef>
                              <a:spcPts val="0"/>
                            </a:spcBef>
                            <a:spcAft>
                              <a:spcPts val="1400"/>
                            </a:spcAft>
                          </a:pPr>
                          <a:r>
                            <a:rPr lang="en-US" sz="1200" kern="1400" dirty="0">
                              <a:ln>
                                <a:noFill/>
                              </a:ln>
                              <a:solidFill>
                                <a:srgbClr val="000000"/>
                              </a:solidFill>
                              <a:effectLst/>
                              <a:latin typeface="Gill Sans MT" panose="020B0502020104020203" pitchFamily="34" charset="0"/>
                            </a:rPr>
                            <a:t>Probability that is calculated without any experiment being performed</a:t>
                          </a:r>
                          <a:endParaRPr lang="en-GB" sz="1200" kern="1400" dirty="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270688304"/>
                      </a:ext>
                    </a:extLst>
                  </a:tr>
                  <a:tr h="435600">
                    <a:tc>
                      <a:txBody>
                        <a:bodyPr/>
                        <a:lstStyle/>
                        <a:p>
                          <a:pPr marR="0" indent="0" algn="l" rtl="0">
                            <a:lnSpc>
                              <a:spcPct val="119000"/>
                            </a:lnSpc>
                            <a:spcBef>
                              <a:spcPts val="0"/>
                            </a:spcBef>
                            <a:spcAft>
                              <a:spcPts val="1400"/>
                            </a:spcAft>
                          </a:pPr>
                          <a:r>
                            <a:rPr lang="en-GB" sz="1200" kern="1400" dirty="0">
                              <a:ln>
                                <a:noFill/>
                              </a:ln>
                              <a:solidFill>
                                <a:srgbClr val="000000"/>
                              </a:solidFill>
                              <a:effectLst/>
                              <a:latin typeface="Gill Sans MT" panose="020B0502020104020203" pitchFamily="34" charset="0"/>
                            </a:rPr>
                            <a:t>Experimental probability</a:t>
                          </a:r>
                        </a:p>
                      </a:txBody>
                      <a:tcPr marL="36576" marR="36576" marT="36576" marB="36576" anchor="ctr"/>
                    </a:tc>
                    <a:tc>
                      <a:txBody>
                        <a:bodyPr/>
                        <a:lstStyle/>
                        <a:p>
                          <a:pPr marL="0" marR="0" indent="0" algn="l" defTabSz="914400" rtl="0" eaLnBrk="1" fontAlgn="auto" latinLnBrk="0" hangingPunct="1">
                            <a:lnSpc>
                              <a:spcPct val="119000"/>
                            </a:lnSpc>
                            <a:spcBef>
                              <a:spcPts val="0"/>
                            </a:spcBef>
                            <a:spcAft>
                              <a:spcPts val="1400"/>
                            </a:spcAft>
                            <a:buClrTx/>
                            <a:buSzTx/>
                            <a:buFontTx/>
                            <a:buNone/>
                            <a:tabLst/>
                            <a:defRPr/>
                          </a:pPr>
                          <a:r>
                            <a:rPr lang="en-GB" sz="1200" kern="1400" dirty="0">
                              <a:ln>
                                <a:noFill/>
                              </a:ln>
                              <a:solidFill>
                                <a:srgbClr val="000000"/>
                              </a:solidFill>
                              <a:effectLst/>
                              <a:latin typeface="Gill Sans MT" panose="020B0502020104020203" pitchFamily="34" charset="0"/>
                            </a:rPr>
                            <a:t>This is the probability calculated from an experiment</a:t>
                          </a:r>
                        </a:p>
                      </a:txBody>
                      <a:tcPr marL="36576" marR="36576" marT="36576" marB="36576" anchor="ctr"/>
                    </a:tc>
                    <a:extLst>
                      <a:ext uri="{0D108BD9-81ED-4DB2-BD59-A6C34878D82A}">
                        <a16:rowId xmlns:a16="http://schemas.microsoft.com/office/drawing/2014/main" val="2063765061"/>
                      </a:ext>
                    </a:extLst>
                  </a:tr>
                  <a:tr h="435600">
                    <a:tc>
                      <a:txBody>
                        <a:bodyPr/>
                        <a:lstStyle/>
                        <a:p>
                          <a:pPr marR="0" indent="0" algn="l" rtl="0">
                            <a:lnSpc>
                              <a:spcPct val="119000"/>
                            </a:lnSpc>
                            <a:spcBef>
                              <a:spcPts val="0"/>
                            </a:spcBef>
                            <a:spcAft>
                              <a:spcPts val="1400"/>
                            </a:spcAft>
                          </a:pPr>
                          <a:r>
                            <a:rPr lang="en-GB" sz="1200" kern="1400" dirty="0">
                              <a:ln>
                                <a:noFill/>
                              </a:ln>
                              <a:solidFill>
                                <a:srgbClr val="000000"/>
                              </a:solidFill>
                              <a:effectLst/>
                              <a:latin typeface="Gill Sans MT" panose="020B0502020104020203" pitchFamily="34" charset="0"/>
                            </a:rPr>
                            <a:t>Relative Frequency</a:t>
                          </a:r>
                        </a:p>
                      </a:txBody>
                      <a:tcPr marL="36576" marR="36576" marT="36576" marB="36576" anchor="ctr"/>
                    </a:tc>
                    <a:tc>
                      <a:txBody>
                        <a:bodyPr/>
                        <a:lstStyle/>
                        <a:p>
                          <a:pPr marL="0" marR="0" indent="0" algn="l" defTabSz="914400" rtl="0" eaLnBrk="1" fontAlgn="auto" latinLnBrk="0" hangingPunct="1">
                            <a:lnSpc>
                              <a:spcPct val="119000"/>
                            </a:lnSpc>
                            <a:spcBef>
                              <a:spcPts val="0"/>
                            </a:spcBef>
                            <a:spcAft>
                              <a:spcPts val="1400"/>
                            </a:spcAft>
                            <a:buClrTx/>
                            <a:buSzTx/>
                            <a:buFontTx/>
                            <a:buNone/>
                            <a:tabLst/>
                            <a:defRPr/>
                          </a:pPr>
                          <a:r>
                            <a:rPr lang="en-GB" sz="1200" kern="1400" dirty="0">
                              <a:ln>
                                <a:noFill/>
                              </a:ln>
                              <a:solidFill>
                                <a:srgbClr val="000000"/>
                              </a:solidFill>
                              <a:effectLst/>
                              <a:latin typeface="Gill Sans MT" panose="020B0502020104020203" pitchFamily="34" charset="0"/>
                            </a:rPr>
                            <a:t>The probability of something relative to a number of trials or an experiment that has happened</a:t>
                          </a:r>
                        </a:p>
                      </a:txBody>
                      <a:tcPr marL="36576" marR="36576" marT="36576" marB="36576" anchor="ctr"/>
                    </a:tc>
                    <a:extLst>
                      <a:ext uri="{0D108BD9-81ED-4DB2-BD59-A6C34878D82A}">
                        <a16:rowId xmlns:a16="http://schemas.microsoft.com/office/drawing/2014/main" val="3054172432"/>
                      </a:ext>
                    </a:extLst>
                  </a:tr>
                  <a:tr h="435600">
                    <a:tc>
                      <a:txBody>
                        <a:bodyPr/>
                        <a:lstStyle/>
                        <a:p>
                          <a:pPr marR="0" indent="0" algn="l" rtl="0">
                            <a:lnSpc>
                              <a:spcPct val="119000"/>
                            </a:lnSpc>
                            <a:spcBef>
                              <a:spcPts val="0"/>
                            </a:spcBef>
                            <a:spcAft>
                              <a:spcPts val="1400"/>
                            </a:spcAft>
                          </a:pPr>
                          <a:r>
                            <a:rPr lang="en-GB" sz="1200" kern="1400" dirty="0">
                              <a:ln>
                                <a:noFill/>
                              </a:ln>
                              <a:solidFill>
                                <a:srgbClr val="000000"/>
                              </a:solidFill>
                              <a:effectLst/>
                              <a:latin typeface="Gill Sans MT" panose="020B0502020104020203" pitchFamily="34" charset="0"/>
                            </a:rPr>
                            <a:t>Mutually exclusive</a:t>
                          </a:r>
                        </a:p>
                      </a:txBody>
                      <a:tcPr marL="36576" marR="36576" marT="36576" marB="36576" anchor="ctr"/>
                    </a:tc>
                    <a:tc>
                      <a:txBody>
                        <a:bodyPr/>
                        <a:lstStyle/>
                        <a:p>
                          <a:pPr marL="0" marR="0" indent="0" algn="l" defTabSz="914400" rtl="0" eaLnBrk="1" fontAlgn="auto" latinLnBrk="0" hangingPunct="1">
                            <a:lnSpc>
                              <a:spcPct val="119000"/>
                            </a:lnSpc>
                            <a:spcBef>
                              <a:spcPts val="0"/>
                            </a:spcBef>
                            <a:spcAft>
                              <a:spcPts val="1400"/>
                            </a:spcAft>
                            <a:buClrTx/>
                            <a:buSzTx/>
                            <a:buFontTx/>
                            <a:buNone/>
                            <a:tabLst/>
                            <a:defRPr/>
                          </a:pPr>
                          <a:r>
                            <a:rPr lang="en-GB" sz="1200" kern="1400" dirty="0">
                              <a:ln>
                                <a:noFill/>
                              </a:ln>
                              <a:solidFill>
                                <a:srgbClr val="000000"/>
                              </a:solidFill>
                              <a:effectLst/>
                              <a:latin typeface="Gill Sans MT" panose="020B0502020104020203" pitchFamily="34" charset="0"/>
                            </a:rPr>
                            <a:t>An event that has two or more outcomes that cannot be true at the same time</a:t>
                          </a:r>
                        </a:p>
                      </a:txBody>
                      <a:tcPr marL="36576" marR="36576" marT="36576" marB="36576" anchor="ctr"/>
                    </a:tc>
                    <a:extLst>
                      <a:ext uri="{0D108BD9-81ED-4DB2-BD59-A6C34878D82A}">
                        <a16:rowId xmlns:a16="http://schemas.microsoft.com/office/drawing/2014/main" val="611494729"/>
                      </a:ext>
                    </a:extLst>
                  </a:tr>
                  <a:tr h="360000">
                    <a:tc gridSpan="2">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Venn Diagrams</a:t>
                          </a:r>
                          <a:endParaRPr kumimoji="0" lang="en-GB" sz="1400" b="1"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endParaRPr>
                        </a:p>
                      </a:txBody>
                      <a:tcPr anchor="ctr">
                        <a:solidFill>
                          <a:schemeClr val="accent6">
                            <a:lumMod val="20000"/>
                            <a:lumOff val="80000"/>
                          </a:schemeClr>
                        </a:solidFill>
                      </a:tcPr>
                    </a:tc>
                    <a:tc hMerge="1">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Gill Sans"/>
                            <a:ea typeface="+mn-ea"/>
                            <a:cs typeface="+mn-cs"/>
                          </a:endParaRPr>
                        </a:p>
                      </a:txBody>
                      <a:tcPr anchor="ctr"/>
                    </a:tc>
                    <a:extLst>
                      <a:ext uri="{0D108BD9-81ED-4DB2-BD59-A6C34878D82A}">
                        <a16:rowId xmlns:a16="http://schemas.microsoft.com/office/drawing/2014/main" val="10001"/>
                      </a:ext>
                    </a:extLst>
                  </a:tr>
                  <a:tr h="360000">
                    <a:tc>
                      <a:txBody>
                        <a:bodyPr/>
                        <a:lstStyle/>
                        <a:p>
                          <a:pPr algn="l" fontAlgn="ctr"/>
                          <a:r>
                            <a:rPr lang="en-GB" sz="1200" b="0" i="0" u="none" strike="noStrike" dirty="0">
                              <a:solidFill>
                                <a:srgbClr val="000000"/>
                              </a:solidFill>
                              <a:effectLst/>
                              <a:latin typeface="Gill Sans MT" panose="020B0502020104020203" pitchFamily="34" charset="0"/>
                            </a:rPr>
                            <a:t>Venn Diagrams</a:t>
                          </a:r>
                        </a:p>
                      </a:txBody>
                      <a:tcPr marL="9525" marR="9525" marT="9525" marB="0" anchor="ctr"/>
                    </a:tc>
                    <a:tc>
                      <a:txBody>
                        <a:bodyPr/>
                        <a:lstStyle/>
                        <a:p>
                          <a:pPr algn="l" fontAlgn="ctr"/>
                          <a:r>
                            <a:rPr lang="en-US" sz="1200" b="0" i="0" u="none" strike="noStrike" dirty="0">
                              <a:solidFill>
                                <a:srgbClr val="000000"/>
                              </a:solidFill>
                              <a:effectLst/>
                              <a:latin typeface="Gill Sans MT" panose="020B0502020104020203" pitchFamily="34" charset="0"/>
                            </a:rPr>
                            <a:t>Are made up of two or more circles and are a way of grouping information</a:t>
                          </a:r>
                        </a:p>
                      </a:txBody>
                      <a:tcPr marL="9525" marR="9525" marT="9525" marB="0" anchor="ctr"/>
                    </a:tc>
                    <a:extLst>
                      <a:ext uri="{0D108BD9-81ED-4DB2-BD59-A6C34878D82A}">
                        <a16:rowId xmlns:a16="http://schemas.microsoft.com/office/drawing/2014/main" val="730195973"/>
                      </a:ext>
                    </a:extLst>
                  </a:tr>
                  <a:tr h="360000">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Set</a:t>
                          </a:r>
                        </a:p>
                      </a:txBody>
                      <a:tcPr marL="36576" marR="36576" marT="36576" marB="36576" anchor="ctr"/>
                    </a:tc>
                    <a:tc>
                      <a:txBody>
                        <a:bodyPr/>
                        <a:lstStyle/>
                        <a:p>
                          <a:pPr marL="0" marR="0" indent="0" algn="l" defTabSz="914400" rtl="0" eaLnBrk="1" fontAlgn="auto" latinLnBrk="0" hangingPunct="1">
                            <a:lnSpc>
                              <a:spcPct val="119000"/>
                            </a:lnSpc>
                            <a:spcBef>
                              <a:spcPts val="0"/>
                            </a:spcBef>
                            <a:spcAft>
                              <a:spcPts val="600"/>
                            </a:spcAft>
                            <a:buClrTx/>
                            <a:buSzTx/>
                            <a:buFontTx/>
                            <a:buNone/>
                            <a:tabLst/>
                            <a:defRPr/>
                          </a:pPr>
                          <a:r>
                            <a:rPr lang="en-GB" sz="1200" kern="1400" dirty="0">
                              <a:ln>
                                <a:noFill/>
                              </a:ln>
                              <a:solidFill>
                                <a:srgbClr val="000000"/>
                              </a:solidFill>
                              <a:effectLst/>
                              <a:latin typeface="Gill Sans MT" panose="020B0502020104020203" pitchFamily="34" charset="0"/>
                            </a:rPr>
                            <a:t>Numbers that feature</a:t>
                          </a:r>
                          <a:r>
                            <a:rPr lang="en-GB" sz="1200" kern="1400" baseline="0" dirty="0">
                              <a:ln>
                                <a:noFill/>
                              </a:ln>
                              <a:solidFill>
                                <a:srgbClr val="000000"/>
                              </a:solidFill>
                              <a:effectLst/>
                              <a:latin typeface="Gill Sans MT" panose="020B0502020104020203" pitchFamily="34" charset="0"/>
                            </a:rPr>
                            <a:t> in a certain list/part of Venn diagram</a:t>
                          </a:r>
                          <a:endParaRPr lang="en-GB" sz="1200" kern="1400" dirty="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2349472247"/>
                      </a:ext>
                    </a:extLst>
                  </a:tr>
                  <a:tr h="360000">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Element</a:t>
                          </a:r>
                        </a:p>
                      </a:txBody>
                      <a:tcPr marL="36576" marR="36576" marT="36576" marB="36576" anchor="ctr"/>
                    </a:tc>
                    <a:tc>
                      <a:txBody>
                        <a:bodyPr/>
                        <a:lstStyle/>
                        <a:p>
                          <a:pPr marL="0" marR="0" indent="0" algn="l" defTabSz="914400" rtl="0" eaLnBrk="1" fontAlgn="auto" latinLnBrk="0" hangingPunct="1">
                            <a:lnSpc>
                              <a:spcPct val="119000"/>
                            </a:lnSpc>
                            <a:spcBef>
                              <a:spcPts val="0"/>
                            </a:spcBef>
                            <a:spcAft>
                              <a:spcPts val="600"/>
                            </a:spcAft>
                            <a:buClrTx/>
                            <a:buSzTx/>
                            <a:buFontTx/>
                            <a:buNone/>
                            <a:tabLst/>
                            <a:defRPr/>
                          </a:pPr>
                          <a:r>
                            <a:rPr lang="en-GB" sz="1200" kern="1400" dirty="0">
                              <a:ln>
                                <a:noFill/>
                              </a:ln>
                              <a:solidFill>
                                <a:srgbClr val="000000"/>
                              </a:solidFill>
                              <a:effectLst/>
                              <a:latin typeface="Gill Sans MT" panose="020B0502020104020203" pitchFamily="34" charset="0"/>
                            </a:rPr>
                            <a:t>An</a:t>
                          </a:r>
                          <a:r>
                            <a:rPr lang="en-GB" sz="1200" kern="1400" baseline="0" dirty="0">
                              <a:ln>
                                <a:noFill/>
                              </a:ln>
                              <a:solidFill>
                                <a:srgbClr val="000000"/>
                              </a:solidFill>
                              <a:effectLst/>
                              <a:latin typeface="Gill Sans MT" panose="020B0502020104020203" pitchFamily="34" charset="0"/>
                            </a:rPr>
                            <a:t> individual number within a set</a:t>
                          </a:r>
                          <a:endParaRPr lang="en-GB" sz="1200" kern="1400" dirty="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3075208214"/>
                      </a:ext>
                    </a:extLst>
                  </a:tr>
                  <a:tr h="360000">
                    <a:tc gridSpan="2">
                      <a:txBody>
                        <a:bodyPr/>
                        <a:lstStyle/>
                        <a:p>
                          <a:pPr algn="l"/>
                          <a:r>
                            <a:rPr lang="en-US" sz="1400" b="1" dirty="0">
                              <a:latin typeface="Gill Sans MT" panose="020B0502020104020203" pitchFamily="34" charset="0"/>
                            </a:rPr>
                            <a:t>Venn Notation</a:t>
                          </a:r>
                          <a:endParaRPr lang="en-GB" sz="1400" b="1" dirty="0">
                            <a:latin typeface="Gill Sans MT" panose="020B0502020104020203" pitchFamily="34" charset="0"/>
                          </a:endParaRPr>
                        </a:p>
                      </a:txBody>
                      <a:tcPr anchor="ctr">
                        <a:solidFill>
                          <a:schemeClr val="accent2">
                            <a:lumMod val="40000"/>
                            <a:lumOff val="60000"/>
                          </a:schemeClr>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400" dirty="0">
                            <a:ln>
                              <a:noFill/>
                            </a:ln>
                            <a:solidFill>
                              <a:srgbClr val="000000"/>
                            </a:solidFill>
                            <a:effectLst/>
                            <a:latin typeface="Gill Sans"/>
                          </a:endParaRPr>
                        </a:p>
                      </a:txBody>
                      <a:tcPr anchor="ctr"/>
                    </a:tc>
                    <a:extLst>
                      <a:ext uri="{0D108BD9-81ED-4DB2-BD59-A6C34878D82A}">
                        <a16:rowId xmlns:a16="http://schemas.microsoft.com/office/drawing/2014/main" val="3022168680"/>
                      </a:ext>
                    </a:extLst>
                  </a:tr>
                  <a:tr h="360000">
                    <a:tc>
                      <a:txBody>
                        <a:bodyPr/>
                        <a:lstStyle/>
                        <a:p>
                          <a:pPr algn="ctr"/>
                          <a:r>
                            <a:rPr lang="el-GR" sz="1200" b="0" i="0" kern="1200" dirty="0">
                              <a:solidFill>
                                <a:schemeClr val="tx1"/>
                              </a:solidFill>
                              <a:effectLst/>
                              <a:latin typeface="Gill Sans"/>
                              <a:ea typeface="+mn-ea"/>
                              <a:cs typeface="+mn-cs"/>
                            </a:rPr>
                            <a:t>ξ</a:t>
                          </a:r>
                          <a:endParaRPr lang="en-GB" sz="1200" dirty="0">
                            <a:latin typeface="Gill Sans MT" panose="020B0502020104020203" pitchFamily="34" charset="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tx1"/>
                              </a:solidFill>
                              <a:effectLst/>
                              <a:latin typeface="Gill Sans MT" panose="020B0502020104020203" pitchFamily="34" charset="0"/>
                              <a:ea typeface="+mn-ea"/>
                              <a:cs typeface="+mn-cs"/>
                            </a:rPr>
                            <a:t>Represents the universal set – all</a:t>
                          </a:r>
                          <a:r>
                            <a:rPr lang="en-GB" sz="1200" b="0" i="0" kern="1200" baseline="0" dirty="0">
                              <a:solidFill>
                                <a:schemeClr val="tx1"/>
                              </a:solidFill>
                              <a:effectLst/>
                              <a:latin typeface="Gill Sans MT" panose="020B0502020104020203" pitchFamily="34" charset="0"/>
                              <a:ea typeface="+mn-ea"/>
                              <a:cs typeface="+mn-cs"/>
                            </a:rPr>
                            <a:t> the elements being considered</a:t>
                          </a:r>
                          <a:endParaRPr lang="en-GB" sz="1200" kern="1400" dirty="0">
                            <a:ln>
                              <a:noFill/>
                            </a:ln>
                            <a:solidFill>
                              <a:srgbClr val="000000"/>
                            </a:solidFill>
                            <a:effectLst/>
                            <a:latin typeface="Gill Sans MT" panose="020B0502020104020203" pitchFamily="34" charset="0"/>
                          </a:endParaRPr>
                        </a:p>
                      </a:txBody>
                      <a:tcPr anchor="ctr"/>
                    </a:tc>
                    <a:extLst>
                      <a:ext uri="{0D108BD9-81ED-4DB2-BD59-A6C34878D82A}">
                        <a16:rowId xmlns:a16="http://schemas.microsoft.com/office/drawing/2014/main" val="2754330899"/>
                      </a:ext>
                    </a:extLst>
                  </a:tr>
                  <a:tr h="360000">
                    <a:tc>
                      <a:txBody>
                        <a:bodyPr/>
                        <a:lstStyle/>
                        <a:p>
                          <a:pPr marR="0" indent="0" algn="l" rtl="0">
                            <a:lnSpc>
                              <a:spcPct val="119000"/>
                            </a:lnSpc>
                            <a:spcBef>
                              <a:spcPts val="0"/>
                            </a:spcBef>
                            <a:spcAft>
                              <a:spcPts val="600"/>
                            </a:spcAft>
                          </a:pPr>
                          <a14:m>
                            <m:oMathPara xmlns:m="http://schemas.openxmlformats.org/officeDocument/2006/math">
                              <m:oMathParaPr>
                                <m:jc m:val="centerGroup"/>
                              </m:oMathParaPr>
                              <m:oMath xmlns:m="http://schemas.openxmlformats.org/officeDocument/2006/math">
                                <m:r>
                                  <a:rPr lang="en-GB" sz="1200" b="0" i="1" kern="1400" smtClean="0">
                                    <a:ln>
                                      <a:noFill/>
                                    </a:ln>
                                    <a:solidFill>
                                      <a:srgbClr val="000000"/>
                                    </a:solidFill>
                                    <a:effectLst/>
                                    <a:latin typeface="Cambria Math" panose="02040503050406030204" pitchFamily="18" charset="0"/>
                                    <a:ea typeface="Cambria Math" panose="02040503050406030204" pitchFamily="18" charset="0"/>
                                  </a:rPr>
                                  <m:t>∪</m:t>
                                </m:r>
                              </m:oMath>
                            </m:oMathPara>
                          </a14:m>
                          <a:endParaRPr lang="en-GB" sz="1200" kern="1400" dirty="0">
                            <a:ln>
                              <a:noFill/>
                            </a:ln>
                            <a:solidFill>
                              <a:srgbClr val="000000"/>
                            </a:solidFill>
                            <a:effectLst/>
                            <a:latin typeface="Gill Sans MT" panose="020B0502020104020203" pitchFamily="34" charset="0"/>
                          </a:endParaRPr>
                        </a:p>
                      </a:txBody>
                      <a:tcPr marL="36576" marR="36576" marT="36576" marB="36576" anchor="ctr"/>
                    </a:tc>
                    <a:tc>
                      <a:txBody>
                        <a:bodyPr/>
                        <a:lstStyle/>
                        <a:p>
                          <a:pPr marL="0" marR="0" indent="0" algn="l" defTabSz="914400" rtl="0" eaLnBrk="1" fontAlgn="auto" latinLnBrk="0" hangingPunct="1">
                            <a:lnSpc>
                              <a:spcPct val="119000"/>
                            </a:lnSpc>
                            <a:spcBef>
                              <a:spcPts val="0"/>
                            </a:spcBef>
                            <a:spcAft>
                              <a:spcPts val="600"/>
                            </a:spcAft>
                            <a:buClrTx/>
                            <a:buSzTx/>
                            <a:buFontTx/>
                            <a:buNone/>
                            <a:tabLst/>
                            <a:defRPr/>
                          </a:pPr>
                          <a:r>
                            <a:rPr lang="en-GB" sz="1200" kern="1400" dirty="0">
                              <a:ln>
                                <a:noFill/>
                              </a:ln>
                              <a:solidFill>
                                <a:srgbClr val="000000"/>
                              </a:solidFill>
                              <a:effectLst/>
                              <a:latin typeface="Gill Sans MT" panose="020B0502020104020203" pitchFamily="34" charset="0"/>
                            </a:rPr>
                            <a:t>The</a:t>
                          </a:r>
                          <a:r>
                            <a:rPr lang="en-GB" sz="1200" kern="1400" baseline="0" dirty="0">
                              <a:ln>
                                <a:noFill/>
                              </a:ln>
                              <a:solidFill>
                                <a:srgbClr val="000000"/>
                              </a:solidFill>
                              <a:effectLst/>
                              <a:latin typeface="Gill Sans MT" panose="020B0502020104020203" pitchFamily="34" charset="0"/>
                            </a:rPr>
                            <a:t> ‘union’ of two sets – ‘or’</a:t>
                          </a:r>
                          <a:endParaRPr lang="en-GB" sz="1200" kern="1400" dirty="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187227715"/>
                      </a:ext>
                    </a:extLst>
                  </a:tr>
                  <a:tr h="360000">
                    <a:tc>
                      <a:txBody>
                        <a:bodyPr/>
                        <a:lstStyle/>
                        <a:p>
                          <a:pPr marR="0" indent="0" algn="l" rtl="0">
                            <a:lnSpc>
                              <a:spcPct val="119000"/>
                            </a:lnSpc>
                            <a:spcBef>
                              <a:spcPts val="0"/>
                            </a:spcBef>
                            <a:spcAft>
                              <a:spcPts val="600"/>
                            </a:spcAft>
                          </a:pPr>
                          <a14:m>
                            <m:oMathPara xmlns:m="http://schemas.openxmlformats.org/officeDocument/2006/math">
                              <m:oMathParaPr>
                                <m:jc m:val="centerGroup"/>
                              </m:oMathParaPr>
                              <m:oMath xmlns:m="http://schemas.openxmlformats.org/officeDocument/2006/math">
                                <m:r>
                                  <a:rPr lang="en-GB" sz="1200" b="0" i="1" kern="1400" smtClean="0">
                                    <a:ln>
                                      <a:noFill/>
                                    </a:ln>
                                    <a:solidFill>
                                      <a:srgbClr val="000000"/>
                                    </a:solidFill>
                                    <a:effectLst/>
                                    <a:latin typeface="Cambria Math" panose="02040503050406030204" pitchFamily="18" charset="0"/>
                                    <a:ea typeface="Cambria Math" panose="02040503050406030204" pitchFamily="18" charset="0"/>
                                  </a:rPr>
                                  <m:t>∩</m:t>
                                </m:r>
                              </m:oMath>
                            </m:oMathPara>
                          </a14:m>
                          <a:endParaRPr lang="en-GB" sz="1200" kern="1400" dirty="0">
                            <a:ln>
                              <a:noFill/>
                            </a:ln>
                            <a:solidFill>
                              <a:srgbClr val="000000"/>
                            </a:solidFill>
                            <a:effectLst/>
                            <a:latin typeface="Gill Sans MT" panose="020B0502020104020203" pitchFamily="34" charset="0"/>
                          </a:endParaRP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The ‘intersection’ of two sets –’and’</a:t>
                          </a:r>
                        </a:p>
                      </a:txBody>
                      <a:tcPr marL="36576" marR="36576" marT="36576" marB="36576" anchor="ctr"/>
                    </a:tc>
                    <a:extLst>
                      <a:ext uri="{0D108BD9-81ED-4DB2-BD59-A6C34878D82A}">
                        <a16:rowId xmlns:a16="http://schemas.microsoft.com/office/drawing/2014/main" val="344036484"/>
                      </a:ext>
                    </a:extLst>
                  </a:tr>
                  <a:tr h="360000">
                    <a:tc>
                      <a:txBody>
                        <a:bodyPr/>
                        <a:lstStyle/>
                        <a:p>
                          <a:pPr marL="0" marR="0" indent="0" algn="l" defTabSz="914400" rtl="0" eaLnBrk="1" fontAlgn="auto" latinLnBrk="0" hangingPunct="1">
                            <a:lnSpc>
                              <a:spcPct val="119000"/>
                            </a:lnSpc>
                            <a:spcBef>
                              <a:spcPts val="0"/>
                            </a:spcBef>
                            <a:spcAft>
                              <a:spcPts val="600"/>
                            </a:spcAft>
                            <a:buClrTx/>
                            <a:buSzTx/>
                            <a:buFontTx/>
                            <a:buNone/>
                            <a:tabLst/>
                            <a:defRPr/>
                          </a:pPr>
                          <a14:m>
                            <m:oMathPara xmlns:m="http://schemas.openxmlformats.org/officeDocument/2006/math">
                              <m:oMathParaPr>
                                <m:jc m:val="centerGroup"/>
                              </m:oMathParaPr>
                              <m:oMath xmlns:m="http://schemas.openxmlformats.org/officeDocument/2006/math">
                                <m:r>
                                  <a:rPr lang="en-GB" sz="1200" b="0" i="1" kern="1400" smtClean="0">
                                    <a:ln>
                                      <a:noFill/>
                                    </a:ln>
                                    <a:solidFill>
                                      <a:srgbClr val="000000"/>
                                    </a:solidFill>
                                    <a:effectLst/>
                                    <a:latin typeface="Cambria Math" panose="02040503050406030204" pitchFamily="18" charset="0"/>
                                  </a:rPr>
                                  <m:t>′</m:t>
                                </m:r>
                              </m:oMath>
                            </m:oMathPara>
                          </a14:m>
                          <a:endParaRPr lang="en-GB" sz="1200" kern="1400" dirty="0">
                            <a:ln>
                              <a:noFill/>
                            </a:ln>
                            <a:solidFill>
                              <a:srgbClr val="000000"/>
                            </a:solidFill>
                            <a:effectLst/>
                            <a:latin typeface="Gill Sans MT" panose="020B0502020104020203" pitchFamily="34" charset="0"/>
                          </a:endParaRP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The</a:t>
                          </a:r>
                          <a:r>
                            <a:rPr lang="en-GB" sz="1200" kern="1400" baseline="0" dirty="0">
                              <a:ln>
                                <a:noFill/>
                              </a:ln>
                              <a:solidFill>
                                <a:srgbClr val="000000"/>
                              </a:solidFill>
                              <a:effectLst/>
                              <a:latin typeface="Gill Sans MT" panose="020B0502020104020203" pitchFamily="34" charset="0"/>
                            </a:rPr>
                            <a:t> ‘complement’ of a set – ‘not’</a:t>
                          </a:r>
                          <a:endParaRPr lang="en-GB" sz="1200" kern="1400" dirty="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2059112659"/>
                      </a:ext>
                    </a:extLst>
                  </a:tr>
                </a:tbl>
              </a:graphicData>
            </a:graphic>
          </p:graphicFrame>
        </mc:Choice>
        <mc:Fallback xmlns="">
          <p:graphicFrame>
            <p:nvGraphicFramePr>
              <p:cNvPr id="11" name="Table 10"/>
              <p:cNvGraphicFramePr>
                <a:graphicFrameLocks noGrp="1"/>
              </p:cNvGraphicFramePr>
              <p:nvPr>
                <p:extLst>
                  <p:ext uri="{D42A27DB-BD31-4B8C-83A1-F6EECF244321}">
                    <p14:modId xmlns:p14="http://schemas.microsoft.com/office/powerpoint/2010/main" val="3867194915"/>
                  </p:ext>
                </p:extLst>
              </p:nvPr>
            </p:nvGraphicFramePr>
            <p:xfrm>
              <a:off x="5305474" y="112191"/>
              <a:ext cx="6637998" cy="6376567"/>
            </p:xfrm>
            <a:graphic>
              <a:graphicData uri="http://schemas.openxmlformats.org/drawingml/2006/table">
                <a:tbl>
                  <a:tblPr firstRow="1" bandRow="1">
                    <a:tableStyleId>{5940675A-B579-460E-94D1-54222C63F5DA}</a:tableStyleId>
                  </a:tblPr>
                  <a:tblGrid>
                    <a:gridCol w="1584638">
                      <a:extLst>
                        <a:ext uri="{9D8B030D-6E8A-4147-A177-3AD203B41FA5}">
                          <a16:colId xmlns:a16="http://schemas.microsoft.com/office/drawing/2014/main" val="20000"/>
                        </a:ext>
                      </a:extLst>
                    </a:gridCol>
                    <a:gridCol w="5053360">
                      <a:extLst>
                        <a:ext uri="{9D8B030D-6E8A-4147-A177-3AD203B41FA5}">
                          <a16:colId xmlns:a16="http://schemas.microsoft.com/office/drawing/2014/main" val="20001"/>
                        </a:ext>
                      </a:extLst>
                    </a:gridCol>
                  </a:tblGrid>
                  <a:tr h="324000">
                    <a:tc gridSpan="2">
                      <a:txBody>
                        <a:bodyPr/>
                        <a:lstStyle/>
                        <a:p>
                          <a:pPr algn="l"/>
                          <a:r>
                            <a:rPr lang="en-GB" sz="1400" b="1" u="none" dirty="0">
                              <a:latin typeface="Gill Sans MT" panose="020B0502020104020203" pitchFamily="34" charset="0"/>
                            </a:rPr>
                            <a:t>Probability</a:t>
                          </a:r>
                          <a:endParaRPr lang="en-GB" sz="1200" b="1" u="none" dirty="0">
                            <a:latin typeface="Gill Sans MT" panose="020B0502020104020203" pitchFamily="34" charset="0"/>
                          </a:endParaRPr>
                        </a:p>
                      </a:txBody>
                      <a:tcPr anchor="ctr">
                        <a:solidFill>
                          <a:schemeClr val="accent4">
                            <a:lumMod val="20000"/>
                            <a:lumOff val="80000"/>
                          </a:schemeClr>
                        </a:solidFill>
                      </a:tcPr>
                    </a:tc>
                    <a:tc hMerge="1">
                      <a:txBody>
                        <a:bodyPr/>
                        <a:lstStyle/>
                        <a:p>
                          <a:pPr algn="l"/>
                          <a:endParaRPr lang="en-GB" sz="1200" b="1" dirty="0">
                            <a:latin typeface="+mn-lt"/>
                          </a:endParaRPr>
                        </a:p>
                      </a:txBody>
                      <a:tcPr anchor="ctr">
                        <a:solidFill>
                          <a:schemeClr val="accent4">
                            <a:lumMod val="20000"/>
                            <a:lumOff val="80000"/>
                          </a:schemeClr>
                        </a:solidFill>
                      </a:tcPr>
                    </a:tc>
                    <a:extLst>
                      <a:ext uri="{0D108BD9-81ED-4DB2-BD59-A6C34878D82A}">
                        <a16:rowId xmlns:a16="http://schemas.microsoft.com/office/drawing/2014/main" val="1184093998"/>
                      </a:ext>
                    </a:extLst>
                  </a:tr>
                  <a:tr h="490347">
                    <a:tc>
                      <a:txBody>
                        <a:bodyPr/>
                        <a:lstStyle/>
                        <a:p>
                          <a:pPr marR="0" indent="0" algn="l" rtl="0">
                            <a:lnSpc>
                              <a:spcPct val="119000"/>
                            </a:lnSpc>
                            <a:spcBef>
                              <a:spcPts val="0"/>
                            </a:spcBef>
                            <a:spcAft>
                              <a:spcPts val="1400"/>
                            </a:spcAft>
                          </a:pPr>
                          <a:r>
                            <a:rPr lang="en-GB" sz="1200" kern="1400" dirty="0">
                              <a:ln>
                                <a:noFill/>
                              </a:ln>
                              <a:solidFill>
                                <a:srgbClr val="000000"/>
                              </a:solidFill>
                              <a:effectLst/>
                              <a:latin typeface="Gill Sans MT" panose="020B0502020104020203" pitchFamily="34" charset="0"/>
                            </a:rPr>
                            <a:t>Independent Event</a:t>
                          </a:r>
                        </a:p>
                      </a:txBody>
                      <a:tcPr marL="36576" marR="36576" marT="36576" marB="36576" anchor="ctr"/>
                    </a:tc>
                    <a:tc>
                      <a:txBody>
                        <a:bodyPr/>
                        <a:lstStyle/>
                        <a:p>
                          <a:pPr marR="0" indent="0" algn="l" rtl="0">
                            <a:lnSpc>
                              <a:spcPct val="119000"/>
                            </a:lnSpc>
                            <a:spcBef>
                              <a:spcPts val="0"/>
                            </a:spcBef>
                            <a:spcAft>
                              <a:spcPts val="1400"/>
                            </a:spcAft>
                          </a:pPr>
                          <a:r>
                            <a:rPr lang="en-GB" sz="1200" kern="1400" dirty="0">
                              <a:ln>
                                <a:noFill/>
                              </a:ln>
                              <a:solidFill>
                                <a:srgbClr val="000000"/>
                              </a:solidFill>
                              <a:effectLst/>
                              <a:latin typeface="Gill Sans MT" panose="020B0502020104020203" pitchFamily="34" charset="0"/>
                            </a:rPr>
                            <a:t>Two events are independent if the occurrence of one event </a:t>
                          </a:r>
                          <a:r>
                            <a:rPr lang="en-GB" sz="1200" b="1" kern="1400" dirty="0">
                              <a:ln>
                                <a:noFill/>
                              </a:ln>
                              <a:solidFill>
                                <a:srgbClr val="000000"/>
                              </a:solidFill>
                              <a:effectLst/>
                              <a:latin typeface="Gill Sans MT" panose="020B0502020104020203" pitchFamily="34" charset="0"/>
                            </a:rPr>
                            <a:t>does not</a:t>
                          </a:r>
                          <a:r>
                            <a:rPr lang="en-GB" sz="1200" kern="1400" dirty="0">
                              <a:ln>
                                <a:noFill/>
                              </a:ln>
                              <a:solidFill>
                                <a:srgbClr val="000000"/>
                              </a:solidFill>
                              <a:effectLst/>
                              <a:latin typeface="Gill Sans MT" panose="020B0502020104020203" pitchFamily="34" charset="0"/>
                            </a:rPr>
                            <a:t> affect the chances of the occurrence of the other event</a:t>
                          </a:r>
                        </a:p>
                      </a:txBody>
                      <a:tcPr marL="36576" marR="36576" marT="36576" marB="36576" anchor="ctr"/>
                    </a:tc>
                    <a:extLst>
                      <a:ext uri="{0D108BD9-81ED-4DB2-BD59-A6C34878D82A}">
                        <a16:rowId xmlns:a16="http://schemas.microsoft.com/office/drawing/2014/main" val="3260151843"/>
                      </a:ext>
                    </a:extLst>
                  </a:tr>
                  <a:tr h="490347">
                    <a:tc>
                      <a:txBody>
                        <a:bodyPr/>
                        <a:lstStyle/>
                        <a:p>
                          <a:pPr marR="0" indent="0" algn="l" rtl="0">
                            <a:lnSpc>
                              <a:spcPct val="119000"/>
                            </a:lnSpc>
                            <a:spcBef>
                              <a:spcPts val="0"/>
                            </a:spcBef>
                            <a:spcAft>
                              <a:spcPts val="1400"/>
                            </a:spcAft>
                          </a:pPr>
                          <a:r>
                            <a:rPr lang="en-GB" sz="1200" kern="1400" dirty="0">
                              <a:ln>
                                <a:noFill/>
                              </a:ln>
                              <a:solidFill>
                                <a:srgbClr val="000000"/>
                              </a:solidFill>
                              <a:effectLst/>
                              <a:latin typeface="Gill Sans MT" panose="020B0502020104020203" pitchFamily="34" charset="0"/>
                            </a:rPr>
                            <a:t>Dependent Event</a:t>
                          </a:r>
                        </a:p>
                      </a:txBody>
                      <a:tcPr marL="36576" marR="36576" marT="36576" marB="36576" anchor="ctr"/>
                    </a:tc>
                    <a:tc>
                      <a:txBody>
                        <a:bodyPr/>
                        <a:lstStyle/>
                        <a:p>
                          <a:pPr marL="0" marR="0" indent="0" algn="l" defTabSz="914400" rtl="0" eaLnBrk="1" fontAlgn="auto" latinLnBrk="0" hangingPunct="1">
                            <a:lnSpc>
                              <a:spcPct val="119000"/>
                            </a:lnSpc>
                            <a:spcBef>
                              <a:spcPts val="0"/>
                            </a:spcBef>
                            <a:spcAft>
                              <a:spcPts val="1400"/>
                            </a:spcAft>
                            <a:buClrTx/>
                            <a:buSzTx/>
                            <a:buFontTx/>
                            <a:buNone/>
                            <a:tabLst/>
                            <a:defRPr/>
                          </a:pPr>
                          <a:r>
                            <a:rPr lang="en-GB" sz="1200" kern="1400" dirty="0">
                              <a:ln>
                                <a:noFill/>
                              </a:ln>
                              <a:solidFill>
                                <a:srgbClr val="000000"/>
                              </a:solidFill>
                              <a:effectLst/>
                              <a:latin typeface="Gill Sans MT" panose="020B0502020104020203" pitchFamily="34" charset="0"/>
                            </a:rPr>
                            <a:t>Two events are dependent if the occurrence of one event </a:t>
                          </a:r>
                          <a:r>
                            <a:rPr lang="en-GB" sz="1200" b="1" kern="1400" dirty="0">
                              <a:ln>
                                <a:noFill/>
                              </a:ln>
                              <a:solidFill>
                                <a:srgbClr val="000000"/>
                              </a:solidFill>
                              <a:effectLst/>
                              <a:latin typeface="Gill Sans MT" panose="020B0502020104020203" pitchFamily="34" charset="0"/>
                            </a:rPr>
                            <a:t>does </a:t>
                          </a:r>
                          <a:r>
                            <a:rPr lang="en-GB" sz="1200" kern="1400" dirty="0">
                              <a:ln>
                                <a:noFill/>
                              </a:ln>
                              <a:solidFill>
                                <a:srgbClr val="000000"/>
                              </a:solidFill>
                              <a:effectLst/>
                              <a:latin typeface="Gill Sans MT" panose="020B0502020104020203" pitchFamily="34" charset="0"/>
                            </a:rPr>
                            <a:t>affect the chances of the occurrence of the other event</a:t>
                          </a:r>
                        </a:p>
                      </a:txBody>
                      <a:tcPr marL="36576" marR="36576" marT="36576" marB="36576" anchor="ctr"/>
                    </a:tc>
                    <a:extLst>
                      <a:ext uri="{0D108BD9-81ED-4DB2-BD59-A6C34878D82A}">
                        <a16:rowId xmlns:a16="http://schemas.microsoft.com/office/drawing/2014/main" val="619667051"/>
                      </a:ext>
                    </a:extLst>
                  </a:tr>
                  <a:tr h="435600">
                    <a:tc>
                      <a:txBody>
                        <a:bodyPr/>
                        <a:lstStyle/>
                        <a:p>
                          <a:pPr marR="0" indent="0" algn="l" rtl="0">
                            <a:lnSpc>
                              <a:spcPct val="119000"/>
                            </a:lnSpc>
                            <a:spcBef>
                              <a:spcPts val="0"/>
                            </a:spcBef>
                            <a:spcAft>
                              <a:spcPts val="1400"/>
                            </a:spcAft>
                          </a:pPr>
                          <a:r>
                            <a:rPr lang="en-GB" sz="1200" kern="1400" dirty="0">
                              <a:ln>
                                <a:noFill/>
                              </a:ln>
                              <a:solidFill>
                                <a:srgbClr val="000000"/>
                              </a:solidFill>
                              <a:effectLst/>
                              <a:latin typeface="Gill Sans MT" panose="020B0502020104020203" pitchFamily="34" charset="0"/>
                            </a:rPr>
                            <a:t>Theoretical probability</a:t>
                          </a:r>
                        </a:p>
                      </a:txBody>
                      <a:tcPr marL="36576" marR="36576" marT="36576" marB="36576" anchor="ctr"/>
                    </a:tc>
                    <a:tc>
                      <a:txBody>
                        <a:bodyPr/>
                        <a:lstStyle/>
                        <a:p>
                          <a:pPr marR="0" indent="0" algn="l" rtl="0">
                            <a:lnSpc>
                              <a:spcPct val="119000"/>
                            </a:lnSpc>
                            <a:spcBef>
                              <a:spcPts val="0"/>
                            </a:spcBef>
                            <a:spcAft>
                              <a:spcPts val="1400"/>
                            </a:spcAft>
                          </a:pPr>
                          <a:r>
                            <a:rPr lang="en-US" sz="1200" kern="1400" dirty="0" smtClean="0">
                              <a:ln>
                                <a:noFill/>
                              </a:ln>
                              <a:solidFill>
                                <a:srgbClr val="000000"/>
                              </a:solidFill>
                              <a:effectLst/>
                              <a:latin typeface="Gill Sans MT" panose="020B0502020104020203" pitchFamily="34" charset="0"/>
                            </a:rPr>
                            <a:t>Probability that is calculated without any experiment being performed</a:t>
                          </a:r>
                          <a:endParaRPr lang="en-GB" sz="1200" kern="1400" dirty="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270688304"/>
                      </a:ext>
                    </a:extLst>
                  </a:tr>
                  <a:tr h="435600">
                    <a:tc>
                      <a:txBody>
                        <a:bodyPr/>
                        <a:lstStyle/>
                        <a:p>
                          <a:pPr marR="0" indent="0" algn="l" rtl="0">
                            <a:lnSpc>
                              <a:spcPct val="119000"/>
                            </a:lnSpc>
                            <a:spcBef>
                              <a:spcPts val="0"/>
                            </a:spcBef>
                            <a:spcAft>
                              <a:spcPts val="1400"/>
                            </a:spcAft>
                          </a:pPr>
                          <a:r>
                            <a:rPr lang="en-GB" sz="1200" kern="1400" dirty="0">
                              <a:ln>
                                <a:noFill/>
                              </a:ln>
                              <a:solidFill>
                                <a:srgbClr val="000000"/>
                              </a:solidFill>
                              <a:effectLst/>
                              <a:latin typeface="Gill Sans MT" panose="020B0502020104020203" pitchFamily="34" charset="0"/>
                            </a:rPr>
                            <a:t>Experimental probability</a:t>
                          </a:r>
                        </a:p>
                      </a:txBody>
                      <a:tcPr marL="36576" marR="36576" marT="36576" marB="36576" anchor="ctr"/>
                    </a:tc>
                    <a:tc>
                      <a:txBody>
                        <a:bodyPr/>
                        <a:lstStyle/>
                        <a:p>
                          <a:pPr marL="0" marR="0" indent="0" algn="l" defTabSz="914400" rtl="0" eaLnBrk="1" fontAlgn="auto" latinLnBrk="0" hangingPunct="1">
                            <a:lnSpc>
                              <a:spcPct val="119000"/>
                            </a:lnSpc>
                            <a:spcBef>
                              <a:spcPts val="0"/>
                            </a:spcBef>
                            <a:spcAft>
                              <a:spcPts val="1400"/>
                            </a:spcAft>
                            <a:buClrTx/>
                            <a:buSzTx/>
                            <a:buFontTx/>
                            <a:buNone/>
                            <a:tabLst/>
                            <a:defRPr/>
                          </a:pPr>
                          <a:r>
                            <a:rPr lang="en-GB" sz="1200" kern="1400" dirty="0">
                              <a:ln>
                                <a:noFill/>
                              </a:ln>
                              <a:solidFill>
                                <a:srgbClr val="000000"/>
                              </a:solidFill>
                              <a:effectLst/>
                              <a:latin typeface="Gill Sans MT" panose="020B0502020104020203" pitchFamily="34" charset="0"/>
                            </a:rPr>
                            <a:t>This is the probability calculated from an experiment</a:t>
                          </a:r>
                        </a:p>
                      </a:txBody>
                      <a:tcPr marL="36576" marR="36576" marT="36576" marB="36576" anchor="ctr"/>
                    </a:tc>
                    <a:extLst>
                      <a:ext uri="{0D108BD9-81ED-4DB2-BD59-A6C34878D82A}">
                        <a16:rowId xmlns:a16="http://schemas.microsoft.com/office/drawing/2014/main" val="2063765061"/>
                      </a:ext>
                    </a:extLst>
                  </a:tr>
                  <a:tr h="490347">
                    <a:tc>
                      <a:txBody>
                        <a:bodyPr/>
                        <a:lstStyle/>
                        <a:p>
                          <a:pPr marR="0" indent="0" algn="l" rtl="0">
                            <a:lnSpc>
                              <a:spcPct val="119000"/>
                            </a:lnSpc>
                            <a:spcBef>
                              <a:spcPts val="0"/>
                            </a:spcBef>
                            <a:spcAft>
                              <a:spcPts val="1400"/>
                            </a:spcAft>
                          </a:pPr>
                          <a:r>
                            <a:rPr lang="en-GB" sz="1200" kern="1400" dirty="0">
                              <a:ln>
                                <a:noFill/>
                              </a:ln>
                              <a:solidFill>
                                <a:srgbClr val="000000"/>
                              </a:solidFill>
                              <a:effectLst/>
                              <a:latin typeface="Gill Sans MT" panose="020B0502020104020203" pitchFamily="34" charset="0"/>
                            </a:rPr>
                            <a:t>Relative Frequency</a:t>
                          </a:r>
                        </a:p>
                      </a:txBody>
                      <a:tcPr marL="36576" marR="36576" marT="36576" marB="36576" anchor="ctr"/>
                    </a:tc>
                    <a:tc>
                      <a:txBody>
                        <a:bodyPr/>
                        <a:lstStyle/>
                        <a:p>
                          <a:pPr marL="0" marR="0" indent="0" algn="l" defTabSz="914400" rtl="0" eaLnBrk="1" fontAlgn="auto" latinLnBrk="0" hangingPunct="1">
                            <a:lnSpc>
                              <a:spcPct val="119000"/>
                            </a:lnSpc>
                            <a:spcBef>
                              <a:spcPts val="0"/>
                            </a:spcBef>
                            <a:spcAft>
                              <a:spcPts val="1400"/>
                            </a:spcAft>
                            <a:buClrTx/>
                            <a:buSzTx/>
                            <a:buFontTx/>
                            <a:buNone/>
                            <a:tabLst/>
                            <a:defRPr/>
                          </a:pPr>
                          <a:r>
                            <a:rPr lang="en-GB" sz="1200" kern="1400" dirty="0">
                              <a:ln>
                                <a:noFill/>
                              </a:ln>
                              <a:solidFill>
                                <a:srgbClr val="000000"/>
                              </a:solidFill>
                              <a:effectLst/>
                              <a:latin typeface="Gill Sans MT" panose="020B0502020104020203" pitchFamily="34" charset="0"/>
                            </a:rPr>
                            <a:t>The probability of something relative to a number of trials or an experiment that has </a:t>
                          </a:r>
                          <a:r>
                            <a:rPr lang="en-GB" sz="1200" kern="1400" dirty="0" smtClean="0">
                              <a:ln>
                                <a:noFill/>
                              </a:ln>
                              <a:solidFill>
                                <a:srgbClr val="000000"/>
                              </a:solidFill>
                              <a:effectLst/>
                              <a:latin typeface="Gill Sans MT" panose="020B0502020104020203" pitchFamily="34" charset="0"/>
                            </a:rPr>
                            <a:t>happened</a:t>
                          </a:r>
                          <a:endParaRPr lang="en-GB" sz="1200" kern="1400" dirty="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3054172432"/>
                      </a:ext>
                    </a:extLst>
                  </a:tr>
                  <a:tr h="435600">
                    <a:tc>
                      <a:txBody>
                        <a:bodyPr/>
                        <a:lstStyle/>
                        <a:p>
                          <a:pPr marR="0" indent="0" algn="l" rtl="0">
                            <a:lnSpc>
                              <a:spcPct val="119000"/>
                            </a:lnSpc>
                            <a:spcBef>
                              <a:spcPts val="0"/>
                            </a:spcBef>
                            <a:spcAft>
                              <a:spcPts val="1400"/>
                            </a:spcAft>
                          </a:pPr>
                          <a:r>
                            <a:rPr lang="en-GB" sz="1200" kern="1400" dirty="0">
                              <a:ln>
                                <a:noFill/>
                              </a:ln>
                              <a:solidFill>
                                <a:srgbClr val="000000"/>
                              </a:solidFill>
                              <a:effectLst/>
                              <a:latin typeface="Gill Sans MT" panose="020B0502020104020203" pitchFamily="34" charset="0"/>
                            </a:rPr>
                            <a:t>Mutually exclusive</a:t>
                          </a:r>
                        </a:p>
                      </a:txBody>
                      <a:tcPr marL="36576" marR="36576" marT="36576" marB="36576" anchor="ctr"/>
                    </a:tc>
                    <a:tc>
                      <a:txBody>
                        <a:bodyPr/>
                        <a:lstStyle/>
                        <a:p>
                          <a:pPr marL="0" marR="0" indent="0" algn="l" defTabSz="914400" rtl="0" eaLnBrk="1" fontAlgn="auto" latinLnBrk="0" hangingPunct="1">
                            <a:lnSpc>
                              <a:spcPct val="119000"/>
                            </a:lnSpc>
                            <a:spcBef>
                              <a:spcPts val="0"/>
                            </a:spcBef>
                            <a:spcAft>
                              <a:spcPts val="1400"/>
                            </a:spcAft>
                            <a:buClrTx/>
                            <a:buSzTx/>
                            <a:buFontTx/>
                            <a:buNone/>
                            <a:tabLst/>
                            <a:defRPr/>
                          </a:pPr>
                          <a:r>
                            <a:rPr lang="en-GB" sz="1200" kern="1400" dirty="0">
                              <a:ln>
                                <a:noFill/>
                              </a:ln>
                              <a:solidFill>
                                <a:srgbClr val="000000"/>
                              </a:solidFill>
                              <a:effectLst/>
                              <a:latin typeface="Gill Sans MT" panose="020B0502020104020203" pitchFamily="34" charset="0"/>
                            </a:rPr>
                            <a:t>A</a:t>
                          </a:r>
                          <a:r>
                            <a:rPr lang="en-GB" sz="1200" kern="1400" dirty="0" smtClean="0">
                              <a:ln>
                                <a:noFill/>
                              </a:ln>
                              <a:solidFill>
                                <a:srgbClr val="000000"/>
                              </a:solidFill>
                              <a:effectLst/>
                              <a:latin typeface="Gill Sans MT" panose="020B0502020104020203" pitchFamily="34" charset="0"/>
                            </a:rPr>
                            <a:t>n </a:t>
                          </a:r>
                          <a:r>
                            <a:rPr lang="en-GB" sz="1200" kern="1400" dirty="0">
                              <a:ln>
                                <a:noFill/>
                              </a:ln>
                              <a:solidFill>
                                <a:srgbClr val="000000"/>
                              </a:solidFill>
                              <a:effectLst/>
                              <a:latin typeface="Gill Sans MT" panose="020B0502020104020203" pitchFamily="34" charset="0"/>
                            </a:rPr>
                            <a:t>event that has two or more outcomes that cannot be true at the same time</a:t>
                          </a:r>
                        </a:p>
                      </a:txBody>
                      <a:tcPr marL="36576" marR="36576" marT="36576" marB="36576" anchor="ctr"/>
                    </a:tc>
                    <a:extLst>
                      <a:ext uri="{0D108BD9-81ED-4DB2-BD59-A6C34878D82A}">
                        <a16:rowId xmlns:a16="http://schemas.microsoft.com/office/drawing/2014/main" val="611494729"/>
                      </a:ext>
                    </a:extLst>
                  </a:tr>
                  <a:tr h="373825">
                    <a:tc gridSpan="2">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Venn Diagrams</a:t>
                          </a:r>
                          <a:endParaRPr kumimoji="0" lang="en-GB" sz="1400" b="1"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endParaRPr>
                        </a:p>
                      </a:txBody>
                      <a:tcPr anchor="ctr">
                        <a:solidFill>
                          <a:schemeClr val="accent6">
                            <a:lumMod val="20000"/>
                            <a:lumOff val="80000"/>
                          </a:schemeClr>
                        </a:solidFill>
                      </a:tcPr>
                    </a:tc>
                    <a:tc hMerge="1">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Gill Sans"/>
                            <a:ea typeface="+mn-ea"/>
                            <a:cs typeface="+mn-cs"/>
                          </a:endParaRPr>
                        </a:p>
                      </a:txBody>
                      <a:tcPr anchor="ctr"/>
                    </a:tc>
                    <a:extLst>
                      <a:ext uri="{0D108BD9-81ED-4DB2-BD59-A6C34878D82A}">
                        <a16:rowId xmlns:a16="http://schemas.microsoft.com/office/drawing/2014/main" val="10001"/>
                      </a:ext>
                    </a:extLst>
                  </a:tr>
                  <a:tr h="360000">
                    <a:tc>
                      <a:txBody>
                        <a:bodyPr/>
                        <a:lstStyle/>
                        <a:p>
                          <a:pPr algn="l" fontAlgn="ctr"/>
                          <a:r>
                            <a:rPr lang="en-GB" sz="1200" b="0" i="0" u="none" strike="noStrike" dirty="0">
                              <a:solidFill>
                                <a:srgbClr val="000000"/>
                              </a:solidFill>
                              <a:effectLst/>
                              <a:latin typeface="Gill Sans MT" panose="020B0502020104020203" pitchFamily="34" charset="0"/>
                            </a:rPr>
                            <a:t>Venn Diagrams</a:t>
                          </a:r>
                        </a:p>
                      </a:txBody>
                      <a:tcPr marL="9525" marR="9525" marT="9525" marB="0" anchor="ctr"/>
                    </a:tc>
                    <a:tc>
                      <a:txBody>
                        <a:bodyPr/>
                        <a:lstStyle/>
                        <a:p>
                          <a:pPr algn="l" fontAlgn="ctr"/>
                          <a:r>
                            <a:rPr lang="en-US" sz="1200" b="0" i="0" u="none" strike="noStrike" dirty="0">
                              <a:solidFill>
                                <a:srgbClr val="000000"/>
                              </a:solidFill>
                              <a:effectLst/>
                              <a:latin typeface="Gill Sans MT" panose="020B0502020104020203" pitchFamily="34" charset="0"/>
                            </a:rPr>
                            <a:t>Are made up of two or more circles and are a way of grouping information</a:t>
                          </a:r>
                        </a:p>
                      </a:txBody>
                      <a:tcPr marL="9525" marR="9525" marT="9525" marB="0" anchor="ctr"/>
                    </a:tc>
                    <a:extLst>
                      <a:ext uri="{0D108BD9-81ED-4DB2-BD59-A6C34878D82A}">
                        <a16:rowId xmlns:a16="http://schemas.microsoft.com/office/drawing/2014/main" val="730195973"/>
                      </a:ext>
                    </a:extLst>
                  </a:tr>
                  <a:tr h="360000">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Set</a:t>
                          </a:r>
                        </a:p>
                      </a:txBody>
                      <a:tcPr marL="36576" marR="36576" marT="36576" marB="36576" anchor="ctr"/>
                    </a:tc>
                    <a:tc>
                      <a:txBody>
                        <a:bodyPr/>
                        <a:lstStyle/>
                        <a:p>
                          <a:pPr marL="0" marR="0" indent="0" algn="l" defTabSz="914400" rtl="0" eaLnBrk="1" fontAlgn="auto" latinLnBrk="0" hangingPunct="1">
                            <a:lnSpc>
                              <a:spcPct val="119000"/>
                            </a:lnSpc>
                            <a:spcBef>
                              <a:spcPts val="0"/>
                            </a:spcBef>
                            <a:spcAft>
                              <a:spcPts val="600"/>
                            </a:spcAft>
                            <a:buClrTx/>
                            <a:buSzTx/>
                            <a:buFontTx/>
                            <a:buNone/>
                            <a:tabLst/>
                            <a:defRPr/>
                          </a:pPr>
                          <a:r>
                            <a:rPr lang="en-GB" sz="1200" kern="1400" dirty="0">
                              <a:ln>
                                <a:noFill/>
                              </a:ln>
                              <a:solidFill>
                                <a:srgbClr val="000000"/>
                              </a:solidFill>
                              <a:effectLst/>
                              <a:latin typeface="Gill Sans MT" panose="020B0502020104020203" pitchFamily="34" charset="0"/>
                            </a:rPr>
                            <a:t>Numbers that feature</a:t>
                          </a:r>
                          <a:r>
                            <a:rPr lang="en-GB" sz="1200" kern="1400" baseline="0" dirty="0">
                              <a:ln>
                                <a:noFill/>
                              </a:ln>
                              <a:solidFill>
                                <a:srgbClr val="000000"/>
                              </a:solidFill>
                              <a:effectLst/>
                              <a:latin typeface="Gill Sans MT" panose="020B0502020104020203" pitchFamily="34" charset="0"/>
                            </a:rPr>
                            <a:t> in a certain list/part of Venn diagram</a:t>
                          </a:r>
                          <a:endParaRPr lang="en-GB" sz="1200" kern="1400" dirty="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2349472247"/>
                      </a:ext>
                    </a:extLst>
                  </a:tr>
                  <a:tr h="360000">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Element</a:t>
                          </a:r>
                        </a:p>
                      </a:txBody>
                      <a:tcPr marL="36576" marR="36576" marT="36576" marB="36576" anchor="ctr"/>
                    </a:tc>
                    <a:tc>
                      <a:txBody>
                        <a:bodyPr/>
                        <a:lstStyle/>
                        <a:p>
                          <a:pPr marL="0" marR="0" indent="0" algn="l" defTabSz="914400" rtl="0" eaLnBrk="1" fontAlgn="auto" latinLnBrk="0" hangingPunct="1">
                            <a:lnSpc>
                              <a:spcPct val="119000"/>
                            </a:lnSpc>
                            <a:spcBef>
                              <a:spcPts val="0"/>
                            </a:spcBef>
                            <a:spcAft>
                              <a:spcPts val="600"/>
                            </a:spcAft>
                            <a:buClrTx/>
                            <a:buSzTx/>
                            <a:buFontTx/>
                            <a:buNone/>
                            <a:tabLst/>
                            <a:defRPr/>
                          </a:pPr>
                          <a:r>
                            <a:rPr lang="en-GB" sz="1200" kern="1400" dirty="0">
                              <a:ln>
                                <a:noFill/>
                              </a:ln>
                              <a:solidFill>
                                <a:srgbClr val="000000"/>
                              </a:solidFill>
                              <a:effectLst/>
                              <a:latin typeface="Gill Sans MT" panose="020B0502020104020203" pitchFamily="34" charset="0"/>
                            </a:rPr>
                            <a:t>An</a:t>
                          </a:r>
                          <a:r>
                            <a:rPr lang="en-GB" sz="1200" kern="1400" baseline="0" dirty="0">
                              <a:ln>
                                <a:noFill/>
                              </a:ln>
                              <a:solidFill>
                                <a:srgbClr val="000000"/>
                              </a:solidFill>
                              <a:effectLst/>
                              <a:latin typeface="Gill Sans MT" panose="020B0502020104020203" pitchFamily="34" charset="0"/>
                            </a:rPr>
                            <a:t> individual number within a set</a:t>
                          </a:r>
                          <a:endParaRPr lang="en-GB" sz="1200" kern="1400" dirty="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3075208214"/>
                      </a:ext>
                    </a:extLst>
                  </a:tr>
                  <a:tr h="360000">
                    <a:tc gridSpan="2">
                      <a:txBody>
                        <a:bodyPr/>
                        <a:lstStyle/>
                        <a:p>
                          <a:pPr algn="l"/>
                          <a:r>
                            <a:rPr lang="en-US" sz="1400" b="1" dirty="0">
                              <a:latin typeface="Gill Sans MT" panose="020B0502020104020203" pitchFamily="34" charset="0"/>
                            </a:rPr>
                            <a:t>Venn Notation</a:t>
                          </a:r>
                          <a:endParaRPr lang="en-GB" sz="1400" b="1" dirty="0">
                            <a:latin typeface="Gill Sans MT" panose="020B0502020104020203" pitchFamily="34" charset="0"/>
                          </a:endParaRPr>
                        </a:p>
                      </a:txBody>
                      <a:tcPr anchor="ctr">
                        <a:solidFill>
                          <a:schemeClr val="accent2">
                            <a:lumMod val="40000"/>
                            <a:lumOff val="60000"/>
                          </a:schemeClr>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400" dirty="0">
                            <a:ln>
                              <a:noFill/>
                            </a:ln>
                            <a:solidFill>
                              <a:srgbClr val="000000"/>
                            </a:solidFill>
                            <a:effectLst/>
                            <a:latin typeface="Gill Sans"/>
                          </a:endParaRPr>
                        </a:p>
                      </a:txBody>
                      <a:tcPr anchor="ctr"/>
                    </a:tc>
                    <a:extLst>
                      <a:ext uri="{0D108BD9-81ED-4DB2-BD59-A6C34878D82A}">
                        <a16:rowId xmlns:a16="http://schemas.microsoft.com/office/drawing/2014/main" val="3022168680"/>
                      </a:ext>
                    </a:extLst>
                  </a:tr>
                  <a:tr h="360000">
                    <a:tc>
                      <a:txBody>
                        <a:bodyPr/>
                        <a:lstStyle/>
                        <a:p>
                          <a:pPr algn="ctr"/>
                          <a:r>
                            <a:rPr lang="el-GR" sz="1200" b="0" i="0" kern="1200" dirty="0">
                              <a:solidFill>
                                <a:schemeClr val="tx1"/>
                              </a:solidFill>
                              <a:effectLst/>
                              <a:latin typeface="Gill Sans"/>
                              <a:ea typeface="+mn-ea"/>
                              <a:cs typeface="+mn-cs"/>
                            </a:rPr>
                            <a:t>ξ</a:t>
                          </a:r>
                          <a:endParaRPr lang="en-GB" sz="1200" dirty="0">
                            <a:latin typeface="Gill Sans MT" panose="020B0502020104020203" pitchFamily="34" charset="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tx1"/>
                              </a:solidFill>
                              <a:effectLst/>
                              <a:latin typeface="Gill Sans MT" panose="020B0502020104020203" pitchFamily="34" charset="0"/>
                              <a:ea typeface="+mn-ea"/>
                              <a:cs typeface="+mn-cs"/>
                            </a:rPr>
                            <a:t>Represents the universal set – all</a:t>
                          </a:r>
                          <a:r>
                            <a:rPr lang="en-GB" sz="1200" b="0" i="0" kern="1200" baseline="0" dirty="0">
                              <a:solidFill>
                                <a:schemeClr val="tx1"/>
                              </a:solidFill>
                              <a:effectLst/>
                              <a:latin typeface="Gill Sans MT" panose="020B0502020104020203" pitchFamily="34" charset="0"/>
                              <a:ea typeface="+mn-ea"/>
                              <a:cs typeface="+mn-cs"/>
                            </a:rPr>
                            <a:t> the elements being considered</a:t>
                          </a:r>
                          <a:endParaRPr lang="en-GB" sz="1200" kern="1400" dirty="0">
                            <a:ln>
                              <a:noFill/>
                            </a:ln>
                            <a:solidFill>
                              <a:srgbClr val="000000"/>
                            </a:solidFill>
                            <a:effectLst/>
                            <a:latin typeface="Gill Sans MT" panose="020B0502020104020203" pitchFamily="34" charset="0"/>
                          </a:endParaRPr>
                        </a:p>
                      </a:txBody>
                      <a:tcPr anchor="ctr"/>
                    </a:tc>
                    <a:extLst>
                      <a:ext uri="{0D108BD9-81ED-4DB2-BD59-A6C34878D82A}">
                        <a16:rowId xmlns:a16="http://schemas.microsoft.com/office/drawing/2014/main" val="2754330899"/>
                      </a:ext>
                    </a:extLst>
                  </a:tr>
                  <a:tr h="366967">
                    <a:tc>
                      <a:txBody>
                        <a:bodyPr/>
                        <a:lstStyle/>
                        <a:p>
                          <a:endParaRPr lang="en-US"/>
                        </a:p>
                      </a:txBody>
                      <a:tcPr marL="36576" marR="36576" marT="36576" marB="36576" anchor="ctr">
                        <a:blipFill>
                          <a:blip r:embed="rId2"/>
                          <a:stretch>
                            <a:fillRect l="-385" t="-1445000" r="-320000" b="-205000"/>
                          </a:stretch>
                        </a:blipFill>
                      </a:tcPr>
                    </a:tc>
                    <a:tc>
                      <a:txBody>
                        <a:bodyPr/>
                        <a:lstStyle/>
                        <a:p>
                          <a:pPr marL="0" marR="0" indent="0" algn="l" defTabSz="914400" rtl="0" eaLnBrk="1" fontAlgn="auto" latinLnBrk="0" hangingPunct="1">
                            <a:lnSpc>
                              <a:spcPct val="119000"/>
                            </a:lnSpc>
                            <a:spcBef>
                              <a:spcPts val="0"/>
                            </a:spcBef>
                            <a:spcAft>
                              <a:spcPts val="600"/>
                            </a:spcAft>
                            <a:buClrTx/>
                            <a:buSzTx/>
                            <a:buFontTx/>
                            <a:buNone/>
                            <a:tabLst/>
                            <a:defRPr/>
                          </a:pPr>
                          <a:r>
                            <a:rPr lang="en-GB" sz="1200" kern="1400" dirty="0">
                              <a:ln>
                                <a:noFill/>
                              </a:ln>
                              <a:solidFill>
                                <a:srgbClr val="000000"/>
                              </a:solidFill>
                              <a:effectLst/>
                              <a:latin typeface="Gill Sans MT" panose="020B0502020104020203" pitchFamily="34" charset="0"/>
                            </a:rPr>
                            <a:t>The</a:t>
                          </a:r>
                          <a:r>
                            <a:rPr lang="en-GB" sz="1200" kern="1400" baseline="0" dirty="0">
                              <a:ln>
                                <a:noFill/>
                              </a:ln>
                              <a:solidFill>
                                <a:srgbClr val="000000"/>
                              </a:solidFill>
                              <a:effectLst/>
                              <a:latin typeface="Gill Sans MT" panose="020B0502020104020203" pitchFamily="34" charset="0"/>
                            </a:rPr>
                            <a:t> ‘union’ of two sets – ‘or’</a:t>
                          </a:r>
                          <a:endParaRPr lang="en-GB" sz="1200" kern="1400" dirty="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187227715"/>
                      </a:ext>
                    </a:extLst>
                  </a:tr>
                  <a:tr h="366967">
                    <a:tc>
                      <a:txBody>
                        <a:bodyPr/>
                        <a:lstStyle/>
                        <a:p>
                          <a:endParaRPr lang="en-US"/>
                        </a:p>
                      </a:txBody>
                      <a:tcPr marL="36576" marR="36576" marT="36576" marB="36576" anchor="ctr">
                        <a:blipFill>
                          <a:blip r:embed="rId2"/>
                          <a:stretch>
                            <a:fillRect l="-385" t="-1519672" r="-320000" b="-101639"/>
                          </a:stretch>
                        </a:blipFill>
                      </a:tcP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The ‘intersection’ of two sets –’and’</a:t>
                          </a:r>
                        </a:p>
                      </a:txBody>
                      <a:tcPr marL="36576" marR="36576" marT="36576" marB="36576" anchor="ctr"/>
                    </a:tc>
                    <a:extLst>
                      <a:ext uri="{0D108BD9-81ED-4DB2-BD59-A6C34878D82A}">
                        <a16:rowId xmlns:a16="http://schemas.microsoft.com/office/drawing/2014/main" val="344036484"/>
                      </a:ext>
                    </a:extLst>
                  </a:tr>
                  <a:tr h="366967">
                    <a:tc>
                      <a:txBody>
                        <a:bodyPr/>
                        <a:lstStyle/>
                        <a:p>
                          <a:endParaRPr lang="en-US"/>
                        </a:p>
                      </a:txBody>
                      <a:tcPr marL="36576" marR="36576" marT="36576" marB="36576" anchor="ctr">
                        <a:blipFill>
                          <a:blip r:embed="rId2"/>
                          <a:stretch>
                            <a:fillRect l="-385" t="-1646667" r="-320000" b="-3333"/>
                          </a:stretch>
                        </a:blipFill>
                      </a:tcP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The</a:t>
                          </a:r>
                          <a:r>
                            <a:rPr lang="en-GB" sz="1200" kern="1400" baseline="0" dirty="0">
                              <a:ln>
                                <a:noFill/>
                              </a:ln>
                              <a:solidFill>
                                <a:srgbClr val="000000"/>
                              </a:solidFill>
                              <a:effectLst/>
                              <a:latin typeface="Gill Sans MT" panose="020B0502020104020203" pitchFamily="34" charset="0"/>
                            </a:rPr>
                            <a:t> ‘complement’ of a set – ‘not’</a:t>
                          </a:r>
                          <a:endParaRPr lang="en-GB" sz="1200" kern="1400" dirty="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2059112659"/>
                      </a:ext>
                    </a:extLst>
                  </a:tr>
                </a:tbl>
              </a:graphicData>
            </a:graphic>
          </p:graphicFrame>
        </mc:Fallback>
      </mc:AlternateContent>
      <p:sp>
        <p:nvSpPr>
          <p:cNvPr id="12" name="TextBox 11"/>
          <p:cNvSpPr txBox="1"/>
          <p:nvPr/>
        </p:nvSpPr>
        <p:spPr>
          <a:xfrm>
            <a:off x="11755120" y="6488668"/>
            <a:ext cx="436880" cy="369332"/>
          </a:xfrm>
          <a:prstGeom prst="rect">
            <a:avLst/>
          </a:prstGeom>
          <a:solidFill>
            <a:schemeClr val="tx1"/>
          </a:solidFill>
        </p:spPr>
        <p:txBody>
          <a:bodyPr wrap="square" rtlCol="0">
            <a:spAutoFit/>
          </a:bodyPr>
          <a:lstStyle/>
          <a:p>
            <a:pPr algn="ctr"/>
            <a:r>
              <a:rPr lang="en-GB" dirty="0">
                <a:solidFill>
                  <a:schemeClr val="bg1"/>
                </a:solidFill>
              </a:rPr>
              <a:t>2</a:t>
            </a:r>
          </a:p>
        </p:txBody>
      </p:sp>
      <p:graphicFrame>
        <p:nvGraphicFramePr>
          <p:cNvPr id="13" name="Table 12"/>
          <p:cNvGraphicFramePr>
            <a:graphicFrameLocks noGrp="1"/>
          </p:cNvGraphicFramePr>
          <p:nvPr/>
        </p:nvGraphicFramePr>
        <p:xfrm>
          <a:off x="140678" y="910646"/>
          <a:ext cx="4979962" cy="5578026"/>
        </p:xfrm>
        <a:graphic>
          <a:graphicData uri="http://schemas.openxmlformats.org/drawingml/2006/table">
            <a:tbl>
              <a:tblPr firstRow="1" bandRow="1">
                <a:tableStyleId>{5940675A-B579-460E-94D1-54222C63F5DA}</a:tableStyleId>
              </a:tblPr>
              <a:tblGrid>
                <a:gridCol w="1651301">
                  <a:extLst>
                    <a:ext uri="{9D8B030D-6E8A-4147-A177-3AD203B41FA5}">
                      <a16:colId xmlns:a16="http://schemas.microsoft.com/office/drawing/2014/main" val="1154706149"/>
                    </a:ext>
                  </a:extLst>
                </a:gridCol>
                <a:gridCol w="1663805">
                  <a:extLst>
                    <a:ext uri="{9D8B030D-6E8A-4147-A177-3AD203B41FA5}">
                      <a16:colId xmlns:a16="http://schemas.microsoft.com/office/drawing/2014/main" val="3245001887"/>
                    </a:ext>
                  </a:extLst>
                </a:gridCol>
                <a:gridCol w="1664856">
                  <a:extLst>
                    <a:ext uri="{9D8B030D-6E8A-4147-A177-3AD203B41FA5}">
                      <a16:colId xmlns:a16="http://schemas.microsoft.com/office/drawing/2014/main" val="2824870302"/>
                    </a:ext>
                  </a:extLst>
                </a:gridCol>
              </a:tblGrid>
              <a:tr h="416568">
                <a:tc gridSpan="3">
                  <a:txBody>
                    <a:bodyPr/>
                    <a:lstStyle/>
                    <a:p>
                      <a:pPr marR="0" indent="0" algn="l" rtl="0">
                        <a:lnSpc>
                          <a:spcPct val="119000"/>
                        </a:lnSpc>
                        <a:spcBef>
                          <a:spcPts val="0"/>
                        </a:spcBef>
                        <a:spcAft>
                          <a:spcPts val="0"/>
                        </a:spcAft>
                      </a:pPr>
                      <a:r>
                        <a:rPr lang="en-GB" sz="1400" b="1" kern="1400" dirty="0">
                          <a:ln>
                            <a:noFill/>
                          </a:ln>
                          <a:solidFill>
                            <a:srgbClr val="000000"/>
                          </a:solidFill>
                          <a:effectLst/>
                          <a:latin typeface="Gill Sans MT" panose="020B0502020104020203" pitchFamily="34" charset="0"/>
                        </a:rPr>
                        <a:t>Inequalities</a:t>
                      </a:r>
                      <a:r>
                        <a:rPr lang="en-GB" sz="1200" b="1" kern="1400" dirty="0">
                          <a:ln>
                            <a:noFill/>
                          </a:ln>
                          <a:solidFill>
                            <a:srgbClr val="000000"/>
                          </a:solidFill>
                          <a:effectLst/>
                          <a:latin typeface="Gill Sans MT" panose="020B0502020104020203" pitchFamily="34" charset="0"/>
                        </a:rPr>
                        <a:t> </a:t>
                      </a:r>
                      <a:endParaRPr lang="en-GB" sz="1200" kern="1400" dirty="0">
                        <a:ln>
                          <a:noFill/>
                        </a:ln>
                        <a:solidFill>
                          <a:srgbClr val="000000"/>
                        </a:solidFill>
                        <a:effectLst/>
                        <a:latin typeface="Gill Sans MT" panose="020B0502020104020203" pitchFamily="34" charset="0"/>
                      </a:endParaRPr>
                    </a:p>
                  </a:txBody>
                  <a:tcPr anchor="ctr">
                    <a:solidFill>
                      <a:srgbClr val="FFCCFF"/>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530350761"/>
                  </a:ext>
                </a:extLst>
              </a:tr>
              <a:tr h="416568">
                <a:tc>
                  <a:txBody>
                    <a:bodyPr/>
                    <a:lstStyle/>
                    <a:p>
                      <a:pPr marR="0" indent="0" algn="l" rtl="0">
                        <a:lnSpc>
                          <a:spcPct val="119000"/>
                        </a:lnSpc>
                        <a:spcBef>
                          <a:spcPts val="0"/>
                        </a:spcBef>
                        <a:spcAft>
                          <a:spcPts val="0"/>
                        </a:spcAft>
                      </a:pPr>
                      <a:r>
                        <a:rPr lang="en-GB" sz="1200" kern="1400" dirty="0">
                          <a:ln>
                            <a:noFill/>
                          </a:ln>
                          <a:solidFill>
                            <a:srgbClr val="000000"/>
                          </a:solidFill>
                          <a:effectLst/>
                          <a:latin typeface="Gill Sans MT" panose="020B0502020104020203" pitchFamily="34" charset="0"/>
                        </a:rPr>
                        <a:t>Inequalities</a:t>
                      </a:r>
                    </a:p>
                  </a:txBody>
                  <a:tcPr marL="9525" marR="9525" marT="9525" marB="0" anchor="ctr"/>
                </a:tc>
                <a:tc gridSpan="2">
                  <a:txBody>
                    <a:bodyPr/>
                    <a:lstStyle/>
                    <a:p>
                      <a:pPr marR="0" indent="0" algn="l" rtl="0">
                        <a:lnSpc>
                          <a:spcPct val="119000"/>
                        </a:lnSpc>
                        <a:spcBef>
                          <a:spcPts val="0"/>
                        </a:spcBef>
                        <a:spcAft>
                          <a:spcPts val="0"/>
                        </a:spcAft>
                      </a:pPr>
                      <a:r>
                        <a:rPr lang="en-GB" sz="1200" kern="1400" dirty="0">
                          <a:ln>
                            <a:noFill/>
                          </a:ln>
                          <a:solidFill>
                            <a:srgbClr val="000000"/>
                          </a:solidFill>
                          <a:effectLst/>
                          <a:latin typeface="Gill Sans MT" panose="020B0502020104020203" pitchFamily="34" charset="0"/>
                        </a:rPr>
                        <a:t>Compare two values    </a:t>
                      </a:r>
                    </a:p>
                  </a:txBody>
                  <a:tcPr marL="9525" marR="9525" marT="9525" marB="0" anchor="ctr"/>
                </a:tc>
                <a:tc hMerge="1">
                  <a:txBody>
                    <a:bodyPr/>
                    <a:lstStyle/>
                    <a:p>
                      <a:endParaRPr lang="en-GB"/>
                    </a:p>
                  </a:txBody>
                  <a:tcPr/>
                </a:tc>
                <a:extLst>
                  <a:ext uri="{0D108BD9-81ED-4DB2-BD59-A6C34878D82A}">
                    <a16:rowId xmlns:a16="http://schemas.microsoft.com/office/drawing/2014/main" val="160928913"/>
                  </a:ext>
                </a:extLst>
              </a:tr>
              <a:tr h="527210">
                <a:tc rowSpan="3">
                  <a:txBody>
                    <a:bodyPr/>
                    <a:lstStyle/>
                    <a:p>
                      <a:pPr marR="0" indent="0" algn="l" rtl="0">
                        <a:lnSpc>
                          <a:spcPct val="119000"/>
                        </a:lnSpc>
                        <a:spcBef>
                          <a:spcPts val="0"/>
                        </a:spcBef>
                        <a:spcAft>
                          <a:spcPts val="0"/>
                        </a:spcAft>
                      </a:pPr>
                      <a:r>
                        <a:rPr lang="en-GB" sz="1200" kern="1400" dirty="0">
                          <a:ln>
                            <a:noFill/>
                          </a:ln>
                          <a:solidFill>
                            <a:srgbClr val="000000"/>
                          </a:solidFill>
                          <a:effectLst/>
                          <a:latin typeface="Gill Sans MT" panose="020B0502020104020203" pitchFamily="34" charset="0"/>
                        </a:rPr>
                        <a:t>Inequality notation</a:t>
                      </a:r>
                    </a:p>
                  </a:txBody>
                  <a:tcPr marL="9525" marR="9525" marT="9525" marB="0" anchor="ctr"/>
                </a:tc>
                <a:tc>
                  <a:txBody>
                    <a:bodyPr/>
                    <a:lstStyle/>
                    <a:p>
                      <a:pPr marR="0" indent="0" algn="l" rtl="0">
                        <a:lnSpc>
                          <a:spcPct val="119000"/>
                        </a:lnSpc>
                        <a:spcBef>
                          <a:spcPts val="0"/>
                        </a:spcBef>
                        <a:spcAft>
                          <a:spcPts val="0"/>
                        </a:spcAft>
                      </a:pPr>
                      <a:r>
                        <a:rPr lang="en-GB" sz="1200" kern="1400" dirty="0">
                          <a:ln>
                            <a:noFill/>
                          </a:ln>
                          <a:solidFill>
                            <a:srgbClr val="000000"/>
                          </a:solidFill>
                          <a:effectLst/>
                          <a:latin typeface="Gill Sans MT" panose="020B0502020104020203" pitchFamily="34" charset="0"/>
                        </a:rPr>
                        <a:t>= is the same as</a:t>
                      </a:r>
                    </a:p>
                  </a:txBody>
                  <a:tcPr marL="9525" marR="9525" marT="9525" marB="0" anchor="ctr"/>
                </a:tc>
                <a:tc>
                  <a:txBody>
                    <a:bodyPr/>
                    <a:lstStyle/>
                    <a:p>
                      <a:pPr marR="0" indent="0" algn="l" rtl="0">
                        <a:lnSpc>
                          <a:spcPct val="119000"/>
                        </a:lnSpc>
                        <a:spcBef>
                          <a:spcPts val="0"/>
                        </a:spcBef>
                        <a:spcAft>
                          <a:spcPts val="0"/>
                        </a:spcAft>
                      </a:pPr>
                      <a:r>
                        <a:rPr lang="en-GB" sz="1200" kern="1400" dirty="0">
                          <a:ln>
                            <a:noFill/>
                          </a:ln>
                          <a:solidFill>
                            <a:srgbClr val="000000"/>
                          </a:solidFill>
                          <a:effectLst/>
                          <a:latin typeface="Gill Sans MT" panose="020B0502020104020203" pitchFamily="34" charset="0"/>
                        </a:rPr>
                        <a:t>≠ Is not the same as</a:t>
                      </a:r>
                    </a:p>
                  </a:txBody>
                  <a:tcPr marL="9525" marR="9525" marT="9525" marB="0" anchor="ctr"/>
                </a:tc>
                <a:extLst>
                  <a:ext uri="{0D108BD9-81ED-4DB2-BD59-A6C34878D82A}">
                    <a16:rowId xmlns:a16="http://schemas.microsoft.com/office/drawing/2014/main" val="1742490200"/>
                  </a:ext>
                </a:extLst>
              </a:tr>
              <a:tr h="527210">
                <a:tc vMerge="1">
                  <a:txBody>
                    <a:bodyPr/>
                    <a:lstStyle/>
                    <a:p>
                      <a:endParaRPr lang="en-GB"/>
                    </a:p>
                  </a:txBody>
                  <a:tcPr/>
                </a:tc>
                <a:tc>
                  <a:txBody>
                    <a:bodyPr/>
                    <a:lstStyle/>
                    <a:p>
                      <a:pPr marR="0" indent="0" algn="l" rtl="0">
                        <a:lnSpc>
                          <a:spcPct val="119000"/>
                        </a:lnSpc>
                        <a:spcBef>
                          <a:spcPts val="0"/>
                        </a:spcBef>
                        <a:spcAft>
                          <a:spcPts val="0"/>
                        </a:spcAft>
                      </a:pPr>
                      <a:r>
                        <a:rPr lang="en-GB" sz="1200" kern="1400" dirty="0">
                          <a:ln>
                            <a:noFill/>
                          </a:ln>
                          <a:solidFill>
                            <a:srgbClr val="000000"/>
                          </a:solidFill>
                          <a:effectLst/>
                          <a:latin typeface="Gill Sans MT" panose="020B0502020104020203" pitchFamily="34" charset="0"/>
                        </a:rPr>
                        <a:t>&lt; is less than</a:t>
                      </a:r>
                    </a:p>
                  </a:txBody>
                  <a:tcPr marL="9525" marR="9525" marT="9525" marB="0" anchor="ctr"/>
                </a:tc>
                <a:tc>
                  <a:txBody>
                    <a:bodyPr/>
                    <a:lstStyle/>
                    <a:p>
                      <a:pPr marR="0" indent="0" algn="l" rtl="0">
                        <a:lnSpc>
                          <a:spcPct val="119000"/>
                        </a:lnSpc>
                        <a:spcBef>
                          <a:spcPts val="0"/>
                        </a:spcBef>
                        <a:spcAft>
                          <a:spcPts val="0"/>
                        </a:spcAft>
                      </a:pPr>
                      <a:r>
                        <a:rPr lang="en-GB" sz="1200" kern="1400" dirty="0">
                          <a:ln>
                            <a:noFill/>
                          </a:ln>
                          <a:solidFill>
                            <a:srgbClr val="000000"/>
                          </a:solidFill>
                          <a:effectLst/>
                          <a:latin typeface="Gill Sans MT" panose="020B0502020104020203" pitchFamily="34" charset="0"/>
                        </a:rPr>
                        <a:t>&gt; is greater than</a:t>
                      </a:r>
                    </a:p>
                  </a:txBody>
                  <a:tcPr marL="9525" marR="9525" marT="9525" marB="0" anchor="ctr"/>
                </a:tc>
                <a:extLst>
                  <a:ext uri="{0D108BD9-81ED-4DB2-BD59-A6C34878D82A}">
                    <a16:rowId xmlns:a16="http://schemas.microsoft.com/office/drawing/2014/main" val="2102952371"/>
                  </a:ext>
                </a:extLst>
              </a:tr>
              <a:tr h="527210">
                <a:tc vMerge="1">
                  <a:txBody>
                    <a:bodyPr/>
                    <a:lstStyle/>
                    <a:p>
                      <a:pPr marR="0" indent="0" algn="l" rtl="0">
                        <a:lnSpc>
                          <a:spcPct val="119000"/>
                        </a:lnSpc>
                        <a:spcBef>
                          <a:spcPts val="0"/>
                        </a:spcBef>
                        <a:spcAft>
                          <a:spcPts val="0"/>
                        </a:spcAft>
                      </a:pPr>
                      <a:endParaRPr lang="en-GB" sz="1200" kern="1400" dirty="0">
                        <a:ln>
                          <a:noFill/>
                        </a:ln>
                        <a:solidFill>
                          <a:srgbClr val="000000"/>
                        </a:solidFill>
                        <a:effectLst/>
                        <a:latin typeface="Gill Sans"/>
                      </a:endParaRPr>
                    </a:p>
                  </a:txBody>
                  <a:tcPr marL="9525" marR="9525" marT="9525" marB="0" anchor="ctr"/>
                </a:tc>
                <a:tc>
                  <a:txBody>
                    <a:bodyPr/>
                    <a:lstStyle/>
                    <a:p>
                      <a:pPr marR="0" indent="0" algn="l" rtl="0">
                        <a:lnSpc>
                          <a:spcPct val="119000"/>
                        </a:lnSpc>
                        <a:spcBef>
                          <a:spcPts val="0"/>
                        </a:spcBef>
                        <a:spcAft>
                          <a:spcPts val="0"/>
                        </a:spcAft>
                      </a:pPr>
                      <a:r>
                        <a:rPr lang="en-GB" sz="1200" kern="1400" dirty="0">
                          <a:ln>
                            <a:noFill/>
                          </a:ln>
                          <a:solidFill>
                            <a:srgbClr val="000000"/>
                          </a:solidFill>
                          <a:effectLst/>
                          <a:latin typeface="Gill Sans MT" panose="020B0502020104020203" pitchFamily="34" charset="0"/>
                        </a:rPr>
                        <a:t>≤ is less than or equal to</a:t>
                      </a:r>
                    </a:p>
                  </a:txBody>
                  <a:tcPr marL="9525" marR="9525" marT="9525" marB="0" anchor="ctr"/>
                </a:tc>
                <a:tc>
                  <a:txBody>
                    <a:bodyPr/>
                    <a:lstStyle/>
                    <a:p>
                      <a:pPr marR="0" indent="0" algn="l" rtl="0">
                        <a:lnSpc>
                          <a:spcPct val="119000"/>
                        </a:lnSpc>
                        <a:spcBef>
                          <a:spcPts val="0"/>
                        </a:spcBef>
                        <a:spcAft>
                          <a:spcPts val="0"/>
                        </a:spcAft>
                      </a:pPr>
                      <a:r>
                        <a:rPr lang="en-GB" sz="1200" kern="1400" dirty="0">
                          <a:ln>
                            <a:noFill/>
                          </a:ln>
                          <a:solidFill>
                            <a:srgbClr val="000000"/>
                          </a:solidFill>
                          <a:effectLst/>
                          <a:latin typeface="Gill Sans MT" panose="020B0502020104020203" pitchFamily="34" charset="0"/>
                        </a:rPr>
                        <a:t>≥ is more than or equal to</a:t>
                      </a:r>
                    </a:p>
                  </a:txBody>
                  <a:tcPr marL="9525" marR="9525" marT="9525" marB="0" anchor="ctr"/>
                </a:tc>
                <a:extLst>
                  <a:ext uri="{0D108BD9-81ED-4DB2-BD59-A6C34878D82A}">
                    <a16:rowId xmlns:a16="http://schemas.microsoft.com/office/drawing/2014/main" val="1805225436"/>
                  </a:ext>
                </a:extLst>
              </a:tr>
              <a:tr h="527210">
                <a:tc gridSpan="3">
                  <a:txBody>
                    <a:bodyPr/>
                    <a:lstStyle/>
                    <a:p>
                      <a:pPr marR="0" indent="0" algn="l" rtl="0">
                        <a:lnSpc>
                          <a:spcPct val="119000"/>
                        </a:lnSpc>
                        <a:spcBef>
                          <a:spcPts val="0"/>
                        </a:spcBef>
                        <a:spcAft>
                          <a:spcPts val="0"/>
                        </a:spcAft>
                      </a:pPr>
                      <a:r>
                        <a:rPr lang="en-US" sz="1400" b="1" kern="1400" dirty="0">
                          <a:ln>
                            <a:noFill/>
                          </a:ln>
                          <a:solidFill>
                            <a:srgbClr val="000000"/>
                          </a:solidFill>
                          <a:effectLst/>
                          <a:latin typeface="Gill Sans MT" panose="020B0502020104020203" pitchFamily="34" charset="0"/>
                        </a:rPr>
                        <a:t>Simultaneous Equations</a:t>
                      </a:r>
                      <a:endParaRPr lang="en-GB" sz="1400" b="1" kern="1400" dirty="0">
                        <a:ln>
                          <a:noFill/>
                        </a:ln>
                        <a:solidFill>
                          <a:srgbClr val="000000"/>
                        </a:solidFill>
                        <a:effectLst/>
                        <a:latin typeface="Gill Sans MT" panose="020B0502020104020203" pitchFamily="34" charset="0"/>
                      </a:endParaRPr>
                    </a:p>
                  </a:txBody>
                  <a:tcPr marL="9525" marR="9525" marT="9525" marB="0" anchor="ctr">
                    <a:solidFill>
                      <a:schemeClr val="accent5">
                        <a:lumMod val="20000"/>
                        <a:lumOff val="80000"/>
                      </a:schemeClr>
                    </a:solidFill>
                  </a:tcPr>
                </a:tc>
                <a:tc hMerge="1">
                  <a:txBody>
                    <a:bodyPr/>
                    <a:lstStyle/>
                    <a:p>
                      <a:endParaRPr lang="en-GB"/>
                    </a:p>
                  </a:txBody>
                  <a:tcPr/>
                </a:tc>
                <a:tc hMerge="1">
                  <a:txBody>
                    <a:bodyPr/>
                    <a:lstStyle/>
                    <a:p>
                      <a:pPr marR="0" indent="0" algn="l" rtl="0">
                        <a:lnSpc>
                          <a:spcPct val="119000"/>
                        </a:lnSpc>
                        <a:spcBef>
                          <a:spcPts val="0"/>
                        </a:spcBef>
                        <a:spcAft>
                          <a:spcPts val="0"/>
                        </a:spcAft>
                      </a:pPr>
                      <a:endParaRPr lang="en-GB" sz="1200" kern="1400" dirty="0">
                        <a:ln>
                          <a:noFill/>
                        </a:ln>
                        <a:solidFill>
                          <a:srgbClr val="000000"/>
                        </a:solidFill>
                        <a:effectLst/>
                        <a:latin typeface="Gill Sans"/>
                      </a:endParaRPr>
                    </a:p>
                  </a:txBody>
                  <a:tcPr marL="9525" marR="9525" marT="9525" marB="0" anchor="ctr"/>
                </a:tc>
                <a:extLst>
                  <a:ext uri="{0D108BD9-81ED-4DB2-BD59-A6C34878D82A}">
                    <a16:rowId xmlns:a16="http://schemas.microsoft.com/office/drawing/2014/main" val="2011740066"/>
                  </a:ext>
                </a:extLst>
              </a:tr>
              <a:tr h="527210">
                <a:tc>
                  <a:txBody>
                    <a:bodyPr/>
                    <a:lstStyle/>
                    <a:p>
                      <a:pPr algn="l" fontAlgn="ctr"/>
                      <a:r>
                        <a:rPr lang="en-US" sz="1200" b="0" i="0" u="none" strike="noStrike" dirty="0">
                          <a:solidFill>
                            <a:srgbClr val="000000"/>
                          </a:solidFill>
                          <a:effectLst/>
                          <a:latin typeface="Gill Sans MT" panose="020B0502020104020203" pitchFamily="34" charset="0"/>
                        </a:rPr>
                        <a:t> Term</a:t>
                      </a:r>
                      <a:endParaRPr lang="en-GB" sz="1200" b="0" i="0" u="none" strike="noStrike" dirty="0">
                        <a:solidFill>
                          <a:srgbClr val="000000"/>
                        </a:solidFill>
                        <a:effectLst/>
                        <a:latin typeface="Gill Sans MT" panose="020B0502020104020203" pitchFamily="34" charset="0"/>
                      </a:endParaRPr>
                    </a:p>
                  </a:txBody>
                  <a:tcPr marL="9525" marR="9525" marT="9525" marB="0" anchor="ctr"/>
                </a:tc>
                <a:tc gridSpan="2">
                  <a:txBody>
                    <a:bodyPr/>
                    <a:lstStyle/>
                    <a:p>
                      <a:r>
                        <a:rPr lang="en-US" sz="1200" b="0" i="0" kern="1200" dirty="0">
                          <a:solidFill>
                            <a:schemeClr val="tx1"/>
                          </a:solidFill>
                          <a:effectLst/>
                          <a:latin typeface="Gill Sans MT" panose="020B0502020104020203" pitchFamily="34" charset="0"/>
                          <a:ea typeface="+mn-ea"/>
                          <a:cs typeface="+mn-cs"/>
                        </a:rPr>
                        <a:t>A single number or variable</a:t>
                      </a:r>
                      <a:endParaRPr lang="en-GB" sz="1200" dirty="0">
                        <a:latin typeface="Gill Sans MT" panose="020B0502020104020203" pitchFamily="34" charset="0"/>
                      </a:endParaRPr>
                    </a:p>
                  </a:txBody>
                  <a:tcPr anchor="ctr"/>
                </a:tc>
                <a:tc hMerge="1">
                  <a:txBody>
                    <a:bodyPr/>
                    <a:lstStyle/>
                    <a:p>
                      <a:pPr algn="l" fontAlgn="ctr"/>
                      <a:endParaRPr lang="en-GB" sz="1200" b="0" i="0" u="none" strike="noStrike" dirty="0">
                        <a:solidFill>
                          <a:srgbClr val="000000"/>
                        </a:solidFill>
                        <a:effectLst/>
                        <a:latin typeface="Gill Sans MT" panose="020B0502020104020203" pitchFamily="34" charset="0"/>
                      </a:endParaRPr>
                    </a:p>
                  </a:txBody>
                  <a:tcPr marL="9525" marR="9525" marT="9525" marB="0" anchor="ctr"/>
                </a:tc>
                <a:extLst>
                  <a:ext uri="{0D108BD9-81ED-4DB2-BD59-A6C34878D82A}">
                    <a16:rowId xmlns:a16="http://schemas.microsoft.com/office/drawing/2014/main" val="2214869021"/>
                  </a:ext>
                </a:extLst>
              </a:tr>
              <a:tr h="52721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latin typeface="Gill Sans MT" panose="020B0502020104020203" pitchFamily="34" charset="0"/>
                        </a:rPr>
                        <a:t>Variable</a:t>
                      </a:r>
                      <a:endParaRPr lang="en-GB" sz="1200" dirty="0">
                        <a:latin typeface="Gill Sans MT" panose="020B0502020104020203" pitchFamily="34" charset="0"/>
                      </a:endParaRPr>
                    </a:p>
                  </a:txBody>
                  <a:tcPr anchor="ctr"/>
                </a:tc>
                <a:tc gridSpan="2">
                  <a:txBody>
                    <a:bodyPr/>
                    <a:lstStyle/>
                    <a:p>
                      <a:r>
                        <a:rPr lang="en-US" sz="1200" dirty="0">
                          <a:latin typeface="Gill Sans MT" panose="020B0502020104020203" pitchFamily="34" charset="0"/>
                        </a:rPr>
                        <a:t>A symbol used to represent an unknown number</a:t>
                      </a:r>
                      <a:endParaRPr lang="en-GB" sz="1200" dirty="0">
                        <a:latin typeface="Gill Sans MT" panose="020B0502020104020203" pitchFamily="34" charset="0"/>
                      </a:endParaRPr>
                    </a:p>
                  </a:txBody>
                  <a:tcPr anchor="ct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200" dirty="0">
                        <a:latin typeface="Gill Sans MT" panose="020B0502020104020203" pitchFamily="34" charset="0"/>
                      </a:endParaRPr>
                    </a:p>
                  </a:txBody>
                  <a:tcPr anchor="ctr"/>
                </a:tc>
                <a:extLst>
                  <a:ext uri="{0D108BD9-81ED-4DB2-BD59-A6C34878D82A}">
                    <a16:rowId xmlns:a16="http://schemas.microsoft.com/office/drawing/2014/main" val="2281439774"/>
                  </a:ext>
                </a:extLst>
              </a:tr>
              <a:tr h="527210">
                <a:tc>
                  <a:txBody>
                    <a:bodyPr/>
                    <a:lstStyle/>
                    <a:p>
                      <a:pPr algn="l"/>
                      <a:r>
                        <a:rPr lang="en-US" sz="1200" dirty="0">
                          <a:latin typeface="Gill Sans MT" panose="020B0502020104020203" pitchFamily="34" charset="0"/>
                        </a:rPr>
                        <a:t>Equation</a:t>
                      </a:r>
                      <a:endParaRPr lang="en-GB" sz="1200" dirty="0">
                        <a:latin typeface="Gill Sans MT" panose="020B0502020104020203" pitchFamily="34" charset="0"/>
                      </a:endParaRPr>
                    </a:p>
                  </a:txBody>
                  <a:tcPr anchor="ctr"/>
                </a:tc>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dirty="0">
                          <a:solidFill>
                            <a:srgbClr val="000000"/>
                          </a:solidFill>
                          <a:effectLst/>
                          <a:latin typeface="Gill Sans MT" panose="020B0502020104020203" pitchFamily="34" charset="0"/>
                        </a:rPr>
                        <a:t>Two expressions which have the same value, separated by an '=' sign. </a:t>
                      </a:r>
                      <a:endParaRPr lang="en-GB" sz="1200" kern="1400" dirty="0">
                        <a:ln>
                          <a:noFill/>
                        </a:ln>
                        <a:solidFill>
                          <a:srgbClr val="000000"/>
                        </a:solidFill>
                        <a:effectLst/>
                        <a:latin typeface="Gill Sans MT" panose="020B0502020104020203" pitchFamily="34" charset="0"/>
                      </a:endParaRPr>
                    </a:p>
                  </a:txBody>
                  <a:tcPr anchor="ctr"/>
                </a:tc>
                <a:tc hMerge="1">
                  <a:txBody>
                    <a:bodyPr/>
                    <a:lstStyle/>
                    <a:p>
                      <a:pPr algn="l"/>
                      <a:endParaRPr lang="en-GB" sz="1200" dirty="0">
                        <a:latin typeface="Gill Sans MT" panose="020B0502020104020203" pitchFamily="34" charset="0"/>
                      </a:endParaRPr>
                    </a:p>
                  </a:txBody>
                  <a:tcPr anchor="ctr"/>
                </a:tc>
                <a:extLst>
                  <a:ext uri="{0D108BD9-81ED-4DB2-BD59-A6C34878D82A}">
                    <a16:rowId xmlns:a16="http://schemas.microsoft.com/office/drawing/2014/main" val="2044613496"/>
                  </a:ext>
                </a:extLst>
              </a:tr>
              <a:tr h="527210">
                <a:tc>
                  <a:txBody>
                    <a:bodyPr/>
                    <a:lstStyle/>
                    <a:p>
                      <a:pPr algn="l"/>
                      <a:r>
                        <a:rPr lang="en-US" sz="1200" dirty="0">
                          <a:latin typeface="Gill Sans MT" panose="020B0502020104020203" pitchFamily="34" charset="0"/>
                        </a:rPr>
                        <a:t>Simultaneous</a:t>
                      </a:r>
                      <a:endParaRPr lang="en-GB" sz="1200" dirty="0">
                        <a:latin typeface="Gill Sans MT" panose="020B0502020104020203" pitchFamily="34" charset="0"/>
                      </a:endParaRPr>
                    </a:p>
                  </a:txBody>
                  <a:tcPr anchor="ctr"/>
                </a:tc>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400" dirty="0">
                          <a:ln>
                            <a:noFill/>
                          </a:ln>
                          <a:solidFill>
                            <a:srgbClr val="000000"/>
                          </a:solidFill>
                          <a:effectLst/>
                          <a:latin typeface="Gill Sans MT" panose="020B0502020104020203" pitchFamily="34" charset="0"/>
                        </a:rPr>
                        <a:t>When</a:t>
                      </a:r>
                      <a:r>
                        <a:rPr lang="en-US" sz="1200" kern="1400" baseline="0" dirty="0">
                          <a:ln>
                            <a:noFill/>
                          </a:ln>
                          <a:solidFill>
                            <a:srgbClr val="000000"/>
                          </a:solidFill>
                          <a:effectLst/>
                          <a:latin typeface="Gill Sans MT" panose="020B0502020104020203" pitchFamily="34" charset="0"/>
                        </a:rPr>
                        <a:t> two things happen at the same time</a:t>
                      </a:r>
                      <a:endParaRPr lang="en-GB" sz="1200" kern="1400" dirty="0">
                        <a:ln>
                          <a:noFill/>
                        </a:ln>
                        <a:solidFill>
                          <a:srgbClr val="000000"/>
                        </a:solidFill>
                        <a:effectLst/>
                        <a:latin typeface="Gill Sans MT" panose="020B0502020104020203" pitchFamily="34" charset="0"/>
                      </a:endParaRPr>
                    </a:p>
                  </a:txBody>
                  <a:tcPr anchor="ctr"/>
                </a:tc>
                <a:tc hMerge="1">
                  <a:txBody>
                    <a:bodyPr/>
                    <a:lstStyle/>
                    <a:p>
                      <a:endParaRPr lang="en-GB"/>
                    </a:p>
                  </a:txBody>
                  <a:tcPr/>
                </a:tc>
                <a:extLst>
                  <a:ext uri="{0D108BD9-81ED-4DB2-BD59-A6C34878D82A}">
                    <a16:rowId xmlns:a16="http://schemas.microsoft.com/office/drawing/2014/main" val="1416320042"/>
                  </a:ext>
                </a:extLst>
              </a:tr>
              <a:tr h="527210">
                <a:tc>
                  <a:txBody>
                    <a:bodyPr/>
                    <a:lstStyle/>
                    <a:p>
                      <a:pPr algn="l"/>
                      <a:r>
                        <a:rPr lang="en-US" sz="1200" dirty="0">
                          <a:latin typeface="Gill Sans MT" panose="020B0502020104020203" pitchFamily="34" charset="0"/>
                        </a:rPr>
                        <a:t>Simultaneous equation</a:t>
                      </a:r>
                      <a:endParaRPr lang="en-GB" sz="1200" dirty="0">
                        <a:latin typeface="Gill Sans MT" panose="020B0502020104020203" pitchFamily="34" charset="0"/>
                      </a:endParaRPr>
                    </a:p>
                  </a:txBody>
                  <a:tcPr anchor="ctr"/>
                </a:tc>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400" dirty="0">
                          <a:ln>
                            <a:noFill/>
                          </a:ln>
                          <a:solidFill>
                            <a:srgbClr val="000000"/>
                          </a:solidFill>
                          <a:effectLst/>
                          <a:latin typeface="Gill Sans MT" panose="020B0502020104020203" pitchFamily="34" charset="0"/>
                        </a:rPr>
                        <a:t>Two or more algebraic equations that share common variables and are solved at the same time</a:t>
                      </a:r>
                      <a:endParaRPr lang="en-GB" sz="1200" kern="1400" dirty="0">
                        <a:ln>
                          <a:noFill/>
                        </a:ln>
                        <a:solidFill>
                          <a:srgbClr val="000000"/>
                        </a:solidFill>
                        <a:effectLst/>
                        <a:latin typeface="Gill Sans MT" panose="020B0502020104020203" pitchFamily="34" charset="0"/>
                      </a:endParaRPr>
                    </a:p>
                  </a:txBody>
                  <a:tcPr anchor="ctr"/>
                </a:tc>
                <a:tc hMerge="1">
                  <a:txBody>
                    <a:bodyPr/>
                    <a:lstStyle/>
                    <a:p>
                      <a:endParaRPr lang="en-GB"/>
                    </a:p>
                  </a:txBody>
                  <a:tcPr/>
                </a:tc>
                <a:extLst>
                  <a:ext uri="{0D108BD9-81ED-4DB2-BD59-A6C34878D82A}">
                    <a16:rowId xmlns:a16="http://schemas.microsoft.com/office/drawing/2014/main" val="2568520509"/>
                  </a:ext>
                </a:extLst>
              </a:tr>
            </a:tbl>
          </a:graphicData>
        </a:graphic>
      </p:graphicFrame>
    </p:spTree>
    <p:extLst>
      <p:ext uri="{BB962C8B-B14F-4D97-AF65-F5344CB8AC3E}">
        <p14:creationId xmlns:p14="http://schemas.microsoft.com/office/powerpoint/2010/main" val="93379214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33611" t="12963" r="33472" b="9753"/>
          <a:stretch/>
        </p:blipFill>
        <p:spPr>
          <a:xfrm rot="5400000">
            <a:off x="2501332" y="-1091632"/>
            <a:ext cx="6808339" cy="8991603"/>
          </a:xfrm>
          <a:prstGeom prst="rect">
            <a:avLst/>
          </a:prstGeom>
        </p:spPr>
      </p:pic>
    </p:spTree>
    <p:extLst>
      <p:ext uri="{BB962C8B-B14F-4D97-AF65-F5344CB8AC3E}">
        <p14:creationId xmlns:p14="http://schemas.microsoft.com/office/powerpoint/2010/main" val="284366243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33403" t="11975" r="33472" b="11111"/>
          <a:stretch/>
        </p:blipFill>
        <p:spPr>
          <a:xfrm rot="5400000">
            <a:off x="2482738" y="-1035162"/>
            <a:ext cx="6845524" cy="8940800"/>
          </a:xfrm>
          <a:prstGeom prst="rect">
            <a:avLst/>
          </a:prstGeom>
        </p:spPr>
      </p:pic>
    </p:spTree>
    <p:extLst>
      <p:ext uri="{BB962C8B-B14F-4D97-AF65-F5344CB8AC3E}">
        <p14:creationId xmlns:p14="http://schemas.microsoft.com/office/powerpoint/2010/main" val="363058372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33333" t="11358" r="33541" b="9876"/>
          <a:stretch/>
        </p:blipFill>
        <p:spPr>
          <a:xfrm rot="5400000">
            <a:off x="2491195" y="-1151346"/>
            <a:ext cx="6822259" cy="9124950"/>
          </a:xfrm>
          <a:prstGeom prst="rect">
            <a:avLst/>
          </a:prstGeom>
        </p:spPr>
      </p:pic>
    </p:spTree>
    <p:extLst>
      <p:ext uri="{BB962C8B-B14F-4D97-AF65-F5344CB8AC3E}">
        <p14:creationId xmlns:p14="http://schemas.microsoft.com/office/powerpoint/2010/main" val="16899637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33611" t="12098" r="33541" b="9630"/>
          <a:stretch/>
        </p:blipFill>
        <p:spPr>
          <a:xfrm rot="5400000">
            <a:off x="2507015" y="-1167165"/>
            <a:ext cx="6858000" cy="9192330"/>
          </a:xfrm>
          <a:prstGeom prst="rect">
            <a:avLst/>
          </a:prstGeom>
        </p:spPr>
      </p:pic>
    </p:spTree>
    <p:extLst>
      <p:ext uri="{BB962C8B-B14F-4D97-AF65-F5344CB8AC3E}">
        <p14:creationId xmlns:p14="http://schemas.microsoft.com/office/powerpoint/2010/main" val="151692801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31667" t="18148" r="31527" b="66297"/>
          <a:stretch/>
        </p:blipFill>
        <p:spPr>
          <a:xfrm rot="5400000">
            <a:off x="6934200" y="2628900"/>
            <a:ext cx="6731000" cy="1600200"/>
          </a:xfrm>
          <a:prstGeom prst="rect">
            <a:avLst/>
          </a:prstGeom>
        </p:spPr>
      </p:pic>
      <p:pic>
        <p:nvPicPr>
          <p:cNvPr id="3" name="Picture 2"/>
          <p:cNvPicPr>
            <a:picLocks noChangeAspect="1"/>
          </p:cNvPicPr>
          <p:nvPr/>
        </p:nvPicPr>
        <p:blipFill rotWithShape="1">
          <a:blip r:embed="rId3"/>
          <a:srcRect l="31667" t="11975" r="31806" b="10987"/>
          <a:stretch/>
        </p:blipFill>
        <p:spPr>
          <a:xfrm rot="5400000">
            <a:off x="2197100" y="-495300"/>
            <a:ext cx="6680200" cy="7924800"/>
          </a:xfrm>
          <a:prstGeom prst="rect">
            <a:avLst/>
          </a:prstGeom>
        </p:spPr>
      </p:pic>
    </p:spTree>
    <p:extLst>
      <p:ext uri="{BB962C8B-B14F-4D97-AF65-F5344CB8AC3E}">
        <p14:creationId xmlns:p14="http://schemas.microsoft.com/office/powerpoint/2010/main" val="342931511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31667" t="18148" r="31806" b="11729"/>
          <a:stretch/>
        </p:blipFill>
        <p:spPr>
          <a:xfrm rot="5400000">
            <a:off x="4470400" y="-266700"/>
            <a:ext cx="6680200" cy="7213600"/>
          </a:xfrm>
          <a:prstGeom prst="rect">
            <a:avLst/>
          </a:prstGeom>
        </p:spPr>
      </p:pic>
    </p:spTree>
    <p:extLst>
      <p:ext uri="{BB962C8B-B14F-4D97-AF65-F5344CB8AC3E}">
        <p14:creationId xmlns:p14="http://schemas.microsoft.com/office/powerpoint/2010/main" val="60769050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srcRect l="33194" t="11728" r="33333" b="10988"/>
          <a:stretch/>
        </p:blipFill>
        <p:spPr>
          <a:xfrm rot="5400000">
            <a:off x="3144406" y="-1010807"/>
            <a:ext cx="6766790" cy="8788403"/>
          </a:xfrm>
          <a:prstGeom prst="rect">
            <a:avLst/>
          </a:prstGeom>
        </p:spPr>
      </p:pic>
    </p:spTree>
    <p:extLst>
      <p:ext uri="{BB962C8B-B14F-4D97-AF65-F5344CB8AC3E}">
        <p14:creationId xmlns:p14="http://schemas.microsoft.com/office/powerpoint/2010/main" val="49576314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srcRect l="33471" t="21358" r="33334" b="21852"/>
          <a:stretch/>
        </p:blipFill>
        <p:spPr>
          <a:xfrm rot="5400000">
            <a:off x="4087936" y="128463"/>
            <a:ext cx="6822827" cy="6565900"/>
          </a:xfrm>
          <a:prstGeom prst="rect">
            <a:avLst/>
          </a:prstGeom>
        </p:spPr>
      </p:pic>
    </p:spTree>
    <p:extLst>
      <p:ext uri="{BB962C8B-B14F-4D97-AF65-F5344CB8AC3E}">
        <p14:creationId xmlns:p14="http://schemas.microsoft.com/office/powerpoint/2010/main" val="35446695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89217" y="243225"/>
            <a:ext cx="4092283" cy="461665"/>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Gill Sans MT" panose="020B0502020104020203" pitchFamily="34" charset="0"/>
                <a:ea typeface="+mn-ea"/>
                <a:cs typeface="+mn-cs"/>
              </a:rPr>
              <a:t>Science</a:t>
            </a:r>
            <a:endParaRPr kumimoji="0" lang="en-US" sz="2000" b="0" i="0" u="none" strike="noStrike" kern="1200" cap="none" spc="0" normalizeH="0" baseline="0" noProof="0" dirty="0">
              <a:ln>
                <a:noFill/>
              </a:ln>
              <a:solidFill>
                <a:prstClr val="white"/>
              </a:solidFill>
              <a:effectLst/>
              <a:uLnTx/>
              <a:uFillTx/>
              <a:latin typeface="Gill Sans MT" panose="020B0502020104020203" pitchFamily="34" charset="0"/>
              <a:ea typeface="+mn-ea"/>
              <a:cs typeface="+mn-cs"/>
            </a:endParaRPr>
          </a:p>
        </p:txBody>
      </p:sp>
      <p:graphicFrame>
        <p:nvGraphicFramePr>
          <p:cNvPr id="13" name="Table 12">
            <a:extLst>
              <a:ext uri="{FF2B5EF4-FFF2-40B4-BE49-F238E27FC236}">
                <a16:creationId xmlns:a16="http://schemas.microsoft.com/office/drawing/2014/main" id="{F103CA6E-86A2-47B2-8741-F7F5DD56E992}"/>
              </a:ext>
            </a:extLst>
          </p:cNvPr>
          <p:cNvGraphicFramePr>
            <a:graphicFrameLocks noGrp="1"/>
          </p:cNvGraphicFramePr>
          <p:nvPr>
            <p:extLst>
              <p:ext uri="{D42A27DB-BD31-4B8C-83A1-F6EECF244321}">
                <p14:modId xmlns:p14="http://schemas.microsoft.com/office/powerpoint/2010/main" val="2071871861"/>
              </p:ext>
            </p:extLst>
          </p:nvPr>
        </p:nvGraphicFramePr>
        <p:xfrm>
          <a:off x="6073996" y="248194"/>
          <a:ext cx="5839330" cy="6361611"/>
        </p:xfrm>
        <a:graphic>
          <a:graphicData uri="http://schemas.openxmlformats.org/drawingml/2006/table">
            <a:tbl>
              <a:tblPr firstRow="1" firstCol="1" bandRow="1"/>
              <a:tblGrid>
                <a:gridCol w="1232495">
                  <a:extLst>
                    <a:ext uri="{9D8B030D-6E8A-4147-A177-3AD203B41FA5}">
                      <a16:colId xmlns:a16="http://schemas.microsoft.com/office/drawing/2014/main" val="382601668"/>
                    </a:ext>
                  </a:extLst>
                </a:gridCol>
                <a:gridCol w="4606835">
                  <a:extLst>
                    <a:ext uri="{9D8B030D-6E8A-4147-A177-3AD203B41FA5}">
                      <a16:colId xmlns:a16="http://schemas.microsoft.com/office/drawing/2014/main" val="4161163970"/>
                    </a:ext>
                  </a:extLst>
                </a:gridCol>
              </a:tblGrid>
              <a:tr h="201520">
                <a:tc gridSpan="2">
                  <a:txBody>
                    <a:bodyPr/>
                    <a:lstStyle/>
                    <a:p>
                      <a:pPr algn="ctr">
                        <a:lnSpc>
                          <a:spcPct val="107000"/>
                        </a:lnSpc>
                        <a:spcAft>
                          <a:spcPts val="800"/>
                        </a:spcAft>
                      </a:pPr>
                      <a:r>
                        <a:rPr lang="en-GB" sz="1200" b="1" u="sng" dirty="0">
                          <a:effectLst/>
                          <a:latin typeface="Gill Sans MT" panose="020B0502020104020203" pitchFamily="34" charset="0"/>
                          <a:ea typeface="Calibri" panose="020F0502020204030204" pitchFamily="34" charset="0"/>
                          <a:cs typeface="Times New Roman" panose="02020603050405020304" pitchFamily="18" charset="0"/>
                        </a:rPr>
                        <a:t>Chemical Changes</a:t>
                      </a:r>
                    </a:p>
                  </a:txBody>
                  <a:tcPr marL="56012" marR="560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hMerge="1">
                  <a:txBody>
                    <a:bodyPr/>
                    <a:lstStyle/>
                    <a:p>
                      <a:endParaRPr lang="en-GB"/>
                    </a:p>
                  </a:txBody>
                  <a:tcPr/>
                </a:tc>
                <a:extLst>
                  <a:ext uri="{0D108BD9-81ED-4DB2-BD59-A6C34878D82A}">
                    <a16:rowId xmlns:a16="http://schemas.microsoft.com/office/drawing/2014/main" val="1647870983"/>
                  </a:ext>
                </a:extLst>
              </a:tr>
              <a:tr h="240948">
                <a:tc>
                  <a:txBody>
                    <a:bodyPr/>
                    <a:lstStyle/>
                    <a:p>
                      <a:pPr>
                        <a:lnSpc>
                          <a:spcPct val="107000"/>
                        </a:lnSpc>
                        <a:spcAft>
                          <a:spcPts val="800"/>
                        </a:spcAft>
                      </a:pPr>
                      <a:r>
                        <a:rPr lang="en-GB" sz="1200" b="1" dirty="0">
                          <a:effectLst/>
                          <a:latin typeface="Gill Sans MT" panose="020B0502020104020203" pitchFamily="34" charset="0"/>
                          <a:ea typeface="Calibri" panose="020F0502020204030204" pitchFamily="34" charset="0"/>
                          <a:cs typeface="Times New Roman" panose="02020603050405020304" pitchFamily="18" charset="0"/>
                        </a:rPr>
                        <a:t>Key Terms</a:t>
                      </a:r>
                    </a:p>
                  </a:txBody>
                  <a:tcPr marL="56012" marR="560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800"/>
                        </a:spcAft>
                      </a:pPr>
                      <a:r>
                        <a:rPr lang="en-GB" sz="1200" b="1" dirty="0">
                          <a:effectLst/>
                          <a:latin typeface="Gill Sans MT" panose="020B0502020104020203" pitchFamily="34" charset="0"/>
                          <a:ea typeface="Calibri" panose="020F0502020204030204" pitchFamily="34" charset="0"/>
                          <a:cs typeface="Times New Roman" panose="02020603050405020304" pitchFamily="18" charset="0"/>
                        </a:rPr>
                        <a:t>Definitions</a:t>
                      </a:r>
                    </a:p>
                  </a:txBody>
                  <a:tcPr marL="56012" marR="560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103868152"/>
                  </a:ext>
                </a:extLst>
              </a:tr>
              <a:tr h="432467">
                <a:tc>
                  <a:txBody>
                    <a:bodyPr/>
                    <a:lstStyle/>
                    <a:p>
                      <a:pPr>
                        <a:lnSpc>
                          <a:spcPct val="107000"/>
                        </a:lnSpc>
                        <a:spcAft>
                          <a:spcPts val="800"/>
                        </a:spcAft>
                      </a:pPr>
                      <a:r>
                        <a:rPr lang="en-GB" sz="1200" b="0" dirty="0">
                          <a:effectLst/>
                          <a:latin typeface="Gill Sans MT" panose="020B0502020104020203" pitchFamily="34" charset="0"/>
                          <a:ea typeface="Calibri" panose="020F0502020204030204" pitchFamily="34" charset="0"/>
                          <a:cs typeface="Times New Roman" panose="02020603050405020304" pitchFamily="18" charset="0"/>
                        </a:rPr>
                        <a:t>Metal oxide </a:t>
                      </a:r>
                    </a:p>
                  </a:txBody>
                  <a:tcPr marL="56012" marR="560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800"/>
                        </a:spcAft>
                      </a:pPr>
                      <a:r>
                        <a:rPr lang="en-GB" sz="1200" b="0" dirty="0">
                          <a:effectLst/>
                          <a:latin typeface="Gill Sans MT" panose="020B0502020104020203" pitchFamily="34" charset="0"/>
                          <a:ea typeface="Calibri" panose="020F0502020204030204" pitchFamily="34" charset="0"/>
                          <a:cs typeface="Times New Roman" panose="02020603050405020304" pitchFamily="18" charset="0"/>
                        </a:rPr>
                        <a:t>Metals react with oxides to produce metal oxides. This is an oxidation reaction.</a:t>
                      </a:r>
                    </a:p>
                  </a:txBody>
                  <a:tcPr marL="56012" marR="560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510544945"/>
                  </a:ext>
                </a:extLst>
              </a:tr>
              <a:tr h="432467">
                <a:tc>
                  <a:txBody>
                    <a:bodyPr/>
                    <a:lstStyle/>
                    <a:p>
                      <a:pPr>
                        <a:lnSpc>
                          <a:spcPct val="107000"/>
                        </a:lnSpc>
                        <a:spcAft>
                          <a:spcPts val="800"/>
                        </a:spcAft>
                      </a:pPr>
                      <a:r>
                        <a:rPr lang="en-GB" sz="1200" b="0" dirty="0">
                          <a:effectLst/>
                          <a:latin typeface="Gill Sans MT" panose="020B0502020104020203" pitchFamily="34" charset="0"/>
                          <a:ea typeface="Calibri" panose="020F0502020204030204" pitchFamily="34" charset="0"/>
                          <a:cs typeface="Times New Roman" panose="02020603050405020304" pitchFamily="18" charset="0"/>
                        </a:rPr>
                        <a:t>Displacement reaction</a:t>
                      </a:r>
                    </a:p>
                  </a:txBody>
                  <a:tcPr marL="56012" marR="560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800"/>
                        </a:spcAft>
                      </a:pPr>
                      <a:r>
                        <a:rPr lang="en-GB" sz="1200" b="0" dirty="0">
                          <a:effectLst/>
                          <a:latin typeface="Gill Sans MT" panose="020B0502020104020203" pitchFamily="34" charset="0"/>
                          <a:ea typeface="Calibri" panose="020F0502020204030204" pitchFamily="34" charset="0"/>
                          <a:cs typeface="Times New Roman" panose="02020603050405020304" pitchFamily="18" charset="0"/>
                        </a:rPr>
                        <a:t>A more reactive metal can displace a less reactive metal from a compound.</a:t>
                      </a:r>
                    </a:p>
                  </a:txBody>
                  <a:tcPr marL="56012" marR="560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948517834"/>
                  </a:ext>
                </a:extLst>
              </a:tr>
              <a:tr h="893470">
                <a:tc>
                  <a:txBody>
                    <a:bodyPr/>
                    <a:lstStyle/>
                    <a:p>
                      <a:pPr>
                        <a:lnSpc>
                          <a:spcPct val="107000"/>
                        </a:lnSpc>
                        <a:spcAft>
                          <a:spcPts val="800"/>
                        </a:spcAft>
                      </a:pPr>
                      <a:r>
                        <a:rPr lang="en-GB" sz="1200" b="0" dirty="0">
                          <a:effectLst/>
                          <a:latin typeface="Gill Sans MT" panose="020B0502020104020203" pitchFamily="34" charset="0"/>
                          <a:ea typeface="Calibri" panose="020F0502020204030204" pitchFamily="34" charset="0"/>
                          <a:cs typeface="Times New Roman" panose="02020603050405020304" pitchFamily="18" charset="0"/>
                        </a:rPr>
                        <a:t>Oxidation </a:t>
                      </a:r>
                    </a:p>
                  </a:txBody>
                  <a:tcPr marL="56012" marR="560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0"/>
                        </a:spcAft>
                      </a:pPr>
                      <a:r>
                        <a:rPr lang="en-GB" sz="1200" b="0" dirty="0">
                          <a:effectLst/>
                          <a:latin typeface="Gill Sans MT" panose="020B0502020104020203" pitchFamily="34" charset="0"/>
                          <a:ea typeface="Calibri" panose="020F0502020204030204" pitchFamily="34" charset="0"/>
                          <a:cs typeface="Times New Roman" panose="02020603050405020304" pitchFamily="18" charset="0"/>
                        </a:rPr>
                        <a:t>Two definitions:</a:t>
                      </a:r>
                    </a:p>
                    <a:p>
                      <a:pPr marL="171450" indent="-171450">
                        <a:lnSpc>
                          <a:spcPct val="107000"/>
                        </a:lnSpc>
                        <a:spcAft>
                          <a:spcPts val="0"/>
                        </a:spcAft>
                        <a:buFont typeface="Arial" panose="020B0604020202020204" pitchFamily="34" charset="0"/>
                        <a:buChar char="•"/>
                      </a:pPr>
                      <a:r>
                        <a:rPr lang="en-GB" sz="1200" b="0" dirty="0">
                          <a:effectLst/>
                          <a:latin typeface="Gill Sans MT" panose="020B0502020104020203" pitchFamily="34" charset="0"/>
                          <a:ea typeface="Calibri" panose="020F0502020204030204" pitchFamily="34" charset="0"/>
                          <a:cs typeface="Times New Roman" panose="02020603050405020304" pitchFamily="18" charset="0"/>
                        </a:rPr>
                        <a:t>Chemicals are oxidised if they gain oxygen in a reaction.</a:t>
                      </a:r>
                    </a:p>
                    <a:p>
                      <a:pPr marL="171450" indent="-171450">
                        <a:lnSpc>
                          <a:spcPct val="107000"/>
                        </a:lnSpc>
                        <a:spcAft>
                          <a:spcPts val="0"/>
                        </a:spcAft>
                        <a:buFont typeface="Arial" panose="020B0604020202020204" pitchFamily="34" charset="0"/>
                        <a:buChar char="•"/>
                      </a:pPr>
                      <a:r>
                        <a:rPr lang="en-GB" sz="1200" b="0" dirty="0">
                          <a:effectLst/>
                          <a:latin typeface="Gill Sans MT" panose="020B0502020104020203" pitchFamily="34" charset="0"/>
                          <a:ea typeface="Calibri" panose="020F0502020204030204" pitchFamily="34" charset="0"/>
                          <a:cs typeface="Times New Roman" panose="02020603050405020304" pitchFamily="18" charset="0"/>
                        </a:rPr>
                        <a:t>Chemicals are oxidised if they lose electrons in a reaction. (HT)</a:t>
                      </a:r>
                    </a:p>
                  </a:txBody>
                  <a:tcPr marL="56012" marR="560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513169955"/>
                  </a:ext>
                </a:extLst>
              </a:tr>
              <a:tr h="735064">
                <a:tc>
                  <a:txBody>
                    <a:bodyPr/>
                    <a:lstStyle/>
                    <a:p>
                      <a:pPr>
                        <a:lnSpc>
                          <a:spcPct val="107000"/>
                        </a:lnSpc>
                        <a:spcAft>
                          <a:spcPts val="800"/>
                        </a:spcAft>
                      </a:pPr>
                      <a:r>
                        <a:rPr lang="en-GB" sz="1200" b="0" dirty="0">
                          <a:effectLst/>
                          <a:latin typeface="Gill Sans MT" panose="020B0502020104020203" pitchFamily="34" charset="0"/>
                          <a:ea typeface="Calibri" panose="020F0502020204030204" pitchFamily="34" charset="0"/>
                          <a:cs typeface="Times New Roman" panose="02020603050405020304" pitchFamily="18" charset="0"/>
                        </a:rPr>
                        <a:t>Reduction </a:t>
                      </a:r>
                    </a:p>
                  </a:txBody>
                  <a:tcPr marL="56012" marR="560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0"/>
                        </a:spcAft>
                      </a:pPr>
                      <a:r>
                        <a:rPr lang="en-GB" sz="1200" b="0" dirty="0">
                          <a:effectLst/>
                          <a:latin typeface="Gill Sans MT" panose="020B0502020104020203" pitchFamily="34" charset="0"/>
                          <a:ea typeface="Calibri" panose="020F0502020204030204" pitchFamily="34" charset="0"/>
                          <a:cs typeface="Times New Roman" panose="02020603050405020304" pitchFamily="18" charset="0"/>
                        </a:rPr>
                        <a:t>Two definitions:</a:t>
                      </a:r>
                    </a:p>
                    <a:p>
                      <a:pPr marL="171450" indent="-171450">
                        <a:lnSpc>
                          <a:spcPct val="107000"/>
                        </a:lnSpc>
                        <a:spcAft>
                          <a:spcPts val="0"/>
                        </a:spcAft>
                        <a:buFont typeface="Arial" panose="020B0604020202020204" pitchFamily="34" charset="0"/>
                        <a:buChar char="•"/>
                      </a:pPr>
                      <a:r>
                        <a:rPr lang="en-GB" sz="1200" b="0" dirty="0">
                          <a:effectLst/>
                          <a:latin typeface="Gill Sans MT" panose="020B0502020104020203" pitchFamily="34" charset="0"/>
                          <a:ea typeface="Calibri" panose="020F0502020204030204" pitchFamily="34" charset="0"/>
                          <a:cs typeface="Times New Roman" panose="02020603050405020304" pitchFamily="18" charset="0"/>
                        </a:rPr>
                        <a:t>Chemicals are oxidised if they lose oxygen in a reaction.</a:t>
                      </a:r>
                    </a:p>
                    <a:p>
                      <a:pPr marL="171450" indent="-171450">
                        <a:lnSpc>
                          <a:spcPct val="107000"/>
                        </a:lnSpc>
                        <a:spcAft>
                          <a:spcPts val="0"/>
                        </a:spcAft>
                        <a:buFont typeface="Arial" panose="020B0604020202020204" pitchFamily="34" charset="0"/>
                        <a:buChar char="•"/>
                      </a:pPr>
                      <a:r>
                        <a:rPr lang="en-GB" sz="1200" b="0" dirty="0">
                          <a:effectLst/>
                          <a:latin typeface="Gill Sans MT" panose="020B0502020104020203" pitchFamily="34" charset="0"/>
                          <a:ea typeface="Calibri" panose="020F0502020204030204" pitchFamily="34" charset="0"/>
                          <a:cs typeface="Times New Roman" panose="02020603050405020304" pitchFamily="18" charset="0"/>
                        </a:rPr>
                        <a:t>Chemicals are oxidised if they gain electrons in a reaction. (HT)</a:t>
                      </a:r>
                    </a:p>
                  </a:txBody>
                  <a:tcPr marL="56012" marR="560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847645280"/>
                  </a:ext>
                </a:extLst>
              </a:tr>
              <a:tr h="390996">
                <a:tc>
                  <a:txBody>
                    <a:bodyPr/>
                    <a:lstStyle/>
                    <a:p>
                      <a:pPr>
                        <a:lnSpc>
                          <a:spcPct val="107000"/>
                        </a:lnSpc>
                        <a:spcAft>
                          <a:spcPts val="800"/>
                        </a:spcAft>
                      </a:pPr>
                      <a:r>
                        <a:rPr lang="en-GB" sz="1200" b="0" dirty="0">
                          <a:effectLst/>
                          <a:latin typeface="Gill Sans MT" panose="020B0502020104020203" pitchFamily="34" charset="0"/>
                          <a:ea typeface="Calibri" panose="020F0502020204030204" pitchFamily="34" charset="0"/>
                          <a:cs typeface="Times New Roman" panose="02020603050405020304" pitchFamily="18" charset="0"/>
                        </a:rPr>
                        <a:t>Acid</a:t>
                      </a:r>
                    </a:p>
                  </a:txBody>
                  <a:tcPr marL="56012" marR="560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800"/>
                        </a:spcAft>
                      </a:pPr>
                      <a:r>
                        <a:rPr lang="en-GB" sz="1200" b="0" dirty="0">
                          <a:effectLst/>
                          <a:latin typeface="Gill Sans MT" panose="020B0502020104020203" pitchFamily="34" charset="0"/>
                          <a:ea typeface="Calibri" panose="020F0502020204030204" pitchFamily="34" charset="0"/>
                          <a:cs typeface="Times New Roman" panose="02020603050405020304" pitchFamily="18" charset="0"/>
                        </a:rPr>
                        <a:t>A chemical that dissolves in water to produce H</a:t>
                      </a:r>
                      <a:r>
                        <a:rPr lang="en-GB" sz="1200" b="0" baseline="30000" dirty="0">
                          <a:effectLst/>
                          <a:latin typeface="Gill Sans MT" panose="020B0502020104020203" pitchFamily="34" charset="0"/>
                          <a:ea typeface="Calibri" panose="020F0502020204030204" pitchFamily="34" charset="0"/>
                          <a:cs typeface="Times New Roman" panose="02020603050405020304" pitchFamily="18" charset="0"/>
                        </a:rPr>
                        <a:t>+</a:t>
                      </a:r>
                      <a:r>
                        <a:rPr lang="en-GB" sz="1200" b="0" dirty="0">
                          <a:effectLst/>
                          <a:latin typeface="Gill Sans MT" panose="020B0502020104020203" pitchFamily="34" charset="0"/>
                          <a:ea typeface="Calibri" panose="020F0502020204030204" pitchFamily="34" charset="0"/>
                          <a:cs typeface="Times New Roman" panose="02020603050405020304" pitchFamily="18" charset="0"/>
                        </a:rPr>
                        <a:t> ions.</a:t>
                      </a:r>
                    </a:p>
                  </a:txBody>
                  <a:tcPr marL="56012" marR="560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655175621"/>
                  </a:ext>
                </a:extLst>
              </a:tr>
              <a:tr h="590906">
                <a:tc>
                  <a:txBody>
                    <a:bodyPr/>
                    <a:lstStyle/>
                    <a:p>
                      <a:pPr>
                        <a:lnSpc>
                          <a:spcPct val="107000"/>
                        </a:lnSpc>
                        <a:spcAft>
                          <a:spcPts val="800"/>
                        </a:spcAft>
                      </a:pPr>
                      <a:r>
                        <a:rPr lang="en-GB" sz="1200" b="0" dirty="0">
                          <a:effectLst/>
                          <a:latin typeface="Gill Sans MT" panose="020B0502020104020203" pitchFamily="34" charset="0"/>
                          <a:ea typeface="Calibri" panose="020F0502020204030204" pitchFamily="34" charset="0"/>
                          <a:cs typeface="Times New Roman" panose="02020603050405020304" pitchFamily="18" charset="0"/>
                        </a:rPr>
                        <a:t>Base </a:t>
                      </a:r>
                    </a:p>
                  </a:txBody>
                  <a:tcPr marL="56012" marR="560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800"/>
                        </a:spcAft>
                      </a:pPr>
                      <a:r>
                        <a:rPr lang="en-GB" sz="1200" b="0" dirty="0">
                          <a:effectLst/>
                          <a:latin typeface="Gill Sans MT" panose="020B0502020104020203" pitchFamily="34" charset="0"/>
                          <a:ea typeface="Calibri" panose="020F0502020204030204" pitchFamily="34" charset="0"/>
                          <a:cs typeface="Times New Roman" panose="02020603050405020304" pitchFamily="18" charset="0"/>
                        </a:rPr>
                        <a:t>A chemical that reacts with acids and neutralise them. E.g. metal oxides, metal hydroxides, metal carbonate</a:t>
                      </a:r>
                    </a:p>
                  </a:txBody>
                  <a:tcPr marL="56012" marR="560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913928602"/>
                  </a:ext>
                </a:extLst>
              </a:tr>
              <a:tr h="390996">
                <a:tc>
                  <a:txBody>
                    <a:bodyPr/>
                    <a:lstStyle/>
                    <a:p>
                      <a:pPr>
                        <a:lnSpc>
                          <a:spcPct val="107000"/>
                        </a:lnSpc>
                        <a:spcAft>
                          <a:spcPts val="800"/>
                        </a:spcAft>
                      </a:pPr>
                      <a:r>
                        <a:rPr lang="en-GB" sz="1200" b="0" dirty="0">
                          <a:effectLst/>
                          <a:latin typeface="Gill Sans MT" panose="020B0502020104020203" pitchFamily="34" charset="0"/>
                          <a:ea typeface="Calibri" panose="020F0502020204030204" pitchFamily="34" charset="0"/>
                          <a:cs typeface="Times New Roman" panose="02020603050405020304" pitchFamily="18" charset="0"/>
                        </a:rPr>
                        <a:t>Alkali</a:t>
                      </a:r>
                    </a:p>
                  </a:txBody>
                  <a:tcPr marL="56012" marR="560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800"/>
                        </a:spcAft>
                      </a:pPr>
                      <a:r>
                        <a:rPr lang="en-GB" sz="1200" b="0" dirty="0">
                          <a:effectLst/>
                          <a:latin typeface="Gill Sans MT" panose="020B0502020104020203" pitchFamily="34" charset="0"/>
                          <a:ea typeface="Calibri" panose="020F0502020204030204" pitchFamily="34" charset="0"/>
                          <a:cs typeface="Times New Roman" panose="02020603050405020304" pitchFamily="18" charset="0"/>
                        </a:rPr>
                        <a:t>A base that dissolves in water. It produces OH- ions in solution.</a:t>
                      </a:r>
                    </a:p>
                  </a:txBody>
                  <a:tcPr marL="56012" marR="560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91904672"/>
                  </a:ext>
                </a:extLst>
              </a:tr>
              <a:tr h="693066">
                <a:tc>
                  <a:txBody>
                    <a:bodyPr/>
                    <a:lstStyle/>
                    <a:p>
                      <a:pPr>
                        <a:lnSpc>
                          <a:spcPct val="107000"/>
                        </a:lnSpc>
                        <a:spcAft>
                          <a:spcPts val="800"/>
                        </a:spcAft>
                      </a:pPr>
                      <a:r>
                        <a:rPr lang="en-GB" sz="1200" b="0" dirty="0">
                          <a:effectLst/>
                          <a:latin typeface="Gill Sans MT" panose="020B0502020104020203" pitchFamily="34" charset="0"/>
                          <a:ea typeface="Calibri" panose="020F0502020204030204" pitchFamily="34" charset="0"/>
                          <a:cs typeface="Times New Roman" panose="02020603050405020304" pitchFamily="18" charset="0"/>
                        </a:rPr>
                        <a:t>Neutralisation </a:t>
                      </a:r>
                    </a:p>
                  </a:txBody>
                  <a:tcPr marL="56012" marR="560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800"/>
                        </a:spcAft>
                      </a:pPr>
                      <a:r>
                        <a:rPr lang="en-GB" sz="1200" b="0" dirty="0">
                          <a:effectLst/>
                          <a:latin typeface="Gill Sans MT" panose="020B0502020104020203" pitchFamily="34" charset="0"/>
                          <a:ea typeface="Calibri" panose="020F0502020204030204" pitchFamily="34" charset="0"/>
                          <a:cs typeface="Times New Roman" panose="02020603050405020304" pitchFamily="18" charset="0"/>
                        </a:rPr>
                        <a:t>When a neutral solution is formed from reacting an acid and alkali.</a:t>
                      </a:r>
                    </a:p>
                    <a:p>
                      <a:pPr>
                        <a:lnSpc>
                          <a:spcPct val="107000"/>
                        </a:lnSpc>
                        <a:spcAft>
                          <a:spcPts val="800"/>
                        </a:spcAft>
                      </a:pPr>
                      <a:r>
                        <a:rPr lang="en-GB" sz="1200" b="0" dirty="0">
                          <a:effectLst/>
                          <a:latin typeface="Gill Sans MT" panose="020B0502020104020203" pitchFamily="34" charset="0"/>
                          <a:ea typeface="Calibri" panose="020F0502020204030204" pitchFamily="34" charset="0"/>
                          <a:cs typeface="Times New Roman" panose="02020603050405020304" pitchFamily="18" charset="0"/>
                        </a:rPr>
                        <a:t>General equation: H</a:t>
                      </a:r>
                      <a:r>
                        <a:rPr lang="en-GB" sz="1200" b="0" baseline="30000" dirty="0">
                          <a:effectLst/>
                          <a:latin typeface="Gill Sans MT" panose="020B0502020104020203" pitchFamily="34" charset="0"/>
                          <a:ea typeface="Calibri" panose="020F0502020204030204" pitchFamily="34" charset="0"/>
                          <a:cs typeface="Times New Roman" panose="02020603050405020304" pitchFamily="18" charset="0"/>
                        </a:rPr>
                        <a:t>+ </a:t>
                      </a:r>
                      <a:r>
                        <a:rPr lang="en-GB" sz="1200" b="0" dirty="0">
                          <a:effectLst/>
                          <a:latin typeface="Gill Sans MT" panose="020B0502020104020203" pitchFamily="34" charset="0"/>
                          <a:ea typeface="Calibri" panose="020F0502020204030204" pitchFamily="34" charset="0"/>
                          <a:cs typeface="Times New Roman" panose="02020603050405020304" pitchFamily="18" charset="0"/>
                        </a:rPr>
                        <a:t>+ OH</a:t>
                      </a:r>
                      <a:r>
                        <a:rPr lang="en-GB" sz="1200" b="0" baseline="30000" dirty="0">
                          <a:effectLst/>
                          <a:latin typeface="Gill Sans MT" panose="020B0502020104020203" pitchFamily="34" charset="0"/>
                          <a:ea typeface="Calibri" panose="020F0502020204030204" pitchFamily="34" charset="0"/>
                          <a:cs typeface="Times New Roman" panose="02020603050405020304" pitchFamily="18" charset="0"/>
                        </a:rPr>
                        <a:t>- </a:t>
                      </a:r>
                      <a:r>
                        <a:rPr lang="en-GB" sz="1200" b="0" dirty="0">
                          <a:effectLst/>
                          <a:latin typeface="Gill Sans MT" panose="020B0502020104020203" pitchFamily="34" charset="0"/>
                          <a:ea typeface="Calibri" panose="020F0502020204030204" pitchFamily="34" charset="0"/>
                          <a:cs typeface="Times New Roman" panose="02020603050405020304" pitchFamily="18" charset="0"/>
                          <a:sym typeface="Symbol" panose="05050102010706020507" pitchFamily="18" charset="2"/>
                        </a:rPr>
                        <a:t></a:t>
                      </a:r>
                      <a:r>
                        <a:rPr lang="en-GB" sz="1200" b="0" dirty="0">
                          <a:effectLst/>
                          <a:latin typeface="Gill Sans MT" panose="020B0502020104020203" pitchFamily="34" charset="0"/>
                          <a:ea typeface="Calibri" panose="020F0502020204030204" pitchFamily="34" charset="0"/>
                          <a:cs typeface="Times New Roman" panose="02020603050405020304" pitchFamily="18" charset="0"/>
                        </a:rPr>
                        <a:t>H</a:t>
                      </a:r>
                      <a:r>
                        <a:rPr lang="en-GB" sz="1200" b="0" baseline="-25000" dirty="0">
                          <a:effectLst/>
                          <a:latin typeface="Gill Sans MT" panose="020B0502020104020203" pitchFamily="34" charset="0"/>
                          <a:ea typeface="Calibri" panose="020F0502020204030204" pitchFamily="34" charset="0"/>
                          <a:cs typeface="Times New Roman" panose="02020603050405020304" pitchFamily="18" charset="0"/>
                        </a:rPr>
                        <a:t>2</a:t>
                      </a:r>
                      <a:r>
                        <a:rPr lang="en-GB" sz="1200" b="0" dirty="0">
                          <a:effectLst/>
                          <a:latin typeface="Gill Sans MT" panose="020B0502020104020203" pitchFamily="34" charset="0"/>
                          <a:ea typeface="Calibri" panose="020F0502020204030204" pitchFamily="34" charset="0"/>
                          <a:cs typeface="Times New Roman" panose="02020603050405020304" pitchFamily="18" charset="0"/>
                        </a:rPr>
                        <a:t>O</a:t>
                      </a:r>
                    </a:p>
                  </a:txBody>
                  <a:tcPr marL="56012" marR="560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869911419"/>
                  </a:ext>
                </a:extLst>
              </a:tr>
              <a:tr h="432467">
                <a:tc>
                  <a:txBody>
                    <a:bodyPr/>
                    <a:lstStyle/>
                    <a:p>
                      <a:pPr>
                        <a:lnSpc>
                          <a:spcPct val="107000"/>
                        </a:lnSpc>
                        <a:spcAft>
                          <a:spcPts val="800"/>
                        </a:spcAft>
                      </a:pPr>
                      <a:r>
                        <a:rPr lang="en-GB" sz="1200" b="0" dirty="0">
                          <a:effectLst/>
                          <a:latin typeface="Gill Sans MT" panose="020B0502020104020203" pitchFamily="34" charset="0"/>
                          <a:ea typeface="Calibri" panose="020F0502020204030204" pitchFamily="34" charset="0"/>
                          <a:cs typeface="Times New Roman" panose="02020603050405020304" pitchFamily="18" charset="0"/>
                        </a:rPr>
                        <a:t>pH </a:t>
                      </a:r>
                    </a:p>
                  </a:txBody>
                  <a:tcPr marL="56012" marR="560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800"/>
                        </a:spcAft>
                      </a:pPr>
                      <a:r>
                        <a:rPr lang="en-GB" sz="1200" b="0" dirty="0">
                          <a:effectLst/>
                          <a:latin typeface="Gill Sans MT" panose="020B0502020104020203" pitchFamily="34" charset="0"/>
                          <a:ea typeface="Calibri" panose="020F0502020204030204" pitchFamily="34" charset="0"/>
                          <a:cs typeface="Times New Roman" panose="02020603050405020304" pitchFamily="18" charset="0"/>
                        </a:rPr>
                        <a:t>A scale to measure acidity/ alkalinity. A decrease of one pH unit causes a 10x increase in H+ ions. (HT)</a:t>
                      </a:r>
                    </a:p>
                  </a:txBody>
                  <a:tcPr marL="56012" marR="560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111664116"/>
                  </a:ext>
                </a:extLst>
              </a:tr>
              <a:tr h="432467">
                <a:tc>
                  <a:txBody>
                    <a:bodyPr/>
                    <a:lstStyle/>
                    <a:p>
                      <a:pPr>
                        <a:lnSpc>
                          <a:spcPct val="107000"/>
                        </a:lnSpc>
                        <a:spcAft>
                          <a:spcPts val="800"/>
                        </a:spcAft>
                      </a:pPr>
                      <a:r>
                        <a:rPr lang="en-GB" sz="1200" b="0" dirty="0">
                          <a:effectLst/>
                          <a:latin typeface="Gill Sans MT" panose="020B0502020104020203" pitchFamily="34" charset="0"/>
                          <a:ea typeface="Calibri" panose="020F0502020204030204" pitchFamily="34" charset="0"/>
                          <a:cs typeface="Times New Roman" panose="02020603050405020304" pitchFamily="18" charset="0"/>
                        </a:rPr>
                        <a:t>Strong acid (HT) </a:t>
                      </a:r>
                    </a:p>
                  </a:txBody>
                  <a:tcPr marL="56012" marR="560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800"/>
                        </a:spcAft>
                      </a:pPr>
                      <a:r>
                        <a:rPr lang="en-GB" sz="1200" b="0" dirty="0">
                          <a:effectLst/>
                          <a:latin typeface="Gill Sans MT" panose="020B0502020104020203" pitchFamily="34" charset="0"/>
                          <a:ea typeface="Calibri" panose="020F0502020204030204" pitchFamily="34" charset="0"/>
                          <a:cs typeface="Times New Roman" panose="02020603050405020304" pitchFamily="18" charset="0"/>
                        </a:rPr>
                        <a:t>A strong acid is completely ionised in solution. E.g. hydrochloric, nitric and sulfuric acids.</a:t>
                      </a:r>
                    </a:p>
                  </a:txBody>
                  <a:tcPr marL="56012" marR="560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243084272"/>
                  </a:ext>
                </a:extLst>
              </a:tr>
              <a:tr h="494777">
                <a:tc>
                  <a:txBody>
                    <a:bodyPr/>
                    <a:lstStyle/>
                    <a:p>
                      <a:pPr>
                        <a:lnSpc>
                          <a:spcPct val="107000"/>
                        </a:lnSpc>
                        <a:spcAft>
                          <a:spcPts val="800"/>
                        </a:spcAft>
                      </a:pPr>
                      <a:r>
                        <a:rPr lang="en-GB" sz="1200" b="0" dirty="0">
                          <a:effectLst/>
                          <a:latin typeface="Gill Sans MT" panose="020B0502020104020203" pitchFamily="34" charset="0"/>
                          <a:ea typeface="Calibri" panose="020F0502020204030204" pitchFamily="34" charset="0"/>
                          <a:cs typeface="Times New Roman" panose="02020603050405020304" pitchFamily="18" charset="0"/>
                        </a:rPr>
                        <a:t>Weak acid (HT) </a:t>
                      </a:r>
                    </a:p>
                  </a:txBody>
                  <a:tcPr marL="56012" marR="560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800"/>
                        </a:spcAft>
                      </a:pPr>
                      <a:r>
                        <a:rPr lang="en-GB" sz="1200" b="0" dirty="0">
                          <a:effectLst/>
                          <a:latin typeface="Gill Sans MT" panose="020B0502020104020203" pitchFamily="34" charset="0"/>
                          <a:ea typeface="Calibri" panose="020F0502020204030204" pitchFamily="34" charset="0"/>
                          <a:cs typeface="Times New Roman" panose="02020603050405020304" pitchFamily="18" charset="0"/>
                        </a:rPr>
                        <a:t>A weak acid is only partially ionised in solution. E.g. ethanoic, citric and carbonic acids.</a:t>
                      </a:r>
                    </a:p>
                  </a:txBody>
                  <a:tcPr marL="56012" marR="560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905002010"/>
                  </a:ext>
                </a:extLst>
              </a:tr>
            </a:tbl>
          </a:graphicData>
        </a:graphic>
      </p:graphicFrame>
      <p:sp>
        <p:nvSpPr>
          <p:cNvPr id="6" name="TextBox 5"/>
          <p:cNvSpPr txBox="1"/>
          <p:nvPr/>
        </p:nvSpPr>
        <p:spPr>
          <a:xfrm>
            <a:off x="11755120" y="6488668"/>
            <a:ext cx="436880" cy="369332"/>
          </a:xfrm>
          <a:prstGeom prst="rect">
            <a:avLst/>
          </a:prstGeom>
          <a:solidFill>
            <a:schemeClr val="tx1"/>
          </a:solidFill>
        </p:spPr>
        <p:txBody>
          <a:bodyPr wrap="square" rtlCol="0">
            <a:spAutoFit/>
          </a:bodyPr>
          <a:lstStyle/>
          <a:p>
            <a:pPr algn="ctr"/>
            <a:r>
              <a:rPr lang="en-GB" dirty="0">
                <a:solidFill>
                  <a:schemeClr val="bg1"/>
                </a:solidFill>
              </a:rPr>
              <a:t>4</a:t>
            </a:r>
          </a:p>
        </p:txBody>
      </p:sp>
      <p:graphicFrame>
        <p:nvGraphicFramePr>
          <p:cNvPr id="7" name="Table 6">
            <a:extLst>
              <a:ext uri="{FF2B5EF4-FFF2-40B4-BE49-F238E27FC236}">
                <a16:creationId xmlns:a16="http://schemas.microsoft.com/office/drawing/2014/main" id="{0D9405AD-1AFE-4599-A800-68566DEE140E}"/>
              </a:ext>
            </a:extLst>
          </p:cNvPr>
          <p:cNvGraphicFramePr>
            <a:graphicFrameLocks noGrp="1"/>
          </p:cNvGraphicFramePr>
          <p:nvPr>
            <p:extLst>
              <p:ext uri="{D42A27DB-BD31-4B8C-83A1-F6EECF244321}">
                <p14:modId xmlns:p14="http://schemas.microsoft.com/office/powerpoint/2010/main" val="575128920"/>
              </p:ext>
            </p:extLst>
          </p:nvPr>
        </p:nvGraphicFramePr>
        <p:xfrm>
          <a:off x="188568" y="792107"/>
          <a:ext cx="5679157" cy="3383512"/>
        </p:xfrm>
        <a:graphic>
          <a:graphicData uri="http://schemas.openxmlformats.org/drawingml/2006/table">
            <a:tbl>
              <a:tblPr firstRow="1" bandRow="1">
                <a:tableStyleId>{5C22544A-7EE6-4342-B048-85BDC9FD1C3A}</a:tableStyleId>
              </a:tblPr>
              <a:tblGrid>
                <a:gridCol w="1441501">
                  <a:extLst>
                    <a:ext uri="{9D8B030D-6E8A-4147-A177-3AD203B41FA5}">
                      <a16:colId xmlns:a16="http://schemas.microsoft.com/office/drawing/2014/main" val="20001"/>
                    </a:ext>
                  </a:extLst>
                </a:gridCol>
                <a:gridCol w="4237656">
                  <a:extLst>
                    <a:ext uri="{9D8B030D-6E8A-4147-A177-3AD203B41FA5}">
                      <a16:colId xmlns:a16="http://schemas.microsoft.com/office/drawing/2014/main" val="2912048913"/>
                    </a:ext>
                  </a:extLst>
                </a:gridCol>
              </a:tblGrid>
              <a:tr h="154944">
                <a:tc gridSpan="2">
                  <a:txBody>
                    <a:bodyPr/>
                    <a:lstStyle/>
                    <a:p>
                      <a:pPr algn="l" fontAlgn="b"/>
                      <a:r>
                        <a:rPr lang="en-GB" sz="1200" b="1" i="0" u="none" strike="noStrike" baseline="0" dirty="0">
                          <a:solidFill>
                            <a:schemeClr val="tx1"/>
                          </a:solidFill>
                          <a:effectLst/>
                          <a:latin typeface="Gill Sans MT" panose="020B0502020104020203" pitchFamily="34" charset="0"/>
                          <a:cs typeface="Tahoma"/>
                        </a:rPr>
                        <a:t>Key term</a:t>
                      </a:r>
                    </a:p>
                  </a:txBody>
                  <a:tcPr marL="12700" marR="12700" marT="1270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hMerge="1">
                  <a:txBody>
                    <a:bodyPr/>
                    <a:lstStyle/>
                    <a:p>
                      <a:pPr algn="l" fontAlgn="b"/>
                      <a:endParaRPr lang="en-GB" sz="1000" b="0" i="0" u="none" strike="noStrike" baseline="0" dirty="0">
                        <a:solidFill>
                          <a:srgbClr val="000000"/>
                        </a:solidFill>
                        <a:effectLst/>
                        <a:latin typeface="Tahoma"/>
                        <a:cs typeface="Tahoma"/>
                      </a:endParaRPr>
                    </a:p>
                  </a:txBody>
                  <a:tcPr marL="12700" marR="12700" marT="1270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2996747914"/>
                  </a:ext>
                </a:extLst>
              </a:tr>
              <a:tr h="230787">
                <a:tc>
                  <a:txBody>
                    <a:bodyPr/>
                    <a:lstStyle/>
                    <a:p>
                      <a:pPr marL="0" marR="0" lvl="0" indent="0" algn="l" defTabSz="914400" rtl="0" eaLnBrk="1" fontAlgn="auto" latinLnBrk="0" hangingPunct="1">
                        <a:lnSpc>
                          <a:spcPct val="119000"/>
                        </a:lnSpc>
                        <a:spcBef>
                          <a:spcPts val="0"/>
                        </a:spcBef>
                        <a:spcAft>
                          <a:spcPts val="600"/>
                        </a:spcAft>
                        <a:buClrTx/>
                        <a:buSzTx/>
                        <a:buFontTx/>
                        <a:buNone/>
                        <a:tabLst/>
                        <a:defRPr/>
                      </a:pPr>
                      <a:r>
                        <a:rPr lang="en-GB" sz="1200" b="1" dirty="0">
                          <a:latin typeface="Gill Sans MT" panose="020B0502020104020203" pitchFamily="34" charset="0"/>
                          <a:cs typeface="Times New Roman" panose="02020603050405020304" pitchFamily="18" charset="0"/>
                        </a:rPr>
                        <a:t>Photosynthesis</a:t>
                      </a:r>
                    </a:p>
                  </a:txBody>
                  <a:tcPr marL="36576" marR="36576" marT="36576" marB="36576">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19000"/>
                        </a:lnSpc>
                        <a:spcBef>
                          <a:spcPts val="0"/>
                        </a:spcBef>
                        <a:spcAft>
                          <a:spcPts val="600"/>
                        </a:spcAft>
                        <a:buClrTx/>
                        <a:buSzTx/>
                        <a:buFontTx/>
                        <a:buNone/>
                        <a:tabLst/>
                        <a:defRPr/>
                      </a:pPr>
                      <a:r>
                        <a:rPr lang="en-GB" sz="1200" dirty="0">
                          <a:latin typeface="Gill Sans MT" panose="020B0502020104020203" pitchFamily="34" charset="0"/>
                          <a:cs typeface="Times New Roman" panose="02020603050405020304" pitchFamily="18" charset="0"/>
                        </a:rPr>
                        <a:t>Process in which plants convert the suns energy in to carbohydrates (glucose.) Photosynthesis takes place in the </a:t>
                      </a:r>
                      <a:r>
                        <a:rPr lang="en-GB" sz="1200" b="1" dirty="0">
                          <a:latin typeface="Gill Sans MT" panose="020B0502020104020203" pitchFamily="34" charset="0"/>
                          <a:cs typeface="Times New Roman" panose="02020603050405020304" pitchFamily="18" charset="0"/>
                        </a:rPr>
                        <a:t>chlorophyll</a:t>
                      </a:r>
                      <a:r>
                        <a:rPr lang="en-GB" sz="1200" dirty="0">
                          <a:latin typeface="Gill Sans MT" panose="020B0502020104020203" pitchFamily="34" charset="0"/>
                          <a:cs typeface="Times New Roman" panose="02020603050405020304" pitchFamily="18" charset="0"/>
                          <a:sym typeface="Wingdings" panose="05000000000000000000" pitchFamily="2" charset="2"/>
                        </a:rPr>
                        <a:t>	</a:t>
                      </a:r>
                      <a:endParaRPr lang="en-GB" sz="1200" b="1" dirty="0">
                        <a:latin typeface="Gill Sans MT" panose="020B0502020104020203" pitchFamily="34" charset="0"/>
                        <a:cs typeface="Times New Roman" panose="02020603050405020304" pitchFamily="18" charset="0"/>
                      </a:endParaRPr>
                    </a:p>
                  </a:txBody>
                  <a:tcPr marL="36576" marR="36576" marT="36576" marB="36576">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468046206"/>
                  </a:ext>
                </a:extLst>
              </a:tr>
              <a:tr h="226031">
                <a:tc>
                  <a:txBody>
                    <a:bodyPr/>
                    <a:lstStyle/>
                    <a:p>
                      <a:pPr>
                        <a:lnSpc>
                          <a:spcPct val="115000"/>
                        </a:lnSpc>
                        <a:spcAft>
                          <a:spcPts val="0"/>
                        </a:spcAft>
                      </a:pPr>
                      <a:r>
                        <a:rPr lang="en-GB" sz="1200" b="1" dirty="0">
                          <a:latin typeface="Gill Sans MT" panose="020B0502020104020203" pitchFamily="34" charset="0"/>
                          <a:cs typeface="Times New Roman" panose="02020603050405020304" pitchFamily="18" charset="0"/>
                        </a:rPr>
                        <a:t>Photosynthesis Word Equation: </a:t>
                      </a:r>
                      <a:endParaRPr lang="en-GB" sz="1200" b="0" dirty="0">
                        <a:effectLst/>
                        <a:latin typeface="Gill Sans MT" panose="020B0502020104020203" pitchFamily="34" charset="0"/>
                        <a:ea typeface="Calibri" panose="020F0502020204030204" pitchFamily="34" charset="0"/>
                        <a:cs typeface="Times New Roman" panose="02020603050405020304" pitchFamily="18" charset="0"/>
                      </a:endParaRPr>
                    </a:p>
                  </a:txBody>
                  <a:tcPr marL="32619" marR="32619"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15000"/>
                        </a:lnSpc>
                        <a:spcAft>
                          <a:spcPts val="0"/>
                        </a:spcAft>
                      </a:pPr>
                      <a:r>
                        <a:rPr lang="en-GB" sz="1200" dirty="0">
                          <a:latin typeface="Gill Sans MT" panose="020B0502020104020203" pitchFamily="34" charset="0"/>
                          <a:cs typeface="Times New Roman" panose="02020603050405020304" pitchFamily="18" charset="0"/>
                        </a:rPr>
                        <a:t>carbon dioxide + water </a:t>
                      </a:r>
                      <a:r>
                        <a:rPr lang="en-GB" sz="1200" dirty="0">
                          <a:latin typeface="Gill Sans MT" panose="020B0502020104020203" pitchFamily="34" charset="0"/>
                          <a:cs typeface="Times New Roman" panose="02020603050405020304" pitchFamily="18" charset="0"/>
                          <a:sym typeface="Wingdings" panose="05000000000000000000" pitchFamily="2" charset="2"/>
                        </a:rPr>
                        <a:t> glucose + oxygen + energy</a:t>
                      </a:r>
                      <a:endParaRPr lang="en-GB" sz="1200" b="0" dirty="0">
                        <a:effectLst/>
                        <a:latin typeface="Gill Sans MT" panose="020B0502020104020203" pitchFamily="34" charset="0"/>
                        <a:ea typeface="Calibri" panose="020F0502020204030204" pitchFamily="34" charset="0"/>
                        <a:cs typeface="Times New Roman" panose="02020603050405020304" pitchFamily="18" charset="0"/>
                      </a:endParaRPr>
                    </a:p>
                  </a:txBody>
                  <a:tcPr marL="32619" marR="32619"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14157302"/>
                  </a:ext>
                </a:extLst>
              </a:tr>
              <a:tr h="287676">
                <a:tc>
                  <a:txBody>
                    <a:bodyPr/>
                    <a:lstStyle/>
                    <a:p>
                      <a:pPr>
                        <a:lnSpc>
                          <a:spcPct val="115000"/>
                        </a:lnSpc>
                        <a:spcAft>
                          <a:spcPts val="0"/>
                        </a:spcAft>
                      </a:pPr>
                      <a:r>
                        <a:rPr lang="en-GB" sz="1200" b="1" dirty="0">
                          <a:latin typeface="Gill Sans MT" panose="020B0502020104020203" pitchFamily="34" charset="0"/>
                          <a:cs typeface="Times New Roman" panose="02020603050405020304" pitchFamily="18" charset="0"/>
                        </a:rPr>
                        <a:t>Photosynthesis </a:t>
                      </a:r>
                      <a:r>
                        <a:rPr lang="en-GB" sz="1200" b="1" dirty="0">
                          <a:latin typeface="Gill Sans MT" panose="020B0502020104020203" pitchFamily="34" charset="0"/>
                          <a:cs typeface="Times New Roman" panose="02020603050405020304" pitchFamily="18" charset="0"/>
                          <a:sym typeface="Wingdings" panose="05000000000000000000" pitchFamily="2" charset="2"/>
                        </a:rPr>
                        <a:t>Symbol Equation: </a:t>
                      </a:r>
                      <a:endParaRPr lang="en-GB" sz="1200" b="0" dirty="0">
                        <a:effectLst/>
                        <a:latin typeface="Gill Sans MT" panose="020B0502020104020203" pitchFamily="34" charset="0"/>
                        <a:ea typeface="Calibri" panose="020F0502020204030204" pitchFamily="34" charset="0"/>
                        <a:cs typeface="Times New Roman" panose="02020603050405020304" pitchFamily="18" charset="0"/>
                      </a:endParaRPr>
                    </a:p>
                  </a:txBody>
                  <a:tcPr marL="32619" marR="32619"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15000"/>
                        </a:lnSpc>
                        <a:spcAft>
                          <a:spcPts val="0"/>
                        </a:spcAft>
                      </a:pPr>
                      <a:r>
                        <a:rPr lang="en-GB" sz="1200" dirty="0">
                          <a:latin typeface="Gill Sans MT" panose="020B0502020104020203" pitchFamily="34" charset="0"/>
                          <a:cs typeface="Times New Roman" panose="02020603050405020304" pitchFamily="18" charset="0"/>
                          <a:sym typeface="Wingdings" panose="05000000000000000000" pitchFamily="2" charset="2"/>
                        </a:rPr>
                        <a:t>6CO</a:t>
                      </a:r>
                      <a:r>
                        <a:rPr lang="en-GB" sz="1200" baseline="-25000" dirty="0">
                          <a:latin typeface="Gill Sans MT" panose="020B0502020104020203" pitchFamily="34" charset="0"/>
                          <a:cs typeface="Times New Roman" panose="02020603050405020304" pitchFamily="18" charset="0"/>
                          <a:sym typeface="Wingdings" panose="05000000000000000000" pitchFamily="2" charset="2"/>
                        </a:rPr>
                        <a:t>2</a:t>
                      </a:r>
                      <a:r>
                        <a:rPr lang="en-GB" sz="1200" dirty="0">
                          <a:latin typeface="Gill Sans MT" panose="020B0502020104020203" pitchFamily="34" charset="0"/>
                          <a:cs typeface="Times New Roman" panose="02020603050405020304" pitchFamily="18" charset="0"/>
                          <a:sym typeface="Wingdings" panose="05000000000000000000" pitchFamily="2" charset="2"/>
                        </a:rPr>
                        <a:t>  +  6H</a:t>
                      </a:r>
                      <a:r>
                        <a:rPr lang="en-GB" sz="1200" baseline="-25000" dirty="0">
                          <a:latin typeface="Gill Sans MT" panose="020B0502020104020203" pitchFamily="34" charset="0"/>
                          <a:cs typeface="Times New Roman" panose="02020603050405020304" pitchFamily="18" charset="0"/>
                          <a:sym typeface="Wingdings" panose="05000000000000000000" pitchFamily="2" charset="2"/>
                        </a:rPr>
                        <a:t>2</a:t>
                      </a:r>
                      <a:r>
                        <a:rPr lang="en-GB" sz="1200" dirty="0">
                          <a:latin typeface="Gill Sans MT" panose="020B0502020104020203" pitchFamily="34" charset="0"/>
                          <a:cs typeface="Times New Roman" panose="02020603050405020304" pitchFamily="18" charset="0"/>
                          <a:sym typeface="Wingdings" panose="05000000000000000000" pitchFamily="2" charset="2"/>
                        </a:rPr>
                        <a:t>O   C</a:t>
                      </a:r>
                      <a:r>
                        <a:rPr lang="en-GB" sz="1200" baseline="-25000" dirty="0">
                          <a:latin typeface="Gill Sans MT" panose="020B0502020104020203" pitchFamily="34" charset="0"/>
                          <a:cs typeface="Times New Roman" panose="02020603050405020304" pitchFamily="18" charset="0"/>
                          <a:sym typeface="Wingdings" panose="05000000000000000000" pitchFamily="2" charset="2"/>
                        </a:rPr>
                        <a:t>6</a:t>
                      </a:r>
                      <a:r>
                        <a:rPr lang="en-GB" sz="1200" dirty="0">
                          <a:latin typeface="Gill Sans MT" panose="020B0502020104020203" pitchFamily="34" charset="0"/>
                          <a:cs typeface="Times New Roman" panose="02020603050405020304" pitchFamily="18" charset="0"/>
                          <a:sym typeface="Wingdings" panose="05000000000000000000" pitchFamily="2" charset="2"/>
                        </a:rPr>
                        <a:t>H</a:t>
                      </a:r>
                      <a:r>
                        <a:rPr lang="en-GB" sz="1200" baseline="-25000" dirty="0">
                          <a:latin typeface="Gill Sans MT" panose="020B0502020104020203" pitchFamily="34" charset="0"/>
                          <a:cs typeface="Times New Roman" panose="02020603050405020304" pitchFamily="18" charset="0"/>
                          <a:sym typeface="Wingdings" panose="05000000000000000000" pitchFamily="2" charset="2"/>
                        </a:rPr>
                        <a:t>12</a:t>
                      </a:r>
                      <a:r>
                        <a:rPr lang="en-GB" sz="1200" dirty="0">
                          <a:latin typeface="Gill Sans MT" panose="020B0502020104020203" pitchFamily="34" charset="0"/>
                          <a:cs typeface="Times New Roman" panose="02020603050405020304" pitchFamily="18" charset="0"/>
                          <a:sym typeface="Wingdings" panose="05000000000000000000" pitchFamily="2" charset="2"/>
                        </a:rPr>
                        <a:t>O</a:t>
                      </a:r>
                      <a:r>
                        <a:rPr lang="en-GB" sz="1200" baseline="-25000" dirty="0">
                          <a:latin typeface="Gill Sans MT" panose="020B0502020104020203" pitchFamily="34" charset="0"/>
                          <a:cs typeface="Times New Roman" panose="02020603050405020304" pitchFamily="18" charset="0"/>
                          <a:sym typeface="Wingdings" panose="05000000000000000000" pitchFamily="2" charset="2"/>
                        </a:rPr>
                        <a:t>6</a:t>
                      </a:r>
                      <a:r>
                        <a:rPr lang="en-GB" sz="1200" dirty="0">
                          <a:latin typeface="Gill Sans MT" panose="020B0502020104020203" pitchFamily="34" charset="0"/>
                          <a:cs typeface="Times New Roman" panose="02020603050405020304" pitchFamily="18" charset="0"/>
                          <a:sym typeface="Wingdings" panose="05000000000000000000" pitchFamily="2" charset="2"/>
                        </a:rPr>
                        <a:t>  +  6O</a:t>
                      </a:r>
                      <a:r>
                        <a:rPr lang="en-GB" sz="1200" baseline="-25000" dirty="0">
                          <a:latin typeface="Gill Sans MT" panose="020B0502020104020203" pitchFamily="34" charset="0"/>
                          <a:cs typeface="Times New Roman" panose="02020603050405020304" pitchFamily="18" charset="0"/>
                          <a:sym typeface="Wingdings" panose="05000000000000000000" pitchFamily="2" charset="2"/>
                        </a:rPr>
                        <a:t>2</a:t>
                      </a:r>
                      <a:r>
                        <a:rPr lang="en-GB" sz="1200" dirty="0">
                          <a:latin typeface="Gill Sans MT" panose="020B0502020104020203" pitchFamily="34" charset="0"/>
                          <a:cs typeface="Times New Roman" panose="02020603050405020304" pitchFamily="18" charset="0"/>
                          <a:sym typeface="Wingdings" panose="05000000000000000000" pitchFamily="2" charset="2"/>
                        </a:rPr>
                        <a:t>  + energy</a:t>
                      </a:r>
                      <a:endParaRPr lang="en-GB" sz="1200" b="0" dirty="0">
                        <a:effectLst/>
                        <a:latin typeface="Gill Sans MT" panose="020B0502020104020203" pitchFamily="34" charset="0"/>
                        <a:ea typeface="Calibri" panose="020F0502020204030204" pitchFamily="34" charset="0"/>
                        <a:cs typeface="Times New Roman" panose="02020603050405020304" pitchFamily="18" charset="0"/>
                      </a:endParaRPr>
                    </a:p>
                  </a:txBody>
                  <a:tcPr marL="32619" marR="32619"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94850527"/>
                  </a:ext>
                </a:extLst>
              </a:tr>
              <a:tr h="217785">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1200" kern="1400" dirty="0">
                          <a:ln>
                            <a:noFill/>
                          </a:ln>
                          <a:solidFill>
                            <a:srgbClr val="000000"/>
                          </a:solidFill>
                          <a:effectLst/>
                          <a:latin typeface="Gill Sans MT" panose="020B0502020104020203" pitchFamily="34" charset="0"/>
                        </a:rPr>
                        <a:t>Limiting factor (of photosynthesis)</a:t>
                      </a:r>
                    </a:p>
                    <a:p>
                      <a:pPr>
                        <a:lnSpc>
                          <a:spcPct val="115000"/>
                        </a:lnSpc>
                        <a:spcAft>
                          <a:spcPts val="0"/>
                        </a:spcAft>
                      </a:pPr>
                      <a:endParaRPr lang="en-GB" sz="1200" b="0" dirty="0">
                        <a:effectLst/>
                        <a:latin typeface="Gill Sans MT" panose="020B0502020104020203" pitchFamily="34" charset="0"/>
                        <a:ea typeface="Calibri" panose="020F0502020204030204" pitchFamily="34" charset="0"/>
                        <a:cs typeface="Times New Roman" panose="02020603050405020304" pitchFamily="18" charset="0"/>
                      </a:endParaRPr>
                    </a:p>
                  </a:txBody>
                  <a:tcPr marL="32619" marR="32619"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1200" b="0" i="0" u="none" strike="noStrike" dirty="0">
                          <a:solidFill>
                            <a:srgbClr val="000000"/>
                          </a:solidFill>
                          <a:effectLst/>
                          <a:latin typeface="Gill Sans MT" panose="020B0502020104020203" pitchFamily="34" charset="0"/>
                          <a:cs typeface="Tahoma"/>
                        </a:rPr>
                        <a:t>The factor that stops the rate of photosynthesis from increasing;</a:t>
                      </a:r>
                      <a:r>
                        <a:rPr lang="en-GB" sz="1200" b="0" i="0" u="none" strike="noStrike" baseline="0" dirty="0">
                          <a:solidFill>
                            <a:srgbClr val="000000"/>
                          </a:solidFill>
                          <a:effectLst/>
                          <a:latin typeface="Gill Sans MT" panose="020B0502020104020203" pitchFamily="34" charset="0"/>
                          <a:cs typeface="Tahoma"/>
                        </a:rPr>
                        <a:t> could be</a:t>
                      </a:r>
                      <a:r>
                        <a:rPr lang="en-GB" sz="1200" b="0" i="0" u="none" strike="noStrike" dirty="0">
                          <a:solidFill>
                            <a:srgbClr val="000000"/>
                          </a:solidFill>
                          <a:effectLst/>
                          <a:latin typeface="Gill Sans MT" panose="020B0502020104020203" pitchFamily="34" charset="0"/>
                          <a:cs typeface="Tahoma"/>
                        </a:rPr>
                        <a:t>  light intensity, CO</a:t>
                      </a:r>
                      <a:r>
                        <a:rPr lang="en-GB" sz="1200" b="0" i="0" u="none" strike="noStrike" baseline="-25000" dirty="0">
                          <a:solidFill>
                            <a:srgbClr val="000000"/>
                          </a:solidFill>
                          <a:effectLst/>
                          <a:latin typeface="Gill Sans MT" panose="020B0502020104020203" pitchFamily="34" charset="0"/>
                          <a:cs typeface="Tahoma"/>
                        </a:rPr>
                        <a:t>2</a:t>
                      </a:r>
                      <a:r>
                        <a:rPr lang="en-GB" sz="1200" b="0" i="0" u="none" strike="noStrike" baseline="0" dirty="0">
                          <a:solidFill>
                            <a:srgbClr val="000000"/>
                          </a:solidFill>
                          <a:effectLst/>
                          <a:latin typeface="Gill Sans MT" panose="020B0502020104020203" pitchFamily="34" charset="0"/>
                          <a:cs typeface="Tahoma"/>
                        </a:rPr>
                        <a:t> concentration, temperature or amount of chlorophyll</a:t>
                      </a:r>
                      <a:endParaRPr lang="en-GB" sz="1200" b="0" dirty="0">
                        <a:effectLst/>
                        <a:latin typeface="Gill Sans MT" panose="020B0502020104020203" pitchFamily="34" charset="0"/>
                        <a:ea typeface="Calibri" panose="020F0502020204030204" pitchFamily="34" charset="0"/>
                        <a:cs typeface="Times New Roman" panose="02020603050405020304" pitchFamily="18" charset="0"/>
                      </a:endParaRPr>
                    </a:p>
                  </a:txBody>
                  <a:tcPr marL="32619" marR="32619"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902714922"/>
                  </a:ext>
                </a:extLst>
              </a:tr>
              <a:tr h="308225">
                <a:tc>
                  <a:txBody>
                    <a:bodyPr/>
                    <a:lstStyle/>
                    <a:p>
                      <a:pPr algn="l" fontAlgn="ctr"/>
                      <a:r>
                        <a:rPr lang="en-GB" sz="1200" b="0" i="0" u="none" strike="noStrike" dirty="0">
                          <a:solidFill>
                            <a:srgbClr val="000000"/>
                          </a:solidFill>
                          <a:effectLst/>
                          <a:latin typeface="Gill Sans MT" panose="020B0502020104020203" pitchFamily="34" charset="0"/>
                          <a:cs typeface="Tahoma"/>
                        </a:rPr>
                        <a:t>Transpiration</a:t>
                      </a: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n-GB" sz="1200" b="0" i="0" u="none" strike="noStrike" dirty="0">
                          <a:solidFill>
                            <a:srgbClr val="000000"/>
                          </a:solidFill>
                          <a:effectLst/>
                          <a:latin typeface="Gill Sans MT" panose="020B0502020104020203" pitchFamily="34" charset="0"/>
                          <a:cs typeface="Tahoma"/>
                        </a:rPr>
                        <a:t>The </a:t>
                      </a:r>
                      <a:r>
                        <a:rPr lang="en-GB" sz="1200" b="1" i="0" u="none" strike="noStrike" dirty="0">
                          <a:solidFill>
                            <a:srgbClr val="000000"/>
                          </a:solidFill>
                          <a:effectLst/>
                          <a:latin typeface="Gill Sans MT" panose="020B0502020104020203" pitchFamily="34" charset="0"/>
                          <a:cs typeface="Tahoma"/>
                        </a:rPr>
                        <a:t>loss of water vapour </a:t>
                      </a:r>
                      <a:r>
                        <a:rPr lang="en-GB" sz="1200" b="0" i="0" u="none" strike="noStrike" dirty="0">
                          <a:solidFill>
                            <a:srgbClr val="000000"/>
                          </a:solidFill>
                          <a:effectLst/>
                          <a:latin typeface="Gill Sans MT" panose="020B0502020104020203" pitchFamily="34" charset="0"/>
                          <a:cs typeface="Tahoma"/>
                        </a:rPr>
                        <a:t>from the leaves by</a:t>
                      </a:r>
                      <a:r>
                        <a:rPr lang="en-GB" sz="1200" b="0" i="0" u="none" strike="noStrike" baseline="0" dirty="0">
                          <a:solidFill>
                            <a:srgbClr val="000000"/>
                          </a:solidFill>
                          <a:effectLst/>
                          <a:latin typeface="Gill Sans MT" panose="020B0502020104020203" pitchFamily="34" charset="0"/>
                          <a:cs typeface="Tahoma"/>
                        </a:rPr>
                        <a:t> </a:t>
                      </a:r>
                      <a:r>
                        <a:rPr lang="en-GB" sz="1200" b="1" i="0" u="none" strike="noStrike" baseline="0" dirty="0">
                          <a:solidFill>
                            <a:srgbClr val="000000"/>
                          </a:solidFill>
                          <a:effectLst/>
                          <a:latin typeface="Gill Sans MT" panose="020B0502020104020203" pitchFamily="34" charset="0"/>
                          <a:cs typeface="Tahoma"/>
                        </a:rPr>
                        <a:t>evaporation from cells </a:t>
                      </a:r>
                      <a:r>
                        <a:rPr lang="en-GB" sz="1200" b="0" i="0" u="none" strike="noStrike" baseline="0" dirty="0">
                          <a:solidFill>
                            <a:srgbClr val="000000"/>
                          </a:solidFill>
                          <a:effectLst/>
                          <a:latin typeface="Gill Sans MT" panose="020B0502020104020203" pitchFamily="34" charset="0"/>
                          <a:cs typeface="Tahoma"/>
                        </a:rPr>
                        <a:t>and then out through the </a:t>
                      </a:r>
                      <a:r>
                        <a:rPr lang="en-GB" sz="1200" b="1" i="0" u="none" strike="noStrike" baseline="0" dirty="0">
                          <a:solidFill>
                            <a:srgbClr val="000000"/>
                          </a:solidFill>
                          <a:effectLst/>
                          <a:latin typeface="Gill Sans MT" panose="020B0502020104020203" pitchFamily="34" charset="0"/>
                          <a:cs typeface="Tahoma"/>
                        </a:rPr>
                        <a:t>stomata</a:t>
                      </a:r>
                      <a:r>
                        <a:rPr lang="en-GB" sz="1200" b="0" i="0" u="none" strike="noStrike" dirty="0">
                          <a:solidFill>
                            <a:srgbClr val="000000"/>
                          </a:solidFill>
                          <a:effectLst/>
                          <a:latin typeface="Gill Sans MT" panose="020B0502020104020203" pitchFamily="34" charset="0"/>
                          <a:cs typeface="Tahoma"/>
                        </a:rPr>
                        <a:t>.</a:t>
                      </a: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939655445"/>
                  </a:ext>
                </a:extLst>
              </a:tr>
              <a:tr h="380144">
                <a:tc>
                  <a:txBody>
                    <a:bodyPr/>
                    <a:lstStyle/>
                    <a:p>
                      <a:pPr algn="l" fontAlgn="ctr"/>
                      <a:r>
                        <a:rPr lang="en-GB" sz="1200" b="0" i="0" u="none" strike="noStrike" dirty="0">
                          <a:solidFill>
                            <a:srgbClr val="000000"/>
                          </a:solidFill>
                          <a:effectLst/>
                          <a:latin typeface="Gill Sans MT" panose="020B0502020104020203" pitchFamily="34" charset="0"/>
                          <a:cs typeface="Tahoma"/>
                        </a:rPr>
                        <a:t>Transpiration Stream</a:t>
                      </a: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n-GB" sz="1200" b="0" i="0" u="none" strike="noStrike" dirty="0">
                          <a:solidFill>
                            <a:srgbClr val="000000"/>
                          </a:solidFill>
                          <a:effectLst/>
                          <a:latin typeface="Gill Sans MT" panose="020B0502020104020203" pitchFamily="34" charset="0"/>
                          <a:cs typeface="Tahoma"/>
                        </a:rPr>
                        <a:t>The </a:t>
                      </a:r>
                      <a:r>
                        <a:rPr lang="en-GB" sz="1200" b="1" i="0" u="none" strike="noStrike" dirty="0">
                          <a:solidFill>
                            <a:srgbClr val="000000"/>
                          </a:solidFill>
                          <a:effectLst/>
                          <a:latin typeface="Gill Sans MT" panose="020B0502020104020203" pitchFamily="34" charset="0"/>
                          <a:cs typeface="Tahoma"/>
                        </a:rPr>
                        <a:t>movement of water</a:t>
                      </a:r>
                      <a:r>
                        <a:rPr lang="en-GB" sz="1200" b="0" i="0" u="none" strike="noStrike" dirty="0">
                          <a:solidFill>
                            <a:srgbClr val="000000"/>
                          </a:solidFill>
                          <a:effectLst/>
                          <a:latin typeface="Gill Sans MT" panose="020B0502020104020203" pitchFamily="34" charset="0"/>
                          <a:cs typeface="Tahoma"/>
                        </a:rPr>
                        <a:t> from the </a:t>
                      </a:r>
                      <a:r>
                        <a:rPr lang="en-GB" sz="1200" b="1" i="0" u="none" strike="noStrike" dirty="0">
                          <a:solidFill>
                            <a:srgbClr val="000000"/>
                          </a:solidFill>
                          <a:effectLst/>
                          <a:latin typeface="Gill Sans MT" panose="020B0502020104020203" pitchFamily="34" charset="0"/>
                          <a:cs typeface="Tahoma"/>
                        </a:rPr>
                        <a:t>roots</a:t>
                      </a:r>
                      <a:r>
                        <a:rPr lang="en-GB" sz="1200" b="0" i="0" u="none" strike="noStrike" dirty="0">
                          <a:solidFill>
                            <a:srgbClr val="000000"/>
                          </a:solidFill>
                          <a:effectLst/>
                          <a:latin typeface="Gill Sans MT" panose="020B0502020104020203" pitchFamily="34" charset="0"/>
                          <a:cs typeface="Tahoma"/>
                        </a:rPr>
                        <a:t>, up the stem to the </a:t>
                      </a:r>
                      <a:r>
                        <a:rPr lang="en-GB" sz="1200" b="1" i="0" u="none" strike="noStrike" dirty="0">
                          <a:solidFill>
                            <a:srgbClr val="000000"/>
                          </a:solidFill>
                          <a:effectLst/>
                          <a:latin typeface="Gill Sans MT" panose="020B0502020104020203" pitchFamily="34" charset="0"/>
                          <a:cs typeface="Tahoma"/>
                        </a:rPr>
                        <a:t>leaves</a:t>
                      </a:r>
                      <a:r>
                        <a:rPr lang="en-GB" sz="1200" b="0" i="0" u="none" strike="noStrike" dirty="0">
                          <a:solidFill>
                            <a:srgbClr val="000000"/>
                          </a:solidFill>
                          <a:effectLst/>
                          <a:latin typeface="Gill Sans MT" panose="020B0502020104020203" pitchFamily="34" charset="0"/>
                          <a:cs typeface="Tahoma"/>
                        </a:rPr>
                        <a:t>.</a:t>
                      </a: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50935851"/>
                  </a:ext>
                </a:extLst>
              </a:tr>
              <a:tr h="297950">
                <a:tc>
                  <a:txBody>
                    <a:bodyPr/>
                    <a:lstStyle/>
                    <a:p>
                      <a:pPr algn="l" fontAlgn="ctr"/>
                      <a:r>
                        <a:rPr lang="en-GB" sz="1200" b="0" i="0" u="none" strike="noStrike" dirty="0">
                          <a:solidFill>
                            <a:srgbClr val="000000"/>
                          </a:solidFill>
                          <a:effectLst/>
                          <a:latin typeface="Gill Sans MT" panose="020B0502020104020203" pitchFamily="34" charset="0"/>
                          <a:cs typeface="Tahoma"/>
                        </a:rPr>
                        <a:t>Translocation</a:t>
                      </a: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n-GB" sz="1200" b="0" i="0" u="none" strike="noStrike" dirty="0">
                          <a:solidFill>
                            <a:srgbClr val="000000"/>
                          </a:solidFill>
                          <a:effectLst/>
                          <a:latin typeface="Gill Sans MT" panose="020B0502020104020203" pitchFamily="34" charset="0"/>
                          <a:cs typeface="Tahoma"/>
                        </a:rPr>
                        <a:t>The </a:t>
                      </a:r>
                      <a:r>
                        <a:rPr lang="en-GB" sz="1200" b="1" i="0" u="none" strike="noStrike" dirty="0">
                          <a:solidFill>
                            <a:srgbClr val="000000"/>
                          </a:solidFill>
                          <a:effectLst/>
                          <a:latin typeface="Gill Sans MT" panose="020B0502020104020203" pitchFamily="34" charset="0"/>
                          <a:cs typeface="Tahoma"/>
                        </a:rPr>
                        <a:t>movement</a:t>
                      </a:r>
                      <a:r>
                        <a:rPr lang="en-GB" sz="1200" b="0" i="0" u="none" strike="noStrike" dirty="0">
                          <a:solidFill>
                            <a:srgbClr val="000000"/>
                          </a:solidFill>
                          <a:effectLst/>
                          <a:latin typeface="Gill Sans MT" panose="020B0502020104020203" pitchFamily="34" charset="0"/>
                          <a:cs typeface="Tahoma"/>
                        </a:rPr>
                        <a:t> of </a:t>
                      </a:r>
                      <a:r>
                        <a:rPr lang="en-GB" sz="1200" b="1" i="0" u="none" strike="noStrike" dirty="0">
                          <a:solidFill>
                            <a:srgbClr val="000000"/>
                          </a:solidFill>
                          <a:effectLst/>
                          <a:latin typeface="Gill Sans MT" panose="020B0502020104020203" pitchFamily="34" charset="0"/>
                          <a:cs typeface="Tahoma"/>
                        </a:rPr>
                        <a:t>dissolved</a:t>
                      </a:r>
                      <a:r>
                        <a:rPr lang="en-GB" sz="1200" b="1" i="0" u="none" strike="noStrike" baseline="0" dirty="0">
                          <a:solidFill>
                            <a:srgbClr val="000000"/>
                          </a:solidFill>
                          <a:effectLst/>
                          <a:latin typeface="Gill Sans MT" panose="020B0502020104020203" pitchFamily="34" charset="0"/>
                          <a:cs typeface="Tahoma"/>
                        </a:rPr>
                        <a:t> sugars </a:t>
                      </a:r>
                      <a:r>
                        <a:rPr lang="en-GB" sz="1200" b="0" i="0" u="none" strike="noStrike" baseline="0" dirty="0">
                          <a:solidFill>
                            <a:srgbClr val="000000"/>
                          </a:solidFill>
                          <a:effectLst/>
                          <a:latin typeface="Gill Sans MT" panose="020B0502020104020203" pitchFamily="34" charset="0"/>
                          <a:cs typeface="Tahoma"/>
                        </a:rPr>
                        <a:t>around the plant.</a:t>
                      </a:r>
                      <a:endParaRPr lang="en-GB" sz="1200" b="0" i="0" u="none" strike="noStrike" dirty="0">
                        <a:solidFill>
                          <a:srgbClr val="000000"/>
                        </a:solidFill>
                        <a:effectLst/>
                        <a:latin typeface="Gill Sans MT" panose="020B0502020104020203" pitchFamily="34" charset="0"/>
                        <a:cs typeface="Tahoma"/>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83800118"/>
                  </a:ext>
                </a:extLst>
              </a:tr>
            </a:tbl>
          </a:graphicData>
        </a:graphic>
      </p:graphicFrame>
      <p:graphicFrame>
        <p:nvGraphicFramePr>
          <p:cNvPr id="8" name="Table 7">
            <a:extLst>
              <a:ext uri="{FF2B5EF4-FFF2-40B4-BE49-F238E27FC236}">
                <a16:creationId xmlns:a16="http://schemas.microsoft.com/office/drawing/2014/main" id="{B8080945-163A-4B01-BD7A-A3BC238C83DA}"/>
              </a:ext>
            </a:extLst>
          </p:cNvPr>
          <p:cNvGraphicFramePr>
            <a:graphicFrameLocks noGrp="1"/>
          </p:cNvGraphicFramePr>
          <p:nvPr>
            <p:extLst>
              <p:ext uri="{D42A27DB-BD31-4B8C-83A1-F6EECF244321}">
                <p14:modId xmlns:p14="http://schemas.microsoft.com/office/powerpoint/2010/main" val="4130593336"/>
              </p:ext>
            </p:extLst>
          </p:nvPr>
        </p:nvGraphicFramePr>
        <p:xfrm>
          <a:off x="188568" y="4262836"/>
          <a:ext cx="5679157" cy="2286419"/>
        </p:xfrm>
        <a:graphic>
          <a:graphicData uri="http://schemas.openxmlformats.org/drawingml/2006/table">
            <a:tbl>
              <a:tblPr firstRow="1" bandRow="1">
                <a:tableStyleId>{5C22544A-7EE6-4342-B048-85BDC9FD1C3A}</a:tableStyleId>
              </a:tblPr>
              <a:tblGrid>
                <a:gridCol w="945114">
                  <a:extLst>
                    <a:ext uri="{9D8B030D-6E8A-4147-A177-3AD203B41FA5}">
                      <a16:colId xmlns:a16="http://schemas.microsoft.com/office/drawing/2014/main" val="20001"/>
                    </a:ext>
                  </a:extLst>
                </a:gridCol>
                <a:gridCol w="4734043">
                  <a:extLst>
                    <a:ext uri="{9D8B030D-6E8A-4147-A177-3AD203B41FA5}">
                      <a16:colId xmlns:a16="http://schemas.microsoft.com/office/drawing/2014/main" val="2912048913"/>
                    </a:ext>
                  </a:extLst>
                </a:gridCol>
              </a:tblGrid>
              <a:tr h="180764">
                <a:tc gridSpan="2">
                  <a:txBody>
                    <a:bodyPr/>
                    <a:lstStyle/>
                    <a:p>
                      <a:pPr algn="l" fontAlgn="b"/>
                      <a:r>
                        <a:rPr lang="en-GB" sz="1200" b="1" i="0" u="none" strike="noStrike" baseline="0" dirty="0">
                          <a:solidFill>
                            <a:schemeClr val="tx1"/>
                          </a:solidFill>
                          <a:effectLst/>
                          <a:latin typeface="Gill Sans MT" panose="020B0502020104020203" pitchFamily="34" charset="0"/>
                          <a:cs typeface="Tahoma"/>
                        </a:rPr>
                        <a:t>Leaf structure key terms</a:t>
                      </a:r>
                    </a:p>
                  </a:txBody>
                  <a:tcPr marL="12700" marR="12700" marT="1270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hMerge="1">
                  <a:txBody>
                    <a:bodyPr/>
                    <a:lstStyle/>
                    <a:p>
                      <a:pPr algn="l" fontAlgn="b"/>
                      <a:endParaRPr lang="en-GB" sz="1000" b="0" i="0" u="none" strike="noStrike" baseline="0" dirty="0">
                        <a:solidFill>
                          <a:srgbClr val="000000"/>
                        </a:solidFill>
                        <a:effectLst/>
                        <a:latin typeface="Tahoma"/>
                        <a:cs typeface="Tahoma"/>
                      </a:endParaRPr>
                    </a:p>
                  </a:txBody>
                  <a:tcPr marL="12700" marR="12700" marT="1270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2996747914"/>
                  </a:ext>
                </a:extLst>
              </a:tr>
              <a:tr h="208935">
                <a:tc>
                  <a:txBody>
                    <a:bodyPr/>
                    <a:lstStyle/>
                    <a:p>
                      <a:pPr algn="l" fontAlgn="ctr"/>
                      <a:r>
                        <a:rPr lang="en-GB" sz="1200" b="0" i="0" u="none" strike="noStrike" dirty="0">
                          <a:solidFill>
                            <a:srgbClr val="000000"/>
                          </a:solidFill>
                          <a:effectLst/>
                          <a:latin typeface="Gill Sans MT" panose="020B0502020104020203" pitchFamily="34" charset="0"/>
                          <a:cs typeface="Tahoma"/>
                        </a:rPr>
                        <a:t> Xylem</a:t>
                      </a: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n-GB" sz="1200" b="1" i="0" u="none" strike="noStrike" dirty="0">
                          <a:solidFill>
                            <a:srgbClr val="000000"/>
                          </a:solidFill>
                          <a:effectLst/>
                          <a:latin typeface="Gill Sans MT" panose="020B0502020104020203" pitchFamily="34" charset="0"/>
                          <a:cs typeface="Tahoma"/>
                        </a:rPr>
                        <a:t>Carries</a:t>
                      </a:r>
                      <a:r>
                        <a:rPr lang="en-GB" sz="1200" b="0" i="0" u="none" strike="noStrike" dirty="0">
                          <a:solidFill>
                            <a:srgbClr val="000000"/>
                          </a:solidFill>
                          <a:effectLst/>
                          <a:latin typeface="Gill Sans MT" panose="020B0502020104020203" pitchFamily="34" charset="0"/>
                          <a:cs typeface="Tahoma"/>
                        </a:rPr>
                        <a:t> </a:t>
                      </a:r>
                      <a:r>
                        <a:rPr lang="en-GB" sz="1200" b="1" i="0" u="none" strike="noStrike" dirty="0">
                          <a:solidFill>
                            <a:srgbClr val="000000"/>
                          </a:solidFill>
                          <a:effectLst/>
                          <a:latin typeface="Gill Sans MT" panose="020B0502020104020203" pitchFamily="34" charset="0"/>
                          <a:cs typeface="Tahoma"/>
                        </a:rPr>
                        <a:t>water</a:t>
                      </a:r>
                      <a:r>
                        <a:rPr lang="en-GB" sz="1200" b="0" i="0" u="none" strike="noStrike" dirty="0">
                          <a:solidFill>
                            <a:srgbClr val="000000"/>
                          </a:solidFill>
                          <a:effectLst/>
                          <a:latin typeface="Gill Sans MT" panose="020B0502020104020203" pitchFamily="34" charset="0"/>
                          <a:cs typeface="Tahoma"/>
                        </a:rPr>
                        <a:t> and </a:t>
                      </a:r>
                      <a:r>
                        <a:rPr lang="en-GB" sz="1200" b="1" i="0" u="none" strike="noStrike" dirty="0">
                          <a:solidFill>
                            <a:srgbClr val="000000"/>
                          </a:solidFill>
                          <a:effectLst/>
                          <a:latin typeface="Gill Sans MT" panose="020B0502020104020203" pitchFamily="34" charset="0"/>
                          <a:cs typeface="Tahoma"/>
                        </a:rPr>
                        <a:t>minerals</a:t>
                      </a:r>
                      <a:r>
                        <a:rPr lang="en-GB" sz="1200" b="0" i="0" u="none" strike="noStrike" baseline="0" dirty="0">
                          <a:solidFill>
                            <a:srgbClr val="000000"/>
                          </a:solidFill>
                          <a:effectLst/>
                          <a:latin typeface="Gill Sans MT" panose="020B0502020104020203" pitchFamily="34" charset="0"/>
                          <a:cs typeface="Tahoma"/>
                        </a:rPr>
                        <a:t> from the roots around the plant.</a:t>
                      </a:r>
                      <a:endParaRPr lang="en-GB" sz="1200" b="0" i="0" u="none" strike="noStrike" dirty="0">
                        <a:solidFill>
                          <a:srgbClr val="000000"/>
                        </a:solidFill>
                        <a:effectLst/>
                        <a:latin typeface="Gill Sans MT" panose="020B0502020104020203" pitchFamily="34" charset="0"/>
                        <a:cs typeface="Tahoma"/>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14157302"/>
                  </a:ext>
                </a:extLst>
              </a:tr>
              <a:tr h="406132">
                <a:tc>
                  <a:txBody>
                    <a:bodyPr/>
                    <a:lstStyle/>
                    <a:p>
                      <a:pPr algn="l" fontAlgn="ctr"/>
                      <a:r>
                        <a:rPr lang="en-GB" sz="1200" b="0" i="0" u="none" strike="noStrike" dirty="0">
                          <a:solidFill>
                            <a:srgbClr val="000000"/>
                          </a:solidFill>
                          <a:effectLst/>
                          <a:latin typeface="Gill Sans MT" panose="020B0502020104020203" pitchFamily="34" charset="0"/>
                          <a:cs typeface="Tahoma"/>
                        </a:rPr>
                        <a:t>Phloem</a:t>
                      </a: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n-GB" sz="1200" b="1" i="0" u="none" strike="noStrike" dirty="0">
                          <a:solidFill>
                            <a:srgbClr val="000000"/>
                          </a:solidFill>
                          <a:effectLst/>
                          <a:latin typeface="Gill Sans MT" panose="020B0502020104020203" pitchFamily="34" charset="0"/>
                          <a:cs typeface="Tahoma"/>
                        </a:rPr>
                        <a:t>Carries</a:t>
                      </a:r>
                      <a:r>
                        <a:rPr lang="en-GB" sz="1200" b="0" i="0" u="none" strike="noStrike" dirty="0">
                          <a:solidFill>
                            <a:srgbClr val="000000"/>
                          </a:solidFill>
                          <a:effectLst/>
                          <a:latin typeface="Gill Sans MT" panose="020B0502020104020203" pitchFamily="34" charset="0"/>
                          <a:cs typeface="Tahoma"/>
                        </a:rPr>
                        <a:t> </a:t>
                      </a:r>
                      <a:r>
                        <a:rPr lang="en-GB" sz="1200" b="1" i="0" u="none" strike="noStrike" dirty="0">
                          <a:solidFill>
                            <a:srgbClr val="000000"/>
                          </a:solidFill>
                          <a:effectLst/>
                          <a:latin typeface="Gill Sans MT" panose="020B0502020104020203" pitchFamily="34" charset="0"/>
                          <a:cs typeface="Tahoma"/>
                        </a:rPr>
                        <a:t>dissolved</a:t>
                      </a:r>
                      <a:r>
                        <a:rPr lang="en-GB" sz="1200" b="1" i="0" u="none" strike="noStrike" baseline="0" dirty="0">
                          <a:solidFill>
                            <a:srgbClr val="000000"/>
                          </a:solidFill>
                          <a:effectLst/>
                          <a:latin typeface="Gill Sans MT" panose="020B0502020104020203" pitchFamily="34" charset="0"/>
                          <a:cs typeface="Tahoma"/>
                        </a:rPr>
                        <a:t> </a:t>
                      </a:r>
                      <a:r>
                        <a:rPr lang="en-GB" sz="1200" b="1" i="0" u="none" strike="noStrike" dirty="0">
                          <a:solidFill>
                            <a:srgbClr val="000000"/>
                          </a:solidFill>
                          <a:effectLst/>
                          <a:latin typeface="Gill Sans MT" panose="020B0502020104020203" pitchFamily="34" charset="0"/>
                          <a:cs typeface="Tahoma"/>
                        </a:rPr>
                        <a:t>sugars </a:t>
                      </a:r>
                      <a:r>
                        <a:rPr lang="en-GB" sz="1200" b="0" i="0" u="none" strike="noStrike" dirty="0">
                          <a:solidFill>
                            <a:srgbClr val="000000"/>
                          </a:solidFill>
                          <a:effectLst/>
                          <a:latin typeface="Gill Sans MT" panose="020B0502020104020203" pitchFamily="34" charset="0"/>
                          <a:cs typeface="Tahoma"/>
                        </a:rPr>
                        <a:t>made through</a:t>
                      </a:r>
                      <a:r>
                        <a:rPr lang="en-GB" sz="1200" b="0" i="0" u="none" strike="noStrike" baseline="0" dirty="0">
                          <a:solidFill>
                            <a:srgbClr val="000000"/>
                          </a:solidFill>
                          <a:effectLst/>
                          <a:latin typeface="Gill Sans MT" panose="020B0502020104020203" pitchFamily="34" charset="0"/>
                          <a:cs typeface="Tahoma"/>
                        </a:rPr>
                        <a:t> photosynthesis around the plant. </a:t>
                      </a:r>
                      <a:endParaRPr lang="en-GB" sz="1200" b="0" i="0" u="none" strike="noStrike" dirty="0">
                        <a:solidFill>
                          <a:srgbClr val="000000"/>
                        </a:solidFill>
                        <a:effectLst/>
                        <a:latin typeface="Gill Sans MT" panose="020B0502020104020203" pitchFamily="34" charset="0"/>
                        <a:cs typeface="Tahoma"/>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94850527"/>
                  </a:ext>
                </a:extLst>
              </a:tr>
              <a:tr h="406132">
                <a:tc>
                  <a:txBody>
                    <a:bodyPr/>
                    <a:lstStyle/>
                    <a:p>
                      <a:pPr algn="l" fontAlgn="ctr"/>
                      <a:r>
                        <a:rPr lang="en-GB" sz="1200" b="0" i="0" u="none" strike="noStrike" dirty="0">
                          <a:solidFill>
                            <a:srgbClr val="000000"/>
                          </a:solidFill>
                          <a:effectLst/>
                          <a:latin typeface="Gill Sans MT" panose="020B0502020104020203" pitchFamily="34" charset="0"/>
                          <a:cs typeface="Tahoma"/>
                        </a:rPr>
                        <a:t>Palisade mesophyll</a:t>
                      </a: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n-GB" sz="1200" b="0" i="0" u="none" strike="noStrike" dirty="0">
                          <a:solidFill>
                            <a:srgbClr val="000000"/>
                          </a:solidFill>
                          <a:effectLst/>
                          <a:latin typeface="Gill Sans MT" panose="020B0502020104020203" pitchFamily="34" charset="0"/>
                          <a:cs typeface="Tahoma"/>
                        </a:rPr>
                        <a:t>Where</a:t>
                      </a:r>
                      <a:r>
                        <a:rPr lang="en-GB" sz="1200" b="0" i="0" u="none" strike="noStrike" baseline="0" dirty="0">
                          <a:solidFill>
                            <a:srgbClr val="000000"/>
                          </a:solidFill>
                          <a:effectLst/>
                          <a:latin typeface="Gill Sans MT" panose="020B0502020104020203" pitchFamily="34" charset="0"/>
                          <a:cs typeface="Tahoma"/>
                        </a:rPr>
                        <a:t> </a:t>
                      </a:r>
                      <a:r>
                        <a:rPr lang="en-GB" sz="1200" b="1" i="0" u="none" strike="noStrike" baseline="0" dirty="0">
                          <a:solidFill>
                            <a:srgbClr val="000000"/>
                          </a:solidFill>
                          <a:effectLst/>
                          <a:latin typeface="Gill Sans MT" panose="020B0502020104020203" pitchFamily="34" charset="0"/>
                          <a:cs typeface="Tahoma"/>
                        </a:rPr>
                        <a:t>most photosynthesis </a:t>
                      </a:r>
                      <a:r>
                        <a:rPr lang="en-GB" sz="1200" b="0" i="0" u="none" strike="noStrike" baseline="0" dirty="0">
                          <a:solidFill>
                            <a:srgbClr val="000000"/>
                          </a:solidFill>
                          <a:effectLst/>
                          <a:latin typeface="Gill Sans MT" panose="020B0502020104020203" pitchFamily="34" charset="0"/>
                          <a:cs typeface="Tahoma"/>
                        </a:rPr>
                        <a:t>takes place.  Cells contain </a:t>
                      </a:r>
                      <a:r>
                        <a:rPr lang="en-GB" sz="1200" b="1" i="0" u="none" strike="noStrike" baseline="0" dirty="0">
                          <a:solidFill>
                            <a:srgbClr val="000000"/>
                          </a:solidFill>
                          <a:effectLst/>
                          <a:latin typeface="Gill Sans MT" panose="020B0502020104020203" pitchFamily="34" charset="0"/>
                          <a:cs typeface="Tahoma"/>
                        </a:rPr>
                        <a:t>many chloroplasts</a:t>
                      </a:r>
                      <a:r>
                        <a:rPr lang="en-GB" sz="1200" b="0" i="0" u="none" strike="noStrike" baseline="0" dirty="0">
                          <a:solidFill>
                            <a:srgbClr val="000000"/>
                          </a:solidFill>
                          <a:effectLst/>
                          <a:latin typeface="Gill Sans MT" panose="020B0502020104020203" pitchFamily="34" charset="0"/>
                          <a:cs typeface="Tahoma"/>
                        </a:rPr>
                        <a:t>.  </a:t>
                      </a:r>
                      <a:r>
                        <a:rPr lang="en-GB" sz="1200" b="1" i="0" u="none" strike="noStrike" baseline="0" dirty="0">
                          <a:solidFill>
                            <a:srgbClr val="000000"/>
                          </a:solidFill>
                          <a:effectLst/>
                          <a:latin typeface="Gill Sans MT" panose="020B0502020104020203" pitchFamily="34" charset="0"/>
                          <a:cs typeface="Tahoma"/>
                        </a:rPr>
                        <a:t>Absorbs light</a:t>
                      </a:r>
                      <a:r>
                        <a:rPr lang="en-GB" sz="1200" b="0" i="0" u="none" strike="noStrike" baseline="0" dirty="0">
                          <a:solidFill>
                            <a:srgbClr val="000000"/>
                          </a:solidFill>
                          <a:effectLst/>
                          <a:latin typeface="Gill Sans MT" panose="020B0502020104020203" pitchFamily="34" charset="0"/>
                          <a:cs typeface="Tahoma"/>
                        </a:rPr>
                        <a:t>.</a:t>
                      </a:r>
                      <a:endParaRPr lang="en-GB" sz="1200" b="0" i="0" u="none" strike="noStrike" dirty="0">
                        <a:solidFill>
                          <a:srgbClr val="000000"/>
                        </a:solidFill>
                        <a:effectLst/>
                        <a:latin typeface="Gill Sans MT" panose="020B0502020104020203" pitchFamily="34" charset="0"/>
                        <a:cs typeface="Tahoma"/>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902714922"/>
                  </a:ext>
                </a:extLst>
              </a:tr>
              <a:tr h="406132">
                <a:tc>
                  <a:txBody>
                    <a:bodyPr/>
                    <a:lstStyle/>
                    <a:p>
                      <a:pPr algn="l" fontAlgn="ctr"/>
                      <a:r>
                        <a:rPr lang="en-GB" sz="1200" b="0" i="0" u="none" strike="noStrike" dirty="0">
                          <a:solidFill>
                            <a:srgbClr val="000000"/>
                          </a:solidFill>
                          <a:effectLst/>
                          <a:latin typeface="Gill Sans MT" panose="020B0502020104020203" pitchFamily="34" charset="0"/>
                          <a:cs typeface="Tahoma"/>
                        </a:rPr>
                        <a:t>Spongy mesophyll</a:t>
                      </a: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n-GB" sz="1200" b="1" i="0" u="none" strike="noStrike" dirty="0">
                          <a:solidFill>
                            <a:srgbClr val="000000"/>
                          </a:solidFill>
                          <a:effectLst/>
                          <a:latin typeface="Gill Sans MT" panose="020B0502020104020203" pitchFamily="34" charset="0"/>
                          <a:cs typeface="Tahoma"/>
                        </a:rPr>
                        <a:t>Some</a:t>
                      </a:r>
                      <a:r>
                        <a:rPr lang="en-GB" sz="1200" b="1" i="0" u="none" strike="noStrike" baseline="0" dirty="0">
                          <a:solidFill>
                            <a:srgbClr val="000000"/>
                          </a:solidFill>
                          <a:effectLst/>
                          <a:latin typeface="Gill Sans MT" panose="020B0502020104020203" pitchFamily="34" charset="0"/>
                          <a:cs typeface="Tahoma"/>
                        </a:rPr>
                        <a:t> photosynthesis</a:t>
                      </a:r>
                      <a:r>
                        <a:rPr lang="en-GB" sz="1200" b="0" i="0" u="none" strike="noStrike" baseline="0" dirty="0">
                          <a:solidFill>
                            <a:srgbClr val="000000"/>
                          </a:solidFill>
                          <a:effectLst/>
                          <a:latin typeface="Gill Sans MT" panose="020B0502020104020203" pitchFamily="34" charset="0"/>
                          <a:cs typeface="Tahoma"/>
                        </a:rPr>
                        <a:t>.  Has </a:t>
                      </a:r>
                      <a:r>
                        <a:rPr lang="en-GB" sz="1200" b="1" i="0" u="none" strike="noStrike" baseline="0" dirty="0">
                          <a:solidFill>
                            <a:srgbClr val="000000"/>
                          </a:solidFill>
                          <a:effectLst/>
                          <a:latin typeface="Gill Sans MT" panose="020B0502020104020203" pitchFamily="34" charset="0"/>
                          <a:cs typeface="Tahoma"/>
                        </a:rPr>
                        <a:t>air spaces </a:t>
                      </a:r>
                      <a:r>
                        <a:rPr lang="en-GB" sz="1200" b="0" i="0" u="none" strike="noStrike" baseline="0" dirty="0">
                          <a:solidFill>
                            <a:srgbClr val="000000"/>
                          </a:solidFill>
                          <a:effectLst/>
                          <a:latin typeface="Gill Sans MT" panose="020B0502020104020203" pitchFamily="34" charset="0"/>
                          <a:cs typeface="Tahoma"/>
                        </a:rPr>
                        <a:t>for </a:t>
                      </a:r>
                      <a:r>
                        <a:rPr lang="en-GB" sz="1200" b="1" i="0" u="none" strike="noStrike" baseline="0" dirty="0">
                          <a:solidFill>
                            <a:srgbClr val="000000"/>
                          </a:solidFill>
                          <a:effectLst/>
                          <a:latin typeface="Gill Sans MT" panose="020B0502020104020203" pitchFamily="34" charset="0"/>
                          <a:cs typeface="Tahoma"/>
                        </a:rPr>
                        <a:t>diffusion</a:t>
                      </a:r>
                      <a:r>
                        <a:rPr lang="en-GB" sz="1200" b="0" i="0" u="none" strike="noStrike" baseline="0" dirty="0">
                          <a:solidFill>
                            <a:srgbClr val="000000"/>
                          </a:solidFill>
                          <a:effectLst/>
                          <a:latin typeface="Gill Sans MT" panose="020B0502020104020203" pitchFamily="34" charset="0"/>
                          <a:cs typeface="Tahoma"/>
                        </a:rPr>
                        <a:t> of CO</a:t>
                      </a:r>
                      <a:r>
                        <a:rPr lang="en-GB" sz="1200" b="0" i="0" u="none" strike="noStrike" baseline="-25000" dirty="0">
                          <a:solidFill>
                            <a:srgbClr val="000000"/>
                          </a:solidFill>
                          <a:effectLst/>
                          <a:latin typeface="Gill Sans MT" panose="020B0502020104020203" pitchFamily="34" charset="0"/>
                          <a:cs typeface="Tahoma"/>
                        </a:rPr>
                        <a:t>2</a:t>
                      </a:r>
                      <a:r>
                        <a:rPr lang="en-GB" sz="1200" b="0" i="0" u="none" strike="noStrike" baseline="0" dirty="0">
                          <a:solidFill>
                            <a:srgbClr val="000000"/>
                          </a:solidFill>
                          <a:effectLst/>
                          <a:latin typeface="Gill Sans MT" panose="020B0502020104020203" pitchFamily="34" charset="0"/>
                          <a:cs typeface="Tahoma"/>
                        </a:rPr>
                        <a:t> and O</a:t>
                      </a:r>
                      <a:r>
                        <a:rPr lang="en-GB" sz="1200" b="0" i="0" u="none" strike="noStrike" baseline="-25000" dirty="0">
                          <a:solidFill>
                            <a:srgbClr val="000000"/>
                          </a:solidFill>
                          <a:effectLst/>
                          <a:latin typeface="Gill Sans MT" panose="020B0502020104020203" pitchFamily="34" charset="0"/>
                          <a:cs typeface="Tahoma"/>
                        </a:rPr>
                        <a:t>2</a:t>
                      </a:r>
                      <a:r>
                        <a:rPr lang="en-GB" sz="1200" b="0" i="0" u="none" strike="noStrike" baseline="0" dirty="0">
                          <a:solidFill>
                            <a:srgbClr val="000000"/>
                          </a:solidFill>
                          <a:effectLst/>
                          <a:latin typeface="Gill Sans MT" panose="020B0502020104020203" pitchFamily="34" charset="0"/>
                          <a:cs typeface="Tahoma"/>
                        </a:rPr>
                        <a:t>.</a:t>
                      </a:r>
                      <a:endParaRPr lang="en-GB" sz="1200" b="0" i="0" u="none" strike="noStrike" dirty="0">
                        <a:solidFill>
                          <a:srgbClr val="000000"/>
                        </a:solidFill>
                        <a:effectLst/>
                        <a:latin typeface="Gill Sans MT" panose="020B0502020104020203" pitchFamily="34" charset="0"/>
                        <a:cs typeface="Tahoma"/>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939655445"/>
                  </a:ext>
                </a:extLst>
              </a:tr>
              <a:tr h="312162">
                <a:tc>
                  <a:txBody>
                    <a:bodyPr/>
                    <a:lstStyle/>
                    <a:p>
                      <a:pPr algn="l" fontAlgn="ctr"/>
                      <a:r>
                        <a:rPr lang="en-GB" sz="1200" b="0" i="0" u="none" strike="noStrike" dirty="0">
                          <a:solidFill>
                            <a:srgbClr val="000000"/>
                          </a:solidFill>
                          <a:effectLst/>
                          <a:latin typeface="Gill Sans MT" panose="020B0502020104020203" pitchFamily="34" charset="0"/>
                          <a:cs typeface="Tahoma"/>
                        </a:rPr>
                        <a:t>Guard cells</a:t>
                      </a: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n-GB" sz="1200" b="0" i="0" u="none" strike="noStrike" dirty="0">
                          <a:solidFill>
                            <a:srgbClr val="000000"/>
                          </a:solidFill>
                          <a:effectLst/>
                          <a:latin typeface="Gill Sans MT" panose="020B0502020104020203" pitchFamily="34" charset="0"/>
                          <a:cs typeface="Tahoma"/>
                        </a:rPr>
                        <a:t>Cells that </a:t>
                      </a:r>
                      <a:r>
                        <a:rPr lang="en-GB" sz="1200" b="1" i="0" u="none" strike="noStrike" dirty="0">
                          <a:solidFill>
                            <a:srgbClr val="000000"/>
                          </a:solidFill>
                          <a:effectLst/>
                          <a:latin typeface="Gill Sans MT" panose="020B0502020104020203" pitchFamily="34" charset="0"/>
                          <a:cs typeface="Tahoma"/>
                        </a:rPr>
                        <a:t>open</a:t>
                      </a:r>
                      <a:r>
                        <a:rPr lang="en-GB" sz="1200" b="0" i="0" u="none" strike="noStrike" dirty="0">
                          <a:solidFill>
                            <a:srgbClr val="000000"/>
                          </a:solidFill>
                          <a:effectLst/>
                          <a:latin typeface="Gill Sans MT" panose="020B0502020104020203" pitchFamily="34" charset="0"/>
                          <a:cs typeface="Tahoma"/>
                        </a:rPr>
                        <a:t> and </a:t>
                      </a:r>
                      <a:r>
                        <a:rPr lang="en-GB" sz="1200" b="1" i="0" u="none" strike="noStrike" dirty="0">
                          <a:solidFill>
                            <a:srgbClr val="000000"/>
                          </a:solidFill>
                          <a:effectLst/>
                          <a:latin typeface="Gill Sans MT" panose="020B0502020104020203" pitchFamily="34" charset="0"/>
                          <a:cs typeface="Tahoma"/>
                        </a:rPr>
                        <a:t>close stomata</a:t>
                      </a:r>
                      <a:r>
                        <a:rPr lang="en-GB" sz="1200" b="0" i="0" u="none" strike="noStrike" dirty="0">
                          <a:solidFill>
                            <a:srgbClr val="000000"/>
                          </a:solidFill>
                          <a:effectLst/>
                          <a:latin typeface="Gill Sans MT" panose="020B0502020104020203" pitchFamily="34" charset="0"/>
                          <a:cs typeface="Tahoma"/>
                        </a:rPr>
                        <a:t>.</a:t>
                      </a: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50935851"/>
                  </a:ext>
                </a:extLst>
              </a:tr>
              <a:tr h="351346">
                <a:tc>
                  <a:txBody>
                    <a:bodyPr/>
                    <a:lstStyle/>
                    <a:p>
                      <a:pPr algn="l" fontAlgn="ctr"/>
                      <a:r>
                        <a:rPr lang="en-GB" sz="1200" b="0" i="0" u="none" strike="noStrike" dirty="0">
                          <a:solidFill>
                            <a:srgbClr val="000000"/>
                          </a:solidFill>
                          <a:effectLst/>
                          <a:latin typeface="Gill Sans MT" panose="020B0502020104020203" pitchFamily="34" charset="0"/>
                          <a:cs typeface="Tahoma"/>
                        </a:rPr>
                        <a:t>Stoma</a:t>
                      </a: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200" b="1" i="0" u="none" strike="noStrike" dirty="0">
                          <a:solidFill>
                            <a:srgbClr val="000000"/>
                          </a:solidFill>
                          <a:effectLst/>
                          <a:latin typeface="Gill Sans MT" panose="020B0502020104020203" pitchFamily="34" charset="0"/>
                          <a:cs typeface="Tahoma"/>
                        </a:rPr>
                        <a:t>Opening</a:t>
                      </a:r>
                      <a:r>
                        <a:rPr lang="en-GB" sz="1200" b="0" i="0" u="none" strike="noStrike" baseline="0" dirty="0">
                          <a:solidFill>
                            <a:srgbClr val="000000"/>
                          </a:solidFill>
                          <a:effectLst/>
                          <a:latin typeface="Gill Sans MT" panose="020B0502020104020203" pitchFamily="34" charset="0"/>
                          <a:cs typeface="Tahoma"/>
                        </a:rPr>
                        <a:t> that allows </a:t>
                      </a:r>
                      <a:r>
                        <a:rPr lang="en-GB" sz="1200" b="1" i="0" u="none" strike="noStrike" baseline="0" dirty="0">
                          <a:solidFill>
                            <a:srgbClr val="000000"/>
                          </a:solidFill>
                          <a:effectLst/>
                          <a:latin typeface="Gill Sans MT" panose="020B0502020104020203" pitchFamily="34" charset="0"/>
                          <a:cs typeface="Tahoma"/>
                        </a:rPr>
                        <a:t>CO</a:t>
                      </a:r>
                      <a:r>
                        <a:rPr lang="en-GB" sz="1200" b="1" i="0" u="none" strike="noStrike" baseline="-25000" dirty="0">
                          <a:solidFill>
                            <a:srgbClr val="000000"/>
                          </a:solidFill>
                          <a:effectLst/>
                          <a:latin typeface="Gill Sans MT" panose="020B0502020104020203" pitchFamily="34" charset="0"/>
                          <a:cs typeface="Tahoma"/>
                        </a:rPr>
                        <a:t>2</a:t>
                      </a:r>
                      <a:r>
                        <a:rPr lang="en-GB" sz="1200" b="1" i="0" u="none" strike="noStrike" baseline="0" dirty="0">
                          <a:solidFill>
                            <a:srgbClr val="000000"/>
                          </a:solidFill>
                          <a:effectLst/>
                          <a:latin typeface="Gill Sans MT" panose="020B0502020104020203" pitchFamily="34" charset="0"/>
                          <a:cs typeface="Tahoma"/>
                        </a:rPr>
                        <a:t> and O</a:t>
                      </a:r>
                      <a:r>
                        <a:rPr lang="en-GB" sz="1200" b="1" i="0" u="none" strike="noStrike" baseline="-25000" dirty="0">
                          <a:solidFill>
                            <a:srgbClr val="000000"/>
                          </a:solidFill>
                          <a:effectLst/>
                          <a:latin typeface="Gill Sans MT" panose="020B0502020104020203" pitchFamily="34" charset="0"/>
                          <a:cs typeface="Tahoma"/>
                        </a:rPr>
                        <a:t>2</a:t>
                      </a:r>
                      <a:r>
                        <a:rPr lang="en-GB" sz="1200" b="1" i="0" u="none" strike="noStrike" baseline="0" dirty="0">
                          <a:solidFill>
                            <a:srgbClr val="000000"/>
                          </a:solidFill>
                          <a:effectLst/>
                          <a:latin typeface="Gill Sans MT" panose="020B0502020104020203" pitchFamily="34" charset="0"/>
                          <a:cs typeface="Tahoma"/>
                        </a:rPr>
                        <a:t> </a:t>
                      </a:r>
                      <a:r>
                        <a:rPr lang="en-GB" sz="1200" b="0" i="0" u="none" strike="noStrike" baseline="0" dirty="0">
                          <a:solidFill>
                            <a:srgbClr val="000000"/>
                          </a:solidFill>
                          <a:effectLst/>
                          <a:latin typeface="Gill Sans MT" panose="020B0502020104020203" pitchFamily="34" charset="0"/>
                          <a:cs typeface="Tahoma"/>
                        </a:rPr>
                        <a:t>to </a:t>
                      </a:r>
                      <a:r>
                        <a:rPr lang="en-GB" sz="1200" b="1" i="0" u="none" strike="noStrike" baseline="0" dirty="0">
                          <a:solidFill>
                            <a:srgbClr val="000000"/>
                          </a:solidFill>
                          <a:effectLst/>
                          <a:latin typeface="Gill Sans MT" panose="020B0502020104020203" pitchFamily="34" charset="0"/>
                          <a:cs typeface="Tahoma"/>
                        </a:rPr>
                        <a:t>diffuse </a:t>
                      </a:r>
                      <a:r>
                        <a:rPr lang="en-GB" sz="1200" b="0" i="0" u="none" strike="noStrike" baseline="0" dirty="0">
                          <a:solidFill>
                            <a:srgbClr val="000000"/>
                          </a:solidFill>
                          <a:effectLst/>
                          <a:latin typeface="Gill Sans MT" panose="020B0502020104020203" pitchFamily="34" charset="0"/>
                          <a:cs typeface="Tahoma"/>
                        </a:rPr>
                        <a:t>in and out of the leaf.</a:t>
                      </a:r>
                      <a:endParaRPr lang="en-GB" sz="1200" b="0" i="0" u="none" strike="noStrike" dirty="0">
                        <a:solidFill>
                          <a:srgbClr val="000000"/>
                        </a:solidFill>
                        <a:effectLst/>
                        <a:latin typeface="Gill Sans MT" panose="020B0502020104020203" pitchFamily="34" charset="0"/>
                        <a:cs typeface="Tahoma"/>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76486946"/>
                  </a:ext>
                </a:extLst>
              </a:tr>
            </a:tbl>
          </a:graphicData>
        </a:graphic>
      </p:graphicFrame>
    </p:spTree>
    <p:extLst>
      <p:ext uri="{BB962C8B-B14F-4D97-AF65-F5344CB8AC3E}">
        <p14:creationId xmlns:p14="http://schemas.microsoft.com/office/powerpoint/2010/main" val="2989018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3"/>
          <p:cNvGraphicFramePr>
            <a:graphicFrameLocks/>
          </p:cNvGraphicFramePr>
          <p:nvPr/>
        </p:nvGraphicFramePr>
        <p:xfrm>
          <a:off x="6070601" y="764893"/>
          <a:ext cx="5969000" cy="5925186"/>
        </p:xfrm>
        <a:graphic>
          <a:graphicData uri="http://schemas.openxmlformats.org/drawingml/2006/table">
            <a:tbl>
              <a:tblPr firstRow="1" bandRow="1">
                <a:tableStyleId>{5940675A-B579-460E-94D1-54222C63F5DA}</a:tableStyleId>
              </a:tblPr>
              <a:tblGrid>
                <a:gridCol w="1141709">
                  <a:extLst>
                    <a:ext uri="{9D8B030D-6E8A-4147-A177-3AD203B41FA5}">
                      <a16:colId xmlns:a16="http://schemas.microsoft.com/office/drawing/2014/main" val="20000"/>
                    </a:ext>
                  </a:extLst>
                </a:gridCol>
                <a:gridCol w="4827291">
                  <a:extLst>
                    <a:ext uri="{9D8B030D-6E8A-4147-A177-3AD203B41FA5}">
                      <a16:colId xmlns:a16="http://schemas.microsoft.com/office/drawing/2014/main" val="20001"/>
                    </a:ext>
                  </a:extLst>
                </a:gridCol>
              </a:tblGrid>
              <a:tr h="449881">
                <a:tc>
                  <a:txBody>
                    <a:bodyPr/>
                    <a:lstStyle/>
                    <a:p>
                      <a:pPr marR="0" indent="0" algn="ctr" rtl="0">
                        <a:lnSpc>
                          <a:spcPct val="119000"/>
                        </a:lnSpc>
                        <a:spcBef>
                          <a:spcPts val="0"/>
                        </a:spcBef>
                        <a:spcAft>
                          <a:spcPts val="600"/>
                        </a:spcAft>
                      </a:pPr>
                      <a:r>
                        <a:rPr lang="en-GB" sz="1100" b="1" kern="1400" dirty="0">
                          <a:ln>
                            <a:noFill/>
                          </a:ln>
                          <a:effectLst/>
                          <a:latin typeface="Gill Sans MT" panose="020B0502020104020203" pitchFamily="34" charset="0"/>
                        </a:rPr>
                        <a:t>Key Term </a:t>
                      </a:r>
                      <a:endParaRPr lang="en-GB" sz="1100" b="1" kern="1400" dirty="0">
                        <a:ln>
                          <a:noFill/>
                        </a:ln>
                        <a:solidFill>
                          <a:srgbClr val="000000"/>
                        </a:solidFill>
                        <a:effectLst/>
                        <a:latin typeface="Gill Sans MT" panose="020B0502020104020203" pitchFamily="34" charset="0"/>
                      </a:endParaRPr>
                    </a:p>
                  </a:txBody>
                  <a:tcPr marL="20166" marR="20166" marT="20166" marB="20166" anchor="ctr">
                    <a:solidFill>
                      <a:schemeClr val="accent1">
                        <a:lumMod val="20000"/>
                        <a:lumOff val="80000"/>
                      </a:schemeClr>
                    </a:solidFill>
                  </a:tcPr>
                </a:tc>
                <a:tc>
                  <a:txBody>
                    <a:bodyPr/>
                    <a:lstStyle/>
                    <a:p>
                      <a:pPr marR="0" indent="0" algn="ctr" rtl="0">
                        <a:lnSpc>
                          <a:spcPct val="119000"/>
                        </a:lnSpc>
                        <a:spcBef>
                          <a:spcPts val="0"/>
                        </a:spcBef>
                        <a:spcAft>
                          <a:spcPts val="600"/>
                        </a:spcAft>
                      </a:pPr>
                      <a:r>
                        <a:rPr lang="en-GB" sz="1100" b="1" kern="1400" dirty="0">
                          <a:ln>
                            <a:noFill/>
                          </a:ln>
                          <a:effectLst/>
                          <a:latin typeface="Gill Sans MT" panose="020B0502020104020203" pitchFamily="34" charset="0"/>
                        </a:rPr>
                        <a:t>Definition</a:t>
                      </a:r>
                      <a:endParaRPr lang="en-GB" sz="1100" b="1" kern="1400" dirty="0">
                        <a:ln>
                          <a:noFill/>
                        </a:ln>
                        <a:solidFill>
                          <a:srgbClr val="000000"/>
                        </a:solidFill>
                        <a:effectLst/>
                        <a:latin typeface="Gill Sans MT" panose="020B0502020104020203" pitchFamily="34" charset="0"/>
                      </a:endParaRPr>
                    </a:p>
                  </a:txBody>
                  <a:tcPr marL="20166" marR="20166" marT="20166" marB="20166" anchor="ctr">
                    <a:solidFill>
                      <a:schemeClr val="accent1">
                        <a:lumMod val="20000"/>
                        <a:lumOff val="80000"/>
                      </a:schemeClr>
                    </a:solidFill>
                  </a:tcPr>
                </a:tc>
                <a:extLst>
                  <a:ext uri="{0D108BD9-81ED-4DB2-BD59-A6C34878D82A}">
                    <a16:rowId xmlns:a16="http://schemas.microsoft.com/office/drawing/2014/main" val="10000"/>
                  </a:ext>
                </a:extLst>
              </a:tr>
              <a:tr h="540000">
                <a:tc>
                  <a:txBody>
                    <a:bodyPr/>
                    <a:lstStyle/>
                    <a:p>
                      <a:pPr marR="0" indent="0" algn="l" rtl="0">
                        <a:lnSpc>
                          <a:spcPct val="119000"/>
                        </a:lnSpc>
                        <a:spcBef>
                          <a:spcPts val="0"/>
                        </a:spcBef>
                        <a:spcAft>
                          <a:spcPts val="600"/>
                        </a:spcAft>
                      </a:pPr>
                      <a:r>
                        <a:rPr lang="en-GB" sz="1100" kern="1400" dirty="0" err="1">
                          <a:ln>
                            <a:noFill/>
                          </a:ln>
                          <a:solidFill>
                            <a:srgbClr val="000000"/>
                          </a:solidFill>
                          <a:effectLst/>
                          <a:latin typeface="Gill Sans MT" panose="020B0502020104020203" pitchFamily="34" charset="0"/>
                        </a:rPr>
                        <a:t>Stormtroopers</a:t>
                      </a:r>
                      <a:r>
                        <a:rPr lang="en-GB" sz="1100" kern="1400" dirty="0">
                          <a:ln>
                            <a:noFill/>
                          </a:ln>
                          <a:solidFill>
                            <a:srgbClr val="000000"/>
                          </a:solidFill>
                          <a:effectLst/>
                          <a:latin typeface="Gill Sans MT" panose="020B0502020104020203" pitchFamily="34" charset="0"/>
                        </a:rPr>
                        <a:t> (SA)</a:t>
                      </a:r>
                      <a:endParaRPr lang="en-GB" sz="900" kern="1400" dirty="0">
                        <a:ln>
                          <a:noFill/>
                        </a:ln>
                        <a:solidFill>
                          <a:srgbClr val="000000"/>
                        </a:solidFill>
                        <a:effectLst/>
                        <a:latin typeface="Gill Sans MT" panose="020B0502020104020203" pitchFamily="34" charset="0"/>
                      </a:endParaRPr>
                    </a:p>
                  </a:txBody>
                  <a:tcPr marL="36576" marR="36576" marT="36576" marB="36576" anchor="ctr"/>
                </a:tc>
                <a:tc>
                  <a:txBody>
                    <a:bodyPr/>
                    <a:lstStyle/>
                    <a:p>
                      <a:pPr marR="0" indent="0" algn="l" rtl="0">
                        <a:lnSpc>
                          <a:spcPct val="119000"/>
                        </a:lnSpc>
                        <a:spcBef>
                          <a:spcPts val="0"/>
                        </a:spcBef>
                        <a:spcAft>
                          <a:spcPts val="600"/>
                        </a:spcAft>
                      </a:pPr>
                      <a:r>
                        <a:rPr lang="en-GB" sz="1100" kern="1400" dirty="0">
                          <a:ln>
                            <a:noFill/>
                          </a:ln>
                          <a:solidFill>
                            <a:srgbClr val="000000"/>
                          </a:solidFill>
                          <a:effectLst/>
                          <a:latin typeface="Gill Sans MT" panose="020B0502020104020203" pitchFamily="34" charset="0"/>
                        </a:rPr>
                        <a:t>Hitler’s brown-shirted supporters who were employed to beat up opponents and guard meetings.</a:t>
                      </a:r>
                      <a:endParaRPr lang="en-GB" sz="900" kern="1400" dirty="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10002"/>
                  </a:ext>
                </a:extLst>
              </a:tr>
              <a:tr h="360000">
                <a:tc>
                  <a:txBody>
                    <a:bodyPr/>
                    <a:lstStyle/>
                    <a:p>
                      <a:pPr marR="0" indent="0" algn="l" rtl="0">
                        <a:lnSpc>
                          <a:spcPct val="119000"/>
                        </a:lnSpc>
                        <a:spcBef>
                          <a:spcPts val="0"/>
                        </a:spcBef>
                        <a:spcAft>
                          <a:spcPts val="600"/>
                        </a:spcAft>
                      </a:pPr>
                      <a:r>
                        <a:rPr lang="en-GB" sz="1100" kern="1400">
                          <a:ln>
                            <a:noFill/>
                          </a:ln>
                          <a:solidFill>
                            <a:srgbClr val="000000"/>
                          </a:solidFill>
                          <a:effectLst/>
                          <a:latin typeface="Gill Sans MT" panose="020B0502020104020203" pitchFamily="34" charset="0"/>
                        </a:rPr>
                        <a:t>Rentenmark</a:t>
                      </a:r>
                      <a:endParaRPr lang="en-GB" sz="900" kern="1400">
                        <a:ln>
                          <a:noFill/>
                        </a:ln>
                        <a:solidFill>
                          <a:srgbClr val="000000"/>
                        </a:solidFill>
                        <a:effectLst/>
                        <a:latin typeface="Gill Sans MT" panose="020B0502020104020203" pitchFamily="34" charset="0"/>
                      </a:endParaRPr>
                    </a:p>
                  </a:txBody>
                  <a:tcPr marL="36576" marR="36576" marT="36576" marB="36576" anchor="ctr"/>
                </a:tc>
                <a:tc>
                  <a:txBody>
                    <a:bodyPr/>
                    <a:lstStyle/>
                    <a:p>
                      <a:pPr marR="0" indent="0" algn="l" rtl="0">
                        <a:lnSpc>
                          <a:spcPct val="119000"/>
                        </a:lnSpc>
                        <a:spcBef>
                          <a:spcPts val="0"/>
                        </a:spcBef>
                        <a:spcAft>
                          <a:spcPts val="600"/>
                        </a:spcAft>
                      </a:pPr>
                      <a:r>
                        <a:rPr lang="en-GB" sz="1100" kern="1400" dirty="0">
                          <a:ln>
                            <a:noFill/>
                          </a:ln>
                          <a:solidFill>
                            <a:srgbClr val="000000"/>
                          </a:solidFill>
                          <a:effectLst/>
                          <a:latin typeface="Gill Sans MT" panose="020B0502020104020203" pitchFamily="34" charset="0"/>
                        </a:rPr>
                        <a:t>German currency, introduced in 1924.</a:t>
                      </a:r>
                      <a:endParaRPr lang="en-GB" sz="900" kern="1400" dirty="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10003"/>
                  </a:ext>
                </a:extLst>
              </a:tr>
              <a:tr h="687044">
                <a:tc>
                  <a:txBody>
                    <a:bodyPr/>
                    <a:lstStyle/>
                    <a:p>
                      <a:pPr marR="0" indent="0" algn="l" rtl="0">
                        <a:lnSpc>
                          <a:spcPct val="119000"/>
                        </a:lnSpc>
                        <a:spcBef>
                          <a:spcPts val="0"/>
                        </a:spcBef>
                        <a:spcAft>
                          <a:spcPts val="600"/>
                        </a:spcAft>
                      </a:pPr>
                      <a:r>
                        <a:rPr lang="en-GB" sz="1100" kern="1400">
                          <a:ln>
                            <a:noFill/>
                          </a:ln>
                          <a:solidFill>
                            <a:srgbClr val="000000"/>
                          </a:solidFill>
                          <a:effectLst/>
                          <a:latin typeface="Gill Sans MT" panose="020B0502020104020203" pitchFamily="34" charset="0"/>
                        </a:rPr>
                        <a:t>Dawes Plan</a:t>
                      </a:r>
                      <a:endParaRPr lang="en-GB" sz="900" kern="1400">
                        <a:ln>
                          <a:noFill/>
                        </a:ln>
                        <a:solidFill>
                          <a:srgbClr val="000000"/>
                        </a:solidFill>
                        <a:effectLst/>
                        <a:latin typeface="Gill Sans MT" panose="020B0502020104020203" pitchFamily="34" charset="0"/>
                      </a:endParaRPr>
                    </a:p>
                  </a:txBody>
                  <a:tcPr marL="36576" marR="36576" marT="36576" marB="36576" anchor="ctr"/>
                </a:tc>
                <a:tc>
                  <a:txBody>
                    <a:bodyPr/>
                    <a:lstStyle/>
                    <a:p>
                      <a:pPr marR="0" indent="0" algn="l" rtl="0">
                        <a:lnSpc>
                          <a:spcPct val="119000"/>
                        </a:lnSpc>
                        <a:spcBef>
                          <a:spcPts val="0"/>
                        </a:spcBef>
                        <a:spcAft>
                          <a:spcPts val="600"/>
                        </a:spcAft>
                      </a:pPr>
                      <a:r>
                        <a:rPr lang="en-GB" sz="1100" kern="1400" dirty="0">
                          <a:ln>
                            <a:noFill/>
                          </a:ln>
                          <a:solidFill>
                            <a:srgbClr val="000000"/>
                          </a:solidFill>
                          <a:effectLst/>
                          <a:latin typeface="Gill Sans MT" panose="020B0502020104020203" pitchFamily="34" charset="0"/>
                        </a:rPr>
                        <a:t>Agreement between the USA and European countries, allowing for US loans to be given to European countries (especially Germany) in order for them to build factories and roads, and stimulate the economy.</a:t>
                      </a:r>
                      <a:endParaRPr lang="en-GB" sz="900" kern="1400" dirty="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1218344941"/>
                  </a:ext>
                </a:extLst>
              </a:tr>
              <a:tr h="540000">
                <a:tc>
                  <a:txBody>
                    <a:bodyPr/>
                    <a:lstStyle/>
                    <a:p>
                      <a:pPr marR="0" indent="0" algn="l" rtl="0">
                        <a:lnSpc>
                          <a:spcPct val="119000"/>
                        </a:lnSpc>
                        <a:spcBef>
                          <a:spcPts val="0"/>
                        </a:spcBef>
                        <a:spcAft>
                          <a:spcPts val="600"/>
                        </a:spcAft>
                      </a:pPr>
                      <a:r>
                        <a:rPr lang="en-GB" sz="1100" kern="1400">
                          <a:ln>
                            <a:noFill/>
                          </a:ln>
                          <a:solidFill>
                            <a:srgbClr val="000000"/>
                          </a:solidFill>
                          <a:effectLst/>
                          <a:latin typeface="Gill Sans MT" panose="020B0502020104020203" pitchFamily="34" charset="0"/>
                        </a:rPr>
                        <a:t>Young Plan</a:t>
                      </a:r>
                      <a:endParaRPr lang="en-GB" sz="900" kern="1400">
                        <a:ln>
                          <a:noFill/>
                        </a:ln>
                        <a:solidFill>
                          <a:srgbClr val="000000"/>
                        </a:solidFill>
                        <a:effectLst/>
                        <a:latin typeface="Gill Sans MT" panose="020B0502020104020203" pitchFamily="34" charset="0"/>
                      </a:endParaRPr>
                    </a:p>
                  </a:txBody>
                  <a:tcPr marL="36576" marR="36576" marT="36576" marB="36576" anchor="ctr"/>
                </a:tc>
                <a:tc>
                  <a:txBody>
                    <a:bodyPr/>
                    <a:lstStyle/>
                    <a:p>
                      <a:pPr marR="0" indent="0" algn="l" rtl="0">
                        <a:lnSpc>
                          <a:spcPct val="119000"/>
                        </a:lnSpc>
                        <a:spcBef>
                          <a:spcPts val="0"/>
                        </a:spcBef>
                        <a:spcAft>
                          <a:spcPts val="600"/>
                        </a:spcAft>
                      </a:pPr>
                      <a:r>
                        <a:rPr lang="en-GB" sz="1100" kern="1400" dirty="0">
                          <a:ln>
                            <a:noFill/>
                          </a:ln>
                          <a:solidFill>
                            <a:srgbClr val="000000"/>
                          </a:solidFill>
                          <a:effectLst/>
                          <a:latin typeface="Gill Sans MT" panose="020B0502020104020203" pitchFamily="34" charset="0"/>
                        </a:rPr>
                        <a:t>Agreement to reduce reparations, made in 1929 between Germany and the countries they owed money to after World War One.</a:t>
                      </a:r>
                      <a:endParaRPr lang="en-GB" sz="900" kern="1400" dirty="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2655119570"/>
                  </a:ext>
                </a:extLst>
              </a:tr>
              <a:tr h="540000">
                <a:tc>
                  <a:txBody>
                    <a:bodyPr/>
                    <a:lstStyle/>
                    <a:p>
                      <a:pPr marR="0" indent="0" algn="l" rtl="0">
                        <a:lnSpc>
                          <a:spcPct val="119000"/>
                        </a:lnSpc>
                        <a:spcBef>
                          <a:spcPts val="0"/>
                        </a:spcBef>
                        <a:spcAft>
                          <a:spcPts val="600"/>
                        </a:spcAft>
                      </a:pPr>
                      <a:r>
                        <a:rPr lang="en-GB" sz="1100" kern="1400">
                          <a:ln>
                            <a:noFill/>
                          </a:ln>
                          <a:solidFill>
                            <a:srgbClr val="000000"/>
                          </a:solidFill>
                          <a:effectLst/>
                          <a:latin typeface="Gill Sans MT" panose="020B0502020104020203" pitchFamily="34" charset="0"/>
                        </a:rPr>
                        <a:t>League of Nations</a:t>
                      </a:r>
                      <a:endParaRPr lang="en-GB" sz="900" kern="1400">
                        <a:ln>
                          <a:noFill/>
                        </a:ln>
                        <a:solidFill>
                          <a:srgbClr val="000000"/>
                        </a:solidFill>
                        <a:effectLst/>
                        <a:latin typeface="Gill Sans MT" panose="020B0502020104020203" pitchFamily="34" charset="0"/>
                      </a:endParaRPr>
                    </a:p>
                  </a:txBody>
                  <a:tcPr marL="36576" marR="36576" marT="36576" marB="36576" anchor="ctr"/>
                </a:tc>
                <a:tc>
                  <a:txBody>
                    <a:bodyPr/>
                    <a:lstStyle/>
                    <a:p>
                      <a:pPr marR="0" indent="0" algn="l" rtl="0">
                        <a:lnSpc>
                          <a:spcPct val="119000"/>
                        </a:lnSpc>
                        <a:spcBef>
                          <a:spcPts val="0"/>
                        </a:spcBef>
                        <a:spcAft>
                          <a:spcPts val="600"/>
                        </a:spcAft>
                      </a:pPr>
                      <a:r>
                        <a:rPr lang="en-GB" sz="1100" kern="1400" dirty="0">
                          <a:ln>
                            <a:noFill/>
                          </a:ln>
                          <a:solidFill>
                            <a:srgbClr val="000000"/>
                          </a:solidFill>
                          <a:effectLst/>
                          <a:latin typeface="Gill Sans MT" panose="020B0502020104020203" pitchFamily="34" charset="0"/>
                        </a:rPr>
                        <a:t>International peace-keeping organisation set up after WWI; Germany joined in 1926.</a:t>
                      </a:r>
                      <a:endParaRPr lang="en-GB" sz="900" kern="1400" dirty="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10005"/>
                  </a:ext>
                </a:extLst>
              </a:tr>
              <a:tr h="495454">
                <a:tc>
                  <a:txBody>
                    <a:bodyPr/>
                    <a:lstStyle/>
                    <a:p>
                      <a:pPr marR="0" indent="0" algn="l" rtl="0">
                        <a:lnSpc>
                          <a:spcPct val="119000"/>
                        </a:lnSpc>
                        <a:spcBef>
                          <a:spcPts val="0"/>
                        </a:spcBef>
                        <a:spcAft>
                          <a:spcPts val="600"/>
                        </a:spcAft>
                      </a:pPr>
                      <a:r>
                        <a:rPr lang="en-GB" sz="1100" kern="1400">
                          <a:ln>
                            <a:noFill/>
                          </a:ln>
                          <a:solidFill>
                            <a:srgbClr val="000000"/>
                          </a:solidFill>
                          <a:effectLst/>
                          <a:latin typeface="Gill Sans MT" panose="020B0502020104020203" pitchFamily="34" charset="0"/>
                        </a:rPr>
                        <a:t>Culture</a:t>
                      </a:r>
                      <a:endParaRPr lang="en-GB" sz="900" kern="1400">
                        <a:ln>
                          <a:noFill/>
                        </a:ln>
                        <a:solidFill>
                          <a:srgbClr val="000000"/>
                        </a:solidFill>
                        <a:effectLst/>
                        <a:latin typeface="Gill Sans MT" panose="020B0502020104020203" pitchFamily="34" charset="0"/>
                      </a:endParaRPr>
                    </a:p>
                  </a:txBody>
                  <a:tcPr marL="36576" marR="36576" marT="36576" marB="36576" anchor="ctr"/>
                </a:tc>
                <a:tc>
                  <a:txBody>
                    <a:bodyPr/>
                    <a:lstStyle/>
                    <a:p>
                      <a:pPr marR="0" indent="0" algn="l" rtl="0">
                        <a:lnSpc>
                          <a:spcPct val="119000"/>
                        </a:lnSpc>
                        <a:spcBef>
                          <a:spcPts val="0"/>
                        </a:spcBef>
                        <a:spcAft>
                          <a:spcPts val="600"/>
                        </a:spcAft>
                      </a:pPr>
                      <a:r>
                        <a:rPr lang="en-GB" sz="1100" kern="1400" dirty="0">
                          <a:ln>
                            <a:noFill/>
                          </a:ln>
                          <a:solidFill>
                            <a:srgbClr val="000000"/>
                          </a:solidFill>
                          <a:effectLst/>
                          <a:latin typeface="Gill Sans MT" panose="020B0502020104020203" pitchFamily="34" charset="0"/>
                        </a:rPr>
                        <a:t>The values, morals, traditions and attitudes of a group or society; it relates to the </a:t>
                      </a:r>
                      <a:r>
                        <a:rPr lang="en-GB" sz="1100" kern="1400" dirty="0" err="1">
                          <a:ln>
                            <a:noFill/>
                          </a:ln>
                          <a:solidFill>
                            <a:srgbClr val="000000"/>
                          </a:solidFill>
                          <a:effectLst/>
                          <a:latin typeface="Gill Sans MT" panose="020B0502020104020203" pitchFamily="34" charset="0"/>
                        </a:rPr>
                        <a:t>msuci</a:t>
                      </a:r>
                      <a:r>
                        <a:rPr lang="en-GB" sz="1100" kern="1400" dirty="0">
                          <a:ln>
                            <a:noFill/>
                          </a:ln>
                          <a:solidFill>
                            <a:srgbClr val="000000"/>
                          </a:solidFill>
                          <a:effectLst/>
                          <a:latin typeface="Gill Sans MT" panose="020B0502020104020203" pitchFamily="34" charset="0"/>
                        </a:rPr>
                        <a:t> and films people watch and listen to, the art they create, the buildings they design and the behaviours they display.</a:t>
                      </a:r>
                      <a:endParaRPr lang="en-GB" sz="900" kern="1400" dirty="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10006"/>
                  </a:ext>
                </a:extLst>
              </a:tr>
              <a:tr h="360000">
                <a:tc>
                  <a:txBody>
                    <a:bodyPr/>
                    <a:lstStyle/>
                    <a:p>
                      <a:pPr marR="0" indent="0" algn="l" rtl="0">
                        <a:lnSpc>
                          <a:spcPct val="119000"/>
                        </a:lnSpc>
                        <a:spcBef>
                          <a:spcPts val="0"/>
                        </a:spcBef>
                        <a:spcAft>
                          <a:spcPts val="600"/>
                        </a:spcAft>
                      </a:pPr>
                      <a:r>
                        <a:rPr lang="en-GB" sz="1100" kern="1400">
                          <a:ln>
                            <a:noFill/>
                          </a:ln>
                          <a:solidFill>
                            <a:srgbClr val="000000"/>
                          </a:solidFill>
                          <a:effectLst/>
                          <a:latin typeface="Gill Sans MT" panose="020B0502020104020203" pitchFamily="34" charset="0"/>
                        </a:rPr>
                        <a:t>Avante-Garde</a:t>
                      </a:r>
                      <a:endParaRPr lang="en-GB" sz="900" kern="1400">
                        <a:ln>
                          <a:noFill/>
                        </a:ln>
                        <a:solidFill>
                          <a:srgbClr val="000000"/>
                        </a:solidFill>
                        <a:effectLst/>
                        <a:latin typeface="Gill Sans MT" panose="020B0502020104020203" pitchFamily="34" charset="0"/>
                      </a:endParaRPr>
                    </a:p>
                  </a:txBody>
                  <a:tcPr marL="36576" marR="36576" marT="36576" marB="36576" anchor="ctr"/>
                </a:tc>
                <a:tc>
                  <a:txBody>
                    <a:bodyPr/>
                    <a:lstStyle/>
                    <a:p>
                      <a:pPr marR="0" indent="0" algn="l" rtl="0">
                        <a:lnSpc>
                          <a:spcPct val="119000"/>
                        </a:lnSpc>
                        <a:spcBef>
                          <a:spcPts val="0"/>
                        </a:spcBef>
                        <a:spcAft>
                          <a:spcPts val="600"/>
                        </a:spcAft>
                      </a:pPr>
                      <a:r>
                        <a:rPr lang="en-GB" sz="1100" kern="1400" dirty="0">
                          <a:ln>
                            <a:noFill/>
                          </a:ln>
                          <a:solidFill>
                            <a:srgbClr val="000000"/>
                          </a:solidFill>
                          <a:effectLst/>
                          <a:latin typeface="Gill Sans MT" panose="020B0502020104020203" pitchFamily="34" charset="0"/>
                        </a:rPr>
                        <a:t>New and experimental ideas and methods in art, music, or literature.</a:t>
                      </a:r>
                      <a:endParaRPr lang="en-GB" sz="900" kern="1400" dirty="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535829074"/>
                  </a:ext>
                </a:extLst>
              </a:tr>
              <a:tr h="456961">
                <a:tc>
                  <a:txBody>
                    <a:bodyPr/>
                    <a:lstStyle/>
                    <a:p>
                      <a:pPr marR="0" indent="0" algn="l" rtl="0">
                        <a:lnSpc>
                          <a:spcPct val="119000"/>
                        </a:lnSpc>
                        <a:spcBef>
                          <a:spcPts val="0"/>
                        </a:spcBef>
                        <a:spcAft>
                          <a:spcPts val="600"/>
                        </a:spcAft>
                      </a:pPr>
                      <a:r>
                        <a:rPr lang="en-GB" sz="1100" kern="1400">
                          <a:ln>
                            <a:noFill/>
                          </a:ln>
                          <a:solidFill>
                            <a:srgbClr val="000000"/>
                          </a:solidFill>
                          <a:effectLst/>
                          <a:latin typeface="Gill Sans MT" panose="020B0502020104020203" pitchFamily="34" charset="0"/>
                        </a:rPr>
                        <a:t>Bauhaus</a:t>
                      </a:r>
                      <a:endParaRPr lang="en-GB" sz="900" kern="1400">
                        <a:ln>
                          <a:noFill/>
                        </a:ln>
                        <a:solidFill>
                          <a:srgbClr val="000000"/>
                        </a:solidFill>
                        <a:effectLst/>
                        <a:latin typeface="Gill Sans MT" panose="020B0502020104020203" pitchFamily="34" charset="0"/>
                      </a:endParaRPr>
                    </a:p>
                  </a:txBody>
                  <a:tcPr marL="36576" marR="36576" marT="36576" marB="36576" anchor="ctr"/>
                </a:tc>
                <a:tc>
                  <a:txBody>
                    <a:bodyPr/>
                    <a:lstStyle/>
                    <a:p>
                      <a:pPr marR="0" indent="0" algn="l" rtl="0">
                        <a:lnSpc>
                          <a:spcPct val="119000"/>
                        </a:lnSpc>
                        <a:spcBef>
                          <a:spcPts val="0"/>
                        </a:spcBef>
                        <a:spcAft>
                          <a:spcPts val="600"/>
                        </a:spcAft>
                      </a:pPr>
                      <a:r>
                        <a:rPr lang="en-GB" sz="1100" kern="1400" dirty="0">
                          <a:ln>
                            <a:noFill/>
                          </a:ln>
                          <a:solidFill>
                            <a:srgbClr val="000000"/>
                          </a:solidFill>
                          <a:effectLst/>
                          <a:latin typeface="Gill Sans MT" panose="020B0502020104020203" pitchFamily="34" charset="0"/>
                        </a:rPr>
                        <a:t>School of design originating in Weimar Germany, which focused on modern, simple and practical designs, rather than the more elaborate, ‘fancy’ designs of long ago.</a:t>
                      </a:r>
                      <a:endParaRPr lang="en-GB" sz="900" kern="1400" dirty="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2432269375"/>
                  </a:ext>
                </a:extLst>
              </a:tr>
              <a:tr h="360000">
                <a:tc>
                  <a:txBody>
                    <a:bodyPr/>
                    <a:lstStyle/>
                    <a:p>
                      <a:pPr marR="0" indent="0" algn="l" rtl="0">
                        <a:lnSpc>
                          <a:spcPct val="119000"/>
                        </a:lnSpc>
                        <a:spcBef>
                          <a:spcPts val="0"/>
                        </a:spcBef>
                        <a:spcAft>
                          <a:spcPts val="600"/>
                        </a:spcAft>
                      </a:pPr>
                      <a:r>
                        <a:rPr lang="en-GB" sz="1100" kern="1400">
                          <a:ln>
                            <a:noFill/>
                          </a:ln>
                          <a:solidFill>
                            <a:srgbClr val="000000"/>
                          </a:solidFill>
                          <a:effectLst/>
                          <a:latin typeface="Gill Sans MT" panose="020B0502020104020203" pitchFamily="34" charset="0"/>
                        </a:rPr>
                        <a:t>Subversion</a:t>
                      </a:r>
                      <a:endParaRPr lang="en-GB" sz="900" kern="1400">
                        <a:ln>
                          <a:noFill/>
                        </a:ln>
                        <a:solidFill>
                          <a:srgbClr val="000000"/>
                        </a:solidFill>
                        <a:effectLst/>
                        <a:latin typeface="Gill Sans MT" panose="020B0502020104020203" pitchFamily="34" charset="0"/>
                      </a:endParaRPr>
                    </a:p>
                  </a:txBody>
                  <a:tcPr marL="36576" marR="36576" marT="36576" marB="36576" anchor="ctr"/>
                </a:tc>
                <a:tc>
                  <a:txBody>
                    <a:bodyPr/>
                    <a:lstStyle/>
                    <a:p>
                      <a:pPr marR="0" indent="0" algn="l" rtl="0">
                        <a:lnSpc>
                          <a:spcPct val="119000"/>
                        </a:lnSpc>
                        <a:spcBef>
                          <a:spcPts val="0"/>
                        </a:spcBef>
                        <a:spcAft>
                          <a:spcPts val="600"/>
                        </a:spcAft>
                      </a:pPr>
                      <a:r>
                        <a:rPr lang="en-GB" sz="1100" kern="1400" dirty="0">
                          <a:ln>
                            <a:noFill/>
                          </a:ln>
                          <a:solidFill>
                            <a:srgbClr val="000000"/>
                          </a:solidFill>
                          <a:effectLst/>
                          <a:latin typeface="Gill Sans MT" panose="020B0502020104020203" pitchFamily="34" charset="0"/>
                        </a:rPr>
                        <a:t>Trying to destroy or damage a system or a government.</a:t>
                      </a:r>
                      <a:endParaRPr lang="en-GB" sz="900" kern="1400" dirty="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3395636020"/>
                  </a:ext>
                </a:extLst>
              </a:tr>
              <a:tr h="360000">
                <a:tc>
                  <a:txBody>
                    <a:bodyPr/>
                    <a:lstStyle/>
                    <a:p>
                      <a:pPr marR="0" indent="0" algn="l" rtl="0">
                        <a:lnSpc>
                          <a:spcPct val="119000"/>
                        </a:lnSpc>
                        <a:spcBef>
                          <a:spcPts val="0"/>
                        </a:spcBef>
                        <a:spcAft>
                          <a:spcPts val="600"/>
                        </a:spcAft>
                      </a:pPr>
                      <a:r>
                        <a:rPr lang="en-GB" sz="1100" kern="1400">
                          <a:ln>
                            <a:noFill/>
                          </a:ln>
                          <a:solidFill>
                            <a:srgbClr val="000000"/>
                          </a:solidFill>
                          <a:effectLst/>
                          <a:latin typeface="Gill Sans MT" panose="020B0502020104020203" pitchFamily="34" charset="0"/>
                        </a:rPr>
                        <a:t>Depression </a:t>
                      </a:r>
                      <a:endParaRPr lang="en-GB" sz="900" kern="1400">
                        <a:ln>
                          <a:noFill/>
                        </a:ln>
                        <a:solidFill>
                          <a:srgbClr val="000000"/>
                        </a:solidFill>
                        <a:effectLst/>
                        <a:latin typeface="Gill Sans MT" panose="020B0502020104020203" pitchFamily="34" charset="0"/>
                      </a:endParaRPr>
                    </a:p>
                  </a:txBody>
                  <a:tcPr marL="36576" marR="36576" marT="36576" marB="36576" anchor="ctr"/>
                </a:tc>
                <a:tc>
                  <a:txBody>
                    <a:bodyPr/>
                    <a:lstStyle/>
                    <a:p>
                      <a:pPr marR="0" indent="0" algn="l" rtl="0">
                        <a:lnSpc>
                          <a:spcPct val="119000"/>
                        </a:lnSpc>
                        <a:spcBef>
                          <a:spcPts val="0"/>
                        </a:spcBef>
                        <a:spcAft>
                          <a:spcPts val="600"/>
                        </a:spcAft>
                      </a:pPr>
                      <a:r>
                        <a:rPr lang="en-GB" sz="1100" kern="1400">
                          <a:ln>
                            <a:noFill/>
                          </a:ln>
                          <a:solidFill>
                            <a:srgbClr val="000000"/>
                          </a:solidFill>
                          <a:effectLst/>
                          <a:latin typeface="Gill Sans MT" panose="020B0502020104020203" pitchFamily="34" charset="0"/>
                        </a:rPr>
                        <a:t>Time during the 1930s when many banks and businesses failed and millions lost their jobs.</a:t>
                      </a:r>
                      <a:endParaRPr lang="en-GB" sz="900" kern="140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2740284855"/>
                  </a:ext>
                </a:extLst>
              </a:tr>
              <a:tr h="360000">
                <a:tc>
                  <a:txBody>
                    <a:bodyPr/>
                    <a:lstStyle/>
                    <a:p>
                      <a:pPr marR="0" indent="0" algn="l" rtl="0">
                        <a:lnSpc>
                          <a:spcPct val="119000"/>
                        </a:lnSpc>
                        <a:spcBef>
                          <a:spcPts val="0"/>
                        </a:spcBef>
                        <a:spcAft>
                          <a:spcPts val="600"/>
                        </a:spcAft>
                      </a:pPr>
                      <a:r>
                        <a:rPr lang="en-GB" sz="1100" kern="1400">
                          <a:ln>
                            <a:noFill/>
                          </a:ln>
                          <a:solidFill>
                            <a:srgbClr val="000000"/>
                          </a:solidFill>
                          <a:effectLst/>
                          <a:latin typeface="Gill Sans MT" panose="020B0502020104020203" pitchFamily="34" charset="0"/>
                        </a:rPr>
                        <a:t>Wall St Crash</a:t>
                      </a:r>
                      <a:endParaRPr lang="en-GB" sz="900" kern="1400">
                        <a:ln>
                          <a:noFill/>
                        </a:ln>
                        <a:solidFill>
                          <a:srgbClr val="000000"/>
                        </a:solidFill>
                        <a:effectLst/>
                        <a:latin typeface="Gill Sans MT" panose="020B0502020104020203" pitchFamily="34" charset="0"/>
                      </a:endParaRPr>
                    </a:p>
                  </a:txBody>
                  <a:tcPr marL="36576" marR="36576" marT="36576" marB="36576" anchor="ctr"/>
                </a:tc>
                <a:tc>
                  <a:txBody>
                    <a:bodyPr/>
                    <a:lstStyle/>
                    <a:p>
                      <a:pPr marR="0" indent="0" algn="l" rtl="0">
                        <a:lnSpc>
                          <a:spcPct val="119000"/>
                        </a:lnSpc>
                        <a:spcBef>
                          <a:spcPts val="0"/>
                        </a:spcBef>
                        <a:spcAft>
                          <a:spcPts val="600"/>
                        </a:spcAft>
                      </a:pPr>
                      <a:r>
                        <a:rPr lang="en-GB" sz="1100" kern="1400" dirty="0">
                          <a:ln>
                            <a:noFill/>
                          </a:ln>
                          <a:solidFill>
                            <a:srgbClr val="000000"/>
                          </a:solidFill>
                          <a:effectLst/>
                          <a:latin typeface="Gill Sans MT" panose="020B0502020104020203" pitchFamily="34" charset="0"/>
                        </a:rPr>
                        <a:t>October 1929 when millions of people tried to sell their shares in companies at the same time, resulting in a huge drop in share prices.</a:t>
                      </a:r>
                      <a:endParaRPr lang="en-GB" sz="900" kern="1400" dirty="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2054646520"/>
                  </a:ext>
                </a:extLst>
              </a:tr>
            </a:tbl>
          </a:graphicData>
        </a:graphic>
      </p:graphicFrame>
      <p:graphicFrame>
        <p:nvGraphicFramePr>
          <p:cNvPr id="11" name="Content Placeholder 3"/>
          <p:cNvGraphicFramePr>
            <a:graphicFrameLocks/>
          </p:cNvGraphicFramePr>
          <p:nvPr/>
        </p:nvGraphicFramePr>
        <p:xfrm>
          <a:off x="122704" y="764892"/>
          <a:ext cx="5685914" cy="5833783"/>
        </p:xfrm>
        <a:graphic>
          <a:graphicData uri="http://schemas.openxmlformats.org/drawingml/2006/table">
            <a:tbl>
              <a:tblPr firstRow="1" bandRow="1">
                <a:tableStyleId>{5940675A-B579-460E-94D1-54222C63F5DA}</a:tableStyleId>
              </a:tblPr>
              <a:tblGrid>
                <a:gridCol w="1189629">
                  <a:extLst>
                    <a:ext uri="{9D8B030D-6E8A-4147-A177-3AD203B41FA5}">
                      <a16:colId xmlns:a16="http://schemas.microsoft.com/office/drawing/2014/main" val="20000"/>
                    </a:ext>
                  </a:extLst>
                </a:gridCol>
                <a:gridCol w="4496285">
                  <a:extLst>
                    <a:ext uri="{9D8B030D-6E8A-4147-A177-3AD203B41FA5}">
                      <a16:colId xmlns:a16="http://schemas.microsoft.com/office/drawing/2014/main" val="20001"/>
                    </a:ext>
                  </a:extLst>
                </a:gridCol>
              </a:tblGrid>
              <a:tr h="482080">
                <a:tc gridSpan="2">
                  <a:txBody>
                    <a:bodyPr/>
                    <a:lstStyle/>
                    <a:p>
                      <a:pPr algn="ctr"/>
                      <a:r>
                        <a:rPr lang="en-US" sz="1100" b="1" dirty="0">
                          <a:latin typeface="Gill Sans MT" panose="020B0502020104020203" pitchFamily="34" charset="0"/>
                        </a:rPr>
                        <a:t>Key Individuals/ Groups</a:t>
                      </a:r>
                    </a:p>
                  </a:txBody>
                  <a:tcPr anchor="ctr">
                    <a:solidFill>
                      <a:schemeClr val="accent6">
                        <a:lumMod val="20000"/>
                        <a:lumOff val="80000"/>
                      </a:schemeClr>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Gill Sans"/>
                      </a:endParaRPr>
                    </a:p>
                  </a:txBody>
                  <a:tcPr/>
                </a:tc>
                <a:extLst>
                  <a:ext uri="{0D108BD9-81ED-4DB2-BD59-A6C34878D82A}">
                    <a16:rowId xmlns:a16="http://schemas.microsoft.com/office/drawing/2014/main" val="10000"/>
                  </a:ext>
                </a:extLst>
              </a:tr>
              <a:tr h="360000">
                <a:tc>
                  <a:txBody>
                    <a:bodyPr/>
                    <a:lstStyle/>
                    <a:p>
                      <a:pPr marR="0" indent="0" algn="l" rtl="0">
                        <a:lnSpc>
                          <a:spcPct val="119000"/>
                        </a:lnSpc>
                        <a:spcBef>
                          <a:spcPts val="0"/>
                        </a:spcBef>
                        <a:spcAft>
                          <a:spcPts val="600"/>
                        </a:spcAft>
                      </a:pPr>
                      <a:r>
                        <a:rPr lang="en-GB" sz="1100" kern="1400">
                          <a:ln>
                            <a:noFill/>
                          </a:ln>
                          <a:solidFill>
                            <a:srgbClr val="000000"/>
                          </a:solidFill>
                          <a:effectLst/>
                          <a:latin typeface="Gill Sans MT" panose="020B0502020104020203" pitchFamily="34" charset="0"/>
                        </a:rPr>
                        <a:t>Constitution</a:t>
                      </a:r>
                      <a:endParaRPr lang="en-GB" sz="900" kern="1400">
                        <a:ln>
                          <a:noFill/>
                        </a:ln>
                        <a:solidFill>
                          <a:srgbClr val="000000"/>
                        </a:solidFill>
                        <a:effectLst/>
                        <a:latin typeface="Gill Sans MT" panose="020B0502020104020203" pitchFamily="34" charset="0"/>
                      </a:endParaRPr>
                    </a:p>
                  </a:txBody>
                  <a:tcPr marL="36576" marR="36576" marT="36576" marB="36576" anchor="ctr"/>
                </a:tc>
                <a:tc>
                  <a:txBody>
                    <a:bodyPr/>
                    <a:lstStyle/>
                    <a:p>
                      <a:pPr marR="0" indent="0" algn="l" rtl="0">
                        <a:lnSpc>
                          <a:spcPct val="119000"/>
                        </a:lnSpc>
                        <a:spcBef>
                          <a:spcPts val="0"/>
                        </a:spcBef>
                        <a:spcAft>
                          <a:spcPts val="600"/>
                        </a:spcAft>
                      </a:pPr>
                      <a:r>
                        <a:rPr lang="en-GB" sz="1100" kern="1400" dirty="0">
                          <a:ln>
                            <a:noFill/>
                          </a:ln>
                          <a:solidFill>
                            <a:srgbClr val="000000"/>
                          </a:solidFill>
                          <a:effectLst/>
                          <a:latin typeface="Gill Sans MT" panose="020B0502020104020203" pitchFamily="34" charset="0"/>
                        </a:rPr>
                        <a:t>Set of rules by which a country is governed.</a:t>
                      </a:r>
                      <a:endParaRPr lang="en-GB" sz="900" kern="1400" dirty="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10001"/>
                  </a:ext>
                </a:extLst>
              </a:tr>
              <a:tr h="596796">
                <a:tc>
                  <a:txBody>
                    <a:bodyPr/>
                    <a:lstStyle/>
                    <a:p>
                      <a:pPr marR="0" indent="0" algn="l" rtl="0">
                        <a:lnSpc>
                          <a:spcPct val="119000"/>
                        </a:lnSpc>
                        <a:spcBef>
                          <a:spcPts val="0"/>
                        </a:spcBef>
                        <a:spcAft>
                          <a:spcPts val="600"/>
                        </a:spcAft>
                      </a:pPr>
                      <a:r>
                        <a:rPr lang="en-GB" sz="1100" kern="1400">
                          <a:ln>
                            <a:noFill/>
                          </a:ln>
                          <a:solidFill>
                            <a:srgbClr val="000000"/>
                          </a:solidFill>
                          <a:effectLst/>
                          <a:latin typeface="Gill Sans MT" panose="020B0502020104020203" pitchFamily="34" charset="0"/>
                        </a:rPr>
                        <a:t>Proportional Representation</a:t>
                      </a:r>
                      <a:endParaRPr lang="en-GB" sz="900" kern="1400">
                        <a:ln>
                          <a:noFill/>
                        </a:ln>
                        <a:solidFill>
                          <a:srgbClr val="000000"/>
                        </a:solidFill>
                        <a:effectLst/>
                        <a:latin typeface="Gill Sans MT" panose="020B0502020104020203" pitchFamily="34" charset="0"/>
                      </a:endParaRPr>
                    </a:p>
                  </a:txBody>
                  <a:tcPr marL="36576" marR="36576" marT="36576" marB="36576" anchor="ctr"/>
                </a:tc>
                <a:tc>
                  <a:txBody>
                    <a:bodyPr/>
                    <a:lstStyle/>
                    <a:p>
                      <a:pPr marR="0" indent="0" algn="l" rtl="0">
                        <a:lnSpc>
                          <a:spcPct val="119000"/>
                        </a:lnSpc>
                        <a:spcBef>
                          <a:spcPts val="0"/>
                        </a:spcBef>
                        <a:spcAft>
                          <a:spcPts val="600"/>
                        </a:spcAft>
                      </a:pPr>
                      <a:r>
                        <a:rPr lang="en-GB" sz="1100" kern="1400" dirty="0">
                          <a:ln>
                            <a:noFill/>
                          </a:ln>
                          <a:solidFill>
                            <a:srgbClr val="000000"/>
                          </a:solidFill>
                          <a:effectLst/>
                          <a:latin typeface="Gill Sans MT" panose="020B0502020104020203" pitchFamily="34" charset="0"/>
                        </a:rPr>
                        <a:t>Political system in which the number of politicians for a particular party is in proportion with the number of votes they win; it can lead to lots of small parties gaining seats and an unstable government.</a:t>
                      </a:r>
                      <a:endParaRPr lang="en-GB" sz="900" kern="1400" dirty="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10002"/>
                  </a:ext>
                </a:extLst>
              </a:tr>
              <a:tr h="360000">
                <a:tc>
                  <a:txBody>
                    <a:bodyPr/>
                    <a:lstStyle/>
                    <a:p>
                      <a:pPr marR="0" indent="0" algn="l" rtl="0">
                        <a:lnSpc>
                          <a:spcPct val="119000"/>
                        </a:lnSpc>
                        <a:spcBef>
                          <a:spcPts val="0"/>
                        </a:spcBef>
                        <a:spcAft>
                          <a:spcPts val="600"/>
                        </a:spcAft>
                      </a:pPr>
                      <a:r>
                        <a:rPr lang="en-GB" sz="1100" kern="1400">
                          <a:ln>
                            <a:noFill/>
                          </a:ln>
                          <a:solidFill>
                            <a:srgbClr val="000000"/>
                          </a:solidFill>
                          <a:effectLst/>
                          <a:latin typeface="Gill Sans MT" panose="020B0502020104020203" pitchFamily="34" charset="0"/>
                        </a:rPr>
                        <a:t>Majority</a:t>
                      </a:r>
                      <a:endParaRPr lang="en-GB" sz="900" kern="1400">
                        <a:ln>
                          <a:noFill/>
                        </a:ln>
                        <a:solidFill>
                          <a:srgbClr val="000000"/>
                        </a:solidFill>
                        <a:effectLst/>
                        <a:latin typeface="Gill Sans MT" panose="020B0502020104020203" pitchFamily="34" charset="0"/>
                      </a:endParaRPr>
                    </a:p>
                  </a:txBody>
                  <a:tcPr marL="36576" marR="36576" marT="36576" marB="36576" anchor="ctr"/>
                </a:tc>
                <a:tc>
                  <a:txBody>
                    <a:bodyPr/>
                    <a:lstStyle/>
                    <a:p>
                      <a:pPr marR="0" indent="0" algn="l" rtl="0">
                        <a:lnSpc>
                          <a:spcPct val="119000"/>
                        </a:lnSpc>
                        <a:spcBef>
                          <a:spcPts val="0"/>
                        </a:spcBef>
                        <a:spcAft>
                          <a:spcPts val="600"/>
                        </a:spcAft>
                      </a:pPr>
                      <a:r>
                        <a:rPr lang="en-GB" sz="1100" kern="1400" dirty="0">
                          <a:ln>
                            <a:noFill/>
                          </a:ln>
                          <a:solidFill>
                            <a:srgbClr val="000000"/>
                          </a:solidFill>
                          <a:effectLst/>
                          <a:latin typeface="Gill Sans MT" panose="020B0502020104020203" pitchFamily="34" charset="0"/>
                        </a:rPr>
                        <a:t>Over half of the votes or politicians in a parliament.</a:t>
                      </a:r>
                      <a:endParaRPr lang="en-GB" sz="900" kern="1400" dirty="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10003"/>
                  </a:ext>
                </a:extLst>
              </a:tr>
              <a:tr h="540000">
                <a:tc>
                  <a:txBody>
                    <a:bodyPr/>
                    <a:lstStyle/>
                    <a:p>
                      <a:pPr marR="0" indent="0" algn="l" rtl="0">
                        <a:lnSpc>
                          <a:spcPct val="119000"/>
                        </a:lnSpc>
                        <a:spcBef>
                          <a:spcPts val="0"/>
                        </a:spcBef>
                        <a:spcAft>
                          <a:spcPts val="600"/>
                        </a:spcAft>
                      </a:pPr>
                      <a:r>
                        <a:rPr lang="en-GB" sz="1100" kern="1400" dirty="0">
                          <a:ln>
                            <a:noFill/>
                          </a:ln>
                          <a:solidFill>
                            <a:srgbClr val="000000"/>
                          </a:solidFill>
                          <a:effectLst/>
                          <a:latin typeface="Gill Sans MT" panose="020B0502020104020203" pitchFamily="34" charset="0"/>
                        </a:rPr>
                        <a:t>Article 48</a:t>
                      </a:r>
                      <a:endParaRPr lang="en-GB" sz="900" kern="1400" dirty="0">
                        <a:ln>
                          <a:noFill/>
                        </a:ln>
                        <a:solidFill>
                          <a:srgbClr val="000000"/>
                        </a:solidFill>
                        <a:effectLst/>
                        <a:latin typeface="Gill Sans MT" panose="020B0502020104020203" pitchFamily="34" charset="0"/>
                      </a:endParaRPr>
                    </a:p>
                  </a:txBody>
                  <a:tcPr marL="36576" marR="36576" marT="36576" marB="36576" anchor="ctr"/>
                </a:tc>
                <a:tc>
                  <a:txBody>
                    <a:bodyPr/>
                    <a:lstStyle/>
                    <a:p>
                      <a:pPr marR="0" indent="0" algn="l" rtl="0">
                        <a:lnSpc>
                          <a:spcPct val="119000"/>
                        </a:lnSpc>
                        <a:spcBef>
                          <a:spcPts val="0"/>
                        </a:spcBef>
                        <a:spcAft>
                          <a:spcPts val="600"/>
                        </a:spcAft>
                      </a:pPr>
                      <a:r>
                        <a:rPr lang="en-GB" sz="1100" kern="1400" dirty="0">
                          <a:ln>
                            <a:noFill/>
                          </a:ln>
                          <a:solidFill>
                            <a:srgbClr val="000000"/>
                          </a:solidFill>
                          <a:effectLst/>
                          <a:latin typeface="Gill Sans MT" panose="020B0502020104020203" pitchFamily="34" charset="0"/>
                        </a:rPr>
                        <a:t>Part of the Weimar Constitution that gave the President the right to rule in a time of crisis without requiring the support of the Reichstag.</a:t>
                      </a:r>
                      <a:endParaRPr lang="en-GB" sz="900" kern="1400" dirty="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10004"/>
                  </a:ext>
                </a:extLst>
              </a:tr>
              <a:tr h="540000">
                <a:tc>
                  <a:txBody>
                    <a:bodyPr/>
                    <a:lstStyle/>
                    <a:p>
                      <a:pPr marR="0" indent="0" algn="l" rtl="0">
                        <a:lnSpc>
                          <a:spcPct val="119000"/>
                        </a:lnSpc>
                        <a:spcBef>
                          <a:spcPts val="0"/>
                        </a:spcBef>
                        <a:spcAft>
                          <a:spcPts val="600"/>
                        </a:spcAft>
                      </a:pPr>
                      <a:r>
                        <a:rPr lang="en-GB" sz="1100" kern="1400">
                          <a:ln>
                            <a:noFill/>
                          </a:ln>
                          <a:solidFill>
                            <a:srgbClr val="000000"/>
                          </a:solidFill>
                          <a:effectLst/>
                          <a:latin typeface="Gill Sans MT" panose="020B0502020104020203" pitchFamily="34" charset="0"/>
                        </a:rPr>
                        <a:t>Reparations</a:t>
                      </a:r>
                      <a:endParaRPr lang="en-GB" sz="900" kern="1400">
                        <a:ln>
                          <a:noFill/>
                        </a:ln>
                        <a:solidFill>
                          <a:srgbClr val="000000"/>
                        </a:solidFill>
                        <a:effectLst/>
                        <a:latin typeface="Gill Sans MT" panose="020B0502020104020203" pitchFamily="34" charset="0"/>
                      </a:endParaRPr>
                    </a:p>
                  </a:txBody>
                  <a:tcPr marL="36576" marR="36576" marT="36576" marB="36576" anchor="ctr"/>
                </a:tc>
                <a:tc>
                  <a:txBody>
                    <a:bodyPr/>
                    <a:lstStyle/>
                    <a:p>
                      <a:pPr marR="0" indent="0" algn="l" rtl="0">
                        <a:lnSpc>
                          <a:spcPct val="119000"/>
                        </a:lnSpc>
                        <a:spcBef>
                          <a:spcPts val="0"/>
                        </a:spcBef>
                        <a:spcAft>
                          <a:spcPts val="600"/>
                        </a:spcAft>
                      </a:pPr>
                      <a:r>
                        <a:rPr lang="en-GB" sz="1100" kern="1400" dirty="0">
                          <a:ln>
                            <a:noFill/>
                          </a:ln>
                          <a:solidFill>
                            <a:srgbClr val="000000"/>
                          </a:solidFill>
                          <a:effectLst/>
                          <a:latin typeface="Gill Sans MT" panose="020B0502020104020203" pitchFamily="34" charset="0"/>
                        </a:rPr>
                        <a:t>Payments made by Germany to some of the winning nations of World war One for the damage done by the fighting.</a:t>
                      </a:r>
                      <a:endParaRPr lang="en-GB" sz="900" kern="1400" dirty="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10005"/>
                  </a:ext>
                </a:extLst>
              </a:tr>
              <a:tr h="540000">
                <a:tc>
                  <a:txBody>
                    <a:bodyPr/>
                    <a:lstStyle/>
                    <a:p>
                      <a:pPr marR="0" indent="0" algn="l" rtl="0">
                        <a:lnSpc>
                          <a:spcPct val="119000"/>
                        </a:lnSpc>
                        <a:spcBef>
                          <a:spcPts val="0"/>
                        </a:spcBef>
                        <a:spcAft>
                          <a:spcPts val="600"/>
                        </a:spcAft>
                      </a:pPr>
                      <a:r>
                        <a:rPr lang="en-GB" sz="1100" kern="1400" dirty="0">
                          <a:ln>
                            <a:noFill/>
                          </a:ln>
                          <a:solidFill>
                            <a:srgbClr val="000000"/>
                          </a:solidFill>
                          <a:effectLst/>
                          <a:latin typeface="Gill Sans MT" panose="020B0502020104020203" pitchFamily="34" charset="0"/>
                        </a:rPr>
                        <a:t>Diktat</a:t>
                      </a:r>
                      <a:endParaRPr lang="en-GB" sz="900" kern="1400" dirty="0">
                        <a:ln>
                          <a:noFill/>
                        </a:ln>
                        <a:solidFill>
                          <a:srgbClr val="000000"/>
                        </a:solidFill>
                        <a:effectLst/>
                        <a:latin typeface="Gill Sans MT" panose="020B0502020104020203" pitchFamily="34" charset="0"/>
                      </a:endParaRPr>
                    </a:p>
                  </a:txBody>
                  <a:tcPr marL="36576" marR="36576" marT="36576" marB="36576" anchor="ctr"/>
                </a:tc>
                <a:tc>
                  <a:txBody>
                    <a:bodyPr/>
                    <a:lstStyle/>
                    <a:p>
                      <a:pPr marR="0" indent="0" algn="l" rtl="0">
                        <a:lnSpc>
                          <a:spcPct val="119000"/>
                        </a:lnSpc>
                        <a:spcBef>
                          <a:spcPts val="0"/>
                        </a:spcBef>
                        <a:spcAft>
                          <a:spcPts val="600"/>
                        </a:spcAft>
                      </a:pPr>
                      <a:r>
                        <a:rPr lang="en-GB" sz="1100" kern="1400" dirty="0">
                          <a:ln>
                            <a:noFill/>
                          </a:ln>
                          <a:solidFill>
                            <a:srgbClr val="000000"/>
                          </a:solidFill>
                          <a:effectLst/>
                          <a:latin typeface="Gill Sans MT" panose="020B0502020104020203" pitchFamily="34" charset="0"/>
                        </a:rPr>
                        <a:t>Nickname given by many Germans to the hated Treaty of Versailles; ‘dictated peace’.</a:t>
                      </a:r>
                      <a:endParaRPr lang="en-GB" sz="900" kern="1400" dirty="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10006"/>
                  </a:ext>
                </a:extLst>
              </a:tr>
              <a:tr h="360000">
                <a:tc>
                  <a:txBody>
                    <a:bodyPr/>
                    <a:lstStyle/>
                    <a:p>
                      <a:pPr marR="0" indent="0" algn="l" rtl="0">
                        <a:lnSpc>
                          <a:spcPct val="119000"/>
                        </a:lnSpc>
                        <a:spcBef>
                          <a:spcPts val="0"/>
                        </a:spcBef>
                        <a:spcAft>
                          <a:spcPts val="600"/>
                        </a:spcAft>
                      </a:pPr>
                      <a:r>
                        <a:rPr lang="en-GB" sz="1100" kern="1400">
                          <a:ln>
                            <a:noFill/>
                          </a:ln>
                          <a:solidFill>
                            <a:srgbClr val="000000"/>
                          </a:solidFill>
                          <a:effectLst/>
                          <a:latin typeface="Gill Sans MT" panose="020B0502020104020203" pitchFamily="34" charset="0"/>
                        </a:rPr>
                        <a:t>Hyperinflation</a:t>
                      </a:r>
                      <a:endParaRPr lang="en-GB" sz="900" kern="1400">
                        <a:ln>
                          <a:noFill/>
                        </a:ln>
                        <a:solidFill>
                          <a:srgbClr val="000000"/>
                        </a:solidFill>
                        <a:effectLst/>
                        <a:latin typeface="Gill Sans MT" panose="020B0502020104020203" pitchFamily="34" charset="0"/>
                      </a:endParaRPr>
                    </a:p>
                  </a:txBody>
                  <a:tcPr marL="36576" marR="36576" marT="36576" marB="36576" anchor="ctr"/>
                </a:tc>
                <a:tc>
                  <a:txBody>
                    <a:bodyPr/>
                    <a:lstStyle/>
                    <a:p>
                      <a:pPr marR="0" indent="0" algn="l" rtl="0">
                        <a:lnSpc>
                          <a:spcPct val="119000"/>
                        </a:lnSpc>
                        <a:spcBef>
                          <a:spcPts val="0"/>
                        </a:spcBef>
                        <a:spcAft>
                          <a:spcPts val="600"/>
                        </a:spcAft>
                      </a:pPr>
                      <a:r>
                        <a:rPr lang="en-GB" sz="1100" kern="1400" dirty="0">
                          <a:ln>
                            <a:noFill/>
                          </a:ln>
                          <a:solidFill>
                            <a:srgbClr val="000000"/>
                          </a:solidFill>
                          <a:effectLst/>
                          <a:latin typeface="Gill Sans MT" panose="020B0502020104020203" pitchFamily="34" charset="0"/>
                        </a:rPr>
                        <a:t>Sudden, dramatic rise in prices.</a:t>
                      </a:r>
                      <a:endParaRPr lang="en-GB" sz="900" kern="1400" dirty="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535829074"/>
                  </a:ext>
                </a:extLst>
              </a:tr>
              <a:tr h="360000">
                <a:tc>
                  <a:txBody>
                    <a:bodyPr/>
                    <a:lstStyle/>
                    <a:p>
                      <a:pPr marR="0" indent="0" algn="l" rtl="0">
                        <a:lnSpc>
                          <a:spcPct val="119000"/>
                        </a:lnSpc>
                        <a:spcBef>
                          <a:spcPts val="0"/>
                        </a:spcBef>
                        <a:spcAft>
                          <a:spcPts val="600"/>
                        </a:spcAft>
                      </a:pPr>
                      <a:r>
                        <a:rPr lang="en-GB" sz="1100" kern="1400">
                          <a:ln>
                            <a:noFill/>
                          </a:ln>
                          <a:solidFill>
                            <a:srgbClr val="000000"/>
                          </a:solidFill>
                          <a:effectLst/>
                          <a:latin typeface="Gill Sans MT" panose="020B0502020104020203" pitchFamily="34" charset="0"/>
                        </a:rPr>
                        <a:t>Passive Resistance</a:t>
                      </a:r>
                      <a:endParaRPr lang="en-GB" sz="900" kern="1400">
                        <a:ln>
                          <a:noFill/>
                        </a:ln>
                        <a:solidFill>
                          <a:srgbClr val="000000"/>
                        </a:solidFill>
                        <a:effectLst/>
                        <a:latin typeface="Gill Sans MT" panose="020B0502020104020203" pitchFamily="34" charset="0"/>
                      </a:endParaRPr>
                    </a:p>
                  </a:txBody>
                  <a:tcPr marL="36576" marR="36576" marT="36576" marB="36576" anchor="ctr"/>
                </a:tc>
                <a:tc>
                  <a:txBody>
                    <a:bodyPr/>
                    <a:lstStyle/>
                    <a:p>
                      <a:pPr marR="0" indent="0" algn="l" rtl="0">
                        <a:lnSpc>
                          <a:spcPct val="119000"/>
                        </a:lnSpc>
                        <a:spcBef>
                          <a:spcPts val="0"/>
                        </a:spcBef>
                        <a:spcAft>
                          <a:spcPts val="600"/>
                        </a:spcAft>
                      </a:pPr>
                      <a:r>
                        <a:rPr lang="en-GB" sz="1100" kern="1400" dirty="0">
                          <a:ln>
                            <a:noFill/>
                          </a:ln>
                          <a:solidFill>
                            <a:srgbClr val="000000"/>
                          </a:solidFill>
                          <a:effectLst/>
                          <a:latin typeface="Gill Sans MT" panose="020B0502020104020203" pitchFamily="34" charset="0"/>
                        </a:rPr>
                        <a:t>Protesting against government or laws by using non-violent acts.</a:t>
                      </a:r>
                      <a:endParaRPr lang="en-GB" sz="900" kern="1400" dirty="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2432269375"/>
                  </a:ext>
                </a:extLst>
              </a:tr>
              <a:tr h="540000">
                <a:tc>
                  <a:txBody>
                    <a:bodyPr/>
                    <a:lstStyle/>
                    <a:p>
                      <a:pPr marR="0" indent="0" algn="l" rtl="0">
                        <a:lnSpc>
                          <a:spcPct val="119000"/>
                        </a:lnSpc>
                        <a:spcBef>
                          <a:spcPts val="0"/>
                        </a:spcBef>
                        <a:spcAft>
                          <a:spcPts val="600"/>
                        </a:spcAft>
                      </a:pPr>
                      <a:r>
                        <a:rPr lang="en-GB" sz="1100" kern="1400" dirty="0">
                          <a:ln>
                            <a:noFill/>
                          </a:ln>
                          <a:solidFill>
                            <a:srgbClr val="000000"/>
                          </a:solidFill>
                          <a:effectLst/>
                          <a:latin typeface="Gill Sans MT" panose="020B0502020104020203" pitchFamily="34" charset="0"/>
                        </a:rPr>
                        <a:t>League of Nations</a:t>
                      </a:r>
                      <a:endParaRPr lang="en-GB" sz="900" kern="1400" dirty="0">
                        <a:ln>
                          <a:noFill/>
                        </a:ln>
                        <a:solidFill>
                          <a:srgbClr val="000000"/>
                        </a:solidFill>
                        <a:effectLst/>
                        <a:latin typeface="Gill Sans MT" panose="020B0502020104020203" pitchFamily="34" charset="0"/>
                      </a:endParaRPr>
                    </a:p>
                  </a:txBody>
                  <a:tcPr marL="36576" marR="36576" marT="36576" marB="36576" anchor="ctr"/>
                </a:tc>
                <a:tc>
                  <a:txBody>
                    <a:bodyPr/>
                    <a:lstStyle/>
                    <a:p>
                      <a:pPr marR="0" indent="0" algn="l" rtl="0">
                        <a:lnSpc>
                          <a:spcPct val="119000"/>
                        </a:lnSpc>
                        <a:spcBef>
                          <a:spcPts val="0"/>
                        </a:spcBef>
                        <a:spcAft>
                          <a:spcPts val="600"/>
                        </a:spcAft>
                      </a:pPr>
                      <a:r>
                        <a:rPr lang="en-GB" sz="1100" kern="1400" dirty="0">
                          <a:ln>
                            <a:noFill/>
                          </a:ln>
                          <a:solidFill>
                            <a:srgbClr val="000000"/>
                          </a:solidFill>
                          <a:effectLst/>
                          <a:latin typeface="Gill Sans MT" panose="020B0502020104020203" pitchFamily="34" charset="0"/>
                        </a:rPr>
                        <a:t>International peace-keeping organisation set up after World War One; Germany joined in 1926.</a:t>
                      </a:r>
                      <a:endParaRPr lang="en-GB" sz="900" kern="1400" dirty="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3395636020"/>
                  </a:ext>
                </a:extLst>
              </a:tr>
              <a:tr h="360000">
                <a:tc>
                  <a:txBody>
                    <a:bodyPr/>
                    <a:lstStyle/>
                    <a:p>
                      <a:pPr marR="0" indent="0" algn="l" rtl="0">
                        <a:lnSpc>
                          <a:spcPct val="119000"/>
                        </a:lnSpc>
                        <a:spcBef>
                          <a:spcPts val="0"/>
                        </a:spcBef>
                        <a:spcAft>
                          <a:spcPts val="600"/>
                        </a:spcAft>
                      </a:pPr>
                      <a:r>
                        <a:rPr lang="en-GB" sz="1100" kern="1400">
                          <a:ln>
                            <a:noFill/>
                          </a:ln>
                          <a:solidFill>
                            <a:srgbClr val="000000"/>
                          </a:solidFill>
                          <a:effectLst/>
                          <a:latin typeface="Gill Sans MT" panose="020B0502020104020203" pitchFamily="34" charset="0"/>
                        </a:rPr>
                        <a:t>Putsch</a:t>
                      </a:r>
                      <a:endParaRPr lang="en-GB" sz="900" kern="1400">
                        <a:ln>
                          <a:noFill/>
                        </a:ln>
                        <a:solidFill>
                          <a:srgbClr val="000000"/>
                        </a:solidFill>
                        <a:effectLst/>
                        <a:latin typeface="Gill Sans MT" panose="020B0502020104020203" pitchFamily="34" charset="0"/>
                      </a:endParaRPr>
                    </a:p>
                  </a:txBody>
                  <a:tcPr marL="36576" marR="36576" marT="36576" marB="36576" anchor="ctr"/>
                </a:tc>
                <a:tc>
                  <a:txBody>
                    <a:bodyPr/>
                    <a:lstStyle/>
                    <a:p>
                      <a:pPr marR="0" indent="0" algn="l" rtl="0">
                        <a:lnSpc>
                          <a:spcPct val="119000"/>
                        </a:lnSpc>
                        <a:spcBef>
                          <a:spcPts val="0"/>
                        </a:spcBef>
                        <a:spcAft>
                          <a:spcPts val="600"/>
                        </a:spcAft>
                      </a:pPr>
                      <a:r>
                        <a:rPr lang="en-GB" sz="1100" kern="1400" dirty="0">
                          <a:ln>
                            <a:noFill/>
                          </a:ln>
                          <a:solidFill>
                            <a:srgbClr val="000000"/>
                          </a:solidFill>
                          <a:effectLst/>
                          <a:latin typeface="Gill Sans MT" panose="020B0502020104020203" pitchFamily="34" charset="0"/>
                        </a:rPr>
                        <a:t>Attempt to seize power or to take control by force.</a:t>
                      </a:r>
                      <a:endParaRPr lang="en-GB" sz="900" kern="1400" dirty="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3454056752"/>
                  </a:ext>
                </a:extLst>
              </a:tr>
              <a:tr h="360000">
                <a:tc>
                  <a:txBody>
                    <a:bodyPr/>
                    <a:lstStyle/>
                    <a:p>
                      <a:pPr marR="0" indent="0" algn="l" rtl="0">
                        <a:lnSpc>
                          <a:spcPct val="119000"/>
                        </a:lnSpc>
                        <a:spcBef>
                          <a:spcPts val="0"/>
                        </a:spcBef>
                        <a:spcAft>
                          <a:spcPts val="600"/>
                        </a:spcAft>
                      </a:pPr>
                      <a:r>
                        <a:rPr lang="en-GB" sz="1100" kern="1400">
                          <a:ln>
                            <a:noFill/>
                          </a:ln>
                          <a:solidFill>
                            <a:srgbClr val="000000"/>
                          </a:solidFill>
                          <a:effectLst/>
                          <a:latin typeface="Gill Sans MT" panose="020B0502020104020203" pitchFamily="34" charset="0"/>
                        </a:rPr>
                        <a:t>Red Rising</a:t>
                      </a:r>
                      <a:endParaRPr lang="en-GB" sz="900" kern="1400">
                        <a:ln>
                          <a:noFill/>
                        </a:ln>
                        <a:solidFill>
                          <a:srgbClr val="000000"/>
                        </a:solidFill>
                        <a:effectLst/>
                        <a:latin typeface="Gill Sans MT" panose="020B0502020104020203" pitchFamily="34" charset="0"/>
                      </a:endParaRPr>
                    </a:p>
                  </a:txBody>
                  <a:tcPr marL="36576" marR="36576" marT="36576" marB="36576" anchor="ctr"/>
                </a:tc>
                <a:tc>
                  <a:txBody>
                    <a:bodyPr/>
                    <a:lstStyle/>
                    <a:p>
                      <a:pPr marR="0" indent="0" algn="l" rtl="0">
                        <a:lnSpc>
                          <a:spcPct val="119000"/>
                        </a:lnSpc>
                        <a:spcBef>
                          <a:spcPts val="0"/>
                        </a:spcBef>
                        <a:spcAft>
                          <a:spcPts val="600"/>
                        </a:spcAft>
                      </a:pPr>
                      <a:r>
                        <a:rPr lang="en-GB" sz="1100" kern="1400" dirty="0">
                          <a:ln>
                            <a:noFill/>
                          </a:ln>
                          <a:solidFill>
                            <a:srgbClr val="000000"/>
                          </a:solidFill>
                          <a:effectLst/>
                          <a:latin typeface="Gill Sans MT" panose="020B0502020104020203" pitchFamily="34" charset="0"/>
                        </a:rPr>
                        <a:t>Left-wing voters’ revolt in March 1920, in the Ruhr region of Germany.</a:t>
                      </a:r>
                      <a:endParaRPr lang="en-GB" sz="900" kern="1400" dirty="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2218508146"/>
                  </a:ext>
                </a:extLst>
              </a:tr>
              <a:tr h="360000">
                <a:tc>
                  <a:txBody>
                    <a:bodyPr/>
                    <a:lstStyle/>
                    <a:p>
                      <a:pPr marR="0" indent="0" algn="l" rtl="0">
                        <a:lnSpc>
                          <a:spcPct val="119000"/>
                        </a:lnSpc>
                        <a:spcBef>
                          <a:spcPts val="0"/>
                        </a:spcBef>
                        <a:spcAft>
                          <a:spcPts val="600"/>
                        </a:spcAft>
                      </a:pPr>
                      <a:r>
                        <a:rPr lang="en-GB" sz="1100" kern="1400">
                          <a:ln>
                            <a:noFill/>
                          </a:ln>
                          <a:solidFill>
                            <a:srgbClr val="000000"/>
                          </a:solidFill>
                          <a:effectLst/>
                          <a:latin typeface="Gill Sans MT" panose="020B0502020104020203" pitchFamily="34" charset="0"/>
                        </a:rPr>
                        <a:t>Swastika</a:t>
                      </a:r>
                      <a:endParaRPr lang="en-GB" sz="900" kern="1400">
                        <a:ln>
                          <a:noFill/>
                        </a:ln>
                        <a:solidFill>
                          <a:srgbClr val="000000"/>
                        </a:solidFill>
                        <a:effectLst/>
                        <a:latin typeface="Gill Sans MT" panose="020B0502020104020203" pitchFamily="34" charset="0"/>
                      </a:endParaRPr>
                    </a:p>
                  </a:txBody>
                  <a:tcPr marL="36576" marR="36576" marT="36576" marB="36576" anchor="ctr"/>
                </a:tc>
                <a:tc>
                  <a:txBody>
                    <a:bodyPr/>
                    <a:lstStyle/>
                    <a:p>
                      <a:pPr marR="0" indent="0" algn="l" rtl="0">
                        <a:lnSpc>
                          <a:spcPct val="119000"/>
                        </a:lnSpc>
                        <a:spcBef>
                          <a:spcPts val="0"/>
                        </a:spcBef>
                        <a:spcAft>
                          <a:spcPts val="600"/>
                        </a:spcAft>
                      </a:pPr>
                      <a:r>
                        <a:rPr lang="en-GB" sz="1100" kern="1400" dirty="0">
                          <a:ln>
                            <a:noFill/>
                          </a:ln>
                          <a:solidFill>
                            <a:srgbClr val="000000"/>
                          </a:solidFill>
                          <a:effectLst/>
                          <a:latin typeface="Gill Sans MT" panose="020B0502020104020203" pitchFamily="34" charset="0"/>
                        </a:rPr>
                        <a:t>The crooked cross symbol adopted by the Nazi Party as their emblem.</a:t>
                      </a:r>
                      <a:endParaRPr lang="en-GB" sz="900" kern="1400" dirty="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1780507357"/>
                  </a:ext>
                </a:extLst>
              </a:tr>
            </a:tbl>
          </a:graphicData>
        </a:graphic>
      </p:graphicFrame>
      <p:sp>
        <p:nvSpPr>
          <p:cNvPr id="5" name="TextBox 4"/>
          <p:cNvSpPr txBox="1"/>
          <p:nvPr/>
        </p:nvSpPr>
        <p:spPr>
          <a:xfrm>
            <a:off x="122703" y="134605"/>
            <a:ext cx="1786308" cy="461665"/>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Gill Sans MT" panose="020B0502020104020203" pitchFamily="34" charset="0"/>
              </a:rPr>
              <a:t>History</a:t>
            </a:r>
            <a:endParaRPr kumimoji="0" lang="en-US" sz="2000" b="0" i="0" u="none" strike="noStrike" kern="1200" cap="none" spc="0" normalizeH="0" baseline="0" noProof="0" dirty="0">
              <a:ln>
                <a:noFill/>
              </a:ln>
              <a:solidFill>
                <a:prstClr val="white"/>
              </a:solidFill>
              <a:effectLst/>
              <a:uLnTx/>
              <a:uFillTx/>
              <a:latin typeface="Gill Sans MT" panose="020B0502020104020203" pitchFamily="34" charset="0"/>
            </a:endParaRPr>
          </a:p>
        </p:txBody>
      </p:sp>
      <p:sp>
        <p:nvSpPr>
          <p:cNvPr id="8" name="TextBox 7"/>
          <p:cNvSpPr txBox="1"/>
          <p:nvPr/>
        </p:nvSpPr>
        <p:spPr>
          <a:xfrm>
            <a:off x="11755120" y="6488668"/>
            <a:ext cx="436880" cy="369332"/>
          </a:xfrm>
          <a:prstGeom prst="rect">
            <a:avLst/>
          </a:prstGeom>
          <a:solidFill>
            <a:schemeClr val="tx1"/>
          </a:solidFill>
        </p:spPr>
        <p:txBody>
          <a:bodyPr wrap="square" rtlCol="0">
            <a:spAutoFit/>
          </a:bodyPr>
          <a:lstStyle/>
          <a:p>
            <a:pPr algn="ctr"/>
            <a:r>
              <a:rPr lang="en-GB" dirty="0">
                <a:solidFill>
                  <a:schemeClr val="bg1"/>
                </a:solidFill>
              </a:rPr>
              <a:t>5</a:t>
            </a:r>
          </a:p>
        </p:txBody>
      </p:sp>
    </p:spTree>
    <p:extLst>
      <p:ext uri="{BB962C8B-B14F-4D97-AF65-F5344CB8AC3E}">
        <p14:creationId xmlns:p14="http://schemas.microsoft.com/office/powerpoint/2010/main" val="33293374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351350908"/>
              </p:ext>
            </p:extLst>
          </p:nvPr>
        </p:nvGraphicFramePr>
        <p:xfrm>
          <a:off x="122703" y="385974"/>
          <a:ext cx="11667030" cy="6192931"/>
        </p:xfrm>
        <a:graphic>
          <a:graphicData uri="http://schemas.openxmlformats.org/drawingml/2006/table">
            <a:tbl>
              <a:tblPr firstRow="1" bandRow="1">
                <a:tableStyleId>{5940675A-B579-460E-94D1-54222C63F5DA}</a:tableStyleId>
              </a:tblPr>
              <a:tblGrid>
                <a:gridCol w="2255090">
                  <a:extLst>
                    <a:ext uri="{9D8B030D-6E8A-4147-A177-3AD203B41FA5}">
                      <a16:colId xmlns:a16="http://schemas.microsoft.com/office/drawing/2014/main" val="20000"/>
                    </a:ext>
                  </a:extLst>
                </a:gridCol>
                <a:gridCol w="9411940">
                  <a:extLst>
                    <a:ext uri="{9D8B030D-6E8A-4147-A177-3AD203B41FA5}">
                      <a16:colId xmlns:a16="http://schemas.microsoft.com/office/drawing/2014/main" val="20001"/>
                    </a:ext>
                  </a:extLst>
                </a:gridCol>
              </a:tblGrid>
              <a:tr h="297048">
                <a:tc>
                  <a:txBody>
                    <a:bodyPr/>
                    <a:lstStyle/>
                    <a:p>
                      <a:pPr algn="l"/>
                      <a:r>
                        <a:rPr lang="en-GB" sz="1200" b="1" dirty="0">
                          <a:latin typeface="Gill Sans MT" panose="020B0502020104020203" pitchFamily="34" charset="0"/>
                        </a:rPr>
                        <a:t>Key Word</a:t>
                      </a:r>
                    </a:p>
                  </a:txBody>
                  <a:tcPr anchor="ctr">
                    <a:solidFill>
                      <a:schemeClr val="accent6">
                        <a:lumMod val="20000"/>
                        <a:lumOff val="80000"/>
                      </a:schemeClr>
                    </a:solidFill>
                  </a:tcPr>
                </a:tc>
                <a:tc>
                  <a:txBody>
                    <a:bodyPr/>
                    <a:lstStyle/>
                    <a:p>
                      <a:pPr algn="l"/>
                      <a:r>
                        <a:rPr lang="en-GB" sz="1200" b="1" dirty="0">
                          <a:latin typeface="Gill Sans MT" panose="020B0502020104020203" pitchFamily="34" charset="0"/>
                        </a:rPr>
                        <a:t>Definition</a:t>
                      </a:r>
                    </a:p>
                  </a:txBody>
                  <a:tcPr anchor="ctr">
                    <a:solidFill>
                      <a:schemeClr val="accent6">
                        <a:lumMod val="20000"/>
                        <a:lumOff val="80000"/>
                      </a:schemeClr>
                    </a:solidFill>
                  </a:tcPr>
                </a:tc>
                <a:extLst>
                  <a:ext uri="{0D108BD9-81ED-4DB2-BD59-A6C34878D82A}">
                    <a16:rowId xmlns:a16="http://schemas.microsoft.com/office/drawing/2014/main" val="10000"/>
                  </a:ext>
                </a:extLst>
              </a:tr>
              <a:tr h="314858">
                <a:tc>
                  <a:txBody>
                    <a:bodyPr/>
                    <a:lstStyle/>
                    <a:p>
                      <a:pPr marR="0" indent="0" algn="l" rtl="0">
                        <a:lnSpc>
                          <a:spcPct val="120000"/>
                        </a:lnSpc>
                        <a:spcBef>
                          <a:spcPts val="0"/>
                        </a:spcBef>
                        <a:spcAft>
                          <a:spcPts val="600"/>
                        </a:spcAft>
                      </a:pPr>
                      <a:r>
                        <a:rPr lang="en-US" sz="1200" b="0" kern="1400" dirty="0">
                          <a:ln>
                            <a:noFill/>
                          </a:ln>
                          <a:solidFill>
                            <a:srgbClr val="000000"/>
                          </a:solidFill>
                          <a:effectLst/>
                          <a:latin typeface="Gill Sans MT" panose="020B0502020104020203" pitchFamily="34" charset="0"/>
                        </a:rPr>
                        <a:t>Economic opportunities</a:t>
                      </a:r>
                      <a:endParaRPr lang="en-US" sz="1000" b="0" kern="1400" dirty="0">
                        <a:ln>
                          <a:noFill/>
                        </a:ln>
                        <a:solidFill>
                          <a:srgbClr val="000000"/>
                        </a:solidFill>
                        <a:effectLst/>
                        <a:latin typeface="Gill Sans MT" panose="020B0502020104020203" pitchFamily="34" charset="0"/>
                      </a:endParaRPr>
                    </a:p>
                  </a:txBody>
                  <a:tcPr marL="68580" marR="68580" marT="36195" marB="17780" anchor="ctr"/>
                </a:tc>
                <a:tc>
                  <a:txBody>
                    <a:bodyPr/>
                    <a:lstStyle/>
                    <a:p>
                      <a:pPr marR="236855" indent="0" algn="l" rtl="0">
                        <a:lnSpc>
                          <a:spcPct val="120000"/>
                        </a:lnSpc>
                        <a:spcBef>
                          <a:spcPts val="0"/>
                        </a:spcBef>
                        <a:spcAft>
                          <a:spcPts val="600"/>
                        </a:spcAft>
                      </a:pPr>
                      <a:r>
                        <a:rPr lang="en-GB" sz="1200" kern="1400" dirty="0">
                          <a:ln>
                            <a:noFill/>
                          </a:ln>
                          <a:solidFill>
                            <a:srgbClr val="000000"/>
                          </a:solidFill>
                          <a:effectLst/>
                          <a:latin typeface="Gill Sans MT" panose="020B0502020104020203" pitchFamily="34" charset="0"/>
                        </a:rPr>
                        <a:t>chances for people to improve their standard of living through employment</a:t>
                      </a:r>
                      <a:endParaRPr lang="en-GB" sz="1000" kern="1400" dirty="0">
                        <a:ln>
                          <a:noFill/>
                        </a:ln>
                        <a:solidFill>
                          <a:srgbClr val="000000"/>
                        </a:solidFill>
                        <a:effectLst/>
                        <a:latin typeface="Gill Sans MT" panose="020B0502020104020203" pitchFamily="34" charset="0"/>
                      </a:endParaRPr>
                    </a:p>
                  </a:txBody>
                  <a:tcPr marL="68580" marR="68580" marT="36195" marB="17780" anchor="ctr"/>
                </a:tc>
                <a:extLst>
                  <a:ext uri="{0D108BD9-81ED-4DB2-BD59-A6C34878D82A}">
                    <a16:rowId xmlns:a16="http://schemas.microsoft.com/office/drawing/2014/main" val="10001"/>
                  </a:ext>
                </a:extLst>
              </a:tr>
              <a:tr h="314858">
                <a:tc>
                  <a:txBody>
                    <a:bodyPr/>
                    <a:lstStyle/>
                    <a:p>
                      <a:pPr marR="0" indent="0" algn="l" rtl="0">
                        <a:lnSpc>
                          <a:spcPct val="120000"/>
                        </a:lnSpc>
                        <a:spcBef>
                          <a:spcPts val="0"/>
                        </a:spcBef>
                        <a:spcAft>
                          <a:spcPts val="600"/>
                        </a:spcAft>
                      </a:pPr>
                      <a:r>
                        <a:rPr lang="en-US" sz="1200" b="0" kern="1400">
                          <a:ln>
                            <a:noFill/>
                          </a:ln>
                          <a:solidFill>
                            <a:srgbClr val="000000"/>
                          </a:solidFill>
                          <a:effectLst/>
                          <a:latin typeface="Gill Sans MT" panose="020B0502020104020203" pitchFamily="34" charset="0"/>
                        </a:rPr>
                        <a:t>Formal economy</a:t>
                      </a:r>
                      <a:endParaRPr lang="en-US" sz="1000" b="0" kern="1400">
                        <a:ln>
                          <a:noFill/>
                        </a:ln>
                        <a:solidFill>
                          <a:srgbClr val="000000"/>
                        </a:solidFill>
                        <a:effectLst/>
                        <a:latin typeface="Gill Sans MT" panose="020B0502020104020203" pitchFamily="34" charset="0"/>
                      </a:endParaRPr>
                    </a:p>
                  </a:txBody>
                  <a:tcPr marL="68580" marR="68580" marT="36195" marB="17780" anchor="ctr"/>
                </a:tc>
                <a:tc>
                  <a:txBody>
                    <a:bodyPr/>
                    <a:lstStyle/>
                    <a:p>
                      <a:pPr marR="506730" indent="0" algn="l" rtl="0">
                        <a:lnSpc>
                          <a:spcPct val="120000"/>
                        </a:lnSpc>
                        <a:spcBef>
                          <a:spcPts val="0"/>
                        </a:spcBef>
                        <a:spcAft>
                          <a:spcPts val="600"/>
                        </a:spcAft>
                      </a:pPr>
                      <a:r>
                        <a:rPr lang="en-GB" sz="1200" kern="1400">
                          <a:ln>
                            <a:noFill/>
                          </a:ln>
                          <a:solidFill>
                            <a:srgbClr val="000000"/>
                          </a:solidFill>
                          <a:effectLst/>
                          <a:latin typeface="Gill Sans MT" panose="020B0502020104020203" pitchFamily="34" charset="0"/>
                        </a:rPr>
                        <a:t>the type of employment where people receive a regular wage, pay tax, and have certain rights such as paid holidays and sick leave</a:t>
                      </a:r>
                      <a:endParaRPr lang="en-GB" sz="1000" kern="1400">
                        <a:ln>
                          <a:noFill/>
                        </a:ln>
                        <a:solidFill>
                          <a:srgbClr val="000000"/>
                        </a:solidFill>
                        <a:effectLst/>
                        <a:latin typeface="Gill Sans MT" panose="020B0502020104020203" pitchFamily="34" charset="0"/>
                      </a:endParaRPr>
                    </a:p>
                  </a:txBody>
                  <a:tcPr marL="68580" marR="68580" marT="36195" marB="17780" anchor="ctr"/>
                </a:tc>
                <a:extLst>
                  <a:ext uri="{0D108BD9-81ED-4DB2-BD59-A6C34878D82A}">
                    <a16:rowId xmlns:a16="http://schemas.microsoft.com/office/drawing/2014/main" val="1745515472"/>
                  </a:ext>
                </a:extLst>
              </a:tr>
              <a:tr h="314858">
                <a:tc>
                  <a:txBody>
                    <a:bodyPr/>
                    <a:lstStyle/>
                    <a:p>
                      <a:pPr marR="0" indent="0" algn="l" rtl="0">
                        <a:lnSpc>
                          <a:spcPct val="120000"/>
                        </a:lnSpc>
                        <a:spcBef>
                          <a:spcPts val="0"/>
                        </a:spcBef>
                        <a:spcAft>
                          <a:spcPts val="600"/>
                        </a:spcAft>
                      </a:pPr>
                      <a:r>
                        <a:rPr lang="en-US" sz="1200" b="0" kern="1400">
                          <a:ln>
                            <a:noFill/>
                          </a:ln>
                          <a:solidFill>
                            <a:srgbClr val="000000"/>
                          </a:solidFill>
                          <a:effectLst/>
                          <a:latin typeface="Gill Sans MT" panose="020B0502020104020203" pitchFamily="34" charset="0"/>
                        </a:rPr>
                        <a:t>Global city</a:t>
                      </a:r>
                      <a:endParaRPr lang="en-US" sz="1000" b="0" kern="1400">
                        <a:ln>
                          <a:noFill/>
                        </a:ln>
                        <a:solidFill>
                          <a:srgbClr val="000000"/>
                        </a:solidFill>
                        <a:effectLst/>
                        <a:latin typeface="Gill Sans MT" panose="020B0502020104020203" pitchFamily="34" charset="0"/>
                      </a:endParaRPr>
                    </a:p>
                  </a:txBody>
                  <a:tcPr marL="68580" marR="68580" marT="36195" marB="17780" anchor="ctr"/>
                </a:tc>
                <a:tc>
                  <a:txBody>
                    <a:bodyPr/>
                    <a:lstStyle/>
                    <a:p>
                      <a:pPr marR="506730" indent="0" algn="l" rtl="0">
                        <a:lnSpc>
                          <a:spcPct val="120000"/>
                        </a:lnSpc>
                        <a:spcBef>
                          <a:spcPts val="0"/>
                        </a:spcBef>
                        <a:spcAft>
                          <a:spcPts val="600"/>
                        </a:spcAft>
                      </a:pPr>
                      <a:r>
                        <a:rPr lang="en-GB" sz="1200" kern="1400">
                          <a:ln>
                            <a:noFill/>
                          </a:ln>
                          <a:solidFill>
                            <a:srgbClr val="000000"/>
                          </a:solidFill>
                          <a:effectLst/>
                          <a:latin typeface="Gill Sans MT" panose="020B0502020104020203" pitchFamily="34" charset="0"/>
                        </a:rPr>
                        <a:t>urban area with an important role in the global economy</a:t>
                      </a:r>
                      <a:endParaRPr lang="en-GB" sz="1000" kern="1400">
                        <a:ln>
                          <a:noFill/>
                        </a:ln>
                        <a:solidFill>
                          <a:srgbClr val="000000"/>
                        </a:solidFill>
                        <a:effectLst/>
                        <a:latin typeface="Gill Sans MT" panose="020B0502020104020203" pitchFamily="34" charset="0"/>
                      </a:endParaRPr>
                    </a:p>
                  </a:txBody>
                  <a:tcPr marL="68580" marR="68580" marT="36195" marB="17780" anchor="ctr"/>
                </a:tc>
                <a:extLst>
                  <a:ext uri="{0D108BD9-81ED-4DB2-BD59-A6C34878D82A}">
                    <a16:rowId xmlns:a16="http://schemas.microsoft.com/office/drawing/2014/main" val="942138742"/>
                  </a:ext>
                </a:extLst>
              </a:tr>
              <a:tr h="314858">
                <a:tc>
                  <a:txBody>
                    <a:bodyPr/>
                    <a:lstStyle/>
                    <a:p>
                      <a:pPr marR="0" indent="0" algn="l" rtl="0">
                        <a:lnSpc>
                          <a:spcPct val="120000"/>
                        </a:lnSpc>
                        <a:spcBef>
                          <a:spcPts val="0"/>
                        </a:spcBef>
                        <a:spcAft>
                          <a:spcPts val="600"/>
                        </a:spcAft>
                      </a:pPr>
                      <a:r>
                        <a:rPr lang="en-US" sz="1200" b="0" kern="1400">
                          <a:ln>
                            <a:noFill/>
                          </a:ln>
                          <a:solidFill>
                            <a:srgbClr val="000000"/>
                          </a:solidFill>
                          <a:effectLst/>
                          <a:latin typeface="Gill Sans MT" panose="020B0502020104020203" pitchFamily="34" charset="0"/>
                        </a:rPr>
                        <a:t>Inequalities</a:t>
                      </a:r>
                      <a:endParaRPr lang="en-US" sz="1000" b="0" kern="1400">
                        <a:ln>
                          <a:noFill/>
                        </a:ln>
                        <a:solidFill>
                          <a:srgbClr val="000000"/>
                        </a:solidFill>
                        <a:effectLst/>
                        <a:latin typeface="Gill Sans MT" panose="020B0502020104020203" pitchFamily="34" charset="0"/>
                      </a:endParaRPr>
                    </a:p>
                  </a:txBody>
                  <a:tcPr marL="68580" marR="68580" marT="36195" marB="17780" anchor="ctr"/>
                </a:tc>
                <a:tc>
                  <a:txBody>
                    <a:bodyPr/>
                    <a:lstStyle/>
                    <a:p>
                      <a:pPr marR="506730" indent="0" algn="l" rtl="0">
                        <a:lnSpc>
                          <a:spcPct val="120000"/>
                        </a:lnSpc>
                        <a:spcBef>
                          <a:spcPts val="0"/>
                        </a:spcBef>
                        <a:spcAft>
                          <a:spcPts val="600"/>
                        </a:spcAft>
                      </a:pPr>
                      <a:r>
                        <a:rPr lang="en-GB" sz="1200" kern="1400">
                          <a:ln>
                            <a:noFill/>
                          </a:ln>
                          <a:solidFill>
                            <a:srgbClr val="000000"/>
                          </a:solidFill>
                          <a:effectLst/>
                          <a:latin typeface="Gill Sans MT" panose="020B0502020104020203" pitchFamily="34" charset="0"/>
                        </a:rPr>
                        <a:t>differences between people, in terms of factors such as; poverty, wealth, wellbeing, employment opportunities, housing, education etc.</a:t>
                      </a:r>
                      <a:endParaRPr lang="en-GB" sz="1000" kern="1400">
                        <a:ln>
                          <a:noFill/>
                        </a:ln>
                        <a:solidFill>
                          <a:srgbClr val="000000"/>
                        </a:solidFill>
                        <a:effectLst/>
                        <a:latin typeface="Gill Sans MT" panose="020B0502020104020203" pitchFamily="34" charset="0"/>
                      </a:endParaRPr>
                    </a:p>
                  </a:txBody>
                  <a:tcPr marL="68580" marR="68580" marT="36195" marB="17780" anchor="ctr"/>
                </a:tc>
                <a:extLst>
                  <a:ext uri="{0D108BD9-81ED-4DB2-BD59-A6C34878D82A}">
                    <a16:rowId xmlns:a16="http://schemas.microsoft.com/office/drawing/2014/main" val="1465276433"/>
                  </a:ext>
                </a:extLst>
              </a:tr>
              <a:tr h="314858">
                <a:tc>
                  <a:txBody>
                    <a:bodyPr/>
                    <a:lstStyle/>
                    <a:p>
                      <a:pPr marR="0" indent="0" algn="l" rtl="0">
                        <a:lnSpc>
                          <a:spcPct val="120000"/>
                        </a:lnSpc>
                        <a:spcBef>
                          <a:spcPts val="0"/>
                        </a:spcBef>
                        <a:spcAft>
                          <a:spcPts val="600"/>
                        </a:spcAft>
                      </a:pPr>
                      <a:r>
                        <a:rPr lang="en-US" sz="1200" b="0" kern="1400">
                          <a:ln>
                            <a:noFill/>
                          </a:ln>
                          <a:solidFill>
                            <a:srgbClr val="000000"/>
                          </a:solidFill>
                          <a:effectLst/>
                          <a:latin typeface="Gill Sans MT" panose="020B0502020104020203" pitchFamily="34" charset="0"/>
                        </a:rPr>
                        <a:t>Informal economy</a:t>
                      </a:r>
                      <a:endParaRPr lang="en-US" sz="1000" b="0" kern="1400">
                        <a:ln>
                          <a:noFill/>
                        </a:ln>
                        <a:solidFill>
                          <a:srgbClr val="000000"/>
                        </a:solidFill>
                        <a:effectLst/>
                        <a:latin typeface="Gill Sans MT" panose="020B0502020104020203" pitchFamily="34" charset="0"/>
                      </a:endParaRPr>
                    </a:p>
                  </a:txBody>
                  <a:tcPr marL="68580" marR="68580" marT="36195" marB="17780" anchor="ctr"/>
                </a:tc>
                <a:tc>
                  <a:txBody>
                    <a:bodyPr/>
                    <a:lstStyle/>
                    <a:p>
                      <a:pPr marR="506730" indent="0" algn="l" rtl="0">
                        <a:lnSpc>
                          <a:spcPct val="120000"/>
                        </a:lnSpc>
                        <a:spcBef>
                          <a:spcPts val="0"/>
                        </a:spcBef>
                        <a:spcAft>
                          <a:spcPts val="600"/>
                        </a:spcAft>
                      </a:pPr>
                      <a:r>
                        <a:rPr lang="en-GB" sz="1200" kern="1400">
                          <a:ln>
                            <a:noFill/>
                          </a:ln>
                          <a:solidFill>
                            <a:srgbClr val="000000"/>
                          </a:solidFill>
                          <a:effectLst/>
                          <a:latin typeface="Gill Sans MT" panose="020B0502020104020203" pitchFamily="34" charset="0"/>
                        </a:rPr>
                        <a:t>employment outside the official knowledge of the government</a:t>
                      </a:r>
                      <a:endParaRPr lang="en-GB" sz="1000" kern="1400">
                        <a:ln>
                          <a:noFill/>
                        </a:ln>
                        <a:solidFill>
                          <a:srgbClr val="000000"/>
                        </a:solidFill>
                        <a:effectLst/>
                        <a:latin typeface="Gill Sans MT" panose="020B0502020104020203" pitchFamily="34" charset="0"/>
                      </a:endParaRPr>
                    </a:p>
                  </a:txBody>
                  <a:tcPr marL="68580" marR="68580" marT="36195" marB="17780" anchor="ctr"/>
                </a:tc>
                <a:extLst>
                  <a:ext uri="{0D108BD9-81ED-4DB2-BD59-A6C34878D82A}">
                    <a16:rowId xmlns:a16="http://schemas.microsoft.com/office/drawing/2014/main" val="3698184173"/>
                  </a:ext>
                </a:extLst>
              </a:tr>
              <a:tr h="314858">
                <a:tc>
                  <a:txBody>
                    <a:bodyPr/>
                    <a:lstStyle/>
                    <a:p>
                      <a:pPr marR="0" indent="0" algn="l" rtl="0">
                        <a:lnSpc>
                          <a:spcPct val="120000"/>
                        </a:lnSpc>
                        <a:spcBef>
                          <a:spcPts val="0"/>
                        </a:spcBef>
                        <a:spcAft>
                          <a:spcPts val="600"/>
                        </a:spcAft>
                      </a:pPr>
                      <a:r>
                        <a:rPr lang="en-US" sz="1200" b="0" kern="1400">
                          <a:ln>
                            <a:noFill/>
                          </a:ln>
                          <a:solidFill>
                            <a:srgbClr val="000000"/>
                          </a:solidFill>
                          <a:effectLst/>
                          <a:latin typeface="Gill Sans MT" panose="020B0502020104020203" pitchFamily="34" charset="0"/>
                        </a:rPr>
                        <a:t>Land use</a:t>
                      </a:r>
                      <a:endParaRPr lang="en-US" sz="1000" b="0" kern="1400">
                        <a:ln>
                          <a:noFill/>
                        </a:ln>
                        <a:solidFill>
                          <a:srgbClr val="000000"/>
                        </a:solidFill>
                        <a:effectLst/>
                        <a:latin typeface="Gill Sans MT" panose="020B0502020104020203" pitchFamily="34" charset="0"/>
                      </a:endParaRPr>
                    </a:p>
                  </a:txBody>
                  <a:tcPr marL="68580" marR="68580" marT="36195" marB="17780" anchor="ctr"/>
                </a:tc>
                <a:tc>
                  <a:txBody>
                    <a:bodyPr/>
                    <a:lstStyle/>
                    <a:p>
                      <a:pPr marR="146685" indent="0" algn="l" rtl="0">
                        <a:lnSpc>
                          <a:spcPct val="120000"/>
                        </a:lnSpc>
                        <a:spcBef>
                          <a:spcPts val="0"/>
                        </a:spcBef>
                        <a:spcAft>
                          <a:spcPts val="600"/>
                        </a:spcAft>
                      </a:pPr>
                      <a:r>
                        <a:rPr lang="en-GB" sz="1200" kern="1400">
                          <a:ln>
                            <a:noFill/>
                          </a:ln>
                          <a:solidFill>
                            <a:srgbClr val="000000"/>
                          </a:solidFill>
                          <a:effectLst/>
                          <a:latin typeface="Gill Sans MT" panose="020B0502020104020203" pitchFamily="34" charset="0"/>
                        </a:rPr>
                        <a:t>the way in which land is used, or has been modified or managed by people</a:t>
                      </a:r>
                      <a:endParaRPr lang="en-GB" sz="1000" kern="1400">
                        <a:ln>
                          <a:noFill/>
                        </a:ln>
                        <a:solidFill>
                          <a:srgbClr val="000000"/>
                        </a:solidFill>
                        <a:effectLst/>
                        <a:latin typeface="Gill Sans MT" panose="020B0502020104020203" pitchFamily="34" charset="0"/>
                      </a:endParaRPr>
                    </a:p>
                  </a:txBody>
                  <a:tcPr marL="68580" marR="68580" marT="36195" marB="17780" anchor="ctr"/>
                </a:tc>
                <a:extLst>
                  <a:ext uri="{0D108BD9-81ED-4DB2-BD59-A6C34878D82A}">
                    <a16:rowId xmlns:a16="http://schemas.microsoft.com/office/drawing/2014/main" val="3562150550"/>
                  </a:ext>
                </a:extLst>
              </a:tr>
              <a:tr h="386516">
                <a:tc>
                  <a:txBody>
                    <a:bodyPr/>
                    <a:lstStyle/>
                    <a:p>
                      <a:pPr marR="0" indent="0" algn="l" rtl="0">
                        <a:lnSpc>
                          <a:spcPct val="120000"/>
                        </a:lnSpc>
                        <a:spcBef>
                          <a:spcPts val="0"/>
                        </a:spcBef>
                        <a:spcAft>
                          <a:spcPts val="600"/>
                        </a:spcAft>
                      </a:pPr>
                      <a:r>
                        <a:rPr lang="en-US" sz="1200" b="0" kern="1400">
                          <a:ln>
                            <a:noFill/>
                          </a:ln>
                          <a:solidFill>
                            <a:srgbClr val="000000"/>
                          </a:solidFill>
                          <a:effectLst/>
                          <a:latin typeface="Gill Sans MT" panose="020B0502020104020203" pitchFamily="34" charset="0"/>
                        </a:rPr>
                        <a:t>Megacities</a:t>
                      </a:r>
                      <a:endParaRPr lang="en-US" sz="1000" b="0" kern="1400">
                        <a:ln>
                          <a:noFill/>
                        </a:ln>
                        <a:solidFill>
                          <a:srgbClr val="000000"/>
                        </a:solidFill>
                        <a:effectLst/>
                        <a:latin typeface="Gill Sans MT" panose="020B0502020104020203" pitchFamily="34" charset="0"/>
                      </a:endParaRPr>
                    </a:p>
                  </a:txBody>
                  <a:tcPr marL="68580" marR="68580" marT="36195" marB="17780" anchor="ctr"/>
                </a:tc>
                <a:tc>
                  <a:txBody>
                    <a:bodyPr/>
                    <a:lstStyle/>
                    <a:p>
                      <a:pPr marR="506730" indent="0" algn="l" rtl="0">
                        <a:lnSpc>
                          <a:spcPct val="120000"/>
                        </a:lnSpc>
                        <a:spcBef>
                          <a:spcPts val="0"/>
                        </a:spcBef>
                        <a:spcAft>
                          <a:spcPts val="600"/>
                        </a:spcAft>
                      </a:pPr>
                      <a:r>
                        <a:rPr lang="en-GB" sz="1200" kern="1400">
                          <a:ln>
                            <a:noFill/>
                          </a:ln>
                          <a:solidFill>
                            <a:srgbClr val="000000"/>
                          </a:solidFill>
                          <a:effectLst/>
                          <a:latin typeface="Gill Sans MT" panose="020B0502020104020203" pitchFamily="34" charset="0"/>
                        </a:rPr>
                        <a:t>an urban area with a total population of more than ten million people</a:t>
                      </a:r>
                      <a:endParaRPr lang="en-GB" sz="1000" kern="1400">
                        <a:ln>
                          <a:noFill/>
                        </a:ln>
                        <a:solidFill>
                          <a:srgbClr val="000000"/>
                        </a:solidFill>
                        <a:effectLst/>
                        <a:latin typeface="Gill Sans MT" panose="020B0502020104020203" pitchFamily="34" charset="0"/>
                      </a:endParaRPr>
                    </a:p>
                  </a:txBody>
                  <a:tcPr marL="68580" marR="68580" marT="36195" marB="17780" anchor="ctr"/>
                </a:tc>
                <a:extLst>
                  <a:ext uri="{0D108BD9-81ED-4DB2-BD59-A6C34878D82A}">
                    <a16:rowId xmlns:a16="http://schemas.microsoft.com/office/drawing/2014/main" val="10002"/>
                  </a:ext>
                </a:extLst>
              </a:tr>
              <a:tr h="314858">
                <a:tc>
                  <a:txBody>
                    <a:bodyPr/>
                    <a:lstStyle/>
                    <a:p>
                      <a:pPr marR="0" indent="0" algn="l" rtl="0">
                        <a:lnSpc>
                          <a:spcPct val="120000"/>
                        </a:lnSpc>
                        <a:spcBef>
                          <a:spcPts val="0"/>
                        </a:spcBef>
                        <a:spcAft>
                          <a:spcPts val="600"/>
                        </a:spcAft>
                      </a:pPr>
                      <a:r>
                        <a:rPr lang="en-US" sz="1200" b="0" kern="1400">
                          <a:ln>
                            <a:noFill/>
                          </a:ln>
                          <a:solidFill>
                            <a:srgbClr val="000000"/>
                          </a:solidFill>
                          <a:effectLst/>
                          <a:latin typeface="Gill Sans MT" panose="020B0502020104020203" pitchFamily="34" charset="0"/>
                        </a:rPr>
                        <a:t>Migration</a:t>
                      </a:r>
                      <a:endParaRPr lang="en-US" sz="1000" b="0" kern="1400">
                        <a:ln>
                          <a:noFill/>
                        </a:ln>
                        <a:solidFill>
                          <a:srgbClr val="000000"/>
                        </a:solidFill>
                        <a:effectLst/>
                        <a:latin typeface="Gill Sans MT" panose="020B0502020104020203" pitchFamily="34" charset="0"/>
                      </a:endParaRPr>
                    </a:p>
                  </a:txBody>
                  <a:tcPr marL="68580" marR="68580" marT="36195" marB="17780" anchor="ctr"/>
                </a:tc>
                <a:tc>
                  <a:txBody>
                    <a:bodyPr/>
                    <a:lstStyle/>
                    <a:p>
                      <a:pPr marR="506730" indent="0" algn="l" rtl="0">
                        <a:lnSpc>
                          <a:spcPct val="120000"/>
                        </a:lnSpc>
                        <a:spcBef>
                          <a:spcPts val="0"/>
                        </a:spcBef>
                        <a:spcAft>
                          <a:spcPts val="600"/>
                        </a:spcAft>
                      </a:pPr>
                      <a:r>
                        <a:rPr lang="en-GB" sz="1200" kern="1400">
                          <a:ln>
                            <a:noFill/>
                          </a:ln>
                          <a:solidFill>
                            <a:srgbClr val="000000"/>
                          </a:solidFill>
                          <a:effectLst/>
                          <a:latin typeface="Gill Sans MT" panose="020B0502020104020203" pitchFamily="34" charset="0"/>
                        </a:rPr>
                        <a:t>when people move from one area to another</a:t>
                      </a:r>
                      <a:endParaRPr lang="en-GB" sz="1000" kern="1400">
                        <a:ln>
                          <a:noFill/>
                        </a:ln>
                        <a:solidFill>
                          <a:srgbClr val="000000"/>
                        </a:solidFill>
                        <a:effectLst/>
                        <a:latin typeface="Gill Sans MT" panose="020B0502020104020203" pitchFamily="34" charset="0"/>
                      </a:endParaRPr>
                    </a:p>
                  </a:txBody>
                  <a:tcPr marL="68580" marR="68580" marT="36195" marB="17780" anchor="ctr"/>
                </a:tc>
                <a:extLst>
                  <a:ext uri="{0D108BD9-81ED-4DB2-BD59-A6C34878D82A}">
                    <a16:rowId xmlns:a16="http://schemas.microsoft.com/office/drawing/2014/main" val="10003"/>
                  </a:ext>
                </a:extLst>
              </a:tr>
              <a:tr h="293610">
                <a:tc>
                  <a:txBody>
                    <a:bodyPr/>
                    <a:lstStyle/>
                    <a:p>
                      <a:pPr marR="0" indent="0" algn="l" rtl="0">
                        <a:lnSpc>
                          <a:spcPct val="120000"/>
                        </a:lnSpc>
                        <a:spcBef>
                          <a:spcPts val="0"/>
                        </a:spcBef>
                        <a:spcAft>
                          <a:spcPts val="600"/>
                        </a:spcAft>
                      </a:pPr>
                      <a:r>
                        <a:rPr lang="en-US" sz="1200" b="0" kern="1400">
                          <a:ln>
                            <a:noFill/>
                          </a:ln>
                          <a:solidFill>
                            <a:srgbClr val="000000"/>
                          </a:solidFill>
                          <a:effectLst/>
                          <a:latin typeface="Gill Sans MT" panose="020B0502020104020203" pitchFamily="34" charset="0"/>
                        </a:rPr>
                        <a:t>Natural increase</a:t>
                      </a:r>
                      <a:endParaRPr lang="en-US" sz="1000" b="0" kern="1400">
                        <a:ln>
                          <a:noFill/>
                        </a:ln>
                        <a:solidFill>
                          <a:srgbClr val="000000"/>
                        </a:solidFill>
                        <a:effectLst/>
                        <a:latin typeface="Gill Sans MT" panose="020B0502020104020203" pitchFamily="34" charset="0"/>
                      </a:endParaRPr>
                    </a:p>
                  </a:txBody>
                  <a:tcPr marL="68580" marR="68580" marT="36195" marB="17780" anchor="ctr"/>
                </a:tc>
                <a:tc>
                  <a:txBody>
                    <a:bodyPr/>
                    <a:lstStyle/>
                    <a:p>
                      <a:pPr marR="506730" indent="0" algn="l" rtl="0">
                        <a:lnSpc>
                          <a:spcPct val="120000"/>
                        </a:lnSpc>
                        <a:spcBef>
                          <a:spcPts val="0"/>
                        </a:spcBef>
                        <a:spcAft>
                          <a:spcPts val="600"/>
                        </a:spcAft>
                      </a:pPr>
                      <a:r>
                        <a:rPr lang="en-GB" sz="1200" kern="1400">
                          <a:ln>
                            <a:noFill/>
                          </a:ln>
                          <a:solidFill>
                            <a:srgbClr val="000000"/>
                          </a:solidFill>
                          <a:effectLst/>
                          <a:latin typeface="Gill Sans MT" panose="020B0502020104020203" pitchFamily="34" charset="0"/>
                        </a:rPr>
                        <a:t>birth rate minus the death rate of a population</a:t>
                      </a:r>
                      <a:endParaRPr lang="en-GB" sz="1000" kern="1400">
                        <a:ln>
                          <a:noFill/>
                        </a:ln>
                        <a:solidFill>
                          <a:srgbClr val="000000"/>
                        </a:solidFill>
                        <a:effectLst/>
                        <a:latin typeface="Gill Sans MT" panose="020B0502020104020203" pitchFamily="34" charset="0"/>
                      </a:endParaRPr>
                    </a:p>
                  </a:txBody>
                  <a:tcPr marL="68580" marR="68580" marT="36195" marB="17780" anchor="ctr"/>
                </a:tc>
                <a:extLst>
                  <a:ext uri="{0D108BD9-81ED-4DB2-BD59-A6C34878D82A}">
                    <a16:rowId xmlns:a16="http://schemas.microsoft.com/office/drawing/2014/main" val="3925240874"/>
                  </a:ext>
                </a:extLst>
              </a:tr>
              <a:tr h="314858">
                <a:tc>
                  <a:txBody>
                    <a:bodyPr/>
                    <a:lstStyle/>
                    <a:p>
                      <a:pPr marR="0" indent="0" algn="l" rtl="0">
                        <a:lnSpc>
                          <a:spcPct val="120000"/>
                        </a:lnSpc>
                        <a:spcBef>
                          <a:spcPts val="0"/>
                        </a:spcBef>
                        <a:spcAft>
                          <a:spcPts val="600"/>
                        </a:spcAft>
                      </a:pPr>
                      <a:r>
                        <a:rPr lang="en-US" sz="1200" b="0" kern="1400" dirty="0">
                          <a:ln>
                            <a:noFill/>
                          </a:ln>
                          <a:solidFill>
                            <a:srgbClr val="000000"/>
                          </a:solidFill>
                          <a:effectLst/>
                          <a:latin typeface="Gill Sans MT" panose="020B0502020104020203" pitchFamily="34" charset="0"/>
                        </a:rPr>
                        <a:t>Pull factors</a:t>
                      </a:r>
                      <a:endParaRPr lang="en-US" sz="1000" b="0" kern="1400" dirty="0">
                        <a:ln>
                          <a:noFill/>
                        </a:ln>
                        <a:solidFill>
                          <a:srgbClr val="000000"/>
                        </a:solidFill>
                        <a:effectLst/>
                        <a:latin typeface="Gill Sans MT" panose="020B0502020104020203" pitchFamily="34" charset="0"/>
                      </a:endParaRPr>
                    </a:p>
                  </a:txBody>
                  <a:tcPr marL="68580" marR="68580" marT="36195" marB="17780" anchor="ctr"/>
                </a:tc>
                <a:tc>
                  <a:txBody>
                    <a:bodyPr/>
                    <a:lstStyle/>
                    <a:p>
                      <a:pPr marR="506730" indent="0" algn="l" rtl="0">
                        <a:lnSpc>
                          <a:spcPct val="120000"/>
                        </a:lnSpc>
                        <a:spcBef>
                          <a:spcPts val="0"/>
                        </a:spcBef>
                        <a:spcAft>
                          <a:spcPts val="600"/>
                        </a:spcAft>
                      </a:pPr>
                      <a:r>
                        <a:rPr lang="en-GB" sz="1200" kern="1400">
                          <a:ln>
                            <a:noFill/>
                          </a:ln>
                          <a:solidFill>
                            <a:srgbClr val="000000"/>
                          </a:solidFill>
                          <a:effectLst/>
                          <a:latin typeface="Gill Sans MT" panose="020B0502020104020203" pitchFamily="34" charset="0"/>
                        </a:rPr>
                        <a:t>the attractions and opportunities of a place that encourage people to move there</a:t>
                      </a:r>
                      <a:endParaRPr lang="en-GB" sz="1000" kern="1400">
                        <a:ln>
                          <a:noFill/>
                        </a:ln>
                        <a:solidFill>
                          <a:srgbClr val="000000"/>
                        </a:solidFill>
                        <a:effectLst/>
                        <a:latin typeface="Gill Sans MT" panose="020B0502020104020203" pitchFamily="34" charset="0"/>
                      </a:endParaRPr>
                    </a:p>
                  </a:txBody>
                  <a:tcPr marL="68580" marR="68580" marT="36195" marB="17780" anchor="ctr"/>
                </a:tc>
                <a:extLst>
                  <a:ext uri="{0D108BD9-81ED-4DB2-BD59-A6C34878D82A}">
                    <a16:rowId xmlns:a16="http://schemas.microsoft.com/office/drawing/2014/main" val="4149408354"/>
                  </a:ext>
                </a:extLst>
              </a:tr>
              <a:tr h="314858">
                <a:tc>
                  <a:txBody>
                    <a:bodyPr/>
                    <a:lstStyle/>
                    <a:p>
                      <a:pPr marR="0" indent="0" algn="l" rtl="0">
                        <a:lnSpc>
                          <a:spcPct val="120000"/>
                        </a:lnSpc>
                        <a:spcBef>
                          <a:spcPts val="0"/>
                        </a:spcBef>
                        <a:spcAft>
                          <a:spcPts val="600"/>
                        </a:spcAft>
                      </a:pPr>
                      <a:r>
                        <a:rPr lang="en-US" sz="1200" b="0" kern="1400">
                          <a:ln>
                            <a:noFill/>
                          </a:ln>
                          <a:solidFill>
                            <a:srgbClr val="000000"/>
                          </a:solidFill>
                          <a:effectLst/>
                          <a:latin typeface="Gill Sans MT" panose="020B0502020104020203" pitchFamily="34" charset="0"/>
                        </a:rPr>
                        <a:t>Push factors</a:t>
                      </a:r>
                      <a:endParaRPr lang="en-US" sz="1000" b="0" kern="1400">
                        <a:ln>
                          <a:noFill/>
                        </a:ln>
                        <a:solidFill>
                          <a:srgbClr val="000000"/>
                        </a:solidFill>
                        <a:effectLst/>
                        <a:latin typeface="Gill Sans MT" panose="020B0502020104020203" pitchFamily="34" charset="0"/>
                      </a:endParaRPr>
                    </a:p>
                  </a:txBody>
                  <a:tcPr marL="68580" marR="68580" marT="36195" marB="17780" anchor="ctr"/>
                </a:tc>
                <a:tc>
                  <a:txBody>
                    <a:bodyPr/>
                    <a:lstStyle/>
                    <a:p>
                      <a:pPr marR="506730" indent="0" algn="l" rtl="0">
                        <a:lnSpc>
                          <a:spcPct val="120000"/>
                        </a:lnSpc>
                        <a:spcBef>
                          <a:spcPts val="0"/>
                        </a:spcBef>
                        <a:spcAft>
                          <a:spcPts val="600"/>
                        </a:spcAft>
                      </a:pPr>
                      <a:r>
                        <a:rPr lang="en-GB" sz="1200" kern="1400">
                          <a:ln>
                            <a:noFill/>
                          </a:ln>
                          <a:solidFill>
                            <a:srgbClr val="000000"/>
                          </a:solidFill>
                          <a:effectLst/>
                          <a:latin typeface="Gill Sans MT" panose="020B0502020104020203" pitchFamily="34" charset="0"/>
                        </a:rPr>
                        <a:t>the negative aspects of a place that encourage people to move away</a:t>
                      </a:r>
                      <a:endParaRPr lang="en-GB" sz="1000" kern="1400">
                        <a:ln>
                          <a:noFill/>
                        </a:ln>
                        <a:solidFill>
                          <a:srgbClr val="000000"/>
                        </a:solidFill>
                        <a:effectLst/>
                        <a:latin typeface="Gill Sans MT" panose="020B0502020104020203" pitchFamily="34" charset="0"/>
                      </a:endParaRPr>
                    </a:p>
                  </a:txBody>
                  <a:tcPr marL="68580" marR="68580" marT="36195" marB="17780" anchor="ctr"/>
                </a:tc>
                <a:extLst>
                  <a:ext uri="{0D108BD9-81ED-4DB2-BD59-A6C34878D82A}">
                    <a16:rowId xmlns:a16="http://schemas.microsoft.com/office/drawing/2014/main" val="1235971345"/>
                  </a:ext>
                </a:extLst>
              </a:tr>
              <a:tr h="314858">
                <a:tc>
                  <a:txBody>
                    <a:bodyPr/>
                    <a:lstStyle/>
                    <a:p>
                      <a:pPr marR="0" indent="0" algn="l" rtl="0">
                        <a:lnSpc>
                          <a:spcPct val="120000"/>
                        </a:lnSpc>
                        <a:spcBef>
                          <a:spcPts val="0"/>
                        </a:spcBef>
                        <a:spcAft>
                          <a:spcPts val="600"/>
                        </a:spcAft>
                      </a:pPr>
                      <a:r>
                        <a:rPr lang="en-US" sz="1200" b="0" kern="1400">
                          <a:ln>
                            <a:noFill/>
                          </a:ln>
                          <a:solidFill>
                            <a:srgbClr val="000000"/>
                          </a:solidFill>
                          <a:effectLst/>
                          <a:latin typeface="Gill Sans MT" panose="020B0502020104020203" pitchFamily="34" charset="0"/>
                        </a:rPr>
                        <a:t>Quality of life</a:t>
                      </a:r>
                      <a:endParaRPr lang="en-US" sz="1000" b="0" kern="1400">
                        <a:ln>
                          <a:noFill/>
                        </a:ln>
                        <a:solidFill>
                          <a:srgbClr val="000000"/>
                        </a:solidFill>
                        <a:effectLst/>
                        <a:latin typeface="Gill Sans MT" panose="020B0502020104020203" pitchFamily="34" charset="0"/>
                      </a:endParaRPr>
                    </a:p>
                  </a:txBody>
                  <a:tcPr marL="68580" marR="68580" marT="36195" marB="17780" anchor="ctr"/>
                </a:tc>
                <a:tc>
                  <a:txBody>
                    <a:bodyPr/>
                    <a:lstStyle/>
                    <a:p>
                      <a:pPr marR="506730" indent="0" algn="l" rtl="0">
                        <a:lnSpc>
                          <a:spcPct val="120000"/>
                        </a:lnSpc>
                        <a:spcBef>
                          <a:spcPts val="0"/>
                        </a:spcBef>
                        <a:spcAft>
                          <a:spcPts val="600"/>
                        </a:spcAft>
                      </a:pPr>
                      <a:r>
                        <a:rPr lang="en-GB" sz="1200" kern="1400">
                          <a:ln>
                            <a:noFill/>
                          </a:ln>
                          <a:solidFill>
                            <a:srgbClr val="000000"/>
                          </a:solidFill>
                          <a:effectLst/>
                          <a:latin typeface="Gill Sans MT" panose="020B0502020104020203" pitchFamily="34" charset="0"/>
                        </a:rPr>
                        <a:t>how good a person’s life is, measured by such things of housing and environment, access to education, healthcare, how secure people feel and how happy they are with their lifestyle</a:t>
                      </a:r>
                      <a:endParaRPr lang="en-GB" sz="1000" kern="1400">
                        <a:ln>
                          <a:noFill/>
                        </a:ln>
                        <a:solidFill>
                          <a:srgbClr val="000000"/>
                        </a:solidFill>
                        <a:effectLst/>
                        <a:latin typeface="Gill Sans MT" panose="020B0502020104020203" pitchFamily="34" charset="0"/>
                      </a:endParaRPr>
                    </a:p>
                  </a:txBody>
                  <a:tcPr marL="68580" marR="68580" marT="36195" marB="17780" anchor="ctr"/>
                </a:tc>
                <a:extLst>
                  <a:ext uri="{0D108BD9-81ED-4DB2-BD59-A6C34878D82A}">
                    <a16:rowId xmlns:a16="http://schemas.microsoft.com/office/drawing/2014/main" val="3748769057"/>
                  </a:ext>
                </a:extLst>
              </a:tr>
              <a:tr h="314858">
                <a:tc>
                  <a:txBody>
                    <a:bodyPr/>
                    <a:lstStyle/>
                    <a:p>
                      <a:pPr marR="0" indent="0" algn="l" rtl="0">
                        <a:lnSpc>
                          <a:spcPct val="120000"/>
                        </a:lnSpc>
                        <a:spcBef>
                          <a:spcPts val="0"/>
                        </a:spcBef>
                        <a:spcAft>
                          <a:spcPts val="600"/>
                        </a:spcAft>
                      </a:pPr>
                      <a:r>
                        <a:rPr lang="en-US" sz="1200" b="0" kern="1400">
                          <a:ln>
                            <a:noFill/>
                          </a:ln>
                          <a:solidFill>
                            <a:srgbClr val="000000"/>
                          </a:solidFill>
                          <a:effectLst/>
                          <a:latin typeface="Gill Sans MT" panose="020B0502020104020203" pitchFamily="34" charset="0"/>
                        </a:rPr>
                        <a:t>Rural–urban migration</a:t>
                      </a:r>
                      <a:endParaRPr lang="en-US" sz="1000" b="0" kern="1400">
                        <a:ln>
                          <a:noFill/>
                        </a:ln>
                        <a:solidFill>
                          <a:srgbClr val="000000"/>
                        </a:solidFill>
                        <a:effectLst/>
                        <a:latin typeface="Gill Sans MT" panose="020B0502020104020203" pitchFamily="34" charset="0"/>
                      </a:endParaRPr>
                    </a:p>
                  </a:txBody>
                  <a:tcPr marL="68580" marR="68580" marT="36195" marB="17780" anchor="ctr"/>
                </a:tc>
                <a:tc>
                  <a:txBody>
                    <a:bodyPr/>
                    <a:lstStyle/>
                    <a:p>
                      <a:pPr marR="506730" indent="0" algn="l" rtl="0">
                        <a:lnSpc>
                          <a:spcPct val="120000"/>
                        </a:lnSpc>
                        <a:spcBef>
                          <a:spcPts val="0"/>
                        </a:spcBef>
                        <a:spcAft>
                          <a:spcPts val="600"/>
                        </a:spcAft>
                      </a:pPr>
                      <a:r>
                        <a:rPr lang="en-GB" sz="1200" kern="1400">
                          <a:ln>
                            <a:noFill/>
                          </a:ln>
                          <a:solidFill>
                            <a:srgbClr val="000000"/>
                          </a:solidFill>
                          <a:effectLst/>
                          <a:latin typeface="Gill Sans MT" panose="020B0502020104020203" pitchFamily="34" charset="0"/>
                        </a:rPr>
                        <a:t>when people move from rural to urban areas</a:t>
                      </a:r>
                      <a:endParaRPr lang="en-GB" sz="1000" kern="1400">
                        <a:ln>
                          <a:noFill/>
                        </a:ln>
                        <a:solidFill>
                          <a:srgbClr val="000000"/>
                        </a:solidFill>
                        <a:effectLst/>
                        <a:latin typeface="Gill Sans MT" panose="020B0502020104020203" pitchFamily="34" charset="0"/>
                      </a:endParaRPr>
                    </a:p>
                  </a:txBody>
                  <a:tcPr marL="68580" marR="68580" marT="36195" marB="17780" anchor="ctr"/>
                </a:tc>
                <a:extLst>
                  <a:ext uri="{0D108BD9-81ED-4DB2-BD59-A6C34878D82A}">
                    <a16:rowId xmlns:a16="http://schemas.microsoft.com/office/drawing/2014/main" val="1543258229"/>
                  </a:ext>
                </a:extLst>
              </a:tr>
              <a:tr h="314858">
                <a:tc>
                  <a:txBody>
                    <a:bodyPr/>
                    <a:lstStyle/>
                    <a:p>
                      <a:pPr marR="0" indent="0" algn="l" rtl="0">
                        <a:lnSpc>
                          <a:spcPct val="120000"/>
                        </a:lnSpc>
                        <a:spcBef>
                          <a:spcPts val="0"/>
                        </a:spcBef>
                        <a:spcAft>
                          <a:spcPts val="600"/>
                        </a:spcAft>
                      </a:pPr>
                      <a:r>
                        <a:rPr lang="en-US" sz="1200" b="0" kern="1400">
                          <a:ln>
                            <a:noFill/>
                          </a:ln>
                          <a:solidFill>
                            <a:srgbClr val="000000"/>
                          </a:solidFill>
                          <a:effectLst/>
                          <a:latin typeface="Gill Sans MT" panose="020B0502020104020203" pitchFamily="34" charset="0"/>
                        </a:rPr>
                        <a:t>Sanitation</a:t>
                      </a:r>
                      <a:endParaRPr lang="en-US" sz="1000" b="0" kern="1400">
                        <a:ln>
                          <a:noFill/>
                        </a:ln>
                        <a:solidFill>
                          <a:srgbClr val="000000"/>
                        </a:solidFill>
                        <a:effectLst/>
                        <a:latin typeface="Gill Sans MT" panose="020B0502020104020203" pitchFamily="34" charset="0"/>
                      </a:endParaRPr>
                    </a:p>
                  </a:txBody>
                  <a:tcPr marL="68580" marR="68580" marT="36195" marB="17780" anchor="ctr"/>
                </a:tc>
                <a:tc>
                  <a:txBody>
                    <a:bodyPr/>
                    <a:lstStyle/>
                    <a:p>
                      <a:pPr marR="506730" indent="0" algn="l" rtl="0">
                        <a:lnSpc>
                          <a:spcPct val="120000"/>
                        </a:lnSpc>
                        <a:spcBef>
                          <a:spcPts val="0"/>
                        </a:spcBef>
                        <a:spcAft>
                          <a:spcPts val="600"/>
                        </a:spcAft>
                      </a:pPr>
                      <a:r>
                        <a:rPr lang="en-GB" sz="1200" kern="1400">
                          <a:ln>
                            <a:noFill/>
                          </a:ln>
                          <a:solidFill>
                            <a:srgbClr val="000000"/>
                          </a:solidFill>
                          <a:effectLst/>
                          <a:latin typeface="Gill Sans MT" panose="020B0502020104020203" pitchFamily="34" charset="0"/>
                        </a:rPr>
                        <a:t>measures designed to protect public health, such as providing clean water and disposing of sewage and waste</a:t>
                      </a:r>
                      <a:endParaRPr lang="en-GB" sz="1000" kern="1400">
                        <a:ln>
                          <a:noFill/>
                        </a:ln>
                        <a:solidFill>
                          <a:srgbClr val="000000"/>
                        </a:solidFill>
                        <a:effectLst/>
                        <a:latin typeface="Gill Sans MT" panose="020B0502020104020203" pitchFamily="34" charset="0"/>
                      </a:endParaRPr>
                    </a:p>
                  </a:txBody>
                  <a:tcPr marL="68580" marR="68580" marT="36195" marB="17780" anchor="ctr"/>
                </a:tc>
                <a:extLst>
                  <a:ext uri="{0D108BD9-81ED-4DB2-BD59-A6C34878D82A}">
                    <a16:rowId xmlns:a16="http://schemas.microsoft.com/office/drawing/2014/main" val="3146237369"/>
                  </a:ext>
                </a:extLst>
              </a:tr>
              <a:tr h="314858">
                <a:tc>
                  <a:txBody>
                    <a:bodyPr/>
                    <a:lstStyle/>
                    <a:p>
                      <a:pPr marR="0" indent="0" algn="l" rtl="0">
                        <a:lnSpc>
                          <a:spcPct val="120000"/>
                        </a:lnSpc>
                        <a:spcBef>
                          <a:spcPts val="0"/>
                        </a:spcBef>
                        <a:spcAft>
                          <a:spcPts val="600"/>
                        </a:spcAft>
                      </a:pPr>
                      <a:r>
                        <a:rPr lang="en-US" sz="1200" b="0" kern="1400">
                          <a:ln>
                            <a:noFill/>
                          </a:ln>
                          <a:solidFill>
                            <a:srgbClr val="000000"/>
                          </a:solidFill>
                          <a:effectLst/>
                          <a:latin typeface="Gill Sans MT" panose="020B0502020104020203" pitchFamily="34" charset="0"/>
                        </a:rPr>
                        <a:t>Service industries</a:t>
                      </a:r>
                      <a:endParaRPr lang="en-US" sz="1000" b="0" kern="1400">
                        <a:ln>
                          <a:noFill/>
                        </a:ln>
                        <a:solidFill>
                          <a:srgbClr val="000000"/>
                        </a:solidFill>
                        <a:effectLst/>
                        <a:latin typeface="Gill Sans MT" panose="020B0502020104020203" pitchFamily="34" charset="0"/>
                      </a:endParaRPr>
                    </a:p>
                  </a:txBody>
                  <a:tcPr marL="68580" marR="68580" marT="36195" marB="17780" anchor="ctr"/>
                </a:tc>
                <a:tc>
                  <a:txBody>
                    <a:bodyPr/>
                    <a:lstStyle/>
                    <a:p>
                      <a:pPr marR="506730" indent="0" algn="l" rtl="0">
                        <a:lnSpc>
                          <a:spcPct val="120000"/>
                        </a:lnSpc>
                        <a:spcBef>
                          <a:spcPts val="0"/>
                        </a:spcBef>
                        <a:spcAft>
                          <a:spcPts val="600"/>
                        </a:spcAft>
                      </a:pPr>
                      <a:r>
                        <a:rPr lang="en-GB" sz="1200" kern="1400">
                          <a:ln>
                            <a:noFill/>
                          </a:ln>
                          <a:solidFill>
                            <a:srgbClr val="000000"/>
                          </a:solidFill>
                          <a:effectLst/>
                          <a:latin typeface="Gill Sans MT" panose="020B0502020104020203" pitchFamily="34" charset="0"/>
                        </a:rPr>
                        <a:t>the economic activities that provide various services − commercial, professional, social, entertainment and personal</a:t>
                      </a:r>
                      <a:endParaRPr lang="en-GB" sz="1000" kern="1400">
                        <a:ln>
                          <a:noFill/>
                        </a:ln>
                        <a:solidFill>
                          <a:srgbClr val="000000"/>
                        </a:solidFill>
                        <a:effectLst/>
                        <a:latin typeface="Gill Sans MT" panose="020B0502020104020203" pitchFamily="34" charset="0"/>
                      </a:endParaRPr>
                    </a:p>
                  </a:txBody>
                  <a:tcPr marL="68580" marR="68580" marT="36195" marB="17780" anchor="ctr"/>
                </a:tc>
                <a:extLst>
                  <a:ext uri="{0D108BD9-81ED-4DB2-BD59-A6C34878D82A}">
                    <a16:rowId xmlns:a16="http://schemas.microsoft.com/office/drawing/2014/main" val="926076416"/>
                  </a:ext>
                </a:extLst>
              </a:tr>
              <a:tr h="314858">
                <a:tc>
                  <a:txBody>
                    <a:bodyPr/>
                    <a:lstStyle/>
                    <a:p>
                      <a:pPr marR="0" indent="0" algn="l" rtl="0">
                        <a:lnSpc>
                          <a:spcPct val="120000"/>
                        </a:lnSpc>
                        <a:spcBef>
                          <a:spcPts val="0"/>
                        </a:spcBef>
                        <a:spcAft>
                          <a:spcPts val="600"/>
                        </a:spcAft>
                      </a:pPr>
                      <a:r>
                        <a:rPr lang="en-US" sz="1200" b="0" kern="1400">
                          <a:ln>
                            <a:noFill/>
                          </a:ln>
                          <a:solidFill>
                            <a:srgbClr val="000000"/>
                          </a:solidFill>
                          <a:effectLst/>
                          <a:latin typeface="Gill Sans MT" panose="020B0502020104020203" pitchFamily="34" charset="0"/>
                        </a:rPr>
                        <a:t>Squatter settlement</a:t>
                      </a:r>
                      <a:endParaRPr lang="en-US" sz="1000" b="0" kern="1400">
                        <a:ln>
                          <a:noFill/>
                        </a:ln>
                        <a:solidFill>
                          <a:srgbClr val="000000"/>
                        </a:solidFill>
                        <a:effectLst/>
                        <a:latin typeface="Gill Sans MT" panose="020B0502020104020203" pitchFamily="34" charset="0"/>
                      </a:endParaRPr>
                    </a:p>
                  </a:txBody>
                  <a:tcPr marL="68580" marR="68580" marT="36195" marB="17780" anchor="ctr"/>
                </a:tc>
                <a:tc>
                  <a:txBody>
                    <a:bodyPr/>
                    <a:lstStyle/>
                    <a:p>
                      <a:pPr marR="506730" indent="0" algn="l" rtl="0">
                        <a:lnSpc>
                          <a:spcPct val="120000"/>
                        </a:lnSpc>
                        <a:spcBef>
                          <a:spcPts val="0"/>
                        </a:spcBef>
                        <a:spcAft>
                          <a:spcPts val="600"/>
                        </a:spcAft>
                      </a:pPr>
                      <a:r>
                        <a:rPr lang="en-GB" sz="1200" kern="1400">
                          <a:ln>
                            <a:noFill/>
                          </a:ln>
                          <a:solidFill>
                            <a:srgbClr val="000000"/>
                          </a:solidFill>
                          <a:effectLst/>
                          <a:latin typeface="Gill Sans MT" panose="020B0502020104020203" pitchFamily="34" charset="0"/>
                        </a:rPr>
                        <a:t>an area of (often illegal) poor-quality housing, lacking in services like water supply, sewerage and electricity</a:t>
                      </a:r>
                      <a:endParaRPr lang="en-GB" sz="1000" kern="1400">
                        <a:ln>
                          <a:noFill/>
                        </a:ln>
                        <a:solidFill>
                          <a:srgbClr val="000000"/>
                        </a:solidFill>
                        <a:effectLst/>
                        <a:latin typeface="Gill Sans MT" panose="020B0502020104020203" pitchFamily="34" charset="0"/>
                      </a:endParaRPr>
                    </a:p>
                  </a:txBody>
                  <a:tcPr marL="68580" marR="68580" marT="36195" marB="17780" anchor="ctr"/>
                </a:tc>
                <a:extLst>
                  <a:ext uri="{0D108BD9-81ED-4DB2-BD59-A6C34878D82A}">
                    <a16:rowId xmlns:a16="http://schemas.microsoft.com/office/drawing/2014/main" val="1875491268"/>
                  </a:ext>
                </a:extLst>
              </a:tr>
              <a:tr h="314858">
                <a:tc>
                  <a:txBody>
                    <a:bodyPr/>
                    <a:lstStyle/>
                    <a:p>
                      <a:pPr marR="0" indent="0" algn="l" rtl="0">
                        <a:lnSpc>
                          <a:spcPct val="120000"/>
                        </a:lnSpc>
                        <a:spcBef>
                          <a:spcPts val="0"/>
                        </a:spcBef>
                        <a:spcAft>
                          <a:spcPts val="600"/>
                        </a:spcAft>
                      </a:pPr>
                      <a:r>
                        <a:rPr lang="en-US" sz="1200" b="0" kern="1400" dirty="0">
                          <a:ln>
                            <a:noFill/>
                          </a:ln>
                          <a:solidFill>
                            <a:srgbClr val="000000"/>
                          </a:solidFill>
                          <a:effectLst/>
                          <a:latin typeface="Gill Sans MT" panose="020B0502020104020203" pitchFamily="34" charset="0"/>
                        </a:rPr>
                        <a:t>Urban growth</a:t>
                      </a:r>
                      <a:endParaRPr lang="en-US" sz="1000" b="0" kern="1400" dirty="0">
                        <a:ln>
                          <a:noFill/>
                        </a:ln>
                        <a:solidFill>
                          <a:srgbClr val="000000"/>
                        </a:solidFill>
                        <a:effectLst/>
                        <a:latin typeface="Gill Sans MT" panose="020B0502020104020203" pitchFamily="34" charset="0"/>
                      </a:endParaRPr>
                    </a:p>
                  </a:txBody>
                  <a:tcPr marL="68580" marR="68580" marT="36195" marB="17780" anchor="ctr"/>
                </a:tc>
                <a:tc>
                  <a:txBody>
                    <a:bodyPr/>
                    <a:lstStyle/>
                    <a:p>
                      <a:pPr marR="506730" indent="0" algn="l" rtl="0">
                        <a:lnSpc>
                          <a:spcPct val="120000"/>
                        </a:lnSpc>
                        <a:spcBef>
                          <a:spcPts val="0"/>
                        </a:spcBef>
                        <a:spcAft>
                          <a:spcPts val="600"/>
                        </a:spcAft>
                      </a:pPr>
                      <a:r>
                        <a:rPr lang="en-GB" sz="1200" kern="1400">
                          <a:ln>
                            <a:noFill/>
                          </a:ln>
                          <a:solidFill>
                            <a:srgbClr val="000000"/>
                          </a:solidFill>
                          <a:effectLst/>
                          <a:latin typeface="Gill Sans MT" panose="020B0502020104020203" pitchFamily="34" charset="0"/>
                        </a:rPr>
                        <a:t>the increase in the area covered by cities</a:t>
                      </a:r>
                      <a:endParaRPr lang="en-GB" sz="1000" kern="1400">
                        <a:ln>
                          <a:noFill/>
                        </a:ln>
                        <a:solidFill>
                          <a:srgbClr val="000000"/>
                        </a:solidFill>
                        <a:effectLst/>
                        <a:latin typeface="Gill Sans MT" panose="020B0502020104020203" pitchFamily="34" charset="0"/>
                      </a:endParaRPr>
                    </a:p>
                  </a:txBody>
                  <a:tcPr marL="68580" marR="68580" marT="36195" marB="17780" anchor="ctr"/>
                </a:tc>
                <a:extLst>
                  <a:ext uri="{0D108BD9-81ED-4DB2-BD59-A6C34878D82A}">
                    <a16:rowId xmlns:a16="http://schemas.microsoft.com/office/drawing/2014/main" val="2060469029"/>
                  </a:ext>
                </a:extLst>
              </a:tr>
              <a:tr h="314858">
                <a:tc>
                  <a:txBody>
                    <a:bodyPr/>
                    <a:lstStyle/>
                    <a:p>
                      <a:pPr marR="0" indent="0" algn="l" rtl="0">
                        <a:lnSpc>
                          <a:spcPct val="120000"/>
                        </a:lnSpc>
                        <a:spcBef>
                          <a:spcPts val="0"/>
                        </a:spcBef>
                        <a:spcAft>
                          <a:spcPts val="600"/>
                        </a:spcAft>
                      </a:pPr>
                      <a:r>
                        <a:rPr lang="en-US" sz="1200" b="0" kern="1400" dirty="0" err="1">
                          <a:ln>
                            <a:noFill/>
                          </a:ln>
                          <a:solidFill>
                            <a:srgbClr val="000000"/>
                          </a:solidFill>
                          <a:effectLst/>
                          <a:latin typeface="Gill Sans MT" panose="020B0502020104020203" pitchFamily="34" charset="0"/>
                        </a:rPr>
                        <a:t>Urbanisation</a:t>
                      </a:r>
                      <a:endParaRPr lang="en-US" sz="1000" b="0" kern="1400" dirty="0">
                        <a:ln>
                          <a:noFill/>
                        </a:ln>
                        <a:solidFill>
                          <a:srgbClr val="000000"/>
                        </a:solidFill>
                        <a:effectLst/>
                        <a:latin typeface="Gill Sans MT" panose="020B0502020104020203" pitchFamily="34" charset="0"/>
                      </a:endParaRPr>
                    </a:p>
                  </a:txBody>
                  <a:tcPr marL="68580" marR="68580" marT="36195" marB="17780" anchor="ctr"/>
                </a:tc>
                <a:tc>
                  <a:txBody>
                    <a:bodyPr/>
                    <a:lstStyle/>
                    <a:p>
                      <a:pPr marR="506730" indent="0" algn="l" rtl="0">
                        <a:lnSpc>
                          <a:spcPct val="120000"/>
                        </a:lnSpc>
                        <a:spcBef>
                          <a:spcPts val="0"/>
                        </a:spcBef>
                        <a:spcAft>
                          <a:spcPts val="600"/>
                        </a:spcAft>
                      </a:pPr>
                      <a:r>
                        <a:rPr lang="en-GB" sz="1200" kern="1400" dirty="0">
                          <a:ln>
                            <a:noFill/>
                          </a:ln>
                          <a:solidFill>
                            <a:srgbClr val="000000"/>
                          </a:solidFill>
                          <a:effectLst/>
                          <a:latin typeface="Gill Sans MT" panose="020B0502020104020203" pitchFamily="34" charset="0"/>
                        </a:rPr>
                        <a:t>when an increasing percentage of a country's population live in towns and cities</a:t>
                      </a:r>
                      <a:endParaRPr lang="en-GB" sz="1000" kern="1400" dirty="0">
                        <a:ln>
                          <a:noFill/>
                        </a:ln>
                        <a:solidFill>
                          <a:srgbClr val="000000"/>
                        </a:solidFill>
                        <a:effectLst/>
                        <a:latin typeface="Gill Sans MT" panose="020B0502020104020203" pitchFamily="34" charset="0"/>
                      </a:endParaRPr>
                    </a:p>
                  </a:txBody>
                  <a:tcPr marL="68580" marR="68580" marT="36195" marB="17780" anchor="ctr"/>
                </a:tc>
                <a:extLst>
                  <a:ext uri="{0D108BD9-81ED-4DB2-BD59-A6C34878D82A}">
                    <a16:rowId xmlns:a16="http://schemas.microsoft.com/office/drawing/2014/main" val="1008380894"/>
                  </a:ext>
                </a:extLst>
              </a:tr>
            </a:tbl>
          </a:graphicData>
        </a:graphic>
      </p:graphicFrame>
      <p:sp>
        <p:nvSpPr>
          <p:cNvPr id="5" name="TextBox 4"/>
          <p:cNvSpPr txBox="1"/>
          <p:nvPr/>
        </p:nvSpPr>
        <p:spPr>
          <a:xfrm>
            <a:off x="10003425" y="134605"/>
            <a:ext cx="1786308" cy="461665"/>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Gill Sans MT" panose="020B0502020104020203" pitchFamily="34" charset="0"/>
              </a:rPr>
              <a:t>Geography</a:t>
            </a:r>
            <a:endParaRPr kumimoji="0" lang="en-US" sz="2000" b="0" i="0" u="none" strike="noStrike" kern="1200" cap="none" spc="0" normalizeH="0" baseline="0" noProof="0" dirty="0">
              <a:ln>
                <a:noFill/>
              </a:ln>
              <a:solidFill>
                <a:prstClr val="white"/>
              </a:solidFill>
              <a:effectLst/>
              <a:uLnTx/>
              <a:uFillTx/>
              <a:latin typeface="Gill Sans MT" panose="020B0502020104020203" pitchFamily="34" charset="0"/>
            </a:endParaRPr>
          </a:p>
        </p:txBody>
      </p:sp>
      <p:sp>
        <p:nvSpPr>
          <p:cNvPr id="4" name="TextBox 3"/>
          <p:cNvSpPr txBox="1"/>
          <p:nvPr/>
        </p:nvSpPr>
        <p:spPr>
          <a:xfrm>
            <a:off x="11755120" y="6488668"/>
            <a:ext cx="436880" cy="369332"/>
          </a:xfrm>
          <a:prstGeom prst="rect">
            <a:avLst/>
          </a:prstGeom>
          <a:solidFill>
            <a:schemeClr val="tx1"/>
          </a:solidFill>
        </p:spPr>
        <p:txBody>
          <a:bodyPr wrap="square" rtlCol="0">
            <a:spAutoFit/>
          </a:bodyPr>
          <a:lstStyle/>
          <a:p>
            <a:pPr algn="ctr"/>
            <a:r>
              <a:rPr lang="en-GB" dirty="0">
                <a:solidFill>
                  <a:schemeClr val="bg1"/>
                </a:solidFill>
              </a:rPr>
              <a:t>6</a:t>
            </a:r>
          </a:p>
        </p:txBody>
      </p:sp>
    </p:spTree>
    <p:extLst>
      <p:ext uri="{BB962C8B-B14F-4D97-AF65-F5344CB8AC3E}">
        <p14:creationId xmlns:p14="http://schemas.microsoft.com/office/powerpoint/2010/main" val="40343663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2419289845"/>
              </p:ext>
            </p:extLst>
          </p:nvPr>
        </p:nvGraphicFramePr>
        <p:xfrm>
          <a:off x="122703" y="365437"/>
          <a:ext cx="11667030" cy="6258102"/>
        </p:xfrm>
        <a:graphic>
          <a:graphicData uri="http://schemas.openxmlformats.org/drawingml/2006/table">
            <a:tbl>
              <a:tblPr firstRow="1" bandRow="1">
                <a:tableStyleId>{5940675A-B579-460E-94D1-54222C63F5DA}</a:tableStyleId>
              </a:tblPr>
              <a:tblGrid>
                <a:gridCol w="2255090">
                  <a:extLst>
                    <a:ext uri="{9D8B030D-6E8A-4147-A177-3AD203B41FA5}">
                      <a16:colId xmlns:a16="http://schemas.microsoft.com/office/drawing/2014/main" val="20000"/>
                    </a:ext>
                  </a:extLst>
                </a:gridCol>
                <a:gridCol w="9411940">
                  <a:extLst>
                    <a:ext uri="{9D8B030D-6E8A-4147-A177-3AD203B41FA5}">
                      <a16:colId xmlns:a16="http://schemas.microsoft.com/office/drawing/2014/main" val="20001"/>
                    </a:ext>
                  </a:extLst>
                </a:gridCol>
              </a:tblGrid>
              <a:tr h="297048">
                <a:tc>
                  <a:txBody>
                    <a:bodyPr/>
                    <a:lstStyle/>
                    <a:p>
                      <a:pPr algn="l"/>
                      <a:r>
                        <a:rPr lang="en-GB" sz="1200" b="1" dirty="0">
                          <a:latin typeface="Gill Sans MT" panose="020B0502020104020203" pitchFamily="34" charset="0"/>
                        </a:rPr>
                        <a:t>Key Word</a:t>
                      </a:r>
                    </a:p>
                  </a:txBody>
                  <a:tcPr anchor="ctr">
                    <a:solidFill>
                      <a:schemeClr val="accent6">
                        <a:lumMod val="20000"/>
                        <a:lumOff val="80000"/>
                      </a:schemeClr>
                    </a:solidFill>
                  </a:tcPr>
                </a:tc>
                <a:tc>
                  <a:txBody>
                    <a:bodyPr/>
                    <a:lstStyle/>
                    <a:p>
                      <a:pPr algn="l"/>
                      <a:r>
                        <a:rPr lang="en-GB" sz="1200" b="1" dirty="0">
                          <a:latin typeface="Gill Sans MT" panose="020B0502020104020203" pitchFamily="34" charset="0"/>
                        </a:rPr>
                        <a:t>Definition</a:t>
                      </a:r>
                    </a:p>
                  </a:txBody>
                  <a:tcPr anchor="ctr">
                    <a:solidFill>
                      <a:schemeClr val="accent6">
                        <a:lumMod val="20000"/>
                        <a:lumOff val="80000"/>
                      </a:schemeClr>
                    </a:solidFill>
                  </a:tcPr>
                </a:tc>
                <a:extLst>
                  <a:ext uri="{0D108BD9-81ED-4DB2-BD59-A6C34878D82A}">
                    <a16:rowId xmlns:a16="http://schemas.microsoft.com/office/drawing/2014/main" val="10000"/>
                  </a:ext>
                </a:extLst>
              </a:tr>
              <a:tr h="314858">
                <a:tc>
                  <a:txBody>
                    <a:bodyPr/>
                    <a:lstStyle/>
                    <a:p>
                      <a:pPr marR="0" indent="0" algn="l" rtl="0">
                        <a:lnSpc>
                          <a:spcPct val="120000"/>
                        </a:lnSpc>
                        <a:spcBef>
                          <a:spcPts val="0"/>
                        </a:spcBef>
                        <a:spcAft>
                          <a:spcPts val="600"/>
                        </a:spcAft>
                      </a:pPr>
                      <a:r>
                        <a:rPr lang="en-US" sz="1200" b="0" kern="1400" dirty="0">
                          <a:ln>
                            <a:noFill/>
                          </a:ln>
                          <a:solidFill>
                            <a:srgbClr val="000000"/>
                          </a:solidFill>
                          <a:effectLst/>
                          <a:latin typeface="Gill Sans MT" panose="020B0502020104020203" pitchFamily="34" charset="0"/>
                        </a:rPr>
                        <a:t>Brownfield site</a:t>
                      </a:r>
                      <a:endParaRPr lang="en-US" sz="1000" b="0" kern="1400" dirty="0">
                        <a:ln>
                          <a:noFill/>
                        </a:ln>
                        <a:solidFill>
                          <a:srgbClr val="000000"/>
                        </a:solidFill>
                        <a:effectLst/>
                        <a:latin typeface="Gill Sans MT" panose="020B0502020104020203" pitchFamily="34" charset="0"/>
                      </a:endParaRPr>
                    </a:p>
                  </a:txBody>
                  <a:tcPr marL="68580" marR="68580" marT="36195" marB="17780" anchor="ctr"/>
                </a:tc>
                <a:tc>
                  <a:txBody>
                    <a:bodyPr/>
                    <a:lstStyle/>
                    <a:p>
                      <a:pPr marR="506730" indent="0" algn="l" rtl="0">
                        <a:lnSpc>
                          <a:spcPct val="120000"/>
                        </a:lnSpc>
                        <a:spcBef>
                          <a:spcPts val="0"/>
                        </a:spcBef>
                        <a:spcAft>
                          <a:spcPts val="600"/>
                        </a:spcAft>
                      </a:pPr>
                      <a:r>
                        <a:rPr lang="en-GB" sz="1200" kern="1400" dirty="0">
                          <a:ln>
                            <a:noFill/>
                          </a:ln>
                          <a:solidFill>
                            <a:srgbClr val="000000"/>
                          </a:solidFill>
                          <a:effectLst/>
                          <a:latin typeface="Gill Sans MT" panose="020B0502020104020203" pitchFamily="34" charset="0"/>
                        </a:rPr>
                        <a:t>land that has been used, abandoned and now awaits reuse; often found in urban areas</a:t>
                      </a:r>
                      <a:endParaRPr lang="en-GB" sz="1000" kern="1400" dirty="0">
                        <a:ln>
                          <a:noFill/>
                        </a:ln>
                        <a:solidFill>
                          <a:srgbClr val="000000"/>
                        </a:solidFill>
                        <a:effectLst/>
                        <a:latin typeface="Gill Sans MT" panose="020B0502020104020203" pitchFamily="34" charset="0"/>
                      </a:endParaRPr>
                    </a:p>
                  </a:txBody>
                  <a:tcPr marL="68580" marR="68580" marT="36195" marB="17780" anchor="ctr"/>
                </a:tc>
                <a:extLst>
                  <a:ext uri="{0D108BD9-81ED-4DB2-BD59-A6C34878D82A}">
                    <a16:rowId xmlns:a16="http://schemas.microsoft.com/office/drawing/2014/main" val="10001"/>
                  </a:ext>
                </a:extLst>
              </a:tr>
              <a:tr h="314858">
                <a:tc>
                  <a:txBody>
                    <a:bodyPr/>
                    <a:lstStyle/>
                    <a:p>
                      <a:pPr marR="0" indent="0" algn="l" rtl="0">
                        <a:lnSpc>
                          <a:spcPct val="120000"/>
                        </a:lnSpc>
                        <a:spcBef>
                          <a:spcPts val="0"/>
                        </a:spcBef>
                        <a:spcAft>
                          <a:spcPts val="600"/>
                        </a:spcAft>
                      </a:pPr>
                      <a:r>
                        <a:rPr lang="en-US" sz="1200" b="0" kern="1400">
                          <a:ln>
                            <a:noFill/>
                          </a:ln>
                          <a:solidFill>
                            <a:srgbClr val="000000"/>
                          </a:solidFill>
                          <a:effectLst/>
                          <a:latin typeface="Gill Sans MT" panose="020B0502020104020203" pitchFamily="34" charset="0"/>
                        </a:rPr>
                        <a:t>Dereliction</a:t>
                      </a:r>
                      <a:endParaRPr lang="en-US" sz="1000" b="0" kern="1400">
                        <a:ln>
                          <a:noFill/>
                        </a:ln>
                        <a:solidFill>
                          <a:srgbClr val="000000"/>
                        </a:solidFill>
                        <a:effectLst/>
                        <a:latin typeface="Gill Sans MT" panose="020B0502020104020203" pitchFamily="34" charset="0"/>
                      </a:endParaRPr>
                    </a:p>
                  </a:txBody>
                  <a:tcPr marL="68580" marR="68580" marT="36195" marB="17780" anchor="ctr"/>
                </a:tc>
                <a:tc>
                  <a:txBody>
                    <a:bodyPr/>
                    <a:lstStyle/>
                    <a:p>
                      <a:pPr marR="506730" indent="0" algn="l" rtl="0">
                        <a:lnSpc>
                          <a:spcPct val="120000"/>
                        </a:lnSpc>
                        <a:spcBef>
                          <a:spcPts val="0"/>
                        </a:spcBef>
                        <a:spcAft>
                          <a:spcPts val="600"/>
                        </a:spcAft>
                      </a:pPr>
                      <a:r>
                        <a:rPr lang="en-US" sz="1200" kern="1400">
                          <a:ln>
                            <a:noFill/>
                          </a:ln>
                          <a:solidFill>
                            <a:srgbClr val="000000"/>
                          </a:solidFill>
                          <a:effectLst/>
                          <a:latin typeface="Gill Sans MT" panose="020B0502020104020203" pitchFamily="34" charset="0"/>
                        </a:rPr>
                        <a:t>abandoned buildings and wasteland</a:t>
                      </a:r>
                      <a:endParaRPr lang="en-US" sz="1000" kern="1400">
                        <a:ln>
                          <a:noFill/>
                        </a:ln>
                        <a:solidFill>
                          <a:srgbClr val="000000"/>
                        </a:solidFill>
                        <a:effectLst/>
                        <a:latin typeface="Gill Sans MT" panose="020B0502020104020203" pitchFamily="34" charset="0"/>
                      </a:endParaRPr>
                    </a:p>
                  </a:txBody>
                  <a:tcPr marL="68580" marR="68580" marT="36195" marB="17780" anchor="ctr"/>
                </a:tc>
                <a:extLst>
                  <a:ext uri="{0D108BD9-81ED-4DB2-BD59-A6C34878D82A}">
                    <a16:rowId xmlns:a16="http://schemas.microsoft.com/office/drawing/2014/main" val="919056624"/>
                  </a:ext>
                </a:extLst>
              </a:tr>
              <a:tr h="314858">
                <a:tc>
                  <a:txBody>
                    <a:bodyPr/>
                    <a:lstStyle/>
                    <a:p>
                      <a:pPr marR="0" indent="0" algn="l" rtl="0">
                        <a:lnSpc>
                          <a:spcPct val="120000"/>
                        </a:lnSpc>
                        <a:spcBef>
                          <a:spcPts val="0"/>
                        </a:spcBef>
                        <a:spcAft>
                          <a:spcPts val="600"/>
                        </a:spcAft>
                      </a:pPr>
                      <a:r>
                        <a:rPr lang="en-US" sz="1200" b="0" kern="1400">
                          <a:ln>
                            <a:noFill/>
                          </a:ln>
                          <a:solidFill>
                            <a:srgbClr val="000000"/>
                          </a:solidFill>
                          <a:effectLst/>
                          <a:latin typeface="Gill Sans MT" panose="020B0502020104020203" pitchFamily="34" charset="0"/>
                        </a:rPr>
                        <a:t>Enterprise zone</a:t>
                      </a:r>
                      <a:endParaRPr lang="en-US" sz="1000" b="0" kern="1400">
                        <a:ln>
                          <a:noFill/>
                        </a:ln>
                        <a:solidFill>
                          <a:srgbClr val="000000"/>
                        </a:solidFill>
                        <a:effectLst/>
                        <a:latin typeface="Gill Sans MT" panose="020B0502020104020203" pitchFamily="34" charset="0"/>
                      </a:endParaRPr>
                    </a:p>
                  </a:txBody>
                  <a:tcPr marL="68580" marR="68580" marT="36195" marB="17780" anchor="ctr"/>
                </a:tc>
                <a:tc>
                  <a:txBody>
                    <a:bodyPr/>
                    <a:lstStyle/>
                    <a:p>
                      <a:pPr marR="506730" indent="0" algn="l" rtl="0">
                        <a:lnSpc>
                          <a:spcPct val="120000"/>
                        </a:lnSpc>
                        <a:spcBef>
                          <a:spcPts val="0"/>
                        </a:spcBef>
                        <a:spcAft>
                          <a:spcPts val="600"/>
                        </a:spcAft>
                      </a:pPr>
                      <a:r>
                        <a:rPr lang="en-GB" sz="1200" kern="1400">
                          <a:ln>
                            <a:noFill/>
                          </a:ln>
                          <a:solidFill>
                            <a:srgbClr val="000000"/>
                          </a:solidFill>
                          <a:effectLst/>
                          <a:latin typeface="Gill Sans MT" panose="020B0502020104020203" pitchFamily="34" charset="0"/>
                        </a:rPr>
                        <a:t>a scheme supported by the government to encourage new businesses and new jobs in areas where there were no pre-existing businesses</a:t>
                      </a:r>
                      <a:endParaRPr lang="en-GB" sz="1000" kern="1400">
                        <a:ln>
                          <a:noFill/>
                        </a:ln>
                        <a:solidFill>
                          <a:srgbClr val="000000"/>
                        </a:solidFill>
                        <a:effectLst/>
                        <a:latin typeface="Gill Sans MT" panose="020B0502020104020203" pitchFamily="34" charset="0"/>
                      </a:endParaRPr>
                    </a:p>
                  </a:txBody>
                  <a:tcPr marL="68580" marR="68580" marT="36195" marB="17780" anchor="ctr"/>
                </a:tc>
                <a:extLst>
                  <a:ext uri="{0D108BD9-81ED-4DB2-BD59-A6C34878D82A}">
                    <a16:rowId xmlns:a16="http://schemas.microsoft.com/office/drawing/2014/main" val="439540079"/>
                  </a:ext>
                </a:extLst>
              </a:tr>
              <a:tr h="314858">
                <a:tc>
                  <a:txBody>
                    <a:bodyPr/>
                    <a:lstStyle/>
                    <a:p>
                      <a:pPr marR="0" indent="0" algn="l" rtl="0">
                        <a:lnSpc>
                          <a:spcPct val="120000"/>
                        </a:lnSpc>
                        <a:spcBef>
                          <a:spcPts val="0"/>
                        </a:spcBef>
                        <a:spcAft>
                          <a:spcPts val="600"/>
                        </a:spcAft>
                      </a:pPr>
                      <a:r>
                        <a:rPr lang="en-US" sz="1200" b="0" kern="1400">
                          <a:ln>
                            <a:noFill/>
                          </a:ln>
                          <a:solidFill>
                            <a:srgbClr val="000000"/>
                          </a:solidFill>
                          <a:effectLst/>
                          <a:latin typeface="Gill Sans MT" panose="020B0502020104020203" pitchFamily="34" charset="0"/>
                        </a:rPr>
                        <a:t>Gentrification</a:t>
                      </a:r>
                      <a:endParaRPr lang="en-US" sz="1000" b="0" kern="1400">
                        <a:ln>
                          <a:noFill/>
                        </a:ln>
                        <a:solidFill>
                          <a:srgbClr val="000000"/>
                        </a:solidFill>
                        <a:effectLst/>
                        <a:latin typeface="Gill Sans MT" panose="020B0502020104020203" pitchFamily="34" charset="0"/>
                      </a:endParaRPr>
                    </a:p>
                  </a:txBody>
                  <a:tcPr marL="68580" marR="68580" marT="36195" marB="17780" anchor="ctr"/>
                </a:tc>
                <a:tc>
                  <a:txBody>
                    <a:bodyPr/>
                    <a:lstStyle/>
                    <a:p>
                      <a:pPr marR="506730" indent="0" algn="l" rtl="0">
                        <a:lnSpc>
                          <a:spcPct val="120000"/>
                        </a:lnSpc>
                        <a:spcBef>
                          <a:spcPts val="0"/>
                        </a:spcBef>
                        <a:spcAft>
                          <a:spcPts val="600"/>
                        </a:spcAft>
                      </a:pPr>
                      <a:r>
                        <a:rPr lang="en-GB" sz="1200" kern="1400">
                          <a:ln>
                            <a:noFill/>
                          </a:ln>
                          <a:solidFill>
                            <a:srgbClr val="000000"/>
                          </a:solidFill>
                          <a:effectLst/>
                          <a:latin typeface="Gill Sans MT" panose="020B0502020104020203" pitchFamily="34" charset="0"/>
                        </a:rPr>
                        <a:t>when a decaying area is modernised and improved, the cost of living there increases and the original inhabitants are forced out</a:t>
                      </a:r>
                      <a:endParaRPr lang="en-GB" sz="1000" kern="1400">
                        <a:ln>
                          <a:noFill/>
                        </a:ln>
                        <a:solidFill>
                          <a:srgbClr val="000000"/>
                        </a:solidFill>
                        <a:effectLst/>
                        <a:latin typeface="Gill Sans MT" panose="020B0502020104020203" pitchFamily="34" charset="0"/>
                      </a:endParaRPr>
                    </a:p>
                  </a:txBody>
                  <a:tcPr marL="68580" marR="68580" marT="36195" marB="17780" anchor="ctr"/>
                </a:tc>
                <a:extLst>
                  <a:ext uri="{0D108BD9-81ED-4DB2-BD59-A6C34878D82A}">
                    <a16:rowId xmlns:a16="http://schemas.microsoft.com/office/drawing/2014/main" val="2732999425"/>
                  </a:ext>
                </a:extLst>
              </a:tr>
              <a:tr h="314858">
                <a:tc>
                  <a:txBody>
                    <a:bodyPr/>
                    <a:lstStyle/>
                    <a:p>
                      <a:pPr marR="0" indent="0" algn="l" rtl="0">
                        <a:lnSpc>
                          <a:spcPct val="120000"/>
                        </a:lnSpc>
                        <a:spcBef>
                          <a:spcPts val="0"/>
                        </a:spcBef>
                        <a:spcAft>
                          <a:spcPts val="600"/>
                        </a:spcAft>
                      </a:pPr>
                      <a:r>
                        <a:rPr lang="en-US" sz="1200" b="0" kern="1400">
                          <a:ln>
                            <a:noFill/>
                          </a:ln>
                          <a:solidFill>
                            <a:srgbClr val="000000"/>
                          </a:solidFill>
                          <a:effectLst/>
                          <a:latin typeface="Gill Sans MT" panose="020B0502020104020203" pitchFamily="34" charset="0"/>
                        </a:rPr>
                        <a:t>Green belt</a:t>
                      </a:r>
                      <a:endParaRPr lang="en-US" sz="1000" b="0" kern="1400">
                        <a:ln>
                          <a:noFill/>
                        </a:ln>
                        <a:solidFill>
                          <a:srgbClr val="000000"/>
                        </a:solidFill>
                        <a:effectLst/>
                        <a:latin typeface="Gill Sans MT" panose="020B0502020104020203" pitchFamily="34" charset="0"/>
                      </a:endParaRPr>
                    </a:p>
                  </a:txBody>
                  <a:tcPr marL="68580" marR="68580" marT="36195" marB="17780" anchor="ctr"/>
                </a:tc>
                <a:tc>
                  <a:txBody>
                    <a:bodyPr/>
                    <a:lstStyle/>
                    <a:p>
                      <a:pPr marR="506730" indent="0" algn="l" rtl="0">
                        <a:lnSpc>
                          <a:spcPct val="120000"/>
                        </a:lnSpc>
                        <a:spcBef>
                          <a:spcPts val="0"/>
                        </a:spcBef>
                        <a:spcAft>
                          <a:spcPts val="600"/>
                        </a:spcAft>
                      </a:pPr>
                      <a:r>
                        <a:rPr lang="en-GB" sz="1200" kern="1400">
                          <a:ln>
                            <a:noFill/>
                          </a:ln>
                          <a:solidFill>
                            <a:srgbClr val="000000"/>
                          </a:solidFill>
                          <a:effectLst/>
                          <a:latin typeface="Gill Sans MT" panose="020B0502020104020203" pitchFamily="34" charset="0"/>
                        </a:rPr>
                        <a:t>the area of countryside around the edge of a city with strict planning controls to stop houses being built</a:t>
                      </a:r>
                      <a:endParaRPr lang="en-GB" sz="1000" kern="1400">
                        <a:ln>
                          <a:noFill/>
                        </a:ln>
                        <a:solidFill>
                          <a:srgbClr val="000000"/>
                        </a:solidFill>
                        <a:effectLst/>
                        <a:latin typeface="Gill Sans MT" panose="020B0502020104020203" pitchFamily="34" charset="0"/>
                      </a:endParaRPr>
                    </a:p>
                  </a:txBody>
                  <a:tcPr marL="68580" marR="68580" marT="36195" marB="17780" anchor="ctr"/>
                </a:tc>
                <a:extLst>
                  <a:ext uri="{0D108BD9-81ED-4DB2-BD59-A6C34878D82A}">
                    <a16:rowId xmlns:a16="http://schemas.microsoft.com/office/drawing/2014/main" val="2569335210"/>
                  </a:ext>
                </a:extLst>
              </a:tr>
              <a:tr h="314858">
                <a:tc>
                  <a:txBody>
                    <a:bodyPr/>
                    <a:lstStyle/>
                    <a:p>
                      <a:pPr marR="0" indent="0" algn="l" rtl="0">
                        <a:lnSpc>
                          <a:spcPct val="120000"/>
                        </a:lnSpc>
                        <a:spcBef>
                          <a:spcPts val="0"/>
                        </a:spcBef>
                        <a:spcAft>
                          <a:spcPts val="600"/>
                        </a:spcAft>
                      </a:pPr>
                      <a:r>
                        <a:rPr lang="en-US" sz="1200" b="0" kern="1400">
                          <a:ln>
                            <a:noFill/>
                          </a:ln>
                          <a:solidFill>
                            <a:srgbClr val="000000"/>
                          </a:solidFill>
                          <a:effectLst/>
                          <a:latin typeface="Gill Sans MT" panose="020B0502020104020203" pitchFamily="34" charset="0"/>
                        </a:rPr>
                        <a:t>Greenfield site</a:t>
                      </a:r>
                      <a:endParaRPr lang="en-US" sz="1000" b="0" kern="1400">
                        <a:ln>
                          <a:noFill/>
                        </a:ln>
                        <a:solidFill>
                          <a:srgbClr val="000000"/>
                        </a:solidFill>
                        <a:effectLst/>
                        <a:latin typeface="Gill Sans MT" panose="020B0502020104020203" pitchFamily="34" charset="0"/>
                      </a:endParaRPr>
                    </a:p>
                  </a:txBody>
                  <a:tcPr marL="68580" marR="68580" marT="36195" marB="17780" anchor="ctr"/>
                </a:tc>
                <a:tc>
                  <a:txBody>
                    <a:bodyPr/>
                    <a:lstStyle/>
                    <a:p>
                      <a:pPr marR="506730" indent="0" algn="l" rtl="0">
                        <a:lnSpc>
                          <a:spcPct val="120000"/>
                        </a:lnSpc>
                        <a:spcBef>
                          <a:spcPts val="0"/>
                        </a:spcBef>
                        <a:spcAft>
                          <a:spcPts val="600"/>
                        </a:spcAft>
                      </a:pPr>
                      <a:r>
                        <a:rPr lang="en-GB" sz="1200" kern="1400">
                          <a:ln>
                            <a:noFill/>
                          </a:ln>
                          <a:solidFill>
                            <a:srgbClr val="000000"/>
                          </a:solidFill>
                          <a:effectLst/>
                          <a:latin typeface="Gill Sans MT" panose="020B0502020104020203" pitchFamily="34" charset="0"/>
                        </a:rPr>
                        <a:t>a plot of land, often in a rural or on the edge of an urban area that has not been built on before</a:t>
                      </a:r>
                      <a:endParaRPr lang="en-GB" sz="1000" kern="1400">
                        <a:ln>
                          <a:noFill/>
                        </a:ln>
                        <a:solidFill>
                          <a:srgbClr val="000000"/>
                        </a:solidFill>
                        <a:effectLst/>
                        <a:latin typeface="Gill Sans MT" panose="020B0502020104020203" pitchFamily="34" charset="0"/>
                      </a:endParaRPr>
                    </a:p>
                  </a:txBody>
                  <a:tcPr marL="68580" marR="68580" marT="36195" marB="17780" anchor="ctr"/>
                </a:tc>
                <a:extLst>
                  <a:ext uri="{0D108BD9-81ED-4DB2-BD59-A6C34878D82A}">
                    <a16:rowId xmlns:a16="http://schemas.microsoft.com/office/drawing/2014/main" val="3562150550"/>
                  </a:ext>
                </a:extLst>
              </a:tr>
              <a:tr h="314858">
                <a:tc>
                  <a:txBody>
                    <a:bodyPr/>
                    <a:lstStyle/>
                    <a:p>
                      <a:pPr marR="0" indent="0" algn="l" rtl="0">
                        <a:lnSpc>
                          <a:spcPct val="120000"/>
                        </a:lnSpc>
                        <a:spcBef>
                          <a:spcPts val="0"/>
                        </a:spcBef>
                        <a:spcAft>
                          <a:spcPts val="600"/>
                        </a:spcAft>
                      </a:pPr>
                      <a:r>
                        <a:rPr lang="en-US" sz="1200" b="0" kern="1400" dirty="0">
                          <a:ln>
                            <a:noFill/>
                          </a:ln>
                          <a:solidFill>
                            <a:srgbClr val="000000"/>
                          </a:solidFill>
                          <a:effectLst/>
                          <a:latin typeface="Gill Sans MT" panose="020B0502020104020203" pitchFamily="34" charset="0"/>
                        </a:rPr>
                        <a:t>Integrated transport system</a:t>
                      </a:r>
                      <a:endParaRPr lang="en-US" sz="1000" b="0" kern="1400" dirty="0">
                        <a:ln>
                          <a:noFill/>
                        </a:ln>
                        <a:solidFill>
                          <a:srgbClr val="000000"/>
                        </a:solidFill>
                        <a:effectLst/>
                        <a:latin typeface="Gill Sans MT" panose="020B0502020104020203" pitchFamily="34" charset="0"/>
                      </a:endParaRPr>
                    </a:p>
                  </a:txBody>
                  <a:tcPr marL="68580" marR="68580" marT="36195" marB="17780" anchor="ctr"/>
                </a:tc>
                <a:tc>
                  <a:txBody>
                    <a:bodyPr/>
                    <a:lstStyle/>
                    <a:p>
                      <a:pPr marR="506730" indent="0" algn="l" rtl="0">
                        <a:lnSpc>
                          <a:spcPct val="120000"/>
                        </a:lnSpc>
                        <a:spcBef>
                          <a:spcPts val="0"/>
                        </a:spcBef>
                        <a:spcAft>
                          <a:spcPts val="600"/>
                        </a:spcAft>
                      </a:pPr>
                      <a:r>
                        <a:rPr lang="en-GB" sz="1200" kern="1400">
                          <a:ln>
                            <a:noFill/>
                          </a:ln>
                          <a:solidFill>
                            <a:srgbClr val="000000"/>
                          </a:solidFill>
                          <a:effectLst/>
                          <a:latin typeface="Gill Sans MT" panose="020B0502020104020203" pitchFamily="34" charset="0"/>
                        </a:rPr>
                        <a:t>different forms of transport are linked together to make it easy to transfer from one to another</a:t>
                      </a:r>
                      <a:endParaRPr lang="en-GB" sz="1000" kern="1400">
                        <a:ln>
                          <a:noFill/>
                        </a:ln>
                        <a:solidFill>
                          <a:srgbClr val="000000"/>
                        </a:solidFill>
                        <a:effectLst/>
                        <a:latin typeface="Gill Sans MT" panose="020B0502020104020203" pitchFamily="34" charset="0"/>
                      </a:endParaRPr>
                    </a:p>
                  </a:txBody>
                  <a:tcPr marL="68580" marR="68580" marT="36195" marB="17780" anchor="ctr"/>
                </a:tc>
                <a:extLst>
                  <a:ext uri="{0D108BD9-81ED-4DB2-BD59-A6C34878D82A}">
                    <a16:rowId xmlns:a16="http://schemas.microsoft.com/office/drawing/2014/main" val="10003"/>
                  </a:ext>
                </a:extLst>
              </a:tr>
              <a:tr h="293610">
                <a:tc>
                  <a:txBody>
                    <a:bodyPr/>
                    <a:lstStyle/>
                    <a:p>
                      <a:pPr marR="0" indent="0" algn="l" rtl="0">
                        <a:lnSpc>
                          <a:spcPct val="120000"/>
                        </a:lnSpc>
                        <a:spcBef>
                          <a:spcPts val="0"/>
                        </a:spcBef>
                        <a:spcAft>
                          <a:spcPts val="600"/>
                        </a:spcAft>
                      </a:pPr>
                      <a:r>
                        <a:rPr lang="en-US" sz="1200" b="0" kern="1400">
                          <a:ln>
                            <a:noFill/>
                          </a:ln>
                          <a:solidFill>
                            <a:srgbClr val="000000"/>
                          </a:solidFill>
                          <a:effectLst/>
                          <a:latin typeface="Gill Sans MT" panose="020B0502020104020203" pitchFamily="34" charset="0"/>
                        </a:rPr>
                        <a:t>Migration</a:t>
                      </a:r>
                      <a:endParaRPr lang="en-US" sz="1000" b="0" kern="1400">
                        <a:ln>
                          <a:noFill/>
                        </a:ln>
                        <a:solidFill>
                          <a:srgbClr val="000000"/>
                        </a:solidFill>
                        <a:effectLst/>
                        <a:latin typeface="Gill Sans MT" panose="020B0502020104020203" pitchFamily="34" charset="0"/>
                      </a:endParaRPr>
                    </a:p>
                  </a:txBody>
                  <a:tcPr marL="68580" marR="68580" marT="36195" marB="17780" anchor="ctr"/>
                </a:tc>
                <a:tc>
                  <a:txBody>
                    <a:bodyPr/>
                    <a:lstStyle/>
                    <a:p>
                      <a:pPr marR="506730" indent="0" algn="l" rtl="0">
                        <a:lnSpc>
                          <a:spcPct val="120000"/>
                        </a:lnSpc>
                        <a:spcBef>
                          <a:spcPts val="0"/>
                        </a:spcBef>
                        <a:spcAft>
                          <a:spcPts val="600"/>
                        </a:spcAft>
                      </a:pPr>
                      <a:r>
                        <a:rPr lang="en-GB" sz="1200" kern="1400">
                          <a:ln>
                            <a:noFill/>
                          </a:ln>
                          <a:solidFill>
                            <a:srgbClr val="000000"/>
                          </a:solidFill>
                          <a:effectLst/>
                          <a:latin typeface="Gill Sans MT" panose="020B0502020104020203" pitchFamily="34" charset="0"/>
                        </a:rPr>
                        <a:t>when people move from one area to another</a:t>
                      </a:r>
                      <a:endParaRPr lang="en-GB" sz="1000" kern="1400">
                        <a:ln>
                          <a:noFill/>
                        </a:ln>
                        <a:solidFill>
                          <a:srgbClr val="000000"/>
                        </a:solidFill>
                        <a:effectLst/>
                        <a:latin typeface="Gill Sans MT" panose="020B0502020104020203" pitchFamily="34" charset="0"/>
                      </a:endParaRPr>
                    </a:p>
                  </a:txBody>
                  <a:tcPr marL="68580" marR="68580" marT="36195" marB="17780" anchor="ctr"/>
                </a:tc>
                <a:extLst>
                  <a:ext uri="{0D108BD9-81ED-4DB2-BD59-A6C34878D82A}">
                    <a16:rowId xmlns:a16="http://schemas.microsoft.com/office/drawing/2014/main" val="3925240874"/>
                  </a:ext>
                </a:extLst>
              </a:tr>
              <a:tr h="314858">
                <a:tc>
                  <a:txBody>
                    <a:bodyPr/>
                    <a:lstStyle/>
                    <a:p>
                      <a:pPr marR="0" indent="0" algn="l" rtl="0">
                        <a:lnSpc>
                          <a:spcPct val="120000"/>
                        </a:lnSpc>
                        <a:spcBef>
                          <a:spcPts val="0"/>
                        </a:spcBef>
                        <a:spcAft>
                          <a:spcPts val="600"/>
                        </a:spcAft>
                      </a:pPr>
                      <a:r>
                        <a:rPr lang="en-US" sz="1200" b="0" kern="1400">
                          <a:ln>
                            <a:noFill/>
                          </a:ln>
                          <a:solidFill>
                            <a:srgbClr val="000000"/>
                          </a:solidFill>
                          <a:effectLst/>
                          <a:latin typeface="Gill Sans MT" panose="020B0502020104020203" pitchFamily="34" charset="0"/>
                        </a:rPr>
                        <a:t>Quaternary sector</a:t>
                      </a:r>
                      <a:endParaRPr lang="en-US" sz="1000" b="0" kern="1400">
                        <a:ln>
                          <a:noFill/>
                        </a:ln>
                        <a:solidFill>
                          <a:srgbClr val="000000"/>
                        </a:solidFill>
                        <a:effectLst/>
                        <a:latin typeface="Gill Sans MT" panose="020B0502020104020203" pitchFamily="34" charset="0"/>
                      </a:endParaRPr>
                    </a:p>
                  </a:txBody>
                  <a:tcPr marL="68580" marR="68580" marT="36195" marB="17780" anchor="ctr"/>
                </a:tc>
                <a:tc>
                  <a:txBody>
                    <a:bodyPr/>
                    <a:lstStyle/>
                    <a:p>
                      <a:pPr marR="506730" indent="0" algn="l" rtl="0">
                        <a:lnSpc>
                          <a:spcPct val="120000"/>
                        </a:lnSpc>
                        <a:spcBef>
                          <a:spcPts val="0"/>
                        </a:spcBef>
                        <a:spcAft>
                          <a:spcPts val="600"/>
                        </a:spcAft>
                      </a:pPr>
                      <a:r>
                        <a:rPr lang="en-GB" sz="1200" kern="1400">
                          <a:ln>
                            <a:noFill/>
                          </a:ln>
                          <a:solidFill>
                            <a:srgbClr val="000000"/>
                          </a:solidFill>
                          <a:effectLst/>
                          <a:latin typeface="Gill Sans MT" panose="020B0502020104020203" pitchFamily="34" charset="0"/>
                        </a:rPr>
                        <a:t>employment sector that  includes jobs in hi-tech industries, research, information technology and the media</a:t>
                      </a:r>
                      <a:endParaRPr lang="en-GB" sz="1000" kern="1400">
                        <a:ln>
                          <a:noFill/>
                        </a:ln>
                        <a:solidFill>
                          <a:srgbClr val="000000"/>
                        </a:solidFill>
                        <a:effectLst/>
                        <a:latin typeface="Gill Sans MT" panose="020B0502020104020203" pitchFamily="34" charset="0"/>
                      </a:endParaRPr>
                    </a:p>
                  </a:txBody>
                  <a:tcPr marL="68580" marR="68580" marT="36195" marB="17780" anchor="ctr"/>
                </a:tc>
                <a:extLst>
                  <a:ext uri="{0D108BD9-81ED-4DB2-BD59-A6C34878D82A}">
                    <a16:rowId xmlns:a16="http://schemas.microsoft.com/office/drawing/2014/main" val="3041935017"/>
                  </a:ext>
                </a:extLst>
              </a:tr>
              <a:tr h="314858">
                <a:tc>
                  <a:txBody>
                    <a:bodyPr/>
                    <a:lstStyle/>
                    <a:p>
                      <a:pPr marR="0" indent="0" algn="l" rtl="0">
                        <a:lnSpc>
                          <a:spcPct val="120000"/>
                        </a:lnSpc>
                        <a:spcBef>
                          <a:spcPts val="0"/>
                        </a:spcBef>
                        <a:spcAft>
                          <a:spcPts val="600"/>
                        </a:spcAft>
                      </a:pPr>
                      <a:r>
                        <a:rPr lang="en-US" sz="1200" b="0" kern="1400">
                          <a:ln>
                            <a:noFill/>
                          </a:ln>
                          <a:solidFill>
                            <a:srgbClr val="000000"/>
                          </a:solidFill>
                          <a:effectLst/>
                          <a:latin typeface="Gill Sans MT" panose="020B0502020104020203" pitchFamily="34" charset="0"/>
                        </a:rPr>
                        <a:t>Regeneration</a:t>
                      </a:r>
                      <a:endParaRPr lang="en-US" sz="1000" b="0" kern="1400">
                        <a:ln>
                          <a:noFill/>
                        </a:ln>
                        <a:solidFill>
                          <a:srgbClr val="000000"/>
                        </a:solidFill>
                        <a:effectLst/>
                        <a:latin typeface="Gill Sans MT" panose="020B0502020104020203" pitchFamily="34" charset="0"/>
                      </a:endParaRPr>
                    </a:p>
                  </a:txBody>
                  <a:tcPr marL="68580" marR="68580" marT="36195" marB="17780" anchor="ctr"/>
                </a:tc>
                <a:tc>
                  <a:txBody>
                    <a:bodyPr/>
                    <a:lstStyle/>
                    <a:p>
                      <a:pPr marR="506730" indent="0" algn="l" rtl="0">
                        <a:lnSpc>
                          <a:spcPct val="120000"/>
                        </a:lnSpc>
                        <a:spcBef>
                          <a:spcPts val="0"/>
                        </a:spcBef>
                        <a:spcAft>
                          <a:spcPts val="600"/>
                        </a:spcAft>
                      </a:pPr>
                      <a:r>
                        <a:rPr lang="en-GB" sz="1200" kern="1400">
                          <a:ln>
                            <a:noFill/>
                          </a:ln>
                          <a:solidFill>
                            <a:srgbClr val="000000"/>
                          </a:solidFill>
                          <a:effectLst/>
                          <a:latin typeface="Gill Sans MT" panose="020B0502020104020203" pitchFamily="34" charset="0"/>
                        </a:rPr>
                        <a:t>improving run down areas by improving the housing and the environment</a:t>
                      </a:r>
                      <a:endParaRPr lang="en-GB" sz="1000" kern="1400">
                        <a:ln>
                          <a:noFill/>
                        </a:ln>
                        <a:solidFill>
                          <a:srgbClr val="000000"/>
                        </a:solidFill>
                        <a:effectLst/>
                        <a:latin typeface="Gill Sans MT" panose="020B0502020104020203" pitchFamily="34" charset="0"/>
                      </a:endParaRPr>
                    </a:p>
                  </a:txBody>
                  <a:tcPr marL="68580" marR="68580" marT="36195" marB="17780" anchor="ctr"/>
                </a:tc>
                <a:extLst>
                  <a:ext uri="{0D108BD9-81ED-4DB2-BD59-A6C34878D82A}">
                    <a16:rowId xmlns:a16="http://schemas.microsoft.com/office/drawing/2014/main" val="4149408354"/>
                  </a:ext>
                </a:extLst>
              </a:tr>
              <a:tr h="314858">
                <a:tc>
                  <a:txBody>
                    <a:bodyPr/>
                    <a:lstStyle/>
                    <a:p>
                      <a:pPr marR="0" indent="0" algn="l" rtl="0">
                        <a:lnSpc>
                          <a:spcPct val="120000"/>
                        </a:lnSpc>
                        <a:spcBef>
                          <a:spcPts val="0"/>
                        </a:spcBef>
                        <a:spcAft>
                          <a:spcPts val="600"/>
                        </a:spcAft>
                      </a:pPr>
                      <a:r>
                        <a:rPr lang="en-US" sz="1200" b="0" kern="1400">
                          <a:ln>
                            <a:noFill/>
                          </a:ln>
                          <a:solidFill>
                            <a:srgbClr val="000000"/>
                          </a:solidFill>
                          <a:effectLst/>
                          <a:latin typeface="Gill Sans MT" panose="020B0502020104020203" pitchFamily="34" charset="0"/>
                        </a:rPr>
                        <a:t>Rural-urban fringe</a:t>
                      </a:r>
                      <a:endParaRPr lang="en-US" sz="1000" b="0" kern="1400">
                        <a:ln>
                          <a:noFill/>
                        </a:ln>
                        <a:solidFill>
                          <a:srgbClr val="000000"/>
                        </a:solidFill>
                        <a:effectLst/>
                        <a:latin typeface="Gill Sans MT" panose="020B0502020104020203" pitchFamily="34" charset="0"/>
                      </a:endParaRPr>
                    </a:p>
                  </a:txBody>
                  <a:tcPr marL="68580" marR="68580" marT="36195" marB="17780" anchor="ctr"/>
                </a:tc>
                <a:tc>
                  <a:txBody>
                    <a:bodyPr/>
                    <a:lstStyle/>
                    <a:p>
                      <a:pPr marR="506730" indent="0" algn="l" rtl="0">
                        <a:lnSpc>
                          <a:spcPct val="120000"/>
                        </a:lnSpc>
                        <a:spcBef>
                          <a:spcPts val="0"/>
                        </a:spcBef>
                        <a:spcAft>
                          <a:spcPts val="600"/>
                        </a:spcAft>
                      </a:pPr>
                      <a:r>
                        <a:rPr lang="en-GB" sz="1200" kern="1400">
                          <a:ln>
                            <a:noFill/>
                          </a:ln>
                          <a:solidFill>
                            <a:srgbClr val="000000"/>
                          </a:solidFill>
                          <a:effectLst/>
                          <a:latin typeface="Gill Sans MT" panose="020B0502020104020203" pitchFamily="34" charset="0"/>
                        </a:rPr>
                        <a:t>a zone of transition between a built-up area and the countryside, where there is often competition for land use</a:t>
                      </a:r>
                      <a:endParaRPr lang="en-GB" sz="1000" kern="1400">
                        <a:ln>
                          <a:noFill/>
                        </a:ln>
                        <a:solidFill>
                          <a:srgbClr val="000000"/>
                        </a:solidFill>
                        <a:effectLst/>
                        <a:latin typeface="Gill Sans MT" panose="020B0502020104020203" pitchFamily="34" charset="0"/>
                      </a:endParaRPr>
                    </a:p>
                  </a:txBody>
                  <a:tcPr marL="68580" marR="68580" marT="36195" marB="17780" anchor="ctr"/>
                </a:tc>
                <a:extLst>
                  <a:ext uri="{0D108BD9-81ED-4DB2-BD59-A6C34878D82A}">
                    <a16:rowId xmlns:a16="http://schemas.microsoft.com/office/drawing/2014/main" val="1235971345"/>
                  </a:ext>
                </a:extLst>
              </a:tr>
              <a:tr h="314858">
                <a:tc>
                  <a:txBody>
                    <a:bodyPr/>
                    <a:lstStyle/>
                    <a:p>
                      <a:pPr marR="0" indent="0" algn="l" rtl="0">
                        <a:lnSpc>
                          <a:spcPct val="120000"/>
                        </a:lnSpc>
                        <a:spcBef>
                          <a:spcPts val="0"/>
                        </a:spcBef>
                        <a:spcAft>
                          <a:spcPts val="600"/>
                        </a:spcAft>
                      </a:pPr>
                      <a:r>
                        <a:rPr lang="en-US" sz="1200" b="0" kern="1400">
                          <a:ln>
                            <a:noFill/>
                          </a:ln>
                          <a:solidFill>
                            <a:srgbClr val="000000"/>
                          </a:solidFill>
                          <a:effectLst/>
                          <a:latin typeface="Gill Sans MT" panose="020B0502020104020203" pitchFamily="34" charset="0"/>
                        </a:rPr>
                        <a:t>Social deprivation</a:t>
                      </a:r>
                      <a:endParaRPr lang="en-US" sz="1000" b="0" kern="1400">
                        <a:ln>
                          <a:noFill/>
                        </a:ln>
                        <a:solidFill>
                          <a:srgbClr val="000000"/>
                        </a:solidFill>
                        <a:effectLst/>
                        <a:latin typeface="Gill Sans MT" panose="020B0502020104020203" pitchFamily="34" charset="0"/>
                      </a:endParaRPr>
                    </a:p>
                  </a:txBody>
                  <a:tcPr marL="68580" marR="68580" marT="36195" marB="17780" anchor="ctr"/>
                </a:tc>
                <a:tc>
                  <a:txBody>
                    <a:bodyPr/>
                    <a:lstStyle/>
                    <a:p>
                      <a:pPr marR="506730" indent="0" algn="l" rtl="0">
                        <a:lnSpc>
                          <a:spcPct val="120000"/>
                        </a:lnSpc>
                        <a:spcBef>
                          <a:spcPts val="0"/>
                        </a:spcBef>
                        <a:spcAft>
                          <a:spcPts val="600"/>
                        </a:spcAft>
                      </a:pPr>
                      <a:r>
                        <a:rPr lang="en-GB" sz="1200" kern="1400">
                          <a:ln>
                            <a:noFill/>
                          </a:ln>
                          <a:solidFill>
                            <a:srgbClr val="000000"/>
                          </a:solidFill>
                          <a:effectLst/>
                          <a:latin typeface="Gill Sans MT" panose="020B0502020104020203" pitchFamily="34" charset="0"/>
                        </a:rPr>
                        <a:t>the extent to which an individual (or an area) lacks services and adequate housing, income or employment</a:t>
                      </a:r>
                      <a:endParaRPr lang="en-GB" sz="1000" kern="1400">
                        <a:ln>
                          <a:noFill/>
                        </a:ln>
                        <a:solidFill>
                          <a:srgbClr val="000000"/>
                        </a:solidFill>
                        <a:effectLst/>
                        <a:latin typeface="Gill Sans MT" panose="020B0502020104020203" pitchFamily="34" charset="0"/>
                      </a:endParaRPr>
                    </a:p>
                  </a:txBody>
                  <a:tcPr marL="68580" marR="68580" marT="36195" marB="17780" anchor="ctr"/>
                </a:tc>
                <a:extLst>
                  <a:ext uri="{0D108BD9-81ED-4DB2-BD59-A6C34878D82A}">
                    <a16:rowId xmlns:a16="http://schemas.microsoft.com/office/drawing/2014/main" val="3748769057"/>
                  </a:ext>
                </a:extLst>
              </a:tr>
              <a:tr h="314858">
                <a:tc>
                  <a:txBody>
                    <a:bodyPr/>
                    <a:lstStyle/>
                    <a:p>
                      <a:pPr marR="0" indent="0" algn="l" rtl="0">
                        <a:lnSpc>
                          <a:spcPct val="120000"/>
                        </a:lnSpc>
                        <a:spcBef>
                          <a:spcPts val="0"/>
                        </a:spcBef>
                        <a:spcAft>
                          <a:spcPts val="600"/>
                        </a:spcAft>
                      </a:pPr>
                      <a:r>
                        <a:rPr lang="en-US" sz="1200" b="0" kern="1400">
                          <a:ln>
                            <a:noFill/>
                          </a:ln>
                          <a:solidFill>
                            <a:srgbClr val="000000"/>
                          </a:solidFill>
                          <a:effectLst/>
                          <a:latin typeface="Gill Sans MT" panose="020B0502020104020203" pitchFamily="34" charset="0"/>
                        </a:rPr>
                        <a:t>Social opportunities</a:t>
                      </a:r>
                      <a:endParaRPr lang="en-US" sz="1000" b="0" kern="1400">
                        <a:ln>
                          <a:noFill/>
                        </a:ln>
                        <a:solidFill>
                          <a:srgbClr val="000000"/>
                        </a:solidFill>
                        <a:effectLst/>
                        <a:latin typeface="Gill Sans MT" panose="020B0502020104020203" pitchFamily="34" charset="0"/>
                      </a:endParaRPr>
                    </a:p>
                  </a:txBody>
                  <a:tcPr marL="68580" marR="68580" marT="36195" marB="17780" anchor="ctr"/>
                </a:tc>
                <a:tc>
                  <a:txBody>
                    <a:bodyPr/>
                    <a:lstStyle/>
                    <a:p>
                      <a:pPr marR="506730" indent="0" algn="l" rtl="0">
                        <a:lnSpc>
                          <a:spcPct val="120000"/>
                        </a:lnSpc>
                        <a:spcBef>
                          <a:spcPts val="0"/>
                        </a:spcBef>
                        <a:spcAft>
                          <a:spcPts val="600"/>
                        </a:spcAft>
                      </a:pPr>
                      <a:r>
                        <a:rPr lang="en-GB" sz="1200" kern="1400">
                          <a:ln>
                            <a:noFill/>
                          </a:ln>
                          <a:solidFill>
                            <a:srgbClr val="000000"/>
                          </a:solidFill>
                          <a:effectLst/>
                          <a:latin typeface="Gill Sans MT" panose="020B0502020104020203" pitchFamily="34" charset="0"/>
                        </a:rPr>
                        <a:t>the chances available to improve quality of life, i.e. access to education, health care, etc.</a:t>
                      </a:r>
                      <a:endParaRPr lang="en-GB" sz="1000" kern="1400">
                        <a:ln>
                          <a:noFill/>
                        </a:ln>
                        <a:solidFill>
                          <a:srgbClr val="000000"/>
                        </a:solidFill>
                        <a:effectLst/>
                        <a:latin typeface="Gill Sans MT" panose="020B0502020104020203" pitchFamily="34" charset="0"/>
                      </a:endParaRPr>
                    </a:p>
                  </a:txBody>
                  <a:tcPr marL="68580" marR="68580" marT="36195" marB="17780" anchor="ctr"/>
                </a:tc>
                <a:extLst>
                  <a:ext uri="{0D108BD9-81ED-4DB2-BD59-A6C34878D82A}">
                    <a16:rowId xmlns:a16="http://schemas.microsoft.com/office/drawing/2014/main" val="1543258229"/>
                  </a:ext>
                </a:extLst>
              </a:tr>
              <a:tr h="314858">
                <a:tc>
                  <a:txBody>
                    <a:bodyPr/>
                    <a:lstStyle/>
                    <a:p>
                      <a:pPr marR="0" indent="0" algn="l" rtl="0">
                        <a:lnSpc>
                          <a:spcPct val="120000"/>
                        </a:lnSpc>
                        <a:spcBef>
                          <a:spcPts val="0"/>
                        </a:spcBef>
                        <a:spcAft>
                          <a:spcPts val="600"/>
                        </a:spcAft>
                      </a:pPr>
                      <a:r>
                        <a:rPr lang="en-US" sz="1200" b="0" kern="1400">
                          <a:ln>
                            <a:noFill/>
                          </a:ln>
                          <a:solidFill>
                            <a:srgbClr val="000000"/>
                          </a:solidFill>
                          <a:effectLst/>
                          <a:latin typeface="Gill Sans MT" panose="020B0502020104020203" pitchFamily="34" charset="0"/>
                        </a:rPr>
                        <a:t>Tertiary sector</a:t>
                      </a:r>
                      <a:endParaRPr lang="en-US" sz="1000" b="0" kern="1400">
                        <a:ln>
                          <a:noFill/>
                        </a:ln>
                        <a:solidFill>
                          <a:srgbClr val="000000"/>
                        </a:solidFill>
                        <a:effectLst/>
                        <a:latin typeface="Gill Sans MT" panose="020B0502020104020203" pitchFamily="34" charset="0"/>
                      </a:endParaRPr>
                    </a:p>
                  </a:txBody>
                  <a:tcPr marL="68580" marR="68580" marT="36195" marB="17780" anchor="ctr"/>
                </a:tc>
                <a:tc>
                  <a:txBody>
                    <a:bodyPr/>
                    <a:lstStyle/>
                    <a:p>
                      <a:pPr marR="506730" indent="0" algn="l" rtl="0">
                        <a:lnSpc>
                          <a:spcPct val="120000"/>
                        </a:lnSpc>
                        <a:spcBef>
                          <a:spcPts val="0"/>
                        </a:spcBef>
                        <a:spcAft>
                          <a:spcPts val="600"/>
                        </a:spcAft>
                      </a:pPr>
                      <a:r>
                        <a:rPr lang="en-GB" sz="1200" kern="1400">
                          <a:ln>
                            <a:noFill/>
                          </a:ln>
                          <a:solidFill>
                            <a:srgbClr val="000000"/>
                          </a:solidFill>
                          <a:effectLst/>
                          <a:latin typeface="Gill Sans MT" panose="020B0502020104020203" pitchFamily="34" charset="0"/>
                        </a:rPr>
                        <a:t>employment sector that includes service industries, such as health care, offices, financial services and retailing</a:t>
                      </a:r>
                      <a:endParaRPr lang="en-GB" sz="1000" kern="1400">
                        <a:ln>
                          <a:noFill/>
                        </a:ln>
                        <a:solidFill>
                          <a:srgbClr val="000000"/>
                        </a:solidFill>
                        <a:effectLst/>
                        <a:latin typeface="Gill Sans MT" panose="020B0502020104020203" pitchFamily="34" charset="0"/>
                      </a:endParaRPr>
                    </a:p>
                  </a:txBody>
                  <a:tcPr marL="68580" marR="68580" marT="36195" marB="17780" anchor="ctr"/>
                </a:tc>
                <a:extLst>
                  <a:ext uri="{0D108BD9-81ED-4DB2-BD59-A6C34878D82A}">
                    <a16:rowId xmlns:a16="http://schemas.microsoft.com/office/drawing/2014/main" val="3146237369"/>
                  </a:ext>
                </a:extLst>
              </a:tr>
              <a:tr h="314858">
                <a:tc>
                  <a:txBody>
                    <a:bodyPr/>
                    <a:lstStyle/>
                    <a:p>
                      <a:pPr marR="0" indent="0" algn="l" rtl="0">
                        <a:lnSpc>
                          <a:spcPct val="120000"/>
                        </a:lnSpc>
                        <a:spcBef>
                          <a:spcPts val="0"/>
                        </a:spcBef>
                        <a:spcAft>
                          <a:spcPts val="600"/>
                        </a:spcAft>
                      </a:pPr>
                      <a:r>
                        <a:rPr lang="en-US" sz="1200" b="0" kern="1400" dirty="0">
                          <a:ln>
                            <a:noFill/>
                          </a:ln>
                          <a:solidFill>
                            <a:srgbClr val="000000"/>
                          </a:solidFill>
                          <a:effectLst/>
                          <a:latin typeface="Gill Sans MT" panose="020B0502020104020203" pitchFamily="34" charset="0"/>
                        </a:rPr>
                        <a:t>Traditional industries</a:t>
                      </a:r>
                      <a:endParaRPr lang="en-US" sz="1000" b="0" kern="1400" dirty="0">
                        <a:ln>
                          <a:noFill/>
                        </a:ln>
                        <a:solidFill>
                          <a:srgbClr val="000000"/>
                        </a:solidFill>
                        <a:effectLst/>
                        <a:latin typeface="Gill Sans MT" panose="020B0502020104020203" pitchFamily="34" charset="0"/>
                      </a:endParaRPr>
                    </a:p>
                  </a:txBody>
                  <a:tcPr marL="68580" marR="68580" marT="36195" marB="17780" anchor="ctr"/>
                </a:tc>
                <a:tc>
                  <a:txBody>
                    <a:bodyPr/>
                    <a:lstStyle/>
                    <a:p>
                      <a:pPr marR="506730" indent="0" algn="l" rtl="0">
                        <a:lnSpc>
                          <a:spcPct val="120000"/>
                        </a:lnSpc>
                        <a:spcBef>
                          <a:spcPts val="0"/>
                        </a:spcBef>
                        <a:spcAft>
                          <a:spcPts val="600"/>
                        </a:spcAft>
                      </a:pPr>
                      <a:r>
                        <a:rPr lang="en-GB" sz="1200" kern="1400">
                          <a:ln>
                            <a:noFill/>
                          </a:ln>
                          <a:solidFill>
                            <a:srgbClr val="000000"/>
                          </a:solidFill>
                          <a:effectLst/>
                          <a:latin typeface="Gill Sans MT" panose="020B0502020104020203" pitchFamily="34" charset="0"/>
                        </a:rPr>
                        <a:t>industries such as coal mining, engineering and manufacturing</a:t>
                      </a:r>
                      <a:endParaRPr lang="en-GB" sz="1000" kern="1400">
                        <a:ln>
                          <a:noFill/>
                        </a:ln>
                        <a:solidFill>
                          <a:srgbClr val="000000"/>
                        </a:solidFill>
                        <a:effectLst/>
                        <a:latin typeface="Gill Sans MT" panose="020B0502020104020203" pitchFamily="34" charset="0"/>
                      </a:endParaRPr>
                    </a:p>
                  </a:txBody>
                  <a:tcPr marL="68580" marR="68580" marT="36195" marB="17780" anchor="ctr"/>
                </a:tc>
                <a:extLst>
                  <a:ext uri="{0D108BD9-81ED-4DB2-BD59-A6C34878D82A}">
                    <a16:rowId xmlns:a16="http://schemas.microsoft.com/office/drawing/2014/main" val="926076416"/>
                  </a:ext>
                </a:extLst>
              </a:tr>
              <a:tr h="314858">
                <a:tc>
                  <a:txBody>
                    <a:bodyPr/>
                    <a:lstStyle/>
                    <a:p>
                      <a:pPr marR="0" indent="0" algn="l" rtl="0">
                        <a:lnSpc>
                          <a:spcPct val="120000"/>
                        </a:lnSpc>
                        <a:spcBef>
                          <a:spcPts val="0"/>
                        </a:spcBef>
                        <a:spcAft>
                          <a:spcPts val="600"/>
                        </a:spcAft>
                      </a:pPr>
                      <a:r>
                        <a:rPr lang="en-US" sz="1200" b="0" kern="1400">
                          <a:ln>
                            <a:noFill/>
                          </a:ln>
                          <a:solidFill>
                            <a:srgbClr val="000000"/>
                          </a:solidFill>
                          <a:effectLst/>
                          <a:latin typeface="Gill Sans MT" panose="020B0502020104020203" pitchFamily="34" charset="0"/>
                        </a:rPr>
                        <a:t>Urban greening</a:t>
                      </a:r>
                      <a:endParaRPr lang="en-US" sz="1000" b="0" kern="1400">
                        <a:ln>
                          <a:noFill/>
                        </a:ln>
                        <a:solidFill>
                          <a:srgbClr val="000000"/>
                        </a:solidFill>
                        <a:effectLst/>
                        <a:latin typeface="Gill Sans MT" panose="020B0502020104020203" pitchFamily="34" charset="0"/>
                      </a:endParaRPr>
                    </a:p>
                  </a:txBody>
                  <a:tcPr marL="68580" marR="68580" marT="36195" marB="17780" anchor="ctr"/>
                </a:tc>
                <a:tc>
                  <a:txBody>
                    <a:bodyPr/>
                    <a:lstStyle/>
                    <a:p>
                      <a:pPr marR="506730" indent="0" algn="l" rtl="0">
                        <a:lnSpc>
                          <a:spcPct val="120000"/>
                        </a:lnSpc>
                        <a:spcBef>
                          <a:spcPts val="0"/>
                        </a:spcBef>
                        <a:spcAft>
                          <a:spcPts val="600"/>
                        </a:spcAft>
                      </a:pPr>
                      <a:r>
                        <a:rPr lang="en-GB" sz="1200" kern="1400">
                          <a:ln>
                            <a:noFill/>
                          </a:ln>
                          <a:solidFill>
                            <a:srgbClr val="000000"/>
                          </a:solidFill>
                          <a:effectLst/>
                          <a:latin typeface="Gill Sans MT" panose="020B0502020104020203" pitchFamily="34" charset="0"/>
                        </a:rPr>
                        <a:t>process of increasing and preserving open space in urban areas, i.e. public parks and gardens</a:t>
                      </a:r>
                      <a:endParaRPr lang="en-GB" sz="1000" kern="1400">
                        <a:ln>
                          <a:noFill/>
                        </a:ln>
                        <a:solidFill>
                          <a:srgbClr val="000000"/>
                        </a:solidFill>
                        <a:effectLst/>
                        <a:latin typeface="Gill Sans MT" panose="020B0502020104020203" pitchFamily="34" charset="0"/>
                      </a:endParaRPr>
                    </a:p>
                  </a:txBody>
                  <a:tcPr marL="68580" marR="68580" marT="36195" marB="17780" anchor="ctr"/>
                </a:tc>
                <a:extLst>
                  <a:ext uri="{0D108BD9-81ED-4DB2-BD59-A6C34878D82A}">
                    <a16:rowId xmlns:a16="http://schemas.microsoft.com/office/drawing/2014/main" val="1875491268"/>
                  </a:ext>
                </a:extLst>
              </a:tr>
              <a:tr h="314858">
                <a:tc>
                  <a:txBody>
                    <a:bodyPr/>
                    <a:lstStyle/>
                    <a:p>
                      <a:pPr marR="0" indent="0" algn="l" rtl="0">
                        <a:lnSpc>
                          <a:spcPct val="120000"/>
                        </a:lnSpc>
                        <a:spcBef>
                          <a:spcPts val="0"/>
                        </a:spcBef>
                        <a:spcAft>
                          <a:spcPts val="600"/>
                        </a:spcAft>
                      </a:pPr>
                      <a:r>
                        <a:rPr lang="en-US" sz="1200" b="0" kern="1400">
                          <a:ln>
                            <a:noFill/>
                          </a:ln>
                          <a:solidFill>
                            <a:srgbClr val="000000"/>
                          </a:solidFill>
                          <a:effectLst/>
                          <a:latin typeface="Gill Sans MT" panose="020B0502020104020203" pitchFamily="34" charset="0"/>
                        </a:rPr>
                        <a:t>Urban regeneration</a:t>
                      </a:r>
                      <a:endParaRPr lang="en-US" sz="1000" b="0" kern="1400">
                        <a:ln>
                          <a:noFill/>
                        </a:ln>
                        <a:solidFill>
                          <a:srgbClr val="000000"/>
                        </a:solidFill>
                        <a:effectLst/>
                        <a:latin typeface="Gill Sans MT" panose="020B0502020104020203" pitchFamily="34" charset="0"/>
                      </a:endParaRPr>
                    </a:p>
                  </a:txBody>
                  <a:tcPr marL="68580" marR="68580" marT="36195" marB="17780" anchor="ctr"/>
                </a:tc>
                <a:tc>
                  <a:txBody>
                    <a:bodyPr/>
                    <a:lstStyle/>
                    <a:p>
                      <a:pPr marR="506730" indent="0" algn="l" rtl="0">
                        <a:lnSpc>
                          <a:spcPct val="120000"/>
                        </a:lnSpc>
                        <a:spcBef>
                          <a:spcPts val="0"/>
                        </a:spcBef>
                        <a:spcAft>
                          <a:spcPts val="600"/>
                        </a:spcAft>
                      </a:pPr>
                      <a:r>
                        <a:rPr lang="en-GB" sz="1200" kern="1400">
                          <a:ln>
                            <a:noFill/>
                          </a:ln>
                          <a:solidFill>
                            <a:srgbClr val="000000"/>
                          </a:solidFill>
                          <a:effectLst/>
                          <a:latin typeface="Gill Sans MT" panose="020B0502020104020203" pitchFamily="34" charset="0"/>
                        </a:rPr>
                        <a:t>reversing the urban decline by modernising or redeveloping, aiming to improve the local economy</a:t>
                      </a:r>
                      <a:endParaRPr lang="en-GB" sz="1000" kern="1400">
                        <a:ln>
                          <a:noFill/>
                        </a:ln>
                        <a:solidFill>
                          <a:srgbClr val="000000"/>
                        </a:solidFill>
                        <a:effectLst/>
                        <a:latin typeface="Gill Sans MT" panose="020B0502020104020203" pitchFamily="34" charset="0"/>
                      </a:endParaRPr>
                    </a:p>
                  </a:txBody>
                  <a:tcPr marL="68580" marR="68580" marT="36195" marB="17780" anchor="ctr"/>
                </a:tc>
                <a:extLst>
                  <a:ext uri="{0D108BD9-81ED-4DB2-BD59-A6C34878D82A}">
                    <a16:rowId xmlns:a16="http://schemas.microsoft.com/office/drawing/2014/main" val="3961565093"/>
                  </a:ext>
                </a:extLst>
              </a:tr>
              <a:tr h="314858">
                <a:tc>
                  <a:txBody>
                    <a:bodyPr/>
                    <a:lstStyle/>
                    <a:p>
                      <a:pPr marR="0" indent="0" algn="l" rtl="0">
                        <a:lnSpc>
                          <a:spcPct val="120000"/>
                        </a:lnSpc>
                        <a:spcBef>
                          <a:spcPts val="0"/>
                        </a:spcBef>
                        <a:spcAft>
                          <a:spcPts val="600"/>
                        </a:spcAft>
                      </a:pPr>
                      <a:r>
                        <a:rPr lang="en-US" sz="1200" b="0" kern="1400">
                          <a:ln>
                            <a:noFill/>
                          </a:ln>
                          <a:solidFill>
                            <a:srgbClr val="000000"/>
                          </a:solidFill>
                          <a:effectLst/>
                          <a:latin typeface="Gill Sans MT" panose="020B0502020104020203" pitchFamily="34" charset="0"/>
                        </a:rPr>
                        <a:t>Urban sprawl</a:t>
                      </a:r>
                      <a:endParaRPr lang="en-US" sz="1000" b="0" kern="1400">
                        <a:ln>
                          <a:noFill/>
                        </a:ln>
                        <a:solidFill>
                          <a:srgbClr val="000000"/>
                        </a:solidFill>
                        <a:effectLst/>
                        <a:latin typeface="Gill Sans MT" panose="020B0502020104020203" pitchFamily="34" charset="0"/>
                      </a:endParaRPr>
                    </a:p>
                  </a:txBody>
                  <a:tcPr marL="68580" marR="68580" marT="36195" marB="17780" anchor="ctr"/>
                </a:tc>
                <a:tc>
                  <a:txBody>
                    <a:bodyPr/>
                    <a:lstStyle/>
                    <a:p>
                      <a:pPr marR="506730" indent="0" algn="l" rtl="0">
                        <a:lnSpc>
                          <a:spcPct val="120000"/>
                        </a:lnSpc>
                        <a:spcBef>
                          <a:spcPts val="0"/>
                        </a:spcBef>
                        <a:spcAft>
                          <a:spcPts val="600"/>
                        </a:spcAft>
                      </a:pPr>
                      <a:r>
                        <a:rPr lang="en-GB" sz="1200" kern="1400">
                          <a:ln>
                            <a:noFill/>
                          </a:ln>
                          <a:solidFill>
                            <a:srgbClr val="000000"/>
                          </a:solidFill>
                          <a:effectLst/>
                          <a:latin typeface="Gill Sans MT" panose="020B0502020104020203" pitchFamily="34" charset="0"/>
                        </a:rPr>
                        <a:t>unplanned growth of urban areas into the surrounding rural areas</a:t>
                      </a:r>
                      <a:endParaRPr lang="en-GB" sz="1000" kern="1400">
                        <a:ln>
                          <a:noFill/>
                        </a:ln>
                        <a:solidFill>
                          <a:srgbClr val="000000"/>
                        </a:solidFill>
                        <a:effectLst/>
                        <a:latin typeface="Gill Sans MT" panose="020B0502020104020203" pitchFamily="34" charset="0"/>
                      </a:endParaRPr>
                    </a:p>
                  </a:txBody>
                  <a:tcPr marL="68580" marR="68580" marT="36195" marB="17780" anchor="ctr"/>
                </a:tc>
                <a:extLst>
                  <a:ext uri="{0D108BD9-81ED-4DB2-BD59-A6C34878D82A}">
                    <a16:rowId xmlns:a16="http://schemas.microsoft.com/office/drawing/2014/main" val="2060469029"/>
                  </a:ext>
                </a:extLst>
              </a:tr>
              <a:tr h="314858">
                <a:tc>
                  <a:txBody>
                    <a:bodyPr/>
                    <a:lstStyle/>
                    <a:p>
                      <a:pPr marR="0" indent="0" algn="l" rtl="0">
                        <a:lnSpc>
                          <a:spcPct val="120000"/>
                        </a:lnSpc>
                        <a:spcBef>
                          <a:spcPts val="0"/>
                        </a:spcBef>
                        <a:spcAft>
                          <a:spcPts val="600"/>
                        </a:spcAft>
                      </a:pPr>
                      <a:r>
                        <a:rPr lang="en-US" sz="1200" b="0" kern="1400" dirty="0">
                          <a:ln>
                            <a:noFill/>
                          </a:ln>
                          <a:solidFill>
                            <a:srgbClr val="000000"/>
                          </a:solidFill>
                          <a:effectLst/>
                          <a:latin typeface="Gill Sans MT" panose="020B0502020104020203" pitchFamily="34" charset="0"/>
                        </a:rPr>
                        <a:t>Waste recycling</a:t>
                      </a:r>
                      <a:endParaRPr lang="en-US" sz="1000" b="0" kern="1400" dirty="0">
                        <a:ln>
                          <a:noFill/>
                        </a:ln>
                        <a:solidFill>
                          <a:srgbClr val="000000"/>
                        </a:solidFill>
                        <a:effectLst/>
                        <a:latin typeface="Gill Sans MT" panose="020B0502020104020203" pitchFamily="34" charset="0"/>
                      </a:endParaRPr>
                    </a:p>
                  </a:txBody>
                  <a:tcPr marL="68580" marR="68580" marT="36195" marB="17780" anchor="ctr"/>
                </a:tc>
                <a:tc>
                  <a:txBody>
                    <a:bodyPr/>
                    <a:lstStyle/>
                    <a:p>
                      <a:pPr marR="506730" indent="0" algn="l" rtl="0">
                        <a:lnSpc>
                          <a:spcPct val="120000"/>
                        </a:lnSpc>
                        <a:spcBef>
                          <a:spcPts val="0"/>
                        </a:spcBef>
                        <a:spcAft>
                          <a:spcPts val="600"/>
                        </a:spcAft>
                      </a:pPr>
                      <a:r>
                        <a:rPr lang="en-GB" sz="1200" kern="1400" dirty="0">
                          <a:ln>
                            <a:noFill/>
                          </a:ln>
                          <a:solidFill>
                            <a:srgbClr val="000000"/>
                          </a:solidFill>
                          <a:effectLst/>
                          <a:latin typeface="Gill Sans MT" panose="020B0502020104020203" pitchFamily="34" charset="0"/>
                        </a:rPr>
                        <a:t>process of extracting and reusing useful substances found in waste</a:t>
                      </a:r>
                      <a:endParaRPr lang="en-GB" sz="1000" kern="1400" dirty="0">
                        <a:ln>
                          <a:noFill/>
                        </a:ln>
                        <a:solidFill>
                          <a:srgbClr val="000000"/>
                        </a:solidFill>
                        <a:effectLst/>
                        <a:latin typeface="Gill Sans MT" panose="020B0502020104020203" pitchFamily="34" charset="0"/>
                      </a:endParaRPr>
                    </a:p>
                  </a:txBody>
                  <a:tcPr marL="68580" marR="68580" marT="36195" marB="17780" anchor="ctr"/>
                </a:tc>
                <a:extLst>
                  <a:ext uri="{0D108BD9-81ED-4DB2-BD59-A6C34878D82A}">
                    <a16:rowId xmlns:a16="http://schemas.microsoft.com/office/drawing/2014/main" val="1008380894"/>
                  </a:ext>
                </a:extLst>
              </a:tr>
            </a:tbl>
          </a:graphicData>
        </a:graphic>
      </p:graphicFrame>
      <p:sp>
        <p:nvSpPr>
          <p:cNvPr id="5" name="TextBox 4"/>
          <p:cNvSpPr txBox="1"/>
          <p:nvPr/>
        </p:nvSpPr>
        <p:spPr>
          <a:xfrm>
            <a:off x="10003425" y="134605"/>
            <a:ext cx="1786308" cy="461665"/>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Gill Sans MT" panose="020B0502020104020203" pitchFamily="34" charset="0"/>
              </a:rPr>
              <a:t>Geography</a:t>
            </a:r>
            <a:endParaRPr kumimoji="0" lang="en-US" sz="2000" b="0" i="0" u="none" strike="noStrike" kern="1200" cap="none" spc="0" normalizeH="0" baseline="0" noProof="0" dirty="0">
              <a:ln>
                <a:noFill/>
              </a:ln>
              <a:solidFill>
                <a:prstClr val="white"/>
              </a:solidFill>
              <a:effectLst/>
              <a:uLnTx/>
              <a:uFillTx/>
              <a:latin typeface="Gill Sans MT" panose="020B0502020104020203" pitchFamily="34" charset="0"/>
            </a:endParaRPr>
          </a:p>
        </p:txBody>
      </p:sp>
      <p:sp>
        <p:nvSpPr>
          <p:cNvPr id="4" name="TextBox 3"/>
          <p:cNvSpPr txBox="1"/>
          <p:nvPr/>
        </p:nvSpPr>
        <p:spPr>
          <a:xfrm>
            <a:off x="11755120" y="6488668"/>
            <a:ext cx="436880" cy="369332"/>
          </a:xfrm>
          <a:prstGeom prst="rect">
            <a:avLst/>
          </a:prstGeom>
          <a:solidFill>
            <a:schemeClr val="tx1"/>
          </a:solidFill>
        </p:spPr>
        <p:txBody>
          <a:bodyPr wrap="square" rtlCol="0">
            <a:spAutoFit/>
          </a:bodyPr>
          <a:lstStyle/>
          <a:p>
            <a:pPr algn="ctr"/>
            <a:r>
              <a:rPr lang="en-GB" dirty="0">
                <a:solidFill>
                  <a:schemeClr val="bg1"/>
                </a:solidFill>
              </a:rPr>
              <a:t>7</a:t>
            </a:r>
          </a:p>
        </p:txBody>
      </p:sp>
    </p:spTree>
    <p:extLst>
      <p:ext uri="{BB962C8B-B14F-4D97-AF65-F5344CB8AC3E}">
        <p14:creationId xmlns:p14="http://schemas.microsoft.com/office/powerpoint/2010/main" val="10125648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1490472" y="109816"/>
          <a:ext cx="5076583" cy="6664513"/>
        </p:xfrm>
        <a:graphic>
          <a:graphicData uri="http://schemas.openxmlformats.org/drawingml/2006/table">
            <a:tbl>
              <a:tblPr firstRow="1" bandRow="1">
                <a:tableStyleId>{5940675A-B579-460E-94D1-54222C63F5DA}</a:tableStyleId>
              </a:tblPr>
              <a:tblGrid>
                <a:gridCol w="2521016">
                  <a:extLst>
                    <a:ext uri="{9D8B030D-6E8A-4147-A177-3AD203B41FA5}">
                      <a16:colId xmlns:a16="http://schemas.microsoft.com/office/drawing/2014/main" val="20000"/>
                    </a:ext>
                  </a:extLst>
                </a:gridCol>
                <a:gridCol w="2555567">
                  <a:extLst>
                    <a:ext uri="{9D8B030D-6E8A-4147-A177-3AD203B41FA5}">
                      <a16:colId xmlns:a16="http://schemas.microsoft.com/office/drawing/2014/main" val="20001"/>
                    </a:ext>
                  </a:extLst>
                </a:gridCol>
              </a:tblGrid>
              <a:tr h="266204">
                <a:tc>
                  <a:txBody>
                    <a:bodyPr/>
                    <a:lstStyle/>
                    <a:p>
                      <a:pPr algn="ctr"/>
                      <a:r>
                        <a:rPr lang="en-GB" sz="1200" b="1" dirty="0">
                          <a:latin typeface="Gill Sans MT" panose="020B0502020104020203" pitchFamily="34" charset="0"/>
                        </a:rPr>
                        <a:t>Spanish</a:t>
                      </a:r>
                    </a:p>
                  </a:txBody>
                  <a:tcPr>
                    <a:solidFill>
                      <a:srgbClr val="FFCCFF"/>
                    </a:solidFill>
                  </a:tcPr>
                </a:tc>
                <a:tc>
                  <a:txBody>
                    <a:bodyPr/>
                    <a:lstStyle/>
                    <a:p>
                      <a:pPr algn="ctr"/>
                      <a:r>
                        <a:rPr lang="en-GB" sz="1200" b="1" dirty="0">
                          <a:latin typeface="Gill Sans MT" panose="020B0502020104020203" pitchFamily="34" charset="0"/>
                        </a:rPr>
                        <a:t>English</a:t>
                      </a:r>
                    </a:p>
                  </a:txBody>
                  <a:tcPr>
                    <a:solidFill>
                      <a:schemeClr val="accent1">
                        <a:lumMod val="20000"/>
                        <a:lumOff val="80000"/>
                      </a:schemeClr>
                    </a:solidFill>
                  </a:tcPr>
                </a:tc>
                <a:extLst>
                  <a:ext uri="{0D108BD9-81ED-4DB2-BD59-A6C34878D82A}">
                    <a16:rowId xmlns:a16="http://schemas.microsoft.com/office/drawing/2014/main" val="10000"/>
                  </a:ext>
                </a:extLst>
              </a:tr>
              <a:tr h="42592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err="1">
                          <a:latin typeface="Gill Sans MT" panose="020B0502020104020203" pitchFamily="34" charset="0"/>
                        </a:rPr>
                        <a:t>trabajo</a:t>
                      </a:r>
                      <a:endParaRPr lang="en-GB" sz="1200" dirty="0">
                        <a:latin typeface="Gill Sans MT" panose="020B0502020104020203" pitchFamily="34" charset="0"/>
                      </a:endParaRPr>
                    </a:p>
                  </a:txBody>
                  <a:tcPr marL="36576" marR="36576" marT="36576" marB="36576"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latin typeface="Gill Sans MT" panose="020B0502020104020203" pitchFamily="34" charset="0"/>
                        </a:rPr>
                        <a:t>job</a:t>
                      </a:r>
                    </a:p>
                    <a:p>
                      <a:endParaRPr lang="en-GB" sz="1200" dirty="0">
                        <a:latin typeface="Gill Sans MT" panose="020B0502020104020203" pitchFamily="34" charset="0"/>
                      </a:endParaRPr>
                    </a:p>
                  </a:txBody>
                  <a:tcPr marL="36576" marR="36576" marT="36576" marB="36576" anchor="ctr"/>
                </a:tc>
                <a:extLst>
                  <a:ext uri="{0D108BD9-81ED-4DB2-BD59-A6C34878D82A}">
                    <a16:rowId xmlns:a16="http://schemas.microsoft.com/office/drawing/2014/main" val="10001"/>
                  </a:ext>
                </a:extLst>
              </a:tr>
              <a:tr h="323572">
                <a:tc>
                  <a:txBody>
                    <a:bodyPr/>
                    <a:lstStyle/>
                    <a:p>
                      <a:r>
                        <a:rPr lang="en-GB" sz="1200" kern="1200" dirty="0" err="1">
                          <a:solidFill>
                            <a:schemeClr val="tx1"/>
                          </a:solidFill>
                          <a:effectLst/>
                          <a:latin typeface="Gill Sans MT" panose="020B0502020104020203" pitchFamily="34" charset="0"/>
                          <a:ea typeface="+mn-ea"/>
                          <a:cs typeface="+mn-cs"/>
                        </a:rPr>
                        <a:t>aceptar</a:t>
                      </a:r>
                      <a:r>
                        <a:rPr lang="en-GB" sz="1200" kern="1200" dirty="0">
                          <a:solidFill>
                            <a:schemeClr val="tx1"/>
                          </a:solidFill>
                          <a:effectLst/>
                          <a:latin typeface="Gill Sans MT" panose="020B0502020104020203" pitchFamily="34" charset="0"/>
                          <a:ea typeface="+mn-ea"/>
                          <a:cs typeface="+mn-cs"/>
                        </a:rPr>
                        <a:t> </a:t>
                      </a:r>
                    </a:p>
                  </a:txBody>
                  <a:tcPr marL="36576" marR="36576" marT="36576" marB="36576" anchor="ctr"/>
                </a:tc>
                <a:tc>
                  <a:txBody>
                    <a:bodyPr/>
                    <a:lstStyle/>
                    <a:p>
                      <a:r>
                        <a:rPr lang="en-GB" sz="1200" kern="1200" dirty="0">
                          <a:solidFill>
                            <a:schemeClr val="tx1"/>
                          </a:solidFill>
                          <a:effectLst/>
                          <a:latin typeface="Gill Sans MT" panose="020B0502020104020203" pitchFamily="34" charset="0"/>
                          <a:ea typeface="+mn-ea"/>
                          <a:cs typeface="+mn-cs"/>
                        </a:rPr>
                        <a:t>to accept </a:t>
                      </a:r>
                      <a:endParaRPr lang="en-GB" sz="1200" dirty="0">
                        <a:latin typeface="Gill Sans MT" panose="020B0502020104020203" pitchFamily="34" charset="0"/>
                      </a:endParaRPr>
                    </a:p>
                  </a:txBody>
                  <a:tcPr marL="36576" marR="36576" marT="36576" marB="36576" anchor="ctr"/>
                </a:tc>
                <a:extLst>
                  <a:ext uri="{0D108BD9-81ED-4DB2-BD59-A6C34878D82A}">
                    <a16:rowId xmlns:a16="http://schemas.microsoft.com/office/drawing/2014/main" val="10002"/>
                  </a:ext>
                </a:extLst>
              </a:tr>
              <a:tr h="29807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err="1">
                          <a:solidFill>
                            <a:schemeClr val="tx1"/>
                          </a:solidFill>
                          <a:effectLst/>
                          <a:latin typeface="Gill Sans MT" panose="020B0502020104020203" pitchFamily="34" charset="0"/>
                          <a:ea typeface="+mn-ea"/>
                          <a:cs typeface="+mn-cs"/>
                        </a:rPr>
                        <a:t>apoyar</a:t>
                      </a:r>
                      <a:endParaRPr lang="en-GB" sz="1200" dirty="0">
                        <a:latin typeface="Gill Sans MT" panose="020B0502020104020203" pitchFamily="34" charset="0"/>
                      </a:endParaRPr>
                    </a:p>
                  </a:txBody>
                  <a:tcPr marL="36576" marR="36576" marT="36576" marB="36576" anchor="ctr"/>
                </a:tc>
                <a:tc>
                  <a:txBody>
                    <a:bodyPr/>
                    <a:lstStyle/>
                    <a:p>
                      <a:r>
                        <a:rPr lang="en-GB" sz="1200" kern="1200" dirty="0">
                          <a:solidFill>
                            <a:schemeClr val="tx1"/>
                          </a:solidFill>
                          <a:effectLst/>
                          <a:latin typeface="Gill Sans MT" panose="020B0502020104020203" pitchFamily="34" charset="0"/>
                          <a:ea typeface="+mn-ea"/>
                          <a:cs typeface="+mn-cs"/>
                        </a:rPr>
                        <a:t>to support </a:t>
                      </a:r>
                      <a:endParaRPr lang="en-GB" sz="1200" dirty="0">
                        <a:latin typeface="Gill Sans MT" panose="020B0502020104020203" pitchFamily="34" charset="0"/>
                      </a:endParaRPr>
                    </a:p>
                  </a:txBody>
                  <a:tcPr marL="36576" marR="36576" marT="36576" marB="36576" anchor="ctr"/>
                </a:tc>
                <a:extLst>
                  <a:ext uri="{0D108BD9-81ED-4DB2-BD59-A6C34878D82A}">
                    <a16:rowId xmlns:a16="http://schemas.microsoft.com/office/drawing/2014/main" val="10003"/>
                  </a:ext>
                </a:extLst>
              </a:tr>
              <a:tr h="297549">
                <a:tc>
                  <a:txBody>
                    <a:bodyPr/>
                    <a:lstStyle/>
                    <a:p>
                      <a:r>
                        <a:rPr lang="en-GB" sz="1200" kern="1200" dirty="0" err="1">
                          <a:solidFill>
                            <a:schemeClr val="tx1"/>
                          </a:solidFill>
                          <a:effectLst/>
                          <a:latin typeface="Gill Sans MT" panose="020B0502020104020203" pitchFamily="34" charset="0"/>
                          <a:ea typeface="+mn-ea"/>
                          <a:cs typeface="+mn-cs"/>
                        </a:rPr>
                        <a:t>aprender</a:t>
                      </a:r>
                      <a:r>
                        <a:rPr lang="en-GB" sz="1200" kern="1200" dirty="0">
                          <a:solidFill>
                            <a:schemeClr val="tx1"/>
                          </a:solidFill>
                          <a:effectLst/>
                          <a:latin typeface="Gill Sans MT" panose="020B0502020104020203" pitchFamily="34" charset="0"/>
                          <a:ea typeface="+mn-ea"/>
                          <a:cs typeface="+mn-cs"/>
                        </a:rPr>
                        <a:t> I</a:t>
                      </a:r>
                    </a:p>
                  </a:txBody>
                  <a:tcPr marL="36576" marR="36576" marT="36576" marB="36576" anchor="ctr"/>
                </a:tc>
                <a:tc>
                  <a:txBody>
                    <a:bodyPr/>
                    <a:lstStyle/>
                    <a:p>
                      <a:r>
                        <a:rPr lang="en-GB" sz="1200" kern="1200" dirty="0">
                          <a:solidFill>
                            <a:schemeClr val="tx1"/>
                          </a:solidFill>
                          <a:effectLst/>
                          <a:latin typeface="Gill Sans MT" panose="020B0502020104020203" pitchFamily="34" charset="0"/>
                          <a:ea typeface="+mn-ea"/>
                          <a:cs typeface="+mn-cs"/>
                        </a:rPr>
                        <a:t>to learn </a:t>
                      </a:r>
                      <a:endParaRPr lang="en-GB" sz="1200" dirty="0">
                        <a:latin typeface="Gill Sans MT" panose="020B0502020104020203" pitchFamily="34" charset="0"/>
                      </a:endParaRPr>
                    </a:p>
                  </a:txBody>
                  <a:tcPr marL="36576" marR="36576" marT="36576" marB="36576" anchor="ctr"/>
                </a:tc>
                <a:extLst>
                  <a:ext uri="{0D108BD9-81ED-4DB2-BD59-A6C34878D82A}">
                    <a16:rowId xmlns:a16="http://schemas.microsoft.com/office/drawing/2014/main" val="10004"/>
                  </a:ext>
                </a:extLst>
              </a:tr>
              <a:tr h="314741">
                <a:tc>
                  <a:txBody>
                    <a:bodyPr/>
                    <a:lstStyle/>
                    <a:p>
                      <a:r>
                        <a:rPr lang="en-GB" sz="1200" kern="1200" dirty="0" err="1">
                          <a:solidFill>
                            <a:schemeClr val="tx1"/>
                          </a:solidFill>
                          <a:effectLst/>
                          <a:latin typeface="Gill Sans MT" panose="020B0502020104020203" pitchFamily="34" charset="0"/>
                          <a:ea typeface="+mn-ea"/>
                          <a:cs typeface="+mn-cs"/>
                        </a:rPr>
                        <a:t>gritar</a:t>
                      </a:r>
                      <a:endParaRPr lang="en-GB" sz="1200" dirty="0">
                        <a:latin typeface="Gill Sans MT" panose="020B0502020104020203" pitchFamily="34" charset="0"/>
                      </a:endParaRPr>
                    </a:p>
                  </a:txBody>
                  <a:tcPr marL="36576" marR="36576" marT="36576" marB="36576" anchor="ctr"/>
                </a:tc>
                <a:tc>
                  <a:txBody>
                    <a:bodyPr/>
                    <a:lstStyle/>
                    <a:p>
                      <a:r>
                        <a:rPr lang="en-GB" sz="1200" kern="1200" dirty="0">
                          <a:solidFill>
                            <a:schemeClr val="tx1"/>
                          </a:solidFill>
                          <a:effectLst/>
                          <a:latin typeface="Gill Sans MT" panose="020B0502020104020203" pitchFamily="34" charset="0"/>
                          <a:ea typeface="+mn-ea"/>
                          <a:cs typeface="+mn-cs"/>
                        </a:rPr>
                        <a:t>to shout</a:t>
                      </a:r>
                      <a:endParaRPr lang="en-GB" sz="1200" dirty="0">
                        <a:latin typeface="Gill Sans MT" panose="020B0502020104020203" pitchFamily="34" charset="0"/>
                      </a:endParaRPr>
                    </a:p>
                  </a:txBody>
                  <a:tcPr marL="36576" marR="36576" marT="36576" marB="36576" anchor="ctr"/>
                </a:tc>
                <a:extLst>
                  <a:ext uri="{0D108BD9-81ED-4DB2-BD59-A6C34878D82A}">
                    <a16:rowId xmlns:a16="http://schemas.microsoft.com/office/drawing/2014/main" val="3925240874"/>
                  </a:ext>
                </a:extLst>
              </a:tr>
              <a:tr h="297549">
                <a:tc>
                  <a:txBody>
                    <a:bodyPr/>
                    <a:lstStyle/>
                    <a:p>
                      <a:r>
                        <a:rPr lang="en-GB" sz="1200" kern="1200" dirty="0" err="1">
                          <a:solidFill>
                            <a:schemeClr val="tx1"/>
                          </a:solidFill>
                          <a:effectLst/>
                          <a:latin typeface="Gill Sans MT" panose="020B0502020104020203" pitchFamily="34" charset="0"/>
                          <a:ea typeface="+mn-ea"/>
                          <a:cs typeface="+mn-cs"/>
                        </a:rPr>
                        <a:t>grabar</a:t>
                      </a:r>
                      <a:endParaRPr lang="en-GB" sz="1200" dirty="0">
                        <a:latin typeface="Gill Sans MT" panose="020B0502020104020203" pitchFamily="34" charset="0"/>
                      </a:endParaRPr>
                    </a:p>
                  </a:txBody>
                  <a:tcPr marL="36576" marR="36576" marT="36576" marB="36576" anchor="ctr"/>
                </a:tc>
                <a:tc>
                  <a:txBody>
                    <a:bodyPr/>
                    <a:lstStyle/>
                    <a:p>
                      <a:r>
                        <a:rPr lang="en-GB" sz="1200" kern="1200" dirty="0">
                          <a:solidFill>
                            <a:schemeClr val="tx1"/>
                          </a:solidFill>
                          <a:effectLst/>
                          <a:latin typeface="Gill Sans MT" panose="020B0502020104020203" pitchFamily="34" charset="0"/>
                          <a:ea typeface="+mn-ea"/>
                          <a:cs typeface="+mn-cs"/>
                        </a:rPr>
                        <a:t>to record </a:t>
                      </a:r>
                      <a:endParaRPr lang="en-GB" sz="1200" dirty="0">
                        <a:latin typeface="Gill Sans MT" panose="020B0502020104020203" pitchFamily="34" charset="0"/>
                      </a:endParaRPr>
                    </a:p>
                  </a:txBody>
                  <a:tcPr marL="36576" marR="36576" marT="36576" marB="36576" anchor="ctr"/>
                </a:tc>
                <a:extLst>
                  <a:ext uri="{0D108BD9-81ED-4DB2-BD59-A6C34878D82A}">
                    <a16:rowId xmlns:a16="http://schemas.microsoft.com/office/drawing/2014/main" val="3041935017"/>
                  </a:ext>
                </a:extLst>
              </a:tr>
              <a:tr h="266247">
                <a:tc>
                  <a:txBody>
                    <a:bodyPr/>
                    <a:lstStyle/>
                    <a:p>
                      <a:r>
                        <a:rPr lang="en-GB" sz="1200" kern="1200" dirty="0" err="1">
                          <a:solidFill>
                            <a:schemeClr val="tx1"/>
                          </a:solidFill>
                          <a:effectLst/>
                          <a:latin typeface="Gill Sans MT" panose="020B0502020104020203" pitchFamily="34" charset="0"/>
                          <a:ea typeface="+mn-ea"/>
                          <a:cs typeface="+mn-cs"/>
                        </a:rPr>
                        <a:t>estudiar</a:t>
                      </a:r>
                      <a:endParaRPr lang="en-GB" sz="1200" dirty="0">
                        <a:latin typeface="Gill Sans MT" panose="020B0502020104020203" pitchFamily="34" charset="0"/>
                      </a:endParaRPr>
                    </a:p>
                  </a:txBody>
                  <a:tcPr marL="36576" marR="36576" marT="36576" marB="36576" anchor="ctr"/>
                </a:tc>
                <a:tc>
                  <a:txBody>
                    <a:bodyPr/>
                    <a:lstStyle/>
                    <a:p>
                      <a:r>
                        <a:rPr lang="en-GB" sz="1200" kern="1200" dirty="0">
                          <a:solidFill>
                            <a:schemeClr val="tx1"/>
                          </a:solidFill>
                          <a:effectLst/>
                          <a:latin typeface="Gill Sans MT" panose="020B0502020104020203" pitchFamily="34" charset="0"/>
                          <a:ea typeface="+mn-ea"/>
                          <a:cs typeface="+mn-cs"/>
                        </a:rPr>
                        <a:t>to study </a:t>
                      </a:r>
                      <a:endParaRPr lang="en-GB" sz="1200" dirty="0">
                        <a:latin typeface="Gill Sans MT" panose="020B0502020104020203" pitchFamily="34" charset="0"/>
                      </a:endParaRPr>
                    </a:p>
                  </a:txBody>
                  <a:tcPr marL="36576" marR="36576" marT="36576" marB="36576" anchor="ctr"/>
                </a:tc>
                <a:extLst>
                  <a:ext uri="{0D108BD9-81ED-4DB2-BD59-A6C34878D82A}">
                    <a16:rowId xmlns:a16="http://schemas.microsoft.com/office/drawing/2014/main" val="4149408354"/>
                  </a:ext>
                </a:extLst>
              </a:tr>
              <a:tr h="297549">
                <a:tc>
                  <a:txBody>
                    <a:bodyPr/>
                    <a:lstStyle/>
                    <a:p>
                      <a:r>
                        <a:rPr lang="en-GB" sz="1200" kern="1200" dirty="0" err="1">
                          <a:solidFill>
                            <a:schemeClr val="tx1"/>
                          </a:solidFill>
                          <a:effectLst/>
                          <a:latin typeface="Gill Sans MT" panose="020B0502020104020203" pitchFamily="34" charset="0"/>
                          <a:ea typeface="+mn-ea"/>
                          <a:cs typeface="+mn-cs"/>
                        </a:rPr>
                        <a:t>escribir</a:t>
                      </a:r>
                      <a:endParaRPr lang="en-GB" sz="1200" dirty="0">
                        <a:latin typeface="Gill Sans MT" panose="020B0502020104020203" pitchFamily="34" charset="0"/>
                      </a:endParaRPr>
                    </a:p>
                  </a:txBody>
                  <a:tcPr marL="36576" marR="36576" marT="36576" marB="36576" anchor="ctr"/>
                </a:tc>
                <a:tc>
                  <a:txBody>
                    <a:bodyPr/>
                    <a:lstStyle/>
                    <a:p>
                      <a:r>
                        <a:rPr lang="en-GB" sz="1200" kern="1200" dirty="0">
                          <a:solidFill>
                            <a:schemeClr val="tx1"/>
                          </a:solidFill>
                          <a:effectLst/>
                          <a:latin typeface="Gill Sans MT" panose="020B0502020104020203" pitchFamily="34" charset="0"/>
                          <a:ea typeface="+mn-ea"/>
                          <a:cs typeface="+mn-cs"/>
                        </a:rPr>
                        <a:t>to write </a:t>
                      </a:r>
                      <a:endParaRPr lang="en-GB" sz="1200" dirty="0">
                        <a:latin typeface="Gill Sans MT" panose="020B0502020104020203" pitchFamily="34" charset="0"/>
                      </a:endParaRPr>
                    </a:p>
                  </a:txBody>
                  <a:tcPr marL="36576" marR="36576" marT="36576" marB="36576" anchor="ctr"/>
                </a:tc>
                <a:extLst>
                  <a:ext uri="{0D108BD9-81ED-4DB2-BD59-A6C34878D82A}">
                    <a16:rowId xmlns:a16="http://schemas.microsoft.com/office/drawing/2014/main" val="1235971345"/>
                  </a:ext>
                </a:extLst>
              </a:tr>
              <a:tr h="297156">
                <a:tc>
                  <a:txBody>
                    <a:bodyPr/>
                    <a:lstStyle/>
                    <a:p>
                      <a:r>
                        <a:rPr lang="en-GB" sz="1200" kern="1200" dirty="0" err="1">
                          <a:solidFill>
                            <a:schemeClr val="tx1"/>
                          </a:solidFill>
                          <a:effectLst/>
                          <a:latin typeface="Gill Sans MT" panose="020B0502020104020203" pitchFamily="34" charset="0"/>
                          <a:ea typeface="+mn-ea"/>
                          <a:cs typeface="+mn-cs"/>
                        </a:rPr>
                        <a:t>enviar</a:t>
                      </a:r>
                      <a:endParaRPr lang="en-GB" sz="1200" dirty="0">
                        <a:latin typeface="Gill Sans MT" panose="020B0502020104020203" pitchFamily="34" charset="0"/>
                      </a:endParaRPr>
                    </a:p>
                  </a:txBody>
                  <a:tcPr marL="36576" marR="36576" marT="36576" marB="36576" anchor="ctr"/>
                </a:tc>
                <a:tc>
                  <a:txBody>
                    <a:bodyPr/>
                    <a:lstStyle/>
                    <a:p>
                      <a:r>
                        <a:rPr lang="en-GB" sz="1200" kern="1200" dirty="0">
                          <a:solidFill>
                            <a:schemeClr val="tx1"/>
                          </a:solidFill>
                          <a:effectLst/>
                          <a:latin typeface="Gill Sans MT" panose="020B0502020104020203" pitchFamily="34" charset="0"/>
                          <a:ea typeface="+mn-ea"/>
                          <a:cs typeface="+mn-cs"/>
                        </a:rPr>
                        <a:t>to send </a:t>
                      </a:r>
                      <a:endParaRPr lang="en-GB" sz="1200" dirty="0">
                        <a:latin typeface="Gill Sans MT" panose="020B0502020104020203" pitchFamily="34" charset="0"/>
                      </a:endParaRPr>
                    </a:p>
                  </a:txBody>
                  <a:tcPr marL="36576" marR="36576" marT="36576" marB="36576" anchor="ctr"/>
                </a:tc>
                <a:extLst>
                  <a:ext uri="{0D108BD9-81ED-4DB2-BD59-A6C34878D82A}">
                    <a16:rowId xmlns:a16="http://schemas.microsoft.com/office/drawing/2014/main" val="3748769057"/>
                  </a:ext>
                </a:extLst>
              </a:tr>
              <a:tr h="282337">
                <a:tc>
                  <a:txBody>
                    <a:bodyPr/>
                    <a:lstStyle/>
                    <a:p>
                      <a:r>
                        <a:rPr lang="en-GB" sz="1200" kern="1200" dirty="0" err="1">
                          <a:solidFill>
                            <a:schemeClr val="tx1"/>
                          </a:solidFill>
                          <a:effectLst/>
                          <a:latin typeface="Gill Sans MT" panose="020B0502020104020203" pitchFamily="34" charset="0"/>
                          <a:ea typeface="+mn-ea"/>
                          <a:cs typeface="+mn-cs"/>
                        </a:rPr>
                        <a:t>enseñar</a:t>
                      </a:r>
                      <a:endParaRPr lang="en-GB" sz="1200" dirty="0">
                        <a:latin typeface="Gill Sans MT" panose="020B0502020104020203" pitchFamily="34" charset="0"/>
                      </a:endParaRPr>
                    </a:p>
                  </a:txBody>
                  <a:tcPr marL="36576" marR="36576" marT="36576" marB="36576" anchor="ctr"/>
                </a:tc>
                <a:tc>
                  <a:txBody>
                    <a:bodyPr/>
                    <a:lstStyle/>
                    <a:p>
                      <a:r>
                        <a:rPr lang="en-GB" sz="1200" dirty="0">
                          <a:latin typeface="Gill Sans MT" panose="020B0502020104020203" pitchFamily="34" charset="0"/>
                        </a:rPr>
                        <a:t>To teach</a:t>
                      </a:r>
                    </a:p>
                  </a:txBody>
                  <a:tcPr marL="36576" marR="36576" marT="36576" marB="36576" anchor="ctr"/>
                </a:tc>
                <a:extLst>
                  <a:ext uri="{0D108BD9-81ED-4DB2-BD59-A6C34878D82A}">
                    <a16:rowId xmlns:a16="http://schemas.microsoft.com/office/drawing/2014/main" val="1543258229"/>
                  </a:ext>
                </a:extLst>
              </a:tr>
              <a:tr h="274271">
                <a:tc>
                  <a:txBody>
                    <a:bodyPr/>
                    <a:lstStyle/>
                    <a:p>
                      <a:r>
                        <a:rPr lang="en-GB" sz="1200" kern="1200" dirty="0" err="1">
                          <a:solidFill>
                            <a:schemeClr val="tx1"/>
                          </a:solidFill>
                          <a:effectLst/>
                          <a:latin typeface="Gill Sans MT" panose="020B0502020104020203" pitchFamily="34" charset="0"/>
                          <a:ea typeface="+mn-ea"/>
                          <a:cs typeface="+mn-cs"/>
                        </a:rPr>
                        <a:t>diseñar</a:t>
                      </a:r>
                      <a:endParaRPr lang="en-GB" sz="1200" dirty="0">
                        <a:latin typeface="Gill Sans MT" panose="020B0502020104020203" pitchFamily="34" charset="0"/>
                      </a:endParaRPr>
                    </a:p>
                  </a:txBody>
                  <a:tcPr marL="36576" marR="36576" marT="36576" marB="36576" anchor="ctr"/>
                </a:tc>
                <a:tc>
                  <a:txBody>
                    <a:bodyPr/>
                    <a:lstStyle/>
                    <a:p>
                      <a:r>
                        <a:rPr lang="en-GB" sz="1200" dirty="0">
                          <a:latin typeface="Gill Sans MT" panose="020B0502020104020203" pitchFamily="34" charset="0"/>
                        </a:rPr>
                        <a:t>To design</a:t>
                      </a:r>
                    </a:p>
                  </a:txBody>
                  <a:tcPr marL="36576" marR="36576" marT="36576" marB="36576" anchor="ctr"/>
                </a:tc>
                <a:extLst>
                  <a:ext uri="{0D108BD9-81ED-4DB2-BD59-A6C34878D82A}">
                    <a16:rowId xmlns:a16="http://schemas.microsoft.com/office/drawing/2014/main" val="3146237369"/>
                  </a:ext>
                </a:extLst>
              </a:tr>
              <a:tr h="284652">
                <a:tc>
                  <a:txBody>
                    <a:bodyPr/>
                    <a:lstStyle/>
                    <a:p>
                      <a:r>
                        <a:rPr lang="en-GB" sz="1200" kern="1200" dirty="0" err="1">
                          <a:solidFill>
                            <a:schemeClr val="tx1"/>
                          </a:solidFill>
                          <a:effectLst/>
                          <a:latin typeface="Gill Sans MT" panose="020B0502020104020203" pitchFamily="34" charset="0"/>
                          <a:ea typeface="+mn-ea"/>
                          <a:cs typeface="+mn-cs"/>
                        </a:rPr>
                        <a:t>continuar</a:t>
                      </a:r>
                      <a:endParaRPr lang="en-GB" sz="1200" dirty="0">
                        <a:latin typeface="Gill Sans MT" panose="020B0502020104020203" pitchFamily="34" charset="0"/>
                      </a:endParaRPr>
                    </a:p>
                  </a:txBody>
                  <a:tcPr marL="36576" marR="36576" marT="36576" marB="36576" anchor="ctr"/>
                </a:tc>
                <a:tc>
                  <a:txBody>
                    <a:bodyPr/>
                    <a:lstStyle/>
                    <a:p>
                      <a:r>
                        <a:rPr lang="en-GB" sz="1200" dirty="0">
                          <a:latin typeface="Gill Sans MT" panose="020B0502020104020203" pitchFamily="34" charset="0"/>
                        </a:rPr>
                        <a:t>To continue</a:t>
                      </a:r>
                    </a:p>
                  </a:txBody>
                  <a:tcPr marL="36576" marR="36576" marT="36576" marB="36576" anchor="ctr"/>
                </a:tc>
                <a:extLst>
                  <a:ext uri="{0D108BD9-81ED-4DB2-BD59-A6C34878D82A}">
                    <a16:rowId xmlns:a16="http://schemas.microsoft.com/office/drawing/2014/main" val="3264998185"/>
                  </a:ext>
                </a:extLst>
              </a:tr>
              <a:tr h="297549">
                <a:tc>
                  <a:txBody>
                    <a:bodyPr/>
                    <a:lstStyle/>
                    <a:p>
                      <a:r>
                        <a:rPr lang="en-GB" sz="1200" kern="1200" dirty="0" err="1">
                          <a:solidFill>
                            <a:schemeClr val="tx1"/>
                          </a:solidFill>
                          <a:effectLst/>
                          <a:latin typeface="Gill Sans MT" panose="020B0502020104020203" pitchFamily="34" charset="0"/>
                          <a:ea typeface="+mn-ea"/>
                          <a:cs typeface="+mn-cs"/>
                        </a:rPr>
                        <a:t>construir</a:t>
                      </a:r>
                      <a:endParaRPr lang="en-GB" sz="1200" dirty="0">
                        <a:latin typeface="Gill Sans MT" panose="020B0502020104020203" pitchFamily="34" charset="0"/>
                      </a:endParaRPr>
                    </a:p>
                  </a:txBody>
                  <a:tcPr marL="36576" marR="36576" marT="36576" marB="36576" anchor="ctr"/>
                </a:tc>
                <a:tc>
                  <a:txBody>
                    <a:bodyPr/>
                    <a:lstStyle/>
                    <a:p>
                      <a:r>
                        <a:rPr lang="en-GB" sz="1200" dirty="0">
                          <a:latin typeface="Gill Sans MT" panose="020B0502020104020203" pitchFamily="34" charset="0"/>
                        </a:rPr>
                        <a:t>To build</a:t>
                      </a:r>
                    </a:p>
                  </a:txBody>
                  <a:tcPr marL="36576" marR="36576" marT="36576" marB="36576" anchor="ctr"/>
                </a:tc>
                <a:extLst>
                  <a:ext uri="{0D108BD9-81ED-4DB2-BD59-A6C34878D82A}">
                    <a16:rowId xmlns:a16="http://schemas.microsoft.com/office/drawing/2014/main" val="2139219470"/>
                  </a:ext>
                </a:extLst>
              </a:tr>
              <a:tr h="297549">
                <a:tc>
                  <a:txBody>
                    <a:bodyPr/>
                    <a:lstStyle/>
                    <a:p>
                      <a:r>
                        <a:rPr lang="en-GB" sz="1200" kern="1200" dirty="0" err="1">
                          <a:solidFill>
                            <a:schemeClr val="tx1"/>
                          </a:solidFill>
                          <a:effectLst/>
                          <a:latin typeface="Gill Sans MT" panose="020B0502020104020203" pitchFamily="34" charset="0"/>
                          <a:ea typeface="+mn-ea"/>
                          <a:cs typeface="+mn-cs"/>
                        </a:rPr>
                        <a:t>comunicar</a:t>
                      </a:r>
                      <a:endParaRPr lang="en-GB" sz="1200" dirty="0">
                        <a:latin typeface="Gill Sans MT" panose="020B0502020104020203" pitchFamily="34" charset="0"/>
                      </a:endParaRPr>
                    </a:p>
                  </a:txBody>
                  <a:tcPr marL="36576" marR="36576" marT="36576" marB="36576" anchor="ctr"/>
                </a:tc>
                <a:tc>
                  <a:txBody>
                    <a:bodyPr/>
                    <a:lstStyle/>
                    <a:p>
                      <a:r>
                        <a:rPr lang="en-GB" sz="1200" dirty="0">
                          <a:latin typeface="Gill Sans MT" panose="020B0502020104020203" pitchFamily="34" charset="0"/>
                        </a:rPr>
                        <a:t>To communicate</a:t>
                      </a:r>
                    </a:p>
                  </a:txBody>
                  <a:tcPr marL="36576" marR="36576" marT="36576" marB="36576" anchor="ctr"/>
                </a:tc>
                <a:extLst>
                  <a:ext uri="{0D108BD9-81ED-4DB2-BD59-A6C34878D82A}">
                    <a16:rowId xmlns:a16="http://schemas.microsoft.com/office/drawing/2014/main" val="3487442006"/>
                  </a:ext>
                </a:extLst>
              </a:tr>
              <a:tr h="297549">
                <a:tc>
                  <a:txBody>
                    <a:bodyPr/>
                    <a:lstStyle/>
                    <a:p>
                      <a:r>
                        <a:rPr lang="en-GB" sz="1200" kern="1200" dirty="0">
                          <a:solidFill>
                            <a:schemeClr val="tx1"/>
                          </a:solidFill>
                          <a:effectLst/>
                          <a:latin typeface="Gill Sans MT" panose="020B0502020104020203" pitchFamily="34" charset="0"/>
                          <a:ea typeface="+mn-ea"/>
                          <a:cs typeface="+mn-cs"/>
                        </a:rPr>
                        <a:t>comer</a:t>
                      </a:r>
                      <a:endParaRPr lang="en-GB" sz="1200" dirty="0">
                        <a:latin typeface="Gill Sans MT" panose="020B0502020104020203" pitchFamily="34" charset="0"/>
                      </a:endParaRPr>
                    </a:p>
                  </a:txBody>
                  <a:tcPr marL="36576" marR="36576" marT="36576" marB="36576" anchor="ctr"/>
                </a:tc>
                <a:tc>
                  <a:txBody>
                    <a:bodyPr/>
                    <a:lstStyle/>
                    <a:p>
                      <a:r>
                        <a:rPr lang="en-GB" sz="1200" dirty="0">
                          <a:latin typeface="Gill Sans MT" panose="020B0502020104020203" pitchFamily="34" charset="0"/>
                        </a:rPr>
                        <a:t>To eat</a:t>
                      </a:r>
                    </a:p>
                  </a:txBody>
                  <a:tcPr marL="36576" marR="36576" marT="36576" marB="36576" anchor="ctr"/>
                </a:tc>
                <a:extLst>
                  <a:ext uri="{0D108BD9-81ED-4DB2-BD59-A6C34878D82A}">
                    <a16:rowId xmlns:a16="http://schemas.microsoft.com/office/drawing/2014/main" val="1996766682"/>
                  </a:ext>
                </a:extLst>
              </a:tr>
              <a:tr h="297549">
                <a:tc>
                  <a:txBody>
                    <a:bodyPr/>
                    <a:lstStyle/>
                    <a:p>
                      <a:r>
                        <a:rPr lang="en-GB" sz="1200" kern="1200" dirty="0" err="1">
                          <a:solidFill>
                            <a:schemeClr val="tx1"/>
                          </a:solidFill>
                          <a:effectLst/>
                          <a:latin typeface="Gill Sans MT" panose="020B0502020104020203" pitchFamily="34" charset="0"/>
                          <a:ea typeface="+mn-ea"/>
                          <a:cs typeface="+mn-cs"/>
                        </a:rPr>
                        <a:t>cantar</a:t>
                      </a:r>
                      <a:endParaRPr lang="en-GB" sz="1200" dirty="0">
                        <a:latin typeface="Gill Sans MT" panose="020B0502020104020203" pitchFamily="34" charset="0"/>
                      </a:endParaRPr>
                    </a:p>
                  </a:txBody>
                  <a:tcPr marL="36576" marR="36576" marT="36576" marB="36576" anchor="ctr"/>
                </a:tc>
                <a:tc>
                  <a:txBody>
                    <a:bodyPr/>
                    <a:lstStyle/>
                    <a:p>
                      <a:r>
                        <a:rPr lang="en-GB" sz="1200" dirty="0">
                          <a:latin typeface="Gill Sans MT" panose="020B0502020104020203" pitchFamily="34" charset="0"/>
                        </a:rPr>
                        <a:t>To sing</a:t>
                      </a:r>
                    </a:p>
                  </a:txBody>
                  <a:tcPr marL="36576" marR="36576" marT="36576" marB="36576" anchor="ctr"/>
                </a:tc>
                <a:extLst>
                  <a:ext uri="{0D108BD9-81ED-4DB2-BD59-A6C34878D82A}">
                    <a16:rowId xmlns:a16="http://schemas.microsoft.com/office/drawing/2014/main" val="2903454539"/>
                  </a:ext>
                </a:extLst>
              </a:tr>
              <a:tr h="297549">
                <a:tc>
                  <a:txBody>
                    <a:bodyPr/>
                    <a:lstStyle/>
                    <a:p>
                      <a:r>
                        <a:rPr lang="en-GB" sz="1200" kern="1200" dirty="0" err="1">
                          <a:solidFill>
                            <a:schemeClr val="tx1"/>
                          </a:solidFill>
                          <a:effectLst/>
                          <a:latin typeface="Gill Sans MT" panose="020B0502020104020203" pitchFamily="34" charset="0"/>
                          <a:ea typeface="+mn-ea"/>
                          <a:cs typeface="+mn-cs"/>
                        </a:rPr>
                        <a:t>callarse</a:t>
                      </a:r>
                      <a:endParaRPr lang="en-GB" sz="1200" dirty="0">
                        <a:latin typeface="Gill Sans MT" panose="020B0502020104020203" pitchFamily="34" charset="0"/>
                      </a:endParaRPr>
                    </a:p>
                  </a:txBody>
                  <a:tcPr marL="36576" marR="36576" marT="36576" marB="36576" anchor="ctr"/>
                </a:tc>
                <a:tc>
                  <a:txBody>
                    <a:bodyPr/>
                    <a:lstStyle/>
                    <a:p>
                      <a:r>
                        <a:rPr lang="en-GB" sz="1200" dirty="0">
                          <a:latin typeface="Gill Sans MT" panose="020B0502020104020203" pitchFamily="34" charset="0"/>
                        </a:rPr>
                        <a:t>To be quiet</a:t>
                      </a:r>
                    </a:p>
                  </a:txBody>
                  <a:tcPr marL="36576" marR="36576" marT="36576" marB="36576" anchor="ctr"/>
                </a:tc>
                <a:extLst>
                  <a:ext uri="{0D108BD9-81ED-4DB2-BD59-A6C34878D82A}">
                    <a16:rowId xmlns:a16="http://schemas.microsoft.com/office/drawing/2014/main" val="1182811333"/>
                  </a:ext>
                </a:extLst>
              </a:tr>
              <a:tr h="297549">
                <a:tc>
                  <a:txBody>
                    <a:bodyPr/>
                    <a:lstStyle/>
                    <a:p>
                      <a:r>
                        <a:rPr lang="en-GB" sz="1200" kern="1200" dirty="0" err="1">
                          <a:solidFill>
                            <a:schemeClr val="tx1"/>
                          </a:solidFill>
                          <a:effectLst/>
                          <a:latin typeface="Gill Sans MT" panose="020B0502020104020203" pitchFamily="34" charset="0"/>
                          <a:ea typeface="+mn-ea"/>
                          <a:cs typeface="+mn-cs"/>
                        </a:rPr>
                        <a:t>buscar</a:t>
                      </a:r>
                      <a:endParaRPr lang="en-GB" sz="1200" dirty="0">
                        <a:latin typeface="Gill Sans MT" panose="020B0502020104020203" pitchFamily="34" charset="0"/>
                      </a:endParaRPr>
                    </a:p>
                  </a:txBody>
                  <a:tcPr marL="36576" marR="36576" marT="36576" marB="36576"/>
                </a:tc>
                <a:tc>
                  <a:txBody>
                    <a:bodyPr/>
                    <a:lstStyle/>
                    <a:p>
                      <a:r>
                        <a:rPr lang="en-GB" sz="1200" dirty="0">
                          <a:latin typeface="Gill Sans MT" panose="020B0502020104020203" pitchFamily="34" charset="0"/>
                        </a:rPr>
                        <a:t>To look for</a:t>
                      </a:r>
                    </a:p>
                  </a:txBody>
                  <a:tcPr marL="36576" marR="36576" marT="36576" marB="36576"/>
                </a:tc>
                <a:extLst>
                  <a:ext uri="{0D108BD9-81ED-4DB2-BD59-A6C34878D82A}">
                    <a16:rowId xmlns:a16="http://schemas.microsoft.com/office/drawing/2014/main" val="370251380"/>
                  </a:ext>
                </a:extLst>
              </a:tr>
              <a:tr h="297549">
                <a:tc>
                  <a:txBody>
                    <a:bodyPr/>
                    <a:lstStyle/>
                    <a:p>
                      <a:r>
                        <a:rPr lang="en-GB" sz="1200" kern="1200" dirty="0" err="1">
                          <a:solidFill>
                            <a:schemeClr val="tx1"/>
                          </a:solidFill>
                          <a:effectLst/>
                          <a:latin typeface="Gill Sans MT" panose="020B0502020104020203" pitchFamily="34" charset="0"/>
                          <a:ea typeface="+mn-ea"/>
                          <a:cs typeface="+mn-cs"/>
                        </a:rPr>
                        <a:t>aprobar</a:t>
                      </a:r>
                      <a:endParaRPr lang="en-GB" sz="1200" dirty="0">
                        <a:latin typeface="Gill Sans MT" panose="020B0502020104020203" pitchFamily="34" charset="0"/>
                      </a:endParaRPr>
                    </a:p>
                  </a:txBody>
                  <a:tcPr marL="36576" marR="36576" marT="36576" marB="36576"/>
                </a:tc>
                <a:tc>
                  <a:txBody>
                    <a:bodyPr/>
                    <a:lstStyle/>
                    <a:p>
                      <a:r>
                        <a:rPr lang="en-GB" sz="1200" dirty="0">
                          <a:latin typeface="Gill Sans MT" panose="020B0502020104020203" pitchFamily="34" charset="0"/>
                        </a:rPr>
                        <a:t>To pass exams</a:t>
                      </a:r>
                    </a:p>
                  </a:txBody>
                  <a:tcPr marL="36576" marR="36576" marT="36576" marB="36576"/>
                </a:tc>
                <a:extLst>
                  <a:ext uri="{0D108BD9-81ED-4DB2-BD59-A6C34878D82A}">
                    <a16:rowId xmlns:a16="http://schemas.microsoft.com/office/drawing/2014/main" val="1562701373"/>
                  </a:ext>
                </a:extLst>
              </a:tr>
              <a:tr h="297549">
                <a:tc>
                  <a:txBody>
                    <a:bodyPr/>
                    <a:lstStyle/>
                    <a:p>
                      <a:r>
                        <a:rPr lang="en-GB" sz="1200" dirty="0" err="1">
                          <a:latin typeface="Gill Sans MT" panose="020B0502020104020203" pitchFamily="34" charset="0"/>
                        </a:rPr>
                        <a:t>jugar</a:t>
                      </a:r>
                      <a:endParaRPr lang="en-GB" sz="1200" dirty="0">
                        <a:latin typeface="Gill Sans MT" panose="020B0502020104020203" pitchFamily="34" charset="0"/>
                      </a:endParaRPr>
                    </a:p>
                  </a:txBody>
                  <a:tcPr marL="36576" marR="36576" marT="36576" marB="36576"/>
                </a:tc>
                <a:tc>
                  <a:txBody>
                    <a:bodyPr/>
                    <a:lstStyle/>
                    <a:p>
                      <a:r>
                        <a:rPr lang="en-GB" sz="1200" dirty="0">
                          <a:latin typeface="Gill Sans MT" panose="020B0502020104020203" pitchFamily="34" charset="0"/>
                        </a:rPr>
                        <a:t>To play</a:t>
                      </a:r>
                    </a:p>
                  </a:txBody>
                  <a:tcPr marL="36576" marR="36576" marT="36576" marB="36576"/>
                </a:tc>
                <a:extLst>
                  <a:ext uri="{0D108BD9-81ED-4DB2-BD59-A6C34878D82A}">
                    <a16:rowId xmlns:a16="http://schemas.microsoft.com/office/drawing/2014/main" val="3683781608"/>
                  </a:ext>
                </a:extLst>
              </a:tr>
              <a:tr h="337191">
                <a:tc>
                  <a:txBody>
                    <a:bodyPr/>
                    <a:lstStyle/>
                    <a:p>
                      <a:r>
                        <a:rPr lang="en-GB" sz="1200" dirty="0">
                          <a:latin typeface="Gill Sans MT" panose="020B0502020104020203" pitchFamily="34" charset="0"/>
                        </a:rPr>
                        <a:t>leer</a:t>
                      </a:r>
                    </a:p>
                  </a:txBody>
                  <a:tcPr marL="36576" marR="36576" marT="36576" marB="36576"/>
                </a:tc>
                <a:tc>
                  <a:txBody>
                    <a:bodyPr/>
                    <a:lstStyle/>
                    <a:p>
                      <a:r>
                        <a:rPr lang="en-GB" sz="1200" dirty="0">
                          <a:latin typeface="Gill Sans MT" panose="020B0502020104020203" pitchFamily="34" charset="0"/>
                        </a:rPr>
                        <a:t>To read</a:t>
                      </a:r>
                    </a:p>
                  </a:txBody>
                  <a:tcPr marL="36576" marR="36576" marT="36576" marB="36576"/>
                </a:tc>
                <a:extLst>
                  <a:ext uri="{0D108BD9-81ED-4DB2-BD59-A6C34878D82A}">
                    <a16:rowId xmlns:a16="http://schemas.microsoft.com/office/drawing/2014/main" val="4017807950"/>
                  </a:ext>
                </a:extLst>
              </a:tr>
            </a:tbl>
          </a:graphicData>
        </a:graphic>
      </p:graphicFrame>
      <p:graphicFrame>
        <p:nvGraphicFramePr>
          <p:cNvPr id="4" name="Table 3"/>
          <p:cNvGraphicFramePr>
            <a:graphicFrameLocks noGrp="1"/>
          </p:cNvGraphicFramePr>
          <p:nvPr/>
        </p:nvGraphicFramePr>
        <p:xfrm>
          <a:off x="6655338" y="109815"/>
          <a:ext cx="5153890" cy="6494252"/>
        </p:xfrm>
        <a:graphic>
          <a:graphicData uri="http://schemas.openxmlformats.org/drawingml/2006/table">
            <a:tbl>
              <a:tblPr firstRow="1" bandRow="1">
                <a:tableStyleId>{5940675A-B579-460E-94D1-54222C63F5DA}</a:tableStyleId>
              </a:tblPr>
              <a:tblGrid>
                <a:gridCol w="2560556">
                  <a:extLst>
                    <a:ext uri="{9D8B030D-6E8A-4147-A177-3AD203B41FA5}">
                      <a16:colId xmlns:a16="http://schemas.microsoft.com/office/drawing/2014/main" val="20000"/>
                    </a:ext>
                  </a:extLst>
                </a:gridCol>
                <a:gridCol w="2593334">
                  <a:extLst>
                    <a:ext uri="{9D8B030D-6E8A-4147-A177-3AD203B41FA5}">
                      <a16:colId xmlns:a16="http://schemas.microsoft.com/office/drawing/2014/main" val="20001"/>
                    </a:ext>
                  </a:extLst>
                </a:gridCol>
              </a:tblGrid>
              <a:tr h="273195">
                <a:tc>
                  <a:txBody>
                    <a:bodyPr/>
                    <a:lstStyle/>
                    <a:p>
                      <a:pPr algn="ctr"/>
                      <a:r>
                        <a:rPr lang="en-GB" sz="1200" b="1" dirty="0">
                          <a:latin typeface="Gill Sans MT" panose="020B0502020104020203" pitchFamily="34" charset="0"/>
                        </a:rPr>
                        <a:t>Spanish</a:t>
                      </a:r>
                    </a:p>
                  </a:txBody>
                  <a:tcPr>
                    <a:solidFill>
                      <a:srgbClr val="FFCCFF"/>
                    </a:solidFill>
                  </a:tcPr>
                </a:tc>
                <a:tc>
                  <a:txBody>
                    <a:bodyPr/>
                    <a:lstStyle/>
                    <a:p>
                      <a:pPr algn="ctr"/>
                      <a:r>
                        <a:rPr lang="en-GB" sz="1200" b="1" dirty="0">
                          <a:latin typeface="Gill Sans MT" panose="020B0502020104020203" pitchFamily="34" charset="0"/>
                        </a:rPr>
                        <a:t>English</a:t>
                      </a:r>
                    </a:p>
                  </a:txBody>
                  <a:tcPr>
                    <a:solidFill>
                      <a:schemeClr val="accent1">
                        <a:lumMod val="20000"/>
                        <a:lumOff val="80000"/>
                      </a:schemeClr>
                    </a:solidFill>
                  </a:tcPr>
                </a:tc>
                <a:extLst>
                  <a:ext uri="{0D108BD9-81ED-4DB2-BD59-A6C34878D82A}">
                    <a16:rowId xmlns:a16="http://schemas.microsoft.com/office/drawing/2014/main" val="10000"/>
                  </a:ext>
                </a:extLst>
              </a:tr>
              <a:tr h="254725">
                <a:tc>
                  <a:txBody>
                    <a:bodyPr/>
                    <a:lstStyle/>
                    <a:p>
                      <a:r>
                        <a:rPr lang="es-ES" sz="1200" kern="1200" dirty="0">
                          <a:solidFill>
                            <a:schemeClr val="tx1"/>
                          </a:solidFill>
                          <a:effectLst/>
                          <a:latin typeface="Gill Sans MT" panose="020B0502020104020203" pitchFamily="34" charset="0"/>
                          <a:ea typeface="+mn-ea"/>
                          <a:cs typeface="+mn-cs"/>
                        </a:rPr>
                        <a:t>ambicioso </a:t>
                      </a:r>
                      <a:endParaRPr lang="en-GB" sz="1200" kern="1200" dirty="0">
                        <a:solidFill>
                          <a:schemeClr val="tx1"/>
                        </a:solidFill>
                        <a:effectLst/>
                        <a:latin typeface="Gill Sans MT" panose="020B0502020104020203" pitchFamily="34" charset="0"/>
                        <a:ea typeface="+mn-ea"/>
                        <a:cs typeface="+mn-cs"/>
                      </a:endParaRPr>
                    </a:p>
                  </a:txBody>
                  <a:tcPr marL="36576" marR="36576" marT="36576" marB="36576"/>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200" kern="1200" dirty="0" err="1">
                          <a:solidFill>
                            <a:schemeClr val="tx1"/>
                          </a:solidFill>
                          <a:effectLst/>
                          <a:latin typeface="Gill Sans MT" panose="020B0502020104020203" pitchFamily="34" charset="0"/>
                          <a:ea typeface="+mn-ea"/>
                          <a:cs typeface="+mn-cs"/>
                        </a:rPr>
                        <a:t>ambitious</a:t>
                      </a:r>
                      <a:endParaRPr lang="en-GB" sz="1200" kern="1200" dirty="0">
                        <a:solidFill>
                          <a:schemeClr val="tx1"/>
                        </a:solidFill>
                        <a:effectLst/>
                        <a:latin typeface="Gill Sans MT" panose="020B0502020104020203" pitchFamily="34" charset="0"/>
                        <a:ea typeface="+mn-ea"/>
                        <a:cs typeface="+mn-cs"/>
                      </a:endParaRPr>
                    </a:p>
                  </a:txBody>
                  <a:tcPr marL="36576" marR="36576" marT="36576" marB="36576"/>
                </a:tc>
                <a:extLst>
                  <a:ext uri="{0D108BD9-81ED-4DB2-BD59-A6C34878D82A}">
                    <a16:rowId xmlns:a16="http://schemas.microsoft.com/office/drawing/2014/main" val="10001"/>
                  </a:ext>
                </a:extLst>
              </a:tr>
              <a:tr h="354458">
                <a:tc>
                  <a:txBody>
                    <a:bodyPr/>
                    <a:lstStyle/>
                    <a:p>
                      <a:r>
                        <a:rPr lang="es-ES" sz="1200" kern="1200" dirty="0">
                          <a:solidFill>
                            <a:schemeClr val="tx1"/>
                          </a:solidFill>
                          <a:effectLst/>
                          <a:latin typeface="Gill Sans MT" panose="020B0502020104020203" pitchFamily="34" charset="0"/>
                          <a:ea typeface="+mn-ea"/>
                          <a:cs typeface="+mn-cs"/>
                        </a:rPr>
                        <a:t>internacional</a:t>
                      </a:r>
                      <a:endParaRPr lang="en-GB" sz="1200" dirty="0">
                        <a:latin typeface="Gill Sans MT" panose="020B0502020104020203" pitchFamily="34" charset="0"/>
                      </a:endParaRPr>
                    </a:p>
                  </a:txBody>
                  <a:tcPr marL="36576" marR="36576" marT="36576" marB="36576"/>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200" kern="1200" dirty="0" err="1">
                          <a:solidFill>
                            <a:schemeClr val="tx1"/>
                          </a:solidFill>
                          <a:effectLst/>
                          <a:latin typeface="Gill Sans MT" panose="020B0502020104020203" pitchFamily="34" charset="0"/>
                          <a:ea typeface="+mn-ea"/>
                          <a:cs typeface="+mn-cs"/>
                        </a:rPr>
                        <a:t>international</a:t>
                      </a:r>
                      <a:endParaRPr lang="en-GB" sz="1200" kern="1200" dirty="0">
                        <a:solidFill>
                          <a:schemeClr val="tx1"/>
                        </a:solidFill>
                        <a:effectLst/>
                        <a:latin typeface="Gill Sans MT" panose="020B0502020104020203" pitchFamily="34" charset="0"/>
                        <a:ea typeface="+mn-ea"/>
                        <a:cs typeface="+mn-cs"/>
                      </a:endParaRPr>
                    </a:p>
                  </a:txBody>
                  <a:tcPr marL="36576" marR="36576" marT="36576" marB="36576"/>
                </a:tc>
                <a:extLst>
                  <a:ext uri="{0D108BD9-81ED-4DB2-BD59-A6C34878D82A}">
                    <a16:rowId xmlns:a16="http://schemas.microsoft.com/office/drawing/2014/main" val="10002"/>
                  </a:ext>
                </a:extLst>
              </a:tr>
              <a:tr h="289575">
                <a:tc>
                  <a:txBody>
                    <a:bodyPr/>
                    <a:lstStyle/>
                    <a:p>
                      <a:r>
                        <a:rPr lang="es-ES" sz="1200" kern="1200" dirty="0">
                          <a:solidFill>
                            <a:schemeClr val="tx1"/>
                          </a:solidFill>
                          <a:effectLst/>
                          <a:latin typeface="Gill Sans MT" panose="020B0502020104020203" pitchFamily="34" charset="0"/>
                          <a:ea typeface="+mn-ea"/>
                          <a:cs typeface="+mn-cs"/>
                        </a:rPr>
                        <a:t>nacional</a:t>
                      </a:r>
                      <a:endParaRPr lang="en-GB" sz="1200" dirty="0">
                        <a:latin typeface="Gill Sans MT" panose="020B0502020104020203" pitchFamily="34" charset="0"/>
                      </a:endParaRPr>
                    </a:p>
                  </a:txBody>
                  <a:tcPr marL="36576" marR="36576" marT="36576" marB="36576"/>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200" kern="1200" dirty="0" err="1">
                          <a:solidFill>
                            <a:schemeClr val="tx1"/>
                          </a:solidFill>
                          <a:effectLst/>
                          <a:latin typeface="Gill Sans MT" panose="020B0502020104020203" pitchFamily="34" charset="0"/>
                          <a:ea typeface="+mn-ea"/>
                          <a:cs typeface="+mn-cs"/>
                        </a:rPr>
                        <a:t>national</a:t>
                      </a:r>
                      <a:endParaRPr lang="en-GB" sz="1200" kern="1200" dirty="0">
                        <a:solidFill>
                          <a:schemeClr val="tx1"/>
                        </a:solidFill>
                        <a:effectLst/>
                        <a:latin typeface="Gill Sans MT" panose="020B0502020104020203" pitchFamily="34" charset="0"/>
                        <a:ea typeface="+mn-ea"/>
                        <a:cs typeface="+mn-cs"/>
                      </a:endParaRPr>
                    </a:p>
                  </a:txBody>
                  <a:tcPr marL="36576" marR="36576" marT="36576" marB="36576"/>
                </a:tc>
                <a:extLst>
                  <a:ext uri="{0D108BD9-81ED-4DB2-BD59-A6C34878D82A}">
                    <a16:rowId xmlns:a16="http://schemas.microsoft.com/office/drawing/2014/main" val="10003"/>
                  </a:ext>
                </a:extLst>
              </a:tr>
              <a:tr h="289575">
                <a:tc>
                  <a:txBody>
                    <a:bodyPr/>
                    <a:lstStyle/>
                    <a:p>
                      <a:r>
                        <a:rPr lang="es-ES" sz="1200" kern="1200" dirty="0">
                          <a:solidFill>
                            <a:schemeClr val="tx1"/>
                          </a:solidFill>
                          <a:effectLst/>
                          <a:latin typeface="Gill Sans MT" panose="020B0502020104020203" pitchFamily="34" charset="0"/>
                          <a:ea typeface="+mn-ea"/>
                          <a:cs typeface="+mn-cs"/>
                        </a:rPr>
                        <a:t>obligatorio</a:t>
                      </a:r>
                      <a:endParaRPr lang="en-GB" sz="1200" dirty="0">
                        <a:latin typeface="Gill Sans MT" panose="020B0502020104020203" pitchFamily="34" charset="0"/>
                      </a:endParaRPr>
                    </a:p>
                  </a:txBody>
                  <a:tcPr marL="36576" marR="36576" marT="36576" marB="36576"/>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200" kern="1200" dirty="0" err="1">
                          <a:solidFill>
                            <a:schemeClr val="tx1"/>
                          </a:solidFill>
                          <a:effectLst/>
                          <a:latin typeface="Gill Sans MT" panose="020B0502020104020203" pitchFamily="34" charset="0"/>
                          <a:ea typeface="+mn-ea"/>
                          <a:cs typeface="+mn-cs"/>
                        </a:rPr>
                        <a:t>compulsory</a:t>
                      </a:r>
                      <a:endParaRPr lang="en-GB" sz="1200" kern="1200" dirty="0">
                        <a:solidFill>
                          <a:schemeClr val="tx1"/>
                        </a:solidFill>
                        <a:effectLst/>
                        <a:latin typeface="Gill Sans MT" panose="020B0502020104020203" pitchFamily="34" charset="0"/>
                        <a:ea typeface="+mn-ea"/>
                        <a:cs typeface="+mn-cs"/>
                      </a:endParaRPr>
                    </a:p>
                  </a:txBody>
                  <a:tcPr marL="36576" marR="36576" marT="36576" marB="36576"/>
                </a:tc>
                <a:extLst>
                  <a:ext uri="{0D108BD9-81ED-4DB2-BD59-A6C34878D82A}">
                    <a16:rowId xmlns:a16="http://schemas.microsoft.com/office/drawing/2014/main" val="10004"/>
                  </a:ext>
                </a:extLst>
              </a:tr>
              <a:tr h="299622">
                <a:tc>
                  <a:txBody>
                    <a:bodyPr/>
                    <a:lstStyle/>
                    <a:p>
                      <a:r>
                        <a:rPr lang="es-ES" sz="1200" kern="1200" dirty="0">
                          <a:solidFill>
                            <a:schemeClr val="tx1"/>
                          </a:solidFill>
                          <a:effectLst/>
                          <a:latin typeface="Gill Sans MT" panose="020B0502020104020203" pitchFamily="34" charset="0"/>
                          <a:ea typeface="+mn-ea"/>
                          <a:cs typeface="+mn-cs"/>
                        </a:rPr>
                        <a:t>profesional</a:t>
                      </a:r>
                      <a:endParaRPr lang="en-GB" sz="1200" dirty="0">
                        <a:latin typeface="Gill Sans MT" panose="020B0502020104020203" pitchFamily="34" charset="0"/>
                      </a:endParaRPr>
                    </a:p>
                  </a:txBody>
                  <a:tcPr marL="36576" marR="36576" marT="36576" marB="36576"/>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200" kern="1200" dirty="0" err="1">
                          <a:solidFill>
                            <a:schemeClr val="tx1"/>
                          </a:solidFill>
                          <a:effectLst/>
                          <a:latin typeface="Gill Sans MT" panose="020B0502020104020203" pitchFamily="34" charset="0"/>
                          <a:ea typeface="+mn-ea"/>
                          <a:cs typeface="+mn-cs"/>
                        </a:rPr>
                        <a:t>professional</a:t>
                      </a:r>
                      <a:endParaRPr lang="en-GB" sz="1200" kern="1200" dirty="0">
                        <a:solidFill>
                          <a:schemeClr val="tx1"/>
                        </a:solidFill>
                        <a:effectLst/>
                        <a:latin typeface="Gill Sans MT" panose="020B0502020104020203" pitchFamily="34" charset="0"/>
                        <a:ea typeface="+mn-ea"/>
                        <a:cs typeface="+mn-cs"/>
                      </a:endParaRPr>
                    </a:p>
                  </a:txBody>
                  <a:tcPr marL="36576" marR="36576" marT="36576" marB="36576"/>
                </a:tc>
                <a:extLst>
                  <a:ext uri="{0D108BD9-81ED-4DB2-BD59-A6C34878D82A}">
                    <a16:rowId xmlns:a16="http://schemas.microsoft.com/office/drawing/2014/main" val="3925240874"/>
                  </a:ext>
                </a:extLst>
              </a:tr>
              <a:tr h="299622">
                <a:tc>
                  <a:txBody>
                    <a:bodyPr/>
                    <a:lstStyle/>
                    <a:p>
                      <a:r>
                        <a:rPr lang="es-ES" sz="1200" kern="1200" dirty="0">
                          <a:solidFill>
                            <a:schemeClr val="tx1"/>
                          </a:solidFill>
                          <a:effectLst/>
                          <a:latin typeface="Gill Sans MT" panose="020B0502020104020203" pitchFamily="34" charset="0"/>
                          <a:ea typeface="+mn-ea"/>
                          <a:cs typeface="+mn-cs"/>
                        </a:rPr>
                        <a:t>universitario</a:t>
                      </a:r>
                      <a:endParaRPr lang="en-GB" sz="1200" dirty="0">
                        <a:latin typeface="Gill Sans MT" panose="020B0502020104020203" pitchFamily="34" charset="0"/>
                      </a:endParaRPr>
                    </a:p>
                  </a:txBody>
                  <a:tcPr marL="36576" marR="36576" marT="36576" marB="36576"/>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200" kern="1200" dirty="0" err="1">
                          <a:solidFill>
                            <a:schemeClr val="tx1"/>
                          </a:solidFill>
                          <a:effectLst/>
                          <a:latin typeface="Gill Sans MT" panose="020B0502020104020203" pitchFamily="34" charset="0"/>
                          <a:ea typeface="+mn-ea"/>
                          <a:cs typeface="+mn-cs"/>
                        </a:rPr>
                        <a:t>university</a:t>
                      </a:r>
                      <a:endParaRPr lang="en-GB" sz="1200" kern="1200" dirty="0">
                        <a:solidFill>
                          <a:schemeClr val="tx1"/>
                        </a:solidFill>
                        <a:effectLst/>
                        <a:latin typeface="Gill Sans MT" panose="020B0502020104020203" pitchFamily="34" charset="0"/>
                        <a:ea typeface="+mn-ea"/>
                        <a:cs typeface="+mn-cs"/>
                      </a:endParaRPr>
                    </a:p>
                  </a:txBody>
                  <a:tcPr marL="36576" marR="36576" marT="36576" marB="36576"/>
                </a:tc>
                <a:extLst>
                  <a:ext uri="{0D108BD9-81ED-4DB2-BD59-A6C34878D82A}">
                    <a16:rowId xmlns:a16="http://schemas.microsoft.com/office/drawing/2014/main" val="3041935017"/>
                  </a:ext>
                </a:extLst>
              </a:tr>
              <a:tr h="289575">
                <a:tc>
                  <a:txBody>
                    <a:bodyPr/>
                    <a:lstStyle/>
                    <a:p>
                      <a:r>
                        <a:rPr lang="en-GB" sz="1200" kern="1200" dirty="0" err="1">
                          <a:solidFill>
                            <a:schemeClr val="tx1"/>
                          </a:solidFill>
                          <a:effectLst/>
                          <a:latin typeface="Gill Sans MT" panose="020B0502020104020203" pitchFamily="34" charset="0"/>
                          <a:ea typeface="+mn-ea"/>
                          <a:cs typeface="+mn-cs"/>
                        </a:rPr>
                        <a:t>vago</a:t>
                      </a:r>
                      <a:endParaRPr lang="en-GB" sz="1200" dirty="0">
                        <a:latin typeface="Gill Sans MT" panose="020B0502020104020203" pitchFamily="34" charset="0"/>
                      </a:endParaRPr>
                    </a:p>
                  </a:txBody>
                  <a:tcPr marL="36576" marR="36576" marT="36576" marB="36576"/>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Gill Sans MT" panose="020B0502020104020203" pitchFamily="34" charset="0"/>
                          <a:ea typeface="+mn-ea"/>
                          <a:cs typeface="+mn-cs"/>
                        </a:rPr>
                        <a:t>lazy</a:t>
                      </a:r>
                    </a:p>
                  </a:txBody>
                  <a:tcPr marL="36576" marR="36576" marT="36576" marB="36576"/>
                </a:tc>
                <a:extLst>
                  <a:ext uri="{0D108BD9-81ED-4DB2-BD59-A6C34878D82A}">
                    <a16:rowId xmlns:a16="http://schemas.microsoft.com/office/drawing/2014/main" val="4149408354"/>
                  </a:ext>
                </a:extLst>
              </a:tr>
              <a:tr h="289575">
                <a:tc>
                  <a:txBody>
                    <a:bodyPr/>
                    <a:lstStyle/>
                    <a:p>
                      <a:r>
                        <a:rPr lang="es-ES" sz="1200" kern="1200" dirty="0">
                          <a:solidFill>
                            <a:schemeClr val="tx1"/>
                          </a:solidFill>
                          <a:effectLst/>
                          <a:latin typeface="Gill Sans MT" panose="020B0502020104020203" pitchFamily="34" charset="0"/>
                          <a:ea typeface="+mn-ea"/>
                          <a:cs typeface="+mn-cs"/>
                        </a:rPr>
                        <a:t>estricto</a:t>
                      </a:r>
                      <a:endParaRPr lang="en-GB" sz="1200" dirty="0">
                        <a:latin typeface="Gill Sans MT" panose="020B0502020104020203" pitchFamily="34" charset="0"/>
                      </a:endParaRPr>
                    </a:p>
                  </a:txBody>
                  <a:tcPr marL="36576" marR="36576" marT="36576" marB="36576"/>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200" kern="1200" dirty="0" err="1">
                          <a:solidFill>
                            <a:schemeClr val="tx1"/>
                          </a:solidFill>
                          <a:effectLst/>
                          <a:latin typeface="Gill Sans MT" panose="020B0502020104020203" pitchFamily="34" charset="0"/>
                          <a:ea typeface="+mn-ea"/>
                          <a:cs typeface="+mn-cs"/>
                        </a:rPr>
                        <a:t>strict</a:t>
                      </a:r>
                      <a:endParaRPr lang="en-GB" sz="1200" kern="1200" dirty="0">
                        <a:solidFill>
                          <a:schemeClr val="tx1"/>
                        </a:solidFill>
                        <a:effectLst/>
                        <a:latin typeface="Gill Sans MT" panose="020B0502020104020203" pitchFamily="34" charset="0"/>
                        <a:ea typeface="+mn-ea"/>
                        <a:cs typeface="+mn-cs"/>
                      </a:endParaRPr>
                    </a:p>
                  </a:txBody>
                  <a:tcPr marL="36576" marR="36576" marT="36576" marB="36576"/>
                </a:tc>
                <a:extLst>
                  <a:ext uri="{0D108BD9-81ED-4DB2-BD59-A6C34878D82A}">
                    <a16:rowId xmlns:a16="http://schemas.microsoft.com/office/drawing/2014/main" val="1235971345"/>
                  </a:ext>
                </a:extLst>
              </a:tr>
              <a:tr h="305356">
                <a:tc>
                  <a:txBody>
                    <a:bodyPr/>
                    <a:lstStyle/>
                    <a:p>
                      <a:r>
                        <a:rPr lang="it-IT" sz="1200" kern="1200" dirty="0">
                          <a:solidFill>
                            <a:schemeClr val="tx1"/>
                          </a:solidFill>
                          <a:effectLst/>
                          <a:latin typeface="Gill Sans MT" panose="020B0502020104020203" pitchFamily="34" charset="0"/>
                          <a:ea typeface="+mn-ea"/>
                          <a:cs typeface="+mn-cs"/>
                        </a:rPr>
                        <a:t>artista</a:t>
                      </a:r>
                      <a:endParaRPr lang="en-GB" sz="1200" kern="1200" dirty="0">
                        <a:solidFill>
                          <a:schemeClr val="tx1"/>
                        </a:solidFill>
                        <a:effectLst/>
                        <a:latin typeface="Gill Sans MT" panose="020B0502020104020203" pitchFamily="34" charset="0"/>
                        <a:ea typeface="+mn-ea"/>
                        <a:cs typeface="+mn-cs"/>
                      </a:endParaRPr>
                    </a:p>
                  </a:txBody>
                  <a:tcPr marL="36576" marR="36576" marT="36576" marB="36576"/>
                </a:tc>
                <a:tc>
                  <a:txBody>
                    <a:bodyPr/>
                    <a:lstStyle/>
                    <a:p>
                      <a:r>
                        <a:rPr lang="it-IT" sz="1200" kern="1200" dirty="0">
                          <a:solidFill>
                            <a:schemeClr val="tx1"/>
                          </a:solidFill>
                          <a:effectLst/>
                          <a:latin typeface="Gill Sans MT" panose="020B0502020104020203" pitchFamily="34" charset="0"/>
                          <a:ea typeface="+mn-ea"/>
                          <a:cs typeface="+mn-cs"/>
                        </a:rPr>
                        <a:t>artist, performer</a:t>
                      </a:r>
                      <a:endParaRPr lang="en-GB" sz="1200" dirty="0">
                        <a:latin typeface="Gill Sans MT" panose="020B0502020104020203" pitchFamily="34" charset="0"/>
                      </a:endParaRPr>
                    </a:p>
                  </a:txBody>
                  <a:tcPr marL="36576" marR="36576" marT="36576" marB="36576"/>
                </a:tc>
                <a:extLst>
                  <a:ext uri="{0D108BD9-81ED-4DB2-BD59-A6C34878D82A}">
                    <a16:rowId xmlns:a16="http://schemas.microsoft.com/office/drawing/2014/main" val="3748769057"/>
                  </a:ext>
                </a:extLst>
              </a:tr>
              <a:tr h="295231">
                <a:tc>
                  <a:txBody>
                    <a:bodyPr/>
                    <a:lstStyle/>
                    <a:p>
                      <a:r>
                        <a:rPr lang="it-IT" sz="1200" kern="1200" dirty="0">
                          <a:solidFill>
                            <a:schemeClr val="tx1"/>
                          </a:solidFill>
                          <a:effectLst/>
                          <a:latin typeface="Gill Sans MT" panose="020B0502020104020203" pitchFamily="34" charset="0"/>
                          <a:ea typeface="+mn-ea"/>
                          <a:cs typeface="+mn-cs"/>
                        </a:rPr>
                        <a:t>cantante</a:t>
                      </a:r>
                      <a:endParaRPr lang="en-GB" sz="1200" dirty="0">
                        <a:latin typeface="Gill Sans MT" panose="020B0502020104020203" pitchFamily="34" charset="0"/>
                      </a:endParaRPr>
                    </a:p>
                  </a:txBody>
                  <a:tcPr marL="36576" marR="36576" marT="36576" marB="36576"/>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200" kern="1200" dirty="0">
                          <a:solidFill>
                            <a:schemeClr val="tx1"/>
                          </a:solidFill>
                          <a:effectLst/>
                          <a:latin typeface="Gill Sans MT" panose="020B0502020104020203" pitchFamily="34" charset="0"/>
                          <a:ea typeface="+mn-ea"/>
                          <a:cs typeface="+mn-cs"/>
                        </a:rPr>
                        <a:t>singer</a:t>
                      </a:r>
                      <a:endParaRPr lang="en-GB" sz="1200" kern="1200" dirty="0">
                        <a:solidFill>
                          <a:schemeClr val="tx1"/>
                        </a:solidFill>
                        <a:effectLst/>
                        <a:latin typeface="Gill Sans MT" panose="020B0502020104020203" pitchFamily="34" charset="0"/>
                        <a:ea typeface="+mn-ea"/>
                        <a:cs typeface="+mn-cs"/>
                      </a:endParaRPr>
                    </a:p>
                  </a:txBody>
                  <a:tcPr marL="36576" marR="36576" marT="36576" marB="36576"/>
                </a:tc>
                <a:extLst>
                  <a:ext uri="{0D108BD9-81ED-4DB2-BD59-A6C34878D82A}">
                    <a16:rowId xmlns:a16="http://schemas.microsoft.com/office/drawing/2014/main" val="3264998185"/>
                  </a:ext>
                </a:extLst>
              </a:tr>
              <a:tr h="289575">
                <a:tc>
                  <a:txBody>
                    <a:bodyPr/>
                    <a:lstStyle/>
                    <a:p>
                      <a:r>
                        <a:rPr lang="es-ES" sz="1200" kern="1200" dirty="0">
                          <a:solidFill>
                            <a:schemeClr val="tx1"/>
                          </a:solidFill>
                          <a:effectLst/>
                          <a:latin typeface="Gill Sans MT" panose="020B0502020104020203" pitchFamily="34" charset="0"/>
                          <a:ea typeface="+mn-ea"/>
                          <a:cs typeface="+mn-cs"/>
                        </a:rPr>
                        <a:t>cliente</a:t>
                      </a:r>
                      <a:endParaRPr lang="en-GB" sz="1200" dirty="0">
                        <a:latin typeface="Gill Sans MT" panose="020B0502020104020203" pitchFamily="34" charset="0"/>
                      </a:endParaRPr>
                    </a:p>
                  </a:txBody>
                  <a:tcPr marL="36576" marR="36576" marT="36576" marB="36576"/>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200" kern="1200" dirty="0" err="1">
                          <a:solidFill>
                            <a:schemeClr val="tx1"/>
                          </a:solidFill>
                          <a:effectLst/>
                          <a:latin typeface="Gill Sans MT" panose="020B0502020104020203" pitchFamily="34" charset="0"/>
                          <a:ea typeface="+mn-ea"/>
                          <a:cs typeface="+mn-cs"/>
                        </a:rPr>
                        <a:t>client</a:t>
                      </a:r>
                      <a:r>
                        <a:rPr lang="es-ES" sz="1200" kern="1200" dirty="0">
                          <a:solidFill>
                            <a:schemeClr val="tx1"/>
                          </a:solidFill>
                          <a:effectLst/>
                          <a:latin typeface="Gill Sans MT" panose="020B0502020104020203" pitchFamily="34" charset="0"/>
                          <a:ea typeface="+mn-ea"/>
                          <a:cs typeface="+mn-cs"/>
                        </a:rPr>
                        <a:t>, </a:t>
                      </a:r>
                      <a:r>
                        <a:rPr lang="es-ES" sz="1200" kern="1200" dirty="0" err="1">
                          <a:solidFill>
                            <a:schemeClr val="tx1"/>
                          </a:solidFill>
                          <a:effectLst/>
                          <a:latin typeface="Gill Sans MT" panose="020B0502020104020203" pitchFamily="34" charset="0"/>
                          <a:ea typeface="+mn-ea"/>
                          <a:cs typeface="+mn-cs"/>
                        </a:rPr>
                        <a:t>customer</a:t>
                      </a:r>
                      <a:endParaRPr lang="en-GB" sz="1200" kern="1200" dirty="0">
                        <a:solidFill>
                          <a:schemeClr val="tx1"/>
                        </a:solidFill>
                        <a:effectLst/>
                        <a:latin typeface="Gill Sans MT" panose="020B0502020104020203" pitchFamily="34" charset="0"/>
                        <a:ea typeface="+mn-ea"/>
                        <a:cs typeface="+mn-cs"/>
                      </a:endParaRPr>
                    </a:p>
                  </a:txBody>
                  <a:tcPr marL="36576" marR="36576" marT="36576" marB="36576"/>
                </a:tc>
                <a:extLst>
                  <a:ext uri="{0D108BD9-81ED-4DB2-BD59-A6C34878D82A}">
                    <a16:rowId xmlns:a16="http://schemas.microsoft.com/office/drawing/2014/main" val="2139219470"/>
                  </a:ext>
                </a:extLst>
              </a:tr>
              <a:tr h="289575">
                <a:tc>
                  <a:txBody>
                    <a:bodyPr/>
                    <a:lstStyle/>
                    <a:p>
                      <a:r>
                        <a:rPr lang="en-GB" sz="1200" kern="1200" dirty="0" err="1">
                          <a:solidFill>
                            <a:schemeClr val="tx1"/>
                          </a:solidFill>
                          <a:effectLst/>
                          <a:latin typeface="Gill Sans MT" panose="020B0502020104020203" pitchFamily="34" charset="0"/>
                          <a:ea typeface="+mn-ea"/>
                          <a:cs typeface="+mn-cs"/>
                        </a:rPr>
                        <a:t>estudiante</a:t>
                      </a:r>
                      <a:endParaRPr lang="en-GB" sz="1200" dirty="0">
                        <a:latin typeface="Gill Sans MT" panose="020B0502020104020203" pitchFamily="34" charset="0"/>
                      </a:endParaRPr>
                    </a:p>
                  </a:txBody>
                  <a:tcPr marL="36576" marR="36576" marT="36576" marB="36576"/>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Gill Sans MT" panose="020B0502020104020203" pitchFamily="34" charset="0"/>
                          <a:ea typeface="+mn-ea"/>
                          <a:cs typeface="+mn-cs"/>
                        </a:rPr>
                        <a:t>student</a:t>
                      </a:r>
                    </a:p>
                  </a:txBody>
                  <a:tcPr marL="36576" marR="36576" marT="36576" marB="36576"/>
                </a:tc>
                <a:extLst>
                  <a:ext uri="{0D108BD9-81ED-4DB2-BD59-A6C34878D82A}">
                    <a16:rowId xmlns:a16="http://schemas.microsoft.com/office/drawing/2014/main" val="3212544497"/>
                  </a:ext>
                </a:extLst>
              </a:tr>
              <a:tr h="325949">
                <a:tc>
                  <a:txBody>
                    <a:bodyPr/>
                    <a:lstStyle/>
                    <a:p>
                      <a:r>
                        <a:rPr lang="en-GB" sz="1200" kern="1200" dirty="0">
                          <a:solidFill>
                            <a:schemeClr val="tx1"/>
                          </a:solidFill>
                          <a:effectLst/>
                          <a:latin typeface="Gill Sans MT" panose="020B0502020104020203" pitchFamily="34" charset="0"/>
                          <a:ea typeface="+mn-ea"/>
                          <a:cs typeface="+mn-cs"/>
                        </a:rPr>
                        <a:t> (influencer </a:t>
                      </a:r>
                      <a:endParaRPr lang="en-GB" sz="1200" dirty="0">
                        <a:latin typeface="Gill Sans MT" panose="020B0502020104020203" pitchFamily="34" charset="0"/>
                      </a:endParaRPr>
                    </a:p>
                  </a:txBody>
                  <a:tcPr marL="36576" marR="36576" marT="36576" marB="36576"/>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Gill Sans MT" panose="020B0502020104020203" pitchFamily="34" charset="0"/>
                          <a:ea typeface="+mn-ea"/>
                          <a:cs typeface="+mn-cs"/>
                        </a:rPr>
                        <a:t>influencer</a:t>
                      </a:r>
                    </a:p>
                  </a:txBody>
                  <a:tcPr marL="36576" marR="36576" marT="36576" marB="36576"/>
                </a:tc>
                <a:extLst>
                  <a:ext uri="{0D108BD9-81ED-4DB2-BD59-A6C34878D82A}">
                    <a16:rowId xmlns:a16="http://schemas.microsoft.com/office/drawing/2014/main" val="1773897719"/>
                  </a:ext>
                </a:extLst>
              </a:tr>
              <a:tr h="325949">
                <a:tc>
                  <a:txBody>
                    <a:bodyPr/>
                    <a:lstStyle/>
                    <a:p>
                      <a:r>
                        <a:rPr lang="es-ES" sz="1200" kern="1200" dirty="0">
                          <a:solidFill>
                            <a:schemeClr val="tx1"/>
                          </a:solidFill>
                          <a:effectLst/>
                          <a:latin typeface="Gill Sans MT" panose="020B0502020104020203" pitchFamily="34" charset="0"/>
                          <a:ea typeface="+mn-ea"/>
                          <a:cs typeface="+mn-cs"/>
                        </a:rPr>
                        <a:t>médico</a:t>
                      </a:r>
                      <a:endParaRPr lang="en-GB" sz="1200" dirty="0">
                        <a:latin typeface="Gill Sans MT" panose="020B0502020104020203" pitchFamily="34" charset="0"/>
                      </a:endParaRPr>
                    </a:p>
                  </a:txBody>
                  <a:tcPr marL="36576" marR="36576" marT="36576" marB="36576"/>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200" kern="1200" dirty="0">
                          <a:solidFill>
                            <a:schemeClr val="tx1"/>
                          </a:solidFill>
                          <a:effectLst/>
                          <a:latin typeface="Gill Sans MT" panose="020B0502020104020203" pitchFamily="34" charset="0"/>
                          <a:ea typeface="+mn-ea"/>
                          <a:cs typeface="+mn-cs"/>
                        </a:rPr>
                        <a:t>doctor</a:t>
                      </a:r>
                      <a:endParaRPr lang="en-GB" sz="1200" kern="1200" dirty="0">
                        <a:solidFill>
                          <a:schemeClr val="tx1"/>
                        </a:solidFill>
                        <a:effectLst/>
                        <a:latin typeface="Gill Sans MT" panose="020B0502020104020203" pitchFamily="34" charset="0"/>
                        <a:ea typeface="+mn-ea"/>
                        <a:cs typeface="+mn-cs"/>
                      </a:endParaRPr>
                    </a:p>
                  </a:txBody>
                  <a:tcPr marL="36576" marR="36576" marT="36576" marB="36576"/>
                </a:tc>
                <a:extLst>
                  <a:ext uri="{0D108BD9-81ED-4DB2-BD59-A6C34878D82A}">
                    <a16:rowId xmlns:a16="http://schemas.microsoft.com/office/drawing/2014/main" val="3487442006"/>
                  </a:ext>
                </a:extLst>
              </a:tr>
              <a:tr h="325949">
                <a:tc>
                  <a:txBody>
                    <a:bodyPr/>
                    <a:lstStyle/>
                    <a:p>
                      <a:r>
                        <a:rPr lang="es-ES" sz="1200" kern="1200" dirty="0">
                          <a:solidFill>
                            <a:schemeClr val="tx1"/>
                          </a:solidFill>
                          <a:effectLst/>
                          <a:latin typeface="Gill Sans MT" panose="020B0502020104020203" pitchFamily="34" charset="0"/>
                          <a:ea typeface="+mn-ea"/>
                          <a:cs typeface="+mn-cs"/>
                        </a:rPr>
                        <a:t>modelo</a:t>
                      </a:r>
                      <a:endParaRPr lang="en-GB" sz="1200" dirty="0">
                        <a:latin typeface="Gill Sans MT" panose="020B0502020104020203" pitchFamily="34" charset="0"/>
                      </a:endParaRPr>
                    </a:p>
                  </a:txBody>
                  <a:tcPr marL="36576" marR="36576" marT="36576" marB="36576"/>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200" kern="1200" dirty="0" err="1">
                          <a:solidFill>
                            <a:schemeClr val="tx1"/>
                          </a:solidFill>
                          <a:effectLst/>
                          <a:latin typeface="Gill Sans MT" panose="020B0502020104020203" pitchFamily="34" charset="0"/>
                          <a:ea typeface="+mn-ea"/>
                          <a:cs typeface="+mn-cs"/>
                        </a:rPr>
                        <a:t>model</a:t>
                      </a:r>
                      <a:endParaRPr lang="en-GB" sz="1200" kern="1200" dirty="0">
                        <a:solidFill>
                          <a:schemeClr val="tx1"/>
                        </a:solidFill>
                        <a:effectLst/>
                        <a:latin typeface="Gill Sans MT" panose="020B0502020104020203" pitchFamily="34" charset="0"/>
                        <a:ea typeface="+mn-ea"/>
                        <a:cs typeface="+mn-cs"/>
                      </a:endParaRPr>
                    </a:p>
                  </a:txBody>
                  <a:tcPr marL="36576" marR="36576" marT="36576" marB="36576"/>
                </a:tc>
                <a:extLst>
                  <a:ext uri="{0D108BD9-81ED-4DB2-BD59-A6C34878D82A}">
                    <a16:rowId xmlns:a16="http://schemas.microsoft.com/office/drawing/2014/main" val="1828811264"/>
                  </a:ext>
                </a:extLst>
              </a:tr>
              <a:tr h="325949">
                <a:tc>
                  <a:txBody>
                    <a:bodyPr/>
                    <a:lstStyle/>
                    <a:p>
                      <a:r>
                        <a:rPr lang="en-GB" sz="1200" kern="1200" dirty="0" err="1">
                          <a:solidFill>
                            <a:schemeClr val="tx1"/>
                          </a:solidFill>
                          <a:effectLst/>
                          <a:latin typeface="Gill Sans MT" panose="020B0502020104020203" pitchFamily="34" charset="0"/>
                          <a:ea typeface="+mn-ea"/>
                          <a:cs typeface="+mn-cs"/>
                        </a:rPr>
                        <a:t>periodista</a:t>
                      </a:r>
                      <a:endParaRPr lang="en-GB" sz="1200" dirty="0">
                        <a:latin typeface="Gill Sans MT" panose="020B0502020104020203" pitchFamily="34" charset="0"/>
                      </a:endParaRPr>
                    </a:p>
                  </a:txBody>
                  <a:tcPr marL="36576" marR="36576" marT="36576" marB="36576"/>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Gill Sans MT" panose="020B0502020104020203" pitchFamily="34" charset="0"/>
                          <a:ea typeface="+mn-ea"/>
                          <a:cs typeface="+mn-cs"/>
                        </a:rPr>
                        <a:t>journalist</a:t>
                      </a:r>
                    </a:p>
                  </a:txBody>
                  <a:tcPr marL="36576" marR="36576" marT="36576" marB="36576"/>
                </a:tc>
                <a:extLst>
                  <a:ext uri="{0D108BD9-81ED-4DB2-BD59-A6C34878D82A}">
                    <a16:rowId xmlns:a16="http://schemas.microsoft.com/office/drawing/2014/main" val="715292078"/>
                  </a:ext>
                </a:extLst>
              </a:tr>
              <a:tr h="325949">
                <a:tc>
                  <a:txBody>
                    <a:bodyPr/>
                    <a:lstStyle/>
                    <a:p>
                      <a:r>
                        <a:rPr lang="en-GB" sz="1200" kern="1200" dirty="0" err="1">
                          <a:solidFill>
                            <a:schemeClr val="tx1"/>
                          </a:solidFill>
                          <a:effectLst/>
                          <a:latin typeface="Gill Sans MT" panose="020B0502020104020203" pitchFamily="34" charset="0"/>
                          <a:ea typeface="+mn-ea"/>
                          <a:cs typeface="+mn-cs"/>
                        </a:rPr>
                        <a:t>policía</a:t>
                      </a:r>
                      <a:endParaRPr lang="en-GB" sz="1200" dirty="0">
                        <a:latin typeface="Gill Sans MT" panose="020B0502020104020203" pitchFamily="34" charset="0"/>
                      </a:endParaRPr>
                    </a:p>
                  </a:txBody>
                  <a:tcPr marL="36576" marR="36576" marT="36576" marB="36576"/>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Gill Sans MT" panose="020B0502020104020203" pitchFamily="34" charset="0"/>
                          <a:ea typeface="+mn-ea"/>
                          <a:cs typeface="+mn-cs"/>
                        </a:rPr>
                        <a:t>police, police officer</a:t>
                      </a:r>
                    </a:p>
                  </a:txBody>
                  <a:tcPr marL="36576" marR="36576" marT="36576" marB="36576"/>
                </a:tc>
                <a:extLst>
                  <a:ext uri="{0D108BD9-81ED-4DB2-BD59-A6C34878D82A}">
                    <a16:rowId xmlns:a16="http://schemas.microsoft.com/office/drawing/2014/main" val="2565058019"/>
                  </a:ext>
                </a:extLst>
              </a:tr>
              <a:tr h="325949">
                <a:tc>
                  <a:txBody>
                    <a:bodyPr/>
                    <a:lstStyle/>
                    <a:p>
                      <a:endParaRPr lang="en-GB" dirty="0"/>
                    </a:p>
                  </a:txBody>
                  <a:tcPr marL="36576" marR="36576" marT="36576" marB="36576"/>
                </a:tc>
                <a:tc>
                  <a:txBody>
                    <a:bodyPr/>
                    <a:lstStyle/>
                    <a:p>
                      <a:endParaRPr lang="en-GB"/>
                    </a:p>
                  </a:txBody>
                  <a:tcPr marL="36576" marR="36576" marT="36576" marB="36576"/>
                </a:tc>
                <a:extLst>
                  <a:ext uri="{0D108BD9-81ED-4DB2-BD59-A6C34878D82A}">
                    <a16:rowId xmlns:a16="http://schemas.microsoft.com/office/drawing/2014/main" val="2851816725"/>
                  </a:ext>
                </a:extLst>
              </a:tr>
              <a:tr h="325949">
                <a:tc>
                  <a:txBody>
                    <a:bodyPr/>
                    <a:lstStyle/>
                    <a:p>
                      <a:endParaRPr lang="en-GB"/>
                    </a:p>
                  </a:txBody>
                  <a:tcPr marL="36576" marR="36576" marT="36576" marB="36576"/>
                </a:tc>
                <a:tc>
                  <a:txBody>
                    <a:bodyPr/>
                    <a:lstStyle/>
                    <a:p>
                      <a:endParaRPr lang="en-GB" dirty="0"/>
                    </a:p>
                  </a:txBody>
                  <a:tcPr marL="36576" marR="36576" marT="36576" marB="36576"/>
                </a:tc>
                <a:extLst>
                  <a:ext uri="{0D108BD9-81ED-4DB2-BD59-A6C34878D82A}">
                    <a16:rowId xmlns:a16="http://schemas.microsoft.com/office/drawing/2014/main" val="541896873"/>
                  </a:ext>
                </a:extLst>
              </a:tr>
              <a:tr h="325949">
                <a:tc>
                  <a:txBody>
                    <a:bodyPr/>
                    <a:lstStyle/>
                    <a:p>
                      <a:endParaRPr lang="en-GB" dirty="0"/>
                    </a:p>
                  </a:txBody>
                  <a:tcPr marL="36576" marR="36576" marT="36576" marB="36576"/>
                </a:tc>
                <a:tc>
                  <a:txBody>
                    <a:bodyPr/>
                    <a:lstStyle/>
                    <a:p>
                      <a:endParaRPr lang="en-GB" dirty="0"/>
                    </a:p>
                  </a:txBody>
                  <a:tcPr marL="36576" marR="36576" marT="36576" marB="36576"/>
                </a:tc>
                <a:extLst>
                  <a:ext uri="{0D108BD9-81ED-4DB2-BD59-A6C34878D82A}">
                    <a16:rowId xmlns:a16="http://schemas.microsoft.com/office/drawing/2014/main" val="1468229160"/>
                  </a:ext>
                </a:extLst>
              </a:tr>
            </a:tbl>
          </a:graphicData>
        </a:graphic>
      </p:graphicFrame>
      <p:sp>
        <p:nvSpPr>
          <p:cNvPr id="5" name="TextBox 4"/>
          <p:cNvSpPr txBox="1"/>
          <p:nvPr/>
        </p:nvSpPr>
        <p:spPr>
          <a:xfrm>
            <a:off x="208710" y="224590"/>
            <a:ext cx="1193479" cy="461665"/>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Gill Sans MT" panose="020B0502020104020203" pitchFamily="34" charset="0"/>
              </a:rPr>
              <a:t>Spanish</a:t>
            </a:r>
            <a:endParaRPr kumimoji="0" lang="en-US" sz="2000" b="0" i="0" u="none" strike="noStrike" kern="1200" cap="none" spc="0" normalizeH="0" baseline="0" noProof="0" dirty="0">
              <a:ln>
                <a:noFill/>
              </a:ln>
              <a:solidFill>
                <a:prstClr val="white"/>
              </a:solidFill>
              <a:effectLst/>
              <a:uLnTx/>
              <a:uFillTx/>
              <a:latin typeface="Gill Sans MT" panose="020B0502020104020203" pitchFamily="34" charset="0"/>
            </a:endParaRPr>
          </a:p>
        </p:txBody>
      </p:sp>
      <p:sp>
        <p:nvSpPr>
          <p:cNvPr id="7" name="TextBox 6"/>
          <p:cNvSpPr txBox="1"/>
          <p:nvPr/>
        </p:nvSpPr>
        <p:spPr>
          <a:xfrm>
            <a:off x="11755120" y="6488668"/>
            <a:ext cx="436880" cy="369332"/>
          </a:xfrm>
          <a:prstGeom prst="rect">
            <a:avLst/>
          </a:prstGeom>
          <a:solidFill>
            <a:schemeClr val="tx1"/>
          </a:solidFill>
        </p:spPr>
        <p:txBody>
          <a:bodyPr wrap="square" rtlCol="0">
            <a:spAutoFit/>
          </a:bodyPr>
          <a:lstStyle/>
          <a:p>
            <a:pPr algn="ctr"/>
            <a:r>
              <a:rPr lang="en-GB" dirty="0">
                <a:solidFill>
                  <a:schemeClr val="bg1"/>
                </a:solidFill>
              </a:rPr>
              <a:t>8</a:t>
            </a:r>
          </a:p>
        </p:txBody>
      </p:sp>
    </p:spTree>
    <p:extLst>
      <p:ext uri="{BB962C8B-B14F-4D97-AF65-F5344CB8AC3E}">
        <p14:creationId xmlns:p14="http://schemas.microsoft.com/office/powerpoint/2010/main" val="197505067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TotalTime>
  <Words>7143</Words>
  <Application>Microsoft Office PowerPoint</Application>
  <PresentationFormat>Widescreen</PresentationFormat>
  <Paragraphs>1221</Paragraphs>
  <Slides>47</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47</vt:i4>
      </vt:variant>
    </vt:vector>
  </HeadingPairs>
  <TitlesOfParts>
    <vt:vector size="54" baseType="lpstr">
      <vt:lpstr>Arial</vt:lpstr>
      <vt:lpstr>Calibri</vt:lpstr>
      <vt:lpstr>Calibri Light</vt:lpstr>
      <vt:lpstr>Cambria Math</vt:lpstr>
      <vt:lpstr>Gill Sans</vt:lpstr>
      <vt:lpstr>Gill Sans MT</vt:lpstr>
      <vt:lpstr>Office Theme</vt:lpstr>
      <vt:lpstr>PowerPoint Presentation</vt:lpstr>
      <vt:lpstr>Contents Page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 Moore</dc:creator>
  <cp:lastModifiedBy>MAmin</cp:lastModifiedBy>
  <cp:revision>42</cp:revision>
  <dcterms:created xsi:type="dcterms:W3CDTF">2023-12-05T15:46:56Z</dcterms:created>
  <dcterms:modified xsi:type="dcterms:W3CDTF">2025-11-26T12:44:38Z</dcterms:modified>
</cp:coreProperties>
</file>