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sldIdLst>
    <p:sldId id="257" r:id="rId3"/>
    <p:sldId id="258" r:id="rId4"/>
    <p:sldId id="310" r:id="rId5"/>
    <p:sldId id="297" r:id="rId6"/>
    <p:sldId id="262" r:id="rId7"/>
    <p:sldId id="263" r:id="rId8"/>
    <p:sldId id="264" r:id="rId9"/>
    <p:sldId id="280" r:id="rId10"/>
    <p:sldId id="265" r:id="rId11"/>
    <p:sldId id="266" r:id="rId12"/>
    <p:sldId id="267" r:id="rId13"/>
    <p:sldId id="268" r:id="rId14"/>
    <p:sldId id="269" r:id="rId15"/>
    <p:sldId id="270" r:id="rId16"/>
    <p:sldId id="307" r:id="rId17"/>
    <p:sldId id="275" r:id="rId18"/>
    <p:sldId id="276" r:id="rId19"/>
    <p:sldId id="277" r:id="rId20"/>
    <p:sldId id="308" r:id="rId21"/>
    <p:sldId id="309" r:id="rId22"/>
    <p:sldId id="299" r:id="rId23"/>
    <p:sldId id="300" r:id="rId24"/>
    <p:sldId id="301" r:id="rId25"/>
    <p:sldId id="302" r:id="rId26"/>
    <p:sldId id="303" r:id="rId27"/>
    <p:sldId id="304" r:id="rId28"/>
    <p:sldId id="305" r:id="rId29"/>
    <p:sldId id="281" r:id="rId30"/>
    <p:sldId id="282" r:id="rId31"/>
    <p:sldId id="283" r:id="rId32"/>
    <p:sldId id="284" r:id="rId33"/>
    <p:sldId id="285" r:id="rId34"/>
    <p:sldId id="286" r:id="rId35"/>
    <p:sldId id="287" r:id="rId36"/>
    <p:sldId id="288" r:id="rId37"/>
    <p:sldId id="289" r:id="rId38"/>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809" autoAdjust="0"/>
  </p:normalViewPr>
  <p:slideViewPr>
    <p:cSldViewPr snapToGrid="0">
      <p:cViewPr varScale="1">
        <p:scale>
          <a:sx n="50" d="100"/>
          <a:sy n="50" d="100"/>
        </p:scale>
        <p:origin x="66"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0862A581-40DB-40B4-AB6F-C50A42442859}" type="datetimeFigureOut">
              <a:rPr lang="en-GB" smtClean="0"/>
              <a:t>05/02/2026</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69BEEF40-C1A4-44E2-9594-86A28B2854A6}" type="slidenum">
              <a:rPr lang="en-GB" smtClean="0"/>
              <a:t>‹#›</a:t>
            </a:fld>
            <a:endParaRPr lang="en-GB"/>
          </a:p>
        </p:txBody>
      </p:sp>
    </p:spTree>
    <p:extLst>
      <p:ext uri="{BB962C8B-B14F-4D97-AF65-F5344CB8AC3E}">
        <p14:creationId xmlns:p14="http://schemas.microsoft.com/office/powerpoint/2010/main" val="1487801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2025 HT4</a:t>
            </a:r>
          </a:p>
        </p:txBody>
      </p:sp>
      <p:sp>
        <p:nvSpPr>
          <p:cNvPr id="4" name="Slide Number Placeholder 3"/>
          <p:cNvSpPr>
            <a:spLocks noGrp="1"/>
          </p:cNvSpPr>
          <p:nvPr>
            <p:ph type="sldNum" sz="quarter" idx="10"/>
          </p:nvPr>
        </p:nvSpPr>
        <p:spPr/>
        <p:txBody>
          <a:bodyPr/>
          <a:lstStyle/>
          <a:p>
            <a:fld id="{69BEEF40-C1A4-44E2-9594-86A28B2854A6}" type="slidenum">
              <a:rPr lang="en-GB" smtClean="0"/>
              <a:t>5</a:t>
            </a:fld>
            <a:endParaRPr lang="en-GB"/>
          </a:p>
        </p:txBody>
      </p:sp>
    </p:spTree>
    <p:extLst>
      <p:ext uri="{BB962C8B-B14F-4D97-AF65-F5344CB8AC3E}">
        <p14:creationId xmlns:p14="http://schemas.microsoft.com/office/powerpoint/2010/main" val="1865202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2A33D3F-2200-4FF5-9B42-82ECE42CA21E}" type="datetimeFigureOut">
              <a:rPr lang="en-GB" smtClean="0"/>
              <a:t>05/02/2026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3815207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A33D3F-2200-4FF5-9B42-82ECE42CA21E}" type="datetimeFigureOut">
              <a:rPr lang="en-GB" smtClean="0"/>
              <a:t>05/02/2026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3309848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A33D3F-2200-4FF5-9B42-82ECE42CA21E}" type="datetimeFigureOut">
              <a:rPr lang="en-GB" smtClean="0"/>
              <a:t>05/02/2026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573668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92851-CD20-0023-39E6-928ACF86F2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12CA9FB-9753-BD1F-5134-227EC9C9EA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2C23274-EE07-FD9A-2CA6-DDD736347B4A}"/>
              </a:ext>
            </a:extLst>
          </p:cNvPr>
          <p:cNvSpPr>
            <a:spLocks noGrp="1"/>
          </p:cNvSpPr>
          <p:nvPr>
            <p:ph type="dt" sz="half" idx="10"/>
          </p:nvPr>
        </p:nvSpPr>
        <p:spPr/>
        <p:txBody>
          <a:bodyPr/>
          <a:lstStyle/>
          <a:p>
            <a:fld id="{01F38068-EB11-4B54-AF2B-A66D7740BF24}" type="datetimeFigureOut">
              <a:rPr lang="en-GB" smtClean="0"/>
              <a:t>05/02/2026</a:t>
            </a:fld>
            <a:endParaRPr lang="en-GB"/>
          </a:p>
        </p:txBody>
      </p:sp>
      <p:sp>
        <p:nvSpPr>
          <p:cNvPr id="5" name="Footer Placeholder 4">
            <a:extLst>
              <a:ext uri="{FF2B5EF4-FFF2-40B4-BE49-F238E27FC236}">
                <a16:creationId xmlns:a16="http://schemas.microsoft.com/office/drawing/2014/main" id="{A04ED959-2E05-3398-78E7-5D089223B0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6E11BA-BAC3-3133-6E85-E1991D2F7DB2}"/>
              </a:ext>
            </a:extLst>
          </p:cNvPr>
          <p:cNvSpPr>
            <a:spLocks noGrp="1"/>
          </p:cNvSpPr>
          <p:nvPr>
            <p:ph type="sldNum" sz="quarter" idx="12"/>
          </p:nvPr>
        </p:nvSpPr>
        <p:spPr/>
        <p:txBody>
          <a:bodyPr/>
          <a:lstStyle/>
          <a:p>
            <a:fld id="{0D7021C6-2C09-4E8B-B120-1E54E14E2E8E}" type="slidenum">
              <a:rPr lang="en-GB" smtClean="0"/>
              <a:t>‹#›</a:t>
            </a:fld>
            <a:endParaRPr lang="en-GB"/>
          </a:p>
        </p:txBody>
      </p:sp>
    </p:spTree>
    <p:extLst>
      <p:ext uri="{BB962C8B-B14F-4D97-AF65-F5344CB8AC3E}">
        <p14:creationId xmlns:p14="http://schemas.microsoft.com/office/powerpoint/2010/main" val="1641426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0DB85-64F9-4985-E17D-4B5A61048B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B6FC03-556F-07B9-5B77-D074144F4F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5BE81C-F6E2-951B-3557-8E4C46FC9C2E}"/>
              </a:ext>
            </a:extLst>
          </p:cNvPr>
          <p:cNvSpPr>
            <a:spLocks noGrp="1"/>
          </p:cNvSpPr>
          <p:nvPr>
            <p:ph type="dt" sz="half" idx="10"/>
          </p:nvPr>
        </p:nvSpPr>
        <p:spPr/>
        <p:txBody>
          <a:bodyPr/>
          <a:lstStyle/>
          <a:p>
            <a:fld id="{01F38068-EB11-4B54-AF2B-A66D7740BF24}" type="datetimeFigureOut">
              <a:rPr lang="en-GB" smtClean="0"/>
              <a:t>05/02/2026</a:t>
            </a:fld>
            <a:endParaRPr lang="en-GB"/>
          </a:p>
        </p:txBody>
      </p:sp>
      <p:sp>
        <p:nvSpPr>
          <p:cNvPr id="5" name="Footer Placeholder 4">
            <a:extLst>
              <a:ext uri="{FF2B5EF4-FFF2-40B4-BE49-F238E27FC236}">
                <a16:creationId xmlns:a16="http://schemas.microsoft.com/office/drawing/2014/main" id="{EDB9C7F8-DADA-6DEA-8F71-FC5FEEE1FC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8F8F56-5B64-5FBF-06AB-77C7888B33F5}"/>
              </a:ext>
            </a:extLst>
          </p:cNvPr>
          <p:cNvSpPr>
            <a:spLocks noGrp="1"/>
          </p:cNvSpPr>
          <p:nvPr>
            <p:ph type="sldNum" sz="quarter" idx="12"/>
          </p:nvPr>
        </p:nvSpPr>
        <p:spPr/>
        <p:txBody>
          <a:bodyPr/>
          <a:lstStyle/>
          <a:p>
            <a:fld id="{0D7021C6-2C09-4E8B-B120-1E54E14E2E8E}" type="slidenum">
              <a:rPr lang="en-GB" smtClean="0"/>
              <a:t>‹#›</a:t>
            </a:fld>
            <a:endParaRPr lang="en-GB"/>
          </a:p>
        </p:txBody>
      </p:sp>
    </p:spTree>
    <p:extLst>
      <p:ext uri="{BB962C8B-B14F-4D97-AF65-F5344CB8AC3E}">
        <p14:creationId xmlns:p14="http://schemas.microsoft.com/office/powerpoint/2010/main" val="1622976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F8D6-C8B1-F21D-F6FB-7A28D42FCE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0705775-DAAC-9720-7EC7-90B5A56152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644E62-D877-B3D3-03A9-A8045E1AE833}"/>
              </a:ext>
            </a:extLst>
          </p:cNvPr>
          <p:cNvSpPr>
            <a:spLocks noGrp="1"/>
          </p:cNvSpPr>
          <p:nvPr>
            <p:ph type="dt" sz="half" idx="10"/>
          </p:nvPr>
        </p:nvSpPr>
        <p:spPr/>
        <p:txBody>
          <a:bodyPr/>
          <a:lstStyle/>
          <a:p>
            <a:fld id="{01F38068-EB11-4B54-AF2B-A66D7740BF24}" type="datetimeFigureOut">
              <a:rPr lang="en-GB" smtClean="0"/>
              <a:t>05/02/2026</a:t>
            </a:fld>
            <a:endParaRPr lang="en-GB"/>
          </a:p>
        </p:txBody>
      </p:sp>
      <p:sp>
        <p:nvSpPr>
          <p:cNvPr id="5" name="Footer Placeholder 4">
            <a:extLst>
              <a:ext uri="{FF2B5EF4-FFF2-40B4-BE49-F238E27FC236}">
                <a16:creationId xmlns:a16="http://schemas.microsoft.com/office/drawing/2014/main" id="{A0E6733B-C919-8B46-2A1F-8D69BEA4CA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127533-6F3C-763E-8DC1-CD2D1E32887D}"/>
              </a:ext>
            </a:extLst>
          </p:cNvPr>
          <p:cNvSpPr>
            <a:spLocks noGrp="1"/>
          </p:cNvSpPr>
          <p:nvPr>
            <p:ph type="sldNum" sz="quarter" idx="12"/>
          </p:nvPr>
        </p:nvSpPr>
        <p:spPr/>
        <p:txBody>
          <a:bodyPr/>
          <a:lstStyle/>
          <a:p>
            <a:fld id="{0D7021C6-2C09-4E8B-B120-1E54E14E2E8E}" type="slidenum">
              <a:rPr lang="en-GB" smtClean="0"/>
              <a:t>‹#›</a:t>
            </a:fld>
            <a:endParaRPr lang="en-GB"/>
          </a:p>
        </p:txBody>
      </p:sp>
    </p:spTree>
    <p:extLst>
      <p:ext uri="{BB962C8B-B14F-4D97-AF65-F5344CB8AC3E}">
        <p14:creationId xmlns:p14="http://schemas.microsoft.com/office/powerpoint/2010/main" val="2035992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85BE0-CB6E-8A2D-56F1-5D710DFBD4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93D318-8D6A-AC4F-6C1E-C63B44B75D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61656C1-48E3-B9F6-0E0C-C0B56AF2E1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CA5739-1F9D-2B6F-6CFB-BA90EFB35FC4}"/>
              </a:ext>
            </a:extLst>
          </p:cNvPr>
          <p:cNvSpPr>
            <a:spLocks noGrp="1"/>
          </p:cNvSpPr>
          <p:nvPr>
            <p:ph type="dt" sz="half" idx="10"/>
          </p:nvPr>
        </p:nvSpPr>
        <p:spPr/>
        <p:txBody>
          <a:bodyPr/>
          <a:lstStyle/>
          <a:p>
            <a:fld id="{01F38068-EB11-4B54-AF2B-A66D7740BF24}" type="datetimeFigureOut">
              <a:rPr lang="en-GB" smtClean="0"/>
              <a:t>05/02/2026</a:t>
            </a:fld>
            <a:endParaRPr lang="en-GB"/>
          </a:p>
        </p:txBody>
      </p:sp>
      <p:sp>
        <p:nvSpPr>
          <p:cNvPr id="6" name="Footer Placeholder 5">
            <a:extLst>
              <a:ext uri="{FF2B5EF4-FFF2-40B4-BE49-F238E27FC236}">
                <a16:creationId xmlns:a16="http://schemas.microsoft.com/office/drawing/2014/main" id="{1CCB5B56-8B66-23E8-CAD5-DCC147E030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289BE7-30D5-0ED7-66E5-6683F8617C0E}"/>
              </a:ext>
            </a:extLst>
          </p:cNvPr>
          <p:cNvSpPr>
            <a:spLocks noGrp="1"/>
          </p:cNvSpPr>
          <p:nvPr>
            <p:ph type="sldNum" sz="quarter" idx="12"/>
          </p:nvPr>
        </p:nvSpPr>
        <p:spPr/>
        <p:txBody>
          <a:bodyPr/>
          <a:lstStyle/>
          <a:p>
            <a:fld id="{0D7021C6-2C09-4E8B-B120-1E54E14E2E8E}" type="slidenum">
              <a:rPr lang="en-GB" smtClean="0"/>
              <a:t>‹#›</a:t>
            </a:fld>
            <a:endParaRPr lang="en-GB"/>
          </a:p>
        </p:txBody>
      </p:sp>
    </p:spTree>
    <p:extLst>
      <p:ext uri="{BB962C8B-B14F-4D97-AF65-F5344CB8AC3E}">
        <p14:creationId xmlns:p14="http://schemas.microsoft.com/office/powerpoint/2010/main" val="3012947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2E66B-B88B-681C-ABB3-BFB07322F18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F31113-A3BE-11BD-A32E-98F91CFDE7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6ABC31-8E9E-34F2-C984-1FE4C8DBBB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923F0C0-5B14-682B-6DE2-7A15E31B27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854658-11FF-1A19-2293-8E05705E02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CF968C8-F382-6539-93C2-EDA11827E4BB}"/>
              </a:ext>
            </a:extLst>
          </p:cNvPr>
          <p:cNvSpPr>
            <a:spLocks noGrp="1"/>
          </p:cNvSpPr>
          <p:nvPr>
            <p:ph type="dt" sz="half" idx="10"/>
          </p:nvPr>
        </p:nvSpPr>
        <p:spPr/>
        <p:txBody>
          <a:bodyPr/>
          <a:lstStyle/>
          <a:p>
            <a:fld id="{01F38068-EB11-4B54-AF2B-A66D7740BF24}" type="datetimeFigureOut">
              <a:rPr lang="en-GB" smtClean="0"/>
              <a:t>05/02/2026</a:t>
            </a:fld>
            <a:endParaRPr lang="en-GB"/>
          </a:p>
        </p:txBody>
      </p:sp>
      <p:sp>
        <p:nvSpPr>
          <p:cNvPr id="8" name="Footer Placeholder 7">
            <a:extLst>
              <a:ext uri="{FF2B5EF4-FFF2-40B4-BE49-F238E27FC236}">
                <a16:creationId xmlns:a16="http://schemas.microsoft.com/office/drawing/2014/main" id="{9EAE412A-BCFA-3F54-338D-323B5474967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BE1B798-0D66-03B9-F31D-5648248414DB}"/>
              </a:ext>
            </a:extLst>
          </p:cNvPr>
          <p:cNvSpPr>
            <a:spLocks noGrp="1"/>
          </p:cNvSpPr>
          <p:nvPr>
            <p:ph type="sldNum" sz="quarter" idx="12"/>
          </p:nvPr>
        </p:nvSpPr>
        <p:spPr/>
        <p:txBody>
          <a:bodyPr/>
          <a:lstStyle/>
          <a:p>
            <a:fld id="{0D7021C6-2C09-4E8B-B120-1E54E14E2E8E}" type="slidenum">
              <a:rPr lang="en-GB" smtClean="0"/>
              <a:t>‹#›</a:t>
            </a:fld>
            <a:endParaRPr lang="en-GB"/>
          </a:p>
        </p:txBody>
      </p:sp>
    </p:spTree>
    <p:extLst>
      <p:ext uri="{BB962C8B-B14F-4D97-AF65-F5344CB8AC3E}">
        <p14:creationId xmlns:p14="http://schemas.microsoft.com/office/powerpoint/2010/main" val="2583008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993D7-7D16-DDD5-43EE-CE8251B67A3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06DACCA-C3DB-A40F-9B56-B56F8E42E610}"/>
              </a:ext>
            </a:extLst>
          </p:cNvPr>
          <p:cNvSpPr>
            <a:spLocks noGrp="1"/>
          </p:cNvSpPr>
          <p:nvPr>
            <p:ph type="dt" sz="half" idx="10"/>
          </p:nvPr>
        </p:nvSpPr>
        <p:spPr/>
        <p:txBody>
          <a:bodyPr/>
          <a:lstStyle/>
          <a:p>
            <a:fld id="{01F38068-EB11-4B54-AF2B-A66D7740BF24}" type="datetimeFigureOut">
              <a:rPr lang="en-GB" smtClean="0"/>
              <a:t>05/02/2026</a:t>
            </a:fld>
            <a:endParaRPr lang="en-GB"/>
          </a:p>
        </p:txBody>
      </p:sp>
      <p:sp>
        <p:nvSpPr>
          <p:cNvPr id="4" name="Footer Placeholder 3">
            <a:extLst>
              <a:ext uri="{FF2B5EF4-FFF2-40B4-BE49-F238E27FC236}">
                <a16:creationId xmlns:a16="http://schemas.microsoft.com/office/drawing/2014/main" id="{9DCB4B68-F91C-3386-DF4B-8CE2BA0D98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C44E18B-3AA6-4E59-1F8F-8571CE8E8149}"/>
              </a:ext>
            </a:extLst>
          </p:cNvPr>
          <p:cNvSpPr>
            <a:spLocks noGrp="1"/>
          </p:cNvSpPr>
          <p:nvPr>
            <p:ph type="sldNum" sz="quarter" idx="12"/>
          </p:nvPr>
        </p:nvSpPr>
        <p:spPr/>
        <p:txBody>
          <a:bodyPr/>
          <a:lstStyle/>
          <a:p>
            <a:fld id="{0D7021C6-2C09-4E8B-B120-1E54E14E2E8E}" type="slidenum">
              <a:rPr lang="en-GB" smtClean="0"/>
              <a:t>‹#›</a:t>
            </a:fld>
            <a:endParaRPr lang="en-GB"/>
          </a:p>
        </p:txBody>
      </p:sp>
    </p:spTree>
    <p:extLst>
      <p:ext uri="{BB962C8B-B14F-4D97-AF65-F5344CB8AC3E}">
        <p14:creationId xmlns:p14="http://schemas.microsoft.com/office/powerpoint/2010/main" val="1338179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027DBD-D777-19F0-8481-914F304C4957}"/>
              </a:ext>
            </a:extLst>
          </p:cNvPr>
          <p:cNvSpPr>
            <a:spLocks noGrp="1"/>
          </p:cNvSpPr>
          <p:nvPr>
            <p:ph type="dt" sz="half" idx="10"/>
          </p:nvPr>
        </p:nvSpPr>
        <p:spPr/>
        <p:txBody>
          <a:bodyPr/>
          <a:lstStyle/>
          <a:p>
            <a:fld id="{01F38068-EB11-4B54-AF2B-A66D7740BF24}" type="datetimeFigureOut">
              <a:rPr lang="en-GB" smtClean="0"/>
              <a:t>05/02/2026</a:t>
            </a:fld>
            <a:endParaRPr lang="en-GB"/>
          </a:p>
        </p:txBody>
      </p:sp>
      <p:sp>
        <p:nvSpPr>
          <p:cNvPr id="3" name="Footer Placeholder 2">
            <a:extLst>
              <a:ext uri="{FF2B5EF4-FFF2-40B4-BE49-F238E27FC236}">
                <a16:creationId xmlns:a16="http://schemas.microsoft.com/office/drawing/2014/main" id="{A2D05E6C-57C9-7696-9499-BC2C165E37C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107DCBF-246F-4317-8FA9-AAB51F16D940}"/>
              </a:ext>
            </a:extLst>
          </p:cNvPr>
          <p:cNvSpPr>
            <a:spLocks noGrp="1"/>
          </p:cNvSpPr>
          <p:nvPr>
            <p:ph type="sldNum" sz="quarter" idx="12"/>
          </p:nvPr>
        </p:nvSpPr>
        <p:spPr/>
        <p:txBody>
          <a:bodyPr/>
          <a:lstStyle/>
          <a:p>
            <a:fld id="{0D7021C6-2C09-4E8B-B120-1E54E14E2E8E}" type="slidenum">
              <a:rPr lang="en-GB" smtClean="0"/>
              <a:t>‹#›</a:t>
            </a:fld>
            <a:endParaRPr lang="en-GB"/>
          </a:p>
        </p:txBody>
      </p:sp>
    </p:spTree>
    <p:extLst>
      <p:ext uri="{BB962C8B-B14F-4D97-AF65-F5344CB8AC3E}">
        <p14:creationId xmlns:p14="http://schemas.microsoft.com/office/powerpoint/2010/main" val="205071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D01CC-B68B-F134-7529-9575B11385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36BA89C-07F7-D966-9A6F-0406F7BE8D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014FA50-0054-D45F-6D17-EE58A3663C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964F60-F190-1B3F-14B0-A194C594F5E8}"/>
              </a:ext>
            </a:extLst>
          </p:cNvPr>
          <p:cNvSpPr>
            <a:spLocks noGrp="1"/>
          </p:cNvSpPr>
          <p:nvPr>
            <p:ph type="dt" sz="half" idx="10"/>
          </p:nvPr>
        </p:nvSpPr>
        <p:spPr/>
        <p:txBody>
          <a:bodyPr/>
          <a:lstStyle/>
          <a:p>
            <a:fld id="{01F38068-EB11-4B54-AF2B-A66D7740BF24}" type="datetimeFigureOut">
              <a:rPr lang="en-GB" smtClean="0"/>
              <a:t>05/02/2026</a:t>
            </a:fld>
            <a:endParaRPr lang="en-GB"/>
          </a:p>
        </p:txBody>
      </p:sp>
      <p:sp>
        <p:nvSpPr>
          <p:cNvPr id="6" name="Footer Placeholder 5">
            <a:extLst>
              <a:ext uri="{FF2B5EF4-FFF2-40B4-BE49-F238E27FC236}">
                <a16:creationId xmlns:a16="http://schemas.microsoft.com/office/drawing/2014/main" id="{D1CFDABC-950F-A53A-5AAD-E2116F1E44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85DDE0-270B-CFDC-0786-DF4E73BDD78E}"/>
              </a:ext>
            </a:extLst>
          </p:cNvPr>
          <p:cNvSpPr>
            <a:spLocks noGrp="1"/>
          </p:cNvSpPr>
          <p:nvPr>
            <p:ph type="sldNum" sz="quarter" idx="12"/>
          </p:nvPr>
        </p:nvSpPr>
        <p:spPr/>
        <p:txBody>
          <a:bodyPr/>
          <a:lstStyle/>
          <a:p>
            <a:fld id="{0D7021C6-2C09-4E8B-B120-1E54E14E2E8E}" type="slidenum">
              <a:rPr lang="en-GB" smtClean="0"/>
              <a:t>‹#›</a:t>
            </a:fld>
            <a:endParaRPr lang="en-GB"/>
          </a:p>
        </p:txBody>
      </p:sp>
    </p:spTree>
    <p:extLst>
      <p:ext uri="{BB962C8B-B14F-4D97-AF65-F5344CB8AC3E}">
        <p14:creationId xmlns:p14="http://schemas.microsoft.com/office/powerpoint/2010/main" val="597501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A33D3F-2200-4FF5-9B42-82ECE42CA21E}" type="datetimeFigureOut">
              <a:rPr lang="en-GB" smtClean="0"/>
              <a:t>05/02/2026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4034911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BEA5F-367C-33FB-3AD2-36ACC01FF0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E51E88E-983F-F93B-7FC5-0C66C052C4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08CAE1D-DE36-3A33-AA5A-D1803B17F9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916F5B-DF6F-6F55-E7F9-8E5D8DEC47D8}"/>
              </a:ext>
            </a:extLst>
          </p:cNvPr>
          <p:cNvSpPr>
            <a:spLocks noGrp="1"/>
          </p:cNvSpPr>
          <p:nvPr>
            <p:ph type="dt" sz="half" idx="10"/>
          </p:nvPr>
        </p:nvSpPr>
        <p:spPr/>
        <p:txBody>
          <a:bodyPr/>
          <a:lstStyle/>
          <a:p>
            <a:fld id="{01F38068-EB11-4B54-AF2B-A66D7740BF24}" type="datetimeFigureOut">
              <a:rPr lang="en-GB" smtClean="0"/>
              <a:t>05/02/2026</a:t>
            </a:fld>
            <a:endParaRPr lang="en-GB"/>
          </a:p>
        </p:txBody>
      </p:sp>
      <p:sp>
        <p:nvSpPr>
          <p:cNvPr id="6" name="Footer Placeholder 5">
            <a:extLst>
              <a:ext uri="{FF2B5EF4-FFF2-40B4-BE49-F238E27FC236}">
                <a16:creationId xmlns:a16="http://schemas.microsoft.com/office/drawing/2014/main" id="{6FA0EBBD-5429-EB19-CC23-2CF8AE9682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AF6E5A-945D-9E2E-D92E-6C1F21583BE3}"/>
              </a:ext>
            </a:extLst>
          </p:cNvPr>
          <p:cNvSpPr>
            <a:spLocks noGrp="1"/>
          </p:cNvSpPr>
          <p:nvPr>
            <p:ph type="sldNum" sz="quarter" idx="12"/>
          </p:nvPr>
        </p:nvSpPr>
        <p:spPr/>
        <p:txBody>
          <a:bodyPr/>
          <a:lstStyle/>
          <a:p>
            <a:fld id="{0D7021C6-2C09-4E8B-B120-1E54E14E2E8E}" type="slidenum">
              <a:rPr lang="en-GB" smtClean="0"/>
              <a:t>‹#›</a:t>
            </a:fld>
            <a:endParaRPr lang="en-GB"/>
          </a:p>
        </p:txBody>
      </p:sp>
    </p:spTree>
    <p:extLst>
      <p:ext uri="{BB962C8B-B14F-4D97-AF65-F5344CB8AC3E}">
        <p14:creationId xmlns:p14="http://schemas.microsoft.com/office/powerpoint/2010/main" val="1756596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F25FE-56B8-F296-A0DB-038B3C7EDBA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D1E225-5830-CB0B-0672-D83B9960CF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D4DB9E-E148-7A16-3944-512C0E2525BB}"/>
              </a:ext>
            </a:extLst>
          </p:cNvPr>
          <p:cNvSpPr>
            <a:spLocks noGrp="1"/>
          </p:cNvSpPr>
          <p:nvPr>
            <p:ph type="dt" sz="half" idx="10"/>
          </p:nvPr>
        </p:nvSpPr>
        <p:spPr/>
        <p:txBody>
          <a:bodyPr/>
          <a:lstStyle/>
          <a:p>
            <a:fld id="{01F38068-EB11-4B54-AF2B-A66D7740BF24}" type="datetimeFigureOut">
              <a:rPr lang="en-GB" smtClean="0"/>
              <a:t>05/02/2026</a:t>
            </a:fld>
            <a:endParaRPr lang="en-GB"/>
          </a:p>
        </p:txBody>
      </p:sp>
      <p:sp>
        <p:nvSpPr>
          <p:cNvPr id="5" name="Footer Placeholder 4">
            <a:extLst>
              <a:ext uri="{FF2B5EF4-FFF2-40B4-BE49-F238E27FC236}">
                <a16:creationId xmlns:a16="http://schemas.microsoft.com/office/drawing/2014/main" id="{B691EF59-9380-48E9-7EE8-B611DEC650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D5181D-E72E-A1AD-E444-333708B56C19}"/>
              </a:ext>
            </a:extLst>
          </p:cNvPr>
          <p:cNvSpPr>
            <a:spLocks noGrp="1"/>
          </p:cNvSpPr>
          <p:nvPr>
            <p:ph type="sldNum" sz="quarter" idx="12"/>
          </p:nvPr>
        </p:nvSpPr>
        <p:spPr/>
        <p:txBody>
          <a:bodyPr/>
          <a:lstStyle/>
          <a:p>
            <a:fld id="{0D7021C6-2C09-4E8B-B120-1E54E14E2E8E}" type="slidenum">
              <a:rPr lang="en-GB" smtClean="0"/>
              <a:t>‹#›</a:t>
            </a:fld>
            <a:endParaRPr lang="en-GB"/>
          </a:p>
        </p:txBody>
      </p:sp>
    </p:spTree>
    <p:extLst>
      <p:ext uri="{BB962C8B-B14F-4D97-AF65-F5344CB8AC3E}">
        <p14:creationId xmlns:p14="http://schemas.microsoft.com/office/powerpoint/2010/main" val="833904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EC12E6-E865-4958-36DF-80D2926D92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273D96-8C50-20F8-BC5C-DECF31A28E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ADA76E-297C-4CCB-74B0-95DF6B5C4D53}"/>
              </a:ext>
            </a:extLst>
          </p:cNvPr>
          <p:cNvSpPr>
            <a:spLocks noGrp="1"/>
          </p:cNvSpPr>
          <p:nvPr>
            <p:ph type="dt" sz="half" idx="10"/>
          </p:nvPr>
        </p:nvSpPr>
        <p:spPr/>
        <p:txBody>
          <a:bodyPr/>
          <a:lstStyle/>
          <a:p>
            <a:fld id="{01F38068-EB11-4B54-AF2B-A66D7740BF24}" type="datetimeFigureOut">
              <a:rPr lang="en-GB" smtClean="0"/>
              <a:t>05/02/2026</a:t>
            </a:fld>
            <a:endParaRPr lang="en-GB"/>
          </a:p>
        </p:txBody>
      </p:sp>
      <p:sp>
        <p:nvSpPr>
          <p:cNvPr id="5" name="Footer Placeholder 4">
            <a:extLst>
              <a:ext uri="{FF2B5EF4-FFF2-40B4-BE49-F238E27FC236}">
                <a16:creationId xmlns:a16="http://schemas.microsoft.com/office/drawing/2014/main" id="{86616480-BFFE-0C2D-2375-5CCD78ADBE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3A931B-BDA2-E498-CB04-55FFB167192C}"/>
              </a:ext>
            </a:extLst>
          </p:cNvPr>
          <p:cNvSpPr>
            <a:spLocks noGrp="1"/>
          </p:cNvSpPr>
          <p:nvPr>
            <p:ph type="sldNum" sz="quarter" idx="12"/>
          </p:nvPr>
        </p:nvSpPr>
        <p:spPr/>
        <p:txBody>
          <a:bodyPr/>
          <a:lstStyle/>
          <a:p>
            <a:fld id="{0D7021C6-2C09-4E8B-B120-1E54E14E2E8E}" type="slidenum">
              <a:rPr lang="en-GB" smtClean="0"/>
              <a:t>‹#›</a:t>
            </a:fld>
            <a:endParaRPr lang="en-GB"/>
          </a:p>
        </p:txBody>
      </p:sp>
    </p:spTree>
    <p:extLst>
      <p:ext uri="{BB962C8B-B14F-4D97-AF65-F5344CB8AC3E}">
        <p14:creationId xmlns:p14="http://schemas.microsoft.com/office/powerpoint/2010/main" val="734670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A33D3F-2200-4FF5-9B42-82ECE42CA21E}" type="datetimeFigureOut">
              <a:rPr lang="en-GB" smtClean="0"/>
              <a:t>05/02/2026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3689836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2A33D3F-2200-4FF5-9B42-82ECE42CA21E}" type="datetimeFigureOut">
              <a:rPr lang="en-GB" smtClean="0"/>
              <a:t>05/02/2026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2192693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2A33D3F-2200-4FF5-9B42-82ECE42CA21E}" type="datetimeFigureOut">
              <a:rPr lang="en-GB" smtClean="0"/>
              <a:t>05/02/2026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1791257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2A33D3F-2200-4FF5-9B42-82ECE42CA21E}" type="datetimeFigureOut">
              <a:rPr lang="en-GB" smtClean="0"/>
              <a:t>05/02/2026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2292325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33D3F-2200-4FF5-9B42-82ECE42CA21E}" type="datetimeFigureOut">
              <a:rPr lang="en-GB" smtClean="0"/>
              <a:t>05/02/2026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147593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A33D3F-2200-4FF5-9B42-82ECE42CA21E}" type="datetimeFigureOut">
              <a:rPr lang="en-GB" smtClean="0"/>
              <a:t>05/02/2026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3521027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A33D3F-2200-4FF5-9B42-82ECE42CA21E}" type="datetimeFigureOut">
              <a:rPr lang="en-GB" smtClean="0"/>
              <a:t>05/02/2026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4162000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33D3F-2200-4FF5-9B42-82ECE42CA21E}" type="datetimeFigureOut">
              <a:rPr lang="en-GB" smtClean="0"/>
              <a:t>05/02/2026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AABA3-C6F1-49AB-ACEE-FC21AC38CFD5}" type="slidenum">
              <a:rPr lang="en-GB" smtClean="0"/>
              <a:t>‹#›</a:t>
            </a:fld>
            <a:endParaRPr lang="en-GB"/>
          </a:p>
        </p:txBody>
      </p:sp>
    </p:spTree>
    <p:extLst>
      <p:ext uri="{BB962C8B-B14F-4D97-AF65-F5344CB8AC3E}">
        <p14:creationId xmlns:p14="http://schemas.microsoft.com/office/powerpoint/2010/main" val="205630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0EA177-4488-EC3A-95BE-BD47B069E9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DFA4B8-C393-B952-D77D-37E8C27192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21AF66-E0D0-99CB-FCFF-E36F7E44F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1F38068-EB11-4B54-AF2B-A66D7740BF24}" type="datetimeFigureOut">
              <a:rPr lang="en-GB" smtClean="0"/>
              <a:t>05/02/2026</a:t>
            </a:fld>
            <a:endParaRPr lang="en-GB"/>
          </a:p>
        </p:txBody>
      </p:sp>
      <p:sp>
        <p:nvSpPr>
          <p:cNvPr id="5" name="Footer Placeholder 4">
            <a:extLst>
              <a:ext uri="{FF2B5EF4-FFF2-40B4-BE49-F238E27FC236}">
                <a16:creationId xmlns:a16="http://schemas.microsoft.com/office/drawing/2014/main" id="{77DB03A0-6892-A708-D1D3-21C61896CA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C0DDA56-AAAD-828A-3F9A-6AACF2F930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D7021C6-2C09-4E8B-B120-1E54E14E2E8E}" type="slidenum">
              <a:rPr lang="en-GB" smtClean="0"/>
              <a:t>‹#›</a:t>
            </a:fld>
            <a:endParaRPr lang="en-GB"/>
          </a:p>
        </p:txBody>
      </p:sp>
    </p:spTree>
    <p:extLst>
      <p:ext uri="{BB962C8B-B14F-4D97-AF65-F5344CB8AC3E}">
        <p14:creationId xmlns:p14="http://schemas.microsoft.com/office/powerpoint/2010/main" val="1171823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oleObject" Target="../embeddings/oleObject1.bin"/><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6883" y="285008"/>
            <a:ext cx="11625943" cy="6246421"/>
          </a:xfrm>
          <a:prstGeom prst="roundRect">
            <a:avLst/>
          </a:prstGeom>
          <a:noFill/>
          <a:ln w="571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p:cNvSpPr txBox="1">
            <a:spLocks/>
          </p:cNvSpPr>
          <p:nvPr/>
        </p:nvSpPr>
        <p:spPr>
          <a:xfrm>
            <a:off x="790090" y="326266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latin typeface="Gill Sans MT" panose="020B0502020104020203" pitchFamily="34" charset="0"/>
              </a:rPr>
              <a:t>Year 10 Knowledge Organiser HT4</a:t>
            </a:r>
          </a:p>
        </p:txBody>
      </p:sp>
      <p:pic>
        <p:nvPicPr>
          <p:cNvPr id="7" name="Picture 6" descr="Hornchurch High (@HornchurchHigh) / Twitter"/>
          <p:cNvPicPr/>
          <p:nvPr/>
        </p:nvPicPr>
        <p:blipFill>
          <a:blip r:embed="rId2">
            <a:extLst>
              <a:ext uri="{28A0092B-C50C-407E-A947-70E740481C1C}">
                <a14:useLocalDpi xmlns:a14="http://schemas.microsoft.com/office/drawing/2010/main" val="0"/>
              </a:ext>
            </a:extLst>
          </a:blip>
          <a:srcRect/>
          <a:stretch>
            <a:fillRect/>
          </a:stretch>
        </p:blipFill>
        <p:spPr bwMode="auto">
          <a:xfrm>
            <a:off x="4310318" y="488114"/>
            <a:ext cx="3475145" cy="2873395"/>
          </a:xfrm>
          <a:prstGeom prst="rect">
            <a:avLst/>
          </a:prstGeom>
          <a:noFill/>
          <a:ln>
            <a:noFill/>
          </a:ln>
        </p:spPr>
      </p:pic>
      <p:sp>
        <p:nvSpPr>
          <p:cNvPr id="8" name="TextBox 7"/>
          <p:cNvSpPr txBox="1"/>
          <p:nvPr/>
        </p:nvSpPr>
        <p:spPr>
          <a:xfrm>
            <a:off x="3671241" y="4326620"/>
            <a:ext cx="4877225" cy="523220"/>
          </a:xfrm>
          <a:prstGeom prst="rect">
            <a:avLst/>
          </a:prstGeom>
          <a:noFill/>
        </p:spPr>
        <p:txBody>
          <a:bodyPr wrap="square" rtlCol="0">
            <a:spAutoFit/>
          </a:bodyPr>
          <a:lstStyle/>
          <a:p>
            <a:pPr algn="ctr"/>
            <a:r>
              <a:rPr lang="en-GB" sz="2800" dirty="0">
                <a:solidFill>
                  <a:srgbClr val="FF6699"/>
                </a:solidFill>
                <a:latin typeface="Gill Sans MT" panose="020B0502020104020203" pitchFamily="34" charset="0"/>
              </a:rPr>
              <a:t>Knowledge is Power</a:t>
            </a:r>
          </a:p>
        </p:txBody>
      </p:sp>
      <p:sp>
        <p:nvSpPr>
          <p:cNvPr id="9" name="TextBox 8"/>
          <p:cNvSpPr txBox="1"/>
          <p:nvPr/>
        </p:nvSpPr>
        <p:spPr>
          <a:xfrm>
            <a:off x="3397421" y="5600405"/>
            <a:ext cx="5424863" cy="707886"/>
          </a:xfrm>
          <a:prstGeom prst="rect">
            <a:avLst/>
          </a:prstGeom>
          <a:noFill/>
        </p:spPr>
        <p:txBody>
          <a:bodyPr wrap="square" rtlCol="0">
            <a:spAutoFit/>
          </a:bodyPr>
          <a:lstStyle/>
          <a:p>
            <a:r>
              <a:rPr lang="en-GB" sz="2000" dirty="0">
                <a:latin typeface="Gill Sans MT" panose="020B0502020104020203" pitchFamily="34" charset="0"/>
              </a:rPr>
              <a:t>Name: ______________________________</a:t>
            </a:r>
          </a:p>
          <a:p>
            <a:r>
              <a:rPr lang="en-GB" sz="2000" dirty="0">
                <a:latin typeface="Gill Sans MT" panose="020B0502020104020203" pitchFamily="34" charset="0"/>
              </a:rPr>
              <a:t>Form:  _______</a:t>
            </a:r>
          </a:p>
        </p:txBody>
      </p:sp>
    </p:spTree>
    <p:extLst>
      <p:ext uri="{BB962C8B-B14F-4D97-AF65-F5344CB8AC3E}">
        <p14:creationId xmlns:p14="http://schemas.microsoft.com/office/powerpoint/2010/main" val="2339788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114845145"/>
              </p:ext>
            </p:extLst>
          </p:nvPr>
        </p:nvGraphicFramePr>
        <p:xfrm>
          <a:off x="122703" y="672131"/>
          <a:ext cx="11836409" cy="6071638"/>
        </p:xfrm>
        <a:graphic>
          <a:graphicData uri="http://schemas.openxmlformats.org/drawingml/2006/table">
            <a:tbl>
              <a:tblPr firstRow="1" bandRow="1">
                <a:tableStyleId>{5940675A-B579-460E-94D1-54222C63F5DA}</a:tableStyleId>
              </a:tblPr>
              <a:tblGrid>
                <a:gridCol w="2287828">
                  <a:extLst>
                    <a:ext uri="{9D8B030D-6E8A-4147-A177-3AD203B41FA5}">
                      <a16:colId xmlns:a16="http://schemas.microsoft.com/office/drawing/2014/main" val="20000"/>
                    </a:ext>
                  </a:extLst>
                </a:gridCol>
                <a:gridCol w="9548581">
                  <a:extLst>
                    <a:ext uri="{9D8B030D-6E8A-4147-A177-3AD203B41FA5}">
                      <a16:colId xmlns:a16="http://schemas.microsoft.com/office/drawing/2014/main" val="20001"/>
                    </a:ext>
                  </a:extLst>
                </a:gridCol>
              </a:tblGrid>
              <a:tr h="258476">
                <a:tc>
                  <a:txBody>
                    <a:bodyPr/>
                    <a:lstStyle/>
                    <a:p>
                      <a:pPr algn="l"/>
                      <a:r>
                        <a:rPr lang="en-GB" sz="1200" b="0" dirty="0">
                          <a:latin typeface="Gill Sans MT" panose="020B0502020104020203" pitchFamily="34" charset="0"/>
                        </a:rPr>
                        <a:t>Key Word</a:t>
                      </a:r>
                    </a:p>
                  </a:txBody>
                  <a:tcPr anchor="ctr">
                    <a:solidFill>
                      <a:schemeClr val="accent2">
                        <a:lumMod val="20000"/>
                        <a:lumOff val="80000"/>
                      </a:schemeClr>
                    </a:solidFill>
                  </a:tcPr>
                </a:tc>
                <a:tc>
                  <a:txBody>
                    <a:bodyPr/>
                    <a:lstStyle/>
                    <a:p>
                      <a:pPr algn="l"/>
                      <a:r>
                        <a:rPr lang="en-GB" sz="1200" b="0" dirty="0">
                          <a:latin typeface="Gill Sans MT" panose="020B0502020104020203" pitchFamily="34" charset="0"/>
                        </a:rPr>
                        <a:t>Definition</a:t>
                      </a:r>
                    </a:p>
                  </a:txBody>
                  <a:tcPr anchor="ctr">
                    <a:solidFill>
                      <a:schemeClr val="accent2">
                        <a:lumMod val="20000"/>
                        <a:lumOff val="80000"/>
                      </a:schemeClr>
                    </a:solidFill>
                  </a:tcPr>
                </a:tc>
                <a:extLst>
                  <a:ext uri="{0D108BD9-81ED-4DB2-BD59-A6C34878D82A}">
                    <a16:rowId xmlns:a16="http://schemas.microsoft.com/office/drawing/2014/main" val="10000"/>
                  </a:ext>
                </a:extLst>
              </a:tr>
              <a:tr h="273974">
                <a:tc>
                  <a:txBody>
                    <a:bodyPr/>
                    <a:lstStyle/>
                    <a:p>
                      <a:pPr>
                        <a:lnSpc>
                          <a:spcPct val="120000"/>
                        </a:lnSpc>
                        <a:spcAft>
                          <a:spcPts val="0"/>
                        </a:spcAft>
                      </a:pPr>
                      <a:r>
                        <a:rPr lang="en-US" sz="1200" b="0" dirty="0">
                          <a:solidFill>
                            <a:srgbClr val="000000"/>
                          </a:solidFill>
                          <a:effectLst/>
                          <a:latin typeface="Gill Sans MT" panose="020B0502020104020203" pitchFamily="34" charset="0"/>
                          <a:ea typeface="Times New Roman" panose="02020603050405020304" pitchFamily="18" charset="0"/>
                        </a:rPr>
                        <a:t>Agribusiness</a:t>
                      </a:r>
                      <a:endParaRPr lang="en-GB" sz="1200" b="0" dirty="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intensive farming aimed at maximizing the amount of food produced</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10001"/>
                  </a:ext>
                </a:extLst>
              </a:tr>
              <a:tr h="273974">
                <a:tc>
                  <a:txBody>
                    <a:bodyPr/>
                    <a:lstStyle/>
                    <a:p>
                      <a:pPr>
                        <a:lnSpc>
                          <a:spcPct val="120000"/>
                        </a:lnSpc>
                        <a:spcAft>
                          <a:spcPts val="0"/>
                        </a:spcAft>
                      </a:pPr>
                      <a:r>
                        <a:rPr lang="en-US" sz="1200" b="0" dirty="0">
                          <a:solidFill>
                            <a:srgbClr val="000000"/>
                          </a:solidFill>
                          <a:effectLst/>
                          <a:latin typeface="Gill Sans MT" panose="020B0502020104020203" pitchFamily="34" charset="0"/>
                          <a:ea typeface="Times New Roman" panose="02020603050405020304" pitchFamily="18" charset="0"/>
                        </a:rPr>
                        <a:t>Carbon footprint</a:t>
                      </a:r>
                      <a:endParaRPr lang="en-GB" sz="1200" b="0" dirty="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dirty="0">
                          <a:solidFill>
                            <a:srgbClr val="000000"/>
                          </a:solidFill>
                          <a:effectLst/>
                          <a:latin typeface="Gill Sans MT" panose="020B0502020104020203" pitchFamily="34" charset="0"/>
                          <a:ea typeface="Times New Roman" panose="02020603050405020304" pitchFamily="18" charset="0"/>
                        </a:rPr>
                        <a:t>measurement of the greenhouse gases individuals produce, through burning fossil fuels</a:t>
                      </a:r>
                      <a:endParaRPr lang="en-GB" sz="1200" b="0" dirty="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3157783359"/>
                  </a:ext>
                </a:extLst>
              </a:tr>
              <a:tr h="273974">
                <a:tc>
                  <a:txBody>
                    <a:bodyPr/>
                    <a:lstStyle/>
                    <a:p>
                      <a:pPr>
                        <a:lnSpc>
                          <a:spcPct val="120000"/>
                        </a:lnSpc>
                        <a:spcAft>
                          <a:spcPts val="0"/>
                        </a:spcAft>
                      </a:pPr>
                      <a:r>
                        <a:rPr lang="en-US" sz="1200" b="0" dirty="0">
                          <a:solidFill>
                            <a:srgbClr val="000000"/>
                          </a:solidFill>
                          <a:effectLst/>
                          <a:latin typeface="Gill Sans MT" panose="020B0502020104020203" pitchFamily="34" charset="0"/>
                          <a:ea typeface="Times New Roman" panose="02020603050405020304" pitchFamily="18" charset="0"/>
                        </a:rPr>
                        <a:t>Development</a:t>
                      </a:r>
                      <a:endParaRPr lang="en-GB" sz="1200" b="0" dirty="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the progress of a country in terms of economic growth, the use of technology and human welfare</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3358326006"/>
                  </a:ext>
                </a:extLst>
              </a:tr>
              <a:tr h="273974">
                <a:tc>
                  <a:txBody>
                    <a:bodyPr/>
                    <a:lstStyle/>
                    <a:p>
                      <a:pPr>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Energy conservation</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reducing energy consumption by using less energy and existing sources more efficiently</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1298195780"/>
                  </a:ext>
                </a:extLst>
              </a:tr>
              <a:tr h="273974">
                <a:tc>
                  <a:txBody>
                    <a:bodyPr/>
                    <a:lstStyle/>
                    <a:p>
                      <a:pPr>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Energy mix</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dirty="0">
                          <a:solidFill>
                            <a:srgbClr val="000000"/>
                          </a:solidFill>
                          <a:effectLst/>
                          <a:latin typeface="Gill Sans MT" panose="020B0502020104020203" pitchFamily="34" charset="0"/>
                          <a:ea typeface="Times New Roman" panose="02020603050405020304" pitchFamily="18" charset="0"/>
                        </a:rPr>
                        <a:t>the range of energy sources of a region or country, both renewable and non-renewable</a:t>
                      </a:r>
                      <a:endParaRPr lang="en-GB" sz="1200" b="0" dirty="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2584063083"/>
                  </a:ext>
                </a:extLst>
              </a:tr>
              <a:tr h="273974">
                <a:tc>
                  <a:txBody>
                    <a:bodyPr/>
                    <a:lstStyle/>
                    <a:p>
                      <a:pPr>
                        <a:lnSpc>
                          <a:spcPct val="120000"/>
                        </a:lnSpc>
                        <a:spcAft>
                          <a:spcPts val="0"/>
                        </a:spcAft>
                      </a:pPr>
                      <a:r>
                        <a:rPr lang="en-US" sz="1200" b="0" dirty="0">
                          <a:solidFill>
                            <a:srgbClr val="000000"/>
                          </a:solidFill>
                          <a:effectLst/>
                          <a:latin typeface="Gill Sans MT" panose="020B0502020104020203" pitchFamily="34" charset="0"/>
                          <a:ea typeface="Times New Roman" panose="02020603050405020304" pitchFamily="18" charset="0"/>
                        </a:rPr>
                        <a:t>Energy security</a:t>
                      </a:r>
                      <a:endParaRPr lang="en-GB" sz="1200" b="0" dirty="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uninterrupted availability of energy sources at an affordable price</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2555449906"/>
                  </a:ext>
                </a:extLst>
              </a:tr>
              <a:tr h="273974">
                <a:tc>
                  <a:txBody>
                    <a:bodyPr/>
                    <a:lstStyle/>
                    <a:p>
                      <a:pPr>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Food miles</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the distance covered supplying food to consumers</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2571515563"/>
                  </a:ext>
                </a:extLst>
              </a:tr>
              <a:tr h="273974">
                <a:tc>
                  <a:txBody>
                    <a:bodyPr/>
                    <a:lstStyle/>
                    <a:p>
                      <a:pPr>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Fossil fuels</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dirty="0">
                          <a:solidFill>
                            <a:srgbClr val="000000"/>
                          </a:solidFill>
                          <a:effectLst/>
                          <a:latin typeface="Gill Sans MT" panose="020B0502020104020203" pitchFamily="34" charset="0"/>
                          <a:ea typeface="Times New Roman" panose="02020603050405020304" pitchFamily="18" charset="0"/>
                        </a:rPr>
                        <a:t>a natural fuel such as coal or gas, formed in the geological past from the remains of living organisms</a:t>
                      </a:r>
                      <a:endParaRPr lang="en-GB" sz="1200" b="0" dirty="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565577198"/>
                  </a:ext>
                </a:extLst>
              </a:tr>
              <a:tr h="336327">
                <a:tc>
                  <a:txBody>
                    <a:bodyPr/>
                    <a:lstStyle/>
                    <a:p>
                      <a:pPr>
                        <a:lnSpc>
                          <a:spcPct val="120000"/>
                        </a:lnSpc>
                        <a:spcAft>
                          <a:spcPts val="0"/>
                        </a:spcAft>
                      </a:pPr>
                      <a:r>
                        <a:rPr lang="en-US" sz="1200" b="0" dirty="0">
                          <a:solidFill>
                            <a:srgbClr val="000000"/>
                          </a:solidFill>
                          <a:effectLst/>
                          <a:latin typeface="Gill Sans MT" panose="020B0502020104020203" pitchFamily="34" charset="0"/>
                          <a:ea typeface="Times New Roman" panose="02020603050405020304" pitchFamily="18" charset="0"/>
                        </a:rPr>
                        <a:t>Fracking</a:t>
                      </a:r>
                      <a:endParaRPr lang="en-GB" sz="1200" b="0" dirty="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236855">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the process of extracting gas from gas shale where fluids at high pressure are injected to fracture the shale rock, allowing the gas to escape</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10002"/>
                  </a:ext>
                </a:extLst>
              </a:tr>
              <a:tr h="273974">
                <a:tc>
                  <a:txBody>
                    <a:bodyPr/>
                    <a:lstStyle/>
                    <a:p>
                      <a:pPr>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Grey water</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dirty="0">
                          <a:solidFill>
                            <a:srgbClr val="000000"/>
                          </a:solidFill>
                          <a:effectLst/>
                          <a:latin typeface="Gill Sans MT" panose="020B0502020104020203" pitchFamily="34" charset="0"/>
                          <a:ea typeface="Times New Roman" panose="02020603050405020304" pitchFamily="18" charset="0"/>
                        </a:rPr>
                        <a:t>recycled domestic waste water</a:t>
                      </a:r>
                      <a:endParaRPr lang="en-GB" sz="1200" b="0" dirty="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10003"/>
                  </a:ext>
                </a:extLst>
              </a:tr>
              <a:tr h="255485">
                <a:tc>
                  <a:txBody>
                    <a:bodyPr/>
                    <a:lstStyle/>
                    <a:p>
                      <a:pPr>
                        <a:lnSpc>
                          <a:spcPct val="120000"/>
                        </a:lnSpc>
                        <a:spcAft>
                          <a:spcPts val="0"/>
                        </a:spcAft>
                      </a:pPr>
                      <a:r>
                        <a:rPr lang="en-US" sz="1200" b="0" dirty="0">
                          <a:solidFill>
                            <a:srgbClr val="000000"/>
                          </a:solidFill>
                          <a:effectLst/>
                          <a:latin typeface="Gill Sans MT" panose="020B0502020104020203" pitchFamily="34" charset="0"/>
                          <a:ea typeface="Times New Roman" panose="02020603050405020304" pitchFamily="18" charset="0"/>
                        </a:rPr>
                        <a:t>Organic produce</a:t>
                      </a:r>
                      <a:endParaRPr lang="en-GB" sz="1200" b="0" dirty="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777240">
                        <a:lnSpc>
                          <a:spcPct val="120000"/>
                        </a:lnSpc>
                        <a:spcAft>
                          <a:spcPts val="0"/>
                        </a:spcAft>
                      </a:pPr>
                      <a:r>
                        <a:rPr lang="en-US" sz="1200" b="0" dirty="0">
                          <a:solidFill>
                            <a:srgbClr val="000000"/>
                          </a:solidFill>
                          <a:effectLst/>
                          <a:latin typeface="Gill Sans MT" panose="020B0502020104020203" pitchFamily="34" charset="0"/>
                          <a:ea typeface="Times New Roman" panose="02020603050405020304" pitchFamily="18" charset="0"/>
                        </a:rPr>
                        <a:t>food produced without the use of chemicals such as </a:t>
                      </a:r>
                      <a:r>
                        <a:rPr lang="en-US" sz="1200" b="0" dirty="0" err="1">
                          <a:solidFill>
                            <a:srgbClr val="000000"/>
                          </a:solidFill>
                          <a:effectLst/>
                          <a:latin typeface="Gill Sans MT" panose="020B0502020104020203" pitchFamily="34" charset="0"/>
                          <a:ea typeface="Times New Roman" panose="02020603050405020304" pitchFamily="18" charset="0"/>
                        </a:rPr>
                        <a:t>fertilisers</a:t>
                      </a:r>
                      <a:r>
                        <a:rPr lang="en-US" sz="1200" b="0" dirty="0">
                          <a:solidFill>
                            <a:srgbClr val="000000"/>
                          </a:solidFill>
                          <a:effectLst/>
                          <a:latin typeface="Gill Sans MT" panose="020B0502020104020203" pitchFamily="34" charset="0"/>
                          <a:ea typeface="Times New Roman" panose="02020603050405020304" pitchFamily="18" charset="0"/>
                        </a:rPr>
                        <a:t> and pesticides</a:t>
                      </a:r>
                      <a:endParaRPr lang="en-GB" sz="1200" b="0" dirty="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3925240874"/>
                  </a:ext>
                </a:extLst>
              </a:tr>
              <a:tr h="273974">
                <a:tc>
                  <a:txBody>
                    <a:bodyPr/>
                    <a:lstStyle/>
                    <a:p>
                      <a:pPr>
                        <a:lnSpc>
                          <a:spcPct val="120000"/>
                        </a:lnSpc>
                        <a:spcAft>
                          <a:spcPts val="0"/>
                        </a:spcAft>
                      </a:pPr>
                      <a:r>
                        <a:rPr lang="en-US" sz="1200" b="0" dirty="0">
                          <a:solidFill>
                            <a:srgbClr val="000000"/>
                          </a:solidFill>
                          <a:effectLst/>
                          <a:latin typeface="Gill Sans MT" panose="020B0502020104020203" pitchFamily="34" charset="0"/>
                          <a:ea typeface="Times New Roman" panose="02020603050405020304" pitchFamily="18" charset="0"/>
                        </a:rPr>
                        <a:t>Renewable energy</a:t>
                      </a:r>
                      <a:endParaRPr lang="en-GB" sz="1200" b="0" dirty="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a resource that cannot be exhausted, e.g. wind, solar and tidal energy</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3041935017"/>
                  </a:ext>
                </a:extLst>
              </a:tr>
              <a:tr h="273974">
                <a:tc>
                  <a:txBody>
                    <a:bodyPr/>
                    <a:lstStyle/>
                    <a:p>
                      <a:pPr>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Resources</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a stock or supply of something that has value or a purpose</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689662382"/>
                  </a:ext>
                </a:extLst>
              </a:tr>
              <a:tr h="273974">
                <a:tc>
                  <a:txBody>
                    <a:bodyPr/>
                    <a:lstStyle/>
                    <a:p>
                      <a:pPr>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Resource management</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236855">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control and monitoring of resources so that they do not become exhausted</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3898045413"/>
                  </a:ext>
                </a:extLst>
              </a:tr>
              <a:tr h="273974">
                <a:tc>
                  <a:txBody>
                    <a:bodyPr/>
                    <a:lstStyle/>
                    <a:p>
                      <a:pPr>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Undernourishment</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a food intake below that needed to sustain a healthy life</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3722518779"/>
                  </a:ext>
                </a:extLst>
              </a:tr>
              <a:tr h="273974">
                <a:tc>
                  <a:txBody>
                    <a:bodyPr/>
                    <a:lstStyle/>
                    <a:p>
                      <a:pPr>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Undernutrition</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when people do not eat enough nutrients to cover their needs for energy and growth, or to maintain a healthy immune system</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4149408354"/>
                  </a:ext>
                </a:extLst>
              </a:tr>
              <a:tr h="273974">
                <a:tc>
                  <a:txBody>
                    <a:bodyPr/>
                    <a:lstStyle/>
                    <a:p>
                      <a:pPr>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Water deficit</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when demand for water is greater than supply</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1235971345"/>
                  </a:ext>
                </a:extLst>
              </a:tr>
              <a:tr h="273974">
                <a:tc>
                  <a:txBody>
                    <a:bodyPr/>
                    <a:lstStyle/>
                    <a:p>
                      <a:pPr>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Water quality</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measured in terms of the chemical, physical and biological content of the water</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3189114812"/>
                  </a:ext>
                </a:extLst>
              </a:tr>
              <a:tr h="273974">
                <a:tc>
                  <a:txBody>
                    <a:bodyPr/>
                    <a:lstStyle/>
                    <a:p>
                      <a:pPr>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Water stress</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when the demand for water exceeds supply in a certain period, or when poor quality restricts its use</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926076416"/>
                  </a:ext>
                </a:extLst>
              </a:tr>
              <a:tr h="273974">
                <a:tc>
                  <a:txBody>
                    <a:bodyPr/>
                    <a:lstStyle/>
                    <a:p>
                      <a:pPr>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Water surplus</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when the supply of water is greater than demand for water</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1875491268"/>
                  </a:ext>
                </a:extLst>
              </a:tr>
              <a:tr h="273974">
                <a:tc>
                  <a:txBody>
                    <a:bodyPr/>
                    <a:lstStyle/>
                    <a:p>
                      <a:pPr>
                        <a:lnSpc>
                          <a:spcPct val="120000"/>
                        </a:lnSpc>
                        <a:spcAft>
                          <a:spcPts val="0"/>
                        </a:spcAft>
                      </a:pPr>
                      <a:r>
                        <a:rPr lang="en-US" sz="1200" b="0" dirty="0">
                          <a:solidFill>
                            <a:srgbClr val="000000"/>
                          </a:solidFill>
                          <a:effectLst/>
                          <a:latin typeface="Gill Sans MT" panose="020B0502020104020203" pitchFamily="34" charset="0"/>
                          <a:ea typeface="Times New Roman" panose="02020603050405020304" pitchFamily="18" charset="0"/>
                        </a:rPr>
                        <a:t>Water transfer</a:t>
                      </a:r>
                      <a:endParaRPr lang="en-GB" sz="1200" b="0" dirty="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dirty="0">
                          <a:solidFill>
                            <a:srgbClr val="000000"/>
                          </a:solidFill>
                          <a:effectLst/>
                          <a:latin typeface="Gill Sans MT" panose="020B0502020104020203" pitchFamily="34" charset="0"/>
                          <a:ea typeface="Times New Roman" panose="02020603050405020304" pitchFamily="18" charset="0"/>
                        </a:rPr>
                        <a:t>matching supply with demand by moving water from an area with water surplus to another area with water deficit</a:t>
                      </a:r>
                      <a:endParaRPr lang="en-GB" sz="1200" b="0" dirty="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3961565093"/>
                  </a:ext>
                </a:extLst>
              </a:tr>
            </a:tbl>
          </a:graphicData>
        </a:graphic>
      </p:graphicFrame>
      <p:sp>
        <p:nvSpPr>
          <p:cNvPr id="5" name="TextBox 4"/>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Geography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4" name="TextBox 3"/>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8</a:t>
            </a:r>
          </a:p>
        </p:txBody>
      </p:sp>
    </p:spTree>
    <p:extLst>
      <p:ext uri="{BB962C8B-B14F-4D97-AF65-F5344CB8AC3E}">
        <p14:creationId xmlns:p14="http://schemas.microsoft.com/office/powerpoint/2010/main" val="1644410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056516347"/>
              </p:ext>
            </p:extLst>
          </p:nvPr>
        </p:nvGraphicFramePr>
        <p:xfrm>
          <a:off x="349127" y="290930"/>
          <a:ext cx="11390027" cy="6073735"/>
        </p:xfrm>
        <a:graphic>
          <a:graphicData uri="http://schemas.openxmlformats.org/drawingml/2006/table">
            <a:tbl>
              <a:tblPr firstRow="1" bandRow="1">
                <a:tableStyleId>{5940675A-B579-460E-94D1-54222C63F5DA}</a:tableStyleId>
              </a:tblPr>
              <a:tblGrid>
                <a:gridCol w="1858625">
                  <a:extLst>
                    <a:ext uri="{9D8B030D-6E8A-4147-A177-3AD203B41FA5}">
                      <a16:colId xmlns:a16="http://schemas.microsoft.com/office/drawing/2014/main" val="20000"/>
                    </a:ext>
                  </a:extLst>
                </a:gridCol>
                <a:gridCol w="9531402">
                  <a:extLst>
                    <a:ext uri="{9D8B030D-6E8A-4147-A177-3AD203B41FA5}">
                      <a16:colId xmlns:a16="http://schemas.microsoft.com/office/drawing/2014/main" val="20001"/>
                    </a:ext>
                  </a:extLst>
                </a:gridCol>
              </a:tblGrid>
              <a:tr h="262169">
                <a:tc>
                  <a:txBody>
                    <a:bodyPr/>
                    <a:lstStyle/>
                    <a:p>
                      <a:pPr algn="l"/>
                      <a:r>
                        <a:rPr lang="en-GB" sz="1200" b="0" dirty="0">
                          <a:latin typeface="Gill Sans MT" panose="020B0502020104020203" pitchFamily="34" charset="0"/>
                        </a:rPr>
                        <a:t>Key Word</a:t>
                      </a:r>
                    </a:p>
                  </a:txBody>
                  <a:tcPr anchor="ctr">
                    <a:solidFill>
                      <a:srgbClr val="FFCCFF"/>
                    </a:solidFill>
                  </a:tcPr>
                </a:tc>
                <a:tc>
                  <a:txBody>
                    <a:bodyPr/>
                    <a:lstStyle/>
                    <a:p>
                      <a:pPr algn="l"/>
                      <a:r>
                        <a:rPr lang="en-GB" sz="1200" b="0" dirty="0">
                          <a:latin typeface="Gill Sans MT" panose="020B0502020104020203" pitchFamily="34" charset="0"/>
                        </a:rPr>
                        <a:t>Definition</a:t>
                      </a:r>
                    </a:p>
                  </a:txBody>
                  <a:tcPr anchor="ctr">
                    <a:solidFill>
                      <a:srgbClr val="FFCCFF"/>
                    </a:solidFill>
                  </a:tcPr>
                </a:tc>
                <a:extLst>
                  <a:ext uri="{0D108BD9-81ED-4DB2-BD59-A6C34878D82A}">
                    <a16:rowId xmlns:a16="http://schemas.microsoft.com/office/drawing/2014/main" val="10000"/>
                  </a:ext>
                </a:extLst>
              </a:tr>
              <a:tr h="261319">
                <a:tc>
                  <a:txBody>
                    <a:bodyPr/>
                    <a:lstStyle/>
                    <a:p>
                      <a:pPr>
                        <a:lnSpc>
                          <a:spcPct val="120000"/>
                        </a:lnSpc>
                        <a:spcAft>
                          <a:spcPts val="0"/>
                        </a:spcAft>
                      </a:pPr>
                      <a:r>
                        <a:rPr lang="en-US" sz="1200" b="0" dirty="0" err="1">
                          <a:solidFill>
                            <a:srgbClr val="000000"/>
                          </a:solidFill>
                          <a:effectLst/>
                          <a:latin typeface="Gill Sans MT" panose="020B0502020104020203" pitchFamily="34" charset="0"/>
                          <a:ea typeface="Times New Roman" panose="02020603050405020304" pitchFamily="18" charset="0"/>
                        </a:rPr>
                        <a:t>Aeroponics</a:t>
                      </a:r>
                      <a:endParaRPr lang="en-GB" sz="1200" b="0" dirty="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687070">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growing plants in an air or mist environment without the use of soil</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10001"/>
                  </a:ext>
                </a:extLst>
              </a:tr>
              <a:tr h="261319">
                <a:tc>
                  <a:txBody>
                    <a:bodyPr/>
                    <a:lstStyle/>
                    <a:p>
                      <a:pPr>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Appropriate technology</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687070">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technology suited to the needs, skills, knowledge and wealth of local people and their environment</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3157783359"/>
                  </a:ext>
                </a:extLst>
              </a:tr>
              <a:tr h="261319">
                <a:tc>
                  <a:txBody>
                    <a:bodyPr/>
                    <a:lstStyle/>
                    <a:p>
                      <a:pPr>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Biotechnology</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417195">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the use of living organisms to make or modify products or processes</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3358326006"/>
                  </a:ext>
                </a:extLst>
              </a:tr>
              <a:tr h="261319">
                <a:tc>
                  <a:txBody>
                    <a:bodyPr/>
                    <a:lstStyle/>
                    <a:p>
                      <a:pPr>
                        <a:lnSpc>
                          <a:spcPct val="120000"/>
                        </a:lnSpc>
                        <a:spcAft>
                          <a:spcPts val="0"/>
                        </a:spcAft>
                      </a:pPr>
                      <a:r>
                        <a:rPr lang="en-US" sz="1200" b="0" dirty="0">
                          <a:solidFill>
                            <a:srgbClr val="000000"/>
                          </a:solidFill>
                          <a:effectLst/>
                          <a:latin typeface="Gill Sans MT" panose="020B0502020104020203" pitchFamily="34" charset="0"/>
                          <a:ea typeface="Times New Roman" panose="02020603050405020304" pitchFamily="18" charset="0"/>
                        </a:rPr>
                        <a:t>Food deficit</a:t>
                      </a:r>
                      <a:endParaRPr lang="en-GB" sz="1200" b="0" dirty="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687070">
                        <a:lnSpc>
                          <a:spcPct val="120000"/>
                        </a:lnSpc>
                        <a:spcAft>
                          <a:spcPts val="0"/>
                        </a:spcAft>
                      </a:pPr>
                      <a:r>
                        <a:rPr lang="en-US" sz="1200" b="0" dirty="0">
                          <a:solidFill>
                            <a:srgbClr val="000000"/>
                          </a:solidFill>
                          <a:effectLst/>
                          <a:latin typeface="Gill Sans MT" panose="020B0502020104020203" pitchFamily="34" charset="0"/>
                          <a:ea typeface="Times New Roman" panose="02020603050405020304" pitchFamily="18" charset="0"/>
                        </a:rPr>
                        <a:t>where the demand for food exceeds the supply of supply</a:t>
                      </a:r>
                      <a:endParaRPr lang="en-GB" sz="1200" b="0" dirty="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2555449906"/>
                  </a:ext>
                </a:extLst>
              </a:tr>
              <a:tr h="261319">
                <a:tc>
                  <a:txBody>
                    <a:bodyPr/>
                    <a:lstStyle/>
                    <a:p>
                      <a:pPr>
                        <a:lnSpc>
                          <a:spcPct val="120000"/>
                        </a:lnSpc>
                        <a:spcAft>
                          <a:spcPts val="0"/>
                        </a:spcAft>
                      </a:pPr>
                      <a:r>
                        <a:rPr lang="en-US" sz="1200" b="0" dirty="0">
                          <a:solidFill>
                            <a:srgbClr val="000000"/>
                          </a:solidFill>
                          <a:effectLst/>
                          <a:latin typeface="Gill Sans MT" panose="020B0502020104020203" pitchFamily="34" charset="0"/>
                          <a:ea typeface="Times New Roman" panose="02020603050405020304" pitchFamily="18" charset="0"/>
                        </a:rPr>
                        <a:t>Food insecurity</a:t>
                      </a:r>
                      <a:endParaRPr lang="en-GB" sz="1200" b="0" dirty="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687070">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without reliable access to a sufficient quantity of affordable, nutritious food</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2571515563"/>
                  </a:ext>
                </a:extLst>
              </a:tr>
              <a:tr h="261319">
                <a:tc>
                  <a:txBody>
                    <a:bodyPr/>
                    <a:lstStyle/>
                    <a:p>
                      <a:pPr>
                        <a:lnSpc>
                          <a:spcPct val="120000"/>
                        </a:lnSpc>
                        <a:spcAft>
                          <a:spcPts val="0"/>
                        </a:spcAft>
                      </a:pPr>
                      <a:r>
                        <a:rPr lang="en-US" sz="1200" b="0" dirty="0">
                          <a:solidFill>
                            <a:srgbClr val="000000"/>
                          </a:solidFill>
                          <a:effectLst/>
                          <a:latin typeface="Gill Sans MT" panose="020B0502020104020203" pitchFamily="34" charset="0"/>
                          <a:ea typeface="Times New Roman" panose="02020603050405020304" pitchFamily="18" charset="0"/>
                        </a:rPr>
                        <a:t>Food security</a:t>
                      </a:r>
                      <a:endParaRPr lang="en-GB" sz="1200" b="0" dirty="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687070">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access to sufficient, safe, nutritious food to maintain a healthy and active life</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10002"/>
                  </a:ext>
                </a:extLst>
              </a:tr>
              <a:tr h="261319">
                <a:tc>
                  <a:txBody>
                    <a:bodyPr/>
                    <a:lstStyle/>
                    <a:p>
                      <a:pPr>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Food surplus</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687070">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where the supply of food exceeds the demand for food</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10003"/>
                  </a:ext>
                </a:extLst>
              </a:tr>
              <a:tr h="261319">
                <a:tc>
                  <a:txBody>
                    <a:bodyPr/>
                    <a:lstStyle/>
                    <a:p>
                      <a:pPr>
                        <a:lnSpc>
                          <a:spcPct val="120000"/>
                        </a:lnSpc>
                        <a:spcAft>
                          <a:spcPts val="0"/>
                        </a:spcAft>
                      </a:pPr>
                      <a:r>
                        <a:rPr lang="en-US" sz="1200" b="0" dirty="0">
                          <a:solidFill>
                            <a:srgbClr val="000000"/>
                          </a:solidFill>
                          <a:effectLst/>
                          <a:latin typeface="Gill Sans MT" panose="020B0502020104020203" pitchFamily="34" charset="0"/>
                          <a:ea typeface="Times New Roman" panose="02020603050405020304" pitchFamily="18" charset="0"/>
                        </a:rPr>
                        <a:t>Genetically modified crops </a:t>
                      </a:r>
                      <a:endParaRPr lang="en-GB" sz="1200" b="0" dirty="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687070">
                        <a:lnSpc>
                          <a:spcPct val="120000"/>
                        </a:lnSpc>
                        <a:spcAft>
                          <a:spcPts val="0"/>
                        </a:spcAft>
                      </a:pPr>
                      <a:r>
                        <a:rPr lang="en-US" sz="1200" b="0" dirty="0">
                          <a:solidFill>
                            <a:srgbClr val="000000"/>
                          </a:solidFill>
                          <a:effectLst/>
                          <a:latin typeface="Gill Sans MT" panose="020B0502020104020203" pitchFamily="34" charset="0"/>
                          <a:ea typeface="Times New Roman" panose="02020603050405020304" pitchFamily="18" charset="0"/>
                        </a:rPr>
                        <a:t>a type of biotechnology that alters the DNA of crops to produce higher yields, use fewer chemicals and reduce carbon dioxide emissions</a:t>
                      </a:r>
                      <a:endParaRPr lang="en-GB" sz="1200" b="0" dirty="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3925240874"/>
                  </a:ext>
                </a:extLst>
              </a:tr>
              <a:tr h="261319">
                <a:tc>
                  <a:txBody>
                    <a:bodyPr/>
                    <a:lstStyle/>
                    <a:p>
                      <a:pPr>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Green revolution</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687070">
                        <a:lnSpc>
                          <a:spcPct val="120000"/>
                        </a:lnSpc>
                        <a:spcAft>
                          <a:spcPts val="0"/>
                        </a:spcAft>
                      </a:pPr>
                      <a:r>
                        <a:rPr lang="en-US" sz="1200" b="0" dirty="0">
                          <a:solidFill>
                            <a:srgbClr val="000000"/>
                          </a:solidFill>
                          <a:effectLst/>
                          <a:latin typeface="Gill Sans MT" panose="020B0502020104020203" pitchFamily="34" charset="0"/>
                          <a:ea typeface="Times New Roman" panose="02020603050405020304" pitchFamily="18" charset="0"/>
                        </a:rPr>
                        <a:t>an increase in crop production, especially in poorer countries, using high-yielding varieties (mainly cereal), artificial </a:t>
                      </a:r>
                      <a:r>
                        <a:rPr lang="en-US" sz="1200" b="0" dirty="0" err="1">
                          <a:solidFill>
                            <a:srgbClr val="000000"/>
                          </a:solidFill>
                          <a:effectLst/>
                          <a:latin typeface="Gill Sans MT" panose="020B0502020104020203" pitchFamily="34" charset="0"/>
                          <a:ea typeface="Times New Roman" panose="02020603050405020304" pitchFamily="18" charset="0"/>
                        </a:rPr>
                        <a:t>fertilisers</a:t>
                      </a:r>
                      <a:r>
                        <a:rPr lang="en-US" sz="1200" b="0" dirty="0">
                          <a:solidFill>
                            <a:srgbClr val="000000"/>
                          </a:solidFill>
                          <a:effectLst/>
                          <a:latin typeface="Gill Sans MT" panose="020B0502020104020203" pitchFamily="34" charset="0"/>
                          <a:ea typeface="Times New Roman" panose="02020603050405020304" pitchFamily="18" charset="0"/>
                        </a:rPr>
                        <a:t> and pesticides</a:t>
                      </a:r>
                      <a:endParaRPr lang="en-GB" sz="1200" b="0" dirty="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3041935017"/>
                  </a:ext>
                </a:extLst>
              </a:tr>
              <a:tr h="261319">
                <a:tc>
                  <a:txBody>
                    <a:bodyPr/>
                    <a:lstStyle/>
                    <a:p>
                      <a:pPr>
                        <a:lnSpc>
                          <a:spcPct val="120000"/>
                        </a:lnSpc>
                        <a:spcAft>
                          <a:spcPts val="0"/>
                        </a:spcAft>
                      </a:pPr>
                      <a:r>
                        <a:rPr lang="en-US" sz="1200" b="0" dirty="0">
                          <a:solidFill>
                            <a:srgbClr val="000000"/>
                          </a:solidFill>
                          <a:effectLst/>
                          <a:latin typeface="Gill Sans MT" panose="020B0502020104020203" pitchFamily="34" charset="0"/>
                          <a:ea typeface="Times New Roman" panose="02020603050405020304" pitchFamily="18" charset="0"/>
                        </a:rPr>
                        <a:t>Hydroponics</a:t>
                      </a:r>
                      <a:endParaRPr lang="en-GB" sz="1200" b="0" dirty="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growing plants in water using nutrient solutions, without soil</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689662382"/>
                  </a:ext>
                </a:extLst>
              </a:tr>
              <a:tr h="261319">
                <a:tc>
                  <a:txBody>
                    <a:bodyPr/>
                    <a:lstStyle/>
                    <a:p>
                      <a:pPr>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Irrigation</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artificial application of water to the land or soil, to supply crops and other plants</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3448436564"/>
                  </a:ext>
                </a:extLst>
              </a:tr>
              <a:tr h="261319">
                <a:tc>
                  <a:txBody>
                    <a:bodyPr/>
                    <a:lstStyle/>
                    <a:p>
                      <a:pPr>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Local food sourcing</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dirty="0">
                          <a:solidFill>
                            <a:srgbClr val="000000"/>
                          </a:solidFill>
                          <a:effectLst/>
                          <a:latin typeface="Gill Sans MT" panose="020B0502020104020203" pitchFamily="34" charset="0"/>
                          <a:ea typeface="Times New Roman" panose="02020603050405020304" pitchFamily="18" charset="0"/>
                        </a:rPr>
                        <a:t>food production and distribution that is local, rather than national and/or international</a:t>
                      </a:r>
                      <a:endParaRPr lang="en-GB" sz="1200" b="0" dirty="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3898045413"/>
                  </a:ext>
                </a:extLst>
              </a:tr>
              <a:tr h="261319">
                <a:tc>
                  <a:txBody>
                    <a:bodyPr/>
                    <a:lstStyle/>
                    <a:p>
                      <a:pPr>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Organic farming</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866775">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food produced without the use of chemicals such as fertilisers and pesticides</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3722518779"/>
                  </a:ext>
                </a:extLst>
              </a:tr>
              <a:tr h="261319">
                <a:tc>
                  <a:txBody>
                    <a:bodyPr/>
                    <a:lstStyle/>
                    <a:p>
                      <a:pPr>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Overgrazing</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feeding too many livestock for too long on the land, so it is unable to recover its vegetation</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4149408354"/>
                  </a:ext>
                </a:extLst>
              </a:tr>
              <a:tr h="261319">
                <a:tc>
                  <a:txBody>
                    <a:bodyPr/>
                    <a:lstStyle/>
                    <a:p>
                      <a:pPr>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Permaculture</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dirty="0">
                          <a:solidFill>
                            <a:srgbClr val="000000"/>
                          </a:solidFill>
                          <a:effectLst/>
                          <a:latin typeface="Gill Sans MT" panose="020B0502020104020203" pitchFamily="34" charset="0"/>
                          <a:ea typeface="Times New Roman" panose="02020603050405020304" pitchFamily="18" charset="0"/>
                        </a:rPr>
                        <a:t>(formed from ‘permanent agriculture’ and ‘permanent culture’) food production which follows the patterns and features of natural ecosystems</a:t>
                      </a:r>
                      <a:endParaRPr lang="en-GB" sz="1200" b="0" dirty="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1235971345"/>
                  </a:ext>
                </a:extLst>
              </a:tr>
              <a:tr h="261319">
                <a:tc>
                  <a:txBody>
                    <a:bodyPr/>
                    <a:lstStyle/>
                    <a:p>
                      <a:pPr>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Seasonal produce</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dirty="0">
                          <a:solidFill>
                            <a:srgbClr val="000000"/>
                          </a:solidFill>
                          <a:effectLst/>
                          <a:latin typeface="Gill Sans MT" panose="020B0502020104020203" pitchFamily="34" charset="0"/>
                          <a:ea typeface="Times New Roman" panose="02020603050405020304" pitchFamily="18" charset="0"/>
                        </a:rPr>
                        <a:t>food (often produced locally) that is ‘in season’, such as strawberries in the summer and apples in the autumn</a:t>
                      </a:r>
                      <a:endParaRPr lang="en-GB" sz="1200" b="0" dirty="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3189114812"/>
                  </a:ext>
                </a:extLst>
              </a:tr>
              <a:tr h="261319">
                <a:tc>
                  <a:txBody>
                    <a:bodyPr/>
                    <a:lstStyle/>
                    <a:p>
                      <a:pPr>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Soil erosion</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the removal of soil by wind and rain</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926076416"/>
                  </a:ext>
                </a:extLst>
              </a:tr>
              <a:tr h="261319">
                <a:tc>
                  <a:txBody>
                    <a:bodyPr/>
                    <a:lstStyle/>
                    <a:p>
                      <a:pPr>
                        <a:lnSpc>
                          <a:spcPct val="120000"/>
                        </a:lnSpc>
                        <a:spcAft>
                          <a:spcPts val="0"/>
                        </a:spcAft>
                      </a:pPr>
                      <a:r>
                        <a:rPr lang="en-US" sz="1200" b="0" dirty="0">
                          <a:solidFill>
                            <a:srgbClr val="000000"/>
                          </a:solidFill>
                          <a:effectLst/>
                          <a:latin typeface="Gill Sans MT" panose="020B0502020104020203" pitchFamily="34" charset="0"/>
                          <a:ea typeface="Times New Roman" panose="02020603050405020304" pitchFamily="18" charset="0"/>
                        </a:rPr>
                        <a:t>Sustainable fishing</a:t>
                      </a:r>
                      <a:endParaRPr lang="en-GB" sz="1200" b="0" dirty="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dirty="0">
                          <a:solidFill>
                            <a:srgbClr val="000000"/>
                          </a:solidFill>
                          <a:effectLst/>
                          <a:latin typeface="Gill Sans MT" panose="020B0502020104020203" pitchFamily="34" charset="0"/>
                          <a:ea typeface="Times New Roman" panose="02020603050405020304" pitchFamily="18" charset="0"/>
                        </a:rPr>
                        <a:t>fishing that avoids damaging supplies by setting catch limits and monitoring fish breeding and fishing practices</a:t>
                      </a:r>
                      <a:endParaRPr lang="en-GB" sz="1200" b="0" dirty="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3961565093"/>
                  </a:ext>
                </a:extLst>
              </a:tr>
              <a:tr h="311716">
                <a:tc>
                  <a:txBody>
                    <a:bodyPr/>
                    <a:lstStyle/>
                    <a:p>
                      <a:pPr>
                        <a:lnSpc>
                          <a:spcPct val="120000"/>
                        </a:lnSpc>
                        <a:spcAft>
                          <a:spcPts val="0"/>
                        </a:spcAft>
                      </a:pPr>
                      <a:r>
                        <a:rPr lang="en-US" sz="1200" b="0" dirty="0">
                          <a:solidFill>
                            <a:srgbClr val="000000"/>
                          </a:solidFill>
                          <a:effectLst/>
                          <a:latin typeface="Gill Sans MT" panose="020B0502020104020203" pitchFamily="34" charset="0"/>
                          <a:ea typeface="Times New Roman" panose="02020603050405020304" pitchFamily="18" charset="0"/>
                        </a:rPr>
                        <a:t>Sustainable food supply</a:t>
                      </a:r>
                      <a:endParaRPr lang="en-GB" sz="1200" b="0" dirty="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dirty="0">
                          <a:solidFill>
                            <a:srgbClr val="000000"/>
                          </a:solidFill>
                          <a:effectLst/>
                          <a:latin typeface="Gill Sans MT" panose="020B0502020104020203" pitchFamily="34" charset="0"/>
                          <a:ea typeface="Times New Roman" panose="02020603050405020304" pitchFamily="18" charset="0"/>
                        </a:rPr>
                        <a:t>food production that avoids damaging natural resources, providing good quality produce as well as social and economic benefits to local people</a:t>
                      </a:r>
                      <a:endParaRPr lang="en-GB" sz="1200" b="0" dirty="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2420690093"/>
                  </a:ext>
                </a:extLst>
              </a:tr>
              <a:tr h="261319">
                <a:tc>
                  <a:txBody>
                    <a:bodyPr/>
                    <a:lstStyle/>
                    <a:p>
                      <a:pPr>
                        <a:lnSpc>
                          <a:spcPct val="120000"/>
                        </a:lnSpc>
                        <a:spcAft>
                          <a:spcPts val="0"/>
                        </a:spcAft>
                      </a:pPr>
                      <a:r>
                        <a:rPr lang="en-US" sz="1200" b="0" dirty="0">
                          <a:solidFill>
                            <a:srgbClr val="000000"/>
                          </a:solidFill>
                          <a:effectLst/>
                          <a:latin typeface="Gill Sans MT" panose="020B0502020104020203" pitchFamily="34" charset="0"/>
                          <a:ea typeface="Times New Roman" panose="02020603050405020304" pitchFamily="18" charset="0"/>
                        </a:rPr>
                        <a:t>Undernutrition</a:t>
                      </a:r>
                      <a:endParaRPr lang="en-GB" sz="1200" b="0" dirty="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dirty="0">
                          <a:solidFill>
                            <a:srgbClr val="000000"/>
                          </a:solidFill>
                          <a:effectLst/>
                          <a:latin typeface="Gill Sans MT" panose="020B0502020104020203" pitchFamily="34" charset="0"/>
                          <a:ea typeface="Times New Roman" panose="02020603050405020304" pitchFamily="18" charset="0"/>
                        </a:rPr>
                        <a:t>when people do not eat enough nutrients to cover their needs for energy and growth</a:t>
                      </a:r>
                      <a:endParaRPr lang="en-GB" sz="1200" b="0" dirty="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2770186125"/>
                  </a:ext>
                </a:extLst>
              </a:tr>
              <a:tr h="261319">
                <a:tc>
                  <a:txBody>
                    <a:bodyPr/>
                    <a:lstStyle/>
                    <a:p>
                      <a:pPr>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Urban farming</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marR="327025">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growing food and raising animals in towns and cities, as well as processing and distributing food, and collecting and re-using food waste</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1666342769"/>
                  </a:ext>
                </a:extLst>
              </a:tr>
              <a:tr h="261319">
                <a:tc>
                  <a:txBody>
                    <a:bodyPr/>
                    <a:lstStyle/>
                    <a:p>
                      <a:pPr>
                        <a:lnSpc>
                          <a:spcPct val="120000"/>
                        </a:lnSpc>
                        <a:spcAft>
                          <a:spcPts val="0"/>
                        </a:spcAft>
                      </a:pPr>
                      <a:r>
                        <a:rPr lang="en-US" sz="1200" b="0">
                          <a:solidFill>
                            <a:srgbClr val="000000"/>
                          </a:solidFill>
                          <a:effectLst/>
                          <a:latin typeface="Gill Sans MT" panose="020B0502020104020203" pitchFamily="34" charset="0"/>
                          <a:ea typeface="Times New Roman" panose="02020603050405020304" pitchFamily="18" charset="0"/>
                        </a:rPr>
                        <a:t>Water security</a:t>
                      </a:r>
                      <a:endParaRPr lang="en-GB" sz="1200" b="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tc>
                  <a:txBody>
                    <a:bodyPr/>
                    <a:lstStyle/>
                    <a:p>
                      <a:pPr>
                        <a:lnSpc>
                          <a:spcPct val="120000"/>
                        </a:lnSpc>
                        <a:spcAft>
                          <a:spcPts val="0"/>
                        </a:spcAft>
                      </a:pPr>
                      <a:r>
                        <a:rPr lang="en-US" sz="1200" b="0" dirty="0">
                          <a:solidFill>
                            <a:srgbClr val="000000"/>
                          </a:solidFill>
                          <a:effectLst/>
                          <a:latin typeface="Gill Sans MT" panose="020B0502020104020203" pitchFamily="34" charset="0"/>
                          <a:ea typeface="Times New Roman" panose="02020603050405020304" pitchFamily="18" charset="0"/>
                        </a:rPr>
                        <a:t>a reliable source of clean water for drinking, watering crops keeping livestock</a:t>
                      </a:r>
                      <a:endParaRPr lang="en-GB" sz="1200" b="0" dirty="0">
                        <a:solidFill>
                          <a:srgbClr val="000000"/>
                        </a:solidFill>
                        <a:effectLst/>
                        <a:latin typeface="Gill Sans MT" panose="020B0502020104020203" pitchFamily="34" charset="0"/>
                        <a:ea typeface="Times New Roman" panose="02020603050405020304" pitchFamily="18" charset="0"/>
                      </a:endParaRPr>
                    </a:p>
                  </a:txBody>
                  <a:tcPr marL="68580" marR="68580" marT="36195" marB="17780" anchor="ctr"/>
                </a:tc>
                <a:extLst>
                  <a:ext uri="{0D108BD9-81ED-4DB2-BD59-A6C34878D82A}">
                    <a16:rowId xmlns:a16="http://schemas.microsoft.com/office/drawing/2014/main" val="2370722593"/>
                  </a:ext>
                </a:extLst>
              </a:tr>
            </a:tbl>
          </a:graphicData>
        </a:graphic>
      </p:graphicFrame>
      <p:sp>
        <p:nvSpPr>
          <p:cNvPr id="5" name="TextBox 4"/>
          <p:cNvSpPr txBox="1"/>
          <p:nvPr/>
        </p:nvSpPr>
        <p:spPr>
          <a:xfrm>
            <a:off x="10223901" y="21922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Geography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4" name="TextBox 3"/>
          <p:cNvSpPr txBox="1"/>
          <p:nvPr/>
        </p:nvSpPr>
        <p:spPr>
          <a:xfrm>
            <a:off x="11739154" y="6489391"/>
            <a:ext cx="452846"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9</a:t>
            </a:r>
          </a:p>
        </p:txBody>
      </p:sp>
    </p:spTree>
    <p:extLst>
      <p:ext uri="{BB962C8B-B14F-4D97-AF65-F5344CB8AC3E}">
        <p14:creationId xmlns:p14="http://schemas.microsoft.com/office/powerpoint/2010/main" val="1174059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634168" y="2146972"/>
            <a:ext cx="5436333" cy="259386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2" name="Table 1"/>
          <p:cNvGraphicFramePr>
            <a:graphicFrameLocks noGrp="1"/>
          </p:cNvGraphicFramePr>
          <p:nvPr/>
        </p:nvGraphicFramePr>
        <p:xfrm>
          <a:off x="285042" y="725736"/>
          <a:ext cx="362659" cy="5855366"/>
        </p:xfrm>
        <a:graphic>
          <a:graphicData uri="http://schemas.openxmlformats.org/drawingml/2006/table">
            <a:tbl>
              <a:tblPr firstRow="1" bandRow="1">
                <a:tableStyleId>{5940675A-B579-460E-94D1-54222C63F5DA}</a:tableStyleId>
              </a:tblPr>
              <a:tblGrid>
                <a:gridCol w="362659">
                  <a:extLst>
                    <a:ext uri="{9D8B030D-6E8A-4147-A177-3AD203B41FA5}">
                      <a16:colId xmlns:a16="http://schemas.microsoft.com/office/drawing/2014/main" val="4085805581"/>
                    </a:ext>
                  </a:extLst>
                </a:gridCol>
              </a:tblGrid>
              <a:tr h="5855366">
                <a:tc>
                  <a:txBody>
                    <a:bodyPr/>
                    <a:lstStyle/>
                    <a:p>
                      <a:pPr algn="ctr"/>
                      <a:r>
                        <a:rPr lang="en-GB" sz="2800" b="1" dirty="0">
                          <a:latin typeface="+mn-lt"/>
                        </a:rPr>
                        <a:t>Muscular</a:t>
                      </a:r>
                      <a:r>
                        <a:rPr lang="en-GB" sz="2800" b="1" baseline="0" dirty="0">
                          <a:latin typeface="+mn-lt"/>
                        </a:rPr>
                        <a:t> System </a:t>
                      </a:r>
                      <a:endParaRPr lang="en-GB" sz="2800" b="1" dirty="0">
                        <a:latin typeface="+mn-lt"/>
                      </a:endParaRPr>
                    </a:p>
                  </a:txBody>
                  <a:tcPr vert="vert270" anchor="ctr">
                    <a:solidFill>
                      <a:schemeClr val="accent6">
                        <a:lumMod val="20000"/>
                        <a:lumOff val="80000"/>
                      </a:schemeClr>
                    </a:solidFill>
                  </a:tcPr>
                </a:tc>
                <a:extLst>
                  <a:ext uri="{0D108BD9-81ED-4DB2-BD59-A6C34878D82A}">
                    <a16:rowId xmlns:a16="http://schemas.microsoft.com/office/drawing/2014/main" val="3384839483"/>
                  </a:ext>
                </a:extLst>
              </a:tr>
            </a:tbl>
          </a:graphicData>
        </a:graphic>
      </p:graphicFrame>
      <p:graphicFrame>
        <p:nvGraphicFramePr>
          <p:cNvPr id="4" name="Table 3"/>
          <p:cNvGraphicFramePr>
            <a:graphicFrameLocks noGrp="1"/>
          </p:cNvGraphicFramePr>
          <p:nvPr/>
        </p:nvGraphicFramePr>
        <p:xfrm>
          <a:off x="4526416" y="188753"/>
          <a:ext cx="362659" cy="5946806"/>
        </p:xfrm>
        <a:graphic>
          <a:graphicData uri="http://schemas.openxmlformats.org/drawingml/2006/table">
            <a:tbl>
              <a:tblPr firstRow="1" bandRow="1">
                <a:tableStyleId>{5940675A-B579-460E-94D1-54222C63F5DA}</a:tableStyleId>
              </a:tblPr>
              <a:tblGrid>
                <a:gridCol w="362659">
                  <a:extLst>
                    <a:ext uri="{9D8B030D-6E8A-4147-A177-3AD203B41FA5}">
                      <a16:colId xmlns:a16="http://schemas.microsoft.com/office/drawing/2014/main" val="4085805581"/>
                    </a:ext>
                  </a:extLst>
                </a:gridCol>
              </a:tblGrid>
              <a:tr h="5946806">
                <a:tc>
                  <a:txBody>
                    <a:bodyPr/>
                    <a:lstStyle/>
                    <a:p>
                      <a:pPr algn="ctr"/>
                      <a:r>
                        <a:rPr lang="en-GB" sz="2800" b="1" dirty="0">
                          <a:latin typeface="+mn-lt"/>
                        </a:rPr>
                        <a:t>Skeletal</a:t>
                      </a:r>
                      <a:r>
                        <a:rPr lang="en-GB" sz="2800" b="1" baseline="0" dirty="0">
                          <a:latin typeface="+mn-lt"/>
                        </a:rPr>
                        <a:t> System </a:t>
                      </a:r>
                      <a:endParaRPr lang="en-GB" sz="2800" b="1" dirty="0">
                        <a:latin typeface="+mn-lt"/>
                      </a:endParaRPr>
                    </a:p>
                  </a:txBody>
                  <a:tcPr vert="vert270" anchor="ctr">
                    <a:solidFill>
                      <a:schemeClr val="accent2">
                        <a:lumMod val="20000"/>
                        <a:lumOff val="80000"/>
                      </a:schemeClr>
                    </a:solidFill>
                  </a:tcPr>
                </a:tc>
                <a:extLst>
                  <a:ext uri="{0D108BD9-81ED-4DB2-BD59-A6C34878D82A}">
                    <a16:rowId xmlns:a16="http://schemas.microsoft.com/office/drawing/2014/main" val="3384839483"/>
                  </a:ext>
                </a:extLst>
              </a:tr>
            </a:tbl>
          </a:graphicData>
        </a:graphic>
      </p:graphicFrame>
      <p:pic>
        <p:nvPicPr>
          <p:cNvPr id="5" name="Picture 2"/>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16200000">
            <a:off x="3973975" y="1640837"/>
            <a:ext cx="4781399" cy="29511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6" name="Table 5"/>
          <p:cNvGraphicFramePr>
            <a:graphicFrameLocks noGrp="1"/>
          </p:cNvGraphicFramePr>
          <p:nvPr/>
        </p:nvGraphicFramePr>
        <p:xfrm>
          <a:off x="8589562" y="188753"/>
          <a:ext cx="362659" cy="5946806"/>
        </p:xfrm>
        <a:graphic>
          <a:graphicData uri="http://schemas.openxmlformats.org/drawingml/2006/table">
            <a:tbl>
              <a:tblPr firstRow="1" bandRow="1">
                <a:tableStyleId>{5940675A-B579-460E-94D1-54222C63F5DA}</a:tableStyleId>
              </a:tblPr>
              <a:tblGrid>
                <a:gridCol w="362659">
                  <a:extLst>
                    <a:ext uri="{9D8B030D-6E8A-4147-A177-3AD203B41FA5}">
                      <a16:colId xmlns:a16="http://schemas.microsoft.com/office/drawing/2014/main" val="4085805581"/>
                    </a:ext>
                  </a:extLst>
                </a:gridCol>
              </a:tblGrid>
              <a:tr h="5946806">
                <a:tc>
                  <a:txBody>
                    <a:bodyPr/>
                    <a:lstStyle/>
                    <a:p>
                      <a:pPr algn="ctr"/>
                      <a:r>
                        <a:rPr lang="en-GB" sz="2800" b="1" dirty="0">
                          <a:latin typeface="+mn-lt"/>
                        </a:rPr>
                        <a:t>Cardiovascular System</a:t>
                      </a:r>
                    </a:p>
                  </a:txBody>
                  <a:tcPr vert="vert270" anchor="ctr">
                    <a:solidFill>
                      <a:srgbClr val="FFCCFF"/>
                    </a:solidFill>
                  </a:tcPr>
                </a:tc>
                <a:extLst>
                  <a:ext uri="{0D108BD9-81ED-4DB2-BD59-A6C34878D82A}">
                    <a16:rowId xmlns:a16="http://schemas.microsoft.com/office/drawing/2014/main" val="3384839483"/>
                  </a:ext>
                </a:extLst>
              </a:tr>
            </a:tbl>
          </a:graphicData>
        </a:graphic>
      </p:graphicFrame>
      <p:pic>
        <p:nvPicPr>
          <p:cNvPr id="7"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7327600" y="1813375"/>
            <a:ext cx="6132262" cy="288302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8" name="TextBox 7"/>
          <p:cNvSpPr txBox="1"/>
          <p:nvPr/>
        </p:nvSpPr>
        <p:spPr>
          <a:xfrm>
            <a:off x="122703" y="134605"/>
            <a:ext cx="100024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ea typeface="+mn-ea"/>
                <a:cs typeface="+mn-cs"/>
              </a:rPr>
              <a:t>PE</a:t>
            </a:r>
            <a:endParaRPr kumimoji="0" lang="en-US" sz="2000" b="0" i="0" u="none" strike="noStrike" kern="1200" cap="none" spc="0" normalizeH="0" baseline="0" noProof="0" dirty="0">
              <a:ln>
                <a:noFill/>
              </a:ln>
              <a:solidFill>
                <a:prstClr val="white"/>
              </a:solidFill>
              <a:effectLst/>
              <a:uLnTx/>
              <a:uFillTx/>
              <a:ea typeface="+mn-ea"/>
              <a:cs typeface="+mn-cs"/>
            </a:endParaRPr>
          </a:p>
        </p:txBody>
      </p:sp>
      <p:sp>
        <p:nvSpPr>
          <p:cNvPr id="9" name="TextBox 8"/>
          <p:cNvSpPr txBox="1"/>
          <p:nvPr/>
        </p:nvSpPr>
        <p:spPr>
          <a:xfrm>
            <a:off x="11713029" y="6489391"/>
            <a:ext cx="478971"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10</a:t>
            </a:r>
          </a:p>
        </p:txBody>
      </p:sp>
    </p:spTree>
    <p:extLst>
      <p:ext uri="{BB962C8B-B14F-4D97-AF65-F5344CB8AC3E}">
        <p14:creationId xmlns:p14="http://schemas.microsoft.com/office/powerpoint/2010/main" val="4210423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228600" y="584563"/>
          <a:ext cx="11684726" cy="4884423"/>
        </p:xfrm>
        <a:graphic>
          <a:graphicData uri="http://schemas.openxmlformats.org/drawingml/2006/table">
            <a:tbl>
              <a:tblPr firstRow="1" bandRow="1">
                <a:tableStyleId>{5940675A-B579-460E-94D1-54222C63F5DA}</a:tableStyleId>
              </a:tblPr>
              <a:tblGrid>
                <a:gridCol w="2258510">
                  <a:extLst>
                    <a:ext uri="{9D8B030D-6E8A-4147-A177-3AD203B41FA5}">
                      <a16:colId xmlns:a16="http://schemas.microsoft.com/office/drawing/2014/main" val="20000"/>
                    </a:ext>
                  </a:extLst>
                </a:gridCol>
                <a:gridCol w="9426216">
                  <a:extLst>
                    <a:ext uri="{9D8B030D-6E8A-4147-A177-3AD203B41FA5}">
                      <a16:colId xmlns:a16="http://schemas.microsoft.com/office/drawing/2014/main" val="20001"/>
                    </a:ext>
                  </a:extLst>
                </a:gridCol>
              </a:tblGrid>
              <a:tr h="369552">
                <a:tc gridSpan="2">
                  <a:txBody>
                    <a:bodyPr/>
                    <a:lstStyle/>
                    <a:p>
                      <a:pPr algn="ctr"/>
                      <a:r>
                        <a:rPr lang="en-GB" sz="1200" b="0" u="none" dirty="0">
                          <a:solidFill>
                            <a:schemeClr val="tx1"/>
                          </a:solidFill>
                          <a:latin typeface="Gill Sans MT" panose="020B0502020104020203" pitchFamily="34" charset="0"/>
                        </a:rPr>
                        <a:t>Type of muscle found in the body</a:t>
                      </a:r>
                    </a:p>
                  </a:txBody>
                  <a:tcPr marL="36576" marR="36576" marT="36576" marB="36576" anchor="ctr">
                    <a:solidFill>
                      <a:schemeClr val="accent1">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0001"/>
                  </a:ext>
                </a:extLst>
              </a:tr>
              <a:tr h="453657">
                <a:tc gridSpan="2">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sz="1200" b="0" u="none" dirty="0">
                          <a:solidFill>
                            <a:schemeClr val="tx1"/>
                          </a:solidFill>
                          <a:latin typeface="Gill Sans MT" panose="020B0502020104020203" pitchFamily="34" charset="0"/>
                        </a:rPr>
                        <a:t>The muscular system is made up of 3 types of muscle which serve different functions within the body. </a:t>
                      </a:r>
                    </a:p>
                  </a:txBody>
                  <a:tcPr marL="36576" marR="36576" marT="36576" marB="36576" anchor="ct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10002"/>
                  </a:ext>
                </a:extLst>
              </a:tr>
              <a:tr h="515155">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sz="1200" b="0" u="none" dirty="0">
                          <a:solidFill>
                            <a:schemeClr val="tx1"/>
                          </a:solidFill>
                          <a:latin typeface="Gill Sans MT" panose="020B0502020104020203" pitchFamily="34" charset="0"/>
                        </a:rPr>
                        <a:t>Smooth</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r>
                        <a:rPr lang="en-US" sz="1200" b="0" u="none" dirty="0">
                          <a:solidFill>
                            <a:schemeClr val="tx1"/>
                          </a:solidFill>
                          <a:latin typeface="Gill Sans MT" panose="020B0502020104020203" pitchFamily="34" charset="0"/>
                        </a:rPr>
                        <a:t>This is otherwise known as involuntary muscle </a:t>
                      </a:r>
                      <a:r>
                        <a:rPr lang="en-GB" altLang="en-US" sz="1200" b="0" u="none" dirty="0">
                          <a:solidFill>
                            <a:schemeClr val="tx1"/>
                          </a:solidFill>
                          <a:latin typeface="Gill Sans MT" panose="020B0502020104020203" pitchFamily="34" charset="0"/>
                          <a:ea typeface="Arial" charset="0"/>
                          <a:cs typeface="Arial" charset="0"/>
                        </a:rPr>
                        <a:t>as they are not under our conscious control. They are </a:t>
                      </a:r>
                      <a:r>
                        <a:rPr lang="en-GB" altLang="en-US" sz="1200" b="0" u="none" dirty="0" err="1">
                          <a:solidFill>
                            <a:schemeClr val="tx1"/>
                          </a:solidFill>
                          <a:latin typeface="Gill Sans MT" panose="020B0502020104020203" pitchFamily="34" charset="0"/>
                          <a:ea typeface="Arial" charset="0"/>
                          <a:cs typeface="Arial" charset="0"/>
                        </a:rPr>
                        <a:t>unstriated</a:t>
                      </a:r>
                      <a:r>
                        <a:rPr lang="en-GB" altLang="en-US" sz="1200" b="0" u="none" dirty="0">
                          <a:solidFill>
                            <a:schemeClr val="tx1"/>
                          </a:solidFill>
                          <a:latin typeface="Gill Sans MT" panose="020B0502020104020203" pitchFamily="34" charset="0"/>
                          <a:ea typeface="Arial" charset="0"/>
                          <a:cs typeface="Arial" charset="0"/>
                        </a:rPr>
                        <a:t> and do not fatigue. Functions: Help hollow organs contract.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575525">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sz="1200" b="0" u="none" dirty="0">
                          <a:solidFill>
                            <a:schemeClr val="tx1"/>
                          </a:solidFill>
                          <a:latin typeface="Gill Sans MT" panose="020B0502020104020203" pitchFamily="34" charset="0"/>
                        </a:rPr>
                        <a:t>Cardiac</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altLang="en-US" sz="1200" b="0" u="none" dirty="0">
                          <a:solidFill>
                            <a:schemeClr val="tx1"/>
                          </a:solidFill>
                          <a:latin typeface="Gill Sans MT" panose="020B0502020104020203" pitchFamily="34" charset="0"/>
                          <a:ea typeface="Arial" charset="0"/>
                          <a:cs typeface="Arial" charset="0"/>
                        </a:rPr>
                        <a:t>Involuntary as it is not under our conscious control. They have striations and do not fatigue. Functions: Contract the heart chambers to move blood to the body and lungs</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575525">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sz="1200" b="0" u="none" dirty="0">
                          <a:solidFill>
                            <a:schemeClr val="tx1"/>
                          </a:solidFill>
                          <a:latin typeface="Gill Sans MT" panose="020B0502020104020203" pitchFamily="34" charset="0"/>
                        </a:rPr>
                        <a:t>Skeletal</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sz="1200" b="0" u="none" dirty="0">
                          <a:solidFill>
                            <a:schemeClr val="tx1"/>
                          </a:solidFill>
                          <a:latin typeface="Gill Sans MT" panose="020B0502020104020203" pitchFamily="34" charset="0"/>
                        </a:rPr>
                        <a:t>Which are </a:t>
                      </a:r>
                      <a:r>
                        <a:rPr lang="en-GB" sz="1200" b="0" u="none" dirty="0">
                          <a:solidFill>
                            <a:schemeClr val="tx1"/>
                          </a:solidFill>
                          <a:latin typeface="Gill Sans MT" panose="020B0502020104020203" pitchFamily="34" charset="0"/>
                          <a:cs typeface="Arial" charset="0"/>
                        </a:rPr>
                        <a:t>v</a:t>
                      </a:r>
                      <a:r>
                        <a:rPr lang="en-GB" altLang="en-US" sz="1200" b="0" u="none" dirty="0">
                          <a:solidFill>
                            <a:schemeClr val="tx1"/>
                          </a:solidFill>
                          <a:latin typeface="Gill Sans MT" panose="020B0502020104020203" pitchFamily="34" charset="0"/>
                          <a:ea typeface="Arial" charset="0"/>
                          <a:cs typeface="Arial" charset="0"/>
                        </a:rPr>
                        <a:t>oluntary as it is under our conscious control. They have some striations and they fatigue. They attach to bones via tendons. When they shorten and lengthen, movement occurs</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25240874"/>
                  </a:ext>
                </a:extLst>
              </a:tr>
              <a:tr h="341276">
                <a:tc gridSpan="2">
                  <a:txBody>
                    <a:bodyPr/>
                    <a:lstStyle/>
                    <a:p>
                      <a:pPr marR="0" indent="0" algn="ctr" rtl="0">
                        <a:lnSpc>
                          <a:spcPct val="119000"/>
                        </a:lnSpc>
                        <a:spcBef>
                          <a:spcPts val="0"/>
                        </a:spcBef>
                        <a:spcAft>
                          <a:spcPts val="600"/>
                        </a:spcAft>
                      </a:pPr>
                      <a:r>
                        <a:rPr lang="en-GB" sz="1200" b="0" u="none" kern="1400" dirty="0">
                          <a:ln>
                            <a:noFill/>
                          </a:ln>
                          <a:solidFill>
                            <a:schemeClr val="tx1"/>
                          </a:solidFill>
                          <a:effectLst/>
                          <a:latin typeface="Gill Sans MT" panose="020B0502020104020203" pitchFamily="34" charset="0"/>
                        </a:rPr>
                        <a:t>Muscular contractions </a:t>
                      </a:r>
                    </a:p>
                  </a:txBody>
                  <a:tcPr marL="36576" marR="36576" marT="36576" marB="36576" anchor="ctr">
                    <a:solidFill>
                      <a:schemeClr val="accent1">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926076416"/>
                  </a:ext>
                </a:extLst>
              </a:tr>
              <a:tr h="369552">
                <a:tc gridSpan="2">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panose="020B0604020202020204" pitchFamily="34" charset="0"/>
                        </a:rPr>
                        <a:t>There are two types of contraction that occur on skeletal muscles; Isotonic and Isometric contraction.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1875491268"/>
                  </a:ext>
                </a:extLst>
              </a:tr>
              <a:tr h="369552">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panose="020B0604020202020204" pitchFamily="34" charset="0"/>
                        </a:rPr>
                        <a:t>1. Isometric contraction</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panose="020B0604020202020204" pitchFamily="34" charset="0"/>
                        </a:rPr>
                        <a:t>Involves </a:t>
                      </a:r>
                      <a:r>
                        <a:rPr lang="en-US" altLang="en-US" sz="1200" b="0" u="none" dirty="0">
                          <a:solidFill>
                            <a:schemeClr val="tx1"/>
                          </a:solidFill>
                          <a:latin typeface="Gill Sans MT" panose="020B0502020104020203" pitchFamily="34" charset="0"/>
                          <a:cs typeface="Calibri"/>
                        </a:rPr>
                        <a:t>c</a:t>
                      </a:r>
                      <a:r>
                        <a:rPr lang="en-US" sz="1200" b="0" u="none" dirty="0">
                          <a:solidFill>
                            <a:schemeClr val="tx1"/>
                          </a:solidFill>
                          <a:latin typeface="Gill Sans MT" panose="020B0502020104020203" pitchFamily="34" charset="0"/>
                          <a:cs typeface="Calibri"/>
                        </a:rPr>
                        <a:t>ontractions where the muscle remains the same length.</a:t>
                      </a:r>
                    </a:p>
                  </a:txBody>
                  <a:tcPr marL="36576" marR="36576" marT="36576" marB="36576" anchor="ctr"/>
                </a:tc>
                <a:extLst>
                  <a:ext uri="{0D108BD9-81ED-4DB2-BD59-A6C34878D82A}">
                    <a16:rowId xmlns:a16="http://schemas.microsoft.com/office/drawing/2014/main" val="3961565093"/>
                  </a:ext>
                </a:extLst>
              </a:tr>
              <a:tr h="575525">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sz="1200" b="0" u="none" dirty="0">
                          <a:solidFill>
                            <a:schemeClr val="tx1"/>
                          </a:solidFill>
                          <a:latin typeface="Gill Sans MT" panose="020B0502020104020203" pitchFamily="34" charset="0"/>
                          <a:cs typeface="Calibri"/>
                        </a:rPr>
                        <a:t>2. Isotonic contraction</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sz="1200" b="0" u="none" dirty="0">
                          <a:solidFill>
                            <a:schemeClr val="tx1"/>
                          </a:solidFill>
                          <a:latin typeface="Gill Sans MT" panose="020B0502020104020203" pitchFamily="34" charset="0"/>
                          <a:cs typeface="Calibri"/>
                        </a:rPr>
                        <a:t>Involves contractions when muscle length contraction to either become shorter or longer. The two types of isotonic contractions are; Concentric and Eccentric contraction.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060469029"/>
                  </a:ext>
                </a:extLst>
              </a:tr>
              <a:tr h="369552">
                <a:tc>
                  <a:txBody>
                    <a:bodyPr/>
                    <a:lstStyle/>
                    <a:p>
                      <a:pPr marR="0" indent="0" algn="l" rtl="0">
                        <a:lnSpc>
                          <a:spcPct val="119000"/>
                        </a:lnSpc>
                        <a:spcBef>
                          <a:spcPts val="0"/>
                        </a:spcBef>
                        <a:spcAft>
                          <a:spcPts val="600"/>
                        </a:spcAft>
                      </a:pPr>
                      <a:r>
                        <a:rPr lang="en-GB" sz="1200" b="0" u="none" kern="1400" dirty="0">
                          <a:ln>
                            <a:noFill/>
                          </a:ln>
                          <a:solidFill>
                            <a:schemeClr val="tx1"/>
                          </a:solidFill>
                          <a:effectLst/>
                          <a:latin typeface="Gill Sans MT" panose="020B0502020104020203" pitchFamily="34" charset="0"/>
                        </a:rPr>
                        <a:t>Isotonic – Concentrix contraction</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sz="1200" b="0" u="none" dirty="0">
                          <a:solidFill>
                            <a:schemeClr val="tx1"/>
                          </a:solidFill>
                          <a:latin typeface="Gill Sans MT" panose="020B0502020104020203" pitchFamily="34" charset="0"/>
                        </a:rPr>
                        <a:t>Contractions are those where the muscles shortens as it contracts.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8380894"/>
                  </a:ext>
                </a:extLst>
              </a:tr>
              <a:tr h="369552">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sz="1200" b="0" u="none" dirty="0">
                          <a:solidFill>
                            <a:schemeClr val="tx1"/>
                          </a:solidFill>
                          <a:latin typeface="Gill Sans MT" panose="020B0502020104020203" pitchFamily="34" charset="0"/>
                        </a:rPr>
                        <a:t>Eccentric</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sz="1200" b="0" u="none" dirty="0">
                          <a:solidFill>
                            <a:schemeClr val="tx1"/>
                          </a:solidFill>
                          <a:latin typeface="Gill Sans MT" panose="020B0502020104020203" pitchFamily="34" charset="0"/>
                        </a:rPr>
                        <a:t>Contractions where the muscle lengthens.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42504983"/>
                  </a:ext>
                </a:extLst>
              </a:tr>
            </a:tbl>
          </a:graphicData>
        </a:graphic>
      </p:graphicFrame>
      <p:sp>
        <p:nvSpPr>
          <p:cNvPr id="3" name="TextBox 2"/>
          <p:cNvSpPr txBox="1"/>
          <p:nvPr/>
        </p:nvSpPr>
        <p:spPr>
          <a:xfrm>
            <a:off x="122703" y="134605"/>
            <a:ext cx="100024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ea typeface="+mn-ea"/>
                <a:cs typeface="+mn-cs"/>
              </a:rPr>
              <a:t>PE</a:t>
            </a:r>
            <a:endParaRPr kumimoji="0" lang="en-US" sz="2000" b="0" i="0" u="none" strike="noStrike" kern="1200" cap="none" spc="0" normalizeH="0" baseline="0" noProof="0" dirty="0">
              <a:ln>
                <a:noFill/>
              </a:ln>
              <a:solidFill>
                <a:prstClr val="white"/>
              </a:solidFill>
              <a:effectLst/>
              <a:uLnTx/>
              <a:uFillTx/>
              <a:ea typeface="+mn-ea"/>
              <a:cs typeface="+mn-cs"/>
            </a:endParaRPr>
          </a:p>
        </p:txBody>
      </p:sp>
      <p:sp>
        <p:nvSpPr>
          <p:cNvPr id="4" name="TextBox 3"/>
          <p:cNvSpPr txBox="1"/>
          <p:nvPr/>
        </p:nvSpPr>
        <p:spPr>
          <a:xfrm>
            <a:off x="11713029" y="6489391"/>
            <a:ext cx="478971"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11</a:t>
            </a:r>
          </a:p>
        </p:txBody>
      </p:sp>
    </p:spTree>
    <p:extLst>
      <p:ext uri="{BB962C8B-B14F-4D97-AF65-F5344CB8AC3E}">
        <p14:creationId xmlns:p14="http://schemas.microsoft.com/office/powerpoint/2010/main" val="3382445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834718465"/>
              </p:ext>
            </p:extLst>
          </p:nvPr>
        </p:nvGraphicFramePr>
        <p:xfrm>
          <a:off x="228600" y="579521"/>
          <a:ext cx="11582400" cy="5976591"/>
        </p:xfrm>
        <a:graphic>
          <a:graphicData uri="http://schemas.openxmlformats.org/drawingml/2006/table">
            <a:tbl>
              <a:tblPr firstRow="1" bandRow="1">
                <a:tableStyleId>{5940675A-B579-460E-94D1-54222C63F5DA}</a:tableStyleId>
              </a:tblPr>
              <a:tblGrid>
                <a:gridCol w="1635034">
                  <a:extLst>
                    <a:ext uri="{9D8B030D-6E8A-4147-A177-3AD203B41FA5}">
                      <a16:colId xmlns:a16="http://schemas.microsoft.com/office/drawing/2014/main" val="20000"/>
                    </a:ext>
                  </a:extLst>
                </a:gridCol>
                <a:gridCol w="9947366">
                  <a:extLst>
                    <a:ext uri="{9D8B030D-6E8A-4147-A177-3AD203B41FA5}">
                      <a16:colId xmlns:a16="http://schemas.microsoft.com/office/drawing/2014/main" val="756987695"/>
                    </a:ext>
                  </a:extLst>
                </a:gridCol>
              </a:tblGrid>
              <a:tr h="362468">
                <a:tc gridSpan="2">
                  <a:txBody>
                    <a:bodyPr/>
                    <a:lstStyle/>
                    <a:p>
                      <a:pPr algn="ctr"/>
                      <a:r>
                        <a:rPr lang="en-GB" sz="1200" b="1" dirty="0">
                          <a:latin typeface="Gill Sans MT" panose="020B0502020104020203" pitchFamily="34" charset="0"/>
                        </a:rPr>
                        <a:t>Cardiovascular</a:t>
                      </a:r>
                      <a:r>
                        <a:rPr lang="en-GB" sz="1200" b="1" baseline="0" dirty="0">
                          <a:latin typeface="Gill Sans MT" panose="020B0502020104020203" pitchFamily="34" charset="0"/>
                        </a:rPr>
                        <a:t> System – Components of blood</a:t>
                      </a:r>
                      <a:endParaRPr lang="en-GB" sz="1200" b="1" dirty="0">
                        <a:latin typeface="Gill Sans MT" panose="020B0502020104020203" pitchFamily="34" charset="0"/>
                      </a:endParaRPr>
                    </a:p>
                  </a:txBody>
                  <a:tcPr marL="36576" marR="36576" marT="36576" marB="36576" anchor="ctr">
                    <a:solidFill>
                      <a:schemeClr val="accent2">
                        <a:lumMod val="20000"/>
                        <a:lumOff val="80000"/>
                      </a:schemeClr>
                    </a:solidFill>
                  </a:tcPr>
                </a:tc>
                <a:tc hMerge="1">
                  <a:txBody>
                    <a:bodyPr/>
                    <a:lstStyle/>
                    <a:p>
                      <a:endParaRPr lang="en-GB"/>
                    </a:p>
                  </a:txBody>
                  <a:tcPr/>
                </a:tc>
                <a:extLst>
                  <a:ext uri="{0D108BD9-81ED-4DB2-BD59-A6C34878D82A}">
                    <a16:rowId xmlns:a16="http://schemas.microsoft.com/office/drawing/2014/main" val="10001"/>
                  </a:ext>
                </a:extLst>
              </a:tr>
              <a:tr h="373005">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Red blood cells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Carry oxygen from the lungs to the working</a:t>
                      </a:r>
                      <a:r>
                        <a:rPr lang="en-GB" sz="1200" kern="1400" dirty="0">
                          <a:ln>
                            <a:noFill/>
                          </a:ln>
                          <a:solidFill>
                            <a:srgbClr val="000000"/>
                          </a:solidFill>
                          <a:effectLst/>
                          <a:latin typeface="Gill Sans MT" panose="020B0502020104020203" pitchFamily="34" charset="0"/>
                        </a:rPr>
                        <a:t> </a:t>
                      </a:r>
                      <a:r>
                        <a:rPr lang="en-GB" sz="1200" kern="1200" dirty="0">
                          <a:ln>
                            <a:noFill/>
                          </a:ln>
                          <a:solidFill>
                            <a:srgbClr val="000000"/>
                          </a:solidFill>
                          <a:effectLst/>
                          <a:latin typeface="Gill Sans MT" panose="020B0502020104020203" pitchFamily="34" charset="0"/>
                        </a:rPr>
                        <a:t>muscles + Removes CO2.</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324280">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Haemoglobin</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A protein that binds and carries oxygen molecules.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362468">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White blood cells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Are part of the immune system and fight disease and infection.</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338007">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Platelets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Blood platelets are formed in the bone marrow and are essential in the clotting of blood. Platelets are the workhorses of the cardiovascular system.</a:t>
                      </a:r>
                      <a:endParaRPr lang="en-GB" sz="12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25240874"/>
                  </a:ext>
                </a:extLst>
              </a:tr>
              <a:tr h="362468">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Plasma</a:t>
                      </a:r>
                      <a:endParaRPr lang="en-GB" sz="12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Blood plasma is made up of 90% water. It contains a range of substances that aids the circulation between cells and tissues. </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041935017"/>
                  </a:ext>
                </a:extLst>
              </a:tr>
              <a:tr h="334734">
                <a:tc gridSpan="2">
                  <a:txBody>
                    <a:bodyPr/>
                    <a:lstStyle/>
                    <a:p>
                      <a:pPr marR="0" indent="0" algn="ctr"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Blood</a:t>
                      </a:r>
                      <a:r>
                        <a:rPr lang="en-GB" sz="1200" b="1" kern="1400" baseline="0" dirty="0">
                          <a:ln>
                            <a:noFill/>
                          </a:ln>
                          <a:solidFill>
                            <a:srgbClr val="000000"/>
                          </a:solidFill>
                          <a:effectLst/>
                          <a:latin typeface="Gill Sans MT" panose="020B0502020104020203" pitchFamily="34" charset="0"/>
                        </a:rPr>
                        <a:t> Vessels </a:t>
                      </a:r>
                      <a:endParaRPr lang="en-GB" sz="1200" b="1" kern="1400" dirty="0">
                        <a:ln>
                          <a:noFill/>
                        </a:ln>
                        <a:solidFill>
                          <a:srgbClr val="000000"/>
                        </a:solidFill>
                        <a:effectLst/>
                        <a:latin typeface="Gill Sans MT" panose="020B0502020104020203" pitchFamily="34" charset="0"/>
                      </a:endParaRPr>
                    </a:p>
                  </a:txBody>
                  <a:tcPr marL="36576" marR="36576" marT="36576" marB="36576" anchor="ctr">
                    <a:solidFill>
                      <a:schemeClr val="accent1">
                        <a:lumMod val="20000"/>
                        <a:lumOff val="80000"/>
                      </a:schemeClr>
                    </a:solidFill>
                  </a:tcPr>
                </a:tc>
                <a:tc hMerge="1">
                  <a:txBody>
                    <a:bodyPr/>
                    <a:lstStyle/>
                    <a:p>
                      <a:endParaRPr lang="en-GB"/>
                    </a:p>
                  </a:txBody>
                  <a:tcPr/>
                </a:tc>
                <a:extLst>
                  <a:ext uri="{0D108BD9-81ED-4DB2-BD59-A6C34878D82A}">
                    <a16:rowId xmlns:a16="http://schemas.microsoft.com/office/drawing/2014/main" val="926076416"/>
                  </a:ext>
                </a:extLst>
              </a:tr>
              <a:tr h="1401510">
                <a:tc>
                  <a:txBody>
                    <a:bodyPr/>
                    <a:lstStyle/>
                    <a:p>
                      <a:pPr marR="0" indent="0" algn="l" rtl="0">
                        <a:lnSpc>
                          <a:spcPct val="119000"/>
                        </a:lnSpc>
                        <a:spcBef>
                          <a:spcPts val="0"/>
                        </a:spcBef>
                        <a:spcAft>
                          <a:spcPts val="200"/>
                        </a:spcAft>
                      </a:pPr>
                      <a:r>
                        <a:rPr lang="en-GB" sz="1200" kern="1200" dirty="0">
                          <a:ln>
                            <a:noFill/>
                          </a:ln>
                          <a:solidFill>
                            <a:srgbClr val="000000"/>
                          </a:solidFill>
                          <a:effectLst/>
                          <a:latin typeface="Gill Sans MT" panose="020B0502020104020203" pitchFamily="34" charset="0"/>
                        </a:rPr>
                        <a:t>Arteries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200"/>
                        </a:spcAft>
                      </a:pPr>
                      <a:r>
                        <a:rPr lang="en-GB" sz="1200" kern="1200" dirty="0">
                          <a:ln>
                            <a:noFill/>
                          </a:ln>
                          <a:solidFill>
                            <a:srgbClr val="000000"/>
                          </a:solidFill>
                          <a:effectLst/>
                          <a:latin typeface="Gill Sans MT" panose="020B0502020104020203" pitchFamily="34" charset="0"/>
                        </a:rPr>
                        <a:t>Carry blood away from the heart,</a:t>
                      </a:r>
                      <a:endParaRPr lang="en-GB" sz="12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solidFill>
                            <a:srgbClr val="000000"/>
                          </a:solidFill>
                          <a:effectLst/>
                          <a:latin typeface="Gill Sans MT" panose="020B0502020104020203" pitchFamily="34" charset="0"/>
                        </a:rPr>
                        <a:t>Oxygenated blood (except pulmonary artery)</a:t>
                      </a:r>
                      <a:endParaRPr lang="en-GB" sz="12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solidFill>
                            <a:srgbClr val="000000"/>
                          </a:solidFill>
                          <a:effectLst/>
                          <a:latin typeface="Gill Sans MT" panose="020B0502020104020203" pitchFamily="34" charset="0"/>
                        </a:rPr>
                        <a:t>Thick/elastic walls</a:t>
                      </a:r>
                      <a:endParaRPr lang="en-GB" sz="12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solidFill>
                            <a:srgbClr val="000000"/>
                          </a:solidFill>
                          <a:effectLst/>
                          <a:latin typeface="Gill Sans MT" panose="020B0502020104020203" pitchFamily="34" charset="0"/>
                        </a:rPr>
                        <a:t>High pressure</a:t>
                      </a:r>
                      <a:endParaRPr lang="en-GB" sz="12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solidFill>
                            <a:srgbClr val="000000"/>
                          </a:solidFill>
                          <a:effectLst/>
                          <a:latin typeface="Gill Sans MT" panose="020B0502020104020203" pitchFamily="34" charset="0"/>
                        </a:rPr>
                        <a:t>Small lumen</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875491268"/>
                  </a:ext>
                </a:extLst>
              </a:tr>
              <a:tr h="1254756">
                <a:tc>
                  <a:txBody>
                    <a:bodyPr/>
                    <a:lstStyle/>
                    <a:p>
                      <a:pPr marR="0" indent="0" algn="l" rtl="0">
                        <a:lnSpc>
                          <a:spcPct val="119000"/>
                        </a:lnSpc>
                        <a:spcBef>
                          <a:spcPts val="0"/>
                        </a:spcBef>
                        <a:spcAft>
                          <a:spcPts val="200"/>
                        </a:spcAft>
                      </a:pPr>
                      <a:r>
                        <a:rPr lang="en-GB" sz="1200" kern="1200">
                          <a:ln>
                            <a:noFill/>
                          </a:ln>
                          <a:solidFill>
                            <a:srgbClr val="000000"/>
                          </a:solidFill>
                          <a:effectLst/>
                          <a:latin typeface="Gill Sans MT" panose="020B0502020104020203" pitchFamily="34" charset="0"/>
                        </a:rPr>
                        <a:t>Veins</a:t>
                      </a:r>
                      <a:endParaRPr lang="en-GB" sz="12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200"/>
                        </a:spcAft>
                      </a:pPr>
                      <a:r>
                        <a:rPr lang="en-GB" sz="1200" kern="1200" dirty="0">
                          <a:ln>
                            <a:noFill/>
                          </a:ln>
                          <a:solidFill>
                            <a:srgbClr val="000000"/>
                          </a:solidFill>
                          <a:effectLst/>
                          <a:latin typeface="Gill Sans MT" panose="020B0502020104020203" pitchFamily="34" charset="0"/>
                        </a:rPr>
                        <a:t>Carry blood back to the heart</a:t>
                      </a:r>
                      <a:endParaRPr lang="en-GB" sz="12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solidFill>
                            <a:srgbClr val="000000"/>
                          </a:solidFill>
                          <a:effectLst/>
                          <a:latin typeface="Gill Sans MT" panose="020B0502020104020203" pitchFamily="34" charset="0"/>
                        </a:rPr>
                        <a:t>Deoxygenated blood (except pulmonary vein)</a:t>
                      </a:r>
                      <a:endParaRPr lang="en-GB" sz="12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solidFill>
                            <a:srgbClr val="000000"/>
                          </a:solidFill>
                          <a:effectLst/>
                          <a:latin typeface="Gill Sans MT" panose="020B0502020104020203" pitchFamily="34" charset="0"/>
                        </a:rPr>
                        <a:t>Thin walls + larger lumen</a:t>
                      </a:r>
                      <a:endParaRPr lang="en-GB" sz="12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solidFill>
                            <a:srgbClr val="000000"/>
                          </a:solidFill>
                          <a:effectLst/>
                          <a:latin typeface="Gill Sans MT" panose="020B0502020104020203" pitchFamily="34" charset="0"/>
                        </a:rPr>
                        <a:t>Lower pressure</a:t>
                      </a:r>
                      <a:endParaRPr lang="en-GB" sz="12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solidFill>
                            <a:srgbClr val="000000"/>
                          </a:solidFill>
                          <a:effectLst/>
                          <a:latin typeface="Gill Sans MT" panose="020B0502020104020203" pitchFamily="34" charset="0"/>
                        </a:rPr>
                        <a:t>Valves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61565093"/>
                  </a:ext>
                </a:extLst>
              </a:tr>
              <a:tr h="862895">
                <a:tc>
                  <a:txBody>
                    <a:bodyPr/>
                    <a:lstStyle/>
                    <a:p>
                      <a:pPr marR="0" indent="0" algn="l" rtl="0">
                        <a:lnSpc>
                          <a:spcPct val="119000"/>
                        </a:lnSpc>
                        <a:spcBef>
                          <a:spcPts val="0"/>
                        </a:spcBef>
                        <a:spcAft>
                          <a:spcPts val="200"/>
                        </a:spcAft>
                      </a:pPr>
                      <a:r>
                        <a:rPr lang="en-GB" sz="1200" kern="1200">
                          <a:ln>
                            <a:noFill/>
                          </a:ln>
                          <a:solidFill>
                            <a:srgbClr val="000000"/>
                          </a:solidFill>
                          <a:effectLst/>
                          <a:latin typeface="Gill Sans MT" panose="020B0502020104020203" pitchFamily="34" charset="0"/>
                        </a:rPr>
                        <a:t>Capillaries</a:t>
                      </a:r>
                      <a:endParaRPr lang="en-GB" sz="12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200"/>
                        </a:spcAft>
                      </a:pPr>
                      <a:r>
                        <a:rPr lang="en-GB" sz="1200" kern="1200" dirty="0">
                          <a:ln>
                            <a:noFill/>
                          </a:ln>
                          <a:solidFill>
                            <a:srgbClr val="000000"/>
                          </a:solidFill>
                          <a:effectLst/>
                          <a:latin typeface="Gill Sans MT" panose="020B0502020104020203" pitchFamily="34" charset="0"/>
                        </a:rPr>
                        <a:t>In the tissue</a:t>
                      </a:r>
                      <a:endParaRPr lang="en-GB" sz="12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solidFill>
                            <a:srgbClr val="000000"/>
                          </a:solidFill>
                          <a:effectLst/>
                          <a:latin typeface="Gill Sans MT" panose="020B0502020104020203" pitchFamily="34" charset="0"/>
                        </a:rPr>
                        <a:t>Site of gaseous exchange</a:t>
                      </a:r>
                      <a:endParaRPr lang="en-GB" sz="12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solidFill>
                            <a:srgbClr val="000000"/>
                          </a:solidFill>
                          <a:effectLst/>
                          <a:latin typeface="Gill Sans MT" panose="020B0502020104020203" pitchFamily="34" charset="0"/>
                        </a:rPr>
                        <a:t>Very thin walls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060469029"/>
                  </a:ext>
                </a:extLst>
              </a:tr>
            </a:tbl>
          </a:graphicData>
        </a:graphic>
      </p:graphicFrame>
      <p:sp>
        <p:nvSpPr>
          <p:cNvPr id="3" name="TextBox 2"/>
          <p:cNvSpPr txBox="1"/>
          <p:nvPr/>
        </p:nvSpPr>
        <p:spPr>
          <a:xfrm>
            <a:off x="122703" y="134605"/>
            <a:ext cx="100024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ea typeface="+mn-ea"/>
                <a:cs typeface="+mn-cs"/>
              </a:rPr>
              <a:t>PE</a:t>
            </a:r>
            <a:endParaRPr kumimoji="0" lang="en-US" sz="2000" b="0" i="0" u="none" strike="noStrike" kern="1200" cap="none" spc="0" normalizeH="0" baseline="0" noProof="0" dirty="0">
              <a:ln>
                <a:noFill/>
              </a:ln>
              <a:solidFill>
                <a:prstClr val="white"/>
              </a:solidFill>
              <a:effectLst/>
              <a:uLnTx/>
              <a:uFillTx/>
              <a:ea typeface="+mn-ea"/>
              <a:cs typeface="+mn-cs"/>
            </a:endParaRPr>
          </a:p>
        </p:txBody>
      </p:sp>
      <p:sp>
        <p:nvSpPr>
          <p:cNvPr id="5" name="TextBox 4"/>
          <p:cNvSpPr txBox="1"/>
          <p:nvPr/>
        </p:nvSpPr>
        <p:spPr>
          <a:xfrm>
            <a:off x="11713029" y="6489391"/>
            <a:ext cx="478971"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12</a:t>
            </a:r>
          </a:p>
        </p:txBody>
      </p:sp>
    </p:spTree>
    <p:extLst>
      <p:ext uri="{BB962C8B-B14F-4D97-AF65-F5344CB8AC3E}">
        <p14:creationId xmlns:p14="http://schemas.microsoft.com/office/powerpoint/2010/main" val="3516813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nvGraphicFramePr>
        <p:xfrm>
          <a:off x="6208296" y="764893"/>
          <a:ext cx="5365139" cy="5750208"/>
        </p:xfrm>
        <a:graphic>
          <a:graphicData uri="http://schemas.openxmlformats.org/drawingml/2006/table">
            <a:tbl>
              <a:tblPr firstRow="1" bandRow="1">
                <a:tableStyleId>{5940675A-B579-460E-94D1-54222C63F5DA}</a:tableStyleId>
              </a:tblPr>
              <a:tblGrid>
                <a:gridCol w="1170317">
                  <a:extLst>
                    <a:ext uri="{9D8B030D-6E8A-4147-A177-3AD203B41FA5}">
                      <a16:colId xmlns:a16="http://schemas.microsoft.com/office/drawing/2014/main" val="20000"/>
                    </a:ext>
                  </a:extLst>
                </a:gridCol>
                <a:gridCol w="4194822">
                  <a:extLst>
                    <a:ext uri="{9D8B030D-6E8A-4147-A177-3AD203B41FA5}">
                      <a16:colId xmlns:a16="http://schemas.microsoft.com/office/drawing/2014/main" val="20001"/>
                    </a:ext>
                  </a:extLst>
                </a:gridCol>
              </a:tblGrid>
              <a:tr h="450000">
                <a:tc>
                  <a:txBody>
                    <a:bodyPr/>
                    <a:lstStyle/>
                    <a:p>
                      <a:pPr marL="0" algn="l" defTabSz="914400" rtl="0" eaLnBrk="1" latinLnBrk="0" hangingPunct="1">
                        <a:lnSpc>
                          <a:spcPct val="115000"/>
                        </a:lnSpc>
                        <a:spcAft>
                          <a:spcPts val="0"/>
                        </a:spcAft>
                      </a:pPr>
                      <a:r>
                        <a:rPr lang="en-GB" sz="1200" b="1" kern="1200" dirty="0">
                          <a:solidFill>
                            <a:schemeClr val="tx1"/>
                          </a:solidFill>
                          <a:effectLst/>
                          <a:latin typeface="Gill Sans MT" panose="020B0502020104020203" pitchFamily="34" charset="0"/>
                          <a:ea typeface="+mn-ea"/>
                          <a:cs typeface="+mn-cs"/>
                        </a:rPr>
                        <a:t>Substring </a:t>
                      </a:r>
                    </a:p>
                  </a:txBody>
                  <a:tcPr marL="63500" marR="63500" marT="127000" marB="127000" anchor="ctr"/>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Part of a string</a:t>
                      </a:r>
                    </a:p>
                  </a:txBody>
                  <a:tcPr marL="63500" marR="63500" marT="127000" marB="127000"/>
                </a:tc>
                <a:extLst>
                  <a:ext uri="{0D108BD9-81ED-4DB2-BD59-A6C34878D82A}">
                    <a16:rowId xmlns:a16="http://schemas.microsoft.com/office/drawing/2014/main" val="3154046810"/>
                  </a:ext>
                </a:extLst>
              </a:tr>
              <a:tr h="450000">
                <a:tc>
                  <a:txBody>
                    <a:bodyPr/>
                    <a:lstStyle/>
                    <a:p>
                      <a:pPr marL="0" algn="l" defTabSz="914400" rtl="0" eaLnBrk="1" latinLnBrk="0" hangingPunct="1">
                        <a:lnSpc>
                          <a:spcPct val="115000"/>
                        </a:lnSpc>
                        <a:spcAft>
                          <a:spcPts val="0"/>
                        </a:spcAft>
                      </a:pPr>
                      <a:r>
                        <a:rPr lang="en-GB" sz="1200" b="1" kern="1200" dirty="0">
                          <a:solidFill>
                            <a:schemeClr val="tx1"/>
                          </a:solidFill>
                          <a:effectLst/>
                          <a:latin typeface="Gill Sans MT" panose="020B0502020104020203" pitchFamily="34" charset="0"/>
                          <a:ea typeface="+mn-ea"/>
                          <a:cs typeface="+mn-cs"/>
                        </a:rPr>
                        <a:t>ASCII</a:t>
                      </a:r>
                    </a:p>
                  </a:txBody>
                  <a:tcPr marL="63500" marR="63500" marT="127000" marB="127000" anchor="ctr"/>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Used to represent characters with a numerical value. </a:t>
                      </a:r>
                    </a:p>
                  </a:txBody>
                  <a:tcPr marL="63500" marR="63500" marT="127000" marB="127000"/>
                </a:tc>
                <a:extLst>
                  <a:ext uri="{0D108BD9-81ED-4DB2-BD59-A6C34878D82A}">
                    <a16:rowId xmlns:a16="http://schemas.microsoft.com/office/drawing/2014/main" val="1141004356"/>
                  </a:ext>
                </a:extLst>
              </a:tr>
              <a:tr h="450000">
                <a:tc>
                  <a:txBody>
                    <a:bodyPr/>
                    <a:lstStyle/>
                    <a:p>
                      <a:pPr marL="0" algn="l" defTabSz="914400" rtl="0" eaLnBrk="1" latinLnBrk="0" hangingPunct="1">
                        <a:lnSpc>
                          <a:spcPct val="115000"/>
                        </a:lnSpc>
                        <a:spcAft>
                          <a:spcPts val="0"/>
                        </a:spcAft>
                      </a:pPr>
                      <a:r>
                        <a:rPr lang="en-GB" sz="1200" b="1" kern="1200" dirty="0">
                          <a:solidFill>
                            <a:schemeClr val="tx1"/>
                          </a:solidFill>
                          <a:effectLst/>
                          <a:latin typeface="Gill Sans MT" panose="020B0502020104020203" pitchFamily="34" charset="0"/>
                          <a:ea typeface="+mn-ea"/>
                          <a:cs typeface="+mn-cs"/>
                        </a:rPr>
                        <a:t>List</a:t>
                      </a:r>
                    </a:p>
                  </a:txBody>
                  <a:tcPr marL="63500" marR="63500" marT="127000" marB="127000" anchor="ctr"/>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A dynamic data structure that holds items under one name. </a:t>
                      </a:r>
                    </a:p>
                  </a:txBody>
                  <a:tcPr marL="63500" marR="63500" marT="127000" marB="127000"/>
                </a:tc>
                <a:extLst>
                  <a:ext uri="{0D108BD9-81ED-4DB2-BD59-A6C34878D82A}">
                    <a16:rowId xmlns:a16="http://schemas.microsoft.com/office/drawing/2014/main" val="1793206491"/>
                  </a:ext>
                </a:extLst>
              </a:tr>
              <a:tr h="648000">
                <a:tc>
                  <a:txBody>
                    <a:bodyPr/>
                    <a:lstStyle/>
                    <a:p>
                      <a:pPr marL="0" algn="l" defTabSz="914400" rtl="0" eaLnBrk="1" latinLnBrk="0" hangingPunct="1">
                        <a:lnSpc>
                          <a:spcPct val="115000"/>
                        </a:lnSpc>
                        <a:spcAft>
                          <a:spcPts val="0"/>
                        </a:spcAft>
                      </a:pPr>
                      <a:r>
                        <a:rPr lang="en-GB" sz="1200" b="1" kern="1200" dirty="0">
                          <a:solidFill>
                            <a:schemeClr val="tx1"/>
                          </a:solidFill>
                          <a:effectLst/>
                          <a:latin typeface="Gill Sans MT" panose="020B0502020104020203" pitchFamily="34" charset="0"/>
                          <a:ea typeface="+mn-ea"/>
                          <a:cs typeface="+mn-cs"/>
                        </a:rPr>
                        <a:t>Array</a:t>
                      </a:r>
                    </a:p>
                  </a:txBody>
                  <a:tcPr marL="63500" marR="63500" marT="127000" marB="127000" anchor="ctr"/>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A fixed (static) data structure that holds items of the same data type under one name</a:t>
                      </a:r>
                    </a:p>
                  </a:txBody>
                  <a:tcPr marL="63500" marR="63500" marT="127000" marB="127000"/>
                </a:tc>
                <a:extLst>
                  <a:ext uri="{0D108BD9-81ED-4DB2-BD59-A6C34878D82A}">
                    <a16:rowId xmlns:a16="http://schemas.microsoft.com/office/drawing/2014/main" val="3689857532"/>
                  </a:ext>
                </a:extLst>
              </a:tr>
              <a:tr h="432000">
                <a:tc>
                  <a:txBody>
                    <a:bodyPr/>
                    <a:lstStyle/>
                    <a:p>
                      <a:pPr marL="0" algn="l" defTabSz="914400" rtl="0" eaLnBrk="1" latinLnBrk="0" hangingPunct="1">
                        <a:lnSpc>
                          <a:spcPct val="115000"/>
                        </a:lnSpc>
                        <a:spcAft>
                          <a:spcPts val="0"/>
                        </a:spcAft>
                      </a:pPr>
                      <a:r>
                        <a:rPr lang="en-GB" sz="1200" b="1" kern="1200" dirty="0">
                          <a:solidFill>
                            <a:schemeClr val="tx1"/>
                          </a:solidFill>
                          <a:effectLst/>
                          <a:latin typeface="Gill Sans MT" panose="020B0502020104020203" pitchFamily="34" charset="0"/>
                          <a:ea typeface="+mn-ea"/>
                          <a:cs typeface="+mn-cs"/>
                        </a:rPr>
                        <a:t>Index</a:t>
                      </a:r>
                    </a:p>
                  </a:txBody>
                  <a:tcPr marL="63500" marR="63500" marT="127000" marB="127000" anchor="ctr"/>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The location of items or elements in a list, array, or string</a:t>
                      </a:r>
                    </a:p>
                  </a:txBody>
                  <a:tcPr marL="63500" marR="63500" marT="127000" marB="127000"/>
                </a:tc>
                <a:extLst>
                  <a:ext uri="{0D108BD9-81ED-4DB2-BD59-A6C34878D82A}">
                    <a16:rowId xmlns:a16="http://schemas.microsoft.com/office/drawing/2014/main" val="3301050492"/>
                  </a:ext>
                </a:extLst>
              </a:tr>
              <a:tr h="432000">
                <a:tc>
                  <a:txBody>
                    <a:bodyPr/>
                    <a:lstStyle/>
                    <a:p>
                      <a:pPr marL="0" algn="l" defTabSz="914400" rtl="0" eaLnBrk="1" latinLnBrk="0" hangingPunct="1">
                        <a:lnSpc>
                          <a:spcPct val="115000"/>
                        </a:lnSpc>
                        <a:spcAft>
                          <a:spcPts val="0"/>
                        </a:spcAft>
                      </a:pPr>
                      <a:r>
                        <a:rPr lang="en-GB" sz="1200" b="1" kern="1200" dirty="0">
                          <a:solidFill>
                            <a:schemeClr val="tx1"/>
                          </a:solidFill>
                          <a:effectLst/>
                          <a:latin typeface="Gill Sans MT" panose="020B0502020104020203" pitchFamily="34" charset="0"/>
                          <a:ea typeface="+mn-ea"/>
                          <a:cs typeface="+mn-cs"/>
                        </a:rPr>
                        <a:t>Append</a:t>
                      </a:r>
                    </a:p>
                  </a:txBody>
                  <a:tcPr marL="63500" marR="63500" marT="127000" marB="127000" anchor="ctr"/>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Adding to an existing data structure</a:t>
                      </a:r>
                    </a:p>
                  </a:txBody>
                  <a:tcPr marL="63500" marR="63500" marT="127000" marB="127000"/>
                </a:tc>
                <a:extLst>
                  <a:ext uri="{0D108BD9-81ED-4DB2-BD59-A6C34878D82A}">
                    <a16:rowId xmlns:a16="http://schemas.microsoft.com/office/drawing/2014/main" val="2224134061"/>
                  </a:ext>
                </a:extLst>
              </a:tr>
              <a:tr h="648000">
                <a:tc>
                  <a:txBody>
                    <a:bodyPr/>
                    <a:lstStyle/>
                    <a:p>
                      <a:pPr marL="0" algn="l" defTabSz="914400" rtl="0" eaLnBrk="1" latinLnBrk="0" hangingPunct="1">
                        <a:lnSpc>
                          <a:spcPct val="115000"/>
                        </a:lnSpc>
                        <a:spcAft>
                          <a:spcPts val="0"/>
                        </a:spcAft>
                      </a:pPr>
                      <a:r>
                        <a:rPr lang="en-GB" sz="1200" b="1" kern="1200" dirty="0">
                          <a:solidFill>
                            <a:schemeClr val="tx1"/>
                          </a:solidFill>
                          <a:effectLst/>
                          <a:latin typeface="Gill Sans MT" panose="020B0502020104020203" pitchFamily="34" charset="0"/>
                          <a:ea typeface="+mn-ea"/>
                          <a:cs typeface="+mn-cs"/>
                        </a:rPr>
                        <a:t>Data structure</a:t>
                      </a:r>
                    </a:p>
                  </a:txBody>
                  <a:tcPr marL="63500" marR="63500" marT="127000" marB="127000" anchor="ctr"/>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Used to store data in an organised and accessible way</a:t>
                      </a:r>
                    </a:p>
                  </a:txBody>
                  <a:tcPr marL="63500" marR="63500" marT="127000" marB="127000"/>
                </a:tc>
                <a:extLst>
                  <a:ext uri="{0D108BD9-81ED-4DB2-BD59-A6C34878D82A}">
                    <a16:rowId xmlns:a16="http://schemas.microsoft.com/office/drawing/2014/main" val="10001"/>
                  </a:ext>
                </a:extLst>
              </a:tr>
              <a:tr h="450000">
                <a:tc>
                  <a:txBody>
                    <a:bodyPr/>
                    <a:lstStyle/>
                    <a:p>
                      <a:pPr marL="0" algn="l" defTabSz="914400" rtl="0" eaLnBrk="1" latinLnBrk="0" hangingPunct="1">
                        <a:lnSpc>
                          <a:spcPct val="115000"/>
                        </a:lnSpc>
                        <a:spcAft>
                          <a:spcPts val="0"/>
                        </a:spcAft>
                      </a:pPr>
                      <a:r>
                        <a:rPr lang="en-GB" sz="1200" b="1" kern="1200" dirty="0">
                          <a:solidFill>
                            <a:schemeClr val="tx1"/>
                          </a:solidFill>
                          <a:effectLst/>
                          <a:latin typeface="Gill Sans MT" panose="020B0502020104020203" pitchFamily="34" charset="0"/>
                          <a:ea typeface="+mn-ea"/>
                          <a:cs typeface="+mn-cs"/>
                        </a:rPr>
                        <a:t>Operator</a:t>
                      </a:r>
                    </a:p>
                  </a:txBody>
                  <a:tcPr marL="63500" marR="63500" marT="127000" marB="127000" anchor="ctr"/>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A symbol or function that performs an operation. For example, +.</a:t>
                      </a:r>
                    </a:p>
                  </a:txBody>
                  <a:tcPr marL="63500" marR="63500" marT="127000" marB="127000"/>
                </a:tc>
                <a:extLst>
                  <a:ext uri="{0D108BD9-81ED-4DB2-BD59-A6C34878D82A}">
                    <a16:rowId xmlns:a16="http://schemas.microsoft.com/office/drawing/2014/main" val="10002"/>
                  </a:ext>
                </a:extLst>
              </a:tr>
              <a:tr h="450000">
                <a:tc>
                  <a:txBody>
                    <a:bodyPr/>
                    <a:lstStyle/>
                    <a:p>
                      <a:pPr marL="0" algn="l" defTabSz="914400" rtl="0" eaLnBrk="1" latinLnBrk="0" hangingPunct="1">
                        <a:lnSpc>
                          <a:spcPct val="115000"/>
                        </a:lnSpc>
                        <a:spcAft>
                          <a:spcPts val="0"/>
                        </a:spcAft>
                      </a:pPr>
                      <a:r>
                        <a:rPr lang="en-GB" sz="1200" b="1" kern="1200" dirty="0">
                          <a:solidFill>
                            <a:schemeClr val="tx1"/>
                          </a:solidFill>
                          <a:effectLst/>
                          <a:latin typeface="Gill Sans MT" panose="020B0502020104020203" pitchFamily="34" charset="0"/>
                          <a:ea typeface="+mn-ea"/>
                          <a:cs typeface="+mn-cs"/>
                        </a:rPr>
                        <a:t>2D array</a:t>
                      </a:r>
                    </a:p>
                  </a:txBody>
                  <a:tcPr marL="63500" marR="63500" marT="127000" marB="127000" anchor="ctr"/>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A static data structure that holds data both horizontally and vertically. The structure is fixed and each element has the same data type. </a:t>
                      </a:r>
                    </a:p>
                  </a:txBody>
                  <a:tcPr marL="63500" marR="63500" marT="127000" marB="127000"/>
                </a:tc>
                <a:extLst>
                  <a:ext uri="{0D108BD9-81ED-4DB2-BD59-A6C34878D82A}">
                    <a16:rowId xmlns:a16="http://schemas.microsoft.com/office/drawing/2014/main" val="2583642033"/>
                  </a:ext>
                </a:extLst>
              </a:tr>
              <a:tr h="450000">
                <a:tc>
                  <a:txBody>
                    <a:bodyPr/>
                    <a:lstStyle/>
                    <a:p>
                      <a:pPr marL="0" algn="l" defTabSz="914400" rtl="0" eaLnBrk="1" latinLnBrk="0" hangingPunct="1">
                        <a:lnSpc>
                          <a:spcPct val="115000"/>
                        </a:lnSpc>
                        <a:spcAft>
                          <a:spcPts val="0"/>
                        </a:spcAft>
                      </a:pPr>
                      <a:r>
                        <a:rPr lang="en-GB" sz="1200" b="1" kern="1200" dirty="0">
                          <a:solidFill>
                            <a:schemeClr val="tx1"/>
                          </a:solidFill>
                          <a:effectLst/>
                          <a:latin typeface="Gill Sans MT" panose="020B0502020104020203" pitchFamily="34" charset="0"/>
                          <a:ea typeface="+mn-ea"/>
                          <a:cs typeface="+mn-cs"/>
                        </a:rPr>
                        <a:t>2D list</a:t>
                      </a:r>
                    </a:p>
                  </a:txBody>
                  <a:tcPr marL="63500" marR="63500" marT="127000" marB="127000" anchor="ctr"/>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A dynamic data structure that holds data both horizontally and vertically. The structure can change during program execution and the data types of the elements can be different. </a:t>
                      </a:r>
                    </a:p>
                  </a:txBody>
                  <a:tcPr marL="63500" marR="63500" marT="127000" marB="127000"/>
                </a:tc>
                <a:extLst>
                  <a:ext uri="{0D108BD9-81ED-4DB2-BD59-A6C34878D82A}">
                    <a16:rowId xmlns:a16="http://schemas.microsoft.com/office/drawing/2014/main" val="2778522108"/>
                  </a:ext>
                </a:extLst>
              </a:tr>
            </a:tbl>
          </a:graphicData>
        </a:graphic>
      </p:graphicFrame>
      <p:sp>
        <p:nvSpPr>
          <p:cNvPr id="5" name="TextBox 4"/>
          <p:cNvSpPr txBox="1"/>
          <p:nvPr/>
        </p:nvSpPr>
        <p:spPr>
          <a:xfrm>
            <a:off x="406256" y="218915"/>
            <a:ext cx="261731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lvl="0" algn="ctr">
              <a:defRPr/>
            </a:pPr>
            <a:r>
              <a:rPr lang="en-US" sz="2400" dirty="0">
                <a:solidFill>
                  <a:prstClr val="white"/>
                </a:solidFill>
                <a:latin typeface="Gill Sans MT" panose="020B0502020104020203" pitchFamily="34" charset="0"/>
              </a:rPr>
              <a:t>Computing</a:t>
            </a:r>
            <a:endParaRPr lang="en-US" sz="2000" dirty="0">
              <a:solidFill>
                <a:prstClr val="white"/>
              </a:solidFill>
              <a:latin typeface="Gill Sans MT" panose="020B0502020104020203" pitchFamily="34" charset="0"/>
            </a:endParaRPr>
          </a:p>
        </p:txBody>
      </p:sp>
      <p:graphicFrame>
        <p:nvGraphicFramePr>
          <p:cNvPr id="8" name="Content Placeholder 3"/>
          <p:cNvGraphicFramePr>
            <a:graphicFrameLocks/>
          </p:cNvGraphicFramePr>
          <p:nvPr/>
        </p:nvGraphicFramePr>
        <p:xfrm>
          <a:off x="406256" y="764892"/>
          <a:ext cx="5320775" cy="5953212"/>
        </p:xfrm>
        <a:graphic>
          <a:graphicData uri="http://schemas.openxmlformats.org/drawingml/2006/table">
            <a:tbl>
              <a:tblPr firstRow="1" bandRow="1">
                <a:tableStyleId>{5940675A-B579-460E-94D1-54222C63F5DA}</a:tableStyleId>
              </a:tblPr>
              <a:tblGrid>
                <a:gridCol w="1382787">
                  <a:extLst>
                    <a:ext uri="{9D8B030D-6E8A-4147-A177-3AD203B41FA5}">
                      <a16:colId xmlns:a16="http://schemas.microsoft.com/office/drawing/2014/main" val="20000"/>
                    </a:ext>
                  </a:extLst>
                </a:gridCol>
                <a:gridCol w="3937988">
                  <a:extLst>
                    <a:ext uri="{9D8B030D-6E8A-4147-A177-3AD203B41FA5}">
                      <a16:colId xmlns:a16="http://schemas.microsoft.com/office/drawing/2014/main" val="1348711743"/>
                    </a:ext>
                  </a:extLst>
                </a:gridCol>
              </a:tblGrid>
              <a:tr h="418860">
                <a:tc gridSpan="2">
                  <a:txBody>
                    <a:bodyPr/>
                    <a:lstStyle/>
                    <a:p>
                      <a:pPr algn="ctr"/>
                      <a:r>
                        <a:rPr lang="en-US" sz="1200" b="1" dirty="0">
                          <a:effectLst/>
                          <a:latin typeface="Gill Sans MT" panose="020B0502020104020203" pitchFamily="34" charset="0"/>
                        </a:rPr>
                        <a:t>Processes</a:t>
                      </a:r>
                    </a:p>
                  </a:txBody>
                  <a:tcPr anchor="ctr">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10000"/>
                  </a:ext>
                </a:extLst>
              </a:tr>
              <a:tr h="518532">
                <a:tc>
                  <a:txBody>
                    <a:bodyPr/>
                    <a:lstStyle/>
                    <a:p>
                      <a:r>
                        <a:rPr lang="en-GB" sz="1200" b="1" dirty="0">
                          <a:solidFill>
                            <a:schemeClr val="tx1"/>
                          </a:solidFill>
                          <a:effectLst/>
                          <a:latin typeface="Gill Sans MT" panose="020B0502020104020203" pitchFamily="34" charset="0"/>
                        </a:rPr>
                        <a:t>Decomposition</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Gill Sans MT" panose="020B0502020104020203" pitchFamily="34" charset="0"/>
                        </a:rPr>
                        <a:t>Breaking down a complex problem or system into smaller parts</a:t>
                      </a:r>
                    </a:p>
                  </a:txBody>
                  <a:tcPr anchor="ctr"/>
                </a:tc>
                <a:extLst>
                  <a:ext uri="{0D108BD9-81ED-4DB2-BD59-A6C34878D82A}">
                    <a16:rowId xmlns:a16="http://schemas.microsoft.com/office/drawing/2014/main" val="10001"/>
                  </a:ext>
                </a:extLst>
              </a:tr>
              <a:tr h="518532">
                <a:tc>
                  <a:txBody>
                    <a:bodyPr/>
                    <a:lstStyle/>
                    <a:p>
                      <a:r>
                        <a:rPr lang="en-GB" sz="1200" b="1" dirty="0">
                          <a:solidFill>
                            <a:schemeClr val="tx1"/>
                          </a:solidFill>
                          <a:effectLst/>
                          <a:latin typeface="Gill Sans MT" panose="020B0502020104020203" pitchFamily="34" charset="0"/>
                        </a:rPr>
                        <a:t>Algorithm</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Gill Sans MT" panose="020B0502020104020203" pitchFamily="34" charset="0"/>
                        </a:rPr>
                        <a:t>A step-by-step procedure that is created to solve a problem</a:t>
                      </a:r>
                    </a:p>
                  </a:txBody>
                  <a:tcPr anchor="ctr"/>
                </a:tc>
                <a:extLst>
                  <a:ext uri="{0D108BD9-81ED-4DB2-BD59-A6C34878D82A}">
                    <a16:rowId xmlns:a16="http://schemas.microsoft.com/office/drawing/2014/main" val="1292936313"/>
                  </a:ext>
                </a:extLst>
              </a:tr>
              <a:tr h="518532">
                <a:tc>
                  <a:txBody>
                    <a:bodyPr/>
                    <a:lstStyle/>
                    <a:p>
                      <a:r>
                        <a:rPr lang="en-GB" sz="1200" b="1" dirty="0">
                          <a:solidFill>
                            <a:schemeClr val="tx1"/>
                          </a:solidFill>
                          <a:effectLst/>
                          <a:latin typeface="Gill Sans MT" panose="020B0502020104020203" pitchFamily="34" charset="0"/>
                        </a:rPr>
                        <a:t>Abstraction</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Gill Sans MT" panose="020B0502020104020203" pitchFamily="34" charset="0"/>
                        </a:rPr>
                        <a:t>The process of removing details and patterns that will not help us to solve a problem</a:t>
                      </a:r>
                    </a:p>
                  </a:txBody>
                  <a:tcPr anchor="ctr"/>
                </a:tc>
                <a:extLst>
                  <a:ext uri="{0D108BD9-81ED-4DB2-BD59-A6C34878D82A}">
                    <a16:rowId xmlns:a16="http://schemas.microsoft.com/office/drawing/2014/main" val="10002"/>
                  </a:ext>
                </a:extLst>
              </a:tr>
              <a:tr h="518532">
                <a:tc>
                  <a:txBody>
                    <a:bodyPr/>
                    <a:lstStyle/>
                    <a:p>
                      <a:r>
                        <a:rPr lang="en-US" sz="1200" b="1" dirty="0">
                          <a:effectLst/>
                          <a:latin typeface="Gill Sans MT" panose="020B0502020104020203" pitchFamily="34" charset="0"/>
                        </a:rPr>
                        <a:t>Computational thinking</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Gill Sans MT" panose="020B0502020104020203" pitchFamily="34" charset="0"/>
                        </a:rPr>
                        <a:t>Computational thinking is a way to solve problems by thinking and making decisions like a computer</a:t>
                      </a:r>
                      <a:endParaRPr lang="en-US" sz="1200" dirty="0">
                        <a:effectLst/>
                        <a:latin typeface="Gill Sans MT" panose="020B0502020104020203" pitchFamily="34" charset="0"/>
                      </a:endParaRPr>
                    </a:p>
                  </a:txBody>
                  <a:tcPr anchor="ctr"/>
                </a:tc>
                <a:extLst>
                  <a:ext uri="{0D108BD9-81ED-4DB2-BD59-A6C34878D82A}">
                    <a16:rowId xmlns:a16="http://schemas.microsoft.com/office/drawing/2014/main" val="10003"/>
                  </a:ext>
                </a:extLst>
              </a:tr>
              <a:tr h="518532">
                <a:tc>
                  <a:txBody>
                    <a:bodyPr/>
                    <a:lstStyle/>
                    <a:p>
                      <a:r>
                        <a:rPr lang="en-US" sz="1200" b="1" dirty="0">
                          <a:effectLst/>
                          <a:latin typeface="Gill Sans MT" panose="020B0502020104020203" pitchFamily="34" charset="0"/>
                        </a:rPr>
                        <a:t>Pattern recognition</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Gill Sans MT" panose="020B0502020104020203" pitchFamily="34" charset="0"/>
                        </a:rPr>
                        <a:t>Looking for things that repeat or are the same.</a:t>
                      </a:r>
                    </a:p>
                  </a:txBody>
                  <a:tcPr anchor="ctr"/>
                </a:tc>
                <a:extLst>
                  <a:ext uri="{0D108BD9-81ED-4DB2-BD59-A6C34878D82A}">
                    <a16:rowId xmlns:a16="http://schemas.microsoft.com/office/drawing/2014/main" val="145343694"/>
                  </a:ext>
                </a:extLst>
              </a:tr>
              <a:tr h="518532">
                <a:tc gridSpan="2">
                  <a:txBody>
                    <a:bodyPr/>
                    <a:lstStyle/>
                    <a:p>
                      <a:pPr algn="ctr"/>
                      <a:r>
                        <a:rPr lang="en-US" sz="1200" b="1" dirty="0">
                          <a:latin typeface="Gill Sans MT" panose="020B0502020104020203" pitchFamily="34" charset="0"/>
                        </a:rPr>
                        <a:t>Strings and lists</a:t>
                      </a:r>
                    </a:p>
                  </a:txBody>
                  <a:tcPr anchor="ctr">
                    <a:solidFill>
                      <a:schemeClr val="accent2">
                        <a:lumMod val="20000"/>
                        <a:lumOff val="80000"/>
                      </a:schemeClr>
                    </a:solidFill>
                  </a:tcPr>
                </a:tc>
                <a:tc hMerge="1">
                  <a:txBody>
                    <a:bodyPr/>
                    <a:lstStyle/>
                    <a:p>
                      <a:endParaRPr lang="en-GB"/>
                    </a:p>
                  </a:txBody>
                  <a:tcPr/>
                </a:tc>
                <a:extLst>
                  <a:ext uri="{0D108BD9-81ED-4DB2-BD59-A6C34878D82A}">
                    <a16:rowId xmlns:a16="http://schemas.microsoft.com/office/drawing/2014/main" val="10004"/>
                  </a:ext>
                </a:extLst>
              </a:tr>
              <a:tr h="828000">
                <a:tc>
                  <a:txBody>
                    <a:bodyPr/>
                    <a:lstStyle/>
                    <a:p>
                      <a:pPr>
                        <a:lnSpc>
                          <a:spcPct val="115000"/>
                        </a:lnSpc>
                        <a:spcAft>
                          <a:spcPts val="0"/>
                        </a:spcAft>
                      </a:pPr>
                      <a:r>
                        <a:rPr lang="en-GB" sz="1200" b="1" kern="1200" dirty="0">
                          <a:solidFill>
                            <a:schemeClr val="tx1"/>
                          </a:solidFill>
                          <a:effectLst/>
                          <a:latin typeface="Gill Sans MT" panose="020B0502020104020203" pitchFamily="34" charset="0"/>
                          <a:ea typeface="+mn-ea"/>
                          <a:cs typeface="+mn-cs"/>
                        </a:rPr>
                        <a:t>GUI</a:t>
                      </a:r>
                    </a:p>
                  </a:txBody>
                  <a:tcPr marL="63500" marR="63500" marT="127000" marB="12700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200" b="0" dirty="0">
                          <a:solidFill>
                            <a:schemeClr val="tx1"/>
                          </a:solidFill>
                          <a:effectLst/>
                          <a:latin typeface="Gill Sans MT" panose="020B0502020104020203" pitchFamily="34" charset="0"/>
                          <a:ea typeface="Quicksand"/>
                          <a:cs typeface="Quicksand"/>
                        </a:rPr>
                        <a:t>Acronym for Graphical User Interface. It is an event-driven program that allows the user to interact with it in a variety of ways. For example, buttons and icons. </a:t>
                      </a:r>
                    </a:p>
                  </a:txBody>
                  <a:tcPr marL="63500" marR="63500" marT="127000" marB="127000"/>
                </a:tc>
                <a:extLst>
                  <a:ext uri="{0D108BD9-81ED-4DB2-BD59-A6C34878D82A}">
                    <a16:rowId xmlns:a16="http://schemas.microsoft.com/office/drawing/2014/main" val="10005"/>
                  </a:ext>
                </a:extLst>
              </a:tr>
              <a:tr h="396000">
                <a:tc>
                  <a:txBody>
                    <a:bodyPr/>
                    <a:lstStyle/>
                    <a:p>
                      <a:pPr>
                        <a:lnSpc>
                          <a:spcPct val="115000"/>
                        </a:lnSpc>
                        <a:spcAft>
                          <a:spcPts val="0"/>
                        </a:spcAft>
                      </a:pPr>
                      <a:r>
                        <a:rPr lang="en-GB" sz="1200" b="1" kern="1200" dirty="0">
                          <a:solidFill>
                            <a:schemeClr val="tx1"/>
                          </a:solidFill>
                          <a:effectLst/>
                          <a:latin typeface="Gill Sans MT" panose="020B0502020104020203" pitchFamily="34" charset="0"/>
                          <a:ea typeface="+mn-ea"/>
                          <a:cs typeface="+mn-cs"/>
                        </a:rPr>
                        <a:t>Concatenate</a:t>
                      </a:r>
                    </a:p>
                  </a:txBody>
                  <a:tcPr marL="63500" marR="63500" marT="127000" marB="127000" anchor="ctr"/>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When two or more strings are joined together</a:t>
                      </a:r>
                    </a:p>
                  </a:txBody>
                  <a:tcPr marL="63500" marR="63500" marT="127000" marB="127000"/>
                </a:tc>
                <a:extLst>
                  <a:ext uri="{0D108BD9-81ED-4DB2-BD59-A6C34878D82A}">
                    <a16:rowId xmlns:a16="http://schemas.microsoft.com/office/drawing/2014/main" val="10006"/>
                  </a:ext>
                </a:extLst>
              </a:tr>
              <a:tr h="648000">
                <a:tc>
                  <a:txBody>
                    <a:bodyPr/>
                    <a:lstStyle/>
                    <a:p>
                      <a:pPr>
                        <a:lnSpc>
                          <a:spcPct val="115000"/>
                        </a:lnSpc>
                        <a:spcAft>
                          <a:spcPts val="0"/>
                        </a:spcAft>
                      </a:pPr>
                      <a:r>
                        <a:rPr lang="en-GB" sz="1200" b="1" kern="1200" dirty="0">
                          <a:solidFill>
                            <a:schemeClr val="tx1"/>
                          </a:solidFill>
                          <a:effectLst/>
                          <a:latin typeface="Gill Sans MT" panose="020B0502020104020203" pitchFamily="34" charset="0"/>
                          <a:ea typeface="+mn-ea"/>
                          <a:cs typeface="+mn-cs"/>
                        </a:rPr>
                        <a:t>String</a:t>
                      </a:r>
                    </a:p>
                  </a:txBody>
                  <a:tcPr marL="63500" marR="63500" marT="127000" marB="127000" anchor="ctr"/>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A value that is text. This can include numbers but they will be read as text</a:t>
                      </a:r>
                    </a:p>
                  </a:txBody>
                  <a:tcPr marL="63500" marR="63500" marT="127000" marB="127000"/>
                </a:tc>
                <a:extLst>
                  <a:ext uri="{0D108BD9-81ED-4DB2-BD59-A6C34878D82A}">
                    <a16:rowId xmlns:a16="http://schemas.microsoft.com/office/drawing/2014/main" val="535829074"/>
                  </a:ext>
                </a:extLst>
              </a:tr>
              <a:tr h="432000">
                <a:tc>
                  <a:txBody>
                    <a:bodyPr/>
                    <a:lstStyle/>
                    <a:p>
                      <a:pPr>
                        <a:lnSpc>
                          <a:spcPct val="115000"/>
                        </a:lnSpc>
                        <a:spcAft>
                          <a:spcPts val="0"/>
                        </a:spcAft>
                      </a:pPr>
                      <a:r>
                        <a:rPr lang="en-GB" sz="1200" b="1" kern="1200" dirty="0">
                          <a:solidFill>
                            <a:schemeClr val="tx1"/>
                          </a:solidFill>
                          <a:effectLst/>
                          <a:latin typeface="Gill Sans MT" panose="020B0502020104020203" pitchFamily="34" charset="0"/>
                          <a:ea typeface="+mn-ea"/>
                          <a:cs typeface="+mn-cs"/>
                        </a:rPr>
                        <a:t>String handling</a:t>
                      </a:r>
                    </a:p>
                  </a:txBody>
                  <a:tcPr marL="63500" marR="63500" marT="127000" marB="127000" anchor="ctr"/>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Quicksand"/>
                          <a:cs typeface="Quicksand"/>
                        </a:rPr>
                        <a:t>Performing operations on string</a:t>
                      </a:r>
                    </a:p>
                  </a:txBody>
                  <a:tcPr marL="63500" marR="63500" marT="127000" marB="127000"/>
                </a:tc>
                <a:extLst>
                  <a:ext uri="{0D108BD9-81ED-4DB2-BD59-A6C34878D82A}">
                    <a16:rowId xmlns:a16="http://schemas.microsoft.com/office/drawing/2014/main" val="2987809100"/>
                  </a:ext>
                </a:extLst>
              </a:tr>
            </a:tbl>
          </a:graphicData>
        </a:graphic>
      </p:graphicFrame>
    </p:spTree>
    <p:extLst>
      <p:ext uri="{BB962C8B-B14F-4D97-AF65-F5344CB8AC3E}">
        <p14:creationId xmlns:p14="http://schemas.microsoft.com/office/powerpoint/2010/main" val="1225092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89239580"/>
              </p:ext>
            </p:extLst>
          </p:nvPr>
        </p:nvGraphicFramePr>
        <p:xfrm>
          <a:off x="176626" y="344951"/>
          <a:ext cx="11858620" cy="6325814"/>
        </p:xfrm>
        <a:graphic>
          <a:graphicData uri="http://schemas.openxmlformats.org/drawingml/2006/table">
            <a:tbl>
              <a:tblPr firstRow="1" bandRow="1">
                <a:tableStyleId>{5940675A-B579-460E-94D1-54222C63F5DA}</a:tableStyleId>
              </a:tblPr>
              <a:tblGrid>
                <a:gridCol w="1484570">
                  <a:extLst>
                    <a:ext uri="{9D8B030D-6E8A-4147-A177-3AD203B41FA5}">
                      <a16:colId xmlns:a16="http://schemas.microsoft.com/office/drawing/2014/main" val="20000"/>
                    </a:ext>
                  </a:extLst>
                </a:gridCol>
                <a:gridCol w="10374050">
                  <a:extLst>
                    <a:ext uri="{9D8B030D-6E8A-4147-A177-3AD203B41FA5}">
                      <a16:colId xmlns:a16="http://schemas.microsoft.com/office/drawing/2014/main" val="20001"/>
                    </a:ext>
                  </a:extLst>
                </a:gridCol>
              </a:tblGrid>
              <a:tr h="289611">
                <a:tc>
                  <a:txBody>
                    <a:bodyPr/>
                    <a:lstStyle/>
                    <a:p>
                      <a:pPr algn="l"/>
                      <a:r>
                        <a:rPr lang="en-GB" sz="1200" b="1" dirty="0">
                          <a:latin typeface="Gill Sans MT" panose="020B0502020104020203" pitchFamily="34" charset="0"/>
                        </a:rPr>
                        <a:t>Key Word</a:t>
                      </a:r>
                    </a:p>
                  </a:txBody>
                  <a:tcPr anchor="ctr">
                    <a:solidFill>
                      <a:srgbClr val="FFCCFF"/>
                    </a:solidFill>
                  </a:tcPr>
                </a:tc>
                <a:tc>
                  <a:txBody>
                    <a:bodyPr/>
                    <a:lstStyle/>
                    <a:p>
                      <a:pPr algn="l"/>
                      <a:r>
                        <a:rPr lang="en-GB" sz="1200" b="1" dirty="0">
                          <a:latin typeface="Gill Sans MT" panose="020B0502020104020203" pitchFamily="34" charset="0"/>
                        </a:rPr>
                        <a:t>Definition</a:t>
                      </a:r>
                    </a:p>
                  </a:txBody>
                  <a:tcPr anchor="ctr">
                    <a:solidFill>
                      <a:srgbClr val="FFCCFF"/>
                    </a:solidFill>
                  </a:tcPr>
                </a:tc>
                <a:extLst>
                  <a:ext uri="{0D108BD9-81ED-4DB2-BD59-A6C34878D82A}">
                    <a16:rowId xmlns:a16="http://schemas.microsoft.com/office/drawing/2014/main" val="10000"/>
                  </a:ext>
                </a:extLst>
              </a:tr>
              <a:tr h="30697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Identity</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Identity is the qualities, beliefs, personality traits, appearance, and/or expressions that characterize a person or group </a:t>
                      </a:r>
                    </a:p>
                  </a:txBody>
                  <a:tcPr marL="36576" marR="36576" marT="36576" marB="36576" anchor="ctr"/>
                </a:tc>
                <a:extLst>
                  <a:ext uri="{0D108BD9-81ED-4DB2-BD59-A6C34878D82A}">
                    <a16:rowId xmlns:a16="http://schemas.microsoft.com/office/drawing/2014/main" val="10001"/>
                  </a:ext>
                </a:extLst>
              </a:tr>
              <a:tr h="46245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Gender</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either of the two sexes (male and female), especially when considered with reference to social and cultural differences rather than biological ones. The term is also used more broadly to denote a range of identities that do not correspond to established ideas of male and female. </a:t>
                      </a:r>
                    </a:p>
                  </a:txBody>
                  <a:tcPr marL="36576" marR="36576" marT="36576" marB="36576" anchor="ctr"/>
                </a:tc>
                <a:extLst>
                  <a:ext uri="{0D108BD9-81ED-4DB2-BD59-A6C34878D82A}">
                    <a16:rowId xmlns:a16="http://schemas.microsoft.com/office/drawing/2014/main" val="10002"/>
                  </a:ext>
                </a:extLst>
              </a:tr>
              <a:tr h="46245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Artist Analysis </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An Artist study is the breakdown of the artistic elements in an artwork to discover how it portrays meaning.</a:t>
                      </a:r>
                    </a:p>
                    <a:p>
                      <a:r>
                        <a:rPr lang="en-GB" sz="1200" kern="1200" dirty="0">
                          <a:solidFill>
                            <a:schemeClr val="tx1"/>
                          </a:solidFill>
                          <a:effectLst/>
                          <a:latin typeface="Gill Sans MT" panose="020B0502020104020203" pitchFamily="34" charset="0"/>
                          <a:ea typeface="+mn-ea"/>
                          <a:cs typeface="+mn-cs"/>
                        </a:rPr>
                        <a:t>Analysing art is an aspect that many students find difficult, practicing it will help you develop your language and skills.</a:t>
                      </a:r>
                    </a:p>
                  </a:txBody>
                  <a:tcPr marL="36576" marR="36576" marT="36576" marB="36576" anchor="ctr"/>
                </a:tc>
                <a:extLst>
                  <a:ext uri="{0D108BD9-81ED-4DB2-BD59-A6C34878D82A}">
                    <a16:rowId xmlns:a16="http://schemas.microsoft.com/office/drawing/2014/main" val="10003"/>
                  </a:ext>
                </a:extLst>
              </a:tr>
              <a:tr h="46245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Artist Transcription </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Transcription in painting is copying, but often with a different purpose than to produce a replica. Artists use transcription to learn how another artist worked: how she constructed her painting, produced brush strokes and visual effects, and how they mixed colours </a:t>
                      </a:r>
                    </a:p>
                  </a:txBody>
                  <a:tcPr marL="36576" marR="36576" marT="36576" marB="36576" anchor="ctr"/>
                </a:tc>
                <a:extLst>
                  <a:ext uri="{0D108BD9-81ED-4DB2-BD59-A6C34878D82A}">
                    <a16:rowId xmlns:a16="http://schemas.microsoft.com/office/drawing/2014/main" val="10004"/>
                  </a:ext>
                </a:extLst>
              </a:tr>
              <a:tr h="306361">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Critic</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a person who judges the merits of literary or artistic works, especially one who does so professionally. </a:t>
                      </a:r>
                    </a:p>
                  </a:txBody>
                  <a:tcPr marL="36576" marR="36576" marT="36576" marB="36576" anchor="ctr"/>
                </a:tc>
                <a:extLst>
                  <a:ext uri="{0D108BD9-81ED-4DB2-BD59-A6C34878D82A}">
                    <a16:rowId xmlns:a16="http://schemas.microsoft.com/office/drawing/2014/main" val="3925240874"/>
                  </a:ext>
                </a:extLst>
              </a:tr>
              <a:tr h="46245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Context </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Specific to artwork, context consists of all of the things about the artwork that might have influenced the artwork or the maker (artist) but which are not actually part of the artwork. </a:t>
                      </a:r>
                    </a:p>
                  </a:txBody>
                  <a:tcPr marL="36576" marR="36576" marT="36576" marB="36576" anchor="ctr"/>
                </a:tc>
                <a:extLst>
                  <a:ext uri="{0D108BD9-81ED-4DB2-BD59-A6C34878D82A}">
                    <a16:rowId xmlns:a16="http://schemas.microsoft.com/office/drawing/2014/main" val="3041935017"/>
                  </a:ext>
                </a:extLst>
              </a:tr>
              <a:tr h="30697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Culture</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the ideas, customs, and social behaviour of a particular people or society </a:t>
                      </a:r>
                    </a:p>
                  </a:txBody>
                  <a:tcPr marL="36576" marR="36576" marT="36576" marB="36576" anchor="ctr"/>
                </a:tc>
                <a:extLst>
                  <a:ext uri="{0D108BD9-81ED-4DB2-BD59-A6C34878D82A}">
                    <a16:rowId xmlns:a16="http://schemas.microsoft.com/office/drawing/2014/main" val="4149408354"/>
                  </a:ext>
                </a:extLst>
              </a:tr>
              <a:tr h="46245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Impasto</a:t>
                      </a:r>
                    </a:p>
                  </a:txBody>
                  <a:tcPr marL="36576" marR="36576" marT="36576" marB="36576" anchor="ctr"/>
                </a:tc>
                <a:tc>
                  <a:txBody>
                    <a:bodyPr/>
                    <a:lstStyle/>
                    <a:p>
                      <a:r>
                        <a:rPr lang="en-GB" sz="1200" b="0" i="0" kern="1200" dirty="0">
                          <a:solidFill>
                            <a:schemeClr val="tx1"/>
                          </a:solidFill>
                          <a:effectLst/>
                          <a:latin typeface="Gill Sans MT" panose="020B0502020104020203" pitchFamily="34" charset="0"/>
                          <a:ea typeface="+mn-ea"/>
                          <a:cs typeface="+mn-cs"/>
                        </a:rPr>
                        <a:t>An oil painting technique that might require a little more practice, Impasto painting was a key feature of many of Van Gogh’s works. Requiring deliberate strokes of thick paint, each mark of the paintbrush is clearly visible in the finished piece.</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nchor="ctr"/>
                </a:tc>
                <a:extLst>
                  <a:ext uri="{0D108BD9-81ED-4DB2-BD59-A6C34878D82A}">
                    <a16:rowId xmlns:a16="http://schemas.microsoft.com/office/drawing/2014/main" val="1235971345"/>
                  </a:ext>
                </a:extLst>
              </a:tr>
              <a:tr h="46245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Chiaroscuro</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r>
                        <a:rPr lang="en-GB" sz="1200" b="0" i="0" kern="1200" dirty="0">
                          <a:solidFill>
                            <a:schemeClr val="tx1"/>
                          </a:solidFill>
                          <a:effectLst/>
                          <a:latin typeface="Gill Sans MT" panose="020B0502020104020203" pitchFamily="34" charset="0"/>
                          <a:ea typeface="+mn-ea"/>
                          <a:cs typeface="+mn-cs"/>
                        </a:rPr>
                        <a:t>Offering a significant contrast between the lighter and darker aspects of a painting, Chiaroscuro was used a lot by renaissance artists such as </a:t>
                      </a:r>
                      <a:r>
                        <a:rPr lang="en-GB" sz="1200" b="0" i="0" kern="1200" dirty="0" err="1">
                          <a:solidFill>
                            <a:schemeClr val="tx1"/>
                          </a:solidFill>
                          <a:effectLst/>
                          <a:latin typeface="Gill Sans MT" panose="020B0502020104020203" pitchFamily="34" charset="0"/>
                          <a:ea typeface="+mn-ea"/>
                          <a:cs typeface="+mn-cs"/>
                        </a:rPr>
                        <a:t>Rembrant</a:t>
                      </a:r>
                      <a:r>
                        <a:rPr lang="en-GB" sz="1200" b="0" i="0" kern="1200" dirty="0">
                          <a:solidFill>
                            <a:schemeClr val="tx1"/>
                          </a:solidFill>
                          <a:effectLst/>
                          <a:latin typeface="Gill Sans MT" panose="020B0502020104020203" pitchFamily="34" charset="0"/>
                          <a:ea typeface="+mn-ea"/>
                          <a:cs typeface="+mn-cs"/>
                        </a:rPr>
                        <a:t> and Caravaggio.</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nchor="ctr"/>
                </a:tc>
                <a:extLst>
                  <a:ext uri="{0D108BD9-81ED-4DB2-BD59-A6C34878D82A}">
                    <a16:rowId xmlns:a16="http://schemas.microsoft.com/office/drawing/2014/main" val="3748769057"/>
                  </a:ext>
                </a:extLst>
              </a:tr>
              <a:tr h="53564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Under</a:t>
                      </a:r>
                      <a:r>
                        <a:rPr lang="en-GB" sz="1200" kern="1400" baseline="0" dirty="0">
                          <a:ln>
                            <a:noFill/>
                          </a:ln>
                          <a:solidFill>
                            <a:srgbClr val="000000"/>
                          </a:solidFill>
                          <a:effectLst/>
                          <a:latin typeface="Gill Sans MT" panose="020B0502020104020203" pitchFamily="34" charset="0"/>
                        </a:rPr>
                        <a:t> painting</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b="0" i="0" kern="1200" dirty="0">
                          <a:solidFill>
                            <a:schemeClr val="tx1"/>
                          </a:solidFill>
                          <a:effectLst/>
                          <a:latin typeface="Gill Sans MT" panose="020B0502020104020203" pitchFamily="34" charset="0"/>
                          <a:ea typeface="+mn-ea"/>
                          <a:cs typeface="+mn-cs"/>
                        </a:rPr>
                        <a:t>Underpainting removes that fear factor, as it involves ‘sketching’ the subject in one very thin layer of paint and blocking out any background so that you’ll know where to put this later in the creative process. </a:t>
                      </a:r>
                      <a:endParaRPr lang="en-GB"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543258229"/>
                  </a:ext>
                </a:extLst>
              </a:tr>
              <a:tr h="46245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Dry Brushing</a:t>
                      </a:r>
                    </a:p>
                  </a:txBody>
                  <a:tcPr marL="36576" marR="36576" marT="36576" marB="36576" anchor="ctr"/>
                </a:tc>
                <a:tc>
                  <a:txBody>
                    <a:bodyPr/>
                    <a:lstStyle/>
                    <a:p>
                      <a:r>
                        <a:rPr lang="en-GB" sz="1200" b="0" i="0" kern="1200" dirty="0">
                          <a:solidFill>
                            <a:schemeClr val="tx1"/>
                          </a:solidFill>
                          <a:effectLst/>
                          <a:latin typeface="Gill Sans MT" panose="020B0502020104020203" pitchFamily="34" charset="0"/>
                          <a:ea typeface="+mn-ea"/>
                          <a:cs typeface="+mn-cs"/>
                        </a:rPr>
                        <a:t>The secret to dry brush painting is to apply the paint with the very tip of your brush. Work with a clean, dry brush and scrub it over the surface you're painting. Use a stabbing motion to really push the paint into any crevices. You want to work quickly to brush the paint out well.</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nchor="ctr"/>
                </a:tc>
                <a:extLst>
                  <a:ext uri="{0D108BD9-81ED-4DB2-BD59-A6C34878D82A}">
                    <a16:rowId xmlns:a16="http://schemas.microsoft.com/office/drawing/2014/main" val="3146237369"/>
                  </a:ext>
                </a:extLst>
              </a:tr>
              <a:tr h="30697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Concept</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Concepts are defined as abstract ideas </a:t>
                      </a:r>
                    </a:p>
                  </a:txBody>
                  <a:tcPr marL="36576" marR="36576" marT="36576" marB="36576" anchor="ctr"/>
                </a:tc>
                <a:extLst>
                  <a:ext uri="{0D108BD9-81ED-4DB2-BD59-A6C34878D82A}">
                    <a16:rowId xmlns:a16="http://schemas.microsoft.com/office/drawing/2014/main" val="3189114812"/>
                  </a:ext>
                </a:extLst>
              </a:tr>
              <a:tr h="42217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Theme</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Theme relates to the meaning of a painting, rather than the subject, which is specific and basic. A theme is deeper and broader and conveys something more universal. </a:t>
                      </a:r>
                    </a:p>
                  </a:txBody>
                  <a:tcPr marL="36576" marR="36576" marT="36576" marB="36576" anchor="ctr"/>
                </a:tc>
                <a:extLst>
                  <a:ext uri="{0D108BD9-81ED-4DB2-BD59-A6C34878D82A}">
                    <a16:rowId xmlns:a16="http://schemas.microsoft.com/office/drawing/2014/main" val="926076416"/>
                  </a:ext>
                </a:extLst>
              </a:tr>
              <a:tr h="30697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Interpret</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explain the meaning of (information or actions) </a:t>
                      </a:r>
                    </a:p>
                  </a:txBody>
                  <a:tcPr marL="36576" marR="36576" marT="36576" marB="36576" anchor="ctr"/>
                </a:tc>
                <a:extLst>
                  <a:ext uri="{0D108BD9-81ED-4DB2-BD59-A6C34878D82A}">
                    <a16:rowId xmlns:a16="http://schemas.microsoft.com/office/drawing/2014/main" val="1875491268"/>
                  </a:ext>
                </a:extLst>
              </a:tr>
              <a:tr h="30697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Annotation</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A </a:t>
                      </a:r>
                      <a:r>
                        <a:rPr lang="en-GB" sz="1200" kern="1200" dirty="0">
                          <a:solidFill>
                            <a:schemeClr val="tx1"/>
                          </a:solidFill>
                          <a:effectLst/>
                          <a:latin typeface="Gill Sans MT" panose="020B0502020104020203" pitchFamily="34" charset="0"/>
                          <a:ea typeface="+mn-ea"/>
                          <a:cs typeface="+mn-cs"/>
                        </a:rPr>
                        <a:t>note by way of explanation or comment added to a text or diagram </a:t>
                      </a:r>
                    </a:p>
                  </a:txBody>
                  <a:tcPr marL="36576" marR="36576" marT="36576" marB="36576" anchor="ctr"/>
                </a:tc>
                <a:extLst>
                  <a:ext uri="{0D108BD9-81ED-4DB2-BD59-A6C34878D82A}">
                    <a16:rowId xmlns:a16="http://schemas.microsoft.com/office/drawing/2014/main" val="3961565093"/>
                  </a:ext>
                </a:extLst>
              </a:tr>
            </a:tbl>
          </a:graphicData>
        </a:graphic>
      </p:graphicFrame>
      <p:sp>
        <p:nvSpPr>
          <p:cNvPr id="3" name="TextBox 2"/>
          <p:cNvSpPr txBox="1"/>
          <p:nvPr/>
        </p:nvSpPr>
        <p:spPr>
          <a:xfrm>
            <a:off x="10470158" y="114119"/>
            <a:ext cx="156508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Art</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7" name="TextBox 6"/>
          <p:cNvSpPr txBox="1"/>
          <p:nvPr/>
        </p:nvSpPr>
        <p:spPr>
          <a:xfrm>
            <a:off x="11713029" y="6489391"/>
            <a:ext cx="478971"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15</a:t>
            </a:r>
          </a:p>
        </p:txBody>
      </p:sp>
    </p:spTree>
    <p:extLst>
      <p:ext uri="{BB962C8B-B14F-4D97-AF65-F5344CB8AC3E}">
        <p14:creationId xmlns:p14="http://schemas.microsoft.com/office/powerpoint/2010/main" val="158310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nvGraphicFramePr>
        <p:xfrm>
          <a:off x="6208296" y="764892"/>
          <a:ext cx="5342020" cy="5605913"/>
        </p:xfrm>
        <a:graphic>
          <a:graphicData uri="http://schemas.openxmlformats.org/drawingml/2006/table">
            <a:tbl>
              <a:tblPr firstRow="1" bandRow="1">
                <a:tableStyleId>{5940675A-B579-460E-94D1-54222C63F5DA}</a:tableStyleId>
              </a:tblPr>
              <a:tblGrid>
                <a:gridCol w="1557478">
                  <a:extLst>
                    <a:ext uri="{9D8B030D-6E8A-4147-A177-3AD203B41FA5}">
                      <a16:colId xmlns:a16="http://schemas.microsoft.com/office/drawing/2014/main" val="20000"/>
                    </a:ext>
                  </a:extLst>
                </a:gridCol>
                <a:gridCol w="3784542">
                  <a:extLst>
                    <a:ext uri="{9D8B030D-6E8A-4147-A177-3AD203B41FA5}">
                      <a16:colId xmlns:a16="http://schemas.microsoft.com/office/drawing/2014/main" val="20001"/>
                    </a:ext>
                  </a:extLst>
                </a:gridCol>
              </a:tblGrid>
              <a:tr h="486626">
                <a:tc gridSpan="2">
                  <a:txBody>
                    <a:bodyPr/>
                    <a:lstStyle/>
                    <a:p>
                      <a:pPr algn="ctr"/>
                      <a:r>
                        <a:rPr lang="en-US" sz="1200" b="1" dirty="0">
                          <a:latin typeface="Gill Sans MT" panose="020B0502020104020203" pitchFamily="34" charset="0"/>
                        </a:rPr>
                        <a:t>Developing Ideas</a:t>
                      </a:r>
                    </a:p>
                  </a:txBody>
                  <a:tcPr anchor="ctr">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602424">
                <a:tc>
                  <a:txBody>
                    <a:bodyPr/>
                    <a:lstStyle/>
                    <a:p>
                      <a:pPr marL="0" marR="0" indent="0" algn="ctr" defTabSz="914411" rtl="0" eaLnBrk="1" fontAlgn="auto" latinLnBrk="0" hangingPunct="1">
                        <a:lnSpc>
                          <a:spcPct val="100000"/>
                        </a:lnSpc>
                        <a:spcBef>
                          <a:spcPts val="0"/>
                        </a:spcBef>
                        <a:spcAft>
                          <a:spcPts val="0"/>
                        </a:spcAft>
                        <a:buClrTx/>
                        <a:buSzTx/>
                        <a:buFontTx/>
                        <a:buNone/>
                        <a:tabLst/>
                        <a:defRPr/>
                      </a:pPr>
                      <a:r>
                        <a:rPr lang="en-GB" sz="1200" b="1" dirty="0">
                          <a:latin typeface="Gill Sans MT" panose="020B0502020104020203" pitchFamily="34" charset="0"/>
                        </a:rPr>
                        <a:t>Soundscape</a:t>
                      </a:r>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latin typeface="Gill Sans MT" panose="020B0502020104020203" pitchFamily="34" charset="0"/>
                        </a:rPr>
                        <a:t>The actors used their bodies to create sound effects for the performance</a:t>
                      </a:r>
                    </a:p>
                  </a:txBody>
                  <a:tcPr anchor="ctr"/>
                </a:tc>
                <a:extLst>
                  <a:ext uri="{0D108BD9-81ED-4DB2-BD59-A6C34878D82A}">
                    <a16:rowId xmlns:a16="http://schemas.microsoft.com/office/drawing/2014/main" val="10001"/>
                  </a:ext>
                </a:extLst>
              </a:tr>
              <a:tr h="423591">
                <a:tc>
                  <a:txBody>
                    <a:bodyPr/>
                    <a:lstStyle/>
                    <a:p>
                      <a:pPr algn="ctr"/>
                      <a:r>
                        <a:rPr lang="en-GB" sz="1200" b="1" dirty="0">
                          <a:latin typeface="Gill Sans MT" panose="020B0502020104020203" pitchFamily="34" charset="0"/>
                        </a:rPr>
                        <a:t>Transitions</a:t>
                      </a:r>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The fluid and focused movement between scenes/images </a:t>
                      </a:r>
                      <a:endParaRPr lang="en-GB" sz="120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10002"/>
                  </a:ext>
                </a:extLst>
              </a:tr>
              <a:tr h="602424">
                <a:tc>
                  <a:txBody>
                    <a:bodyPr/>
                    <a:lstStyle/>
                    <a:p>
                      <a:pPr algn="ctr"/>
                      <a:r>
                        <a:rPr lang="en-GB" sz="1200" b="1" dirty="0">
                          <a:latin typeface="Gill Sans MT" panose="020B0502020104020203" pitchFamily="34" charset="0"/>
                          <a:cs typeface="Calibri Light" panose="020F0302020204030204" pitchFamily="34" charset="0"/>
                        </a:rPr>
                        <a:t>Proxemics</a:t>
                      </a:r>
                      <a:endParaRPr lang="en-GB" sz="1200" b="1" dirty="0">
                        <a:latin typeface="Gill Sans MT" panose="020B0502020104020203" pitchFamily="34" charset="0"/>
                      </a:endParaRPr>
                    </a:p>
                  </a:txBody>
                  <a:tcPr anchor="ctr"/>
                </a:tc>
                <a:tc>
                  <a:txBody>
                    <a:bodyPr/>
                    <a:lstStyle/>
                    <a:p>
                      <a:pPr algn="l"/>
                      <a:r>
                        <a:rPr lang="en-GB" sz="1200" dirty="0">
                          <a:latin typeface="Gill Sans MT" panose="020B0502020104020203" pitchFamily="34" charset="0"/>
                          <a:cs typeface="Calibri Light" panose="020F0302020204030204" pitchFamily="34" charset="0"/>
                        </a:rPr>
                        <a:t>Proxemics is how close or near you are to others on stage. This can help to communicate meaning e.g. if your character is scared of another character you might stand far away.</a:t>
                      </a:r>
                      <a:endParaRPr lang="en-GB" sz="1200" baseline="0" dirty="0">
                        <a:latin typeface="Gill Sans MT" panose="020B0502020104020203" pitchFamily="34" charset="0"/>
                        <a:cs typeface="Calibri Light" panose="020F0302020204030204" pitchFamily="34" charset="0"/>
                      </a:endParaRPr>
                    </a:p>
                  </a:txBody>
                  <a:tcPr anchor="ctr"/>
                </a:tc>
                <a:extLst>
                  <a:ext uri="{0D108BD9-81ED-4DB2-BD59-A6C34878D82A}">
                    <a16:rowId xmlns:a16="http://schemas.microsoft.com/office/drawing/2014/main" val="10003"/>
                  </a:ext>
                </a:extLst>
              </a:tr>
              <a:tr h="602424">
                <a:tc>
                  <a:txBody>
                    <a:bodyPr/>
                    <a:lstStyle/>
                    <a:p>
                      <a:pPr algn="ctr"/>
                      <a:r>
                        <a:rPr lang="en-GB" sz="1200" b="1" dirty="0">
                          <a:latin typeface="Gill Sans MT" panose="020B0502020104020203" pitchFamily="34" charset="0"/>
                        </a:rPr>
                        <a:t>Storyboarding</a:t>
                      </a:r>
                    </a:p>
                  </a:txBody>
                  <a:tcPr anchor="ctr"/>
                </a:tc>
                <a:tc>
                  <a:txBody>
                    <a:bodyPr/>
                    <a:lstStyle/>
                    <a:p>
                      <a:pPr algn="l"/>
                      <a:r>
                        <a:rPr lang="en-GB" sz="1200" dirty="0">
                          <a:latin typeface="Gill Sans MT" panose="020B0502020104020203" pitchFamily="34" charset="0"/>
                        </a:rPr>
                        <a:t>Involves</a:t>
                      </a:r>
                      <a:r>
                        <a:rPr lang="en-GB" sz="1200" baseline="0" dirty="0">
                          <a:latin typeface="Gill Sans MT" panose="020B0502020104020203" pitchFamily="34" charset="0"/>
                        </a:rPr>
                        <a:t> creating a </a:t>
                      </a:r>
                      <a:r>
                        <a:rPr lang="en-GB" sz="1200" dirty="0">
                          <a:latin typeface="Gill Sans MT" panose="020B0502020104020203" pitchFamily="34" charset="0"/>
                        </a:rPr>
                        <a:t>series of images and/or text showing the sequence of the action planned for a</a:t>
                      </a:r>
                      <a:r>
                        <a:rPr lang="en-GB" sz="1200" baseline="0" dirty="0">
                          <a:latin typeface="Gill Sans MT" panose="020B0502020104020203" pitchFamily="34" charset="0"/>
                        </a:rPr>
                        <a:t> devised drama.</a:t>
                      </a:r>
                      <a:endParaRPr lang="en-GB" sz="1200" dirty="0">
                        <a:latin typeface="Gill Sans MT" panose="020B0502020104020203" pitchFamily="34" charset="0"/>
                      </a:endParaRPr>
                    </a:p>
                  </a:txBody>
                  <a:tcPr anchor="ctr"/>
                </a:tc>
                <a:extLst>
                  <a:ext uri="{0D108BD9-81ED-4DB2-BD59-A6C34878D82A}">
                    <a16:rowId xmlns:a16="http://schemas.microsoft.com/office/drawing/2014/main" val="1225530206"/>
                  </a:ext>
                </a:extLst>
              </a:tr>
              <a:tr h="602424">
                <a:tc>
                  <a:txBody>
                    <a:bodyPr/>
                    <a:lstStyle/>
                    <a:p>
                      <a:pPr algn="ctr"/>
                      <a:r>
                        <a:rPr lang="en-GB" sz="1200" b="1" dirty="0">
                          <a:latin typeface="Gill Sans MT" panose="020B0502020104020203" pitchFamily="34" charset="0"/>
                        </a:rPr>
                        <a:t>Cue to Cue Rehearsal</a:t>
                      </a:r>
                    </a:p>
                  </a:txBody>
                  <a:tcPr anchor="ctr"/>
                </a:tc>
                <a:tc>
                  <a:txBody>
                    <a:bodyPr/>
                    <a:lstStyle/>
                    <a:p>
                      <a:pPr algn="l"/>
                      <a:r>
                        <a:rPr lang="en-GB" sz="1200" dirty="0">
                          <a:latin typeface="Gill Sans MT" panose="020B0502020104020203" pitchFamily="34" charset="0"/>
                        </a:rPr>
                        <a:t>This involves a rehearsal where</a:t>
                      </a:r>
                      <a:r>
                        <a:rPr lang="en-GB" sz="1200" baseline="0" dirty="0">
                          <a:latin typeface="Gill Sans MT" panose="020B0502020104020203" pitchFamily="34" charset="0"/>
                        </a:rPr>
                        <a:t> the actors remove all of the </a:t>
                      </a:r>
                      <a:r>
                        <a:rPr lang="en-GB" sz="1200" dirty="0">
                          <a:latin typeface="Gill Sans MT" panose="020B0502020104020203" pitchFamily="34" charset="0"/>
                        </a:rPr>
                        <a:t>action and dialogue between cues during a technical rehearsal.</a:t>
                      </a:r>
                    </a:p>
                  </a:txBody>
                  <a:tcPr anchor="ctr"/>
                </a:tc>
                <a:extLst>
                  <a:ext uri="{0D108BD9-81ED-4DB2-BD59-A6C34878D82A}">
                    <a16:rowId xmlns:a16="http://schemas.microsoft.com/office/drawing/2014/main" val="3160735499"/>
                  </a:ext>
                </a:extLst>
              </a:tr>
              <a:tr h="602424">
                <a:tc>
                  <a:txBody>
                    <a:bodyPr/>
                    <a:lstStyle/>
                    <a:p>
                      <a:pPr algn="ctr"/>
                      <a:r>
                        <a:rPr lang="en-GB" sz="1200" b="1" dirty="0">
                          <a:latin typeface="Gill Sans MT" panose="020B0502020104020203" pitchFamily="34" charset="0"/>
                        </a:rPr>
                        <a:t>Narrative</a:t>
                      </a:r>
                    </a:p>
                  </a:txBody>
                  <a:tcPr anchor="ctr"/>
                </a:tc>
                <a:tc>
                  <a:txBody>
                    <a:bodyPr/>
                    <a:lstStyle/>
                    <a:p>
                      <a:pPr algn="l"/>
                      <a:r>
                        <a:rPr lang="en-GB" sz="1200" kern="1200" dirty="0">
                          <a:solidFill>
                            <a:schemeClr val="tx1"/>
                          </a:solidFill>
                          <a:latin typeface="Gill Sans MT" panose="020B0502020104020203" pitchFamily="34" charset="0"/>
                          <a:ea typeface="+mn-ea"/>
                          <a:cs typeface="+mn-cs"/>
                        </a:rPr>
                        <a:t>The narrative is the storyline or plot of a piece of drama. A narrative should be clear for the audience so that the</a:t>
                      </a:r>
                    </a:p>
                    <a:p>
                      <a:pPr algn="l"/>
                      <a:r>
                        <a:rPr lang="en-GB" sz="1200" kern="1200" dirty="0">
                          <a:solidFill>
                            <a:schemeClr val="tx1"/>
                          </a:solidFill>
                          <a:latin typeface="Gill Sans MT" panose="020B0502020104020203" pitchFamily="34" charset="0"/>
                          <a:ea typeface="+mn-ea"/>
                          <a:cs typeface="+mn-cs"/>
                        </a:rPr>
                        <a:t>storytelling makes sense - although there are different ways to structure a narrative which will explore in lessons</a:t>
                      </a:r>
                    </a:p>
                  </a:txBody>
                  <a:tcPr anchor="ctr"/>
                </a:tc>
                <a:extLst>
                  <a:ext uri="{0D108BD9-81ED-4DB2-BD59-A6C34878D82A}">
                    <a16:rowId xmlns:a16="http://schemas.microsoft.com/office/drawing/2014/main" val="1966114263"/>
                  </a:ext>
                </a:extLst>
              </a:tr>
              <a:tr h="602424">
                <a:tc>
                  <a:txBody>
                    <a:bodyPr/>
                    <a:lstStyle/>
                    <a:p>
                      <a:pPr algn="ctr"/>
                      <a:r>
                        <a:rPr lang="en-GB" sz="1200" b="1" dirty="0">
                          <a:latin typeface="Gill Sans MT" panose="020B0502020104020203" pitchFamily="34" charset="0"/>
                        </a:rPr>
                        <a:t>Semiotics</a:t>
                      </a:r>
                    </a:p>
                  </a:txBody>
                  <a:tcPr anchor="ctr"/>
                </a:tc>
                <a:tc>
                  <a:txBody>
                    <a:bodyPr/>
                    <a:lstStyle/>
                    <a:p>
                      <a:pPr algn="l"/>
                      <a:r>
                        <a:rPr lang="en-GB" sz="1200" dirty="0">
                          <a:latin typeface="Gill Sans MT" panose="020B0502020104020203" pitchFamily="34" charset="0"/>
                        </a:rPr>
                        <a:t>This refers to how meaning is created and communicated through the systems of signs and</a:t>
                      </a:r>
                      <a:r>
                        <a:rPr lang="en-GB" sz="1200" baseline="0" dirty="0">
                          <a:latin typeface="Gill Sans MT" panose="020B0502020104020203" pitchFamily="34" charset="0"/>
                        </a:rPr>
                        <a:t> </a:t>
                      </a:r>
                      <a:r>
                        <a:rPr lang="en-GB" sz="1200" dirty="0">
                          <a:latin typeface="Gill Sans MT" panose="020B0502020104020203" pitchFamily="34" charset="0"/>
                        </a:rPr>
                        <a:t>symbols of drama. </a:t>
                      </a:r>
                    </a:p>
                  </a:txBody>
                  <a:tcPr anchor="ctr"/>
                </a:tc>
                <a:extLst>
                  <a:ext uri="{0D108BD9-81ED-4DB2-BD59-A6C34878D82A}">
                    <a16:rowId xmlns:a16="http://schemas.microsoft.com/office/drawing/2014/main" val="4085609080"/>
                  </a:ext>
                </a:extLst>
              </a:tr>
              <a:tr h="602424">
                <a:tc>
                  <a:txBody>
                    <a:bodyPr/>
                    <a:lstStyle/>
                    <a:p>
                      <a:pPr algn="ctr"/>
                      <a:r>
                        <a:rPr lang="en-GB" sz="1200" b="1" dirty="0">
                          <a:latin typeface="Gill Sans MT" panose="020B0502020104020203" pitchFamily="34" charset="0"/>
                        </a:rPr>
                        <a:t>Movement in unison</a:t>
                      </a:r>
                    </a:p>
                  </a:txBody>
                  <a:tcPr anchor="ctr"/>
                </a:tc>
                <a:tc>
                  <a:txBody>
                    <a:bodyPr/>
                    <a:lstStyle/>
                    <a:p>
                      <a:pPr algn="l"/>
                      <a:r>
                        <a:rPr lang="en-GB" sz="1200" dirty="0">
                          <a:latin typeface="Gill Sans MT" panose="020B0502020104020203" pitchFamily="34" charset="0"/>
                        </a:rPr>
                        <a:t>All actors moves in the same way, at the same time.</a:t>
                      </a:r>
                    </a:p>
                  </a:txBody>
                  <a:tcPr anchor="ctr"/>
                </a:tc>
                <a:extLst>
                  <a:ext uri="{0D108BD9-81ED-4DB2-BD59-A6C34878D82A}">
                    <a16:rowId xmlns:a16="http://schemas.microsoft.com/office/drawing/2014/main" val="679198043"/>
                  </a:ext>
                </a:extLst>
              </a:tr>
            </a:tbl>
          </a:graphicData>
        </a:graphic>
      </p:graphicFrame>
      <p:graphicFrame>
        <p:nvGraphicFramePr>
          <p:cNvPr id="11" name="Content Placeholder 3"/>
          <p:cNvGraphicFramePr>
            <a:graphicFrameLocks/>
          </p:cNvGraphicFramePr>
          <p:nvPr/>
        </p:nvGraphicFramePr>
        <p:xfrm>
          <a:off x="406256" y="764892"/>
          <a:ext cx="5676492" cy="5582216"/>
        </p:xfrm>
        <a:graphic>
          <a:graphicData uri="http://schemas.openxmlformats.org/drawingml/2006/table">
            <a:tbl>
              <a:tblPr firstRow="1" bandRow="1">
                <a:tableStyleId>{5940675A-B579-460E-94D1-54222C63F5DA}</a:tableStyleId>
              </a:tblPr>
              <a:tblGrid>
                <a:gridCol w="1250266">
                  <a:extLst>
                    <a:ext uri="{9D8B030D-6E8A-4147-A177-3AD203B41FA5}">
                      <a16:colId xmlns:a16="http://schemas.microsoft.com/office/drawing/2014/main" val="20000"/>
                    </a:ext>
                  </a:extLst>
                </a:gridCol>
                <a:gridCol w="4426226">
                  <a:extLst>
                    <a:ext uri="{9D8B030D-6E8A-4147-A177-3AD203B41FA5}">
                      <a16:colId xmlns:a16="http://schemas.microsoft.com/office/drawing/2014/main" val="1348711743"/>
                    </a:ext>
                  </a:extLst>
                </a:gridCol>
              </a:tblGrid>
              <a:tr h="602424">
                <a:tc gridSpan="2">
                  <a:txBody>
                    <a:bodyPr/>
                    <a:lstStyle/>
                    <a:p>
                      <a:pPr algn="ctr"/>
                      <a:r>
                        <a:rPr lang="en-US" sz="1200" b="1" dirty="0">
                          <a:latin typeface="Gill Sans MT" panose="020B0502020104020203" pitchFamily="34" charset="0"/>
                        </a:rPr>
                        <a:t>Devising</a:t>
                      </a:r>
                      <a:r>
                        <a:rPr lang="en-US" sz="1200" b="1" baseline="0" dirty="0">
                          <a:latin typeface="Gill Sans MT" panose="020B0502020104020203" pitchFamily="34" charset="0"/>
                        </a:rPr>
                        <a:t> Drama – Key Words</a:t>
                      </a:r>
                      <a:endParaRPr lang="en-US" sz="1200" b="1" dirty="0">
                        <a:latin typeface="Gill Sans MT" panose="020B0502020104020203" pitchFamily="34" charset="0"/>
                      </a:endParaRPr>
                    </a:p>
                  </a:txBody>
                  <a:tcPr anchor="ctr">
                    <a:solidFill>
                      <a:srgbClr val="E2F0D9"/>
                    </a:solidFill>
                  </a:tcPr>
                </a:tc>
                <a:tc hMerge="1">
                  <a:txBody>
                    <a:bodyPr/>
                    <a:lstStyle/>
                    <a:p>
                      <a:endParaRPr lang="en-GB"/>
                    </a:p>
                  </a:txBody>
                  <a:tcPr/>
                </a:tc>
                <a:extLst>
                  <a:ext uri="{0D108BD9-81ED-4DB2-BD59-A6C34878D82A}">
                    <a16:rowId xmlns:a16="http://schemas.microsoft.com/office/drawing/2014/main" val="10004"/>
                  </a:ext>
                </a:extLst>
              </a:tr>
              <a:tr h="602424">
                <a:tc>
                  <a:txBody>
                    <a:bodyPr/>
                    <a:lstStyle/>
                    <a:p>
                      <a:pPr algn="ctr"/>
                      <a:r>
                        <a:rPr lang="en-GB" sz="1200" b="1" dirty="0">
                          <a:solidFill>
                            <a:schemeClr val="tx1"/>
                          </a:solidFill>
                          <a:latin typeface="Gill Sans MT" panose="020B0502020104020203" pitchFamily="34" charset="0"/>
                        </a:rPr>
                        <a:t>Stimulus</a:t>
                      </a:r>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A resourced used as</a:t>
                      </a:r>
                      <a:r>
                        <a:rPr lang="en-GB" sz="1200" b="0" baseline="0" dirty="0">
                          <a:solidFill>
                            <a:schemeClr val="tx1"/>
                          </a:solidFill>
                          <a:latin typeface="Gill Sans MT" panose="020B0502020104020203" pitchFamily="34" charset="0"/>
                        </a:rPr>
                        <a:t> a starting point to generate ideas for a piece of drama. This may be a poem, story, piece of music, historical event, a painting, a piece of artwork, a quote and more. </a:t>
                      </a:r>
                      <a:endParaRPr lang="en-GB" sz="1200" b="0" dirty="0">
                        <a:solidFill>
                          <a:schemeClr val="tx1"/>
                        </a:solidFill>
                        <a:latin typeface="Gill Sans MT" panose="020B0502020104020203" pitchFamily="34" charset="0"/>
                      </a:endParaRPr>
                    </a:p>
                  </a:txBody>
                  <a:tcPr anchor="ctr"/>
                </a:tc>
                <a:extLst>
                  <a:ext uri="{0D108BD9-81ED-4DB2-BD59-A6C34878D82A}">
                    <a16:rowId xmlns:a16="http://schemas.microsoft.com/office/drawing/2014/main" val="10005"/>
                  </a:ext>
                </a:extLst>
              </a:tr>
              <a:tr h="431004">
                <a:tc>
                  <a:txBody>
                    <a:bodyPr/>
                    <a:lstStyle/>
                    <a:p>
                      <a:pPr algn="ctr"/>
                      <a:r>
                        <a:rPr lang="en-GB" sz="1200" b="1" dirty="0">
                          <a:latin typeface="Gill Sans MT" panose="020B0502020104020203" pitchFamily="34" charset="0"/>
                        </a:rPr>
                        <a:t>Direct Address</a:t>
                      </a:r>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When an actor speaks directly to the</a:t>
                      </a:r>
                      <a:r>
                        <a:rPr lang="en-GB" sz="1200" baseline="0" dirty="0">
                          <a:latin typeface="Gill Sans MT" panose="020B0502020104020203" pitchFamily="34" charset="0"/>
                        </a:rPr>
                        <a:t> </a:t>
                      </a:r>
                      <a:r>
                        <a:rPr lang="en-GB" sz="1200" dirty="0">
                          <a:latin typeface="Gill Sans MT" panose="020B0502020104020203" pitchFamily="34" charset="0"/>
                        </a:rPr>
                        <a:t>audience, e.g. in pantomime.</a:t>
                      </a:r>
                    </a:p>
                  </a:txBody>
                  <a:tcPr anchor="ctr"/>
                </a:tc>
                <a:extLst>
                  <a:ext uri="{0D108BD9-81ED-4DB2-BD59-A6C34878D82A}">
                    <a16:rowId xmlns:a16="http://schemas.microsoft.com/office/drawing/2014/main" val="10006"/>
                  </a:ext>
                </a:extLst>
              </a:tr>
              <a:tr h="455113">
                <a:tc>
                  <a:txBody>
                    <a:bodyPr/>
                    <a:lstStyle/>
                    <a:p>
                      <a:pPr algn="ctr"/>
                      <a:r>
                        <a:rPr lang="en-US" sz="1200" b="1" dirty="0">
                          <a:latin typeface="Gill Sans MT" panose="020B0502020104020203" pitchFamily="34" charset="0"/>
                        </a:rPr>
                        <a:t>Tableaux</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A ‘frozen picture’ that tells a story. Costume</a:t>
                      </a:r>
                      <a:r>
                        <a:rPr lang="en-GB" sz="1200" b="0" baseline="0" dirty="0">
                          <a:solidFill>
                            <a:schemeClr val="tx1"/>
                          </a:solidFill>
                          <a:latin typeface="Gill Sans MT" panose="020B0502020104020203" pitchFamily="34" charset="0"/>
                        </a:rPr>
                        <a:t> </a:t>
                      </a:r>
                      <a:r>
                        <a:rPr lang="en-GB" sz="1200" b="0" dirty="0">
                          <a:solidFill>
                            <a:schemeClr val="tx1"/>
                          </a:solidFill>
                          <a:latin typeface="Gill Sans MT" panose="020B0502020104020203" pitchFamily="34" charset="0"/>
                        </a:rPr>
                        <a:t>and props are needed, and physicality used</a:t>
                      </a:r>
                      <a:r>
                        <a:rPr lang="en-GB" sz="1200" b="0" baseline="0" dirty="0">
                          <a:solidFill>
                            <a:schemeClr val="tx1"/>
                          </a:solidFill>
                          <a:latin typeface="Gill Sans MT" panose="020B0502020104020203" pitchFamily="34" charset="0"/>
                        </a:rPr>
                        <a:t> </a:t>
                      </a:r>
                      <a:r>
                        <a:rPr lang="en-GB" sz="1200" b="0" dirty="0">
                          <a:solidFill>
                            <a:schemeClr val="tx1"/>
                          </a:solidFill>
                          <a:latin typeface="Gill Sans MT" panose="020B0502020104020203" pitchFamily="34" charset="0"/>
                        </a:rPr>
                        <a:t>to show emotion.</a:t>
                      </a:r>
                    </a:p>
                  </a:txBody>
                  <a:tcPr anchor="ctr"/>
                </a:tc>
                <a:extLst>
                  <a:ext uri="{0D108BD9-81ED-4DB2-BD59-A6C34878D82A}">
                    <a16:rowId xmlns:a16="http://schemas.microsoft.com/office/drawing/2014/main" val="535829074"/>
                  </a:ext>
                </a:extLst>
              </a:tr>
              <a:tr h="546956">
                <a:tc>
                  <a:txBody>
                    <a:bodyPr/>
                    <a:lstStyle/>
                    <a:p>
                      <a:pPr algn="ctr"/>
                      <a:r>
                        <a:rPr lang="en-GB" sz="1200" b="1" dirty="0">
                          <a:latin typeface="Gill Sans MT" panose="020B0502020104020203" pitchFamily="34" charset="0"/>
                        </a:rPr>
                        <a:t>Blocking</a:t>
                      </a:r>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The staging</a:t>
                      </a:r>
                      <a:r>
                        <a:rPr lang="en-GB" sz="1200" baseline="0" dirty="0">
                          <a:latin typeface="Gill Sans MT" panose="020B0502020104020203" pitchFamily="34" charset="0"/>
                        </a:rPr>
                        <a:t> and use of the space in drama, This may refer to the location of actors on the stage and the movements they make. </a:t>
                      </a:r>
                      <a:endParaRPr lang="en-US" sz="1200" dirty="0">
                        <a:latin typeface="Gill Sans MT" panose="020B0502020104020203" pitchFamily="34" charset="0"/>
                      </a:endParaRPr>
                    </a:p>
                  </a:txBody>
                  <a:tcPr anchor="ctr"/>
                </a:tc>
                <a:extLst>
                  <a:ext uri="{0D108BD9-81ED-4DB2-BD59-A6C34878D82A}">
                    <a16:rowId xmlns:a16="http://schemas.microsoft.com/office/drawing/2014/main" val="2432269375"/>
                  </a:ext>
                </a:extLst>
              </a:tr>
              <a:tr h="602424">
                <a:tc>
                  <a:txBody>
                    <a:bodyPr/>
                    <a:lstStyle/>
                    <a:p>
                      <a:pPr algn="ctr"/>
                      <a:r>
                        <a:rPr lang="en-US" sz="1200" b="1" dirty="0">
                          <a:latin typeface="Gill Sans MT" panose="020B0502020104020203" pitchFamily="34" charset="0"/>
                        </a:rPr>
                        <a:t>Multi-role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Gill Sans MT" panose="020B0502020104020203" pitchFamily="34" charset="0"/>
                          <a:ea typeface="+mn-ea"/>
                          <a:cs typeface="+mn-cs"/>
                        </a:rPr>
                        <a:t>When an actor plays more than one role.</a:t>
                      </a:r>
                    </a:p>
                  </a:txBody>
                  <a:tcPr anchor="ctr"/>
                </a:tc>
                <a:extLst>
                  <a:ext uri="{0D108BD9-81ED-4DB2-BD59-A6C34878D82A}">
                    <a16:rowId xmlns:a16="http://schemas.microsoft.com/office/drawing/2014/main" val="3604064273"/>
                  </a:ext>
                </a:extLst>
              </a:tr>
              <a:tr h="373123">
                <a:tc>
                  <a:txBody>
                    <a:bodyPr/>
                    <a:lstStyle/>
                    <a:p>
                      <a:pPr algn="ctr"/>
                      <a:r>
                        <a:rPr lang="en-US" sz="1200" b="1" dirty="0">
                          <a:latin typeface="Gill Sans MT" panose="020B0502020104020203" pitchFamily="34" charset="0"/>
                        </a:rPr>
                        <a:t>Exits and Entrances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Where a character enters and exits their</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scene.</a:t>
                      </a:r>
                    </a:p>
                  </a:txBody>
                  <a:tcPr anchor="ctr"/>
                </a:tc>
                <a:extLst>
                  <a:ext uri="{0D108BD9-81ED-4DB2-BD59-A6C34878D82A}">
                    <a16:rowId xmlns:a16="http://schemas.microsoft.com/office/drawing/2014/main" val="1056763582"/>
                  </a:ext>
                </a:extLst>
              </a:tr>
              <a:tr h="245533">
                <a:tc>
                  <a:txBody>
                    <a:bodyPr/>
                    <a:lstStyle/>
                    <a:p>
                      <a:pPr algn="ctr"/>
                      <a:r>
                        <a:rPr lang="en-US" sz="1200" b="1" dirty="0">
                          <a:latin typeface="Gill Sans MT" panose="020B0502020104020203" pitchFamily="34" charset="0"/>
                        </a:rPr>
                        <a:t>Thought Tracking</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An exercise that allows the inner thoughts</a:t>
                      </a:r>
                      <a:r>
                        <a:rPr lang="en-GB" sz="1200" baseline="0" dirty="0">
                          <a:latin typeface="Gill Sans MT" panose="020B0502020104020203" pitchFamily="34" charset="0"/>
                        </a:rPr>
                        <a:t> </a:t>
                      </a:r>
                      <a:r>
                        <a:rPr lang="en-GB" sz="1200" dirty="0">
                          <a:latin typeface="Gill Sans MT" panose="020B0502020104020203" pitchFamily="34" charset="0"/>
                        </a:rPr>
                        <a:t>of a character or role to be heard out loud.</a:t>
                      </a:r>
                      <a:r>
                        <a:rPr lang="en-GB" sz="1200" baseline="0" dirty="0">
                          <a:latin typeface="Gill Sans MT" panose="020B0502020104020203" pitchFamily="34" charset="0"/>
                        </a:rPr>
                        <a:t> </a:t>
                      </a:r>
                      <a:r>
                        <a:rPr lang="en-GB" sz="1200" dirty="0">
                          <a:latin typeface="Gill Sans MT" panose="020B0502020104020203" pitchFamily="34" charset="0"/>
                        </a:rPr>
                        <a:t>The participant is asked to say their</a:t>
                      </a:r>
                      <a:r>
                        <a:rPr lang="en-GB" sz="1200" baseline="0" dirty="0">
                          <a:latin typeface="Gill Sans MT" panose="020B0502020104020203" pitchFamily="34" charset="0"/>
                        </a:rPr>
                        <a:t> </a:t>
                      </a:r>
                      <a:r>
                        <a:rPr lang="en-GB" sz="1200" dirty="0">
                          <a:latin typeface="Gill Sans MT" panose="020B0502020104020203" pitchFamily="34" charset="0"/>
                        </a:rPr>
                        <a:t>characters thoughts and feelings at specific</a:t>
                      </a:r>
                      <a:r>
                        <a:rPr lang="en-GB" sz="1200" baseline="0" dirty="0">
                          <a:latin typeface="Gill Sans MT" panose="020B0502020104020203" pitchFamily="34" charset="0"/>
                        </a:rPr>
                        <a:t> </a:t>
                      </a:r>
                      <a:r>
                        <a:rPr lang="en-GB" sz="1200" dirty="0">
                          <a:latin typeface="Gill Sans MT" panose="020B0502020104020203" pitchFamily="34" charset="0"/>
                        </a:rPr>
                        <a:t>points during their acting.</a:t>
                      </a:r>
                      <a:endParaRPr lang="en-GB" sz="120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3055672749"/>
                  </a:ext>
                </a:extLst>
              </a:tr>
              <a:tr h="602424">
                <a:tc>
                  <a:txBody>
                    <a:bodyPr/>
                    <a:lstStyle/>
                    <a:p>
                      <a:pPr algn="ctr"/>
                      <a:r>
                        <a:rPr lang="en-US" sz="1200" b="1" dirty="0">
                          <a:latin typeface="Gill Sans MT" panose="020B0502020104020203" pitchFamily="34" charset="0"/>
                        </a:rPr>
                        <a:t>Technical Rehearsal</a:t>
                      </a:r>
                    </a:p>
                  </a:txBody>
                  <a:tcPr anchor="ctr"/>
                </a:tc>
                <a:tc>
                  <a:txBody>
                    <a:bodyPr/>
                    <a:lstStyle/>
                    <a:p>
                      <a:pPr algn="l"/>
                      <a:r>
                        <a:rPr lang="en-GB" sz="1200" dirty="0">
                          <a:latin typeface="Gill Sans MT" panose="020B0502020104020203" pitchFamily="34" charset="0"/>
                        </a:rPr>
                        <a:t>Technical equipment and systems for example sound, lighting and computer generated effects. </a:t>
                      </a:r>
                      <a:endParaRPr lang="en-US" sz="1200" b="1" dirty="0">
                        <a:latin typeface="Gill Sans MT" panose="020B0502020104020203" pitchFamily="34" charset="0"/>
                      </a:endParaRPr>
                    </a:p>
                  </a:txBody>
                  <a:tcPr anchor="ctr"/>
                </a:tc>
                <a:extLst>
                  <a:ext uri="{0D108BD9-81ED-4DB2-BD59-A6C34878D82A}">
                    <a16:rowId xmlns:a16="http://schemas.microsoft.com/office/drawing/2014/main" val="4248493502"/>
                  </a:ext>
                </a:extLst>
              </a:tr>
              <a:tr h="602424">
                <a:tc>
                  <a:txBody>
                    <a:bodyPr/>
                    <a:lstStyle/>
                    <a:p>
                      <a:pPr algn="ctr"/>
                      <a:r>
                        <a:rPr lang="en-US" sz="1200" b="1" dirty="0">
                          <a:latin typeface="Gill Sans MT" panose="020B0502020104020203" pitchFamily="34" charset="0"/>
                        </a:rPr>
                        <a:t>Rehearsal</a:t>
                      </a:r>
                    </a:p>
                  </a:txBody>
                  <a:tcPr anchor="ctr"/>
                </a:tc>
                <a:tc>
                  <a:txBody>
                    <a:bodyPr/>
                    <a:lstStyle/>
                    <a:p>
                      <a:pPr algn="l"/>
                      <a:r>
                        <a:rPr lang="en-GB" sz="1200" b="0" dirty="0">
                          <a:latin typeface="Gill Sans MT" panose="020B0502020104020203" pitchFamily="34" charset="0"/>
                        </a:rPr>
                        <a:t>A practice or trial performance of a play.</a:t>
                      </a:r>
                      <a:endParaRPr lang="en-US" sz="1200" b="0" dirty="0">
                        <a:latin typeface="Gill Sans MT" panose="020B0502020104020203" pitchFamily="34" charset="0"/>
                      </a:endParaRPr>
                    </a:p>
                  </a:txBody>
                  <a:tcPr anchor="ctr"/>
                </a:tc>
                <a:extLst>
                  <a:ext uri="{0D108BD9-81ED-4DB2-BD59-A6C34878D82A}">
                    <a16:rowId xmlns:a16="http://schemas.microsoft.com/office/drawing/2014/main" val="2292877978"/>
                  </a:ext>
                </a:extLst>
              </a:tr>
            </a:tbl>
          </a:graphicData>
        </a:graphic>
      </p:graphicFrame>
      <p:sp>
        <p:nvSpPr>
          <p:cNvPr id="5" name="TextBox 4"/>
          <p:cNvSpPr txBox="1"/>
          <p:nvPr/>
        </p:nvSpPr>
        <p:spPr>
          <a:xfrm>
            <a:off x="406256" y="218915"/>
            <a:ext cx="261731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Performing Arts</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7" name="TextBox 6"/>
          <p:cNvSpPr txBox="1"/>
          <p:nvPr/>
        </p:nvSpPr>
        <p:spPr>
          <a:xfrm>
            <a:off x="3221281" y="218916"/>
            <a:ext cx="1193479" cy="461665"/>
          </a:xfrm>
          <a:prstGeom prst="rect">
            <a:avLst/>
          </a:prstGeom>
          <a:solidFill>
            <a:schemeClr val="bg1">
              <a:lumMod val="5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Year </a:t>
            </a:r>
            <a:r>
              <a:rPr lang="en-US" sz="2400" noProof="0" dirty="0">
                <a:solidFill>
                  <a:prstClr val="white"/>
                </a:solidFill>
                <a:latin typeface="Gill Sans MT" panose="020B0502020104020203" pitchFamily="34" charset="0"/>
              </a:rPr>
              <a:t>10</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8" name="TextBox 7"/>
          <p:cNvSpPr txBox="1"/>
          <p:nvPr/>
        </p:nvSpPr>
        <p:spPr>
          <a:xfrm>
            <a:off x="6367015" y="311248"/>
            <a:ext cx="5024582" cy="369332"/>
          </a:xfrm>
          <a:prstGeom prst="rect">
            <a:avLst/>
          </a:prstGeom>
          <a:noFill/>
        </p:spPr>
        <p:txBody>
          <a:bodyPr wrap="square" rtlCol="0">
            <a:spAutoFit/>
          </a:bodyPr>
          <a:lstStyle/>
          <a:p>
            <a:pPr algn="r"/>
            <a:r>
              <a:rPr lang="en-GB" dirty="0"/>
              <a:t>Devising Drama</a:t>
            </a:r>
          </a:p>
        </p:txBody>
      </p:sp>
      <p:sp>
        <p:nvSpPr>
          <p:cNvPr id="9" name="TextBox 8"/>
          <p:cNvSpPr txBox="1"/>
          <p:nvPr/>
        </p:nvSpPr>
        <p:spPr>
          <a:xfrm>
            <a:off x="11713029" y="6489391"/>
            <a:ext cx="478971"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16</a:t>
            </a:r>
          </a:p>
        </p:txBody>
      </p:sp>
    </p:spTree>
    <p:extLst>
      <p:ext uri="{BB962C8B-B14F-4D97-AF65-F5344CB8AC3E}">
        <p14:creationId xmlns:p14="http://schemas.microsoft.com/office/powerpoint/2010/main" val="1149537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176922" y="868056"/>
          <a:ext cx="11646110" cy="5388115"/>
        </p:xfrm>
        <a:graphic>
          <a:graphicData uri="http://schemas.openxmlformats.org/drawingml/2006/table">
            <a:tbl>
              <a:tblPr firstRow="1" bandRow="1">
                <a:tableStyleId>{5940675A-B579-460E-94D1-54222C63F5DA}</a:tableStyleId>
              </a:tblPr>
              <a:tblGrid>
                <a:gridCol w="1703927">
                  <a:extLst>
                    <a:ext uri="{9D8B030D-6E8A-4147-A177-3AD203B41FA5}">
                      <a16:colId xmlns:a16="http://schemas.microsoft.com/office/drawing/2014/main" val="20000"/>
                    </a:ext>
                  </a:extLst>
                </a:gridCol>
                <a:gridCol w="9942183">
                  <a:extLst>
                    <a:ext uri="{9D8B030D-6E8A-4147-A177-3AD203B41FA5}">
                      <a16:colId xmlns:a16="http://schemas.microsoft.com/office/drawing/2014/main" val="20001"/>
                    </a:ext>
                  </a:extLst>
                </a:gridCol>
              </a:tblGrid>
              <a:tr h="491650">
                <a:tc>
                  <a:txBody>
                    <a:bodyPr/>
                    <a:lstStyle/>
                    <a:p>
                      <a:pPr algn="l"/>
                      <a:r>
                        <a:rPr lang="en-GB" sz="1200" b="1" dirty="0">
                          <a:latin typeface="Gill Sans MT" panose="020B0502020104020203" pitchFamily="34" charset="0"/>
                        </a:rPr>
                        <a:t>Key Word</a:t>
                      </a:r>
                    </a:p>
                  </a:txBody>
                  <a:tcPr anchor="ctr">
                    <a:solidFill>
                      <a:schemeClr val="accent4">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4">
                        <a:lumMod val="20000"/>
                        <a:lumOff val="80000"/>
                      </a:schemeClr>
                    </a:solidFill>
                  </a:tcPr>
                </a:tc>
                <a:extLst>
                  <a:ext uri="{0D108BD9-81ED-4DB2-BD59-A6C34878D82A}">
                    <a16:rowId xmlns:a16="http://schemas.microsoft.com/office/drawing/2014/main" val="10000"/>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Nutrition</a:t>
                      </a:r>
                    </a:p>
                  </a:txBody>
                  <a:tcPr marL="68580" marR="68580" marT="0" marB="0" anchor="ct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200" kern="1400" dirty="0">
                          <a:ln>
                            <a:noFill/>
                          </a:ln>
                          <a:solidFill>
                            <a:srgbClr val="000000"/>
                          </a:solidFill>
                          <a:effectLst/>
                          <a:latin typeface="Gill Sans MT" panose="020B0502020104020203" pitchFamily="34" charset="0"/>
                        </a:rPr>
                        <a:t>A study of what people eat and how all the nutrients in foods work together in the body</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Balanced Diet</a:t>
                      </a:r>
                    </a:p>
                  </a:txBody>
                  <a:tcPr marL="68580" marR="68580" marT="0" marB="0" anchor="ct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200" kern="1400" dirty="0">
                          <a:ln>
                            <a:noFill/>
                          </a:ln>
                          <a:solidFill>
                            <a:srgbClr val="000000"/>
                          </a:solidFill>
                          <a:effectLst/>
                          <a:latin typeface="Gill Sans MT" panose="020B0502020104020203" pitchFamily="34" charset="0"/>
                        </a:rPr>
                        <a:t>A balanced diet is one that contains the correct nutrients in the correct proportions, plus the correct amount of water and dietary fibre to meet the body’s needs</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Seasonality</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Foods that grow at certain times of the year and are dependent on the seasons for the correct weather and temperature required for growth</a:t>
                      </a:r>
                    </a:p>
                  </a:txBody>
                  <a:tcPr marL="68580" marR="68580" marT="0" marB="0" anchor="ctr"/>
                </a:tc>
                <a:extLst>
                  <a:ext uri="{0D108BD9-81ED-4DB2-BD59-A6C34878D82A}">
                    <a16:rowId xmlns:a16="http://schemas.microsoft.com/office/drawing/2014/main" val="10003"/>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Ramadan</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The month of fasting that is set by the Muslim calendar</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35971345"/>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Passover</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 Jewish holiday that is usually in March or April</a:t>
                      </a:r>
                    </a:p>
                  </a:txBody>
                  <a:tcPr marL="68580" marR="68580" marT="0" marB="0" anchor="ctr"/>
                </a:tc>
                <a:extLst>
                  <a:ext uri="{0D108BD9-81ED-4DB2-BD59-A6C34878D82A}">
                    <a16:rowId xmlns:a16="http://schemas.microsoft.com/office/drawing/2014/main" val="3748769057"/>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Diwali</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 Hindu</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feast that takes place in October or November</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43258229"/>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Halal</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Food</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Food that is set out in the Muslim holy book, the Quran, and is slaughtered in a certain way</a:t>
                      </a:r>
                    </a:p>
                  </a:txBody>
                  <a:tcPr marL="68580" marR="68580" marT="0" marB="0" anchor="ctr"/>
                </a:tc>
                <a:extLst>
                  <a:ext uri="{0D108BD9-81ED-4DB2-BD59-A6C34878D82A}">
                    <a16:rowId xmlns:a16="http://schemas.microsoft.com/office/drawing/2014/main" val="3146237369"/>
                  </a:ext>
                </a:extLst>
              </a:tr>
              <a:tr h="350756">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Kosher</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Food</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Food</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that is specified for a Jewish diet by Judaism’s religious rules.</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9747007"/>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Recipe Amendment </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Changing</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or altering a recipe </a:t>
                      </a:r>
                      <a:r>
                        <a:rPr lang="en-GB" sz="1200" baseline="0" dirty="0" err="1">
                          <a:effectLst/>
                          <a:latin typeface="Gill Sans MT" panose="020B0502020104020203" pitchFamily="34" charset="0"/>
                          <a:ea typeface="Calibri" panose="020F0502020204030204" pitchFamily="34" charset="0"/>
                          <a:cs typeface="Times New Roman" panose="02020603050405020304" pitchFamily="18" charset="0"/>
                        </a:rPr>
                        <a:t>eg</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changing some ingredients and/ or cooking methods</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63195746"/>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Lacto-</a:t>
                      </a:r>
                      <a:r>
                        <a:rPr lang="en-GB" sz="1200" dirty="0" err="1">
                          <a:effectLst/>
                          <a:latin typeface="Gill Sans MT" panose="020B0502020104020203" pitchFamily="34" charset="0"/>
                          <a:ea typeface="Calibri" panose="020F0502020204030204" pitchFamily="34" charset="0"/>
                          <a:cs typeface="Times New Roman" panose="02020603050405020304" pitchFamily="18" charset="0"/>
                        </a:rPr>
                        <a:t>ovo</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vegetarians</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People</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who choose not to eat meat or fish, but they will eat other animal products such as eggs, milk, milk products like cheese and butter</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55360269"/>
                  </a:ext>
                </a:extLst>
              </a:tr>
              <a:tr h="280467">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Lacto</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vegetarians</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People</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who choose to eat the same food as lacto-</a:t>
                      </a:r>
                      <a:r>
                        <a:rPr lang="en-GB" sz="1200" baseline="0" dirty="0" err="1">
                          <a:effectLst/>
                          <a:latin typeface="Gill Sans MT" panose="020B0502020104020203" pitchFamily="34" charset="0"/>
                          <a:ea typeface="Calibri" panose="020F0502020204030204" pitchFamily="34" charset="0"/>
                          <a:cs typeface="Times New Roman" panose="02020603050405020304" pitchFamily="18" charset="0"/>
                        </a:rPr>
                        <a:t>ovo</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vegetarians but will not eat eggs.</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5137837"/>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Organic</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foods</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Foods</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that are grown or raised without using pesticides or artificial fertilisers and are produced with high standards of animal welfare.</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39429037"/>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Food</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miles</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The total number of miles that food has travelled during transportation from the field or food producer to the plate or the consumer</a:t>
                      </a:r>
                    </a:p>
                  </a:txBody>
                  <a:tcPr marL="68580" marR="68580" marT="0" marB="0" anchor="ctr"/>
                </a:tc>
                <a:extLst>
                  <a:ext uri="{0D108BD9-81ED-4DB2-BD59-A6C34878D82A}">
                    <a16:rowId xmlns:a16="http://schemas.microsoft.com/office/drawing/2014/main" val="3921007674"/>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Carbon</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emissions</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The total amount of carbon dioxide produced from growing, processing and transporting a product.</a:t>
                      </a:r>
                    </a:p>
                  </a:txBody>
                  <a:tcPr marL="68580" marR="68580" marT="0" marB="0" anchor="ctr"/>
                </a:tc>
                <a:extLst>
                  <a:ext uri="{0D108BD9-81ED-4DB2-BD59-A6C34878D82A}">
                    <a16:rowId xmlns:a16="http://schemas.microsoft.com/office/drawing/2014/main" val="461162625"/>
                  </a:ext>
                </a:extLst>
              </a:tr>
            </a:tbl>
          </a:graphicData>
        </a:graphic>
      </p:graphicFrame>
      <p:sp>
        <p:nvSpPr>
          <p:cNvPr id="5" name="TextBox 4"/>
          <p:cNvSpPr txBox="1"/>
          <p:nvPr/>
        </p:nvSpPr>
        <p:spPr>
          <a:xfrm>
            <a:off x="176922" y="227183"/>
            <a:ext cx="359297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Gill Sans MT" panose="020B0502020104020203" pitchFamily="34" charset="0"/>
              </a:rPr>
              <a:t>Food and Cookery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7" name="TextBox 6"/>
          <p:cNvSpPr txBox="1"/>
          <p:nvPr/>
        </p:nvSpPr>
        <p:spPr>
          <a:xfrm>
            <a:off x="11713029" y="6489391"/>
            <a:ext cx="478971"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17</a:t>
            </a:r>
          </a:p>
        </p:txBody>
      </p:sp>
    </p:spTree>
    <p:extLst>
      <p:ext uri="{BB962C8B-B14F-4D97-AF65-F5344CB8AC3E}">
        <p14:creationId xmlns:p14="http://schemas.microsoft.com/office/powerpoint/2010/main" val="1427653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448" y="0"/>
            <a:ext cx="3833979" cy="40011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rPr>
              <a:t>Psychology – Research Methods </a:t>
            </a:r>
            <a:endParaRPr kumimoji="0" lang="en-US"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9" name="TextBox 8"/>
          <p:cNvSpPr txBox="1"/>
          <p:nvPr/>
        </p:nvSpPr>
        <p:spPr>
          <a:xfrm>
            <a:off x="11729884" y="6489391"/>
            <a:ext cx="462116"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18</a:t>
            </a:r>
          </a:p>
        </p:txBody>
      </p:sp>
      <p:graphicFrame>
        <p:nvGraphicFramePr>
          <p:cNvPr id="15" name="Table 14"/>
          <p:cNvGraphicFramePr>
            <a:graphicFrameLocks noGrp="1"/>
          </p:cNvGraphicFramePr>
          <p:nvPr/>
        </p:nvGraphicFramePr>
        <p:xfrm>
          <a:off x="71447" y="5127231"/>
          <a:ext cx="4526930" cy="1704949"/>
        </p:xfrm>
        <a:graphic>
          <a:graphicData uri="http://schemas.openxmlformats.org/drawingml/2006/table">
            <a:tbl>
              <a:tblPr firstRow="1" bandRow="1">
                <a:tableStyleId>{5940675A-B579-460E-94D1-54222C63F5DA}</a:tableStyleId>
              </a:tblPr>
              <a:tblGrid>
                <a:gridCol w="2263465">
                  <a:extLst>
                    <a:ext uri="{9D8B030D-6E8A-4147-A177-3AD203B41FA5}">
                      <a16:colId xmlns:a16="http://schemas.microsoft.com/office/drawing/2014/main" val="20000"/>
                    </a:ext>
                  </a:extLst>
                </a:gridCol>
                <a:gridCol w="2263465">
                  <a:extLst>
                    <a:ext uri="{9D8B030D-6E8A-4147-A177-3AD203B41FA5}">
                      <a16:colId xmlns:a16="http://schemas.microsoft.com/office/drawing/2014/main" val="85598819"/>
                    </a:ext>
                  </a:extLst>
                </a:gridCol>
              </a:tblGrid>
              <a:tr h="263034">
                <a:tc gridSpan="2">
                  <a:txBody>
                    <a:bodyPr/>
                    <a:lstStyle/>
                    <a:p>
                      <a:pPr algn="ctr"/>
                      <a:r>
                        <a:rPr lang="en-US" sz="1200" b="1" dirty="0">
                          <a:latin typeface="+mj-lt"/>
                          <a:cs typeface="Gill Sans"/>
                        </a:rPr>
                        <a:t>Questionnaires</a:t>
                      </a:r>
                    </a:p>
                  </a:txBody>
                  <a:tcPr anchor="ctr">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10000"/>
                  </a:ext>
                </a:extLst>
              </a:tr>
              <a:tr h="404372">
                <a:tc>
                  <a:txBody>
                    <a:bodyPr/>
                    <a:lstStyle/>
                    <a:p>
                      <a:r>
                        <a:rPr lang="en-US" sz="1200" dirty="0">
                          <a:latin typeface="+mj-lt"/>
                          <a:cs typeface="Gill Sans"/>
                        </a:rPr>
                        <a:t>Open Questions - No fixed range of answers</a:t>
                      </a:r>
                    </a:p>
                  </a:txBody>
                  <a:tcPr anchor="ctr"/>
                </a:tc>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Gill Sans"/>
                        </a:rPr>
                        <a:t>Closed Questions – Fixed Response</a:t>
                      </a:r>
                    </a:p>
                  </a:txBody>
                  <a:tcPr anchor="ctr"/>
                </a:tc>
                <a:extLst>
                  <a:ext uri="{0D108BD9-81ED-4DB2-BD59-A6C34878D82A}">
                    <a16:rowId xmlns:a16="http://schemas.microsoft.com/office/drawing/2014/main" val="10001"/>
                  </a:ext>
                </a:extLst>
              </a:tr>
              <a:tr h="407307">
                <a:tc gridSpan="2">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Gill Sans"/>
                        </a:rPr>
                        <a:t>Strengths: Can gather lots of information quickly. Easier to </a:t>
                      </a:r>
                      <a:r>
                        <a:rPr lang="en-US" sz="1200" kern="1200" dirty="0" err="1">
                          <a:solidFill>
                            <a:schemeClr val="tx1"/>
                          </a:solidFill>
                          <a:latin typeface="+mn-lt"/>
                          <a:ea typeface="+mn-ea"/>
                          <a:cs typeface="Gill Sans"/>
                        </a:rPr>
                        <a:t>analyse</a:t>
                      </a:r>
                      <a:r>
                        <a:rPr lang="en-US" sz="1200" kern="1200" dirty="0">
                          <a:solidFill>
                            <a:schemeClr val="tx1"/>
                          </a:solidFill>
                          <a:latin typeface="+mn-lt"/>
                          <a:ea typeface="+mn-ea"/>
                          <a:cs typeface="Gill Sans"/>
                        </a:rPr>
                        <a:t>. </a:t>
                      </a:r>
                    </a:p>
                  </a:txBody>
                  <a:tcPr anchor="ctr"/>
                </a:tc>
                <a:tc hMerge="1">
                  <a:txBody>
                    <a:bodyPr/>
                    <a:lstStyle/>
                    <a:p>
                      <a:endParaRPr lang="en-GB"/>
                    </a:p>
                  </a:txBody>
                  <a:tcPr/>
                </a:tc>
                <a:extLst>
                  <a:ext uri="{0D108BD9-81ED-4DB2-BD59-A6C34878D82A}">
                    <a16:rowId xmlns:a16="http://schemas.microsoft.com/office/drawing/2014/main" val="10002"/>
                  </a:ext>
                </a:extLst>
              </a:tr>
              <a:tr h="566122">
                <a:tc gridSpan="2">
                  <a:txBody>
                    <a:bodyPr/>
                    <a:lstStyle/>
                    <a:p>
                      <a:r>
                        <a:rPr lang="en-US" sz="1200" dirty="0">
                          <a:latin typeface="+mj-lt"/>
                          <a:cs typeface="Gill Sans"/>
                        </a:rPr>
                        <a:t>Weaknesses: Social desirability bias, reduced validity </a:t>
                      </a:r>
                    </a:p>
                  </a:txBody>
                  <a:tcPr anchor="ctr"/>
                </a:tc>
                <a:tc hMerge="1">
                  <a:txBody>
                    <a:bodyPr/>
                    <a:lstStyle/>
                    <a:p>
                      <a:endParaRPr lang="en-GB"/>
                    </a:p>
                  </a:txBody>
                  <a:tcPr/>
                </a:tc>
                <a:extLst>
                  <a:ext uri="{0D108BD9-81ED-4DB2-BD59-A6C34878D82A}">
                    <a16:rowId xmlns:a16="http://schemas.microsoft.com/office/drawing/2014/main" val="10003"/>
                  </a:ext>
                </a:extLst>
              </a:tr>
            </a:tbl>
          </a:graphicData>
        </a:graphic>
      </p:graphicFrame>
      <p:graphicFrame>
        <p:nvGraphicFramePr>
          <p:cNvPr id="10" name="Table 9"/>
          <p:cNvGraphicFramePr>
            <a:graphicFrameLocks noGrp="1"/>
          </p:cNvGraphicFramePr>
          <p:nvPr/>
        </p:nvGraphicFramePr>
        <p:xfrm>
          <a:off x="71449" y="400110"/>
          <a:ext cx="11756969" cy="2048998"/>
        </p:xfrm>
        <a:graphic>
          <a:graphicData uri="http://schemas.openxmlformats.org/drawingml/2006/table">
            <a:tbl>
              <a:tblPr firstRow="1" bandRow="1">
                <a:tableStyleId>{5940675A-B579-460E-94D1-54222C63F5DA}</a:tableStyleId>
              </a:tblPr>
              <a:tblGrid>
                <a:gridCol w="1137368">
                  <a:extLst>
                    <a:ext uri="{9D8B030D-6E8A-4147-A177-3AD203B41FA5}">
                      <a16:colId xmlns:a16="http://schemas.microsoft.com/office/drawing/2014/main" val="20000"/>
                    </a:ext>
                  </a:extLst>
                </a:gridCol>
                <a:gridCol w="2175052">
                  <a:extLst>
                    <a:ext uri="{9D8B030D-6E8A-4147-A177-3AD203B41FA5}">
                      <a16:colId xmlns:a16="http://schemas.microsoft.com/office/drawing/2014/main" val="20001"/>
                    </a:ext>
                  </a:extLst>
                </a:gridCol>
                <a:gridCol w="1958684">
                  <a:extLst>
                    <a:ext uri="{9D8B030D-6E8A-4147-A177-3AD203B41FA5}">
                      <a16:colId xmlns:a16="http://schemas.microsoft.com/office/drawing/2014/main" val="1123158730"/>
                    </a:ext>
                  </a:extLst>
                </a:gridCol>
                <a:gridCol w="2161955">
                  <a:extLst>
                    <a:ext uri="{9D8B030D-6E8A-4147-A177-3AD203B41FA5}">
                      <a16:colId xmlns:a16="http://schemas.microsoft.com/office/drawing/2014/main" val="2800783990"/>
                    </a:ext>
                  </a:extLst>
                </a:gridCol>
                <a:gridCol w="2161955">
                  <a:extLst>
                    <a:ext uri="{9D8B030D-6E8A-4147-A177-3AD203B41FA5}">
                      <a16:colId xmlns:a16="http://schemas.microsoft.com/office/drawing/2014/main" val="27094314"/>
                    </a:ext>
                  </a:extLst>
                </a:gridCol>
                <a:gridCol w="2161955">
                  <a:extLst>
                    <a:ext uri="{9D8B030D-6E8A-4147-A177-3AD203B41FA5}">
                      <a16:colId xmlns:a16="http://schemas.microsoft.com/office/drawing/2014/main" val="3431007132"/>
                    </a:ext>
                  </a:extLst>
                </a:gridCol>
              </a:tblGrid>
              <a:tr h="280458">
                <a:tc gridSpan="6">
                  <a:txBody>
                    <a:bodyPr/>
                    <a:lstStyle/>
                    <a:p>
                      <a:pPr algn="ctr"/>
                      <a:r>
                        <a:rPr lang="en-GB" sz="1200" b="1" dirty="0">
                          <a:latin typeface="+mj-lt"/>
                        </a:rPr>
                        <a:t>Ethical Issues</a:t>
                      </a:r>
                    </a:p>
                  </a:txBody>
                  <a:tcPr anchor="ctr">
                    <a:solidFill>
                      <a:schemeClr val="accent4">
                        <a:lumMod val="20000"/>
                        <a:lumOff val="80000"/>
                      </a:schemeClr>
                    </a:solidFill>
                  </a:tcPr>
                </a:tc>
                <a:tc hMerge="1">
                  <a:txBody>
                    <a:bodyPr/>
                    <a:lstStyle/>
                    <a:p>
                      <a:endParaRPr lang="en-GB" sz="1200" dirty="0">
                        <a:latin typeface="Gill Sans"/>
                      </a:endParaRPr>
                    </a:p>
                  </a:txBody>
                  <a:tcPr/>
                </a:tc>
                <a:tc hMerge="1">
                  <a:txBody>
                    <a:bodyPr/>
                    <a:lstStyle/>
                    <a:p>
                      <a:endParaRPr lang="en-GB"/>
                    </a:p>
                  </a:txBody>
                  <a:tcPr/>
                </a:tc>
                <a:tc hMerge="1">
                  <a:txBody>
                    <a:bodyPr/>
                    <a:lstStyle/>
                    <a:p>
                      <a:endParaRPr lang="en-GB"/>
                    </a:p>
                  </a:txBody>
                  <a:tcPr/>
                </a:tc>
                <a:tc hMerge="1">
                  <a:txBody>
                    <a:bodyPr/>
                    <a:lstStyle/>
                    <a:p>
                      <a:pPr algn="ctr"/>
                      <a:endParaRPr lang="en-GB" sz="1200" b="1" dirty="0">
                        <a:latin typeface="+mj-lt"/>
                      </a:endParaRPr>
                    </a:p>
                  </a:txBody>
                  <a:tcPr anchor="ctr">
                    <a:solidFill>
                      <a:schemeClr val="accent4">
                        <a:lumMod val="20000"/>
                        <a:lumOff val="80000"/>
                      </a:schemeClr>
                    </a:solidFill>
                  </a:tcPr>
                </a:tc>
                <a:tc hMerge="1">
                  <a:txBody>
                    <a:bodyPr/>
                    <a:lstStyle/>
                    <a:p>
                      <a:pPr algn="ctr"/>
                      <a:endParaRPr lang="en-GB" sz="1200" b="1" dirty="0">
                        <a:latin typeface="+mj-lt"/>
                      </a:endParaRPr>
                    </a:p>
                  </a:txBody>
                  <a:tcPr anchor="ctr">
                    <a:solidFill>
                      <a:schemeClr val="accent4">
                        <a:lumMod val="20000"/>
                        <a:lumOff val="80000"/>
                      </a:schemeClr>
                    </a:solidFill>
                  </a:tcPr>
                </a:tc>
                <a:extLst>
                  <a:ext uri="{0D108BD9-81ED-4DB2-BD59-A6C34878D82A}">
                    <a16:rowId xmlns:a16="http://schemas.microsoft.com/office/drawing/2014/main" val="10000"/>
                  </a:ext>
                </a:extLst>
              </a:tr>
              <a:tr h="305500">
                <a:tc>
                  <a:txBody>
                    <a:bodyPr/>
                    <a:lstStyle/>
                    <a:p>
                      <a:r>
                        <a:rPr lang="en-GB" sz="1050" b="1" dirty="0">
                          <a:latin typeface="+mj-lt"/>
                        </a:rPr>
                        <a:t>Issue</a:t>
                      </a:r>
                    </a:p>
                  </a:txBody>
                  <a:tcPr anchor="ctr"/>
                </a:tc>
                <a:tc>
                  <a:txBody>
                    <a:bodyPr/>
                    <a:lstStyle/>
                    <a:p>
                      <a:r>
                        <a:rPr lang="en-GB" sz="1200" b="0" dirty="0">
                          <a:latin typeface="+mj-lt"/>
                        </a:rPr>
                        <a:t>Informed Consent</a:t>
                      </a:r>
                    </a:p>
                  </a:txBody>
                  <a:tcPr/>
                </a:tc>
                <a:tc>
                  <a:txBody>
                    <a:bodyPr/>
                    <a:lstStyle/>
                    <a:p>
                      <a:r>
                        <a:rPr lang="en-GB" sz="1200" b="0" dirty="0">
                          <a:latin typeface="+mj-lt"/>
                        </a:rPr>
                        <a:t>Deception</a:t>
                      </a:r>
                    </a:p>
                  </a:txBody>
                  <a:tcPr/>
                </a:tc>
                <a:tc>
                  <a:txBody>
                    <a:bodyPr/>
                    <a:lstStyle/>
                    <a:p>
                      <a:r>
                        <a:rPr lang="en-GB" sz="1200" b="0" dirty="0">
                          <a:latin typeface="+mj-lt"/>
                        </a:rPr>
                        <a:t>Protection from Harm</a:t>
                      </a:r>
                    </a:p>
                  </a:txBody>
                  <a:tcPr/>
                </a:tc>
                <a:tc>
                  <a:txBody>
                    <a:bodyPr/>
                    <a:lstStyle/>
                    <a:p>
                      <a:r>
                        <a:rPr lang="en-GB" sz="1200" b="0" dirty="0">
                          <a:latin typeface="+mj-lt"/>
                        </a:rPr>
                        <a:t>Privacy</a:t>
                      </a:r>
                    </a:p>
                  </a:txBody>
                  <a:tcPr/>
                </a:tc>
                <a:tc>
                  <a:txBody>
                    <a:bodyPr/>
                    <a:lstStyle/>
                    <a:p>
                      <a:r>
                        <a:rPr lang="en-GB" sz="1200" b="0" dirty="0">
                          <a:latin typeface="+mj-lt"/>
                        </a:rPr>
                        <a:t>Confidentiality</a:t>
                      </a:r>
                    </a:p>
                  </a:txBody>
                  <a:tcPr/>
                </a:tc>
                <a:extLst>
                  <a:ext uri="{0D108BD9-81ED-4DB2-BD59-A6C34878D82A}">
                    <a16:rowId xmlns:a16="http://schemas.microsoft.com/office/drawing/2014/main" val="10001"/>
                  </a:ext>
                </a:extLst>
              </a:tr>
              <a:tr h="704780">
                <a:tc>
                  <a:txBody>
                    <a:bodyPr/>
                    <a:lstStyle/>
                    <a:p>
                      <a:r>
                        <a:rPr lang="en-GB" sz="1050" b="1" dirty="0">
                          <a:latin typeface="+mj-lt"/>
                        </a:rPr>
                        <a:t>Describe</a:t>
                      </a:r>
                    </a:p>
                  </a:txBody>
                  <a:tcPr anchor="ctr"/>
                </a:tc>
                <a:tc>
                  <a:txBody>
                    <a:bodyPr/>
                    <a:lstStyle/>
                    <a:p>
                      <a:r>
                        <a:rPr lang="en-GB" sz="1200" dirty="0">
                          <a:latin typeface="+mj-lt"/>
                        </a:rPr>
                        <a:t>Participants should be given information about the purpose of the study and their role in it. </a:t>
                      </a:r>
                    </a:p>
                  </a:txBody>
                  <a:tcPr/>
                </a:tc>
                <a:tc>
                  <a:txBody>
                    <a:bodyPr/>
                    <a:lstStyle/>
                    <a:p>
                      <a:r>
                        <a:rPr lang="en-GB" sz="1200" dirty="0">
                          <a:latin typeface="+mj-lt"/>
                        </a:rPr>
                        <a:t>Participants should not be lied to or mislead about a study, or they can’t give consent. </a:t>
                      </a:r>
                    </a:p>
                  </a:txBody>
                  <a:tcPr/>
                </a:tc>
                <a:tc>
                  <a:txBody>
                    <a:bodyPr/>
                    <a:lstStyle/>
                    <a:p>
                      <a:r>
                        <a:rPr lang="en-GB" sz="1200" dirty="0">
                          <a:latin typeface="+mj-lt"/>
                        </a:rPr>
                        <a:t>Participants should not be placed at risk of psychology or psychological harm</a:t>
                      </a:r>
                    </a:p>
                  </a:txBody>
                  <a:tcPr/>
                </a:tc>
                <a:tc>
                  <a:txBody>
                    <a:bodyPr/>
                    <a:lstStyle/>
                    <a:p>
                      <a:r>
                        <a:rPr lang="en-GB" sz="1200" dirty="0">
                          <a:latin typeface="+mj-lt"/>
                        </a:rPr>
                        <a:t>Participants should be able to control information about themselves</a:t>
                      </a:r>
                    </a:p>
                  </a:txBody>
                  <a:tcPr/>
                </a:tc>
                <a:tc>
                  <a:txBody>
                    <a:bodyPr/>
                    <a:lstStyle/>
                    <a:p>
                      <a:r>
                        <a:rPr lang="en-GB" sz="1200" dirty="0">
                          <a:latin typeface="+mj-lt"/>
                        </a:rPr>
                        <a:t>Participants identity and personal details should be protected </a:t>
                      </a:r>
                    </a:p>
                  </a:txBody>
                  <a:tcPr/>
                </a:tc>
                <a:extLst>
                  <a:ext uri="{0D108BD9-81ED-4DB2-BD59-A6C34878D82A}">
                    <a16:rowId xmlns:a16="http://schemas.microsoft.com/office/drawing/2014/main" val="10002"/>
                  </a:ext>
                </a:extLst>
              </a:tr>
              <a:tr h="576639">
                <a:tc>
                  <a:txBody>
                    <a:bodyPr/>
                    <a:lstStyle/>
                    <a:p>
                      <a:r>
                        <a:rPr lang="en-GB" sz="1050" b="1" dirty="0">
                          <a:latin typeface="+mj-lt"/>
                        </a:rPr>
                        <a:t>Overcome</a:t>
                      </a:r>
                    </a:p>
                  </a:txBody>
                  <a:tcPr anchor="ctr"/>
                </a:tc>
                <a:tc>
                  <a:txBody>
                    <a:bodyPr/>
                    <a:lstStyle/>
                    <a:p>
                      <a:r>
                        <a:rPr lang="en-GB" sz="1200" dirty="0">
                          <a:latin typeface="+mj-lt"/>
                        </a:rPr>
                        <a:t>Sign a consent form before the study. Retrospective consent after the study. </a:t>
                      </a:r>
                    </a:p>
                  </a:txBody>
                  <a:tcPr/>
                </a:tc>
                <a:tc>
                  <a:txBody>
                    <a:bodyPr/>
                    <a:lstStyle/>
                    <a:p>
                      <a:r>
                        <a:rPr lang="en-GB" sz="1200" dirty="0">
                          <a:latin typeface="+mj-lt"/>
                        </a:rPr>
                        <a:t>Debrief: true purpose, right to withdraw information, reassurance </a:t>
                      </a:r>
                    </a:p>
                  </a:txBody>
                  <a:tcPr/>
                </a:tc>
                <a:tc>
                  <a:txBody>
                    <a:bodyPr/>
                    <a:lstStyle/>
                    <a:p>
                      <a:r>
                        <a:rPr lang="en-GB" sz="1200" dirty="0">
                          <a:latin typeface="+mj-lt"/>
                        </a:rPr>
                        <a:t>Debrief: reassure ppts that their behaviour was normal, offer counselling if required. </a:t>
                      </a:r>
                    </a:p>
                  </a:txBody>
                  <a:tcPr/>
                </a:tc>
                <a:tc gridSpan="2">
                  <a:txBody>
                    <a:bodyPr/>
                    <a:lstStyle/>
                    <a:p>
                      <a:r>
                        <a:rPr lang="en-GB" sz="1200" dirty="0">
                          <a:latin typeface="+mj-lt"/>
                        </a:rPr>
                        <a:t>All ppts should be kept anonymous. Refer to participants as PPT 1, PPT 2 etc. All ppts to be told their data will remain protected and confidential.  </a:t>
                      </a:r>
                    </a:p>
                  </a:txBody>
                  <a:tcPr/>
                </a:tc>
                <a:tc hMerge="1">
                  <a:txBody>
                    <a:bodyPr/>
                    <a:lstStyle/>
                    <a:p>
                      <a:endParaRPr lang="en-GB" sz="1200" dirty="0">
                        <a:latin typeface="+mj-lt"/>
                      </a:endParaRPr>
                    </a:p>
                  </a:txBody>
                  <a:tcPr/>
                </a:tc>
                <a:extLst>
                  <a:ext uri="{0D108BD9-81ED-4DB2-BD59-A6C34878D82A}">
                    <a16:rowId xmlns:a16="http://schemas.microsoft.com/office/drawing/2014/main" val="10003"/>
                  </a:ext>
                </a:extLst>
              </a:tr>
            </a:tbl>
          </a:graphicData>
        </a:graphic>
      </p:graphicFrame>
      <p:graphicFrame>
        <p:nvGraphicFramePr>
          <p:cNvPr id="2" name="Table 1">
            <a:extLst>
              <a:ext uri="{FF2B5EF4-FFF2-40B4-BE49-F238E27FC236}">
                <a16:creationId xmlns:a16="http://schemas.microsoft.com/office/drawing/2014/main" id="{F2705E98-A47E-B373-29F6-57010E8D7FAF}"/>
              </a:ext>
            </a:extLst>
          </p:cNvPr>
          <p:cNvGraphicFramePr>
            <a:graphicFrameLocks noGrp="1"/>
          </p:cNvGraphicFramePr>
          <p:nvPr/>
        </p:nvGraphicFramePr>
        <p:xfrm>
          <a:off x="71450" y="2534441"/>
          <a:ext cx="5561806" cy="2507457"/>
        </p:xfrm>
        <a:graphic>
          <a:graphicData uri="http://schemas.openxmlformats.org/drawingml/2006/table">
            <a:tbl>
              <a:tblPr firstRow="1" bandRow="1">
                <a:tableStyleId>{5940675A-B579-460E-94D1-54222C63F5DA}</a:tableStyleId>
              </a:tblPr>
              <a:tblGrid>
                <a:gridCol w="1278786">
                  <a:extLst>
                    <a:ext uri="{9D8B030D-6E8A-4147-A177-3AD203B41FA5}">
                      <a16:colId xmlns:a16="http://schemas.microsoft.com/office/drawing/2014/main" val="20000"/>
                    </a:ext>
                  </a:extLst>
                </a:gridCol>
                <a:gridCol w="1199741">
                  <a:extLst>
                    <a:ext uri="{9D8B030D-6E8A-4147-A177-3AD203B41FA5}">
                      <a16:colId xmlns:a16="http://schemas.microsoft.com/office/drawing/2014/main" val="20001"/>
                    </a:ext>
                  </a:extLst>
                </a:gridCol>
                <a:gridCol w="1465590">
                  <a:extLst>
                    <a:ext uri="{9D8B030D-6E8A-4147-A177-3AD203B41FA5}">
                      <a16:colId xmlns:a16="http://schemas.microsoft.com/office/drawing/2014/main" val="1123158730"/>
                    </a:ext>
                  </a:extLst>
                </a:gridCol>
                <a:gridCol w="1617689">
                  <a:extLst>
                    <a:ext uri="{9D8B030D-6E8A-4147-A177-3AD203B41FA5}">
                      <a16:colId xmlns:a16="http://schemas.microsoft.com/office/drawing/2014/main" val="2800783990"/>
                    </a:ext>
                  </a:extLst>
                </a:gridCol>
              </a:tblGrid>
              <a:tr h="280458">
                <a:tc gridSpan="4">
                  <a:txBody>
                    <a:bodyPr/>
                    <a:lstStyle/>
                    <a:p>
                      <a:pPr algn="ctr"/>
                      <a:r>
                        <a:rPr lang="en-GB" sz="1200" b="1" dirty="0">
                          <a:latin typeface="+mj-lt"/>
                        </a:rPr>
                        <a:t>Interviews </a:t>
                      </a:r>
                    </a:p>
                  </a:txBody>
                  <a:tcPr anchor="ctr">
                    <a:solidFill>
                      <a:schemeClr val="accent2">
                        <a:lumMod val="20000"/>
                        <a:lumOff val="80000"/>
                      </a:schemeClr>
                    </a:solidFill>
                  </a:tcPr>
                </a:tc>
                <a:tc hMerge="1">
                  <a:txBody>
                    <a:bodyPr/>
                    <a:lstStyle/>
                    <a:p>
                      <a:endParaRPr lang="en-GB" sz="1200" dirty="0">
                        <a:latin typeface="Gill Sans"/>
                      </a:endParaRP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305500">
                <a:tc>
                  <a:txBody>
                    <a:bodyPr/>
                    <a:lstStyle/>
                    <a:p>
                      <a:r>
                        <a:rPr lang="en-GB" sz="1050" b="1" dirty="0">
                          <a:latin typeface="+mj-lt"/>
                        </a:rPr>
                        <a:t>Type</a:t>
                      </a:r>
                    </a:p>
                  </a:txBody>
                  <a:tcPr anchor="ctr"/>
                </a:tc>
                <a:tc>
                  <a:txBody>
                    <a:bodyPr/>
                    <a:lstStyle/>
                    <a:p>
                      <a:r>
                        <a:rPr lang="en-GB" sz="1200" b="0" dirty="0">
                          <a:latin typeface="+mj-lt"/>
                        </a:rPr>
                        <a:t>Structured</a:t>
                      </a:r>
                    </a:p>
                  </a:txBody>
                  <a:tcPr/>
                </a:tc>
                <a:tc>
                  <a:txBody>
                    <a:bodyPr/>
                    <a:lstStyle/>
                    <a:p>
                      <a:r>
                        <a:rPr lang="en-GB" sz="1200" b="0" dirty="0">
                          <a:latin typeface="+mj-lt"/>
                        </a:rPr>
                        <a:t>Semi-Structured</a:t>
                      </a:r>
                    </a:p>
                  </a:txBody>
                  <a:tcPr/>
                </a:tc>
                <a:tc>
                  <a:txBody>
                    <a:bodyPr/>
                    <a:lstStyle/>
                    <a:p>
                      <a:r>
                        <a:rPr lang="en-GB" sz="1200" b="0" dirty="0">
                          <a:latin typeface="+mj-lt"/>
                        </a:rPr>
                        <a:t>Unstructured </a:t>
                      </a:r>
                    </a:p>
                  </a:txBody>
                  <a:tcPr/>
                </a:tc>
                <a:extLst>
                  <a:ext uri="{0D108BD9-81ED-4DB2-BD59-A6C34878D82A}">
                    <a16:rowId xmlns:a16="http://schemas.microsoft.com/office/drawing/2014/main" val="10001"/>
                  </a:ext>
                </a:extLst>
              </a:tr>
              <a:tr h="704780">
                <a:tc>
                  <a:txBody>
                    <a:bodyPr/>
                    <a:lstStyle/>
                    <a:p>
                      <a:r>
                        <a:rPr lang="en-GB" sz="1050" b="1" dirty="0">
                          <a:latin typeface="+mj-lt"/>
                        </a:rPr>
                        <a:t>Describe</a:t>
                      </a:r>
                    </a:p>
                  </a:txBody>
                  <a:tcPr anchor="ctr"/>
                </a:tc>
                <a:tc>
                  <a:txBody>
                    <a:bodyPr/>
                    <a:lstStyle/>
                    <a:p>
                      <a:r>
                        <a:rPr lang="en-GB" sz="1200" dirty="0">
                          <a:latin typeface="+mj-lt"/>
                        </a:rPr>
                        <a:t>Pre-prepared questions</a:t>
                      </a:r>
                    </a:p>
                  </a:txBody>
                  <a:tcPr/>
                </a:tc>
                <a:tc>
                  <a:txBody>
                    <a:bodyPr/>
                    <a:lstStyle/>
                    <a:p>
                      <a:r>
                        <a:rPr lang="en-GB" sz="1200" dirty="0">
                          <a:latin typeface="+mj-lt"/>
                        </a:rPr>
                        <a:t>Pre-prepared questions and follow up questions/ </a:t>
                      </a:r>
                    </a:p>
                  </a:txBody>
                  <a:tcPr/>
                </a:tc>
                <a:tc>
                  <a:txBody>
                    <a:bodyPr/>
                    <a:lstStyle/>
                    <a:p>
                      <a:r>
                        <a:rPr lang="en-GB" sz="1200" dirty="0">
                          <a:latin typeface="+mj-lt"/>
                        </a:rPr>
                        <a:t>Develop questions based on answer given. </a:t>
                      </a:r>
                    </a:p>
                  </a:txBody>
                  <a:tcPr/>
                </a:tc>
                <a:extLst>
                  <a:ext uri="{0D108BD9-81ED-4DB2-BD59-A6C34878D82A}">
                    <a16:rowId xmlns:a16="http://schemas.microsoft.com/office/drawing/2014/main" val="10002"/>
                  </a:ext>
                </a:extLst>
              </a:tr>
              <a:tr h="576639">
                <a:tc>
                  <a:txBody>
                    <a:bodyPr/>
                    <a:lstStyle/>
                    <a:p>
                      <a:r>
                        <a:rPr lang="en-GB" sz="1050" b="1" dirty="0">
                          <a:latin typeface="+mj-lt"/>
                        </a:rPr>
                        <a:t>Strengths</a:t>
                      </a:r>
                    </a:p>
                  </a:txBody>
                  <a:tcPr anchor="ctr"/>
                </a:tc>
                <a:tc gridSpan="3">
                  <a:txBody>
                    <a:bodyPr/>
                    <a:lstStyle/>
                    <a:p>
                      <a:r>
                        <a:rPr lang="en-GB" sz="1200" dirty="0">
                          <a:latin typeface="+mj-lt"/>
                        </a:rPr>
                        <a:t>Can produce extensive information. Can provide detailed insights and rich quality data. </a:t>
                      </a:r>
                    </a:p>
                  </a:txBody>
                  <a:tcPr/>
                </a:tc>
                <a:tc hMerge="1">
                  <a:txBody>
                    <a:bodyPr/>
                    <a:lstStyle/>
                    <a:p>
                      <a:endParaRPr lang="en-GB" sz="1200" dirty="0">
                        <a:latin typeface="+mj-lt"/>
                      </a:endParaRPr>
                    </a:p>
                  </a:txBody>
                  <a:tcPr/>
                </a:tc>
                <a:tc hMerge="1">
                  <a:txBody>
                    <a:bodyPr/>
                    <a:lstStyle/>
                    <a:p>
                      <a:endParaRPr lang="en-GB" sz="1200" dirty="0">
                        <a:latin typeface="+mj-lt"/>
                      </a:endParaRPr>
                    </a:p>
                  </a:txBody>
                  <a:tcPr/>
                </a:tc>
                <a:extLst>
                  <a:ext uri="{0D108BD9-81ED-4DB2-BD59-A6C34878D82A}">
                    <a16:rowId xmlns:a16="http://schemas.microsoft.com/office/drawing/2014/main" val="10003"/>
                  </a:ext>
                </a:extLst>
              </a:tr>
              <a:tr h="576639">
                <a:tc>
                  <a:txBody>
                    <a:bodyPr/>
                    <a:lstStyle/>
                    <a:p>
                      <a:r>
                        <a:rPr lang="en-GB" sz="1050" b="1" dirty="0">
                          <a:latin typeface="+mj-lt"/>
                        </a:rPr>
                        <a:t>Weaknesses</a:t>
                      </a:r>
                    </a:p>
                  </a:txBody>
                  <a:tcPr anchor="ctr"/>
                </a:tc>
                <a:tc gridSpan="3">
                  <a:txBody>
                    <a:bodyPr/>
                    <a:lstStyle/>
                    <a:p>
                      <a:r>
                        <a:rPr lang="en-GB" sz="1200" dirty="0">
                          <a:latin typeface="+mj-lt"/>
                        </a:rPr>
                        <a:t>Can be difficult to analyse, drawing conclusions can be complex. Researcher bias. Some PPTs may feel uncomfortable in an interview compared to a questionnaire.  </a:t>
                      </a:r>
                    </a:p>
                  </a:txBody>
                  <a:tcPr/>
                </a:tc>
                <a:tc hMerge="1">
                  <a:txBody>
                    <a:bodyPr/>
                    <a:lstStyle/>
                    <a:p>
                      <a:endParaRPr lang="en-GB" sz="1200" dirty="0">
                        <a:latin typeface="+mj-lt"/>
                      </a:endParaRPr>
                    </a:p>
                  </a:txBody>
                  <a:tcPr/>
                </a:tc>
                <a:tc hMerge="1">
                  <a:txBody>
                    <a:bodyPr/>
                    <a:lstStyle/>
                    <a:p>
                      <a:endParaRPr lang="en-GB" sz="1200" dirty="0">
                        <a:latin typeface="+mj-lt"/>
                      </a:endParaRPr>
                    </a:p>
                  </a:txBody>
                  <a:tcPr/>
                </a:tc>
                <a:extLst>
                  <a:ext uri="{0D108BD9-81ED-4DB2-BD59-A6C34878D82A}">
                    <a16:rowId xmlns:a16="http://schemas.microsoft.com/office/drawing/2014/main" val="4071976527"/>
                  </a:ext>
                </a:extLst>
              </a:tr>
            </a:tbl>
          </a:graphicData>
        </a:graphic>
      </p:graphicFrame>
      <p:graphicFrame>
        <p:nvGraphicFramePr>
          <p:cNvPr id="3" name="Table 2">
            <a:extLst>
              <a:ext uri="{FF2B5EF4-FFF2-40B4-BE49-F238E27FC236}">
                <a16:creationId xmlns:a16="http://schemas.microsoft.com/office/drawing/2014/main" id="{A7D055A1-AB4C-9EFB-0C2D-3D179B2B2A09}"/>
              </a:ext>
            </a:extLst>
          </p:cNvPr>
          <p:cNvGraphicFramePr>
            <a:graphicFrameLocks noGrp="1"/>
          </p:cNvGraphicFramePr>
          <p:nvPr/>
        </p:nvGraphicFramePr>
        <p:xfrm>
          <a:off x="5750168" y="2534441"/>
          <a:ext cx="6370380" cy="3146612"/>
        </p:xfrm>
        <a:graphic>
          <a:graphicData uri="http://schemas.openxmlformats.org/drawingml/2006/table">
            <a:tbl>
              <a:tblPr firstRow="1" bandRow="1">
                <a:tableStyleId>{5940675A-B579-460E-94D1-54222C63F5DA}</a:tableStyleId>
              </a:tblPr>
              <a:tblGrid>
                <a:gridCol w="974763">
                  <a:extLst>
                    <a:ext uri="{9D8B030D-6E8A-4147-A177-3AD203B41FA5}">
                      <a16:colId xmlns:a16="http://schemas.microsoft.com/office/drawing/2014/main" val="20000"/>
                    </a:ext>
                  </a:extLst>
                </a:gridCol>
                <a:gridCol w="1864092">
                  <a:extLst>
                    <a:ext uri="{9D8B030D-6E8A-4147-A177-3AD203B41FA5}">
                      <a16:colId xmlns:a16="http://schemas.microsoft.com/office/drawing/2014/main" val="20001"/>
                    </a:ext>
                  </a:extLst>
                </a:gridCol>
                <a:gridCol w="1678657">
                  <a:extLst>
                    <a:ext uri="{9D8B030D-6E8A-4147-A177-3AD203B41FA5}">
                      <a16:colId xmlns:a16="http://schemas.microsoft.com/office/drawing/2014/main" val="1123158730"/>
                    </a:ext>
                  </a:extLst>
                </a:gridCol>
                <a:gridCol w="1852868">
                  <a:extLst>
                    <a:ext uri="{9D8B030D-6E8A-4147-A177-3AD203B41FA5}">
                      <a16:colId xmlns:a16="http://schemas.microsoft.com/office/drawing/2014/main" val="2800783990"/>
                    </a:ext>
                  </a:extLst>
                </a:gridCol>
              </a:tblGrid>
              <a:tr h="253760">
                <a:tc gridSpan="4">
                  <a:txBody>
                    <a:bodyPr/>
                    <a:lstStyle/>
                    <a:p>
                      <a:pPr algn="ctr"/>
                      <a:r>
                        <a:rPr lang="en-GB" sz="1200" b="1" dirty="0">
                          <a:latin typeface="+mj-lt"/>
                        </a:rPr>
                        <a:t>Observations</a:t>
                      </a:r>
                    </a:p>
                  </a:txBody>
                  <a:tcPr anchor="ctr">
                    <a:solidFill>
                      <a:schemeClr val="accent5">
                        <a:lumMod val="20000"/>
                        <a:lumOff val="80000"/>
                      </a:schemeClr>
                    </a:solidFill>
                  </a:tcPr>
                </a:tc>
                <a:tc hMerge="1">
                  <a:txBody>
                    <a:bodyPr/>
                    <a:lstStyle/>
                    <a:p>
                      <a:endParaRPr lang="en-GB" sz="1200" dirty="0">
                        <a:latin typeface="Gill Sans"/>
                      </a:endParaRP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413677">
                <a:tc>
                  <a:txBody>
                    <a:bodyPr/>
                    <a:lstStyle/>
                    <a:p>
                      <a:r>
                        <a:rPr lang="en-GB" sz="1050" b="1" dirty="0">
                          <a:latin typeface="+mj-lt"/>
                        </a:rPr>
                        <a:t>Type</a:t>
                      </a:r>
                    </a:p>
                  </a:txBody>
                  <a:tcPr anchor="ctr"/>
                </a:tc>
                <a:tc>
                  <a:txBody>
                    <a:bodyPr/>
                    <a:lstStyle/>
                    <a:p>
                      <a:r>
                        <a:rPr lang="en-GB" sz="1200" b="0" dirty="0">
                          <a:latin typeface="+mj-lt"/>
                        </a:rPr>
                        <a:t>Naturalistic vs Controlled</a:t>
                      </a:r>
                    </a:p>
                  </a:txBody>
                  <a:tcPr/>
                </a:tc>
                <a:tc>
                  <a:txBody>
                    <a:bodyPr/>
                    <a:lstStyle/>
                    <a:p>
                      <a:r>
                        <a:rPr lang="en-GB" sz="1200" b="0" dirty="0">
                          <a:latin typeface="+mj-lt"/>
                        </a:rPr>
                        <a:t>Overt vs Covert</a:t>
                      </a:r>
                    </a:p>
                  </a:txBody>
                  <a:tcPr/>
                </a:tc>
                <a:tc>
                  <a:txBody>
                    <a:bodyPr/>
                    <a:lstStyle/>
                    <a:p>
                      <a:r>
                        <a:rPr lang="en-GB" sz="1200" b="0" dirty="0">
                          <a:latin typeface="+mj-lt"/>
                        </a:rPr>
                        <a:t>Participant vs Non-participant </a:t>
                      </a:r>
                    </a:p>
                  </a:txBody>
                  <a:tcPr/>
                </a:tc>
                <a:extLst>
                  <a:ext uri="{0D108BD9-81ED-4DB2-BD59-A6C34878D82A}">
                    <a16:rowId xmlns:a16="http://schemas.microsoft.com/office/drawing/2014/main" val="10001"/>
                  </a:ext>
                </a:extLst>
              </a:tr>
              <a:tr h="1241031">
                <a:tc>
                  <a:txBody>
                    <a:bodyPr/>
                    <a:lstStyle/>
                    <a:p>
                      <a:r>
                        <a:rPr lang="en-GB" sz="1050" b="1" dirty="0">
                          <a:latin typeface="+mj-lt"/>
                        </a:rPr>
                        <a:t>Describe</a:t>
                      </a:r>
                    </a:p>
                  </a:txBody>
                  <a:tcPr anchor="ctr"/>
                </a:tc>
                <a:tc>
                  <a:txBody>
                    <a:bodyPr/>
                    <a:lstStyle/>
                    <a:p>
                      <a:r>
                        <a:rPr lang="en-GB" sz="1200" dirty="0">
                          <a:latin typeface="+mj-lt"/>
                        </a:rPr>
                        <a:t>N: Behaviour is recorded in the place that it would naturally occur </a:t>
                      </a:r>
                      <a:br>
                        <a:rPr lang="en-GB" sz="1200" dirty="0">
                          <a:latin typeface="+mj-lt"/>
                        </a:rPr>
                      </a:br>
                      <a:r>
                        <a:rPr lang="en-GB" sz="1200" dirty="0">
                          <a:latin typeface="+mj-lt"/>
                        </a:rPr>
                        <a:t>C: Some aspects of the environment are controlled. </a:t>
                      </a:r>
                    </a:p>
                  </a:txBody>
                  <a:tcPr/>
                </a:tc>
                <a:tc>
                  <a:txBody>
                    <a:bodyPr/>
                    <a:lstStyle/>
                    <a:p>
                      <a:r>
                        <a:rPr lang="en-GB" sz="1200" dirty="0">
                          <a:latin typeface="+mj-lt"/>
                        </a:rPr>
                        <a:t>Overt: Participants are aware they are being observed </a:t>
                      </a:r>
                    </a:p>
                    <a:p>
                      <a:r>
                        <a:rPr lang="en-GB" sz="1200" dirty="0">
                          <a:latin typeface="+mj-lt"/>
                        </a:rPr>
                        <a:t>Covert:</a:t>
                      </a:r>
                    </a:p>
                    <a:p>
                      <a:r>
                        <a:rPr lang="en-GB" sz="1200" dirty="0">
                          <a:latin typeface="+mj-lt"/>
                        </a:rPr>
                        <a:t>Participants not aware of their behaviour being observes </a:t>
                      </a:r>
                    </a:p>
                  </a:txBody>
                  <a:tcPr/>
                </a:tc>
                <a:tc>
                  <a:txBody>
                    <a:bodyPr/>
                    <a:lstStyle/>
                    <a:p>
                      <a:r>
                        <a:rPr lang="en-GB" sz="1200" dirty="0">
                          <a:latin typeface="+mj-lt"/>
                        </a:rPr>
                        <a:t>P: Researcher becomes part of the group </a:t>
                      </a:r>
                    </a:p>
                    <a:p>
                      <a:r>
                        <a:rPr lang="en-GB" sz="1200" dirty="0">
                          <a:latin typeface="+mj-lt"/>
                        </a:rPr>
                        <a:t>NP: Researcher remains separate to the group </a:t>
                      </a:r>
                    </a:p>
                  </a:txBody>
                  <a:tcPr/>
                </a:tc>
                <a:extLst>
                  <a:ext uri="{0D108BD9-81ED-4DB2-BD59-A6C34878D82A}">
                    <a16:rowId xmlns:a16="http://schemas.microsoft.com/office/drawing/2014/main" val="10002"/>
                  </a:ext>
                </a:extLst>
              </a:tr>
              <a:tr h="521746">
                <a:tc>
                  <a:txBody>
                    <a:bodyPr/>
                    <a:lstStyle/>
                    <a:p>
                      <a:r>
                        <a:rPr lang="en-GB" sz="1050" b="1" dirty="0">
                          <a:latin typeface="+mj-lt"/>
                        </a:rPr>
                        <a:t>Strengths</a:t>
                      </a:r>
                    </a:p>
                  </a:txBody>
                  <a:tcPr anchor="ctr"/>
                </a:tc>
                <a:tc gridSpan="3">
                  <a:txBody>
                    <a:bodyPr/>
                    <a:lstStyle/>
                    <a:p>
                      <a:r>
                        <a:rPr lang="en-GB" sz="1200" dirty="0">
                          <a:latin typeface="+mj-lt"/>
                        </a:rPr>
                        <a:t>May provide a better indication of behaviour than interviews/questionnaires. Looks at real life behaviour, increased validity of findings. </a:t>
                      </a:r>
                    </a:p>
                  </a:txBody>
                  <a:tcPr/>
                </a:tc>
                <a:tc hMerge="1">
                  <a:txBody>
                    <a:bodyPr/>
                    <a:lstStyle/>
                    <a:p>
                      <a:endParaRPr lang="en-GB" sz="1200" dirty="0">
                        <a:latin typeface="+mj-lt"/>
                      </a:endParaRPr>
                    </a:p>
                  </a:txBody>
                  <a:tcPr/>
                </a:tc>
                <a:tc hMerge="1">
                  <a:txBody>
                    <a:bodyPr/>
                    <a:lstStyle/>
                    <a:p>
                      <a:endParaRPr lang="en-GB" sz="1200" dirty="0">
                        <a:latin typeface="+mj-lt"/>
                      </a:endParaRPr>
                    </a:p>
                  </a:txBody>
                  <a:tcPr/>
                </a:tc>
                <a:extLst>
                  <a:ext uri="{0D108BD9-81ED-4DB2-BD59-A6C34878D82A}">
                    <a16:rowId xmlns:a16="http://schemas.microsoft.com/office/drawing/2014/main" val="10003"/>
                  </a:ext>
                </a:extLst>
              </a:tr>
              <a:tr h="521746">
                <a:tc>
                  <a:txBody>
                    <a:bodyPr/>
                    <a:lstStyle/>
                    <a:p>
                      <a:r>
                        <a:rPr lang="en-GB" sz="1050" b="1" dirty="0">
                          <a:latin typeface="+mj-lt"/>
                        </a:rPr>
                        <a:t>Weaknesses</a:t>
                      </a:r>
                    </a:p>
                  </a:txBody>
                  <a:tcPr anchor="ctr"/>
                </a:tc>
                <a:tc gridSpan="3">
                  <a:txBody>
                    <a:bodyPr/>
                    <a:lstStyle/>
                    <a:p>
                      <a:r>
                        <a:rPr lang="en-GB" sz="1200" dirty="0">
                          <a:latin typeface="+mj-lt"/>
                        </a:rPr>
                        <a:t>Ethical issues around privacy. Observer bias can influence what is seen or heard. Overcome this by establishing inter-observer reliability </a:t>
                      </a:r>
                    </a:p>
                  </a:txBody>
                  <a:tcPr/>
                </a:tc>
                <a:tc hMerge="1">
                  <a:txBody>
                    <a:bodyPr/>
                    <a:lstStyle/>
                    <a:p>
                      <a:endParaRPr lang="en-GB" sz="1200" dirty="0">
                        <a:latin typeface="+mj-lt"/>
                      </a:endParaRPr>
                    </a:p>
                  </a:txBody>
                  <a:tcPr/>
                </a:tc>
                <a:tc hMerge="1">
                  <a:txBody>
                    <a:bodyPr/>
                    <a:lstStyle/>
                    <a:p>
                      <a:endParaRPr lang="en-GB" sz="1200" dirty="0">
                        <a:latin typeface="+mj-lt"/>
                      </a:endParaRPr>
                    </a:p>
                  </a:txBody>
                  <a:tcPr/>
                </a:tc>
                <a:extLst>
                  <a:ext uri="{0D108BD9-81ED-4DB2-BD59-A6C34878D82A}">
                    <a16:rowId xmlns:a16="http://schemas.microsoft.com/office/drawing/2014/main" val="4071976527"/>
                  </a:ext>
                </a:extLst>
              </a:tr>
            </a:tbl>
          </a:graphicData>
        </a:graphic>
      </p:graphicFrame>
    </p:spTree>
    <p:extLst>
      <p:ext uri="{BB962C8B-B14F-4D97-AF65-F5344CB8AC3E}">
        <p14:creationId xmlns:p14="http://schemas.microsoft.com/office/powerpoint/2010/main" val="1371039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53" y="285008"/>
            <a:ext cx="10515600" cy="517097"/>
          </a:xfrm>
        </p:spPr>
        <p:txBody>
          <a:bodyPr>
            <a:normAutofit/>
          </a:bodyPr>
          <a:lstStyle/>
          <a:p>
            <a:pPr algn="ctr"/>
            <a:r>
              <a:rPr lang="en-GB" sz="2400" u="sng" dirty="0">
                <a:latin typeface="Gill Sans MT" panose="020B0502020104020203" pitchFamily="34" charset="0"/>
              </a:rPr>
              <a:t>Contents Page</a:t>
            </a:r>
          </a:p>
        </p:txBody>
      </p:sp>
      <p:graphicFrame>
        <p:nvGraphicFramePr>
          <p:cNvPr id="3" name="Table 2"/>
          <p:cNvGraphicFramePr>
            <a:graphicFrameLocks noGrp="1"/>
          </p:cNvGraphicFramePr>
          <p:nvPr>
            <p:extLst>
              <p:ext uri="{D42A27DB-BD31-4B8C-83A1-F6EECF244321}">
                <p14:modId xmlns:p14="http://schemas.microsoft.com/office/powerpoint/2010/main" val="3139414336"/>
              </p:ext>
            </p:extLst>
          </p:nvPr>
        </p:nvGraphicFramePr>
        <p:xfrm>
          <a:off x="4158719" y="802105"/>
          <a:ext cx="3645593" cy="4876800"/>
        </p:xfrm>
        <a:graphic>
          <a:graphicData uri="http://schemas.openxmlformats.org/drawingml/2006/table">
            <a:tbl>
              <a:tblPr firstRow="1" bandRow="1">
                <a:tableStyleId>{5940675A-B579-460E-94D1-54222C63F5DA}</a:tableStyleId>
              </a:tblPr>
              <a:tblGrid>
                <a:gridCol w="2674592">
                  <a:extLst>
                    <a:ext uri="{9D8B030D-6E8A-4147-A177-3AD203B41FA5}">
                      <a16:colId xmlns:a16="http://schemas.microsoft.com/office/drawing/2014/main" val="90344715"/>
                    </a:ext>
                  </a:extLst>
                </a:gridCol>
                <a:gridCol w="971001">
                  <a:extLst>
                    <a:ext uri="{9D8B030D-6E8A-4147-A177-3AD203B41FA5}">
                      <a16:colId xmlns:a16="http://schemas.microsoft.com/office/drawing/2014/main" val="3044920856"/>
                    </a:ext>
                  </a:extLst>
                </a:gridCol>
              </a:tblGrid>
              <a:tr h="284688">
                <a:tc>
                  <a:txBody>
                    <a:bodyPr/>
                    <a:lstStyle/>
                    <a:p>
                      <a:pPr algn="ctr"/>
                      <a:r>
                        <a:rPr lang="en-GB" sz="1400" b="1" dirty="0">
                          <a:latin typeface="Gill Sans MT" panose="020B0502020104020203" pitchFamily="34" charset="0"/>
                        </a:rPr>
                        <a:t>Subject</a:t>
                      </a:r>
                    </a:p>
                  </a:txBody>
                  <a:tcPr/>
                </a:tc>
                <a:tc>
                  <a:txBody>
                    <a:bodyPr/>
                    <a:lstStyle/>
                    <a:p>
                      <a:pPr algn="ctr"/>
                      <a:r>
                        <a:rPr lang="en-GB" sz="1400" b="1" dirty="0">
                          <a:latin typeface="Gill Sans MT" panose="020B0502020104020203" pitchFamily="34" charset="0"/>
                        </a:rPr>
                        <a:t>Page</a:t>
                      </a:r>
                    </a:p>
                  </a:txBody>
                  <a:tcPr/>
                </a:tc>
                <a:extLst>
                  <a:ext uri="{0D108BD9-81ED-4DB2-BD59-A6C34878D82A}">
                    <a16:rowId xmlns:a16="http://schemas.microsoft.com/office/drawing/2014/main" val="680685889"/>
                  </a:ext>
                </a:extLst>
              </a:tr>
              <a:tr h="284688">
                <a:tc>
                  <a:txBody>
                    <a:bodyPr/>
                    <a:lstStyle/>
                    <a:p>
                      <a:r>
                        <a:rPr lang="en-GB" sz="1400" dirty="0">
                          <a:latin typeface="Gill Sans MT" panose="020B0502020104020203" pitchFamily="34" charset="0"/>
                        </a:rPr>
                        <a:t>English</a:t>
                      </a:r>
                    </a:p>
                  </a:txBody>
                  <a:tcPr/>
                </a:tc>
                <a:tc>
                  <a:txBody>
                    <a:bodyPr/>
                    <a:lstStyle/>
                    <a:p>
                      <a:pPr algn="ctr"/>
                      <a:r>
                        <a:rPr lang="en-GB" sz="1400" dirty="0">
                          <a:latin typeface="Gill Sans MT" panose="020B0502020104020203" pitchFamily="34" charset="0"/>
                        </a:rPr>
                        <a:t>1</a:t>
                      </a:r>
                    </a:p>
                  </a:txBody>
                  <a:tcPr/>
                </a:tc>
                <a:extLst>
                  <a:ext uri="{0D108BD9-81ED-4DB2-BD59-A6C34878D82A}">
                    <a16:rowId xmlns:a16="http://schemas.microsoft.com/office/drawing/2014/main" val="1173644405"/>
                  </a:ext>
                </a:extLst>
              </a:tr>
              <a:tr h="284688">
                <a:tc>
                  <a:txBody>
                    <a:bodyPr/>
                    <a:lstStyle/>
                    <a:p>
                      <a:r>
                        <a:rPr lang="en-GB" sz="1400" dirty="0">
                          <a:latin typeface="Gill Sans MT" panose="020B0502020104020203" pitchFamily="34" charset="0"/>
                        </a:rPr>
                        <a:t>Maths</a:t>
                      </a:r>
                    </a:p>
                  </a:txBody>
                  <a:tcPr/>
                </a:tc>
                <a:tc>
                  <a:txBody>
                    <a:bodyPr/>
                    <a:lstStyle/>
                    <a:p>
                      <a:pPr algn="ctr"/>
                      <a:r>
                        <a:rPr lang="en-GB" sz="1400" dirty="0">
                          <a:latin typeface="Gill Sans MT" panose="020B0502020104020203" pitchFamily="34" charset="0"/>
                        </a:rPr>
                        <a:t>2</a:t>
                      </a:r>
                    </a:p>
                  </a:txBody>
                  <a:tcPr/>
                </a:tc>
                <a:extLst>
                  <a:ext uri="{0D108BD9-81ED-4DB2-BD59-A6C34878D82A}">
                    <a16:rowId xmlns:a16="http://schemas.microsoft.com/office/drawing/2014/main" val="3458786320"/>
                  </a:ext>
                </a:extLst>
              </a:tr>
              <a:tr h="284688">
                <a:tc>
                  <a:txBody>
                    <a:bodyPr/>
                    <a:lstStyle/>
                    <a:p>
                      <a:r>
                        <a:rPr lang="en-GB" sz="1400" dirty="0">
                          <a:latin typeface="Gill Sans MT" panose="020B0502020104020203" pitchFamily="34" charset="0"/>
                        </a:rPr>
                        <a:t>Science</a:t>
                      </a:r>
                    </a:p>
                  </a:txBody>
                  <a:tcPr/>
                </a:tc>
                <a:tc>
                  <a:txBody>
                    <a:bodyPr/>
                    <a:lstStyle/>
                    <a:p>
                      <a:pPr algn="ctr"/>
                      <a:r>
                        <a:rPr lang="en-GB" sz="1400" dirty="0">
                          <a:latin typeface="Gill Sans MT" panose="020B0502020104020203" pitchFamily="34" charset="0"/>
                        </a:rPr>
                        <a:t>3</a:t>
                      </a:r>
                    </a:p>
                  </a:txBody>
                  <a:tcPr/>
                </a:tc>
                <a:extLst>
                  <a:ext uri="{0D108BD9-81ED-4DB2-BD59-A6C34878D82A}">
                    <a16:rowId xmlns:a16="http://schemas.microsoft.com/office/drawing/2014/main" val="3468103291"/>
                  </a:ext>
                </a:extLst>
              </a:tr>
              <a:tr h="284688">
                <a:tc>
                  <a:txBody>
                    <a:bodyPr/>
                    <a:lstStyle/>
                    <a:p>
                      <a:r>
                        <a:rPr lang="en-GB" sz="1400" dirty="0">
                          <a:latin typeface="Gill Sans MT" panose="020B0502020104020203" pitchFamily="34" charset="0"/>
                        </a:rPr>
                        <a:t>Spanish</a:t>
                      </a:r>
                    </a:p>
                  </a:txBody>
                  <a:tcPr/>
                </a:tc>
                <a:tc>
                  <a:txBody>
                    <a:bodyPr/>
                    <a:lstStyle/>
                    <a:p>
                      <a:pPr algn="ctr"/>
                      <a:r>
                        <a:rPr lang="en-GB" sz="1400" dirty="0">
                          <a:latin typeface="Gill Sans MT" panose="020B0502020104020203" pitchFamily="34" charset="0"/>
                        </a:rPr>
                        <a:t>5</a:t>
                      </a:r>
                    </a:p>
                  </a:txBody>
                  <a:tcPr/>
                </a:tc>
                <a:extLst>
                  <a:ext uri="{0D108BD9-81ED-4DB2-BD59-A6C34878D82A}">
                    <a16:rowId xmlns:a16="http://schemas.microsoft.com/office/drawing/2014/main" val="4052777851"/>
                  </a:ext>
                </a:extLst>
              </a:tr>
              <a:tr h="284688">
                <a:tc>
                  <a:txBody>
                    <a:bodyPr/>
                    <a:lstStyle/>
                    <a:p>
                      <a:r>
                        <a:rPr lang="en-GB" sz="1400" dirty="0">
                          <a:latin typeface="Gill Sans MT" panose="020B0502020104020203" pitchFamily="34" charset="0"/>
                        </a:rPr>
                        <a:t>History</a:t>
                      </a:r>
                    </a:p>
                  </a:txBody>
                  <a:tcPr/>
                </a:tc>
                <a:tc>
                  <a:txBody>
                    <a:bodyPr/>
                    <a:lstStyle/>
                    <a:p>
                      <a:pPr algn="ctr"/>
                      <a:r>
                        <a:rPr lang="en-GB" sz="1400" dirty="0">
                          <a:latin typeface="Gill Sans MT" panose="020B0502020104020203" pitchFamily="34" charset="0"/>
                        </a:rPr>
                        <a:t>6</a:t>
                      </a:r>
                    </a:p>
                  </a:txBody>
                  <a:tcPr/>
                </a:tc>
                <a:extLst>
                  <a:ext uri="{0D108BD9-81ED-4DB2-BD59-A6C34878D82A}">
                    <a16:rowId xmlns:a16="http://schemas.microsoft.com/office/drawing/2014/main" val="3672402999"/>
                  </a:ext>
                </a:extLst>
              </a:tr>
              <a:tr h="284688">
                <a:tc>
                  <a:txBody>
                    <a:bodyPr/>
                    <a:lstStyle/>
                    <a:p>
                      <a:r>
                        <a:rPr lang="en-GB" sz="1400" dirty="0">
                          <a:latin typeface="Gill Sans MT" panose="020B0502020104020203" pitchFamily="34" charset="0"/>
                        </a:rPr>
                        <a:t>Geography</a:t>
                      </a:r>
                    </a:p>
                  </a:txBody>
                  <a:tcPr/>
                </a:tc>
                <a:tc>
                  <a:txBody>
                    <a:bodyPr/>
                    <a:lstStyle/>
                    <a:p>
                      <a:pPr algn="ctr"/>
                      <a:r>
                        <a:rPr lang="en-GB" sz="1400" dirty="0">
                          <a:latin typeface="Gill Sans MT" panose="020B0502020104020203" pitchFamily="34" charset="0"/>
                        </a:rPr>
                        <a:t>8</a:t>
                      </a:r>
                    </a:p>
                  </a:txBody>
                  <a:tcPr/>
                </a:tc>
                <a:extLst>
                  <a:ext uri="{0D108BD9-81ED-4DB2-BD59-A6C34878D82A}">
                    <a16:rowId xmlns:a16="http://schemas.microsoft.com/office/drawing/2014/main" val="3919237099"/>
                  </a:ext>
                </a:extLst>
              </a:tr>
              <a:tr h="284688">
                <a:tc>
                  <a:txBody>
                    <a:bodyPr/>
                    <a:lstStyle/>
                    <a:p>
                      <a:r>
                        <a:rPr lang="en-GB" sz="1400" dirty="0">
                          <a:latin typeface="Gill Sans MT" panose="020B0502020104020203" pitchFamily="34" charset="0"/>
                        </a:rPr>
                        <a:t>PE</a:t>
                      </a:r>
                    </a:p>
                  </a:txBody>
                  <a:tcPr/>
                </a:tc>
                <a:tc>
                  <a:txBody>
                    <a:bodyPr/>
                    <a:lstStyle/>
                    <a:p>
                      <a:pPr algn="ctr"/>
                      <a:r>
                        <a:rPr lang="en-GB" sz="1400" dirty="0">
                          <a:latin typeface="Gill Sans MT" panose="020B0502020104020203" pitchFamily="34" charset="0"/>
                        </a:rPr>
                        <a:t>10</a:t>
                      </a:r>
                    </a:p>
                  </a:txBody>
                  <a:tcPr/>
                </a:tc>
                <a:extLst>
                  <a:ext uri="{0D108BD9-81ED-4DB2-BD59-A6C34878D82A}">
                    <a16:rowId xmlns:a16="http://schemas.microsoft.com/office/drawing/2014/main" val="725833876"/>
                  </a:ext>
                </a:extLst>
              </a:tr>
              <a:tr h="284688">
                <a:tc>
                  <a:txBody>
                    <a:bodyPr/>
                    <a:lstStyle/>
                    <a:p>
                      <a:r>
                        <a:rPr lang="en-GB" sz="1400" dirty="0">
                          <a:latin typeface="Gill Sans MT" panose="020B0502020104020203" pitchFamily="34" charset="0"/>
                        </a:rPr>
                        <a:t>Computing</a:t>
                      </a:r>
                    </a:p>
                  </a:txBody>
                  <a:tcPr/>
                </a:tc>
                <a:tc>
                  <a:txBody>
                    <a:bodyPr/>
                    <a:lstStyle/>
                    <a:p>
                      <a:pPr algn="ctr"/>
                      <a:r>
                        <a:rPr lang="en-GB" sz="1400" dirty="0">
                          <a:latin typeface="Gill Sans MT" panose="020B0502020104020203" pitchFamily="34" charset="0"/>
                        </a:rPr>
                        <a:t>13</a:t>
                      </a:r>
                    </a:p>
                  </a:txBody>
                  <a:tcPr/>
                </a:tc>
                <a:extLst>
                  <a:ext uri="{0D108BD9-81ED-4DB2-BD59-A6C34878D82A}">
                    <a16:rowId xmlns:a16="http://schemas.microsoft.com/office/drawing/2014/main" val="3951020737"/>
                  </a:ext>
                </a:extLst>
              </a:tr>
              <a:tr h="284688">
                <a:tc>
                  <a:txBody>
                    <a:bodyPr/>
                    <a:lstStyle/>
                    <a:p>
                      <a:r>
                        <a:rPr lang="en-GB" sz="1400" dirty="0">
                          <a:latin typeface="Gill Sans MT" panose="020B0502020104020203" pitchFamily="34" charset="0"/>
                        </a:rPr>
                        <a:t>Art</a:t>
                      </a:r>
                    </a:p>
                  </a:txBody>
                  <a:tcPr/>
                </a:tc>
                <a:tc>
                  <a:txBody>
                    <a:bodyPr/>
                    <a:lstStyle/>
                    <a:p>
                      <a:pPr algn="ctr"/>
                      <a:r>
                        <a:rPr lang="en-GB" sz="1400" dirty="0">
                          <a:latin typeface="Gill Sans MT" panose="020B0502020104020203" pitchFamily="34" charset="0"/>
                        </a:rPr>
                        <a:t>14</a:t>
                      </a:r>
                    </a:p>
                  </a:txBody>
                  <a:tcPr/>
                </a:tc>
                <a:extLst>
                  <a:ext uri="{0D108BD9-81ED-4DB2-BD59-A6C34878D82A}">
                    <a16:rowId xmlns:a16="http://schemas.microsoft.com/office/drawing/2014/main" val="229236678"/>
                  </a:ext>
                </a:extLst>
              </a:tr>
              <a:tr h="284688">
                <a:tc>
                  <a:txBody>
                    <a:bodyPr/>
                    <a:lstStyle/>
                    <a:p>
                      <a:r>
                        <a:rPr lang="en-GB" sz="1400" dirty="0">
                          <a:latin typeface="Gill Sans MT" panose="020B0502020104020203" pitchFamily="34" charset="0"/>
                        </a:rPr>
                        <a:t>Drama</a:t>
                      </a:r>
                    </a:p>
                  </a:txBody>
                  <a:tcPr/>
                </a:tc>
                <a:tc>
                  <a:txBody>
                    <a:bodyPr/>
                    <a:lstStyle/>
                    <a:p>
                      <a:pPr algn="ctr"/>
                      <a:r>
                        <a:rPr lang="en-GB" sz="1400" dirty="0">
                          <a:latin typeface="Gill Sans MT" panose="020B0502020104020203" pitchFamily="34" charset="0"/>
                        </a:rPr>
                        <a:t>15</a:t>
                      </a:r>
                    </a:p>
                  </a:txBody>
                  <a:tcPr/>
                </a:tc>
                <a:extLst>
                  <a:ext uri="{0D108BD9-81ED-4DB2-BD59-A6C34878D82A}">
                    <a16:rowId xmlns:a16="http://schemas.microsoft.com/office/drawing/2014/main" val="2806501863"/>
                  </a:ext>
                </a:extLst>
              </a:tr>
              <a:tr h="2846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latin typeface="Gill Sans MT" panose="020B0502020104020203" pitchFamily="34" charset="0"/>
                        </a:rPr>
                        <a:t>Cooking and Nutrition</a:t>
                      </a:r>
                    </a:p>
                  </a:txBody>
                  <a:tcPr/>
                </a:tc>
                <a:tc>
                  <a:txBody>
                    <a:bodyPr/>
                    <a:lstStyle/>
                    <a:p>
                      <a:pPr algn="ctr"/>
                      <a:r>
                        <a:rPr lang="en-GB" sz="1400" dirty="0">
                          <a:latin typeface="Gill Sans MT" panose="020B0502020104020203" pitchFamily="34" charset="0"/>
                        </a:rPr>
                        <a:t>17</a:t>
                      </a:r>
                    </a:p>
                  </a:txBody>
                  <a:tcPr/>
                </a:tc>
                <a:extLst>
                  <a:ext uri="{0D108BD9-81ED-4DB2-BD59-A6C34878D82A}">
                    <a16:rowId xmlns:a16="http://schemas.microsoft.com/office/drawing/2014/main" val="300327889"/>
                  </a:ext>
                </a:extLst>
              </a:tr>
              <a:tr h="284688">
                <a:tc>
                  <a:txBody>
                    <a:bodyPr/>
                    <a:lstStyle/>
                    <a:p>
                      <a:r>
                        <a:rPr lang="en-GB" sz="1400" dirty="0">
                          <a:latin typeface="Gill Sans MT" panose="020B0502020104020203" pitchFamily="34" charset="0"/>
                        </a:rPr>
                        <a:t>Psychology</a:t>
                      </a:r>
                    </a:p>
                  </a:txBody>
                  <a:tcPr/>
                </a:tc>
                <a:tc>
                  <a:txBody>
                    <a:bodyPr/>
                    <a:lstStyle/>
                    <a:p>
                      <a:pPr algn="ctr"/>
                      <a:r>
                        <a:rPr lang="en-GB" sz="1400" dirty="0">
                          <a:latin typeface="Gill Sans MT" panose="020B0502020104020203" pitchFamily="34" charset="0"/>
                        </a:rPr>
                        <a:t>18</a:t>
                      </a:r>
                    </a:p>
                  </a:txBody>
                  <a:tcPr/>
                </a:tc>
                <a:extLst>
                  <a:ext uri="{0D108BD9-81ED-4DB2-BD59-A6C34878D82A}">
                    <a16:rowId xmlns:a16="http://schemas.microsoft.com/office/drawing/2014/main" val="457671342"/>
                  </a:ext>
                </a:extLst>
              </a:tr>
              <a:tr h="284688">
                <a:tc>
                  <a:txBody>
                    <a:bodyPr/>
                    <a:lstStyle/>
                    <a:p>
                      <a:r>
                        <a:rPr lang="en-GB" sz="1400" dirty="0">
                          <a:latin typeface="Gill Sans MT" panose="020B0502020104020203" pitchFamily="34" charset="0"/>
                        </a:rPr>
                        <a:t>‘Resilience’ reflection log</a:t>
                      </a:r>
                    </a:p>
                  </a:txBody>
                  <a:tcPr>
                    <a:solidFill>
                      <a:schemeClr val="bg1"/>
                    </a:solidFill>
                  </a:tcPr>
                </a:tc>
                <a:tc>
                  <a:txBody>
                    <a:bodyPr/>
                    <a:lstStyle/>
                    <a:p>
                      <a:pPr algn="ctr"/>
                      <a:r>
                        <a:rPr lang="en-GB" sz="1400" dirty="0">
                          <a:latin typeface="Gill Sans MT" panose="020B0502020104020203" pitchFamily="34" charset="0"/>
                        </a:rPr>
                        <a:t>20</a:t>
                      </a:r>
                    </a:p>
                  </a:txBody>
                  <a:tcPr>
                    <a:solidFill>
                      <a:schemeClr val="bg1"/>
                    </a:solidFill>
                  </a:tcPr>
                </a:tc>
                <a:extLst>
                  <a:ext uri="{0D108BD9-81ED-4DB2-BD59-A6C34878D82A}">
                    <a16:rowId xmlns:a16="http://schemas.microsoft.com/office/drawing/2014/main" val="891523883"/>
                  </a:ext>
                </a:extLst>
              </a:tr>
              <a:tr h="284688">
                <a:tc>
                  <a:txBody>
                    <a:bodyPr/>
                    <a:lstStyle/>
                    <a:p>
                      <a:r>
                        <a:rPr lang="en-GB" sz="1400" dirty="0">
                          <a:latin typeface="Gill Sans MT" panose="020B0502020104020203" pitchFamily="34" charset="0"/>
                        </a:rPr>
                        <a:t>Reading log</a:t>
                      </a:r>
                    </a:p>
                  </a:txBody>
                  <a:tcPr>
                    <a:solidFill>
                      <a:schemeClr val="bg1"/>
                    </a:solidFill>
                  </a:tcPr>
                </a:tc>
                <a:tc>
                  <a:txBody>
                    <a:bodyPr/>
                    <a:lstStyle/>
                    <a:p>
                      <a:pPr algn="ctr"/>
                      <a:r>
                        <a:rPr lang="en-GB" sz="1400" dirty="0">
                          <a:latin typeface="Gill Sans MT" panose="020B0502020104020203" pitchFamily="34" charset="0"/>
                        </a:rPr>
                        <a:t>25</a:t>
                      </a:r>
                    </a:p>
                  </a:txBody>
                  <a:tcPr>
                    <a:solidFill>
                      <a:schemeClr val="bg1"/>
                    </a:solidFill>
                  </a:tcPr>
                </a:tc>
                <a:extLst>
                  <a:ext uri="{0D108BD9-81ED-4DB2-BD59-A6C34878D82A}">
                    <a16:rowId xmlns:a16="http://schemas.microsoft.com/office/drawing/2014/main" val="1275164291"/>
                  </a:ext>
                </a:extLst>
              </a:tr>
              <a:tr h="284688">
                <a:tc>
                  <a:txBody>
                    <a:bodyPr/>
                    <a:lstStyle/>
                    <a:p>
                      <a:r>
                        <a:rPr lang="en-GB" sz="1400" dirty="0">
                          <a:latin typeface="Gill Sans MT" panose="020B0502020104020203" pitchFamily="34" charset="0"/>
                        </a:rPr>
                        <a:t>Cursive Handwriting Practice</a:t>
                      </a:r>
                    </a:p>
                  </a:txBody>
                  <a:tcPr>
                    <a:solidFill>
                      <a:schemeClr val="bg1"/>
                    </a:solidFill>
                  </a:tcPr>
                </a:tc>
                <a:tc>
                  <a:txBody>
                    <a:bodyPr/>
                    <a:lstStyle/>
                    <a:p>
                      <a:pPr algn="ctr"/>
                      <a:r>
                        <a:rPr lang="en-GB" sz="1400" dirty="0">
                          <a:latin typeface="Gill Sans MT" panose="020B0502020104020203" pitchFamily="34" charset="0"/>
                        </a:rPr>
                        <a:t>30</a:t>
                      </a:r>
                    </a:p>
                  </a:txBody>
                  <a:tcPr>
                    <a:solidFill>
                      <a:schemeClr val="bg1"/>
                    </a:solidFill>
                  </a:tcPr>
                </a:tc>
                <a:extLst>
                  <a:ext uri="{0D108BD9-81ED-4DB2-BD59-A6C34878D82A}">
                    <a16:rowId xmlns:a16="http://schemas.microsoft.com/office/drawing/2014/main" val="14736245"/>
                  </a:ext>
                </a:extLst>
              </a:tr>
            </a:tbl>
          </a:graphicData>
        </a:graphic>
      </p:graphicFrame>
      <p:sp>
        <p:nvSpPr>
          <p:cNvPr id="5" name="Rounded Rectangle 4"/>
          <p:cNvSpPr/>
          <p:nvPr/>
        </p:nvSpPr>
        <p:spPr>
          <a:xfrm>
            <a:off x="296883" y="285008"/>
            <a:ext cx="11625943" cy="6246421"/>
          </a:xfrm>
          <a:prstGeom prst="roundRect">
            <a:avLst/>
          </a:prstGeom>
          <a:noFill/>
          <a:ln w="571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87096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1B4EF0D-6B74-A9FD-F283-E4A19FFE4FF0}"/>
              </a:ext>
            </a:extLst>
          </p:cNvPr>
          <p:cNvGraphicFramePr>
            <a:graphicFrameLocks noGrp="1"/>
          </p:cNvGraphicFramePr>
          <p:nvPr/>
        </p:nvGraphicFramePr>
        <p:xfrm>
          <a:off x="76942" y="111117"/>
          <a:ext cx="11912807" cy="6720660"/>
        </p:xfrm>
        <a:graphic>
          <a:graphicData uri="http://schemas.openxmlformats.org/drawingml/2006/table">
            <a:tbl>
              <a:tblPr firstRow="1" firstCol="1" bandRow="1"/>
              <a:tblGrid>
                <a:gridCol w="899920">
                  <a:extLst>
                    <a:ext uri="{9D8B030D-6E8A-4147-A177-3AD203B41FA5}">
                      <a16:colId xmlns:a16="http://schemas.microsoft.com/office/drawing/2014/main" val="1211713117"/>
                    </a:ext>
                  </a:extLst>
                </a:gridCol>
                <a:gridCol w="4741571">
                  <a:extLst>
                    <a:ext uri="{9D8B030D-6E8A-4147-A177-3AD203B41FA5}">
                      <a16:colId xmlns:a16="http://schemas.microsoft.com/office/drawing/2014/main" val="1404222673"/>
                    </a:ext>
                  </a:extLst>
                </a:gridCol>
                <a:gridCol w="2040173">
                  <a:extLst>
                    <a:ext uri="{9D8B030D-6E8A-4147-A177-3AD203B41FA5}">
                      <a16:colId xmlns:a16="http://schemas.microsoft.com/office/drawing/2014/main" val="112847045"/>
                    </a:ext>
                  </a:extLst>
                </a:gridCol>
                <a:gridCol w="4231143">
                  <a:extLst>
                    <a:ext uri="{9D8B030D-6E8A-4147-A177-3AD203B41FA5}">
                      <a16:colId xmlns:a16="http://schemas.microsoft.com/office/drawing/2014/main" val="2542777193"/>
                    </a:ext>
                  </a:extLst>
                </a:gridCol>
              </a:tblGrid>
              <a:tr h="0">
                <a:tc gridSpan="4">
                  <a:txBody>
                    <a:bodyPr/>
                    <a:lstStyle/>
                    <a:p>
                      <a:pPr algn="ctr">
                        <a:lnSpc>
                          <a:spcPct val="115000"/>
                        </a:lnSpc>
                        <a:spcAft>
                          <a:spcPts val="1000"/>
                        </a:spcAft>
                        <a:buNone/>
                      </a:pPr>
                      <a:r>
                        <a:rPr lang="en-GB" sz="105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Paper 1 – Development Key terms and definitions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85640705"/>
                  </a:ext>
                </a:extLst>
              </a:tr>
              <a:tr h="0">
                <a:tc>
                  <a:txBody>
                    <a:bodyPr/>
                    <a:lstStyle/>
                    <a:p>
                      <a:pPr algn="l">
                        <a:lnSpc>
                          <a:spcPct val="115000"/>
                        </a:lnSpc>
                        <a:spcAft>
                          <a:spcPts val="1000"/>
                        </a:spcAft>
                        <a:buNone/>
                      </a:pPr>
                      <a:r>
                        <a:rPr lang="en-GB" sz="1000" dirty="0">
                          <a:effectLst/>
                          <a:latin typeface="Gill Sans MT" panose="020B0502020104020203" pitchFamily="34" charset="0"/>
                          <a:ea typeface="Calibri" panose="020F0502020204030204" pitchFamily="34" charset="0"/>
                          <a:cs typeface="Times New Roman" panose="02020603050405020304" pitchFamily="18" charset="0"/>
                        </a:rPr>
                        <a:t>Autonomic function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000" dirty="0">
                          <a:effectLst/>
                          <a:latin typeface="Gill Sans MT" panose="020B0502020104020203" pitchFamily="34" charset="0"/>
                          <a:ea typeface="Calibri" panose="020F0502020204030204" pitchFamily="34" charset="0"/>
                          <a:cs typeface="Times New Roman" panose="02020603050405020304" pitchFamily="18" charset="0"/>
                        </a:rPr>
                        <a:t>Involuntary bodily functions such as breathing and heart rate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050" dirty="0">
                          <a:effectLst/>
                          <a:latin typeface="Gill Sans MT" panose="020B0502020104020203" pitchFamily="34" charset="0"/>
                          <a:ea typeface="Calibri" panose="020F0502020204030204" pitchFamily="34" charset="0"/>
                          <a:cs typeface="Times New Roman" panose="02020603050405020304" pitchFamily="18" charset="0"/>
                        </a:rPr>
                        <a:t>Mindset theory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050">
                          <a:effectLst/>
                          <a:latin typeface="Gill Sans MT" panose="020B0502020104020203" pitchFamily="34" charset="0"/>
                          <a:ea typeface="Calibri" panose="020F0502020204030204" pitchFamily="34" charset="0"/>
                          <a:cs typeface="Times New Roman" panose="02020603050405020304" pitchFamily="18" charset="0"/>
                        </a:rPr>
                        <a:t>A theory of motivation that describes how students can achieve success in their learning through the way they approach challenges and deal with failure.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1928773"/>
                  </a:ext>
                </a:extLst>
              </a:tr>
              <a:tr h="0">
                <a:tc rowSpan="2">
                  <a:txBody>
                    <a:bodyPr/>
                    <a:lstStyle/>
                    <a:p>
                      <a:pPr algn="l">
                        <a:lnSpc>
                          <a:spcPct val="115000"/>
                        </a:lnSpc>
                        <a:spcAft>
                          <a:spcPts val="1000"/>
                        </a:spcAft>
                        <a:buNone/>
                      </a:pPr>
                      <a:r>
                        <a:rPr lang="en-GB" sz="1000">
                          <a:effectLst/>
                          <a:latin typeface="Gill Sans MT" panose="020B0502020104020203" pitchFamily="34" charset="0"/>
                          <a:ea typeface="Calibri" panose="020F0502020204030204" pitchFamily="34" charset="0"/>
                          <a:cs typeface="Times New Roman" panose="02020603050405020304" pitchFamily="18" charset="0"/>
                        </a:rPr>
                        <a:t>Brain stem</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l">
                        <a:lnSpc>
                          <a:spcPct val="115000"/>
                        </a:lnSpc>
                        <a:spcAft>
                          <a:spcPts val="1000"/>
                        </a:spcAft>
                        <a:buNone/>
                      </a:pPr>
                      <a:r>
                        <a:rPr lang="en-GB" sz="1000">
                          <a:effectLst/>
                          <a:latin typeface="Gill Sans MT" panose="020B0502020104020203" pitchFamily="34" charset="0"/>
                          <a:ea typeface="Calibri" panose="020F0502020204030204" pitchFamily="34" charset="0"/>
                          <a:cs typeface="Times New Roman" panose="02020603050405020304" pitchFamily="18" charset="0"/>
                        </a:rPr>
                        <a:t>The part of the brain that controls basic functions such as breathing and heart rate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050" dirty="0">
                          <a:effectLst/>
                          <a:latin typeface="Gill Sans MT" panose="020B0502020104020203" pitchFamily="34" charset="0"/>
                          <a:ea typeface="Calibri" panose="020F0502020204030204" pitchFamily="34" charset="0"/>
                          <a:cs typeface="Times New Roman" panose="02020603050405020304" pitchFamily="18" charset="0"/>
                        </a:rPr>
                        <a:t>Fixed mindset</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050">
                          <a:effectLst/>
                          <a:latin typeface="Gill Sans MT" panose="020B0502020104020203" pitchFamily="34" charset="0"/>
                          <a:ea typeface="Calibri" panose="020F0502020204030204" pitchFamily="34" charset="0"/>
                          <a:cs typeface="Times New Roman" panose="02020603050405020304" pitchFamily="18" charset="0"/>
                        </a:rPr>
                        <a:t>The belief that ability is genetic and unchanging.</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6883220"/>
                  </a:ext>
                </a:extLst>
              </a:tr>
              <a:tr h="0">
                <a:tc vMerge="1">
                  <a:txBody>
                    <a:bodyPr/>
                    <a:lstStyle/>
                    <a:p>
                      <a:endParaRPr lang="en-GB"/>
                    </a:p>
                  </a:txBody>
                  <a:tcPr/>
                </a:tc>
                <a:tc vMerge="1">
                  <a:txBody>
                    <a:bodyPr/>
                    <a:lstStyle/>
                    <a:p>
                      <a:endParaRPr lang="en-GB"/>
                    </a:p>
                  </a:txBody>
                  <a:tcPr/>
                </a:tc>
                <a:tc>
                  <a:txBody>
                    <a:bodyPr/>
                    <a:lstStyle/>
                    <a:p>
                      <a:pPr algn="l">
                        <a:lnSpc>
                          <a:spcPct val="115000"/>
                        </a:lnSpc>
                        <a:spcAft>
                          <a:spcPts val="1000"/>
                        </a:spcAft>
                        <a:buNone/>
                      </a:pPr>
                      <a:r>
                        <a:rPr lang="en-GB" sz="1050" dirty="0">
                          <a:effectLst/>
                          <a:latin typeface="Gill Sans MT" panose="020B0502020104020203" pitchFamily="34" charset="0"/>
                          <a:ea typeface="Calibri" panose="020F0502020204030204" pitchFamily="34" charset="0"/>
                          <a:cs typeface="Times New Roman" panose="02020603050405020304" pitchFamily="18" charset="0"/>
                        </a:rPr>
                        <a:t>Growth mindset</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050">
                          <a:effectLst/>
                          <a:latin typeface="Gill Sans MT" panose="020B0502020104020203" pitchFamily="34" charset="0"/>
                          <a:ea typeface="Calibri" panose="020F0502020204030204" pitchFamily="34" charset="0"/>
                          <a:cs typeface="Times New Roman" panose="02020603050405020304" pitchFamily="18" charset="0"/>
                        </a:rPr>
                        <a:t>The belief that ability comes from hard work and can be increased.</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9988640"/>
                  </a:ext>
                </a:extLst>
              </a:tr>
              <a:tr h="0">
                <a:tc>
                  <a:txBody>
                    <a:bodyPr/>
                    <a:lstStyle/>
                    <a:p>
                      <a:pPr algn="l">
                        <a:lnSpc>
                          <a:spcPct val="115000"/>
                        </a:lnSpc>
                        <a:spcAft>
                          <a:spcPts val="1000"/>
                        </a:spcAft>
                        <a:buNone/>
                      </a:pPr>
                      <a:r>
                        <a:rPr lang="en-GB" sz="1000">
                          <a:effectLst/>
                          <a:latin typeface="Gill Sans MT" panose="020B0502020104020203" pitchFamily="34" charset="0"/>
                          <a:ea typeface="Calibri" panose="020F0502020204030204" pitchFamily="34" charset="0"/>
                          <a:cs typeface="Times New Roman" panose="02020603050405020304" pitchFamily="18" charset="0"/>
                        </a:rPr>
                        <a:t>Cerebellum</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000">
                          <a:effectLst/>
                          <a:latin typeface="Gill Sans MT" panose="020B0502020104020203" pitchFamily="34" charset="0"/>
                          <a:ea typeface="Calibri" panose="020F0502020204030204" pitchFamily="34" charset="0"/>
                          <a:cs typeface="Times New Roman" panose="02020603050405020304" pitchFamily="18" charset="0"/>
                        </a:rPr>
                        <a:t>A small, wrinkled structure at the back of the brain which coordinates movement and balance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050">
                          <a:effectLst/>
                          <a:latin typeface="Gill Sans MT" panose="020B0502020104020203" pitchFamily="34" charset="0"/>
                          <a:ea typeface="Calibri" panose="020F0502020204030204" pitchFamily="34" charset="0"/>
                          <a:cs typeface="Times New Roman" panose="02020603050405020304" pitchFamily="18" charset="0"/>
                        </a:rPr>
                        <a:t>Praise</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050">
                          <a:effectLst/>
                          <a:latin typeface="Gill Sans MT" panose="020B0502020104020203" pitchFamily="34" charset="0"/>
                          <a:ea typeface="Calibri" panose="020F0502020204030204" pitchFamily="34" charset="0"/>
                          <a:cs typeface="Times New Roman" panose="02020603050405020304" pitchFamily="18" charset="0"/>
                        </a:rPr>
                        <a:t>Giving feedback to students with regards to their ability (person orientated) or effort (process orientated)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4857655"/>
                  </a:ext>
                </a:extLst>
              </a:tr>
              <a:tr h="0">
                <a:tc rowSpan="2">
                  <a:txBody>
                    <a:bodyPr/>
                    <a:lstStyle/>
                    <a:p>
                      <a:pPr algn="l">
                        <a:lnSpc>
                          <a:spcPct val="115000"/>
                        </a:lnSpc>
                        <a:spcAft>
                          <a:spcPts val="1000"/>
                        </a:spcAft>
                        <a:buNone/>
                      </a:pPr>
                      <a:r>
                        <a:rPr lang="en-GB" sz="1000">
                          <a:effectLst/>
                          <a:latin typeface="Gill Sans MT" panose="020B0502020104020203" pitchFamily="34" charset="0"/>
                          <a:ea typeface="Calibri" panose="020F0502020204030204" pitchFamily="34" charset="0"/>
                          <a:cs typeface="Times New Roman" panose="02020603050405020304" pitchFamily="18" charset="0"/>
                        </a:rPr>
                        <a:t>Cognition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l">
                        <a:lnSpc>
                          <a:spcPct val="115000"/>
                        </a:lnSpc>
                        <a:spcAft>
                          <a:spcPts val="1000"/>
                        </a:spcAft>
                        <a:buNone/>
                      </a:pPr>
                      <a:r>
                        <a:rPr lang="en-GB" sz="1000">
                          <a:effectLst/>
                          <a:latin typeface="Gill Sans MT" panose="020B0502020104020203" pitchFamily="34" charset="0"/>
                          <a:ea typeface="Calibri" panose="020F0502020204030204" pitchFamily="34" charset="0"/>
                          <a:cs typeface="Times New Roman" panose="02020603050405020304" pitchFamily="18" charset="0"/>
                        </a:rPr>
                        <a:t>The mental processes involved in gaining knowledge; these include thinking, planning and problem solving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050" dirty="0">
                          <a:effectLst/>
                          <a:latin typeface="Gill Sans MT" panose="020B0502020104020203" pitchFamily="34" charset="0"/>
                          <a:ea typeface="Calibri" panose="020F0502020204030204" pitchFamily="34" charset="0"/>
                          <a:cs typeface="Times New Roman" panose="02020603050405020304" pitchFamily="18" charset="0"/>
                        </a:rPr>
                        <a:t>Self-efficacy</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050">
                          <a:effectLst/>
                          <a:latin typeface="Gill Sans MT" panose="020B0502020104020203" pitchFamily="34" charset="0"/>
                          <a:ea typeface="Calibri" panose="020F0502020204030204" pitchFamily="34" charset="0"/>
                          <a:cs typeface="Times New Roman" panose="02020603050405020304" pitchFamily="18" charset="0"/>
                        </a:rPr>
                        <a:t>The belief in your own ability to succeed and achieve a goal.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6710205"/>
                  </a:ext>
                </a:extLst>
              </a:tr>
              <a:tr h="0">
                <a:tc vMerge="1">
                  <a:txBody>
                    <a:bodyPr/>
                    <a:lstStyle/>
                    <a:p>
                      <a:endParaRPr lang="en-GB"/>
                    </a:p>
                  </a:txBody>
                  <a:tcPr/>
                </a:tc>
                <a:tc vMerge="1">
                  <a:txBody>
                    <a:bodyPr/>
                    <a:lstStyle/>
                    <a:p>
                      <a:endParaRPr lang="en-GB"/>
                    </a:p>
                  </a:txBody>
                  <a:tcPr/>
                </a:tc>
                <a:tc>
                  <a:txBody>
                    <a:bodyPr/>
                    <a:lstStyle/>
                    <a:p>
                      <a:pPr algn="l">
                        <a:lnSpc>
                          <a:spcPct val="115000"/>
                        </a:lnSpc>
                        <a:spcAft>
                          <a:spcPts val="1000"/>
                        </a:spcAft>
                        <a:buNone/>
                      </a:pPr>
                      <a:r>
                        <a:rPr lang="en-GB" sz="1050" dirty="0">
                          <a:effectLst/>
                          <a:latin typeface="Gill Sans MT" panose="020B0502020104020203" pitchFamily="34" charset="0"/>
                          <a:ea typeface="Calibri" panose="020F0502020204030204" pitchFamily="34" charset="0"/>
                          <a:cs typeface="Times New Roman" panose="02020603050405020304" pitchFamily="18" charset="0"/>
                        </a:rPr>
                        <a:t>Learning styles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050">
                          <a:effectLst/>
                          <a:latin typeface="Gill Sans MT" panose="020B0502020104020203" pitchFamily="34" charset="0"/>
                          <a:ea typeface="Calibri" panose="020F0502020204030204" pitchFamily="34" charset="0"/>
                          <a:cs typeface="Times New Roman" panose="02020603050405020304" pitchFamily="18" charset="0"/>
                        </a:rPr>
                        <a:t>The different ways that a person can process information.</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5333799"/>
                  </a:ext>
                </a:extLst>
              </a:tr>
              <a:tr h="0">
                <a:tc>
                  <a:txBody>
                    <a:bodyPr/>
                    <a:lstStyle/>
                    <a:p>
                      <a:pPr algn="l">
                        <a:lnSpc>
                          <a:spcPct val="115000"/>
                        </a:lnSpc>
                        <a:spcAft>
                          <a:spcPts val="1000"/>
                        </a:spcAft>
                        <a:buNone/>
                      </a:pPr>
                      <a:r>
                        <a:rPr lang="en-GB" sz="1000">
                          <a:effectLst/>
                          <a:latin typeface="Gill Sans MT" panose="020B0502020104020203" pitchFamily="34" charset="0"/>
                          <a:ea typeface="Calibri" panose="020F0502020204030204" pitchFamily="34" charset="0"/>
                          <a:cs typeface="Times New Roman" panose="02020603050405020304" pitchFamily="18" charset="0"/>
                        </a:rPr>
                        <a:t>Cortex</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000">
                          <a:effectLst/>
                          <a:latin typeface="Gill Sans MT" panose="020B0502020104020203" pitchFamily="34" charset="0"/>
                          <a:ea typeface="Calibri" panose="020F0502020204030204" pitchFamily="34" charset="0"/>
                          <a:cs typeface="Times New Roman" panose="02020603050405020304" pitchFamily="18" charset="0"/>
                        </a:rPr>
                        <a:t>The outer layer of the brain where higher cognitions take place, e.g. understanding and producing speech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050" dirty="0">
                          <a:effectLst/>
                          <a:latin typeface="Gill Sans MT" panose="020B0502020104020203" pitchFamily="34" charset="0"/>
                          <a:ea typeface="Calibri" panose="020F0502020204030204" pitchFamily="34" charset="0"/>
                          <a:cs typeface="Times New Roman" panose="02020603050405020304" pitchFamily="18" charset="0"/>
                        </a:rPr>
                        <a:t>Verbaliser</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050">
                          <a:effectLst/>
                          <a:latin typeface="Gill Sans MT" panose="020B0502020104020203" pitchFamily="34" charset="0"/>
                          <a:ea typeface="Calibri" panose="020F0502020204030204" pitchFamily="34" charset="0"/>
                          <a:cs typeface="Times New Roman" panose="02020603050405020304" pitchFamily="18" charset="0"/>
                        </a:rPr>
                        <a:t>Someone who prefers to process information by speaking and listening (auditory processing)</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7553266"/>
                  </a:ext>
                </a:extLst>
              </a:tr>
              <a:tr h="0">
                <a:tc>
                  <a:txBody>
                    <a:bodyPr/>
                    <a:lstStyle/>
                    <a:p>
                      <a:pPr algn="l">
                        <a:lnSpc>
                          <a:spcPct val="115000"/>
                        </a:lnSpc>
                        <a:spcAft>
                          <a:spcPts val="1000"/>
                        </a:spcAft>
                        <a:buNone/>
                      </a:pPr>
                      <a:r>
                        <a:rPr lang="en-GB" sz="1000">
                          <a:effectLst/>
                          <a:latin typeface="Gill Sans MT" panose="020B0502020104020203" pitchFamily="34" charset="0"/>
                          <a:ea typeface="Calibri" panose="020F0502020204030204" pitchFamily="34" charset="0"/>
                          <a:cs typeface="Times New Roman" panose="02020603050405020304" pitchFamily="18" charset="0"/>
                        </a:rPr>
                        <a:t>Thalamus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000">
                          <a:effectLst/>
                          <a:latin typeface="Gill Sans MT" panose="020B0502020104020203" pitchFamily="34" charset="0"/>
                          <a:ea typeface="Calibri" panose="020F0502020204030204" pitchFamily="34" charset="0"/>
                          <a:cs typeface="Times New Roman" panose="02020603050405020304" pitchFamily="18" charset="0"/>
                        </a:rPr>
                        <a:t>The part of the brain that passes information from the sense organs to the cortex</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050" dirty="0">
                          <a:effectLst/>
                          <a:latin typeface="Gill Sans MT" panose="020B0502020104020203" pitchFamily="34" charset="0"/>
                          <a:ea typeface="Calibri" panose="020F0502020204030204" pitchFamily="34" charset="0"/>
                          <a:cs typeface="Times New Roman" panose="02020603050405020304" pitchFamily="18" charset="0"/>
                        </a:rPr>
                        <a:t>Visualiser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050">
                          <a:effectLst/>
                          <a:latin typeface="Gill Sans MT" panose="020B0502020104020203" pitchFamily="34" charset="0"/>
                          <a:ea typeface="Calibri" panose="020F0502020204030204" pitchFamily="34" charset="0"/>
                          <a:cs typeface="Times New Roman" panose="02020603050405020304" pitchFamily="18" charset="0"/>
                        </a:rPr>
                        <a:t>Someone who prefers to process information by looking at it (visual processing)</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5045097"/>
                  </a:ext>
                </a:extLst>
              </a:tr>
              <a:tr h="0">
                <a:tc>
                  <a:txBody>
                    <a:bodyPr/>
                    <a:lstStyle/>
                    <a:p>
                      <a:pPr algn="l">
                        <a:lnSpc>
                          <a:spcPct val="115000"/>
                        </a:lnSpc>
                        <a:spcAft>
                          <a:spcPts val="1000"/>
                        </a:spcAft>
                        <a:buNone/>
                      </a:pPr>
                      <a:r>
                        <a:rPr lang="en-GB" sz="1000">
                          <a:effectLst/>
                          <a:latin typeface="Gill Sans MT" panose="020B0502020104020203" pitchFamily="34" charset="0"/>
                          <a:ea typeface="Calibri" panose="020F0502020204030204" pitchFamily="34" charset="0"/>
                          <a:cs typeface="Times New Roman" panose="02020603050405020304" pitchFamily="18" charset="0"/>
                        </a:rPr>
                        <a:t>Sensory processing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000" dirty="0">
                          <a:effectLst/>
                          <a:latin typeface="Gill Sans MT" panose="020B0502020104020203" pitchFamily="34" charset="0"/>
                          <a:ea typeface="Calibri" panose="020F0502020204030204" pitchFamily="34" charset="0"/>
                          <a:cs typeface="Times New Roman" panose="02020603050405020304" pitchFamily="18" charset="0"/>
                        </a:rPr>
                        <a:t>The brain receives messages from the senses and turns them into appropriate motor and behavioural responses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l">
                        <a:lnSpc>
                          <a:spcPct val="115000"/>
                        </a:lnSpc>
                        <a:spcAft>
                          <a:spcPts val="1000"/>
                        </a:spcAft>
                        <a:buNone/>
                      </a:pPr>
                      <a:r>
                        <a:rPr lang="en-GB" sz="105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Key Theories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extLst>
                  <a:ext uri="{0D108BD9-81ED-4DB2-BD59-A6C34878D82A}">
                    <a16:rowId xmlns:a16="http://schemas.microsoft.com/office/drawing/2014/main" val="1641509021"/>
                  </a:ext>
                </a:extLst>
              </a:tr>
              <a:tr h="0">
                <a:tc>
                  <a:txBody>
                    <a:bodyPr/>
                    <a:lstStyle/>
                    <a:p>
                      <a:pPr marL="0" marR="0" lvl="0" indent="0" algn="l" defTabSz="914411" rtl="0" eaLnBrk="1" fontAlgn="auto" latinLnBrk="0" hangingPunct="1">
                        <a:lnSpc>
                          <a:spcPct val="115000"/>
                        </a:lnSpc>
                        <a:spcBef>
                          <a:spcPts val="0"/>
                        </a:spcBef>
                        <a:spcAft>
                          <a:spcPts val="1000"/>
                        </a:spcAft>
                        <a:buClrTx/>
                        <a:buSzTx/>
                        <a:buFontTx/>
                        <a:buNone/>
                        <a:tabLst/>
                        <a:defRPr/>
                      </a:pPr>
                      <a:r>
                        <a:rPr lang="en-GB" sz="1000" dirty="0">
                          <a:effectLst/>
                          <a:latin typeface="Gill Sans MT" panose="020B0502020104020203" pitchFamily="34" charset="0"/>
                          <a:ea typeface="Calibri" panose="020F0502020204030204" pitchFamily="34" charset="0"/>
                          <a:cs typeface="Times New Roman" panose="02020603050405020304" pitchFamily="18" charset="0"/>
                        </a:rPr>
                        <a:t>Cognitive development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buNone/>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11" rtl="0" eaLnBrk="1" fontAlgn="auto" latinLnBrk="0" hangingPunct="1">
                        <a:lnSpc>
                          <a:spcPct val="115000"/>
                        </a:lnSpc>
                        <a:spcBef>
                          <a:spcPts val="0"/>
                        </a:spcBef>
                        <a:spcAft>
                          <a:spcPts val="1000"/>
                        </a:spcAft>
                        <a:buClrTx/>
                        <a:buSzTx/>
                        <a:buFontTx/>
                        <a:buNone/>
                        <a:tabLst/>
                        <a:defRPr/>
                      </a:pPr>
                      <a:br>
                        <a:rPr lang="en-GB" sz="1000" dirty="0">
                          <a:effectLst/>
                          <a:latin typeface="Gill Sans MT" panose="020B0502020104020203" pitchFamily="34" charset="0"/>
                          <a:ea typeface="Calibri" panose="020F0502020204030204" pitchFamily="34" charset="0"/>
                          <a:cs typeface="Times New Roman" panose="02020603050405020304" pitchFamily="18" charset="0"/>
                        </a:rPr>
                      </a:br>
                      <a:r>
                        <a:rPr lang="en-GB" sz="1000" dirty="0">
                          <a:effectLst/>
                          <a:latin typeface="Gill Sans MT" panose="020B0502020104020203" pitchFamily="34" charset="0"/>
                          <a:ea typeface="Calibri" panose="020F0502020204030204" pitchFamily="34" charset="0"/>
                          <a:cs typeface="Times New Roman" panose="02020603050405020304" pitchFamily="18" charset="0"/>
                        </a:rPr>
                        <a:t>The changes that take place over time in a person’s thinking and intellect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buNone/>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l">
                        <a:lnSpc>
                          <a:spcPct val="115000"/>
                        </a:lnSpc>
                        <a:spcAft>
                          <a:spcPts val="1000"/>
                        </a:spcAft>
                        <a:buNone/>
                      </a:pPr>
                      <a:r>
                        <a:rPr lang="en-GB" sz="105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1. Piaget’s Theory of Cognitive Development: </a:t>
                      </a:r>
                      <a:r>
                        <a:rPr lang="en-GB" sz="105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4 stages (Sensorimotor, pre-operational, concrete operational, formal operational), assimilation, accommodation, readiness, child centred learning, egocentrism, conservation</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extLst>
                  <a:ext uri="{0D108BD9-81ED-4DB2-BD59-A6C34878D82A}">
                    <a16:rowId xmlns:a16="http://schemas.microsoft.com/office/drawing/2014/main" val="911312165"/>
                  </a:ext>
                </a:extLst>
              </a:tr>
              <a:tr h="0">
                <a:tc>
                  <a:txBody>
                    <a:bodyPr/>
                    <a:lstStyle/>
                    <a:p>
                      <a:pPr algn="l">
                        <a:lnSpc>
                          <a:spcPct val="115000"/>
                        </a:lnSpc>
                        <a:spcAft>
                          <a:spcPts val="1000"/>
                        </a:spcAft>
                        <a:buNone/>
                      </a:pPr>
                      <a:r>
                        <a:rPr lang="en-GB" sz="1000">
                          <a:effectLst/>
                          <a:latin typeface="Gill Sans MT" panose="020B0502020104020203" pitchFamily="34" charset="0"/>
                          <a:ea typeface="Calibri" panose="020F0502020204030204" pitchFamily="34" charset="0"/>
                          <a:cs typeface="Times New Roman" panose="02020603050405020304" pitchFamily="18" charset="0"/>
                        </a:rPr>
                        <a:t>Synapse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000">
                          <a:effectLst/>
                          <a:latin typeface="Gill Sans MT" panose="020B0502020104020203" pitchFamily="34" charset="0"/>
                          <a:ea typeface="Calibri" panose="020F0502020204030204" pitchFamily="34" charset="0"/>
                          <a:cs typeface="Times New Roman" panose="02020603050405020304" pitchFamily="18" charset="0"/>
                        </a:rPr>
                        <a:t>The small gap between two neurons which allows signals to pass between them</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l">
                        <a:lnSpc>
                          <a:spcPct val="115000"/>
                        </a:lnSpc>
                        <a:spcAft>
                          <a:spcPts val="1000"/>
                        </a:spcAft>
                        <a:buNone/>
                      </a:pPr>
                      <a:r>
                        <a:rPr lang="en-GB" sz="105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2. Dweck’s Mindset theory of Learning: </a:t>
                      </a:r>
                      <a:r>
                        <a:rPr lang="en-GB" sz="105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Fixed vs growth, praise, self-efficacy</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extLst>
                  <a:ext uri="{0D108BD9-81ED-4DB2-BD59-A6C34878D82A}">
                    <a16:rowId xmlns:a16="http://schemas.microsoft.com/office/drawing/2014/main" val="379697554"/>
                  </a:ext>
                </a:extLst>
              </a:tr>
              <a:tr h="0">
                <a:tc>
                  <a:txBody>
                    <a:bodyPr/>
                    <a:lstStyle/>
                    <a:p>
                      <a:pPr algn="l">
                        <a:lnSpc>
                          <a:spcPct val="115000"/>
                        </a:lnSpc>
                        <a:spcAft>
                          <a:spcPts val="1000"/>
                        </a:spcAft>
                        <a:buNone/>
                      </a:pPr>
                      <a:r>
                        <a:rPr lang="en-GB" sz="1000">
                          <a:effectLst/>
                          <a:latin typeface="Gill Sans MT" panose="020B0502020104020203" pitchFamily="34" charset="0"/>
                          <a:ea typeface="Calibri" panose="020F0502020204030204" pitchFamily="34" charset="0"/>
                          <a:cs typeface="Times New Roman" panose="02020603050405020304" pitchFamily="18" charset="0"/>
                        </a:rPr>
                        <a:t>Nature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000">
                          <a:effectLst/>
                          <a:latin typeface="Gill Sans MT" panose="020B0502020104020203" pitchFamily="34" charset="0"/>
                          <a:ea typeface="Calibri" panose="020F0502020204030204" pitchFamily="34" charset="0"/>
                          <a:cs typeface="Times New Roman" panose="02020603050405020304" pitchFamily="18" charset="0"/>
                        </a:rPr>
                        <a:t>The influence of genetics on behaviour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gridSpan="2">
                  <a:txBody>
                    <a:bodyPr/>
                    <a:lstStyle/>
                    <a:p>
                      <a:pPr algn="l">
                        <a:lnSpc>
                          <a:spcPct val="115000"/>
                        </a:lnSpc>
                        <a:spcAft>
                          <a:spcPts val="1000"/>
                        </a:spcAft>
                        <a:buNone/>
                      </a:pPr>
                      <a:r>
                        <a:rPr lang="en-GB" sz="1050" b="1" dirty="0">
                          <a:effectLst/>
                          <a:latin typeface="Gill Sans MT" panose="020B0502020104020203" pitchFamily="34" charset="0"/>
                          <a:ea typeface="Calibri" panose="020F0502020204030204" pitchFamily="34" charset="0"/>
                          <a:cs typeface="Times New Roman" panose="02020603050405020304" pitchFamily="18" charset="0"/>
                        </a:rPr>
                        <a:t>3. Willingham’s Learning Theory: </a:t>
                      </a:r>
                      <a:r>
                        <a:rPr lang="en-GB" sz="1050" dirty="0">
                          <a:effectLst/>
                          <a:latin typeface="Gill Sans MT" panose="020B0502020104020203" pitchFamily="34" charset="0"/>
                          <a:ea typeface="Calibri" panose="020F0502020204030204" pitchFamily="34" charset="0"/>
                          <a:cs typeface="Times New Roman" panose="02020603050405020304" pitchFamily="18" charset="0"/>
                        </a:rPr>
                        <a:t>Criticises learning styles, advocates: praise, knowledge, practise &amp; self-regulation</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hMerge="1">
                  <a:txBody>
                    <a:bodyPr/>
                    <a:lstStyle/>
                    <a:p>
                      <a:endParaRPr lang="en-GB"/>
                    </a:p>
                  </a:txBody>
                  <a:tcPr/>
                </a:tc>
                <a:extLst>
                  <a:ext uri="{0D108BD9-81ED-4DB2-BD59-A6C34878D82A}">
                    <a16:rowId xmlns:a16="http://schemas.microsoft.com/office/drawing/2014/main" val="4142809412"/>
                  </a:ext>
                </a:extLst>
              </a:tr>
              <a:tr h="41052">
                <a:tc rowSpan="2">
                  <a:txBody>
                    <a:bodyPr/>
                    <a:lstStyle/>
                    <a:p>
                      <a:pPr algn="l">
                        <a:lnSpc>
                          <a:spcPct val="115000"/>
                        </a:lnSpc>
                        <a:spcAft>
                          <a:spcPts val="1000"/>
                        </a:spcAft>
                        <a:buNone/>
                      </a:pPr>
                      <a:r>
                        <a:rPr lang="en-GB" sz="1000" dirty="0">
                          <a:effectLst/>
                          <a:latin typeface="Gill Sans MT" panose="020B0502020104020203" pitchFamily="34" charset="0"/>
                          <a:ea typeface="Calibri" panose="020F0502020204030204" pitchFamily="34" charset="0"/>
                          <a:cs typeface="Times New Roman" panose="02020603050405020304" pitchFamily="18" charset="0"/>
                        </a:rPr>
                        <a:t>Nurture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l">
                        <a:lnSpc>
                          <a:spcPct val="115000"/>
                        </a:lnSpc>
                        <a:spcAft>
                          <a:spcPts val="1000"/>
                        </a:spcAft>
                        <a:buNone/>
                      </a:pPr>
                      <a:r>
                        <a:rPr lang="en-GB" sz="1000" dirty="0">
                          <a:effectLst/>
                          <a:latin typeface="Gill Sans MT" panose="020B0502020104020203" pitchFamily="34" charset="0"/>
                          <a:ea typeface="Calibri" panose="020F0502020204030204" pitchFamily="34" charset="0"/>
                          <a:cs typeface="Times New Roman" panose="02020603050405020304" pitchFamily="18" charset="0"/>
                        </a:rPr>
                        <a:t>The influence of the environment on behaviour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3682369411"/>
                  </a:ext>
                </a:extLst>
              </a:tr>
              <a:tr h="0">
                <a:tc vMerge="1">
                  <a:txBody>
                    <a:bodyPr/>
                    <a:lstStyle/>
                    <a:p>
                      <a:pPr algn="l">
                        <a:lnSpc>
                          <a:spcPct val="115000"/>
                        </a:lnSpc>
                        <a:spcAft>
                          <a:spcPts val="1000"/>
                        </a:spcAft>
                        <a:buNone/>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gn="l">
                        <a:lnSpc>
                          <a:spcPct val="115000"/>
                        </a:lnSpc>
                        <a:spcAft>
                          <a:spcPts val="1000"/>
                        </a:spcAft>
                        <a:buNone/>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l">
                        <a:lnSpc>
                          <a:spcPct val="115000"/>
                        </a:lnSpc>
                        <a:spcAft>
                          <a:spcPts val="1000"/>
                        </a:spcAft>
                        <a:buNone/>
                      </a:pPr>
                      <a:r>
                        <a:rPr lang="en-GB" sz="1050" b="1" dirty="0">
                          <a:effectLst/>
                          <a:latin typeface="+mj-lt"/>
                          <a:ea typeface="Calibri" panose="020F0502020204030204" pitchFamily="34" charset="0"/>
                          <a:cs typeface="Times New Roman" panose="02020603050405020304" pitchFamily="18" charset="0"/>
                        </a:rPr>
                        <a:t>Key Studies</a:t>
                      </a: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extLst>
                  <a:ext uri="{0D108BD9-81ED-4DB2-BD59-A6C34878D82A}">
                    <a16:rowId xmlns:a16="http://schemas.microsoft.com/office/drawing/2014/main" val="1472490101"/>
                  </a:ext>
                </a:extLst>
              </a:tr>
              <a:tr h="0">
                <a:tc>
                  <a:txBody>
                    <a:bodyPr/>
                    <a:lstStyle/>
                    <a:p>
                      <a:pPr algn="l">
                        <a:lnSpc>
                          <a:spcPct val="115000"/>
                        </a:lnSpc>
                        <a:spcAft>
                          <a:spcPts val="1000"/>
                        </a:spcAft>
                        <a:buNone/>
                      </a:pPr>
                      <a:r>
                        <a:rPr lang="en-GB" sz="1000">
                          <a:effectLst/>
                          <a:latin typeface="Gill Sans MT" panose="020B0502020104020203" pitchFamily="34" charset="0"/>
                          <a:ea typeface="Calibri" panose="020F0502020204030204" pitchFamily="34" charset="0"/>
                          <a:cs typeface="Times New Roman" panose="02020603050405020304" pitchFamily="18" charset="0"/>
                        </a:rPr>
                        <a:t>Schema</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000" dirty="0">
                          <a:effectLst/>
                          <a:latin typeface="Gill Sans MT" panose="020B0502020104020203" pitchFamily="34" charset="0"/>
                          <a:ea typeface="Calibri" panose="020F0502020204030204" pitchFamily="34" charset="0"/>
                          <a:cs typeface="Times New Roman" panose="02020603050405020304" pitchFamily="18" charset="0"/>
                        </a:rPr>
                        <a:t>A cognitive unit of information about the world based on previous information and experiences which helps us to perceive, organise and understand new information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gridSpan="2">
                  <a:txBody>
                    <a:bodyPr/>
                    <a:lstStyle/>
                    <a:p>
                      <a:pPr algn="l">
                        <a:lnSpc>
                          <a:spcPct val="115000"/>
                        </a:lnSpc>
                        <a:spcAft>
                          <a:spcPts val="1000"/>
                        </a:spcAft>
                        <a:buNone/>
                      </a:pPr>
                      <a:r>
                        <a:rPr lang="en-GB" sz="1050" b="1" dirty="0">
                          <a:effectLst/>
                          <a:latin typeface="Gill Sans MT" panose="020B0502020104020203" pitchFamily="34" charset="0"/>
                          <a:ea typeface="Calibri" panose="020F0502020204030204" pitchFamily="34" charset="0"/>
                          <a:cs typeface="Times New Roman" panose="02020603050405020304" pitchFamily="18" charset="0"/>
                        </a:rPr>
                        <a:t>1. Hughes’ (1978) Policeman Doll Study: </a:t>
                      </a:r>
                      <a:r>
                        <a:rPr lang="en-GB" sz="1050" dirty="0">
                          <a:effectLst/>
                          <a:latin typeface="Gill Sans MT" panose="020B0502020104020203" pitchFamily="34" charset="0"/>
                          <a:ea typeface="Calibri" panose="020F0502020204030204" pitchFamily="34" charset="0"/>
                          <a:cs typeface="Times New Roman" panose="02020603050405020304" pitchFamily="18" charset="0"/>
                        </a:rPr>
                        <a:t>Asked children to place a boy doll in a zone where two policeman could not see him due to being hidden behind walls. Found that had a reduction in egocentrism at an earlier age than Piaget’s theory suggested, if it is put into terms they understand.</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hMerge="1">
                  <a:txBody>
                    <a:bodyPr/>
                    <a:lstStyle/>
                    <a:p>
                      <a:endParaRPr lang="en-GB"/>
                    </a:p>
                  </a:txBody>
                  <a:tcPr/>
                </a:tc>
                <a:extLst>
                  <a:ext uri="{0D108BD9-81ED-4DB2-BD59-A6C34878D82A}">
                    <a16:rowId xmlns:a16="http://schemas.microsoft.com/office/drawing/2014/main" val="2365119143"/>
                  </a:ext>
                </a:extLst>
              </a:tr>
              <a:tr h="0">
                <a:tc>
                  <a:txBody>
                    <a:bodyPr/>
                    <a:lstStyle/>
                    <a:p>
                      <a:pPr algn="l">
                        <a:lnSpc>
                          <a:spcPct val="115000"/>
                        </a:lnSpc>
                        <a:spcAft>
                          <a:spcPts val="1000"/>
                        </a:spcAft>
                        <a:buNone/>
                      </a:pPr>
                      <a:r>
                        <a:rPr lang="en-GB" sz="1000">
                          <a:effectLst/>
                          <a:latin typeface="Gill Sans MT" panose="020B0502020104020203" pitchFamily="34" charset="0"/>
                          <a:ea typeface="Calibri" panose="020F0502020204030204" pitchFamily="34" charset="0"/>
                          <a:cs typeface="Times New Roman" panose="02020603050405020304" pitchFamily="18" charset="0"/>
                        </a:rPr>
                        <a:t>Accommodation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000">
                          <a:effectLst/>
                          <a:latin typeface="Gill Sans MT" panose="020B0502020104020203" pitchFamily="34" charset="0"/>
                          <a:ea typeface="Calibri" panose="020F0502020204030204" pitchFamily="34" charset="0"/>
                          <a:cs typeface="Times New Roman" panose="02020603050405020304" pitchFamily="18" charset="0"/>
                        </a:rPr>
                        <a:t>Changing a schema, or developing a new schema to cope with a new situation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2079447324"/>
                  </a:ext>
                </a:extLst>
              </a:tr>
              <a:tr h="0">
                <a:tc>
                  <a:txBody>
                    <a:bodyPr/>
                    <a:lstStyle/>
                    <a:p>
                      <a:pPr algn="l">
                        <a:lnSpc>
                          <a:spcPct val="115000"/>
                        </a:lnSpc>
                        <a:spcAft>
                          <a:spcPts val="1000"/>
                        </a:spcAft>
                        <a:buNone/>
                      </a:pPr>
                      <a:r>
                        <a:rPr lang="en-GB" sz="1000">
                          <a:effectLst/>
                          <a:latin typeface="Gill Sans MT" panose="020B0502020104020203" pitchFamily="34" charset="0"/>
                          <a:ea typeface="Calibri" panose="020F0502020204030204" pitchFamily="34" charset="0"/>
                          <a:cs typeface="Times New Roman" panose="02020603050405020304" pitchFamily="18" charset="0"/>
                        </a:rPr>
                        <a:t>Assimilation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000">
                          <a:effectLst/>
                          <a:latin typeface="Gill Sans MT" panose="020B0502020104020203" pitchFamily="34" charset="0"/>
                          <a:ea typeface="Calibri" panose="020F0502020204030204" pitchFamily="34" charset="0"/>
                          <a:cs typeface="Times New Roman" panose="02020603050405020304" pitchFamily="18" charset="0"/>
                        </a:rPr>
                        <a:t>Adding new information to an existing schema</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gridSpan="2">
                  <a:txBody>
                    <a:bodyPr/>
                    <a:lstStyle/>
                    <a:p>
                      <a:pPr algn="l">
                        <a:lnSpc>
                          <a:spcPct val="115000"/>
                        </a:lnSpc>
                        <a:spcAft>
                          <a:spcPts val="1000"/>
                        </a:spcAft>
                        <a:buNone/>
                      </a:pPr>
                      <a:r>
                        <a:rPr lang="en-GB" sz="1050" b="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2. McGarrigle and Donaldson’s (1974) Naughty Teddy study:</a:t>
                      </a:r>
                      <a:r>
                        <a:rPr lang="en-GB" sz="105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Asked children if a row of counters had the same amount to an identical row that had been spread out by a Teddy running through them. Found that children developed conservation skills at an earlier age than Piaget found, if the change to the materials was accidental.</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hMerge="1">
                  <a:txBody>
                    <a:bodyPr/>
                    <a:lstStyle/>
                    <a:p>
                      <a:endParaRPr lang="en-GB"/>
                    </a:p>
                  </a:txBody>
                  <a:tcPr/>
                </a:tc>
                <a:extLst>
                  <a:ext uri="{0D108BD9-81ED-4DB2-BD59-A6C34878D82A}">
                    <a16:rowId xmlns:a16="http://schemas.microsoft.com/office/drawing/2014/main" val="403233358"/>
                  </a:ext>
                </a:extLst>
              </a:tr>
              <a:tr h="0">
                <a:tc>
                  <a:txBody>
                    <a:bodyPr/>
                    <a:lstStyle/>
                    <a:p>
                      <a:pPr algn="l">
                        <a:lnSpc>
                          <a:spcPct val="115000"/>
                        </a:lnSpc>
                        <a:spcAft>
                          <a:spcPts val="1000"/>
                        </a:spcAft>
                        <a:buNone/>
                      </a:pPr>
                      <a:r>
                        <a:rPr lang="en-GB" sz="1000">
                          <a:effectLst/>
                          <a:latin typeface="Gill Sans MT" panose="020B0502020104020203" pitchFamily="34" charset="0"/>
                          <a:ea typeface="Calibri" panose="020F0502020204030204" pitchFamily="34" charset="0"/>
                          <a:cs typeface="Times New Roman" panose="02020603050405020304" pitchFamily="18" charset="0"/>
                        </a:rPr>
                        <a:t>Sensorimotor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000">
                          <a:effectLst/>
                          <a:latin typeface="Gill Sans MT" panose="020B0502020104020203" pitchFamily="34" charset="0"/>
                          <a:ea typeface="Calibri" panose="020F0502020204030204" pitchFamily="34" charset="0"/>
                          <a:cs typeface="Times New Roman" panose="02020603050405020304" pitchFamily="18" charset="0"/>
                        </a:rPr>
                        <a:t>A stage where you learn through the senses and by physical (motor) activities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3476286458"/>
                  </a:ext>
                </a:extLst>
              </a:tr>
              <a:tr h="0">
                <a:tc>
                  <a:txBody>
                    <a:bodyPr/>
                    <a:lstStyle/>
                    <a:p>
                      <a:pPr algn="l">
                        <a:lnSpc>
                          <a:spcPct val="115000"/>
                        </a:lnSpc>
                        <a:spcAft>
                          <a:spcPts val="1000"/>
                        </a:spcAft>
                        <a:buNone/>
                      </a:pPr>
                      <a:r>
                        <a:rPr lang="en-GB" sz="1000">
                          <a:effectLst/>
                          <a:latin typeface="Gill Sans MT" panose="020B0502020104020203" pitchFamily="34" charset="0"/>
                          <a:ea typeface="Calibri" panose="020F0502020204030204" pitchFamily="34" charset="0"/>
                          <a:cs typeface="Times New Roman" panose="02020603050405020304" pitchFamily="18" charset="0"/>
                        </a:rPr>
                        <a:t>Pre-operational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000">
                          <a:effectLst/>
                          <a:latin typeface="Gill Sans MT" panose="020B0502020104020203" pitchFamily="34" charset="0"/>
                          <a:ea typeface="Calibri" panose="020F0502020204030204" pitchFamily="34" charset="0"/>
                          <a:cs typeface="Times New Roman" panose="02020603050405020304" pitchFamily="18" charset="0"/>
                        </a:rPr>
                        <a:t>A stage where you are unable to apply reason to solve problems: you lack conservation and are egocentric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5" gridSpan="2">
                  <a:txBody>
                    <a:bodyPr/>
                    <a:lstStyle/>
                    <a:p>
                      <a:pPr algn="l">
                        <a:lnSpc>
                          <a:spcPct val="115000"/>
                        </a:lnSpc>
                        <a:spcAft>
                          <a:spcPts val="1000"/>
                        </a:spcAft>
                        <a:buNone/>
                      </a:pPr>
                      <a:r>
                        <a:rPr lang="en-GB" sz="10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Key Diagrams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5" hMerge="1">
                  <a:txBody>
                    <a:bodyPr/>
                    <a:lstStyle/>
                    <a:p>
                      <a:endParaRPr lang="en-GB"/>
                    </a:p>
                  </a:txBody>
                  <a:tcPr/>
                </a:tc>
                <a:extLst>
                  <a:ext uri="{0D108BD9-81ED-4DB2-BD59-A6C34878D82A}">
                    <a16:rowId xmlns:a16="http://schemas.microsoft.com/office/drawing/2014/main" val="3087980518"/>
                  </a:ext>
                </a:extLst>
              </a:tr>
              <a:tr h="0">
                <a:tc>
                  <a:txBody>
                    <a:bodyPr/>
                    <a:lstStyle/>
                    <a:p>
                      <a:pPr algn="l">
                        <a:lnSpc>
                          <a:spcPct val="115000"/>
                        </a:lnSpc>
                        <a:spcAft>
                          <a:spcPts val="1000"/>
                        </a:spcAft>
                        <a:buNone/>
                      </a:pPr>
                      <a:r>
                        <a:rPr lang="en-GB" sz="1000">
                          <a:effectLst/>
                          <a:latin typeface="Gill Sans MT" panose="020B0502020104020203" pitchFamily="34" charset="0"/>
                          <a:ea typeface="Calibri" panose="020F0502020204030204" pitchFamily="34" charset="0"/>
                          <a:cs typeface="Times New Roman" panose="02020603050405020304" pitchFamily="18" charset="0"/>
                        </a:rPr>
                        <a:t>Concrete operational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000" dirty="0">
                          <a:effectLst/>
                          <a:latin typeface="Gill Sans MT" panose="020B0502020104020203" pitchFamily="34" charset="0"/>
                          <a:ea typeface="Calibri" panose="020F0502020204030204" pitchFamily="34" charset="0"/>
                          <a:cs typeface="Times New Roman" panose="02020603050405020304" pitchFamily="18" charset="0"/>
                        </a:rPr>
                        <a:t>A stage demonstrating the ability to apply logic to physical (concrete) objects to solve problems. Conservation develops and egocentrism reduces.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1246794396"/>
                  </a:ext>
                </a:extLst>
              </a:tr>
              <a:tr h="0">
                <a:tc>
                  <a:txBody>
                    <a:bodyPr/>
                    <a:lstStyle/>
                    <a:p>
                      <a:pPr algn="l">
                        <a:lnSpc>
                          <a:spcPct val="115000"/>
                        </a:lnSpc>
                        <a:spcAft>
                          <a:spcPts val="1000"/>
                        </a:spcAft>
                        <a:buNone/>
                      </a:pPr>
                      <a:r>
                        <a:rPr lang="en-GB" sz="1000">
                          <a:effectLst/>
                          <a:latin typeface="Gill Sans MT" panose="020B0502020104020203" pitchFamily="34" charset="0"/>
                          <a:ea typeface="Calibri" panose="020F0502020204030204" pitchFamily="34" charset="0"/>
                          <a:cs typeface="Times New Roman" panose="02020603050405020304" pitchFamily="18" charset="0"/>
                        </a:rPr>
                        <a:t>Formal operational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000" dirty="0">
                          <a:effectLst/>
                          <a:latin typeface="Gill Sans MT" panose="020B0502020104020203" pitchFamily="34" charset="0"/>
                          <a:ea typeface="Calibri" panose="020F0502020204030204" pitchFamily="34" charset="0"/>
                          <a:cs typeface="Times New Roman" panose="02020603050405020304" pitchFamily="18" charset="0"/>
                        </a:rPr>
                        <a:t>A stage where you can apply logic in an abstract (non-physical) way to solve problems, for example applying hypothetical rules to situations.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2667125089"/>
                  </a:ext>
                </a:extLst>
              </a:tr>
              <a:tr h="0">
                <a:tc>
                  <a:txBody>
                    <a:bodyPr/>
                    <a:lstStyle/>
                    <a:p>
                      <a:pPr algn="l">
                        <a:lnSpc>
                          <a:spcPct val="115000"/>
                        </a:lnSpc>
                        <a:spcAft>
                          <a:spcPts val="1000"/>
                        </a:spcAft>
                        <a:buNone/>
                      </a:pPr>
                      <a:r>
                        <a:rPr lang="en-GB" sz="1000">
                          <a:effectLst/>
                          <a:latin typeface="Gill Sans MT" panose="020B0502020104020203" pitchFamily="34" charset="0"/>
                          <a:ea typeface="Calibri" panose="020F0502020204030204" pitchFamily="34" charset="0"/>
                          <a:cs typeface="Times New Roman" panose="02020603050405020304" pitchFamily="18" charset="0"/>
                        </a:rPr>
                        <a:t>Conservation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000" dirty="0">
                          <a:effectLst/>
                          <a:latin typeface="Gill Sans MT" panose="020B0502020104020203" pitchFamily="34" charset="0"/>
                          <a:ea typeface="Calibri" panose="020F0502020204030204" pitchFamily="34" charset="0"/>
                          <a:cs typeface="Times New Roman" panose="02020603050405020304" pitchFamily="18" charset="0"/>
                        </a:rPr>
                        <a:t>Knowing the amount of something stays the same, even though its appearance may change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1118561582"/>
                  </a:ext>
                </a:extLst>
              </a:tr>
              <a:tr h="0">
                <a:tc>
                  <a:txBody>
                    <a:bodyPr/>
                    <a:lstStyle/>
                    <a:p>
                      <a:pPr algn="l">
                        <a:lnSpc>
                          <a:spcPct val="115000"/>
                        </a:lnSpc>
                        <a:spcAft>
                          <a:spcPts val="1000"/>
                        </a:spcAft>
                        <a:buNone/>
                      </a:pPr>
                      <a:r>
                        <a:rPr lang="en-GB" sz="1000">
                          <a:effectLst/>
                          <a:latin typeface="Gill Sans MT" panose="020B0502020104020203" pitchFamily="34" charset="0"/>
                          <a:ea typeface="Calibri" panose="020F0502020204030204" pitchFamily="34" charset="0"/>
                          <a:cs typeface="Times New Roman" panose="02020603050405020304" pitchFamily="18" charset="0"/>
                        </a:rPr>
                        <a:t>Egocentric</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buNone/>
                      </a:pPr>
                      <a:r>
                        <a:rPr lang="en-GB" sz="1000" dirty="0">
                          <a:effectLst/>
                          <a:latin typeface="Gill Sans MT" panose="020B0502020104020203" pitchFamily="34" charset="0"/>
                          <a:ea typeface="Calibri" panose="020F0502020204030204" pitchFamily="34" charset="0"/>
                          <a:cs typeface="Times New Roman" panose="02020603050405020304" pitchFamily="18" charset="0"/>
                        </a:rPr>
                        <a:t>Not being able to see things from another person’s point of view</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3173045193"/>
                  </a:ext>
                </a:extLst>
              </a:tr>
            </a:tbl>
          </a:graphicData>
        </a:graphic>
      </p:graphicFrame>
      <p:graphicFrame>
        <p:nvGraphicFramePr>
          <p:cNvPr id="5" name="Object 4">
            <a:extLst>
              <a:ext uri="{FF2B5EF4-FFF2-40B4-BE49-F238E27FC236}">
                <a16:creationId xmlns:a16="http://schemas.microsoft.com/office/drawing/2014/main" id="{A21D15F7-1DE7-AC0A-A47E-945927F99D43}"/>
              </a:ext>
            </a:extLst>
          </p:cNvPr>
          <p:cNvGraphicFramePr>
            <a:graphicFrameLocks noChangeAspect="1"/>
          </p:cNvGraphicFramePr>
          <p:nvPr/>
        </p:nvGraphicFramePr>
        <p:xfrm>
          <a:off x="9403923" y="5882182"/>
          <a:ext cx="1133346" cy="864701"/>
        </p:xfrm>
        <a:graphic>
          <a:graphicData uri="http://schemas.openxmlformats.org/presentationml/2006/ole">
            <mc:AlternateContent xmlns:mc="http://schemas.openxmlformats.org/markup-compatibility/2006">
              <mc:Choice xmlns:v="urn:schemas-microsoft-com:vml" Requires="v">
                <p:oleObj name="Bitmap Image" r:id="rId2" imgW="5323810" imgH="3476190" progId="Paint.Picture">
                  <p:embed/>
                </p:oleObj>
              </mc:Choice>
              <mc:Fallback>
                <p:oleObj name="Bitmap Image" r:id="rId2" imgW="5323810" imgH="3476190" progId="Paint.Picture">
                  <p:embed/>
                  <p:pic>
                    <p:nvPicPr>
                      <p:cNvPr id="5" name="Object 4">
                        <a:extLst>
                          <a:ext uri="{FF2B5EF4-FFF2-40B4-BE49-F238E27FC236}">
                            <a16:creationId xmlns:a16="http://schemas.microsoft.com/office/drawing/2014/main" id="{A21D15F7-1DE7-AC0A-A47E-945927F99D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3923" y="5882182"/>
                        <a:ext cx="1133346" cy="864701"/>
                      </a:xfrm>
                      <a:prstGeom prst="rect">
                        <a:avLst/>
                      </a:prstGeom>
                      <a:noFill/>
                    </p:spPr>
                  </p:pic>
                </p:oleObj>
              </mc:Fallback>
            </mc:AlternateContent>
          </a:graphicData>
        </a:graphic>
      </p:graphicFrame>
      <p:pic>
        <p:nvPicPr>
          <p:cNvPr id="2050" name="Picture 1" descr="https://qbi.uq.edu.au/files/7887/QBI-brain-lobes-neuroscience.png">
            <a:extLst>
              <a:ext uri="{FF2B5EF4-FFF2-40B4-BE49-F238E27FC236}">
                <a16:creationId xmlns:a16="http://schemas.microsoft.com/office/drawing/2014/main" id="{F816B4FC-603A-D82A-8AB9-E10B1029A3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412" y="5993300"/>
            <a:ext cx="1475796" cy="8647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EDC89-6447-52F0-CF4E-4846FBB8D346}"/>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19</a:t>
            </a:r>
          </a:p>
        </p:txBody>
      </p:sp>
    </p:spTree>
    <p:extLst>
      <p:ext uri="{BB962C8B-B14F-4D97-AF65-F5344CB8AC3E}">
        <p14:creationId xmlns:p14="http://schemas.microsoft.com/office/powerpoint/2010/main" val="4055405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59"/>
          <a:ext cx="11532233" cy="6439399"/>
        </p:xfrm>
        <a:graphic>
          <a:graphicData uri="http://schemas.openxmlformats.org/drawingml/2006/table">
            <a:tbl>
              <a:tblPr firstRow="1" bandRow="1">
                <a:tableStyleId>{2D5ABB26-0587-4C30-8999-92F81FD0307C}</a:tableStyleId>
              </a:tblPr>
              <a:tblGrid>
                <a:gridCol w="2881630">
                  <a:extLst>
                    <a:ext uri="{9D8B030D-6E8A-4147-A177-3AD203B41FA5}">
                      <a16:colId xmlns:a16="http://schemas.microsoft.com/office/drawing/2014/main" val="20000"/>
                    </a:ext>
                  </a:extLst>
                </a:gridCol>
                <a:gridCol w="2880995">
                  <a:extLst>
                    <a:ext uri="{9D8B030D-6E8A-4147-A177-3AD203B41FA5}">
                      <a16:colId xmlns:a16="http://schemas.microsoft.com/office/drawing/2014/main" val="20001"/>
                    </a:ext>
                  </a:extLst>
                </a:gridCol>
                <a:gridCol w="2884804">
                  <a:extLst>
                    <a:ext uri="{9D8B030D-6E8A-4147-A177-3AD203B41FA5}">
                      <a16:colId xmlns:a16="http://schemas.microsoft.com/office/drawing/2014/main" val="20002"/>
                    </a:ext>
                  </a:extLst>
                </a:gridCol>
                <a:gridCol w="2884804">
                  <a:extLst>
                    <a:ext uri="{9D8B030D-6E8A-4147-A177-3AD203B41FA5}">
                      <a16:colId xmlns:a16="http://schemas.microsoft.com/office/drawing/2014/main" val="20003"/>
                    </a:ext>
                  </a:extLst>
                </a:gridCol>
              </a:tblGrid>
              <a:tr h="462407">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200" b="1" spc="-10" dirty="0">
                          <a:latin typeface="Gill Sans MT" panose="020B0502020104020203" pitchFamily="34" charset="0"/>
                          <a:cs typeface="Calibri"/>
                        </a:rPr>
                        <a:t>Resilience </a:t>
                      </a:r>
                      <a:r>
                        <a:rPr lang="en-GB" sz="1200" b="1" spc="-35" dirty="0">
                          <a:latin typeface="Gill Sans MT" panose="020B0502020104020203" pitchFamily="34" charset="0"/>
                          <a:cs typeface="Calibri"/>
                        </a:rPr>
                        <a:t> </a:t>
                      </a:r>
                      <a:r>
                        <a:rPr lang="en-GB" sz="1200" b="1" spc="-10" dirty="0">
                          <a:latin typeface="Gill Sans MT" panose="020B0502020104020203" pitchFamily="34" charset="0"/>
                          <a:cs typeface="Calibri"/>
                        </a:rPr>
                        <a:t>definition:</a:t>
                      </a:r>
                      <a:r>
                        <a:rPr lang="en-GB" sz="1200" b="1" spc="-15" dirty="0">
                          <a:latin typeface="Gill Sans MT" panose="020B0502020104020203" pitchFamily="34" charset="0"/>
                          <a:cs typeface="Calibri"/>
                        </a:rPr>
                        <a:t> </a:t>
                      </a:r>
                      <a:r>
                        <a:rPr lang="en-GB" sz="1200" i="1" dirty="0">
                          <a:latin typeface="Gill Sans MT" panose="020B0502020104020203" pitchFamily="34" charset="0"/>
                        </a:rPr>
                        <a:t>Grappling to get unstick </a:t>
                      </a:r>
                      <a:endParaRPr lang="en-GB" sz="12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89451">
                <a:tc rowSpan="2">
                  <a:txBody>
                    <a:bodyPr/>
                    <a:lstStyle/>
                    <a:p>
                      <a:pPr>
                        <a:lnSpc>
                          <a:spcPct val="100000"/>
                        </a:lnSpc>
                        <a:spcBef>
                          <a:spcPts val="25"/>
                        </a:spcBef>
                      </a:pPr>
                      <a:r>
                        <a:rPr lang="en-GB" sz="1200" dirty="0">
                          <a:solidFill>
                            <a:srgbClr val="FF0000"/>
                          </a:solidFill>
                          <a:latin typeface="Gill Sans MT" panose="020B0502020104020203" pitchFamily="34" charset="0"/>
                          <a:cs typeface="Calibri"/>
                        </a:rPr>
                        <a:t>Reflecting</a:t>
                      </a:r>
                      <a:r>
                        <a:rPr lang="en-GB" sz="1200" baseline="0" dirty="0">
                          <a:solidFill>
                            <a:srgbClr val="FF0000"/>
                          </a:solidFill>
                          <a:latin typeface="Gill Sans MT" panose="020B0502020104020203" pitchFamily="34" charset="0"/>
                          <a:cs typeface="Calibri"/>
                        </a:rPr>
                        <a:t> on learning behaviours for thinking…</a:t>
                      </a:r>
                      <a:endParaRPr sz="12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33248">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200" i="1" spc="-5" dirty="0">
                          <a:latin typeface="Gill Sans MT" panose="020B0502020104020203" pitchFamily="34" charset="0"/>
                          <a:cs typeface="Calibri"/>
                        </a:rPr>
                        <a:t>An example where you could have done better on reflection</a:t>
                      </a:r>
                      <a:endParaRPr sz="120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288541">
                <a:tc>
                  <a:txBody>
                    <a:bodyPr/>
                    <a:lstStyle/>
                    <a:p>
                      <a:pPr marL="48260">
                        <a:lnSpc>
                          <a:spcPts val="1860"/>
                        </a:lnSpc>
                      </a:pPr>
                      <a:r>
                        <a:rPr sz="1200" b="1" spc="-5" dirty="0">
                          <a:latin typeface="Gill Sans MT" panose="020B0502020104020203" pitchFamily="34" charset="0"/>
                          <a:cs typeface="Calibri"/>
                        </a:rPr>
                        <a:t>I </a:t>
                      </a:r>
                      <a:r>
                        <a:rPr lang="en-GB" sz="1200" b="1" spc="-5" dirty="0">
                          <a:latin typeface="Gill Sans MT" panose="020B0502020104020203" pitchFamily="34" charset="0"/>
                          <a:cs typeface="Calibri"/>
                        </a:rPr>
                        <a:t>gave an idea and reasoned/justified.</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288542">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extLst>
                  <a:ext uri="{0D108BD9-81ED-4DB2-BD59-A6C34878D82A}">
                    <a16:rowId xmlns:a16="http://schemas.microsoft.com/office/drawing/2014/main" val="10004"/>
                  </a:ext>
                </a:extLst>
              </a:tr>
              <a:tr h="1288542">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extLst>
                  <a:ext uri="{0D108BD9-81ED-4DB2-BD59-A6C34878D82A}">
                    <a16:rowId xmlns:a16="http://schemas.microsoft.com/office/drawing/2014/main" val="10005"/>
                  </a:ext>
                </a:extLst>
              </a:tr>
              <a:tr h="1288516">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extLst>
                  <a:ext uri="{0D108BD9-81ED-4DB2-BD59-A6C34878D82A}">
                    <a16:rowId xmlns:a16="http://schemas.microsoft.com/office/drawing/2014/main" val="10006"/>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20</a:t>
            </a:r>
          </a:p>
        </p:txBody>
      </p:sp>
    </p:spTree>
    <p:extLst>
      <p:ext uri="{BB962C8B-B14F-4D97-AF65-F5344CB8AC3E}">
        <p14:creationId xmlns:p14="http://schemas.microsoft.com/office/powerpoint/2010/main" val="1800662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59"/>
          <a:ext cx="11532233" cy="6439399"/>
        </p:xfrm>
        <a:graphic>
          <a:graphicData uri="http://schemas.openxmlformats.org/drawingml/2006/table">
            <a:tbl>
              <a:tblPr firstRow="1" bandRow="1">
                <a:tableStyleId>{2D5ABB26-0587-4C30-8999-92F81FD0307C}</a:tableStyleId>
              </a:tblPr>
              <a:tblGrid>
                <a:gridCol w="2881630">
                  <a:extLst>
                    <a:ext uri="{9D8B030D-6E8A-4147-A177-3AD203B41FA5}">
                      <a16:colId xmlns:a16="http://schemas.microsoft.com/office/drawing/2014/main" val="20000"/>
                    </a:ext>
                  </a:extLst>
                </a:gridCol>
                <a:gridCol w="2880995">
                  <a:extLst>
                    <a:ext uri="{9D8B030D-6E8A-4147-A177-3AD203B41FA5}">
                      <a16:colId xmlns:a16="http://schemas.microsoft.com/office/drawing/2014/main" val="20001"/>
                    </a:ext>
                  </a:extLst>
                </a:gridCol>
                <a:gridCol w="2884804">
                  <a:extLst>
                    <a:ext uri="{9D8B030D-6E8A-4147-A177-3AD203B41FA5}">
                      <a16:colId xmlns:a16="http://schemas.microsoft.com/office/drawing/2014/main" val="20002"/>
                    </a:ext>
                  </a:extLst>
                </a:gridCol>
                <a:gridCol w="2884804">
                  <a:extLst>
                    <a:ext uri="{9D8B030D-6E8A-4147-A177-3AD203B41FA5}">
                      <a16:colId xmlns:a16="http://schemas.microsoft.com/office/drawing/2014/main" val="20003"/>
                    </a:ext>
                  </a:extLst>
                </a:gridCol>
              </a:tblGrid>
              <a:tr h="462407">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200" b="1" spc="-10" dirty="0">
                          <a:latin typeface="Gill Sans MT" panose="020B0502020104020203" pitchFamily="34" charset="0"/>
                          <a:cs typeface="Calibri"/>
                        </a:rPr>
                        <a:t>Resilience </a:t>
                      </a:r>
                      <a:r>
                        <a:rPr lang="en-GB" sz="1200" b="1" spc="-35" dirty="0">
                          <a:latin typeface="Gill Sans MT" panose="020B0502020104020203" pitchFamily="34" charset="0"/>
                          <a:cs typeface="Calibri"/>
                        </a:rPr>
                        <a:t> </a:t>
                      </a:r>
                      <a:r>
                        <a:rPr lang="en-GB" sz="1200" b="1" spc="-10" dirty="0">
                          <a:latin typeface="Gill Sans MT" panose="020B0502020104020203" pitchFamily="34" charset="0"/>
                          <a:cs typeface="Calibri"/>
                        </a:rPr>
                        <a:t>definition:</a:t>
                      </a:r>
                      <a:r>
                        <a:rPr lang="en-GB" sz="1200" b="1" spc="-15" dirty="0">
                          <a:latin typeface="Gill Sans MT" panose="020B0502020104020203" pitchFamily="34" charset="0"/>
                          <a:cs typeface="Calibri"/>
                        </a:rPr>
                        <a:t> </a:t>
                      </a:r>
                      <a:r>
                        <a:rPr lang="en-GB" sz="1200" i="1" dirty="0">
                          <a:latin typeface="Gill Sans MT" panose="020B0502020104020203" pitchFamily="34" charset="0"/>
                        </a:rPr>
                        <a:t>Grappling to get unstick </a:t>
                      </a:r>
                      <a:endParaRPr lang="en-GB" sz="12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89451">
                <a:tc rowSpan="2">
                  <a:txBody>
                    <a:bodyPr/>
                    <a:lstStyle/>
                    <a:p>
                      <a:pPr>
                        <a:lnSpc>
                          <a:spcPct val="100000"/>
                        </a:lnSpc>
                        <a:spcBef>
                          <a:spcPts val="25"/>
                        </a:spcBef>
                      </a:pPr>
                      <a:r>
                        <a:rPr lang="en-GB" sz="1200" dirty="0">
                          <a:solidFill>
                            <a:srgbClr val="FF0000"/>
                          </a:solidFill>
                          <a:latin typeface="Gill Sans MT" panose="020B0502020104020203" pitchFamily="34" charset="0"/>
                          <a:cs typeface="Calibri"/>
                        </a:rPr>
                        <a:t>Reflecting</a:t>
                      </a:r>
                      <a:r>
                        <a:rPr lang="en-GB" sz="1200" baseline="0" dirty="0">
                          <a:solidFill>
                            <a:srgbClr val="FF0000"/>
                          </a:solidFill>
                          <a:latin typeface="Gill Sans MT" panose="020B0502020104020203" pitchFamily="34" charset="0"/>
                          <a:cs typeface="Calibri"/>
                        </a:rPr>
                        <a:t> on learning behaviours for thinking…</a:t>
                      </a:r>
                      <a:endParaRPr sz="12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33248">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200" i="1" spc="-5" dirty="0">
                          <a:latin typeface="Gill Sans MT" panose="020B0502020104020203" pitchFamily="34" charset="0"/>
                          <a:cs typeface="Calibri"/>
                        </a:rPr>
                        <a:t>An example where you could have done better on reflection</a:t>
                      </a:r>
                      <a:endParaRPr sz="120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288541">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3"/>
                  </a:ext>
                </a:extLst>
              </a:tr>
              <a:tr h="1288542">
                <a:tc>
                  <a:txBody>
                    <a:bodyPr/>
                    <a:lstStyle/>
                    <a:p>
                      <a:pPr marL="48260">
                        <a:lnSpc>
                          <a:spcPts val="1400"/>
                        </a:lnSpc>
                      </a:pPr>
                      <a:r>
                        <a:rPr lang="en-GB" sz="1200" b="1" dirty="0">
                          <a:latin typeface="Gill Sans MT" panose="020B0502020104020203" pitchFamily="34" charset="0"/>
                          <a:cs typeface="Calibri"/>
                        </a:rPr>
                        <a:t>I reflected on</a:t>
                      </a:r>
                      <a:r>
                        <a:rPr lang="en-GB" sz="1200" b="1" baseline="0" dirty="0">
                          <a:latin typeface="Gill Sans MT" panose="020B0502020104020203" pitchFamily="34" charset="0"/>
                          <a:cs typeface="Calibri"/>
                        </a:rPr>
                        <a:t> my idea and made it better after discussing with others</a:t>
                      </a:r>
                      <a:endParaRPr sz="1200" b="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288542">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extLst>
                  <a:ext uri="{0D108BD9-81ED-4DB2-BD59-A6C34878D82A}">
                    <a16:rowId xmlns:a16="http://schemas.microsoft.com/office/drawing/2014/main" val="10005"/>
                  </a:ext>
                </a:extLst>
              </a:tr>
              <a:tr h="1288516">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extLst>
                  <a:ext uri="{0D108BD9-81ED-4DB2-BD59-A6C34878D82A}">
                    <a16:rowId xmlns:a16="http://schemas.microsoft.com/office/drawing/2014/main" val="10006"/>
                  </a:ext>
                </a:extLst>
              </a:tr>
            </a:tbl>
          </a:graphicData>
        </a:graphic>
      </p:graphicFrame>
      <p:sp>
        <p:nvSpPr>
          <p:cNvPr id="3" name="TextBox 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21</a:t>
            </a:r>
          </a:p>
        </p:txBody>
      </p:sp>
    </p:spTree>
    <p:extLst>
      <p:ext uri="{BB962C8B-B14F-4D97-AF65-F5344CB8AC3E}">
        <p14:creationId xmlns:p14="http://schemas.microsoft.com/office/powerpoint/2010/main" val="2040114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59"/>
          <a:ext cx="11532233" cy="6439399"/>
        </p:xfrm>
        <a:graphic>
          <a:graphicData uri="http://schemas.openxmlformats.org/drawingml/2006/table">
            <a:tbl>
              <a:tblPr firstRow="1" bandRow="1">
                <a:tableStyleId>{2D5ABB26-0587-4C30-8999-92F81FD0307C}</a:tableStyleId>
              </a:tblPr>
              <a:tblGrid>
                <a:gridCol w="2881630">
                  <a:extLst>
                    <a:ext uri="{9D8B030D-6E8A-4147-A177-3AD203B41FA5}">
                      <a16:colId xmlns:a16="http://schemas.microsoft.com/office/drawing/2014/main" val="20000"/>
                    </a:ext>
                  </a:extLst>
                </a:gridCol>
                <a:gridCol w="2880995">
                  <a:extLst>
                    <a:ext uri="{9D8B030D-6E8A-4147-A177-3AD203B41FA5}">
                      <a16:colId xmlns:a16="http://schemas.microsoft.com/office/drawing/2014/main" val="20001"/>
                    </a:ext>
                  </a:extLst>
                </a:gridCol>
                <a:gridCol w="2884804">
                  <a:extLst>
                    <a:ext uri="{9D8B030D-6E8A-4147-A177-3AD203B41FA5}">
                      <a16:colId xmlns:a16="http://schemas.microsoft.com/office/drawing/2014/main" val="20002"/>
                    </a:ext>
                  </a:extLst>
                </a:gridCol>
                <a:gridCol w="2884804">
                  <a:extLst>
                    <a:ext uri="{9D8B030D-6E8A-4147-A177-3AD203B41FA5}">
                      <a16:colId xmlns:a16="http://schemas.microsoft.com/office/drawing/2014/main" val="20003"/>
                    </a:ext>
                  </a:extLst>
                </a:gridCol>
              </a:tblGrid>
              <a:tr h="462407">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200" b="1" spc="-10" dirty="0">
                          <a:latin typeface="Gill Sans MT" panose="020B0502020104020203" pitchFamily="34" charset="0"/>
                          <a:cs typeface="Calibri"/>
                        </a:rPr>
                        <a:t>Resilience </a:t>
                      </a:r>
                      <a:r>
                        <a:rPr lang="en-GB" sz="1200" b="1" spc="-35" dirty="0">
                          <a:latin typeface="Gill Sans MT" panose="020B0502020104020203" pitchFamily="34" charset="0"/>
                          <a:cs typeface="Calibri"/>
                        </a:rPr>
                        <a:t> </a:t>
                      </a:r>
                      <a:r>
                        <a:rPr lang="en-GB" sz="1200" b="1" spc="-10" dirty="0">
                          <a:latin typeface="Gill Sans MT" panose="020B0502020104020203" pitchFamily="34" charset="0"/>
                          <a:cs typeface="Calibri"/>
                        </a:rPr>
                        <a:t>definition:</a:t>
                      </a:r>
                      <a:r>
                        <a:rPr lang="en-GB" sz="1200" b="1" spc="-15" dirty="0">
                          <a:latin typeface="Gill Sans MT" panose="020B0502020104020203" pitchFamily="34" charset="0"/>
                          <a:cs typeface="Calibri"/>
                        </a:rPr>
                        <a:t> </a:t>
                      </a:r>
                      <a:r>
                        <a:rPr lang="en-GB" sz="1200" i="1" dirty="0">
                          <a:latin typeface="Gill Sans MT" panose="020B0502020104020203" pitchFamily="34" charset="0"/>
                        </a:rPr>
                        <a:t>Grappling to get unstick </a:t>
                      </a:r>
                      <a:endParaRPr lang="en-GB" sz="12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89451">
                <a:tc rowSpan="2">
                  <a:txBody>
                    <a:bodyPr/>
                    <a:lstStyle/>
                    <a:p>
                      <a:pPr>
                        <a:lnSpc>
                          <a:spcPct val="100000"/>
                        </a:lnSpc>
                        <a:spcBef>
                          <a:spcPts val="25"/>
                        </a:spcBef>
                      </a:pPr>
                      <a:r>
                        <a:rPr lang="en-GB" sz="1200" dirty="0">
                          <a:solidFill>
                            <a:srgbClr val="FF0000"/>
                          </a:solidFill>
                          <a:latin typeface="Gill Sans MT" panose="020B0502020104020203" pitchFamily="34" charset="0"/>
                          <a:cs typeface="Calibri"/>
                        </a:rPr>
                        <a:t>Reflecting</a:t>
                      </a:r>
                      <a:r>
                        <a:rPr lang="en-GB" sz="1200" baseline="0" dirty="0">
                          <a:solidFill>
                            <a:srgbClr val="FF0000"/>
                          </a:solidFill>
                          <a:latin typeface="Gill Sans MT" panose="020B0502020104020203" pitchFamily="34" charset="0"/>
                          <a:cs typeface="Calibri"/>
                        </a:rPr>
                        <a:t> on learning behaviours for thinking…</a:t>
                      </a:r>
                      <a:endParaRPr sz="12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33248">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200" i="1" spc="-5" dirty="0">
                          <a:latin typeface="Gill Sans MT" panose="020B0502020104020203" pitchFamily="34" charset="0"/>
                          <a:cs typeface="Calibri"/>
                        </a:rPr>
                        <a:t>An example where you could have done better on reflection</a:t>
                      </a:r>
                      <a:endParaRPr sz="120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288541">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3"/>
                  </a:ext>
                </a:extLst>
              </a:tr>
              <a:tr h="1288542">
                <a:tc>
                  <a:txBody>
                    <a:bodyPr/>
                    <a:lstStyle/>
                    <a:p>
                      <a:pPr marL="48260">
                        <a:lnSpc>
                          <a:spcPts val="1400"/>
                        </a:lnSpc>
                      </a:pPr>
                      <a:r>
                        <a:rPr lang="en-GB" sz="1200" b="0" dirty="0">
                          <a:latin typeface="Gill Sans MT" panose="020B0502020104020203" pitchFamily="34" charset="0"/>
                          <a:cs typeface="Calibri"/>
                        </a:rPr>
                        <a:t>I reflected on</a:t>
                      </a:r>
                      <a:r>
                        <a:rPr lang="en-GB" sz="1200" b="0" baseline="0" dirty="0">
                          <a:latin typeface="Gill Sans MT" panose="020B0502020104020203" pitchFamily="34" charset="0"/>
                          <a:cs typeface="Calibri"/>
                        </a:rPr>
                        <a:t> my idea and made it better after discussing with others</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4"/>
                  </a:ext>
                </a:extLst>
              </a:tr>
              <a:tr h="1288542">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b="1" dirty="0">
                          <a:latin typeface="Gill Sans MT" panose="020B0502020104020203" pitchFamily="34" charset="0"/>
                          <a:cs typeface="Calibri"/>
                        </a:rPr>
                        <a:t>I</a:t>
                      </a:r>
                      <a:r>
                        <a:rPr lang="en-GB" sz="1200" b="1" spc="-5" dirty="0">
                          <a:latin typeface="Gill Sans MT" panose="020B0502020104020203" pitchFamily="34" charset="0"/>
                          <a:cs typeface="Calibri"/>
                        </a:rPr>
                        <a:t> </a:t>
                      </a:r>
                      <a:r>
                        <a:rPr lang="en-GB" sz="1200" b="1" spc="-10" dirty="0">
                          <a:latin typeface="Gill Sans MT" panose="020B0502020104020203" pitchFamily="34" charset="0"/>
                          <a:cs typeface="Calibri"/>
                        </a:rPr>
                        <a:t>used a revision strategy to help make</a:t>
                      </a:r>
                      <a:r>
                        <a:rPr lang="en-GB" sz="1200" b="1" spc="-10" baseline="0" dirty="0">
                          <a:latin typeface="Gill Sans MT" panose="020B0502020104020203" pitchFamily="34" charset="0"/>
                          <a:cs typeface="Calibri"/>
                        </a:rPr>
                        <a:t> the learning stick.</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288516">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extLst>
                  <a:ext uri="{0D108BD9-81ED-4DB2-BD59-A6C34878D82A}">
                    <a16:rowId xmlns:a16="http://schemas.microsoft.com/office/drawing/2014/main" val="10006"/>
                  </a:ext>
                </a:extLst>
              </a:tr>
            </a:tbl>
          </a:graphicData>
        </a:graphic>
      </p:graphicFrame>
      <p:sp>
        <p:nvSpPr>
          <p:cNvPr id="3" name="TextBox 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22</a:t>
            </a:r>
          </a:p>
        </p:txBody>
      </p:sp>
    </p:spTree>
    <p:extLst>
      <p:ext uri="{BB962C8B-B14F-4D97-AF65-F5344CB8AC3E}">
        <p14:creationId xmlns:p14="http://schemas.microsoft.com/office/powerpoint/2010/main" val="2029715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59"/>
          <a:ext cx="11532233" cy="6439399"/>
        </p:xfrm>
        <a:graphic>
          <a:graphicData uri="http://schemas.openxmlformats.org/drawingml/2006/table">
            <a:tbl>
              <a:tblPr firstRow="1" bandRow="1">
                <a:tableStyleId>{2D5ABB26-0587-4C30-8999-92F81FD0307C}</a:tableStyleId>
              </a:tblPr>
              <a:tblGrid>
                <a:gridCol w="2881630">
                  <a:extLst>
                    <a:ext uri="{9D8B030D-6E8A-4147-A177-3AD203B41FA5}">
                      <a16:colId xmlns:a16="http://schemas.microsoft.com/office/drawing/2014/main" val="20000"/>
                    </a:ext>
                  </a:extLst>
                </a:gridCol>
                <a:gridCol w="2880995">
                  <a:extLst>
                    <a:ext uri="{9D8B030D-6E8A-4147-A177-3AD203B41FA5}">
                      <a16:colId xmlns:a16="http://schemas.microsoft.com/office/drawing/2014/main" val="20001"/>
                    </a:ext>
                  </a:extLst>
                </a:gridCol>
                <a:gridCol w="2884804">
                  <a:extLst>
                    <a:ext uri="{9D8B030D-6E8A-4147-A177-3AD203B41FA5}">
                      <a16:colId xmlns:a16="http://schemas.microsoft.com/office/drawing/2014/main" val="20002"/>
                    </a:ext>
                  </a:extLst>
                </a:gridCol>
                <a:gridCol w="2884804">
                  <a:extLst>
                    <a:ext uri="{9D8B030D-6E8A-4147-A177-3AD203B41FA5}">
                      <a16:colId xmlns:a16="http://schemas.microsoft.com/office/drawing/2014/main" val="20003"/>
                    </a:ext>
                  </a:extLst>
                </a:gridCol>
              </a:tblGrid>
              <a:tr h="462407">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200" b="1" spc="-10" dirty="0">
                          <a:latin typeface="Gill Sans MT" panose="020B0502020104020203" pitchFamily="34" charset="0"/>
                          <a:cs typeface="Calibri"/>
                        </a:rPr>
                        <a:t>Resilience </a:t>
                      </a:r>
                      <a:r>
                        <a:rPr lang="en-GB" sz="1200" b="1" spc="-35" dirty="0">
                          <a:latin typeface="Gill Sans MT" panose="020B0502020104020203" pitchFamily="34" charset="0"/>
                          <a:cs typeface="Calibri"/>
                        </a:rPr>
                        <a:t> </a:t>
                      </a:r>
                      <a:r>
                        <a:rPr lang="en-GB" sz="1200" b="1" spc="-10" dirty="0">
                          <a:latin typeface="Gill Sans MT" panose="020B0502020104020203" pitchFamily="34" charset="0"/>
                          <a:cs typeface="Calibri"/>
                        </a:rPr>
                        <a:t>definition:</a:t>
                      </a:r>
                      <a:r>
                        <a:rPr lang="en-GB" sz="1200" b="1" spc="-15" dirty="0">
                          <a:latin typeface="Gill Sans MT" panose="020B0502020104020203" pitchFamily="34" charset="0"/>
                          <a:cs typeface="Calibri"/>
                        </a:rPr>
                        <a:t> </a:t>
                      </a:r>
                      <a:r>
                        <a:rPr lang="en-GB" sz="1200" i="1" dirty="0">
                          <a:latin typeface="Gill Sans MT" panose="020B0502020104020203" pitchFamily="34" charset="0"/>
                        </a:rPr>
                        <a:t>Grappling to get unstick </a:t>
                      </a:r>
                      <a:endParaRPr lang="en-GB" sz="12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89451">
                <a:tc rowSpan="2">
                  <a:txBody>
                    <a:bodyPr/>
                    <a:lstStyle/>
                    <a:p>
                      <a:pPr>
                        <a:lnSpc>
                          <a:spcPct val="100000"/>
                        </a:lnSpc>
                        <a:spcBef>
                          <a:spcPts val="25"/>
                        </a:spcBef>
                      </a:pPr>
                      <a:r>
                        <a:rPr lang="en-GB" sz="1200" dirty="0">
                          <a:solidFill>
                            <a:srgbClr val="FF0000"/>
                          </a:solidFill>
                          <a:latin typeface="Gill Sans MT" panose="020B0502020104020203" pitchFamily="34" charset="0"/>
                          <a:cs typeface="Calibri"/>
                        </a:rPr>
                        <a:t>Reflecting</a:t>
                      </a:r>
                      <a:r>
                        <a:rPr lang="en-GB" sz="1200" baseline="0" dirty="0">
                          <a:solidFill>
                            <a:srgbClr val="FF0000"/>
                          </a:solidFill>
                          <a:latin typeface="Gill Sans MT" panose="020B0502020104020203" pitchFamily="34" charset="0"/>
                          <a:cs typeface="Calibri"/>
                        </a:rPr>
                        <a:t> on learning behaviours for thinking…</a:t>
                      </a:r>
                      <a:endParaRPr sz="12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33248">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200" i="1" spc="-5" dirty="0">
                          <a:latin typeface="Gill Sans MT" panose="020B0502020104020203" pitchFamily="34" charset="0"/>
                          <a:cs typeface="Calibri"/>
                        </a:rPr>
                        <a:t>An example where you could have done better on reflection</a:t>
                      </a:r>
                      <a:endParaRPr sz="120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288541">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3"/>
                  </a:ext>
                </a:extLst>
              </a:tr>
              <a:tr h="1288542">
                <a:tc>
                  <a:txBody>
                    <a:bodyPr/>
                    <a:lstStyle/>
                    <a:p>
                      <a:pPr marL="48260">
                        <a:lnSpc>
                          <a:spcPts val="1400"/>
                        </a:lnSpc>
                      </a:pPr>
                      <a:r>
                        <a:rPr lang="en-GB" sz="1200" b="0" dirty="0">
                          <a:latin typeface="Gill Sans MT" panose="020B0502020104020203" pitchFamily="34" charset="0"/>
                          <a:cs typeface="Calibri"/>
                        </a:rPr>
                        <a:t>I reflected on</a:t>
                      </a:r>
                      <a:r>
                        <a:rPr lang="en-GB" sz="1200" b="0" baseline="0" dirty="0">
                          <a:latin typeface="Gill Sans MT" panose="020B0502020104020203" pitchFamily="34" charset="0"/>
                          <a:cs typeface="Calibri"/>
                        </a:rPr>
                        <a:t> my idea and made it better after discussing with others</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4"/>
                  </a:ext>
                </a:extLst>
              </a:tr>
              <a:tr h="1288542">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b="0" dirty="0">
                          <a:latin typeface="Gill Sans MT" panose="020B0502020104020203" pitchFamily="34" charset="0"/>
                          <a:cs typeface="Calibri"/>
                        </a:rPr>
                        <a:t>I</a:t>
                      </a:r>
                      <a:r>
                        <a:rPr lang="en-GB" sz="1200" b="0" spc="-5" dirty="0">
                          <a:latin typeface="Gill Sans MT" panose="020B0502020104020203" pitchFamily="34" charset="0"/>
                          <a:cs typeface="Calibri"/>
                        </a:rPr>
                        <a:t> </a:t>
                      </a:r>
                      <a:r>
                        <a:rPr lang="en-GB" sz="1200" b="0" spc="-10" dirty="0">
                          <a:latin typeface="Gill Sans MT" panose="020B0502020104020203" pitchFamily="34" charset="0"/>
                          <a:cs typeface="Calibri"/>
                        </a:rPr>
                        <a:t>used a revision strategy to help make</a:t>
                      </a:r>
                      <a:r>
                        <a:rPr lang="en-GB" sz="1200" b="0" spc="-10" baseline="0" dirty="0">
                          <a:latin typeface="Gill Sans MT" panose="020B0502020104020203" pitchFamily="34" charset="0"/>
                          <a:cs typeface="Calibri"/>
                        </a:rPr>
                        <a:t> the learning stick.</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5"/>
                  </a:ext>
                </a:extLst>
              </a:tr>
              <a:tr h="1288516">
                <a:tc>
                  <a:txBody>
                    <a:bodyPr/>
                    <a:lstStyle/>
                    <a:p>
                      <a:pPr marL="48260">
                        <a:lnSpc>
                          <a:spcPts val="1405"/>
                        </a:lnSpc>
                      </a:pPr>
                      <a:r>
                        <a:rPr sz="1200" b="1" dirty="0">
                          <a:latin typeface="Gill Sans MT" panose="020B0502020104020203" pitchFamily="34" charset="0"/>
                          <a:cs typeface="Calibri"/>
                        </a:rPr>
                        <a:t>I</a:t>
                      </a:r>
                      <a:r>
                        <a:rPr sz="1200" b="1" spc="-5" dirty="0">
                          <a:latin typeface="Gill Sans MT" panose="020B0502020104020203" pitchFamily="34" charset="0"/>
                          <a:cs typeface="Calibri"/>
                        </a:rPr>
                        <a:t> </a:t>
                      </a:r>
                      <a:r>
                        <a:rPr lang="en-GB" sz="1200" b="1" spc="-5" dirty="0">
                          <a:latin typeface="Gill Sans MT" panose="020B0502020104020203" pitchFamily="34" charset="0"/>
                          <a:cs typeface="Calibri"/>
                        </a:rPr>
                        <a:t>made connections between</a:t>
                      </a:r>
                      <a:r>
                        <a:rPr lang="en-GB" sz="1200" b="1" spc="-5" baseline="0" dirty="0">
                          <a:latin typeface="Gill Sans MT" panose="020B0502020104020203" pitchFamily="34" charset="0"/>
                          <a:cs typeface="Calibri"/>
                        </a:rPr>
                        <a:t> what I am learning and the outside world. </a:t>
                      </a:r>
                      <a:endParaRPr sz="1200" b="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6"/>
                  </a:ext>
                </a:extLst>
              </a:tr>
            </a:tbl>
          </a:graphicData>
        </a:graphic>
      </p:graphicFrame>
      <p:sp>
        <p:nvSpPr>
          <p:cNvPr id="3" name="TextBox 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23</a:t>
            </a:r>
          </a:p>
        </p:txBody>
      </p:sp>
    </p:spTree>
    <p:extLst>
      <p:ext uri="{BB962C8B-B14F-4D97-AF65-F5344CB8AC3E}">
        <p14:creationId xmlns:p14="http://schemas.microsoft.com/office/powerpoint/2010/main" val="3308809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E9691-C187-0564-970A-C8061205A0B7}"/>
            </a:ext>
          </a:extLst>
        </p:cNvPr>
        <p:cNvGrpSpPr/>
        <p:nvPr/>
      </p:nvGrpSpPr>
      <p:grpSpPr>
        <a:xfrm>
          <a:off x="0" y="0"/>
          <a:ext cx="0" cy="0"/>
          <a:chOff x="0" y="0"/>
          <a:chExt cx="0" cy="0"/>
        </a:xfrm>
      </p:grpSpPr>
      <p:graphicFrame>
        <p:nvGraphicFramePr>
          <p:cNvPr id="2" name="object 2">
            <a:extLst>
              <a:ext uri="{FF2B5EF4-FFF2-40B4-BE49-F238E27FC236}">
                <a16:creationId xmlns:a16="http://schemas.microsoft.com/office/drawing/2014/main" id="{4D8B2653-4175-4F7E-81D3-F744A6F79F07}"/>
              </a:ext>
            </a:extLst>
          </p:cNvPr>
          <p:cNvGraphicFramePr>
            <a:graphicFrameLocks noGrp="1"/>
          </p:cNvGraphicFramePr>
          <p:nvPr/>
        </p:nvGraphicFramePr>
        <p:xfrm>
          <a:off x="315074" y="179959"/>
          <a:ext cx="11532233" cy="6439399"/>
        </p:xfrm>
        <a:graphic>
          <a:graphicData uri="http://schemas.openxmlformats.org/drawingml/2006/table">
            <a:tbl>
              <a:tblPr firstRow="1" bandRow="1">
                <a:tableStyleId>{2D5ABB26-0587-4C30-8999-92F81FD0307C}</a:tableStyleId>
              </a:tblPr>
              <a:tblGrid>
                <a:gridCol w="2881630">
                  <a:extLst>
                    <a:ext uri="{9D8B030D-6E8A-4147-A177-3AD203B41FA5}">
                      <a16:colId xmlns:a16="http://schemas.microsoft.com/office/drawing/2014/main" val="20000"/>
                    </a:ext>
                  </a:extLst>
                </a:gridCol>
                <a:gridCol w="2880995">
                  <a:extLst>
                    <a:ext uri="{9D8B030D-6E8A-4147-A177-3AD203B41FA5}">
                      <a16:colId xmlns:a16="http://schemas.microsoft.com/office/drawing/2014/main" val="20001"/>
                    </a:ext>
                  </a:extLst>
                </a:gridCol>
                <a:gridCol w="2884804">
                  <a:extLst>
                    <a:ext uri="{9D8B030D-6E8A-4147-A177-3AD203B41FA5}">
                      <a16:colId xmlns:a16="http://schemas.microsoft.com/office/drawing/2014/main" val="20002"/>
                    </a:ext>
                  </a:extLst>
                </a:gridCol>
                <a:gridCol w="2884804">
                  <a:extLst>
                    <a:ext uri="{9D8B030D-6E8A-4147-A177-3AD203B41FA5}">
                      <a16:colId xmlns:a16="http://schemas.microsoft.com/office/drawing/2014/main" val="20003"/>
                    </a:ext>
                  </a:extLst>
                </a:gridCol>
              </a:tblGrid>
              <a:tr h="462407">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200" b="1" spc="-10" dirty="0">
                          <a:latin typeface="Gill Sans MT" panose="020B0502020104020203" pitchFamily="34" charset="0"/>
                          <a:cs typeface="Calibri"/>
                        </a:rPr>
                        <a:t>Resilience </a:t>
                      </a:r>
                      <a:r>
                        <a:rPr lang="en-GB" sz="1200" b="1" spc="-35" dirty="0">
                          <a:latin typeface="Gill Sans MT" panose="020B0502020104020203" pitchFamily="34" charset="0"/>
                          <a:cs typeface="Calibri"/>
                        </a:rPr>
                        <a:t> </a:t>
                      </a:r>
                      <a:r>
                        <a:rPr lang="en-GB" sz="1200" b="1" spc="-10" dirty="0">
                          <a:latin typeface="Gill Sans MT" panose="020B0502020104020203" pitchFamily="34" charset="0"/>
                          <a:cs typeface="Calibri"/>
                        </a:rPr>
                        <a:t>definition:</a:t>
                      </a:r>
                      <a:r>
                        <a:rPr lang="en-GB" sz="1200" b="1" spc="-15" dirty="0">
                          <a:latin typeface="Gill Sans MT" panose="020B0502020104020203" pitchFamily="34" charset="0"/>
                          <a:cs typeface="Calibri"/>
                        </a:rPr>
                        <a:t> </a:t>
                      </a:r>
                      <a:r>
                        <a:rPr lang="en-GB" sz="1200" i="1" dirty="0">
                          <a:latin typeface="Gill Sans MT" panose="020B0502020104020203" pitchFamily="34" charset="0"/>
                        </a:rPr>
                        <a:t>Grappling to get unstick </a:t>
                      </a:r>
                      <a:endParaRPr lang="en-GB" sz="12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89451">
                <a:tc rowSpan="2">
                  <a:txBody>
                    <a:bodyPr/>
                    <a:lstStyle/>
                    <a:p>
                      <a:pPr>
                        <a:lnSpc>
                          <a:spcPct val="100000"/>
                        </a:lnSpc>
                        <a:spcBef>
                          <a:spcPts val="25"/>
                        </a:spcBef>
                      </a:pPr>
                      <a:r>
                        <a:rPr lang="en-GB" sz="1200" dirty="0">
                          <a:solidFill>
                            <a:srgbClr val="FF0000"/>
                          </a:solidFill>
                          <a:latin typeface="Gill Sans MT" panose="020B0502020104020203" pitchFamily="34" charset="0"/>
                          <a:cs typeface="Calibri"/>
                        </a:rPr>
                        <a:t>Reflecting</a:t>
                      </a:r>
                      <a:r>
                        <a:rPr lang="en-GB" sz="1200" baseline="0" dirty="0">
                          <a:solidFill>
                            <a:srgbClr val="FF0000"/>
                          </a:solidFill>
                          <a:latin typeface="Gill Sans MT" panose="020B0502020104020203" pitchFamily="34" charset="0"/>
                          <a:cs typeface="Calibri"/>
                        </a:rPr>
                        <a:t> on learning behaviours for thinking…</a:t>
                      </a:r>
                      <a:endParaRPr sz="12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33248">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200" i="1" spc="-5" dirty="0">
                          <a:latin typeface="Gill Sans MT" panose="020B0502020104020203" pitchFamily="34" charset="0"/>
                          <a:cs typeface="Calibri"/>
                        </a:rPr>
                        <a:t>An example where you could have done better on reflection</a:t>
                      </a:r>
                      <a:endParaRPr sz="120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288541">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3"/>
                  </a:ext>
                </a:extLst>
              </a:tr>
              <a:tr h="1288542">
                <a:tc>
                  <a:txBody>
                    <a:bodyPr/>
                    <a:lstStyle/>
                    <a:p>
                      <a:pPr marL="48260">
                        <a:lnSpc>
                          <a:spcPts val="1400"/>
                        </a:lnSpc>
                      </a:pPr>
                      <a:r>
                        <a:rPr lang="en-GB" sz="1200" b="0" dirty="0">
                          <a:latin typeface="Gill Sans MT" panose="020B0502020104020203" pitchFamily="34" charset="0"/>
                          <a:cs typeface="Calibri"/>
                        </a:rPr>
                        <a:t>I reflected on</a:t>
                      </a:r>
                      <a:r>
                        <a:rPr lang="en-GB" sz="1200" b="0" baseline="0" dirty="0">
                          <a:latin typeface="Gill Sans MT" panose="020B0502020104020203" pitchFamily="34" charset="0"/>
                          <a:cs typeface="Calibri"/>
                        </a:rPr>
                        <a:t> my idea and made it better after discussing with others</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4"/>
                  </a:ext>
                </a:extLst>
              </a:tr>
              <a:tr h="1288542">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b="0" dirty="0">
                          <a:latin typeface="Gill Sans MT" panose="020B0502020104020203" pitchFamily="34" charset="0"/>
                          <a:cs typeface="Calibri"/>
                        </a:rPr>
                        <a:t>I</a:t>
                      </a:r>
                      <a:r>
                        <a:rPr lang="en-GB" sz="1200" b="0" spc="-5" dirty="0">
                          <a:latin typeface="Gill Sans MT" panose="020B0502020104020203" pitchFamily="34" charset="0"/>
                          <a:cs typeface="Calibri"/>
                        </a:rPr>
                        <a:t> </a:t>
                      </a:r>
                      <a:r>
                        <a:rPr lang="en-GB" sz="1200" b="0" spc="-10" dirty="0">
                          <a:latin typeface="Gill Sans MT" panose="020B0502020104020203" pitchFamily="34" charset="0"/>
                          <a:cs typeface="Calibri"/>
                        </a:rPr>
                        <a:t>used a revision strategy to help make</a:t>
                      </a:r>
                      <a:r>
                        <a:rPr lang="en-GB" sz="1200" b="0" spc="-10" baseline="0" dirty="0">
                          <a:latin typeface="Gill Sans MT" panose="020B0502020104020203" pitchFamily="34" charset="0"/>
                          <a:cs typeface="Calibri"/>
                        </a:rPr>
                        <a:t> the learning stick.</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5"/>
                  </a:ext>
                </a:extLst>
              </a:tr>
              <a:tr h="1288516">
                <a:tc>
                  <a:txBody>
                    <a:bodyPr/>
                    <a:lstStyle/>
                    <a:p>
                      <a:pPr marL="48260">
                        <a:lnSpc>
                          <a:spcPts val="1405"/>
                        </a:lnSpc>
                      </a:pPr>
                      <a:r>
                        <a:rPr sz="1200" b="1" dirty="0">
                          <a:latin typeface="Gill Sans MT" panose="020B0502020104020203" pitchFamily="34" charset="0"/>
                          <a:cs typeface="Calibri"/>
                        </a:rPr>
                        <a:t>I</a:t>
                      </a:r>
                      <a:r>
                        <a:rPr sz="1200" b="1" spc="-5" dirty="0">
                          <a:latin typeface="Gill Sans MT" panose="020B0502020104020203" pitchFamily="34" charset="0"/>
                          <a:cs typeface="Calibri"/>
                        </a:rPr>
                        <a:t> </a:t>
                      </a:r>
                      <a:r>
                        <a:rPr lang="en-GB" sz="1200" b="1" spc="-5" dirty="0">
                          <a:latin typeface="Gill Sans MT" panose="020B0502020104020203" pitchFamily="34" charset="0"/>
                          <a:cs typeface="Calibri"/>
                        </a:rPr>
                        <a:t>made connections between</a:t>
                      </a:r>
                      <a:r>
                        <a:rPr lang="en-GB" sz="1200" b="1" spc="-5" baseline="0" dirty="0">
                          <a:latin typeface="Gill Sans MT" panose="020B0502020104020203" pitchFamily="34" charset="0"/>
                          <a:cs typeface="Calibri"/>
                        </a:rPr>
                        <a:t> what I am learning and the outside world. </a:t>
                      </a:r>
                      <a:endParaRPr sz="1200" b="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6"/>
                  </a:ext>
                </a:extLst>
              </a:tr>
            </a:tbl>
          </a:graphicData>
        </a:graphic>
      </p:graphicFrame>
      <p:sp>
        <p:nvSpPr>
          <p:cNvPr id="3" name="TextBox 2">
            <a:extLst>
              <a:ext uri="{FF2B5EF4-FFF2-40B4-BE49-F238E27FC236}">
                <a16:creationId xmlns:a16="http://schemas.microsoft.com/office/drawing/2014/main" id="{5D343272-77FE-1145-F3E8-4DF914A744C3}"/>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24</a:t>
            </a:r>
          </a:p>
        </p:txBody>
      </p:sp>
    </p:spTree>
    <p:extLst>
      <p:ext uri="{BB962C8B-B14F-4D97-AF65-F5344CB8AC3E}">
        <p14:creationId xmlns:p14="http://schemas.microsoft.com/office/powerpoint/2010/main" val="3261301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200" spc="-10" dirty="0">
                          <a:latin typeface="Gill Sans MT" panose="020B0502020104020203" pitchFamily="34" charset="0"/>
                        </a:rPr>
                        <a:t>Reading </a:t>
                      </a:r>
                      <a:r>
                        <a:rPr sz="1200" dirty="0">
                          <a:latin typeface="Gill Sans MT" panose="020B0502020104020203" pitchFamily="34" charset="0"/>
                        </a:rPr>
                        <a:t>Log</a:t>
                      </a:r>
                      <a:r>
                        <a:rPr sz="1200" spc="-5" dirty="0">
                          <a:latin typeface="Gill Sans MT" panose="020B0502020104020203" pitchFamily="34" charset="0"/>
                        </a:rPr>
                        <a:t> </a:t>
                      </a:r>
                      <a:r>
                        <a:rPr sz="1200" spc="-20" dirty="0">
                          <a:latin typeface="Gill Sans MT" panose="020B0502020104020203" pitchFamily="34" charset="0"/>
                        </a:rPr>
                        <a:t>w/c</a:t>
                      </a:r>
                      <a:r>
                        <a:rPr sz="1200" dirty="0">
                          <a:latin typeface="Gill Sans MT" panose="020B0502020104020203" pitchFamily="34" charset="0"/>
                        </a:rPr>
                        <a:t> </a:t>
                      </a:r>
                      <a:r>
                        <a:rPr lang="en-GB" sz="1200" spc="10" dirty="0">
                          <a:latin typeface="Gill Sans MT" panose="020B0502020104020203" pitchFamily="34" charset="0"/>
                        </a:rPr>
                        <a:t>23</a:t>
                      </a:r>
                      <a:r>
                        <a:rPr lang="en-GB" sz="1200" spc="10" baseline="30000" dirty="0">
                          <a:latin typeface="Gill Sans MT" panose="020B0502020104020203" pitchFamily="34" charset="0"/>
                        </a:rPr>
                        <a:t>rd</a:t>
                      </a:r>
                      <a:r>
                        <a:rPr lang="en-GB" sz="1200" spc="10" dirty="0">
                          <a:latin typeface="Gill Sans MT" panose="020B0502020104020203" pitchFamily="34" charset="0"/>
                        </a:rPr>
                        <a:t>  February</a:t>
                      </a:r>
                      <a:r>
                        <a:rPr lang="en-GB" sz="1200" spc="10" baseline="0" dirty="0">
                          <a:latin typeface="Gill Sans MT" panose="020B0502020104020203" pitchFamily="34" charset="0"/>
                        </a:rPr>
                        <a:t> </a:t>
                      </a:r>
                      <a:r>
                        <a:rPr sz="1200" dirty="0">
                          <a:latin typeface="Gill Sans MT" panose="020B0502020104020203" pitchFamily="34" charset="0"/>
                        </a:rPr>
                        <a:t>(20</a:t>
                      </a:r>
                      <a:r>
                        <a:rPr sz="1200" spc="-10" dirty="0">
                          <a:latin typeface="Gill Sans MT" panose="020B0502020104020203" pitchFamily="34" charset="0"/>
                        </a:rPr>
                        <a:t> </a:t>
                      </a:r>
                      <a:r>
                        <a:rPr sz="1200" spc="-5" dirty="0">
                          <a:latin typeface="Gill Sans MT" panose="020B0502020104020203" pitchFamily="34" charset="0"/>
                        </a:rPr>
                        <a:t>mins </a:t>
                      </a:r>
                      <a:r>
                        <a:rPr sz="1200" spc="-10" dirty="0">
                          <a:latin typeface="Gill Sans MT" panose="020B0502020104020203" pitchFamily="34" charset="0"/>
                        </a:rPr>
                        <a:t>reading</a:t>
                      </a:r>
                      <a:r>
                        <a:rPr sz="1200" dirty="0">
                          <a:latin typeface="Gill Sans MT" panose="020B0502020104020203" pitchFamily="34" charset="0"/>
                        </a:rPr>
                        <a:t> per</a:t>
                      </a:r>
                      <a:r>
                        <a:rPr sz="1200" spc="5" dirty="0">
                          <a:latin typeface="Gill Sans MT" panose="020B0502020104020203" pitchFamily="34" charset="0"/>
                        </a:rPr>
                        <a:t> </a:t>
                      </a:r>
                      <a:r>
                        <a:rPr sz="1200" spc="-15" dirty="0">
                          <a:latin typeface="Gill Sans MT" panose="020B0502020104020203" pitchFamily="34" charset="0"/>
                        </a:rPr>
                        <a:t>day</a:t>
                      </a:r>
                      <a:r>
                        <a:rPr sz="1200" spc="5" dirty="0">
                          <a:latin typeface="Gill Sans MT" panose="020B0502020104020203" pitchFamily="34" charset="0"/>
                        </a:rPr>
                        <a:t> </a:t>
                      </a:r>
                      <a:r>
                        <a:rPr sz="1200" dirty="0">
                          <a:latin typeface="Gill Sans MT" panose="020B0502020104020203" pitchFamily="34" charset="0"/>
                        </a:rPr>
                        <a:t>–</a:t>
                      </a:r>
                      <a:r>
                        <a:rPr sz="1200" spc="5" dirty="0">
                          <a:latin typeface="Gill Sans MT" panose="020B0502020104020203" pitchFamily="34" charset="0"/>
                        </a:rPr>
                        <a:t> </a:t>
                      </a:r>
                      <a:r>
                        <a:rPr sz="1200" spc="-5" dirty="0">
                          <a:latin typeface="Gill Sans MT" panose="020B0502020104020203" pitchFamily="34" charset="0"/>
                        </a:rPr>
                        <a:t>all </a:t>
                      </a:r>
                      <a:r>
                        <a:rPr sz="1200" spc="-10" dirty="0">
                          <a:latin typeface="Gill Sans MT" panose="020B0502020104020203" pitchFamily="34" charset="0"/>
                        </a:rPr>
                        <a:t>five</a:t>
                      </a:r>
                      <a:r>
                        <a:rPr sz="1200" dirty="0">
                          <a:latin typeface="Gill Sans MT" panose="020B0502020104020203" pitchFamily="34" charset="0"/>
                        </a:rPr>
                        <a:t> logs </a:t>
                      </a:r>
                      <a:r>
                        <a:rPr sz="1200" spc="-5" dirty="0">
                          <a:latin typeface="Gill Sans MT" panose="020B0502020104020203" pitchFamily="34" charset="0"/>
                        </a:rPr>
                        <a:t>MUST</a:t>
                      </a:r>
                      <a:r>
                        <a:rPr sz="1200" spc="-15" dirty="0">
                          <a:latin typeface="Gill Sans MT" panose="020B0502020104020203" pitchFamily="34" charset="0"/>
                        </a:rPr>
                        <a:t> </a:t>
                      </a:r>
                      <a:r>
                        <a:rPr sz="1200" dirty="0">
                          <a:latin typeface="Gill Sans MT" panose="020B0502020104020203" pitchFamily="34" charset="0"/>
                        </a:rPr>
                        <a:t>be</a:t>
                      </a:r>
                      <a:r>
                        <a:rPr sz="1200" spc="10" dirty="0">
                          <a:latin typeface="Gill Sans MT" panose="020B0502020104020203" pitchFamily="34" charset="0"/>
                        </a:rPr>
                        <a:t> </a:t>
                      </a:r>
                      <a:r>
                        <a:rPr sz="1200" spc="-5" dirty="0">
                          <a:latin typeface="Gill Sans MT" panose="020B0502020104020203" pitchFamily="34" charset="0"/>
                        </a:rPr>
                        <a:t>completed)</a:t>
                      </a:r>
                      <a:endParaRPr sz="12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200" b="1" spc="-10" dirty="0">
                          <a:latin typeface="Gill Sans MT" panose="020B0502020104020203" pitchFamily="34" charset="0"/>
                        </a:rPr>
                        <a:t>Date</a:t>
                      </a:r>
                      <a:endParaRPr sz="12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200" b="1" spc="-5" dirty="0">
                          <a:latin typeface="Gill Sans MT" panose="020B0502020104020203" pitchFamily="34" charset="0"/>
                        </a:rPr>
                        <a:t>Title</a:t>
                      </a:r>
                      <a:r>
                        <a:rPr sz="1200" b="1" spc="-30" dirty="0">
                          <a:latin typeface="Gill Sans MT" panose="020B0502020104020203" pitchFamily="34" charset="0"/>
                        </a:rPr>
                        <a:t> </a:t>
                      </a:r>
                      <a:r>
                        <a:rPr sz="1200" b="1" dirty="0">
                          <a:latin typeface="Gill Sans MT" panose="020B0502020104020203" pitchFamily="34" charset="0"/>
                        </a:rPr>
                        <a:t>of</a:t>
                      </a:r>
                      <a:r>
                        <a:rPr sz="1200" b="1" spc="-35" dirty="0">
                          <a:latin typeface="Gill Sans MT" panose="020B0502020104020203" pitchFamily="34" charset="0"/>
                        </a:rPr>
                        <a:t> </a:t>
                      </a:r>
                      <a:r>
                        <a:rPr sz="1200" b="1" spc="-5" dirty="0">
                          <a:latin typeface="Gill Sans MT" panose="020B0502020104020203" pitchFamily="34" charset="0"/>
                        </a:rPr>
                        <a:t>novel</a:t>
                      </a:r>
                      <a:endParaRPr sz="12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200" b="1" spc="-5" dirty="0">
                          <a:latin typeface="Gill Sans MT" panose="020B0502020104020203" pitchFamily="34" charset="0"/>
                        </a:rPr>
                        <a:t>Number</a:t>
                      </a:r>
                      <a:r>
                        <a:rPr sz="1200" b="1" spc="-75" dirty="0">
                          <a:latin typeface="Gill Sans MT" panose="020B0502020104020203" pitchFamily="34" charset="0"/>
                        </a:rPr>
                        <a:t> </a:t>
                      </a:r>
                      <a:r>
                        <a:rPr sz="1200" b="1" spc="-5" dirty="0">
                          <a:latin typeface="Gill Sans MT" panose="020B0502020104020203" pitchFamily="34" charset="0"/>
                        </a:rPr>
                        <a:t>of </a:t>
                      </a:r>
                      <a:r>
                        <a:rPr sz="1200" b="1" spc="-300" dirty="0">
                          <a:latin typeface="Gill Sans MT" panose="020B0502020104020203" pitchFamily="34" charset="0"/>
                        </a:rPr>
                        <a:t> </a:t>
                      </a:r>
                      <a:r>
                        <a:rPr sz="1200" b="1" spc="-10" dirty="0">
                          <a:latin typeface="Gill Sans MT" panose="020B0502020104020203" pitchFamily="34" charset="0"/>
                        </a:rPr>
                        <a:t>p</a:t>
                      </a:r>
                      <a:r>
                        <a:rPr sz="1200" b="1" dirty="0">
                          <a:latin typeface="Gill Sans MT" panose="020B0502020104020203" pitchFamily="34" charset="0"/>
                        </a:rPr>
                        <a:t>a</a:t>
                      </a:r>
                      <a:r>
                        <a:rPr sz="1200" b="1" spc="-15" dirty="0">
                          <a:latin typeface="Gill Sans MT" panose="020B0502020104020203" pitchFamily="34" charset="0"/>
                        </a:rPr>
                        <a:t>g</a:t>
                      </a:r>
                      <a:r>
                        <a:rPr sz="1200" b="1" dirty="0">
                          <a:latin typeface="Gill Sans MT" panose="020B0502020104020203" pitchFamily="34" charset="0"/>
                        </a:rPr>
                        <a:t>es</a:t>
                      </a:r>
                      <a:r>
                        <a:rPr sz="1200" b="1" spc="5" dirty="0">
                          <a:latin typeface="Gill Sans MT" panose="020B0502020104020203" pitchFamily="34" charset="0"/>
                        </a:rPr>
                        <a:t> </a:t>
                      </a:r>
                      <a:r>
                        <a:rPr sz="1200" b="1" spc="-25" dirty="0">
                          <a:latin typeface="Gill Sans MT" panose="020B0502020104020203" pitchFamily="34" charset="0"/>
                        </a:rPr>
                        <a:t>r</a:t>
                      </a:r>
                      <a:r>
                        <a:rPr sz="1200" b="1" dirty="0">
                          <a:latin typeface="Gill Sans MT" panose="020B0502020104020203" pitchFamily="34" charset="0"/>
                        </a:rPr>
                        <a:t>ead</a:t>
                      </a:r>
                      <a:endParaRPr sz="12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200" b="1" spc="-5" dirty="0">
                          <a:latin typeface="Gill Sans MT" panose="020B0502020104020203" pitchFamily="34" charset="0"/>
                        </a:rPr>
                        <a:t>Summary</a:t>
                      </a:r>
                      <a:r>
                        <a:rPr sz="1200" b="1" spc="-20" dirty="0">
                          <a:latin typeface="Gill Sans MT" panose="020B0502020104020203" pitchFamily="34" charset="0"/>
                        </a:rPr>
                        <a:t> </a:t>
                      </a:r>
                      <a:r>
                        <a:rPr sz="1200" b="1" spc="-5" dirty="0">
                          <a:latin typeface="Gill Sans MT" panose="020B0502020104020203" pitchFamily="34" charset="0"/>
                        </a:rPr>
                        <a:t>about</a:t>
                      </a:r>
                      <a:r>
                        <a:rPr sz="1200" b="1" spc="-10" dirty="0">
                          <a:latin typeface="Gill Sans MT" panose="020B0502020104020203" pitchFamily="34" charset="0"/>
                        </a:rPr>
                        <a:t> </a:t>
                      </a:r>
                      <a:r>
                        <a:rPr sz="1200" b="1" spc="-5" dirty="0">
                          <a:latin typeface="Gill Sans MT" panose="020B0502020104020203" pitchFamily="34" charset="0"/>
                        </a:rPr>
                        <a:t>what</a:t>
                      </a:r>
                      <a:r>
                        <a:rPr sz="1200" b="1" spc="-10" dirty="0">
                          <a:latin typeface="Gill Sans MT" panose="020B0502020104020203" pitchFamily="34" charset="0"/>
                        </a:rPr>
                        <a:t> </a:t>
                      </a:r>
                      <a:r>
                        <a:rPr sz="1200" b="1" dirty="0">
                          <a:latin typeface="Gill Sans MT" panose="020B0502020104020203" pitchFamily="34" charset="0"/>
                        </a:rPr>
                        <a:t>I</a:t>
                      </a:r>
                      <a:r>
                        <a:rPr sz="1200" b="1" spc="-5" dirty="0">
                          <a:latin typeface="Gill Sans MT" panose="020B0502020104020203" pitchFamily="34" charset="0"/>
                        </a:rPr>
                        <a:t> </a:t>
                      </a:r>
                      <a:r>
                        <a:rPr sz="1200" b="1" spc="-15" dirty="0">
                          <a:latin typeface="Gill Sans MT" panose="020B0502020104020203" pitchFamily="34" charset="0"/>
                        </a:rPr>
                        <a:t>have</a:t>
                      </a:r>
                      <a:r>
                        <a:rPr sz="1200" b="1" spc="-5" dirty="0">
                          <a:latin typeface="Gill Sans MT" panose="020B0502020104020203" pitchFamily="34" charset="0"/>
                        </a:rPr>
                        <a:t> read</a:t>
                      </a:r>
                      <a:endParaRPr sz="12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200" dirty="0">
                          <a:latin typeface="Gill Sans MT" panose="020B0502020104020203" pitchFamily="34" charset="0"/>
                        </a:rPr>
                        <a:t>•</a:t>
                      </a:r>
                    </a:p>
                    <a:p>
                      <a:pPr marL="92075">
                        <a:lnSpc>
                          <a:spcPct val="100000"/>
                        </a:lnSpc>
                        <a:spcBef>
                          <a:spcPts val="15"/>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3"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4" name="object 4"/>
          <p:cNvSpPr txBox="1"/>
          <p:nvPr/>
        </p:nvSpPr>
        <p:spPr>
          <a:xfrm>
            <a:off x="9779729" y="5764250"/>
            <a:ext cx="984067" cy="382156"/>
          </a:xfrm>
          <a:prstGeom prst="rect">
            <a:avLst/>
          </a:prstGeom>
        </p:spPr>
        <p:txBody>
          <a:bodyPr vert="horz" wrap="square" lIns="0" tIns="12700" rIns="0" bIns="0" rtlCol="0">
            <a:spAutoFit/>
          </a:bodyPr>
          <a:lstStyle/>
          <a:p>
            <a:pPr marL="12700" marR="5080">
              <a:lnSpc>
                <a:spcPct val="100000"/>
              </a:lnSpc>
              <a:spcBef>
                <a:spcPts val="100"/>
              </a:spcBef>
            </a:pPr>
            <a:r>
              <a:rPr sz="1200" spc="-15" dirty="0">
                <a:latin typeface="Gill Sans MT" panose="020B0502020104020203" pitchFamily="34" charset="0"/>
                <a:cs typeface="Calibri"/>
              </a:rPr>
              <a:t>Checked</a:t>
            </a:r>
            <a:r>
              <a:rPr sz="1200" spc="-55" dirty="0">
                <a:latin typeface="Gill Sans MT" panose="020B0502020104020203" pitchFamily="34" charset="0"/>
                <a:cs typeface="Calibri"/>
              </a:rPr>
              <a:t> </a:t>
            </a:r>
            <a:r>
              <a:rPr sz="1200" spc="-5" dirty="0">
                <a:latin typeface="Gill Sans MT" panose="020B0502020104020203" pitchFamily="34" charset="0"/>
                <a:cs typeface="Calibri"/>
              </a:rPr>
              <a:t>by </a:t>
            </a:r>
            <a:r>
              <a:rPr sz="1200" spc="-395" dirty="0">
                <a:latin typeface="Gill Sans MT" panose="020B0502020104020203" pitchFamily="34" charset="0"/>
                <a:cs typeface="Calibri"/>
              </a:rPr>
              <a:t> </a:t>
            </a:r>
            <a:r>
              <a:rPr sz="1200" spc="-15" dirty="0">
                <a:latin typeface="Gill Sans MT" panose="020B0502020104020203" pitchFamily="34" charset="0"/>
                <a:cs typeface="Calibri"/>
              </a:rPr>
              <a:t>form</a:t>
            </a:r>
            <a:r>
              <a:rPr sz="1200" spc="-45" dirty="0">
                <a:latin typeface="Gill Sans MT" panose="020B0502020104020203" pitchFamily="34" charset="0"/>
                <a:cs typeface="Calibri"/>
              </a:rPr>
              <a:t> </a:t>
            </a:r>
            <a:r>
              <a:rPr sz="1200" spc="-10" dirty="0">
                <a:latin typeface="Gill Sans MT" panose="020B0502020104020203" pitchFamily="34" charset="0"/>
                <a:cs typeface="Calibri"/>
              </a:rPr>
              <a:t>tutor:</a:t>
            </a:r>
            <a:endParaRPr sz="1200" dirty="0">
              <a:latin typeface="Gill Sans MT" panose="020B0502020104020203" pitchFamily="34" charset="0"/>
              <a:cs typeface="Calibri"/>
            </a:endParaRPr>
          </a:p>
        </p:txBody>
      </p:sp>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25</a:t>
            </a:r>
          </a:p>
        </p:txBody>
      </p:sp>
    </p:spTree>
    <p:extLst>
      <p:ext uri="{BB962C8B-B14F-4D97-AF65-F5344CB8AC3E}">
        <p14:creationId xmlns:p14="http://schemas.microsoft.com/office/powerpoint/2010/main" val="947864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200" spc="-10" dirty="0">
                          <a:latin typeface="Gill Sans MT" panose="020B0502020104020203" pitchFamily="34" charset="0"/>
                        </a:rPr>
                        <a:t>Reading </a:t>
                      </a:r>
                      <a:r>
                        <a:rPr sz="1200" dirty="0">
                          <a:latin typeface="Gill Sans MT" panose="020B0502020104020203" pitchFamily="34" charset="0"/>
                        </a:rPr>
                        <a:t>Log</a:t>
                      </a:r>
                      <a:r>
                        <a:rPr sz="1200" spc="-5" dirty="0">
                          <a:latin typeface="Gill Sans MT" panose="020B0502020104020203" pitchFamily="34" charset="0"/>
                        </a:rPr>
                        <a:t> </a:t>
                      </a:r>
                      <a:r>
                        <a:rPr sz="1200" spc="-20" dirty="0">
                          <a:latin typeface="Gill Sans MT" panose="020B0502020104020203" pitchFamily="34" charset="0"/>
                        </a:rPr>
                        <a:t>w/c</a:t>
                      </a:r>
                      <a:r>
                        <a:rPr sz="1200" dirty="0">
                          <a:latin typeface="Gill Sans MT" panose="020B0502020104020203" pitchFamily="34" charset="0"/>
                        </a:rPr>
                        <a:t> </a:t>
                      </a:r>
                      <a:r>
                        <a:rPr lang="en-GB" sz="1200" dirty="0">
                          <a:latin typeface="Gill Sans MT" panose="020B0502020104020203" pitchFamily="34" charset="0"/>
                        </a:rPr>
                        <a:t>2</a:t>
                      </a:r>
                      <a:r>
                        <a:rPr lang="en-GB" sz="1200" spc="10" baseline="30000" dirty="0">
                          <a:latin typeface="Gill Sans MT" panose="020B0502020104020203" pitchFamily="34" charset="0"/>
                        </a:rPr>
                        <a:t>rd</a:t>
                      </a:r>
                      <a:r>
                        <a:rPr lang="en-GB" sz="1200" spc="10" dirty="0">
                          <a:latin typeface="Gill Sans MT" panose="020B0502020104020203" pitchFamily="34" charset="0"/>
                        </a:rPr>
                        <a:t> March </a:t>
                      </a:r>
                      <a:r>
                        <a:rPr sz="1200" dirty="0">
                          <a:latin typeface="Gill Sans MT" panose="020B0502020104020203" pitchFamily="34" charset="0"/>
                        </a:rPr>
                        <a:t>(20</a:t>
                      </a:r>
                      <a:r>
                        <a:rPr sz="1200" spc="-10" dirty="0">
                          <a:latin typeface="Gill Sans MT" panose="020B0502020104020203" pitchFamily="34" charset="0"/>
                        </a:rPr>
                        <a:t> </a:t>
                      </a:r>
                      <a:r>
                        <a:rPr sz="1200" spc="-5" dirty="0">
                          <a:latin typeface="Gill Sans MT" panose="020B0502020104020203" pitchFamily="34" charset="0"/>
                        </a:rPr>
                        <a:t>mins </a:t>
                      </a:r>
                      <a:r>
                        <a:rPr sz="1200" spc="-10" dirty="0">
                          <a:latin typeface="Gill Sans MT" panose="020B0502020104020203" pitchFamily="34" charset="0"/>
                        </a:rPr>
                        <a:t>reading</a:t>
                      </a:r>
                      <a:r>
                        <a:rPr sz="1200" dirty="0">
                          <a:latin typeface="Gill Sans MT" panose="020B0502020104020203" pitchFamily="34" charset="0"/>
                        </a:rPr>
                        <a:t> per</a:t>
                      </a:r>
                      <a:r>
                        <a:rPr sz="1200" spc="5" dirty="0">
                          <a:latin typeface="Gill Sans MT" panose="020B0502020104020203" pitchFamily="34" charset="0"/>
                        </a:rPr>
                        <a:t> </a:t>
                      </a:r>
                      <a:r>
                        <a:rPr sz="1200" spc="-15" dirty="0">
                          <a:latin typeface="Gill Sans MT" panose="020B0502020104020203" pitchFamily="34" charset="0"/>
                        </a:rPr>
                        <a:t>day</a:t>
                      </a:r>
                      <a:r>
                        <a:rPr sz="1200" spc="5" dirty="0">
                          <a:latin typeface="Gill Sans MT" panose="020B0502020104020203" pitchFamily="34" charset="0"/>
                        </a:rPr>
                        <a:t> </a:t>
                      </a:r>
                      <a:r>
                        <a:rPr sz="1200" dirty="0">
                          <a:latin typeface="Gill Sans MT" panose="020B0502020104020203" pitchFamily="34" charset="0"/>
                        </a:rPr>
                        <a:t>–</a:t>
                      </a:r>
                      <a:r>
                        <a:rPr sz="1200" spc="5" dirty="0">
                          <a:latin typeface="Gill Sans MT" panose="020B0502020104020203" pitchFamily="34" charset="0"/>
                        </a:rPr>
                        <a:t> </a:t>
                      </a:r>
                      <a:r>
                        <a:rPr sz="1200" spc="-5" dirty="0">
                          <a:latin typeface="Gill Sans MT" panose="020B0502020104020203" pitchFamily="34" charset="0"/>
                        </a:rPr>
                        <a:t>all </a:t>
                      </a:r>
                      <a:r>
                        <a:rPr sz="1200" spc="-10" dirty="0">
                          <a:latin typeface="Gill Sans MT" panose="020B0502020104020203" pitchFamily="34" charset="0"/>
                        </a:rPr>
                        <a:t>five</a:t>
                      </a:r>
                      <a:r>
                        <a:rPr sz="1200" dirty="0">
                          <a:latin typeface="Gill Sans MT" panose="020B0502020104020203" pitchFamily="34" charset="0"/>
                        </a:rPr>
                        <a:t> logs </a:t>
                      </a:r>
                      <a:r>
                        <a:rPr sz="1200" spc="-5" dirty="0">
                          <a:latin typeface="Gill Sans MT" panose="020B0502020104020203" pitchFamily="34" charset="0"/>
                        </a:rPr>
                        <a:t>MUST</a:t>
                      </a:r>
                      <a:r>
                        <a:rPr sz="1200" spc="-15" dirty="0">
                          <a:latin typeface="Gill Sans MT" panose="020B0502020104020203" pitchFamily="34" charset="0"/>
                        </a:rPr>
                        <a:t> </a:t>
                      </a:r>
                      <a:r>
                        <a:rPr sz="1200" dirty="0">
                          <a:latin typeface="Gill Sans MT" panose="020B0502020104020203" pitchFamily="34" charset="0"/>
                        </a:rPr>
                        <a:t>be</a:t>
                      </a:r>
                      <a:r>
                        <a:rPr sz="1200" spc="10" dirty="0">
                          <a:latin typeface="Gill Sans MT" panose="020B0502020104020203" pitchFamily="34" charset="0"/>
                        </a:rPr>
                        <a:t> </a:t>
                      </a:r>
                      <a:r>
                        <a:rPr sz="1200" spc="-5" dirty="0">
                          <a:latin typeface="Gill Sans MT" panose="020B0502020104020203" pitchFamily="34" charset="0"/>
                        </a:rPr>
                        <a:t>completed)</a:t>
                      </a:r>
                      <a:endParaRPr sz="12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200" b="1" spc="-10" dirty="0">
                          <a:latin typeface="Gill Sans MT" panose="020B0502020104020203" pitchFamily="34" charset="0"/>
                        </a:rPr>
                        <a:t>Date</a:t>
                      </a:r>
                      <a:endParaRPr sz="12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200" b="1" spc="-5" dirty="0">
                          <a:latin typeface="Gill Sans MT" panose="020B0502020104020203" pitchFamily="34" charset="0"/>
                        </a:rPr>
                        <a:t>Title</a:t>
                      </a:r>
                      <a:r>
                        <a:rPr sz="1200" b="1" spc="-30" dirty="0">
                          <a:latin typeface="Gill Sans MT" panose="020B0502020104020203" pitchFamily="34" charset="0"/>
                        </a:rPr>
                        <a:t> </a:t>
                      </a:r>
                      <a:r>
                        <a:rPr sz="1200" b="1" dirty="0">
                          <a:latin typeface="Gill Sans MT" panose="020B0502020104020203" pitchFamily="34" charset="0"/>
                        </a:rPr>
                        <a:t>of</a:t>
                      </a:r>
                      <a:r>
                        <a:rPr sz="1200" b="1" spc="-35" dirty="0">
                          <a:latin typeface="Gill Sans MT" panose="020B0502020104020203" pitchFamily="34" charset="0"/>
                        </a:rPr>
                        <a:t> </a:t>
                      </a:r>
                      <a:r>
                        <a:rPr sz="1200" b="1" spc="-5" dirty="0">
                          <a:latin typeface="Gill Sans MT" panose="020B0502020104020203" pitchFamily="34" charset="0"/>
                        </a:rPr>
                        <a:t>novel</a:t>
                      </a:r>
                      <a:endParaRPr sz="12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200" b="1" spc="-5" dirty="0">
                          <a:latin typeface="Gill Sans MT" panose="020B0502020104020203" pitchFamily="34" charset="0"/>
                        </a:rPr>
                        <a:t>Number</a:t>
                      </a:r>
                      <a:r>
                        <a:rPr sz="1200" b="1" spc="-75" dirty="0">
                          <a:latin typeface="Gill Sans MT" panose="020B0502020104020203" pitchFamily="34" charset="0"/>
                        </a:rPr>
                        <a:t> </a:t>
                      </a:r>
                      <a:r>
                        <a:rPr sz="1200" b="1" spc="-5" dirty="0">
                          <a:latin typeface="Gill Sans MT" panose="020B0502020104020203" pitchFamily="34" charset="0"/>
                        </a:rPr>
                        <a:t>of </a:t>
                      </a:r>
                      <a:r>
                        <a:rPr sz="1200" b="1" spc="-300" dirty="0">
                          <a:latin typeface="Gill Sans MT" panose="020B0502020104020203" pitchFamily="34" charset="0"/>
                        </a:rPr>
                        <a:t> </a:t>
                      </a:r>
                      <a:r>
                        <a:rPr sz="1200" b="1" spc="-10" dirty="0">
                          <a:latin typeface="Gill Sans MT" panose="020B0502020104020203" pitchFamily="34" charset="0"/>
                        </a:rPr>
                        <a:t>p</a:t>
                      </a:r>
                      <a:r>
                        <a:rPr sz="1200" b="1" dirty="0">
                          <a:latin typeface="Gill Sans MT" panose="020B0502020104020203" pitchFamily="34" charset="0"/>
                        </a:rPr>
                        <a:t>a</a:t>
                      </a:r>
                      <a:r>
                        <a:rPr sz="1200" b="1" spc="-15" dirty="0">
                          <a:latin typeface="Gill Sans MT" panose="020B0502020104020203" pitchFamily="34" charset="0"/>
                        </a:rPr>
                        <a:t>g</a:t>
                      </a:r>
                      <a:r>
                        <a:rPr sz="1200" b="1" dirty="0">
                          <a:latin typeface="Gill Sans MT" panose="020B0502020104020203" pitchFamily="34" charset="0"/>
                        </a:rPr>
                        <a:t>es</a:t>
                      </a:r>
                      <a:r>
                        <a:rPr sz="1200" b="1" spc="5" dirty="0">
                          <a:latin typeface="Gill Sans MT" panose="020B0502020104020203" pitchFamily="34" charset="0"/>
                        </a:rPr>
                        <a:t> </a:t>
                      </a:r>
                      <a:r>
                        <a:rPr sz="1200" b="1" spc="-25" dirty="0">
                          <a:latin typeface="Gill Sans MT" panose="020B0502020104020203" pitchFamily="34" charset="0"/>
                        </a:rPr>
                        <a:t>r</a:t>
                      </a:r>
                      <a:r>
                        <a:rPr sz="1200" b="1" dirty="0">
                          <a:latin typeface="Gill Sans MT" panose="020B0502020104020203" pitchFamily="34" charset="0"/>
                        </a:rPr>
                        <a:t>ead</a:t>
                      </a:r>
                      <a:endParaRPr sz="12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200" b="1" spc="-5" dirty="0">
                          <a:latin typeface="Gill Sans MT" panose="020B0502020104020203" pitchFamily="34" charset="0"/>
                        </a:rPr>
                        <a:t>Summary</a:t>
                      </a:r>
                      <a:r>
                        <a:rPr sz="1200" b="1" spc="-20" dirty="0">
                          <a:latin typeface="Gill Sans MT" panose="020B0502020104020203" pitchFamily="34" charset="0"/>
                        </a:rPr>
                        <a:t> </a:t>
                      </a:r>
                      <a:r>
                        <a:rPr sz="1200" b="1" spc="-5" dirty="0">
                          <a:latin typeface="Gill Sans MT" panose="020B0502020104020203" pitchFamily="34" charset="0"/>
                        </a:rPr>
                        <a:t>about</a:t>
                      </a:r>
                      <a:r>
                        <a:rPr sz="1200" b="1" spc="-10" dirty="0">
                          <a:latin typeface="Gill Sans MT" panose="020B0502020104020203" pitchFamily="34" charset="0"/>
                        </a:rPr>
                        <a:t> </a:t>
                      </a:r>
                      <a:r>
                        <a:rPr sz="1200" b="1" spc="-5" dirty="0">
                          <a:latin typeface="Gill Sans MT" panose="020B0502020104020203" pitchFamily="34" charset="0"/>
                        </a:rPr>
                        <a:t>what</a:t>
                      </a:r>
                      <a:r>
                        <a:rPr sz="1200" b="1" spc="-10" dirty="0">
                          <a:latin typeface="Gill Sans MT" panose="020B0502020104020203" pitchFamily="34" charset="0"/>
                        </a:rPr>
                        <a:t> </a:t>
                      </a:r>
                      <a:r>
                        <a:rPr sz="1200" b="1" dirty="0">
                          <a:latin typeface="Gill Sans MT" panose="020B0502020104020203" pitchFamily="34" charset="0"/>
                        </a:rPr>
                        <a:t>I</a:t>
                      </a:r>
                      <a:r>
                        <a:rPr sz="1200" b="1" spc="-5" dirty="0">
                          <a:latin typeface="Gill Sans MT" panose="020B0502020104020203" pitchFamily="34" charset="0"/>
                        </a:rPr>
                        <a:t> </a:t>
                      </a:r>
                      <a:r>
                        <a:rPr sz="1200" b="1" spc="-15" dirty="0">
                          <a:latin typeface="Gill Sans MT" panose="020B0502020104020203" pitchFamily="34" charset="0"/>
                        </a:rPr>
                        <a:t>have</a:t>
                      </a:r>
                      <a:r>
                        <a:rPr sz="1200" b="1" spc="-5" dirty="0">
                          <a:latin typeface="Gill Sans MT" panose="020B0502020104020203" pitchFamily="34" charset="0"/>
                        </a:rPr>
                        <a:t> read</a:t>
                      </a:r>
                      <a:endParaRPr sz="12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200" dirty="0">
                          <a:latin typeface="Gill Sans MT" panose="020B0502020104020203" pitchFamily="34" charset="0"/>
                        </a:rPr>
                        <a:t>•</a:t>
                      </a:r>
                    </a:p>
                    <a:p>
                      <a:pPr marL="92075">
                        <a:lnSpc>
                          <a:spcPct val="100000"/>
                        </a:lnSpc>
                        <a:spcBef>
                          <a:spcPts val="15"/>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26</a:t>
            </a:r>
          </a:p>
        </p:txBody>
      </p:sp>
      <p:sp>
        <p:nvSpPr>
          <p:cNvPr id="3" name="object 3">
            <a:extLst>
              <a:ext uri="{FF2B5EF4-FFF2-40B4-BE49-F238E27FC236}">
                <a16:creationId xmlns:a16="http://schemas.microsoft.com/office/drawing/2014/main" id="{5CB4E82D-FB5E-2991-9D49-E5E809121646}"/>
              </a:ext>
            </a:extLst>
          </p:cNvPr>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4" name="object 4">
            <a:extLst>
              <a:ext uri="{FF2B5EF4-FFF2-40B4-BE49-F238E27FC236}">
                <a16:creationId xmlns:a16="http://schemas.microsoft.com/office/drawing/2014/main" id="{A95FEE5F-F288-6093-04E6-F72E1D261E9C}"/>
              </a:ext>
            </a:extLst>
          </p:cNvPr>
          <p:cNvSpPr txBox="1"/>
          <p:nvPr/>
        </p:nvSpPr>
        <p:spPr>
          <a:xfrm>
            <a:off x="9779729" y="5764250"/>
            <a:ext cx="984067" cy="382156"/>
          </a:xfrm>
          <a:prstGeom prst="rect">
            <a:avLst/>
          </a:prstGeom>
        </p:spPr>
        <p:txBody>
          <a:bodyPr vert="horz" wrap="square" lIns="0" tIns="12700" rIns="0" bIns="0" rtlCol="0">
            <a:spAutoFit/>
          </a:bodyPr>
          <a:lstStyle/>
          <a:p>
            <a:pPr marL="12700" marR="5080">
              <a:lnSpc>
                <a:spcPct val="100000"/>
              </a:lnSpc>
              <a:spcBef>
                <a:spcPts val="100"/>
              </a:spcBef>
            </a:pPr>
            <a:r>
              <a:rPr sz="1200" spc="-15" dirty="0">
                <a:latin typeface="Gill Sans MT" panose="020B0502020104020203" pitchFamily="34" charset="0"/>
                <a:cs typeface="Calibri"/>
              </a:rPr>
              <a:t>Checked</a:t>
            </a:r>
            <a:r>
              <a:rPr sz="1200" spc="-55" dirty="0">
                <a:latin typeface="Gill Sans MT" panose="020B0502020104020203" pitchFamily="34" charset="0"/>
                <a:cs typeface="Calibri"/>
              </a:rPr>
              <a:t> </a:t>
            </a:r>
            <a:r>
              <a:rPr sz="1200" spc="-5" dirty="0">
                <a:latin typeface="Gill Sans MT" panose="020B0502020104020203" pitchFamily="34" charset="0"/>
                <a:cs typeface="Calibri"/>
              </a:rPr>
              <a:t>by </a:t>
            </a:r>
            <a:r>
              <a:rPr sz="1200" spc="-395" dirty="0">
                <a:latin typeface="Gill Sans MT" panose="020B0502020104020203" pitchFamily="34" charset="0"/>
                <a:cs typeface="Calibri"/>
              </a:rPr>
              <a:t> </a:t>
            </a:r>
            <a:r>
              <a:rPr sz="1200" spc="-15" dirty="0">
                <a:latin typeface="Gill Sans MT" panose="020B0502020104020203" pitchFamily="34" charset="0"/>
                <a:cs typeface="Calibri"/>
              </a:rPr>
              <a:t>form</a:t>
            </a:r>
            <a:r>
              <a:rPr sz="1200" spc="-45" dirty="0">
                <a:latin typeface="Gill Sans MT" panose="020B0502020104020203" pitchFamily="34" charset="0"/>
                <a:cs typeface="Calibri"/>
              </a:rPr>
              <a:t> </a:t>
            </a:r>
            <a:r>
              <a:rPr sz="1200" spc="-10" dirty="0">
                <a:latin typeface="Gill Sans MT" panose="020B0502020104020203" pitchFamily="34" charset="0"/>
                <a:cs typeface="Calibri"/>
              </a:rPr>
              <a:t>tutor:</a:t>
            </a:r>
            <a:endParaRPr sz="1200" dirty="0">
              <a:latin typeface="Gill Sans MT" panose="020B0502020104020203" pitchFamily="34" charset="0"/>
              <a:cs typeface="Calibri"/>
            </a:endParaRPr>
          </a:p>
        </p:txBody>
      </p:sp>
    </p:spTree>
    <p:extLst>
      <p:ext uri="{BB962C8B-B14F-4D97-AF65-F5344CB8AC3E}">
        <p14:creationId xmlns:p14="http://schemas.microsoft.com/office/powerpoint/2010/main" val="1921350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200" spc="-10" dirty="0">
                          <a:latin typeface="Gill Sans MT" panose="020B0502020104020203" pitchFamily="34" charset="0"/>
                        </a:rPr>
                        <a:t>Reading </a:t>
                      </a:r>
                      <a:r>
                        <a:rPr sz="1200" dirty="0">
                          <a:latin typeface="Gill Sans MT" panose="020B0502020104020203" pitchFamily="34" charset="0"/>
                        </a:rPr>
                        <a:t>Log</a:t>
                      </a:r>
                      <a:r>
                        <a:rPr sz="1200" spc="-5" dirty="0">
                          <a:latin typeface="Gill Sans MT" panose="020B0502020104020203" pitchFamily="34" charset="0"/>
                        </a:rPr>
                        <a:t> </a:t>
                      </a:r>
                      <a:r>
                        <a:rPr sz="1200" spc="-20" dirty="0">
                          <a:latin typeface="Gill Sans MT" panose="020B0502020104020203" pitchFamily="34" charset="0"/>
                        </a:rPr>
                        <a:t>w/c</a:t>
                      </a:r>
                      <a:r>
                        <a:rPr sz="1200" dirty="0">
                          <a:latin typeface="Gill Sans MT" panose="020B0502020104020203" pitchFamily="34" charset="0"/>
                        </a:rPr>
                        <a:t> </a:t>
                      </a:r>
                      <a:r>
                        <a:rPr lang="en-GB" sz="1200" spc="10" dirty="0">
                          <a:latin typeface="Gill Sans MT" panose="020B0502020104020203" pitchFamily="34" charset="0"/>
                        </a:rPr>
                        <a:t>9</a:t>
                      </a:r>
                      <a:r>
                        <a:rPr lang="en-GB" sz="1200" spc="10" baseline="30000" dirty="0">
                          <a:latin typeface="Gill Sans MT" panose="020B0502020104020203" pitchFamily="34" charset="0"/>
                        </a:rPr>
                        <a:t>th</a:t>
                      </a:r>
                      <a:r>
                        <a:rPr lang="en-GB" sz="1200" spc="10" dirty="0">
                          <a:latin typeface="Gill Sans MT" panose="020B0502020104020203" pitchFamily="34" charset="0"/>
                        </a:rPr>
                        <a:t> March </a:t>
                      </a:r>
                      <a:r>
                        <a:rPr sz="1200" dirty="0">
                          <a:latin typeface="Gill Sans MT" panose="020B0502020104020203" pitchFamily="34" charset="0"/>
                        </a:rPr>
                        <a:t>(20</a:t>
                      </a:r>
                      <a:r>
                        <a:rPr sz="1200" spc="-10" dirty="0">
                          <a:latin typeface="Gill Sans MT" panose="020B0502020104020203" pitchFamily="34" charset="0"/>
                        </a:rPr>
                        <a:t> </a:t>
                      </a:r>
                      <a:r>
                        <a:rPr sz="1200" spc="-5" dirty="0">
                          <a:latin typeface="Gill Sans MT" panose="020B0502020104020203" pitchFamily="34" charset="0"/>
                        </a:rPr>
                        <a:t>mins </a:t>
                      </a:r>
                      <a:r>
                        <a:rPr sz="1200" spc="-10" dirty="0">
                          <a:latin typeface="Gill Sans MT" panose="020B0502020104020203" pitchFamily="34" charset="0"/>
                        </a:rPr>
                        <a:t>reading</a:t>
                      </a:r>
                      <a:r>
                        <a:rPr sz="1200" dirty="0">
                          <a:latin typeface="Gill Sans MT" panose="020B0502020104020203" pitchFamily="34" charset="0"/>
                        </a:rPr>
                        <a:t> per</a:t>
                      </a:r>
                      <a:r>
                        <a:rPr sz="1200" spc="5" dirty="0">
                          <a:latin typeface="Gill Sans MT" panose="020B0502020104020203" pitchFamily="34" charset="0"/>
                        </a:rPr>
                        <a:t> </a:t>
                      </a:r>
                      <a:r>
                        <a:rPr sz="1200" spc="-15" dirty="0">
                          <a:latin typeface="Gill Sans MT" panose="020B0502020104020203" pitchFamily="34" charset="0"/>
                        </a:rPr>
                        <a:t>day</a:t>
                      </a:r>
                      <a:r>
                        <a:rPr sz="1200" spc="5" dirty="0">
                          <a:latin typeface="Gill Sans MT" panose="020B0502020104020203" pitchFamily="34" charset="0"/>
                        </a:rPr>
                        <a:t> </a:t>
                      </a:r>
                      <a:r>
                        <a:rPr sz="1200" dirty="0">
                          <a:latin typeface="Gill Sans MT" panose="020B0502020104020203" pitchFamily="34" charset="0"/>
                        </a:rPr>
                        <a:t>–</a:t>
                      </a:r>
                      <a:r>
                        <a:rPr sz="1200" spc="5" dirty="0">
                          <a:latin typeface="Gill Sans MT" panose="020B0502020104020203" pitchFamily="34" charset="0"/>
                        </a:rPr>
                        <a:t> </a:t>
                      </a:r>
                      <a:r>
                        <a:rPr sz="1200" spc="-5" dirty="0">
                          <a:latin typeface="Gill Sans MT" panose="020B0502020104020203" pitchFamily="34" charset="0"/>
                        </a:rPr>
                        <a:t>all </a:t>
                      </a:r>
                      <a:r>
                        <a:rPr sz="1200" spc="-10" dirty="0">
                          <a:latin typeface="Gill Sans MT" panose="020B0502020104020203" pitchFamily="34" charset="0"/>
                        </a:rPr>
                        <a:t>five</a:t>
                      </a:r>
                      <a:r>
                        <a:rPr sz="1200" dirty="0">
                          <a:latin typeface="Gill Sans MT" panose="020B0502020104020203" pitchFamily="34" charset="0"/>
                        </a:rPr>
                        <a:t> logs </a:t>
                      </a:r>
                      <a:r>
                        <a:rPr sz="1200" spc="-5" dirty="0">
                          <a:latin typeface="Gill Sans MT" panose="020B0502020104020203" pitchFamily="34" charset="0"/>
                        </a:rPr>
                        <a:t>MUST</a:t>
                      </a:r>
                      <a:r>
                        <a:rPr sz="1200" spc="-15" dirty="0">
                          <a:latin typeface="Gill Sans MT" panose="020B0502020104020203" pitchFamily="34" charset="0"/>
                        </a:rPr>
                        <a:t> </a:t>
                      </a:r>
                      <a:r>
                        <a:rPr sz="1200" dirty="0">
                          <a:latin typeface="Gill Sans MT" panose="020B0502020104020203" pitchFamily="34" charset="0"/>
                        </a:rPr>
                        <a:t>be</a:t>
                      </a:r>
                      <a:r>
                        <a:rPr sz="1200" spc="10" dirty="0">
                          <a:latin typeface="Gill Sans MT" panose="020B0502020104020203" pitchFamily="34" charset="0"/>
                        </a:rPr>
                        <a:t> </a:t>
                      </a:r>
                      <a:r>
                        <a:rPr sz="1200" spc="-5" dirty="0">
                          <a:latin typeface="Gill Sans MT" panose="020B0502020104020203" pitchFamily="34" charset="0"/>
                        </a:rPr>
                        <a:t>completed)</a:t>
                      </a:r>
                      <a:endParaRPr sz="12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200" b="1" spc="-10" dirty="0">
                          <a:latin typeface="Gill Sans MT" panose="020B0502020104020203" pitchFamily="34" charset="0"/>
                        </a:rPr>
                        <a:t>Date</a:t>
                      </a:r>
                      <a:endParaRPr sz="12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200" b="1" spc="-5" dirty="0">
                          <a:latin typeface="Gill Sans MT" panose="020B0502020104020203" pitchFamily="34" charset="0"/>
                        </a:rPr>
                        <a:t>Title</a:t>
                      </a:r>
                      <a:r>
                        <a:rPr sz="1200" b="1" spc="-30" dirty="0">
                          <a:latin typeface="Gill Sans MT" panose="020B0502020104020203" pitchFamily="34" charset="0"/>
                        </a:rPr>
                        <a:t> </a:t>
                      </a:r>
                      <a:r>
                        <a:rPr sz="1200" b="1" dirty="0">
                          <a:latin typeface="Gill Sans MT" panose="020B0502020104020203" pitchFamily="34" charset="0"/>
                        </a:rPr>
                        <a:t>of</a:t>
                      </a:r>
                      <a:r>
                        <a:rPr sz="1200" b="1" spc="-35" dirty="0">
                          <a:latin typeface="Gill Sans MT" panose="020B0502020104020203" pitchFamily="34" charset="0"/>
                        </a:rPr>
                        <a:t> </a:t>
                      </a:r>
                      <a:r>
                        <a:rPr sz="1200" b="1" spc="-5" dirty="0">
                          <a:latin typeface="Gill Sans MT" panose="020B0502020104020203" pitchFamily="34" charset="0"/>
                        </a:rPr>
                        <a:t>novel</a:t>
                      </a:r>
                      <a:endParaRPr sz="12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200" b="1" spc="-5" dirty="0">
                          <a:latin typeface="Gill Sans MT" panose="020B0502020104020203" pitchFamily="34" charset="0"/>
                        </a:rPr>
                        <a:t>Number</a:t>
                      </a:r>
                      <a:r>
                        <a:rPr sz="1200" b="1" spc="-75" dirty="0">
                          <a:latin typeface="Gill Sans MT" panose="020B0502020104020203" pitchFamily="34" charset="0"/>
                        </a:rPr>
                        <a:t> </a:t>
                      </a:r>
                      <a:r>
                        <a:rPr sz="1200" b="1" spc="-5" dirty="0">
                          <a:latin typeface="Gill Sans MT" panose="020B0502020104020203" pitchFamily="34" charset="0"/>
                        </a:rPr>
                        <a:t>of </a:t>
                      </a:r>
                      <a:r>
                        <a:rPr sz="1200" b="1" spc="-300" dirty="0">
                          <a:latin typeface="Gill Sans MT" panose="020B0502020104020203" pitchFamily="34" charset="0"/>
                        </a:rPr>
                        <a:t> </a:t>
                      </a:r>
                      <a:r>
                        <a:rPr sz="1200" b="1" spc="-10" dirty="0">
                          <a:latin typeface="Gill Sans MT" panose="020B0502020104020203" pitchFamily="34" charset="0"/>
                        </a:rPr>
                        <a:t>p</a:t>
                      </a:r>
                      <a:r>
                        <a:rPr sz="1200" b="1" dirty="0">
                          <a:latin typeface="Gill Sans MT" panose="020B0502020104020203" pitchFamily="34" charset="0"/>
                        </a:rPr>
                        <a:t>a</a:t>
                      </a:r>
                      <a:r>
                        <a:rPr sz="1200" b="1" spc="-15" dirty="0">
                          <a:latin typeface="Gill Sans MT" panose="020B0502020104020203" pitchFamily="34" charset="0"/>
                        </a:rPr>
                        <a:t>g</a:t>
                      </a:r>
                      <a:r>
                        <a:rPr sz="1200" b="1" dirty="0">
                          <a:latin typeface="Gill Sans MT" panose="020B0502020104020203" pitchFamily="34" charset="0"/>
                        </a:rPr>
                        <a:t>es</a:t>
                      </a:r>
                      <a:r>
                        <a:rPr sz="1200" b="1" spc="5" dirty="0">
                          <a:latin typeface="Gill Sans MT" panose="020B0502020104020203" pitchFamily="34" charset="0"/>
                        </a:rPr>
                        <a:t> </a:t>
                      </a:r>
                      <a:r>
                        <a:rPr sz="1200" b="1" spc="-25" dirty="0">
                          <a:latin typeface="Gill Sans MT" panose="020B0502020104020203" pitchFamily="34" charset="0"/>
                        </a:rPr>
                        <a:t>r</a:t>
                      </a:r>
                      <a:r>
                        <a:rPr sz="1200" b="1" dirty="0">
                          <a:latin typeface="Gill Sans MT" panose="020B0502020104020203" pitchFamily="34" charset="0"/>
                        </a:rPr>
                        <a:t>ead</a:t>
                      </a:r>
                      <a:endParaRPr sz="12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200" b="1" spc="-5" dirty="0">
                          <a:latin typeface="Gill Sans MT" panose="020B0502020104020203" pitchFamily="34" charset="0"/>
                        </a:rPr>
                        <a:t>Summary</a:t>
                      </a:r>
                      <a:r>
                        <a:rPr sz="1200" b="1" spc="-20" dirty="0">
                          <a:latin typeface="Gill Sans MT" panose="020B0502020104020203" pitchFamily="34" charset="0"/>
                        </a:rPr>
                        <a:t> </a:t>
                      </a:r>
                      <a:r>
                        <a:rPr sz="1200" b="1" spc="-5" dirty="0">
                          <a:latin typeface="Gill Sans MT" panose="020B0502020104020203" pitchFamily="34" charset="0"/>
                        </a:rPr>
                        <a:t>about</a:t>
                      </a:r>
                      <a:r>
                        <a:rPr sz="1200" b="1" spc="-10" dirty="0">
                          <a:latin typeface="Gill Sans MT" panose="020B0502020104020203" pitchFamily="34" charset="0"/>
                        </a:rPr>
                        <a:t> </a:t>
                      </a:r>
                      <a:r>
                        <a:rPr sz="1200" b="1" spc="-5" dirty="0">
                          <a:latin typeface="Gill Sans MT" panose="020B0502020104020203" pitchFamily="34" charset="0"/>
                        </a:rPr>
                        <a:t>what</a:t>
                      </a:r>
                      <a:r>
                        <a:rPr sz="1200" b="1" spc="-10" dirty="0">
                          <a:latin typeface="Gill Sans MT" panose="020B0502020104020203" pitchFamily="34" charset="0"/>
                        </a:rPr>
                        <a:t> </a:t>
                      </a:r>
                      <a:r>
                        <a:rPr sz="1200" b="1" dirty="0">
                          <a:latin typeface="Gill Sans MT" panose="020B0502020104020203" pitchFamily="34" charset="0"/>
                        </a:rPr>
                        <a:t>I</a:t>
                      </a:r>
                      <a:r>
                        <a:rPr sz="1200" b="1" spc="-5" dirty="0">
                          <a:latin typeface="Gill Sans MT" panose="020B0502020104020203" pitchFamily="34" charset="0"/>
                        </a:rPr>
                        <a:t> </a:t>
                      </a:r>
                      <a:r>
                        <a:rPr sz="1200" b="1" spc="-15" dirty="0">
                          <a:latin typeface="Gill Sans MT" panose="020B0502020104020203" pitchFamily="34" charset="0"/>
                        </a:rPr>
                        <a:t>have</a:t>
                      </a:r>
                      <a:r>
                        <a:rPr sz="1200" b="1" spc="-5" dirty="0">
                          <a:latin typeface="Gill Sans MT" panose="020B0502020104020203" pitchFamily="34" charset="0"/>
                        </a:rPr>
                        <a:t> read</a:t>
                      </a:r>
                      <a:endParaRPr sz="12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200" dirty="0">
                          <a:latin typeface="Gill Sans MT" panose="020B0502020104020203" pitchFamily="34" charset="0"/>
                        </a:rPr>
                        <a:t>•</a:t>
                      </a:r>
                    </a:p>
                    <a:p>
                      <a:pPr marL="92075">
                        <a:lnSpc>
                          <a:spcPct val="100000"/>
                        </a:lnSpc>
                        <a:spcBef>
                          <a:spcPts val="15"/>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27</a:t>
            </a:r>
          </a:p>
        </p:txBody>
      </p:sp>
      <p:sp>
        <p:nvSpPr>
          <p:cNvPr id="3" name="object 3">
            <a:extLst>
              <a:ext uri="{FF2B5EF4-FFF2-40B4-BE49-F238E27FC236}">
                <a16:creationId xmlns:a16="http://schemas.microsoft.com/office/drawing/2014/main" id="{5ACC2AC6-30D9-792C-FCE2-DDA8F621FA3A}"/>
              </a:ext>
            </a:extLst>
          </p:cNvPr>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4" name="object 4">
            <a:extLst>
              <a:ext uri="{FF2B5EF4-FFF2-40B4-BE49-F238E27FC236}">
                <a16:creationId xmlns:a16="http://schemas.microsoft.com/office/drawing/2014/main" id="{7F8F2FF8-DCAA-5F2D-4E63-6B37B07C722A}"/>
              </a:ext>
            </a:extLst>
          </p:cNvPr>
          <p:cNvSpPr txBox="1"/>
          <p:nvPr/>
        </p:nvSpPr>
        <p:spPr>
          <a:xfrm>
            <a:off x="9779729" y="5764250"/>
            <a:ext cx="984067" cy="382156"/>
          </a:xfrm>
          <a:prstGeom prst="rect">
            <a:avLst/>
          </a:prstGeom>
        </p:spPr>
        <p:txBody>
          <a:bodyPr vert="horz" wrap="square" lIns="0" tIns="12700" rIns="0" bIns="0" rtlCol="0">
            <a:spAutoFit/>
          </a:bodyPr>
          <a:lstStyle/>
          <a:p>
            <a:pPr marL="12700" marR="5080">
              <a:lnSpc>
                <a:spcPct val="100000"/>
              </a:lnSpc>
              <a:spcBef>
                <a:spcPts val="100"/>
              </a:spcBef>
            </a:pPr>
            <a:r>
              <a:rPr sz="1200" spc="-15" dirty="0">
                <a:latin typeface="Gill Sans MT" panose="020B0502020104020203" pitchFamily="34" charset="0"/>
                <a:cs typeface="Calibri"/>
              </a:rPr>
              <a:t>Checked</a:t>
            </a:r>
            <a:r>
              <a:rPr sz="1200" spc="-55" dirty="0">
                <a:latin typeface="Gill Sans MT" panose="020B0502020104020203" pitchFamily="34" charset="0"/>
                <a:cs typeface="Calibri"/>
              </a:rPr>
              <a:t> </a:t>
            </a:r>
            <a:r>
              <a:rPr sz="1200" spc="-5" dirty="0">
                <a:latin typeface="Gill Sans MT" panose="020B0502020104020203" pitchFamily="34" charset="0"/>
                <a:cs typeface="Calibri"/>
              </a:rPr>
              <a:t>by </a:t>
            </a:r>
            <a:r>
              <a:rPr sz="1200" spc="-395" dirty="0">
                <a:latin typeface="Gill Sans MT" panose="020B0502020104020203" pitchFamily="34" charset="0"/>
                <a:cs typeface="Calibri"/>
              </a:rPr>
              <a:t> </a:t>
            </a:r>
            <a:r>
              <a:rPr sz="1200" spc="-15" dirty="0">
                <a:latin typeface="Gill Sans MT" panose="020B0502020104020203" pitchFamily="34" charset="0"/>
                <a:cs typeface="Calibri"/>
              </a:rPr>
              <a:t>form</a:t>
            </a:r>
            <a:r>
              <a:rPr sz="1200" spc="-45" dirty="0">
                <a:latin typeface="Gill Sans MT" panose="020B0502020104020203" pitchFamily="34" charset="0"/>
                <a:cs typeface="Calibri"/>
              </a:rPr>
              <a:t> </a:t>
            </a:r>
            <a:r>
              <a:rPr sz="1200" spc="-10" dirty="0">
                <a:latin typeface="Gill Sans MT" panose="020B0502020104020203" pitchFamily="34" charset="0"/>
                <a:cs typeface="Calibri"/>
              </a:rPr>
              <a:t>tutor:</a:t>
            </a:r>
            <a:endParaRPr sz="1200" dirty="0">
              <a:latin typeface="Gill Sans MT" panose="020B0502020104020203" pitchFamily="34" charset="0"/>
              <a:cs typeface="Calibri"/>
            </a:endParaRPr>
          </a:p>
        </p:txBody>
      </p:sp>
    </p:spTree>
    <p:extLst>
      <p:ext uri="{BB962C8B-B14F-4D97-AF65-F5344CB8AC3E}">
        <p14:creationId xmlns:p14="http://schemas.microsoft.com/office/powerpoint/2010/main" val="2046358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200" spc="-10" dirty="0">
                          <a:latin typeface="Gill Sans MT" panose="020B0502020104020203" pitchFamily="34" charset="0"/>
                        </a:rPr>
                        <a:t>Reading </a:t>
                      </a:r>
                      <a:r>
                        <a:rPr sz="1200" dirty="0">
                          <a:latin typeface="Gill Sans MT" panose="020B0502020104020203" pitchFamily="34" charset="0"/>
                        </a:rPr>
                        <a:t>Log</a:t>
                      </a:r>
                      <a:r>
                        <a:rPr sz="1200" spc="-5" dirty="0">
                          <a:latin typeface="Gill Sans MT" panose="020B0502020104020203" pitchFamily="34" charset="0"/>
                        </a:rPr>
                        <a:t> </a:t>
                      </a:r>
                      <a:r>
                        <a:rPr sz="1200" spc="-20" dirty="0">
                          <a:latin typeface="Gill Sans MT" panose="020B0502020104020203" pitchFamily="34" charset="0"/>
                        </a:rPr>
                        <a:t>w/c</a:t>
                      </a:r>
                      <a:r>
                        <a:rPr sz="1200" dirty="0">
                          <a:latin typeface="Gill Sans MT" panose="020B0502020104020203" pitchFamily="34" charset="0"/>
                        </a:rPr>
                        <a:t> </a:t>
                      </a:r>
                      <a:r>
                        <a:rPr lang="en-GB" sz="1200" spc="10" dirty="0">
                          <a:latin typeface="Gill Sans MT" panose="020B0502020104020203" pitchFamily="34" charset="0"/>
                        </a:rPr>
                        <a:t>16</a:t>
                      </a:r>
                      <a:r>
                        <a:rPr lang="en-GB" sz="1200" spc="10" baseline="30000" dirty="0">
                          <a:latin typeface="Gill Sans MT" panose="020B0502020104020203" pitchFamily="34" charset="0"/>
                        </a:rPr>
                        <a:t>th</a:t>
                      </a:r>
                      <a:r>
                        <a:rPr lang="en-GB" sz="1200" spc="10" dirty="0">
                          <a:latin typeface="Gill Sans MT" panose="020B0502020104020203" pitchFamily="34" charset="0"/>
                        </a:rPr>
                        <a:t> March </a:t>
                      </a:r>
                      <a:r>
                        <a:rPr sz="1200" dirty="0">
                          <a:latin typeface="Gill Sans MT" panose="020B0502020104020203" pitchFamily="34" charset="0"/>
                        </a:rPr>
                        <a:t>(20</a:t>
                      </a:r>
                      <a:r>
                        <a:rPr sz="1200" spc="-10" dirty="0">
                          <a:latin typeface="Gill Sans MT" panose="020B0502020104020203" pitchFamily="34" charset="0"/>
                        </a:rPr>
                        <a:t> </a:t>
                      </a:r>
                      <a:r>
                        <a:rPr sz="1200" spc="-5" dirty="0">
                          <a:latin typeface="Gill Sans MT" panose="020B0502020104020203" pitchFamily="34" charset="0"/>
                        </a:rPr>
                        <a:t>mins </a:t>
                      </a:r>
                      <a:r>
                        <a:rPr sz="1200" spc="-10" dirty="0">
                          <a:latin typeface="Gill Sans MT" panose="020B0502020104020203" pitchFamily="34" charset="0"/>
                        </a:rPr>
                        <a:t>reading</a:t>
                      </a:r>
                      <a:r>
                        <a:rPr sz="1200" dirty="0">
                          <a:latin typeface="Gill Sans MT" panose="020B0502020104020203" pitchFamily="34" charset="0"/>
                        </a:rPr>
                        <a:t> per</a:t>
                      </a:r>
                      <a:r>
                        <a:rPr sz="1200" spc="5" dirty="0">
                          <a:latin typeface="Gill Sans MT" panose="020B0502020104020203" pitchFamily="34" charset="0"/>
                        </a:rPr>
                        <a:t> </a:t>
                      </a:r>
                      <a:r>
                        <a:rPr sz="1200" spc="-15" dirty="0">
                          <a:latin typeface="Gill Sans MT" panose="020B0502020104020203" pitchFamily="34" charset="0"/>
                        </a:rPr>
                        <a:t>day</a:t>
                      </a:r>
                      <a:r>
                        <a:rPr sz="1200" spc="5" dirty="0">
                          <a:latin typeface="Gill Sans MT" panose="020B0502020104020203" pitchFamily="34" charset="0"/>
                        </a:rPr>
                        <a:t> </a:t>
                      </a:r>
                      <a:r>
                        <a:rPr sz="1200" dirty="0">
                          <a:latin typeface="Gill Sans MT" panose="020B0502020104020203" pitchFamily="34" charset="0"/>
                        </a:rPr>
                        <a:t>–</a:t>
                      </a:r>
                      <a:r>
                        <a:rPr sz="1200" spc="5" dirty="0">
                          <a:latin typeface="Gill Sans MT" panose="020B0502020104020203" pitchFamily="34" charset="0"/>
                        </a:rPr>
                        <a:t> </a:t>
                      </a:r>
                      <a:r>
                        <a:rPr sz="1200" spc="-5" dirty="0">
                          <a:latin typeface="Gill Sans MT" panose="020B0502020104020203" pitchFamily="34" charset="0"/>
                        </a:rPr>
                        <a:t>all </a:t>
                      </a:r>
                      <a:r>
                        <a:rPr sz="1200" spc="-10" dirty="0">
                          <a:latin typeface="Gill Sans MT" panose="020B0502020104020203" pitchFamily="34" charset="0"/>
                        </a:rPr>
                        <a:t>five</a:t>
                      </a:r>
                      <a:r>
                        <a:rPr sz="1200" dirty="0">
                          <a:latin typeface="Gill Sans MT" panose="020B0502020104020203" pitchFamily="34" charset="0"/>
                        </a:rPr>
                        <a:t> logs </a:t>
                      </a:r>
                      <a:r>
                        <a:rPr sz="1200" spc="-5" dirty="0">
                          <a:latin typeface="Gill Sans MT" panose="020B0502020104020203" pitchFamily="34" charset="0"/>
                        </a:rPr>
                        <a:t>MUST</a:t>
                      </a:r>
                      <a:r>
                        <a:rPr sz="1200" spc="-15" dirty="0">
                          <a:latin typeface="Gill Sans MT" panose="020B0502020104020203" pitchFamily="34" charset="0"/>
                        </a:rPr>
                        <a:t> </a:t>
                      </a:r>
                      <a:r>
                        <a:rPr sz="1200" dirty="0">
                          <a:latin typeface="Gill Sans MT" panose="020B0502020104020203" pitchFamily="34" charset="0"/>
                        </a:rPr>
                        <a:t>be</a:t>
                      </a:r>
                      <a:r>
                        <a:rPr sz="1200" spc="10" dirty="0">
                          <a:latin typeface="Gill Sans MT" panose="020B0502020104020203" pitchFamily="34" charset="0"/>
                        </a:rPr>
                        <a:t> </a:t>
                      </a:r>
                      <a:r>
                        <a:rPr sz="1200" spc="-5" dirty="0">
                          <a:latin typeface="Gill Sans MT" panose="020B0502020104020203" pitchFamily="34" charset="0"/>
                        </a:rPr>
                        <a:t>completed)</a:t>
                      </a:r>
                      <a:endParaRPr sz="12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200" b="1" spc="-10" dirty="0">
                          <a:latin typeface="Gill Sans MT" panose="020B0502020104020203" pitchFamily="34" charset="0"/>
                        </a:rPr>
                        <a:t>Date</a:t>
                      </a:r>
                      <a:endParaRPr sz="12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200" b="1" spc="-5" dirty="0">
                          <a:latin typeface="Gill Sans MT" panose="020B0502020104020203" pitchFamily="34" charset="0"/>
                        </a:rPr>
                        <a:t>Title</a:t>
                      </a:r>
                      <a:r>
                        <a:rPr sz="1200" b="1" spc="-30" dirty="0">
                          <a:latin typeface="Gill Sans MT" panose="020B0502020104020203" pitchFamily="34" charset="0"/>
                        </a:rPr>
                        <a:t> </a:t>
                      </a:r>
                      <a:r>
                        <a:rPr sz="1200" b="1" dirty="0">
                          <a:latin typeface="Gill Sans MT" panose="020B0502020104020203" pitchFamily="34" charset="0"/>
                        </a:rPr>
                        <a:t>of</a:t>
                      </a:r>
                      <a:r>
                        <a:rPr sz="1200" b="1" spc="-35" dirty="0">
                          <a:latin typeface="Gill Sans MT" panose="020B0502020104020203" pitchFamily="34" charset="0"/>
                        </a:rPr>
                        <a:t> </a:t>
                      </a:r>
                      <a:r>
                        <a:rPr sz="1200" b="1" spc="-5" dirty="0">
                          <a:latin typeface="Gill Sans MT" panose="020B0502020104020203" pitchFamily="34" charset="0"/>
                        </a:rPr>
                        <a:t>novel</a:t>
                      </a:r>
                      <a:endParaRPr sz="12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200" b="1" spc="-5" dirty="0">
                          <a:latin typeface="Gill Sans MT" panose="020B0502020104020203" pitchFamily="34" charset="0"/>
                        </a:rPr>
                        <a:t>Number</a:t>
                      </a:r>
                      <a:r>
                        <a:rPr sz="1200" b="1" spc="-75" dirty="0">
                          <a:latin typeface="Gill Sans MT" panose="020B0502020104020203" pitchFamily="34" charset="0"/>
                        </a:rPr>
                        <a:t> </a:t>
                      </a:r>
                      <a:r>
                        <a:rPr sz="1200" b="1" spc="-5" dirty="0">
                          <a:latin typeface="Gill Sans MT" panose="020B0502020104020203" pitchFamily="34" charset="0"/>
                        </a:rPr>
                        <a:t>of </a:t>
                      </a:r>
                      <a:r>
                        <a:rPr sz="1200" b="1" spc="-300" dirty="0">
                          <a:latin typeface="Gill Sans MT" panose="020B0502020104020203" pitchFamily="34" charset="0"/>
                        </a:rPr>
                        <a:t> </a:t>
                      </a:r>
                      <a:r>
                        <a:rPr sz="1200" b="1" spc="-10" dirty="0">
                          <a:latin typeface="Gill Sans MT" panose="020B0502020104020203" pitchFamily="34" charset="0"/>
                        </a:rPr>
                        <a:t>p</a:t>
                      </a:r>
                      <a:r>
                        <a:rPr sz="1200" b="1" dirty="0">
                          <a:latin typeface="Gill Sans MT" panose="020B0502020104020203" pitchFamily="34" charset="0"/>
                        </a:rPr>
                        <a:t>a</a:t>
                      </a:r>
                      <a:r>
                        <a:rPr sz="1200" b="1" spc="-15" dirty="0">
                          <a:latin typeface="Gill Sans MT" panose="020B0502020104020203" pitchFamily="34" charset="0"/>
                        </a:rPr>
                        <a:t>g</a:t>
                      </a:r>
                      <a:r>
                        <a:rPr sz="1200" b="1" dirty="0">
                          <a:latin typeface="Gill Sans MT" panose="020B0502020104020203" pitchFamily="34" charset="0"/>
                        </a:rPr>
                        <a:t>es</a:t>
                      </a:r>
                      <a:r>
                        <a:rPr sz="1200" b="1" spc="5" dirty="0">
                          <a:latin typeface="Gill Sans MT" panose="020B0502020104020203" pitchFamily="34" charset="0"/>
                        </a:rPr>
                        <a:t> </a:t>
                      </a:r>
                      <a:r>
                        <a:rPr sz="1200" b="1" spc="-25" dirty="0">
                          <a:latin typeface="Gill Sans MT" panose="020B0502020104020203" pitchFamily="34" charset="0"/>
                        </a:rPr>
                        <a:t>r</a:t>
                      </a:r>
                      <a:r>
                        <a:rPr sz="1200" b="1" dirty="0">
                          <a:latin typeface="Gill Sans MT" panose="020B0502020104020203" pitchFamily="34" charset="0"/>
                        </a:rPr>
                        <a:t>ead</a:t>
                      </a:r>
                      <a:endParaRPr sz="12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200" b="1" spc="-5" dirty="0">
                          <a:latin typeface="Gill Sans MT" panose="020B0502020104020203" pitchFamily="34" charset="0"/>
                        </a:rPr>
                        <a:t>Summary</a:t>
                      </a:r>
                      <a:r>
                        <a:rPr sz="1200" b="1" spc="-20" dirty="0">
                          <a:latin typeface="Gill Sans MT" panose="020B0502020104020203" pitchFamily="34" charset="0"/>
                        </a:rPr>
                        <a:t> </a:t>
                      </a:r>
                      <a:r>
                        <a:rPr sz="1200" b="1" spc="-5" dirty="0">
                          <a:latin typeface="Gill Sans MT" panose="020B0502020104020203" pitchFamily="34" charset="0"/>
                        </a:rPr>
                        <a:t>about</a:t>
                      </a:r>
                      <a:r>
                        <a:rPr sz="1200" b="1" spc="-10" dirty="0">
                          <a:latin typeface="Gill Sans MT" panose="020B0502020104020203" pitchFamily="34" charset="0"/>
                        </a:rPr>
                        <a:t> </a:t>
                      </a:r>
                      <a:r>
                        <a:rPr sz="1200" b="1" spc="-5" dirty="0">
                          <a:latin typeface="Gill Sans MT" panose="020B0502020104020203" pitchFamily="34" charset="0"/>
                        </a:rPr>
                        <a:t>what</a:t>
                      </a:r>
                      <a:r>
                        <a:rPr sz="1200" b="1" spc="-10" dirty="0">
                          <a:latin typeface="Gill Sans MT" panose="020B0502020104020203" pitchFamily="34" charset="0"/>
                        </a:rPr>
                        <a:t> </a:t>
                      </a:r>
                      <a:r>
                        <a:rPr sz="1200" b="1" dirty="0">
                          <a:latin typeface="Gill Sans MT" panose="020B0502020104020203" pitchFamily="34" charset="0"/>
                        </a:rPr>
                        <a:t>I</a:t>
                      </a:r>
                      <a:r>
                        <a:rPr sz="1200" b="1" spc="-5" dirty="0">
                          <a:latin typeface="Gill Sans MT" panose="020B0502020104020203" pitchFamily="34" charset="0"/>
                        </a:rPr>
                        <a:t> </a:t>
                      </a:r>
                      <a:r>
                        <a:rPr sz="1200" b="1" spc="-15" dirty="0">
                          <a:latin typeface="Gill Sans MT" panose="020B0502020104020203" pitchFamily="34" charset="0"/>
                        </a:rPr>
                        <a:t>have</a:t>
                      </a:r>
                      <a:r>
                        <a:rPr sz="1200" b="1" spc="-5" dirty="0">
                          <a:latin typeface="Gill Sans MT" panose="020B0502020104020203" pitchFamily="34" charset="0"/>
                        </a:rPr>
                        <a:t> read</a:t>
                      </a:r>
                      <a:endParaRPr sz="12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200" dirty="0">
                          <a:latin typeface="Gill Sans MT" panose="020B0502020104020203" pitchFamily="34" charset="0"/>
                        </a:rPr>
                        <a:t>•</a:t>
                      </a:r>
                    </a:p>
                    <a:p>
                      <a:pPr marL="92075">
                        <a:lnSpc>
                          <a:spcPct val="100000"/>
                        </a:lnSpc>
                        <a:spcBef>
                          <a:spcPts val="15"/>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28</a:t>
            </a:r>
          </a:p>
        </p:txBody>
      </p:sp>
      <p:sp>
        <p:nvSpPr>
          <p:cNvPr id="3" name="object 3">
            <a:extLst>
              <a:ext uri="{FF2B5EF4-FFF2-40B4-BE49-F238E27FC236}">
                <a16:creationId xmlns:a16="http://schemas.microsoft.com/office/drawing/2014/main" id="{AF88DE3C-6772-937D-728D-94D1345029F6}"/>
              </a:ext>
            </a:extLst>
          </p:cNvPr>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4" name="object 4">
            <a:extLst>
              <a:ext uri="{FF2B5EF4-FFF2-40B4-BE49-F238E27FC236}">
                <a16:creationId xmlns:a16="http://schemas.microsoft.com/office/drawing/2014/main" id="{4D53BF6B-2569-6409-43F6-4482760BF326}"/>
              </a:ext>
            </a:extLst>
          </p:cNvPr>
          <p:cNvSpPr txBox="1"/>
          <p:nvPr/>
        </p:nvSpPr>
        <p:spPr>
          <a:xfrm>
            <a:off x="9779729" y="5764250"/>
            <a:ext cx="984067" cy="382156"/>
          </a:xfrm>
          <a:prstGeom prst="rect">
            <a:avLst/>
          </a:prstGeom>
        </p:spPr>
        <p:txBody>
          <a:bodyPr vert="horz" wrap="square" lIns="0" tIns="12700" rIns="0" bIns="0" rtlCol="0">
            <a:spAutoFit/>
          </a:bodyPr>
          <a:lstStyle/>
          <a:p>
            <a:pPr marL="12700" marR="5080">
              <a:lnSpc>
                <a:spcPct val="100000"/>
              </a:lnSpc>
              <a:spcBef>
                <a:spcPts val="100"/>
              </a:spcBef>
            </a:pPr>
            <a:r>
              <a:rPr sz="1200" spc="-15" dirty="0">
                <a:latin typeface="Gill Sans MT" panose="020B0502020104020203" pitchFamily="34" charset="0"/>
                <a:cs typeface="Calibri"/>
              </a:rPr>
              <a:t>Checked</a:t>
            </a:r>
            <a:r>
              <a:rPr sz="1200" spc="-55" dirty="0">
                <a:latin typeface="Gill Sans MT" panose="020B0502020104020203" pitchFamily="34" charset="0"/>
                <a:cs typeface="Calibri"/>
              </a:rPr>
              <a:t> </a:t>
            </a:r>
            <a:r>
              <a:rPr sz="1200" spc="-5" dirty="0">
                <a:latin typeface="Gill Sans MT" panose="020B0502020104020203" pitchFamily="34" charset="0"/>
                <a:cs typeface="Calibri"/>
              </a:rPr>
              <a:t>by </a:t>
            </a:r>
            <a:r>
              <a:rPr sz="1200" spc="-395" dirty="0">
                <a:latin typeface="Gill Sans MT" panose="020B0502020104020203" pitchFamily="34" charset="0"/>
                <a:cs typeface="Calibri"/>
              </a:rPr>
              <a:t> </a:t>
            </a:r>
            <a:r>
              <a:rPr sz="1200" spc="-15" dirty="0">
                <a:latin typeface="Gill Sans MT" panose="020B0502020104020203" pitchFamily="34" charset="0"/>
                <a:cs typeface="Calibri"/>
              </a:rPr>
              <a:t>form</a:t>
            </a:r>
            <a:r>
              <a:rPr sz="1200" spc="-45" dirty="0">
                <a:latin typeface="Gill Sans MT" panose="020B0502020104020203" pitchFamily="34" charset="0"/>
                <a:cs typeface="Calibri"/>
              </a:rPr>
              <a:t> </a:t>
            </a:r>
            <a:r>
              <a:rPr sz="1200" spc="-10" dirty="0">
                <a:latin typeface="Gill Sans MT" panose="020B0502020104020203" pitchFamily="34" charset="0"/>
                <a:cs typeface="Calibri"/>
              </a:rPr>
              <a:t>tutor:</a:t>
            </a:r>
            <a:endParaRPr sz="1200" dirty="0">
              <a:latin typeface="Gill Sans MT" panose="020B0502020104020203" pitchFamily="34" charset="0"/>
              <a:cs typeface="Calibri"/>
            </a:endParaRPr>
          </a:p>
        </p:txBody>
      </p:sp>
    </p:spTree>
    <p:extLst>
      <p:ext uri="{BB962C8B-B14F-4D97-AF65-F5344CB8AC3E}">
        <p14:creationId xmlns:p14="http://schemas.microsoft.com/office/powerpoint/2010/main" val="2921524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056" y="130755"/>
            <a:ext cx="1160666"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English</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9" name="TextBox 8"/>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1</a:t>
            </a:r>
          </a:p>
        </p:txBody>
      </p:sp>
      <p:graphicFrame>
        <p:nvGraphicFramePr>
          <p:cNvPr id="5" name="Table 4"/>
          <p:cNvGraphicFramePr>
            <a:graphicFrameLocks noGrp="1"/>
          </p:cNvGraphicFramePr>
          <p:nvPr/>
        </p:nvGraphicFramePr>
        <p:xfrm>
          <a:off x="7966420" y="130755"/>
          <a:ext cx="4150716" cy="3038028"/>
        </p:xfrm>
        <a:graphic>
          <a:graphicData uri="http://schemas.openxmlformats.org/drawingml/2006/table">
            <a:tbl>
              <a:tblPr firstRow="1" bandRow="1">
                <a:tableStyleId>{5940675A-B579-460E-94D1-54222C63F5DA}</a:tableStyleId>
              </a:tblPr>
              <a:tblGrid>
                <a:gridCol w="1921763">
                  <a:extLst>
                    <a:ext uri="{9D8B030D-6E8A-4147-A177-3AD203B41FA5}">
                      <a16:colId xmlns:a16="http://schemas.microsoft.com/office/drawing/2014/main" val="20000"/>
                    </a:ext>
                  </a:extLst>
                </a:gridCol>
                <a:gridCol w="2228953">
                  <a:extLst>
                    <a:ext uri="{9D8B030D-6E8A-4147-A177-3AD203B41FA5}">
                      <a16:colId xmlns:a16="http://schemas.microsoft.com/office/drawing/2014/main" val="20001"/>
                    </a:ext>
                  </a:extLst>
                </a:gridCol>
              </a:tblGrid>
              <a:tr h="385293">
                <a:tc gridSpan="2">
                  <a:txBody>
                    <a:bodyPr/>
                    <a:lstStyle/>
                    <a:p>
                      <a:pPr algn="ctr"/>
                      <a:r>
                        <a:rPr lang="en-GB" sz="1200" b="1" dirty="0">
                          <a:latin typeface="Gill Sans MT" panose="020B0502020104020203" pitchFamily="34" charset="0"/>
                        </a:rPr>
                        <a:t>Week 4 – Love’s Philosophy </a:t>
                      </a:r>
                    </a:p>
                  </a:txBody>
                  <a:tcPr anchor="ctr">
                    <a:solidFill>
                      <a:schemeClr val="accent6">
                        <a:lumMod val="20000"/>
                        <a:lumOff val="80000"/>
                      </a:schemeClr>
                    </a:solidFill>
                  </a:tcPr>
                </a:tc>
                <a:tc hMerge="1">
                  <a:txBody>
                    <a:bodyPr/>
                    <a:lstStyle/>
                    <a:p>
                      <a:endParaRPr lang="en-GB" dirty="0"/>
                    </a:p>
                  </a:txBody>
                  <a:tcPr/>
                </a:tc>
                <a:extLst>
                  <a:ext uri="{0D108BD9-81ED-4DB2-BD59-A6C34878D82A}">
                    <a16:rowId xmlns:a16="http://schemas.microsoft.com/office/drawing/2014/main" val="10000"/>
                  </a:ext>
                </a:extLst>
              </a:tr>
              <a:tr h="650780">
                <a:tc>
                  <a:txBody>
                    <a:bodyPr/>
                    <a:lstStyle/>
                    <a:p>
                      <a:r>
                        <a:rPr lang="en-GB" sz="1100" b="1" baseline="0" dirty="0">
                          <a:latin typeface="Gill Sans MT" panose="020B0502020104020203" pitchFamily="34" charset="0"/>
                        </a:rPr>
                        <a:t>Context </a:t>
                      </a:r>
                    </a:p>
                  </a:txBody>
                  <a:tcPr anchor="ctr"/>
                </a:tc>
                <a:tc>
                  <a:txBody>
                    <a:bodyPr/>
                    <a:lstStyle/>
                    <a:p>
                      <a:pPr marL="171450" indent="-171450">
                        <a:buFont typeface="Arial" panose="020B0604020202020204" pitchFamily="34" charset="0"/>
                        <a:buChar char="•"/>
                      </a:pPr>
                      <a:r>
                        <a:rPr lang="en-GB" sz="1050" b="0" dirty="0">
                          <a:latin typeface="Gill Sans MT" panose="020B0502020104020203" pitchFamily="34" charset="0"/>
                        </a:rPr>
                        <a:t>Written by Percy Shelly </a:t>
                      </a:r>
                    </a:p>
                    <a:p>
                      <a:pPr marL="171450" indent="-171450">
                        <a:buFont typeface="Arial" panose="020B0604020202020204" pitchFamily="34" charset="0"/>
                        <a:buChar char="•"/>
                      </a:pPr>
                      <a:r>
                        <a:rPr lang="en-GB" sz="1050" b="0" dirty="0">
                          <a:latin typeface="Gill Sans MT" panose="020B0502020104020203" pitchFamily="34" charset="0"/>
                        </a:rPr>
                        <a:t>Shelley was a part of the Romantic Period. </a:t>
                      </a:r>
                    </a:p>
                    <a:p>
                      <a:pPr marL="171450" indent="-171450">
                        <a:buFont typeface="Arial" panose="020B0604020202020204" pitchFamily="34" charset="0"/>
                        <a:buChar char="•"/>
                      </a:pPr>
                      <a:r>
                        <a:rPr lang="en-GB" sz="1050" b="0" dirty="0">
                          <a:latin typeface="Gill Sans MT" panose="020B0502020104020203" pitchFamily="34" charset="0"/>
                        </a:rPr>
                        <a:t>This movement originated in the late 18</a:t>
                      </a:r>
                      <a:r>
                        <a:rPr lang="en-GB" sz="1050" b="0" baseline="30000" dirty="0">
                          <a:latin typeface="Gill Sans MT" panose="020B0502020104020203" pitchFamily="34" charset="0"/>
                        </a:rPr>
                        <a:t>th</a:t>
                      </a:r>
                      <a:r>
                        <a:rPr lang="en-GB" sz="1050" b="0" dirty="0">
                          <a:latin typeface="Gill Sans MT" panose="020B0502020104020203" pitchFamily="34" charset="0"/>
                        </a:rPr>
                        <a:t> century. </a:t>
                      </a:r>
                    </a:p>
                  </a:txBody>
                  <a:tcPr anchor="ctr"/>
                </a:tc>
                <a:extLst>
                  <a:ext uri="{0D108BD9-81ED-4DB2-BD59-A6C34878D82A}">
                    <a16:rowId xmlns:a16="http://schemas.microsoft.com/office/drawing/2014/main" val="10001"/>
                  </a:ext>
                </a:extLst>
              </a:tr>
              <a:tr h="592698">
                <a:tc>
                  <a:txBody>
                    <a:bodyPr/>
                    <a:lstStyle/>
                    <a:p>
                      <a:r>
                        <a:rPr lang="en-GB" sz="1100" b="1" dirty="0">
                          <a:latin typeface="Gill Sans MT" panose="020B0502020104020203" pitchFamily="34" charset="0"/>
                        </a:rPr>
                        <a:t>Key themes </a:t>
                      </a:r>
                    </a:p>
                  </a:txBody>
                  <a:tcPr anchor="ctr"/>
                </a:tc>
                <a:tc>
                  <a:txBody>
                    <a:bodyPr/>
                    <a:lstStyle/>
                    <a:p>
                      <a:pPr marL="171450" indent="-171450">
                        <a:buFont typeface="Arial" panose="020B0604020202020204" pitchFamily="34" charset="0"/>
                        <a:buChar char="•"/>
                      </a:pPr>
                      <a:r>
                        <a:rPr lang="en-GB" sz="1050" b="0" dirty="0">
                          <a:latin typeface="Gill Sans MT" panose="020B0502020104020203" pitchFamily="34" charset="0"/>
                        </a:rPr>
                        <a:t>Nature </a:t>
                      </a:r>
                    </a:p>
                    <a:p>
                      <a:pPr marL="171450" indent="-171450">
                        <a:buFont typeface="Arial" panose="020B0604020202020204" pitchFamily="34" charset="0"/>
                        <a:buChar char="•"/>
                      </a:pPr>
                      <a:r>
                        <a:rPr lang="en-GB" sz="1050" b="0" dirty="0">
                          <a:latin typeface="Gill Sans MT" panose="020B0502020104020203" pitchFamily="34" charset="0"/>
                        </a:rPr>
                        <a:t>Passion </a:t>
                      </a:r>
                    </a:p>
                    <a:p>
                      <a:pPr marL="171450" indent="-171450">
                        <a:buFont typeface="Arial" panose="020B0604020202020204" pitchFamily="34" charset="0"/>
                        <a:buChar char="•"/>
                      </a:pPr>
                      <a:r>
                        <a:rPr lang="en-GB" sz="1050" b="0" dirty="0">
                          <a:latin typeface="Gill Sans MT" panose="020B0502020104020203" pitchFamily="34" charset="0"/>
                        </a:rPr>
                        <a:t>Longing </a:t>
                      </a:r>
                    </a:p>
                  </a:txBody>
                  <a:tcPr anchor="ctr"/>
                </a:tc>
                <a:extLst>
                  <a:ext uri="{0D108BD9-81ED-4DB2-BD59-A6C34878D82A}">
                    <a16:rowId xmlns:a16="http://schemas.microsoft.com/office/drawing/2014/main" val="10002"/>
                  </a:ext>
                </a:extLst>
              </a:tr>
              <a:tr h="592698">
                <a:tc>
                  <a:txBody>
                    <a:bodyPr/>
                    <a:lstStyle/>
                    <a:p>
                      <a:r>
                        <a:rPr lang="en-GB" sz="1100" b="1" dirty="0">
                          <a:latin typeface="Gill Sans MT" panose="020B0502020104020203" pitchFamily="34" charset="0"/>
                        </a:rPr>
                        <a:t>Key quotes  </a:t>
                      </a:r>
                    </a:p>
                  </a:txBody>
                  <a:tcPr anchor="ctr"/>
                </a:tc>
                <a:tc>
                  <a:txBody>
                    <a:bodyPr/>
                    <a:lstStyle/>
                    <a:p>
                      <a:pPr marL="171450" indent="-171450">
                        <a:buFont typeface="Arial" panose="020B0604020202020204" pitchFamily="34" charset="0"/>
                        <a:buChar char="•"/>
                      </a:pPr>
                      <a:r>
                        <a:rPr lang="en-GB" sz="1050" b="0" dirty="0">
                          <a:latin typeface="Gill Sans MT" panose="020B0502020104020203" pitchFamily="34" charset="0"/>
                        </a:rPr>
                        <a:t>“why not I with thine?”</a:t>
                      </a:r>
                    </a:p>
                    <a:p>
                      <a:pPr marL="171450" indent="-171450">
                        <a:buFont typeface="Arial" panose="020B0604020202020204" pitchFamily="34" charset="0"/>
                        <a:buChar char="•"/>
                      </a:pPr>
                      <a:r>
                        <a:rPr lang="en-GB" sz="1050" b="0" dirty="0">
                          <a:latin typeface="Gill Sans MT" panose="020B0502020104020203" pitchFamily="34" charset="0"/>
                        </a:rPr>
                        <a:t>“nothing in the world is single; All things by a law divine.”</a:t>
                      </a:r>
                    </a:p>
                  </a:txBody>
                  <a:tcPr anchor="ctr"/>
                </a:tc>
                <a:extLst>
                  <a:ext uri="{0D108BD9-81ED-4DB2-BD59-A6C34878D82A}">
                    <a16:rowId xmlns:a16="http://schemas.microsoft.com/office/drawing/2014/main" val="10003"/>
                  </a:ext>
                </a:extLst>
              </a:tr>
              <a:tr h="575799">
                <a:tc>
                  <a:txBody>
                    <a:bodyPr/>
                    <a:lstStyle/>
                    <a:p>
                      <a:r>
                        <a:rPr lang="en-GB" sz="1100" b="1" dirty="0">
                          <a:latin typeface="Gill Sans MT" panose="020B0502020104020203" pitchFamily="34" charset="0"/>
                        </a:rPr>
                        <a:t>Key devices </a:t>
                      </a:r>
                    </a:p>
                  </a:txBody>
                  <a:tcPr anchor="ctr"/>
                </a:tc>
                <a:tc>
                  <a:txBody>
                    <a:bodyPr/>
                    <a:lstStyle/>
                    <a:p>
                      <a:pPr marL="171450" indent="-171450">
                        <a:buFont typeface="Arial" panose="020B0604020202020204" pitchFamily="34" charset="0"/>
                        <a:buChar char="•"/>
                      </a:pPr>
                      <a:r>
                        <a:rPr lang="en-GB" sz="1050" b="0" dirty="0">
                          <a:latin typeface="Gill Sans MT" panose="020B0502020104020203" pitchFamily="34" charset="0"/>
                        </a:rPr>
                        <a:t>Natural imagery </a:t>
                      </a:r>
                    </a:p>
                    <a:p>
                      <a:pPr marL="171450" indent="-171450">
                        <a:buFont typeface="Arial" panose="020B0604020202020204" pitchFamily="34" charset="0"/>
                        <a:buChar char="•"/>
                      </a:pPr>
                      <a:r>
                        <a:rPr lang="en-GB" sz="1050" b="0" dirty="0">
                          <a:latin typeface="Gill Sans MT" panose="020B0502020104020203" pitchFamily="34" charset="0"/>
                        </a:rPr>
                        <a:t>Repetition</a:t>
                      </a:r>
                    </a:p>
                    <a:p>
                      <a:pPr marL="171450" indent="-171450">
                        <a:buFont typeface="Arial" panose="020B0604020202020204" pitchFamily="34" charset="0"/>
                        <a:buChar char="•"/>
                      </a:pPr>
                      <a:r>
                        <a:rPr lang="en-GB" sz="1050" b="0" dirty="0">
                          <a:latin typeface="Gill Sans MT" panose="020B0502020104020203" pitchFamily="34" charset="0"/>
                        </a:rPr>
                        <a:t>Rhetorical question</a:t>
                      </a:r>
                    </a:p>
                  </a:txBody>
                  <a:tcPr anchor="ctr"/>
                </a:tc>
                <a:extLst>
                  <a:ext uri="{0D108BD9-81ED-4DB2-BD59-A6C34878D82A}">
                    <a16:rowId xmlns:a16="http://schemas.microsoft.com/office/drawing/2014/main" val="10004"/>
                  </a:ext>
                </a:extLst>
              </a:tr>
            </a:tbl>
          </a:graphicData>
        </a:graphic>
      </p:graphicFrame>
      <p:graphicFrame>
        <p:nvGraphicFramePr>
          <p:cNvPr id="6" name="Content Placeholder 3"/>
          <p:cNvGraphicFramePr>
            <a:graphicFrameLocks/>
          </p:cNvGraphicFramePr>
          <p:nvPr/>
        </p:nvGraphicFramePr>
        <p:xfrm>
          <a:off x="2932694" y="130755"/>
          <a:ext cx="4889499" cy="2987773"/>
        </p:xfrm>
        <a:graphic>
          <a:graphicData uri="http://schemas.openxmlformats.org/drawingml/2006/table">
            <a:tbl>
              <a:tblPr firstRow="1" bandRow="1">
                <a:tableStyleId>{5940675A-B579-460E-94D1-54222C63F5DA}</a:tableStyleId>
              </a:tblPr>
              <a:tblGrid>
                <a:gridCol w="1698668">
                  <a:extLst>
                    <a:ext uri="{9D8B030D-6E8A-4147-A177-3AD203B41FA5}">
                      <a16:colId xmlns:a16="http://schemas.microsoft.com/office/drawing/2014/main" val="20000"/>
                    </a:ext>
                  </a:extLst>
                </a:gridCol>
                <a:gridCol w="3190831">
                  <a:extLst>
                    <a:ext uri="{9D8B030D-6E8A-4147-A177-3AD203B41FA5}">
                      <a16:colId xmlns:a16="http://schemas.microsoft.com/office/drawing/2014/main" val="20001"/>
                    </a:ext>
                  </a:extLst>
                </a:gridCol>
              </a:tblGrid>
              <a:tr h="259006">
                <a:tc gridSpan="2">
                  <a:txBody>
                    <a:bodyPr/>
                    <a:lstStyle/>
                    <a:p>
                      <a:pPr algn="ctr"/>
                      <a:r>
                        <a:rPr lang="en-US" sz="1100" b="1" dirty="0">
                          <a:latin typeface="Gill Sans MT" panose="020B0502020104020203" pitchFamily="34" charset="0"/>
                        </a:rPr>
                        <a:t>Week 2 – Structural devices </a:t>
                      </a:r>
                    </a:p>
                  </a:txBody>
                  <a:tcPr anchor="ctr">
                    <a:solidFill>
                      <a:schemeClr val="accent2">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408530">
                <a:tc>
                  <a:txBody>
                    <a:bodyPr/>
                    <a:lstStyle/>
                    <a:p>
                      <a:r>
                        <a:rPr lang="en-US" sz="1100" b="1" dirty="0">
                          <a:latin typeface="Gill Sans MT" panose="020B0502020104020203" pitchFamily="34" charset="0"/>
                        </a:rPr>
                        <a:t>Repetition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Gill Sans MT" panose="020B0502020104020203" pitchFamily="34" charset="0"/>
                        </a:rPr>
                        <a:t>Repeated words or phrases.</a:t>
                      </a:r>
                    </a:p>
                  </a:txBody>
                  <a:tcPr anchor="ctr"/>
                </a:tc>
                <a:extLst>
                  <a:ext uri="{0D108BD9-81ED-4DB2-BD59-A6C34878D82A}">
                    <a16:rowId xmlns:a16="http://schemas.microsoft.com/office/drawing/2014/main" val="3008246244"/>
                  </a:ext>
                </a:extLst>
              </a:tr>
              <a:tr h="430153">
                <a:tc>
                  <a:txBody>
                    <a:bodyPr/>
                    <a:lstStyle/>
                    <a:p>
                      <a:r>
                        <a:rPr lang="en-US" sz="1100" b="1" dirty="0">
                          <a:latin typeface="Gill Sans MT" panose="020B0502020104020203" pitchFamily="34" charset="0"/>
                        </a:rPr>
                        <a:t>Enjambment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Gill Sans MT" panose="020B0502020104020203" pitchFamily="34" charset="0"/>
                        </a:rPr>
                        <a:t>A sentence that runs onto the next line.</a:t>
                      </a:r>
                    </a:p>
                  </a:txBody>
                  <a:tcPr anchor="ctr"/>
                </a:tc>
                <a:extLst>
                  <a:ext uri="{0D108BD9-81ED-4DB2-BD59-A6C34878D82A}">
                    <a16:rowId xmlns:a16="http://schemas.microsoft.com/office/drawing/2014/main" val="3218112076"/>
                  </a:ext>
                </a:extLst>
              </a:tr>
              <a:tr h="453196">
                <a:tc>
                  <a:txBody>
                    <a:bodyPr/>
                    <a:lstStyle/>
                    <a:p>
                      <a:r>
                        <a:rPr lang="en-US" sz="1100" b="1" dirty="0">
                          <a:latin typeface="Gill Sans MT" panose="020B0502020104020203" pitchFamily="34" charset="0"/>
                        </a:rPr>
                        <a:t>Caesura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Gill Sans MT" panose="020B0502020104020203" pitchFamily="34" charset="0"/>
                        </a:rPr>
                        <a:t>Using punctuation to create pauses or stops. </a:t>
                      </a:r>
                    </a:p>
                  </a:txBody>
                  <a:tcPr anchor="ctr"/>
                </a:tc>
                <a:extLst>
                  <a:ext uri="{0D108BD9-81ED-4DB2-BD59-A6C34878D82A}">
                    <a16:rowId xmlns:a16="http://schemas.microsoft.com/office/drawing/2014/main" val="10002"/>
                  </a:ext>
                </a:extLst>
              </a:tr>
              <a:tr h="445515">
                <a:tc>
                  <a:txBody>
                    <a:bodyPr/>
                    <a:lstStyle/>
                    <a:p>
                      <a:r>
                        <a:rPr lang="en-US" sz="1100" b="1" dirty="0">
                          <a:latin typeface="Gill Sans MT" panose="020B0502020104020203" pitchFamily="34" charset="0"/>
                        </a:rPr>
                        <a:t>Volta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Gill Sans MT" panose="020B0502020104020203" pitchFamily="34" charset="0"/>
                        </a:rPr>
                        <a:t>A turning point in a poem.</a:t>
                      </a:r>
                    </a:p>
                  </a:txBody>
                  <a:tcPr anchor="ctr"/>
                </a:tc>
                <a:extLst>
                  <a:ext uri="{0D108BD9-81ED-4DB2-BD59-A6C34878D82A}">
                    <a16:rowId xmlns:a16="http://schemas.microsoft.com/office/drawing/2014/main" val="10004"/>
                  </a:ext>
                </a:extLst>
              </a:tr>
              <a:tr h="399427">
                <a:tc>
                  <a:txBody>
                    <a:bodyPr/>
                    <a:lstStyle/>
                    <a:p>
                      <a:r>
                        <a:rPr lang="en-US" sz="1100" b="1" dirty="0">
                          <a:latin typeface="Gill Sans MT" panose="020B0502020104020203" pitchFamily="34" charset="0"/>
                        </a:rPr>
                        <a:t>Stanza </a:t>
                      </a:r>
                    </a:p>
                  </a:txBody>
                  <a:tcPr anchor="ctr"/>
                </a:tc>
                <a:tc>
                  <a:txBody>
                    <a:bodyPr/>
                    <a:lstStyle/>
                    <a:p>
                      <a:r>
                        <a:rPr lang="en-US" sz="1100" b="0" dirty="0">
                          <a:latin typeface="Gill Sans MT" panose="020B0502020104020203" pitchFamily="34" charset="0"/>
                        </a:rPr>
                        <a:t>A group of lines in a poem. </a:t>
                      </a:r>
                    </a:p>
                  </a:txBody>
                  <a:tcPr anchor="ctr"/>
                </a:tc>
                <a:extLst>
                  <a:ext uri="{0D108BD9-81ED-4DB2-BD59-A6C34878D82A}">
                    <a16:rowId xmlns:a16="http://schemas.microsoft.com/office/drawing/2014/main" val="10005"/>
                  </a:ext>
                </a:extLst>
              </a:tr>
              <a:tr h="591872">
                <a:tc>
                  <a:txBody>
                    <a:bodyPr/>
                    <a:lstStyle/>
                    <a:p>
                      <a:r>
                        <a:rPr lang="en-US" sz="1100" b="1" dirty="0">
                          <a:latin typeface="Gill Sans MT" panose="020B0502020104020203" pitchFamily="34" charset="0"/>
                        </a:rPr>
                        <a:t>Rhyming couplet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Gill Sans MT" panose="020B0502020104020203" pitchFamily="34" charset="0"/>
                        </a:rPr>
                        <a:t>A pair of rhyming lines next to each other. </a:t>
                      </a:r>
                    </a:p>
                  </a:txBody>
                  <a:tcPr anchor="ctr"/>
                </a:tc>
                <a:extLst>
                  <a:ext uri="{0D108BD9-81ED-4DB2-BD59-A6C34878D82A}">
                    <a16:rowId xmlns:a16="http://schemas.microsoft.com/office/drawing/2014/main" val="10006"/>
                  </a:ext>
                </a:extLst>
              </a:tr>
            </a:tbl>
          </a:graphicData>
        </a:graphic>
      </p:graphicFrame>
      <p:graphicFrame>
        <p:nvGraphicFramePr>
          <p:cNvPr id="10" name="Table 9"/>
          <p:cNvGraphicFramePr>
            <a:graphicFrameLocks noGrp="1"/>
          </p:cNvGraphicFramePr>
          <p:nvPr/>
        </p:nvGraphicFramePr>
        <p:xfrm>
          <a:off x="133349" y="985297"/>
          <a:ext cx="2655118" cy="5207272"/>
        </p:xfrm>
        <a:graphic>
          <a:graphicData uri="http://schemas.openxmlformats.org/drawingml/2006/table">
            <a:tbl>
              <a:tblPr firstRow="1" bandRow="1">
                <a:tableStyleId>{5940675A-B579-460E-94D1-54222C63F5DA}</a:tableStyleId>
              </a:tblPr>
              <a:tblGrid>
                <a:gridCol w="1141449">
                  <a:extLst>
                    <a:ext uri="{9D8B030D-6E8A-4147-A177-3AD203B41FA5}">
                      <a16:colId xmlns:a16="http://schemas.microsoft.com/office/drawing/2014/main" val="20000"/>
                    </a:ext>
                  </a:extLst>
                </a:gridCol>
                <a:gridCol w="1513669">
                  <a:extLst>
                    <a:ext uri="{9D8B030D-6E8A-4147-A177-3AD203B41FA5}">
                      <a16:colId xmlns:a16="http://schemas.microsoft.com/office/drawing/2014/main" val="20001"/>
                    </a:ext>
                  </a:extLst>
                </a:gridCol>
              </a:tblGrid>
              <a:tr h="366715">
                <a:tc gridSpan="2">
                  <a:txBody>
                    <a:bodyPr/>
                    <a:lstStyle/>
                    <a:p>
                      <a:pPr algn="ctr"/>
                      <a:r>
                        <a:rPr lang="en-GB" sz="1200" b="1" dirty="0">
                          <a:latin typeface="Gill Sans MT" panose="020B0502020104020203" pitchFamily="34" charset="0"/>
                        </a:rPr>
                        <a:t>Week 1 – Poetic devices </a:t>
                      </a:r>
                    </a:p>
                  </a:txBody>
                  <a:tcPr anchor="ctr">
                    <a:solidFill>
                      <a:schemeClr val="tx2">
                        <a:lumMod val="10000"/>
                        <a:lumOff val="90000"/>
                      </a:schemeClr>
                    </a:solidFill>
                  </a:tcPr>
                </a:tc>
                <a:tc hMerge="1">
                  <a:txBody>
                    <a:bodyPr/>
                    <a:lstStyle/>
                    <a:p>
                      <a:endParaRPr lang="en-GB" dirty="0"/>
                    </a:p>
                  </a:txBody>
                  <a:tcPr/>
                </a:tc>
                <a:extLst>
                  <a:ext uri="{0D108BD9-81ED-4DB2-BD59-A6C34878D82A}">
                    <a16:rowId xmlns:a16="http://schemas.microsoft.com/office/drawing/2014/main" val="10000"/>
                  </a:ext>
                </a:extLst>
              </a:tr>
              <a:tr h="653956">
                <a:tc>
                  <a:txBody>
                    <a:bodyPr/>
                    <a:lstStyle/>
                    <a:p>
                      <a:r>
                        <a:rPr lang="en-GB" sz="1200" b="1" dirty="0">
                          <a:latin typeface="Gill Sans MT" panose="020B0502020104020203" pitchFamily="34" charset="0"/>
                        </a:rPr>
                        <a:t>Tone</a:t>
                      </a:r>
                    </a:p>
                  </a:txBody>
                  <a:tcPr anchor="ctr"/>
                </a:tc>
                <a:tc>
                  <a:txBody>
                    <a:bodyPr/>
                    <a:lstStyle/>
                    <a:p>
                      <a:r>
                        <a:rPr lang="en-GB" sz="1200" dirty="0">
                          <a:latin typeface="Gill Sans MT" panose="020B0502020104020203" pitchFamily="34" charset="0"/>
                        </a:rPr>
                        <a:t>The mood or feelings created in a poem.</a:t>
                      </a:r>
                    </a:p>
                  </a:txBody>
                  <a:tcPr anchor="ctr"/>
                </a:tc>
                <a:extLst>
                  <a:ext uri="{0D108BD9-81ED-4DB2-BD59-A6C34878D82A}">
                    <a16:rowId xmlns:a16="http://schemas.microsoft.com/office/drawing/2014/main" val="10001"/>
                  </a:ext>
                </a:extLst>
              </a:tr>
              <a:tr h="954487">
                <a:tc>
                  <a:txBody>
                    <a:bodyPr/>
                    <a:lstStyle/>
                    <a:p>
                      <a:r>
                        <a:rPr lang="en-GB" sz="1200" b="1" dirty="0">
                          <a:latin typeface="Gill Sans MT" panose="020B0502020104020203" pitchFamily="34" charset="0"/>
                        </a:rPr>
                        <a:t>Personification </a:t>
                      </a:r>
                    </a:p>
                  </a:txBody>
                  <a:tcPr anchor="ctr"/>
                </a:tc>
                <a:tc>
                  <a:txBody>
                    <a:bodyPr/>
                    <a:lstStyle/>
                    <a:p>
                      <a:r>
                        <a:rPr lang="en-GB" sz="1200" dirty="0">
                          <a:latin typeface="Gill Sans MT" panose="020B0502020104020203" pitchFamily="34" charset="0"/>
                        </a:rPr>
                        <a:t>Giving human characteristics to non-human things/objects.</a:t>
                      </a:r>
                    </a:p>
                  </a:txBody>
                  <a:tcPr anchor="ctr"/>
                </a:tc>
                <a:extLst>
                  <a:ext uri="{0D108BD9-81ED-4DB2-BD59-A6C34878D82A}">
                    <a16:rowId xmlns:a16="http://schemas.microsoft.com/office/drawing/2014/main" val="10002"/>
                  </a:ext>
                </a:extLst>
              </a:tr>
              <a:tr h="742379">
                <a:tc>
                  <a:txBody>
                    <a:bodyPr/>
                    <a:lstStyle/>
                    <a:p>
                      <a:r>
                        <a:rPr lang="en-GB" sz="1200" b="1" dirty="0">
                          <a:latin typeface="Gill Sans MT" panose="020B0502020104020203" pitchFamily="34" charset="0"/>
                        </a:rPr>
                        <a:t>Pathetic fallacy </a:t>
                      </a:r>
                    </a:p>
                  </a:txBody>
                  <a:tcPr anchor="ctr"/>
                </a:tc>
                <a:tc>
                  <a:txBody>
                    <a:bodyPr/>
                    <a:lstStyle/>
                    <a:p>
                      <a:r>
                        <a:rPr lang="en-GB" sz="1200" dirty="0">
                          <a:latin typeface="Gill Sans MT" panose="020B0502020104020203" pitchFamily="34" charset="0"/>
                        </a:rPr>
                        <a:t>When the weather creates a mood within the poem. </a:t>
                      </a:r>
                    </a:p>
                  </a:txBody>
                  <a:tcPr anchor="ctr"/>
                </a:tc>
                <a:extLst>
                  <a:ext uri="{0D108BD9-81ED-4DB2-BD59-A6C34878D82A}">
                    <a16:rowId xmlns:a16="http://schemas.microsoft.com/office/drawing/2014/main" val="10003"/>
                  </a:ext>
                </a:extLst>
              </a:tr>
              <a:tr h="954487">
                <a:tc>
                  <a:txBody>
                    <a:bodyPr/>
                    <a:lstStyle/>
                    <a:p>
                      <a:r>
                        <a:rPr lang="en-GB" sz="1200" b="1" dirty="0">
                          <a:latin typeface="Gill Sans MT" panose="020B0502020104020203" pitchFamily="34" charset="0"/>
                        </a:rPr>
                        <a:t>Metaphor </a:t>
                      </a:r>
                    </a:p>
                  </a:txBody>
                  <a:tcPr anchor="ctr"/>
                </a:tc>
                <a:tc>
                  <a:txBody>
                    <a:bodyPr/>
                    <a:lstStyle/>
                    <a:p>
                      <a:r>
                        <a:rPr lang="en-GB" sz="1200" dirty="0">
                          <a:latin typeface="Gill Sans MT" panose="020B0502020104020203" pitchFamily="34" charset="0"/>
                        </a:rPr>
                        <a:t>Making a direct comparison between one thing and another. </a:t>
                      </a:r>
                    </a:p>
                  </a:txBody>
                  <a:tcPr anchor="ctr"/>
                </a:tc>
                <a:extLst>
                  <a:ext uri="{0D108BD9-81ED-4DB2-BD59-A6C34878D82A}">
                    <a16:rowId xmlns:a16="http://schemas.microsoft.com/office/drawing/2014/main" val="3325600616"/>
                  </a:ext>
                </a:extLst>
              </a:tr>
              <a:tr h="742379">
                <a:tc>
                  <a:txBody>
                    <a:bodyPr/>
                    <a:lstStyle/>
                    <a:p>
                      <a:r>
                        <a:rPr lang="en-GB" sz="1200" b="1" dirty="0">
                          <a:latin typeface="Gill Sans MT" panose="020B0502020104020203" pitchFamily="34" charset="0"/>
                        </a:rPr>
                        <a:t>Simile </a:t>
                      </a:r>
                    </a:p>
                  </a:txBody>
                  <a:tcPr anchor="ctr"/>
                </a:tc>
                <a:tc>
                  <a:txBody>
                    <a:bodyPr/>
                    <a:lstStyle/>
                    <a:p>
                      <a:r>
                        <a:rPr lang="en-GB" sz="1200" dirty="0">
                          <a:latin typeface="Gill Sans MT" panose="020B0502020104020203" pitchFamily="34" charset="0"/>
                        </a:rPr>
                        <a:t>Comparing two things using ‘like’ or ‘as.’</a:t>
                      </a:r>
                    </a:p>
                  </a:txBody>
                  <a:tcPr anchor="ctr"/>
                </a:tc>
                <a:extLst>
                  <a:ext uri="{0D108BD9-81ED-4DB2-BD59-A6C34878D82A}">
                    <a16:rowId xmlns:a16="http://schemas.microsoft.com/office/drawing/2014/main" val="10004"/>
                  </a:ext>
                </a:extLst>
              </a:tr>
              <a:tr h="792869">
                <a:tc>
                  <a:txBody>
                    <a:bodyPr/>
                    <a:lstStyle/>
                    <a:p>
                      <a:r>
                        <a:rPr lang="en-GB" sz="1200" b="1" dirty="0">
                          <a:latin typeface="Gill Sans MT" panose="020B0502020104020203" pitchFamily="34" charset="0"/>
                        </a:rPr>
                        <a:t>Sibilance </a:t>
                      </a:r>
                    </a:p>
                  </a:txBody>
                  <a:tcPr anchor="ctr"/>
                </a:tc>
                <a:tc>
                  <a:txBody>
                    <a:bodyPr/>
                    <a:lstStyle/>
                    <a:p>
                      <a:r>
                        <a:rPr lang="en-GB" sz="1200" dirty="0">
                          <a:latin typeface="Gill Sans MT" panose="020B0502020104020203" pitchFamily="34" charset="0"/>
                        </a:rPr>
                        <a:t>The repetition of ‘s’ or ‘</a:t>
                      </a:r>
                      <a:r>
                        <a:rPr lang="en-GB" sz="1200" dirty="0" err="1">
                          <a:latin typeface="Gill Sans MT" panose="020B0502020104020203" pitchFamily="34" charset="0"/>
                        </a:rPr>
                        <a:t>sh</a:t>
                      </a:r>
                      <a:r>
                        <a:rPr lang="en-GB" sz="1200" dirty="0">
                          <a:latin typeface="Gill Sans MT" panose="020B0502020104020203" pitchFamily="34" charset="0"/>
                        </a:rPr>
                        <a:t>’ sounds.</a:t>
                      </a:r>
                    </a:p>
                  </a:txBody>
                  <a:tcPr anchor="ctr"/>
                </a:tc>
                <a:extLst>
                  <a:ext uri="{0D108BD9-81ED-4DB2-BD59-A6C34878D82A}">
                    <a16:rowId xmlns:a16="http://schemas.microsoft.com/office/drawing/2014/main" val="3654628647"/>
                  </a:ext>
                </a:extLst>
              </a:tr>
            </a:tbl>
          </a:graphicData>
        </a:graphic>
      </p:graphicFrame>
      <p:graphicFrame>
        <p:nvGraphicFramePr>
          <p:cNvPr id="12" name="Table 11"/>
          <p:cNvGraphicFramePr>
            <a:graphicFrameLocks noGrp="1"/>
          </p:cNvGraphicFramePr>
          <p:nvPr/>
        </p:nvGraphicFramePr>
        <p:xfrm>
          <a:off x="2932695" y="3191864"/>
          <a:ext cx="4889498" cy="3623470"/>
        </p:xfrm>
        <a:graphic>
          <a:graphicData uri="http://schemas.openxmlformats.org/drawingml/2006/table">
            <a:tbl>
              <a:tblPr firstRow="1" bandRow="1">
                <a:tableStyleId>{5940675A-B579-460E-94D1-54222C63F5DA}</a:tableStyleId>
              </a:tblPr>
              <a:tblGrid>
                <a:gridCol w="1566873">
                  <a:extLst>
                    <a:ext uri="{9D8B030D-6E8A-4147-A177-3AD203B41FA5}">
                      <a16:colId xmlns:a16="http://schemas.microsoft.com/office/drawing/2014/main" val="20000"/>
                    </a:ext>
                  </a:extLst>
                </a:gridCol>
                <a:gridCol w="3322625">
                  <a:extLst>
                    <a:ext uri="{9D8B030D-6E8A-4147-A177-3AD203B41FA5}">
                      <a16:colId xmlns:a16="http://schemas.microsoft.com/office/drawing/2014/main" val="20001"/>
                    </a:ext>
                  </a:extLst>
                </a:gridCol>
              </a:tblGrid>
              <a:tr h="362772">
                <a:tc gridSpan="2">
                  <a:txBody>
                    <a:bodyPr/>
                    <a:lstStyle/>
                    <a:p>
                      <a:pPr algn="ctr"/>
                      <a:r>
                        <a:rPr lang="en-GB" sz="1200" b="1" dirty="0">
                          <a:latin typeface="Gill Sans MT" panose="020B0502020104020203" pitchFamily="34" charset="0"/>
                        </a:rPr>
                        <a:t>Week 3 – When We Two Parted  </a:t>
                      </a:r>
                    </a:p>
                  </a:txBody>
                  <a:tcPr anchor="ctr">
                    <a:solidFill>
                      <a:schemeClr val="accent5">
                        <a:lumMod val="20000"/>
                        <a:lumOff val="80000"/>
                      </a:schemeClr>
                    </a:solidFill>
                  </a:tcPr>
                </a:tc>
                <a:tc hMerge="1">
                  <a:txBody>
                    <a:bodyPr/>
                    <a:lstStyle/>
                    <a:p>
                      <a:endParaRPr lang="en-GB" dirty="0"/>
                    </a:p>
                  </a:txBody>
                  <a:tcPr/>
                </a:tc>
                <a:extLst>
                  <a:ext uri="{0D108BD9-81ED-4DB2-BD59-A6C34878D82A}">
                    <a16:rowId xmlns:a16="http://schemas.microsoft.com/office/drawing/2014/main" val="10000"/>
                  </a:ext>
                </a:extLst>
              </a:tr>
              <a:tr h="974698">
                <a:tc>
                  <a:txBody>
                    <a:bodyPr/>
                    <a:lstStyle/>
                    <a:p>
                      <a:r>
                        <a:rPr lang="en-GB" sz="1200" b="1" baseline="0" dirty="0">
                          <a:latin typeface="Gill Sans MT" panose="020B0502020104020203" pitchFamily="34" charset="0"/>
                        </a:rPr>
                        <a:t>Context </a:t>
                      </a:r>
                    </a:p>
                  </a:txBody>
                  <a:tcPr anchor="ctr"/>
                </a:tc>
                <a:tc>
                  <a:txBody>
                    <a:bodyPr/>
                    <a:lstStyle/>
                    <a:p>
                      <a:pPr marL="171450" marR="0" lvl="0" indent="-171450" algn="l" defTabSz="9144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effectLst/>
                          <a:uLnTx/>
                          <a:uFillTx/>
                          <a:latin typeface="Gill Sans MT" panose="020B0502020104020203" pitchFamily="34" charset="0"/>
                          <a:ea typeface="+mn-ea"/>
                          <a:cs typeface="+mn-cs"/>
                        </a:rPr>
                        <a:t>Written by Lord Byron in 1816.</a:t>
                      </a:r>
                    </a:p>
                    <a:p>
                      <a:pPr marL="171450" marR="0" lvl="0" indent="-171450" algn="l" defTabSz="9144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effectLst/>
                          <a:uLnTx/>
                          <a:uFillTx/>
                          <a:latin typeface="Gill Sans MT" panose="020B0502020104020203" pitchFamily="34" charset="0"/>
                          <a:ea typeface="+mn-ea"/>
                          <a:cs typeface="+mn-cs"/>
                        </a:rPr>
                        <a:t>Lord Byron was having an affair with a married woman.</a:t>
                      </a:r>
                    </a:p>
                    <a:p>
                      <a:pPr marL="171450" marR="0" lvl="0" indent="-171450" algn="l" defTabSz="9144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effectLst/>
                          <a:uLnTx/>
                          <a:uFillTx/>
                          <a:latin typeface="Gill Sans MT" panose="020B0502020104020203" pitchFamily="34" charset="0"/>
                          <a:ea typeface="+mn-ea"/>
                          <a:cs typeface="+mn-cs"/>
                        </a:rPr>
                        <a:t>Lord Byron had a reputation of having affairs.</a:t>
                      </a:r>
                    </a:p>
                  </a:txBody>
                  <a:tcPr anchor="ctr"/>
                </a:tc>
                <a:extLst>
                  <a:ext uri="{0D108BD9-81ED-4DB2-BD59-A6C34878D82A}">
                    <a16:rowId xmlns:a16="http://schemas.microsoft.com/office/drawing/2014/main" val="10001"/>
                  </a:ext>
                </a:extLst>
              </a:tr>
              <a:tr h="623796">
                <a:tc>
                  <a:txBody>
                    <a:bodyPr/>
                    <a:lstStyle/>
                    <a:p>
                      <a:r>
                        <a:rPr lang="en-GB" sz="1200" b="1" dirty="0">
                          <a:latin typeface="Gill Sans MT" panose="020B0502020104020203" pitchFamily="34" charset="0"/>
                        </a:rPr>
                        <a:t>Key themes </a:t>
                      </a:r>
                    </a:p>
                  </a:txBody>
                  <a:tcPr anchor="ctr"/>
                </a:tc>
                <a:tc>
                  <a:txBody>
                    <a:bodyPr/>
                    <a:lstStyle/>
                    <a:p>
                      <a:pPr marL="171450" lvl="0" indent="-171450">
                        <a:buFont typeface="Arial" panose="020B0604020202020204" pitchFamily="34" charset="0"/>
                        <a:buChar char="•"/>
                        <a:defRPr/>
                      </a:pPr>
                      <a:r>
                        <a:rPr kumimoji="0" lang="en-GB" sz="1200" b="0" i="0" u="none" strike="noStrike" kern="1200" cap="none" spc="0" normalizeH="0" baseline="0" noProof="0" dirty="0">
                          <a:ln>
                            <a:noFill/>
                          </a:ln>
                          <a:effectLst/>
                          <a:uLnTx/>
                          <a:uFillTx/>
                          <a:latin typeface="Gill Sans MT" panose="020B0502020104020203" pitchFamily="34" charset="0"/>
                        </a:rPr>
                        <a:t>Separation </a:t>
                      </a:r>
                    </a:p>
                    <a:p>
                      <a:pPr marL="171450" lvl="0" indent="-171450">
                        <a:buFont typeface="Arial" panose="020B0604020202020204" pitchFamily="34" charset="0"/>
                        <a:buChar char="•"/>
                        <a:defRPr/>
                      </a:pPr>
                      <a:r>
                        <a:rPr kumimoji="0" lang="en-GB" sz="1200" b="0" i="0" u="none" strike="noStrike" kern="1200" cap="none" spc="0" normalizeH="0" baseline="0" noProof="0" dirty="0">
                          <a:ln>
                            <a:noFill/>
                          </a:ln>
                          <a:effectLst/>
                          <a:uLnTx/>
                          <a:uFillTx/>
                          <a:latin typeface="Gill Sans MT" panose="020B0502020104020203" pitchFamily="34" charset="0"/>
                        </a:rPr>
                        <a:t>Loss </a:t>
                      </a:r>
                    </a:p>
                    <a:p>
                      <a:pPr marL="171450" lvl="0" indent="-171450">
                        <a:buFont typeface="Arial" panose="020B0604020202020204" pitchFamily="34" charset="0"/>
                        <a:buChar char="•"/>
                        <a:defRPr/>
                      </a:pPr>
                      <a:r>
                        <a:rPr kumimoji="0" lang="en-GB" sz="1200" b="0" i="0" u="none" strike="noStrike" kern="1200" cap="none" spc="0" normalizeH="0" baseline="0" noProof="0" dirty="0">
                          <a:ln>
                            <a:noFill/>
                          </a:ln>
                          <a:effectLst/>
                          <a:uLnTx/>
                          <a:uFillTx/>
                          <a:latin typeface="Gill Sans MT" panose="020B0502020104020203" pitchFamily="34" charset="0"/>
                        </a:rPr>
                        <a:t>Memory </a:t>
                      </a:r>
                    </a:p>
                  </a:txBody>
                  <a:tcPr anchor="ctr"/>
                </a:tc>
                <a:extLst>
                  <a:ext uri="{0D108BD9-81ED-4DB2-BD59-A6C34878D82A}">
                    <a16:rowId xmlns:a16="http://schemas.microsoft.com/office/drawing/2014/main" val="10002"/>
                  </a:ext>
                </a:extLst>
              </a:tr>
              <a:tr h="623796">
                <a:tc>
                  <a:txBody>
                    <a:bodyPr/>
                    <a:lstStyle/>
                    <a:p>
                      <a:r>
                        <a:rPr lang="en-GB" sz="1200" b="1" dirty="0">
                          <a:latin typeface="Gill Sans MT" panose="020B0502020104020203" pitchFamily="34" charset="0"/>
                        </a:rPr>
                        <a:t>Key quotes  </a:t>
                      </a:r>
                    </a:p>
                  </a:txBody>
                  <a:tcPr anchor="ctr"/>
                </a:tc>
                <a:tc>
                  <a:txBody>
                    <a:bodyPr/>
                    <a:lstStyle/>
                    <a:p>
                      <a:pPr marL="171450" lvl="0" indent="-171450">
                        <a:buFont typeface="Arial" panose="020B0604020202020204" pitchFamily="34" charset="0"/>
                        <a:buChar char="•"/>
                        <a:defRPr/>
                      </a:pPr>
                      <a:r>
                        <a:rPr kumimoji="0" lang="en-GB" sz="1200" b="0" i="0" u="none" strike="noStrike" kern="1200" cap="none" spc="0" normalizeH="0" baseline="0" noProof="0" dirty="0">
                          <a:ln>
                            <a:noFill/>
                          </a:ln>
                          <a:effectLst/>
                          <a:uLnTx/>
                          <a:uFillTx/>
                          <a:latin typeface="Gill Sans MT" panose="020B0502020104020203" pitchFamily="34" charset="0"/>
                        </a:rPr>
                        <a:t>“When we two parted/In silence and tears”</a:t>
                      </a:r>
                    </a:p>
                    <a:p>
                      <a:pPr marL="171450" lvl="0" indent="-171450">
                        <a:buFont typeface="Arial" panose="020B0604020202020204" pitchFamily="34" charset="0"/>
                        <a:buChar char="•"/>
                        <a:defRPr/>
                      </a:pPr>
                      <a:r>
                        <a:rPr kumimoji="0" lang="en-GB" sz="1200" b="0" i="0" u="none" strike="noStrike" kern="1200" cap="none" spc="0" normalizeH="0" baseline="0" noProof="0" dirty="0">
                          <a:ln>
                            <a:noFill/>
                          </a:ln>
                          <a:effectLst/>
                          <a:uLnTx/>
                          <a:uFillTx/>
                          <a:latin typeface="Gill Sans MT" panose="020B0502020104020203" pitchFamily="34" charset="0"/>
                        </a:rPr>
                        <a:t>“Pale grew thy cheek and cold,/Colder thy kiss”</a:t>
                      </a:r>
                    </a:p>
                    <a:p>
                      <a:pPr marL="171450" lvl="0" indent="-171450">
                        <a:buFont typeface="Arial" panose="020B0604020202020204" pitchFamily="34" charset="0"/>
                        <a:buChar char="•"/>
                        <a:defRPr/>
                      </a:pPr>
                      <a:endParaRPr kumimoji="0" lang="en-GB" sz="1200" b="0" i="0" u="none" strike="noStrike" kern="1200" cap="none" spc="0" normalizeH="0" baseline="0" noProof="0" dirty="0">
                        <a:ln>
                          <a:noFill/>
                        </a:ln>
                        <a:effectLst/>
                        <a:uLnTx/>
                        <a:uFillTx/>
                        <a:latin typeface="Gill Sans MT" panose="020B0502020104020203" pitchFamily="34" charset="0"/>
                      </a:endParaRPr>
                    </a:p>
                  </a:txBody>
                  <a:tcPr anchor="ctr"/>
                </a:tc>
                <a:extLst>
                  <a:ext uri="{0D108BD9-81ED-4DB2-BD59-A6C34878D82A}">
                    <a16:rowId xmlns:a16="http://schemas.microsoft.com/office/drawing/2014/main" val="2764577891"/>
                  </a:ext>
                </a:extLst>
              </a:tr>
              <a:tr h="980251">
                <a:tc>
                  <a:txBody>
                    <a:bodyPr/>
                    <a:lstStyle/>
                    <a:p>
                      <a:r>
                        <a:rPr lang="en-GB" sz="1200" b="1" dirty="0">
                          <a:latin typeface="Gill Sans MT" panose="020B0502020104020203" pitchFamily="34" charset="0"/>
                        </a:rPr>
                        <a:t>Key devices </a:t>
                      </a:r>
                    </a:p>
                  </a:txBody>
                  <a:tcPr anchor="ctr"/>
                </a:tc>
                <a:tc>
                  <a:txBody>
                    <a:bodyPr/>
                    <a:lstStyle/>
                    <a:p>
                      <a:pPr marL="171450" indent="-171450">
                        <a:buFont typeface="Arial" panose="020B0604020202020204" pitchFamily="34" charset="0"/>
                        <a:buChar char="•"/>
                      </a:pPr>
                      <a:r>
                        <a:rPr lang="en-GB" sz="1200" b="0" dirty="0">
                          <a:latin typeface="Gill Sans MT" panose="020B0502020104020203" pitchFamily="34" charset="0"/>
                        </a:rPr>
                        <a:t>Emotive language </a:t>
                      </a:r>
                    </a:p>
                    <a:p>
                      <a:pPr marL="171450" indent="-171450">
                        <a:buFont typeface="Arial" panose="020B0604020202020204" pitchFamily="34" charset="0"/>
                        <a:buChar char="•"/>
                      </a:pPr>
                      <a:r>
                        <a:rPr lang="en-GB" sz="1200" b="0" dirty="0">
                          <a:latin typeface="Gill Sans MT" panose="020B0502020104020203" pitchFamily="34" charset="0"/>
                        </a:rPr>
                        <a:t>Death imagery </a:t>
                      </a:r>
                    </a:p>
                    <a:p>
                      <a:pPr marL="171450" indent="-171450">
                        <a:buFont typeface="Arial" panose="020B0604020202020204" pitchFamily="34" charset="0"/>
                        <a:buChar char="•"/>
                      </a:pPr>
                      <a:r>
                        <a:rPr lang="en-GB" sz="1200" b="0" dirty="0">
                          <a:latin typeface="Gill Sans MT" panose="020B0502020104020203" pitchFamily="34" charset="0"/>
                        </a:rPr>
                        <a:t>Pathetic fallacy </a:t>
                      </a:r>
                    </a:p>
                    <a:p>
                      <a:pPr marL="171450" indent="-171450">
                        <a:buFont typeface="Arial" panose="020B0604020202020204" pitchFamily="34" charset="0"/>
                        <a:buChar char="•"/>
                      </a:pPr>
                      <a:r>
                        <a:rPr lang="en-GB" sz="1200" b="0" dirty="0">
                          <a:latin typeface="Gill Sans MT" panose="020B0502020104020203" pitchFamily="34" charset="0"/>
                        </a:rPr>
                        <a:t>Repetition </a:t>
                      </a:r>
                    </a:p>
                    <a:p>
                      <a:pPr marL="171450" indent="-171450">
                        <a:buFont typeface="Arial" panose="020B0604020202020204" pitchFamily="34" charset="0"/>
                        <a:buChar char="•"/>
                      </a:pPr>
                      <a:endParaRPr lang="en-GB" sz="1200" b="0" dirty="0">
                        <a:latin typeface="Gill Sans MT" panose="020B0502020104020203" pitchFamily="34" charset="0"/>
                      </a:endParaRPr>
                    </a:p>
                  </a:txBody>
                  <a:tcPr anchor="ctr"/>
                </a:tc>
                <a:extLst>
                  <a:ext uri="{0D108BD9-81ED-4DB2-BD59-A6C34878D82A}">
                    <a16:rowId xmlns:a16="http://schemas.microsoft.com/office/drawing/2014/main" val="10003"/>
                  </a:ext>
                </a:extLst>
              </a:tr>
            </a:tbl>
          </a:graphicData>
        </a:graphic>
      </p:graphicFrame>
      <p:graphicFrame>
        <p:nvGraphicFramePr>
          <p:cNvPr id="3" name="Table 2">
            <a:extLst>
              <a:ext uri="{FF2B5EF4-FFF2-40B4-BE49-F238E27FC236}">
                <a16:creationId xmlns:a16="http://schemas.microsoft.com/office/drawing/2014/main" id="{A5ADA1D0-7431-919C-2441-D17892BA1B81}"/>
              </a:ext>
            </a:extLst>
          </p:cNvPr>
          <p:cNvGraphicFramePr>
            <a:graphicFrameLocks noGrp="1"/>
          </p:cNvGraphicFramePr>
          <p:nvPr/>
        </p:nvGraphicFramePr>
        <p:xfrm>
          <a:off x="7966420" y="3216762"/>
          <a:ext cx="4150716" cy="3563834"/>
        </p:xfrm>
        <a:graphic>
          <a:graphicData uri="http://schemas.openxmlformats.org/drawingml/2006/table">
            <a:tbl>
              <a:tblPr firstRow="1" bandRow="1">
                <a:tableStyleId>{5940675A-B579-460E-94D1-54222C63F5DA}</a:tableStyleId>
              </a:tblPr>
              <a:tblGrid>
                <a:gridCol w="1921763">
                  <a:extLst>
                    <a:ext uri="{9D8B030D-6E8A-4147-A177-3AD203B41FA5}">
                      <a16:colId xmlns:a16="http://schemas.microsoft.com/office/drawing/2014/main" val="20000"/>
                    </a:ext>
                  </a:extLst>
                </a:gridCol>
                <a:gridCol w="2228953">
                  <a:extLst>
                    <a:ext uri="{9D8B030D-6E8A-4147-A177-3AD203B41FA5}">
                      <a16:colId xmlns:a16="http://schemas.microsoft.com/office/drawing/2014/main" val="20001"/>
                    </a:ext>
                  </a:extLst>
                </a:gridCol>
              </a:tblGrid>
              <a:tr h="348637">
                <a:tc gridSpan="2">
                  <a:txBody>
                    <a:bodyPr/>
                    <a:lstStyle/>
                    <a:p>
                      <a:pPr algn="ctr"/>
                      <a:r>
                        <a:rPr lang="en-GB" sz="1100" b="1" dirty="0">
                          <a:latin typeface="Gill Sans MT" panose="020B0502020104020203" pitchFamily="34" charset="0"/>
                        </a:rPr>
                        <a:t>Week 5 – Porphyria’s Lover </a:t>
                      </a:r>
                    </a:p>
                  </a:txBody>
                  <a:tcPr anchor="ctr">
                    <a:solidFill>
                      <a:schemeClr val="tx2">
                        <a:lumMod val="10000"/>
                        <a:lumOff val="90000"/>
                      </a:schemeClr>
                    </a:solidFill>
                  </a:tcPr>
                </a:tc>
                <a:tc hMerge="1">
                  <a:txBody>
                    <a:bodyPr/>
                    <a:lstStyle/>
                    <a:p>
                      <a:endParaRPr lang="en-GB" dirty="0"/>
                    </a:p>
                  </a:txBody>
                  <a:tcPr/>
                </a:tc>
                <a:extLst>
                  <a:ext uri="{0D108BD9-81ED-4DB2-BD59-A6C34878D82A}">
                    <a16:rowId xmlns:a16="http://schemas.microsoft.com/office/drawing/2014/main" val="10000"/>
                  </a:ext>
                </a:extLst>
              </a:tr>
              <a:tr h="884441">
                <a:tc>
                  <a:txBody>
                    <a:bodyPr/>
                    <a:lstStyle/>
                    <a:p>
                      <a:r>
                        <a:rPr lang="en-GB" sz="1100" b="1" baseline="0" dirty="0">
                          <a:latin typeface="Gill Sans MT" panose="020B0502020104020203" pitchFamily="34" charset="0"/>
                        </a:rPr>
                        <a:t>Context </a:t>
                      </a:r>
                    </a:p>
                  </a:txBody>
                  <a:tcPr anchor="ctr"/>
                </a:tc>
                <a:tc>
                  <a:txBody>
                    <a:bodyPr/>
                    <a:lstStyle/>
                    <a:p>
                      <a:pPr marL="171450" indent="-171450">
                        <a:buFont typeface="Arial" panose="020B0604020202020204" pitchFamily="34" charset="0"/>
                        <a:buChar char="•"/>
                      </a:pPr>
                      <a:r>
                        <a:rPr lang="en-GB" sz="1100" b="0" dirty="0">
                          <a:latin typeface="Gill Sans MT" panose="020B0502020104020203" pitchFamily="34" charset="0"/>
                        </a:rPr>
                        <a:t>Written in the Victorian Era.</a:t>
                      </a:r>
                    </a:p>
                    <a:p>
                      <a:pPr marL="171450" indent="-171450">
                        <a:buFont typeface="Arial" panose="020B0604020202020204" pitchFamily="34" charset="0"/>
                        <a:buChar char="•"/>
                      </a:pPr>
                      <a:r>
                        <a:rPr lang="en-GB" sz="1100" b="0" dirty="0">
                          <a:latin typeface="Gill Sans MT" panose="020B0502020104020203" pitchFamily="34" charset="0"/>
                        </a:rPr>
                        <a:t>Porphyria is the name of an illness that has side effects of madness. </a:t>
                      </a:r>
                    </a:p>
                  </a:txBody>
                  <a:tcPr anchor="ctr"/>
                </a:tc>
                <a:extLst>
                  <a:ext uri="{0D108BD9-81ED-4DB2-BD59-A6C34878D82A}">
                    <a16:rowId xmlns:a16="http://schemas.microsoft.com/office/drawing/2014/main" val="10001"/>
                  </a:ext>
                </a:extLst>
              </a:tr>
              <a:tr h="625658">
                <a:tc>
                  <a:txBody>
                    <a:bodyPr/>
                    <a:lstStyle/>
                    <a:p>
                      <a:r>
                        <a:rPr lang="en-GB" sz="1100" b="1" dirty="0">
                          <a:latin typeface="Gill Sans MT" panose="020B0502020104020203" pitchFamily="34" charset="0"/>
                        </a:rPr>
                        <a:t>Key themes </a:t>
                      </a:r>
                    </a:p>
                  </a:txBody>
                  <a:tcPr anchor="ctr"/>
                </a:tc>
                <a:tc>
                  <a:txBody>
                    <a:bodyPr/>
                    <a:lstStyle/>
                    <a:p>
                      <a:pPr marL="171450" indent="-171450">
                        <a:buFont typeface="Arial" panose="020B0604020202020204" pitchFamily="34" charset="0"/>
                        <a:buChar char="•"/>
                      </a:pPr>
                      <a:r>
                        <a:rPr lang="en-GB" sz="1100" b="0" dirty="0">
                          <a:latin typeface="Gill Sans MT" panose="020B0502020104020203" pitchFamily="34" charset="0"/>
                        </a:rPr>
                        <a:t>Control </a:t>
                      </a:r>
                    </a:p>
                    <a:p>
                      <a:pPr marL="171450" indent="-171450">
                        <a:buFont typeface="Arial" panose="020B0604020202020204" pitchFamily="34" charset="0"/>
                        <a:buChar char="•"/>
                      </a:pPr>
                      <a:r>
                        <a:rPr lang="en-GB" sz="1100" b="0" dirty="0">
                          <a:latin typeface="Gill Sans MT" panose="020B0502020104020203" pitchFamily="34" charset="0"/>
                        </a:rPr>
                        <a:t>Possession </a:t>
                      </a:r>
                    </a:p>
                    <a:p>
                      <a:pPr marL="171450" indent="-171450">
                        <a:buFont typeface="Arial" panose="020B0604020202020204" pitchFamily="34" charset="0"/>
                        <a:buChar char="•"/>
                      </a:pPr>
                      <a:r>
                        <a:rPr lang="en-GB" sz="1100" b="0" dirty="0">
                          <a:latin typeface="Gill Sans MT" panose="020B0502020104020203" pitchFamily="34" charset="0"/>
                        </a:rPr>
                        <a:t>Madness </a:t>
                      </a:r>
                    </a:p>
                  </a:txBody>
                  <a:tcPr anchor="ctr"/>
                </a:tc>
                <a:extLst>
                  <a:ext uri="{0D108BD9-81ED-4DB2-BD59-A6C34878D82A}">
                    <a16:rowId xmlns:a16="http://schemas.microsoft.com/office/drawing/2014/main" val="10002"/>
                  </a:ext>
                </a:extLst>
              </a:tr>
              <a:tr h="1043930">
                <a:tc>
                  <a:txBody>
                    <a:bodyPr/>
                    <a:lstStyle/>
                    <a:p>
                      <a:r>
                        <a:rPr lang="en-GB" sz="1100" b="1" dirty="0">
                          <a:latin typeface="Gill Sans MT" panose="020B0502020104020203" pitchFamily="34" charset="0"/>
                        </a:rPr>
                        <a:t>Key quotes  </a:t>
                      </a:r>
                    </a:p>
                  </a:txBody>
                  <a:tcPr anchor="ctr"/>
                </a:tc>
                <a:tc>
                  <a:txBody>
                    <a:bodyPr/>
                    <a:lstStyle/>
                    <a:p>
                      <a:pPr marL="171450" indent="-171450">
                        <a:buFont typeface="Arial" panose="020B0604020202020204" pitchFamily="34" charset="0"/>
                        <a:buChar char="•"/>
                      </a:pPr>
                      <a:r>
                        <a:rPr lang="en-GB" sz="1100" b="0" dirty="0">
                          <a:latin typeface="Gill Sans MT" panose="020B0502020104020203" pitchFamily="34" charset="0"/>
                        </a:rPr>
                        <a:t>“When glided in Porphyria.”</a:t>
                      </a:r>
                    </a:p>
                    <a:p>
                      <a:pPr marL="171450" indent="-171450">
                        <a:buFont typeface="Arial" panose="020B0604020202020204" pitchFamily="34" charset="0"/>
                        <a:buChar char="•"/>
                      </a:pPr>
                      <a:r>
                        <a:rPr lang="en-GB" sz="1100" b="0" dirty="0">
                          <a:latin typeface="Gill Sans MT" panose="020B0502020104020203" pitchFamily="34" charset="0"/>
                        </a:rPr>
                        <a:t>“Happy and proud; at last I knew/Porphyria worshipped me:”</a:t>
                      </a:r>
                    </a:p>
                    <a:p>
                      <a:pPr marL="171450" indent="-171450">
                        <a:buFont typeface="Arial" panose="020B0604020202020204" pitchFamily="34" charset="0"/>
                        <a:buChar char="•"/>
                      </a:pPr>
                      <a:r>
                        <a:rPr lang="en-GB" sz="1100" b="0" dirty="0">
                          <a:latin typeface="Gill Sans MT" panose="020B0502020104020203" pitchFamily="34" charset="0"/>
                        </a:rPr>
                        <a:t>“And yet God has not said a word.” </a:t>
                      </a:r>
                    </a:p>
                  </a:txBody>
                  <a:tcPr anchor="ctr"/>
                </a:tc>
                <a:extLst>
                  <a:ext uri="{0D108BD9-81ED-4DB2-BD59-A6C34878D82A}">
                    <a16:rowId xmlns:a16="http://schemas.microsoft.com/office/drawing/2014/main" val="10003"/>
                  </a:ext>
                </a:extLst>
              </a:tr>
              <a:tr h="607818">
                <a:tc>
                  <a:txBody>
                    <a:bodyPr/>
                    <a:lstStyle/>
                    <a:p>
                      <a:r>
                        <a:rPr lang="en-GB" sz="1100" b="1" dirty="0">
                          <a:latin typeface="Gill Sans MT" panose="020B0502020104020203" pitchFamily="34" charset="0"/>
                        </a:rPr>
                        <a:t>Key devices </a:t>
                      </a:r>
                    </a:p>
                  </a:txBody>
                  <a:tcPr anchor="ctr"/>
                </a:tc>
                <a:tc>
                  <a:txBody>
                    <a:bodyPr/>
                    <a:lstStyle/>
                    <a:p>
                      <a:pPr marL="171450" indent="-171450">
                        <a:buFont typeface="Arial" panose="020B0604020202020204" pitchFamily="34" charset="0"/>
                        <a:buChar char="•"/>
                      </a:pPr>
                      <a:r>
                        <a:rPr lang="en-GB" sz="1100" b="0" dirty="0">
                          <a:latin typeface="Gill Sans MT" panose="020B0502020104020203" pitchFamily="34" charset="0"/>
                        </a:rPr>
                        <a:t>Pathetic fallacy </a:t>
                      </a:r>
                    </a:p>
                    <a:p>
                      <a:pPr marL="171450" indent="-171450">
                        <a:buFont typeface="Arial" panose="020B0604020202020204" pitchFamily="34" charset="0"/>
                        <a:buChar char="•"/>
                      </a:pPr>
                      <a:r>
                        <a:rPr lang="en-GB" sz="1100" b="0" dirty="0">
                          <a:latin typeface="Gill Sans MT" panose="020B0502020104020203" pitchFamily="34" charset="0"/>
                        </a:rPr>
                        <a:t>Violent verbs </a:t>
                      </a:r>
                    </a:p>
                    <a:p>
                      <a:pPr marL="171450" indent="-171450">
                        <a:buFont typeface="Arial" panose="020B0604020202020204" pitchFamily="34" charset="0"/>
                        <a:buChar char="•"/>
                      </a:pPr>
                      <a:r>
                        <a:rPr lang="en-GB" sz="1100" b="0" dirty="0">
                          <a:latin typeface="Gill Sans MT" panose="020B0502020104020203" pitchFamily="34" charset="0"/>
                        </a:rPr>
                        <a:t>Anaphora </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08319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200" spc="-10" dirty="0">
                          <a:latin typeface="Gill Sans MT" panose="020B0502020104020203" pitchFamily="34" charset="0"/>
                        </a:rPr>
                        <a:t>Reading </a:t>
                      </a:r>
                      <a:r>
                        <a:rPr sz="1200" dirty="0">
                          <a:latin typeface="Gill Sans MT" panose="020B0502020104020203" pitchFamily="34" charset="0"/>
                        </a:rPr>
                        <a:t>Log</a:t>
                      </a:r>
                      <a:r>
                        <a:rPr sz="1200" spc="-5" dirty="0">
                          <a:latin typeface="Gill Sans MT" panose="020B0502020104020203" pitchFamily="34" charset="0"/>
                        </a:rPr>
                        <a:t> </a:t>
                      </a:r>
                      <a:r>
                        <a:rPr sz="1200" spc="-20" dirty="0">
                          <a:latin typeface="Gill Sans MT" panose="020B0502020104020203" pitchFamily="34" charset="0"/>
                        </a:rPr>
                        <a:t>w/c</a:t>
                      </a:r>
                      <a:r>
                        <a:rPr sz="1200" dirty="0">
                          <a:latin typeface="Gill Sans MT" panose="020B0502020104020203" pitchFamily="34" charset="0"/>
                        </a:rPr>
                        <a:t> </a:t>
                      </a:r>
                      <a:r>
                        <a:rPr lang="en-GB" sz="1200" spc="10" dirty="0">
                          <a:latin typeface="Gill Sans MT" panose="020B0502020104020203" pitchFamily="34" charset="0"/>
                        </a:rPr>
                        <a:t>23rd March </a:t>
                      </a:r>
                      <a:r>
                        <a:rPr sz="1200" dirty="0">
                          <a:latin typeface="Gill Sans MT" panose="020B0502020104020203" pitchFamily="34" charset="0"/>
                        </a:rPr>
                        <a:t>(20</a:t>
                      </a:r>
                      <a:r>
                        <a:rPr sz="1200" spc="-10" dirty="0">
                          <a:latin typeface="Gill Sans MT" panose="020B0502020104020203" pitchFamily="34" charset="0"/>
                        </a:rPr>
                        <a:t> </a:t>
                      </a:r>
                      <a:r>
                        <a:rPr sz="1200" spc="-5" dirty="0">
                          <a:latin typeface="Gill Sans MT" panose="020B0502020104020203" pitchFamily="34" charset="0"/>
                        </a:rPr>
                        <a:t>mins </a:t>
                      </a:r>
                      <a:r>
                        <a:rPr sz="1200" spc="-10" dirty="0">
                          <a:latin typeface="Gill Sans MT" panose="020B0502020104020203" pitchFamily="34" charset="0"/>
                        </a:rPr>
                        <a:t>reading</a:t>
                      </a:r>
                      <a:r>
                        <a:rPr sz="1200" dirty="0">
                          <a:latin typeface="Gill Sans MT" panose="020B0502020104020203" pitchFamily="34" charset="0"/>
                        </a:rPr>
                        <a:t> per</a:t>
                      </a:r>
                      <a:r>
                        <a:rPr sz="1200" spc="5" dirty="0">
                          <a:latin typeface="Gill Sans MT" panose="020B0502020104020203" pitchFamily="34" charset="0"/>
                        </a:rPr>
                        <a:t> </a:t>
                      </a:r>
                      <a:r>
                        <a:rPr sz="1200" spc="-15" dirty="0">
                          <a:latin typeface="Gill Sans MT" panose="020B0502020104020203" pitchFamily="34" charset="0"/>
                        </a:rPr>
                        <a:t>day</a:t>
                      </a:r>
                      <a:r>
                        <a:rPr sz="1200" spc="5" dirty="0">
                          <a:latin typeface="Gill Sans MT" panose="020B0502020104020203" pitchFamily="34" charset="0"/>
                        </a:rPr>
                        <a:t> </a:t>
                      </a:r>
                      <a:r>
                        <a:rPr sz="1200" dirty="0">
                          <a:latin typeface="Gill Sans MT" panose="020B0502020104020203" pitchFamily="34" charset="0"/>
                        </a:rPr>
                        <a:t>–</a:t>
                      </a:r>
                      <a:r>
                        <a:rPr sz="1200" spc="5" dirty="0">
                          <a:latin typeface="Gill Sans MT" panose="020B0502020104020203" pitchFamily="34" charset="0"/>
                        </a:rPr>
                        <a:t> </a:t>
                      </a:r>
                      <a:r>
                        <a:rPr sz="1200" spc="-5" dirty="0">
                          <a:latin typeface="Gill Sans MT" panose="020B0502020104020203" pitchFamily="34" charset="0"/>
                        </a:rPr>
                        <a:t>all </a:t>
                      </a:r>
                      <a:r>
                        <a:rPr sz="1200" spc="-10" dirty="0">
                          <a:latin typeface="Gill Sans MT" panose="020B0502020104020203" pitchFamily="34" charset="0"/>
                        </a:rPr>
                        <a:t>five</a:t>
                      </a:r>
                      <a:r>
                        <a:rPr sz="1200" dirty="0">
                          <a:latin typeface="Gill Sans MT" panose="020B0502020104020203" pitchFamily="34" charset="0"/>
                        </a:rPr>
                        <a:t> logs </a:t>
                      </a:r>
                      <a:r>
                        <a:rPr sz="1200" spc="-5" dirty="0">
                          <a:latin typeface="Gill Sans MT" panose="020B0502020104020203" pitchFamily="34" charset="0"/>
                        </a:rPr>
                        <a:t>MUST</a:t>
                      </a:r>
                      <a:r>
                        <a:rPr sz="1200" spc="-15" dirty="0">
                          <a:latin typeface="Gill Sans MT" panose="020B0502020104020203" pitchFamily="34" charset="0"/>
                        </a:rPr>
                        <a:t> </a:t>
                      </a:r>
                      <a:r>
                        <a:rPr sz="1200" dirty="0">
                          <a:latin typeface="Gill Sans MT" panose="020B0502020104020203" pitchFamily="34" charset="0"/>
                        </a:rPr>
                        <a:t>be</a:t>
                      </a:r>
                      <a:r>
                        <a:rPr sz="1200" spc="10" dirty="0">
                          <a:latin typeface="Gill Sans MT" panose="020B0502020104020203" pitchFamily="34" charset="0"/>
                        </a:rPr>
                        <a:t> </a:t>
                      </a:r>
                      <a:r>
                        <a:rPr sz="1200" spc="-5" dirty="0">
                          <a:latin typeface="Gill Sans MT" panose="020B0502020104020203" pitchFamily="34" charset="0"/>
                        </a:rPr>
                        <a:t>completed)</a:t>
                      </a:r>
                      <a:endParaRPr sz="12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200" b="1" spc="-10" dirty="0">
                          <a:latin typeface="Gill Sans MT" panose="020B0502020104020203" pitchFamily="34" charset="0"/>
                        </a:rPr>
                        <a:t>Date</a:t>
                      </a:r>
                      <a:endParaRPr sz="12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200" b="1" spc="-5" dirty="0">
                          <a:latin typeface="Gill Sans MT" panose="020B0502020104020203" pitchFamily="34" charset="0"/>
                        </a:rPr>
                        <a:t>Title</a:t>
                      </a:r>
                      <a:r>
                        <a:rPr sz="1200" b="1" spc="-30" dirty="0">
                          <a:latin typeface="Gill Sans MT" panose="020B0502020104020203" pitchFamily="34" charset="0"/>
                        </a:rPr>
                        <a:t> </a:t>
                      </a:r>
                      <a:r>
                        <a:rPr sz="1200" b="1" dirty="0">
                          <a:latin typeface="Gill Sans MT" panose="020B0502020104020203" pitchFamily="34" charset="0"/>
                        </a:rPr>
                        <a:t>of</a:t>
                      </a:r>
                      <a:r>
                        <a:rPr sz="1200" b="1" spc="-35" dirty="0">
                          <a:latin typeface="Gill Sans MT" panose="020B0502020104020203" pitchFamily="34" charset="0"/>
                        </a:rPr>
                        <a:t> </a:t>
                      </a:r>
                      <a:r>
                        <a:rPr sz="1200" b="1" spc="-5" dirty="0">
                          <a:latin typeface="Gill Sans MT" panose="020B0502020104020203" pitchFamily="34" charset="0"/>
                        </a:rPr>
                        <a:t>novel</a:t>
                      </a:r>
                      <a:endParaRPr sz="12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200" b="1" spc="-5" dirty="0">
                          <a:latin typeface="Gill Sans MT" panose="020B0502020104020203" pitchFamily="34" charset="0"/>
                        </a:rPr>
                        <a:t>Number</a:t>
                      </a:r>
                      <a:r>
                        <a:rPr sz="1200" b="1" spc="-75" dirty="0">
                          <a:latin typeface="Gill Sans MT" panose="020B0502020104020203" pitchFamily="34" charset="0"/>
                        </a:rPr>
                        <a:t> </a:t>
                      </a:r>
                      <a:r>
                        <a:rPr sz="1200" b="1" spc="-5" dirty="0">
                          <a:latin typeface="Gill Sans MT" panose="020B0502020104020203" pitchFamily="34" charset="0"/>
                        </a:rPr>
                        <a:t>of </a:t>
                      </a:r>
                      <a:r>
                        <a:rPr sz="1200" b="1" spc="-300" dirty="0">
                          <a:latin typeface="Gill Sans MT" panose="020B0502020104020203" pitchFamily="34" charset="0"/>
                        </a:rPr>
                        <a:t> </a:t>
                      </a:r>
                      <a:r>
                        <a:rPr sz="1200" b="1" spc="-10" dirty="0">
                          <a:latin typeface="Gill Sans MT" panose="020B0502020104020203" pitchFamily="34" charset="0"/>
                        </a:rPr>
                        <a:t>p</a:t>
                      </a:r>
                      <a:r>
                        <a:rPr sz="1200" b="1" dirty="0">
                          <a:latin typeface="Gill Sans MT" panose="020B0502020104020203" pitchFamily="34" charset="0"/>
                        </a:rPr>
                        <a:t>a</a:t>
                      </a:r>
                      <a:r>
                        <a:rPr sz="1200" b="1" spc="-15" dirty="0">
                          <a:latin typeface="Gill Sans MT" panose="020B0502020104020203" pitchFamily="34" charset="0"/>
                        </a:rPr>
                        <a:t>g</a:t>
                      </a:r>
                      <a:r>
                        <a:rPr sz="1200" b="1" dirty="0">
                          <a:latin typeface="Gill Sans MT" panose="020B0502020104020203" pitchFamily="34" charset="0"/>
                        </a:rPr>
                        <a:t>es</a:t>
                      </a:r>
                      <a:r>
                        <a:rPr sz="1200" b="1" spc="5" dirty="0">
                          <a:latin typeface="Gill Sans MT" panose="020B0502020104020203" pitchFamily="34" charset="0"/>
                        </a:rPr>
                        <a:t> </a:t>
                      </a:r>
                      <a:r>
                        <a:rPr sz="1200" b="1" spc="-25" dirty="0">
                          <a:latin typeface="Gill Sans MT" panose="020B0502020104020203" pitchFamily="34" charset="0"/>
                        </a:rPr>
                        <a:t>r</a:t>
                      </a:r>
                      <a:r>
                        <a:rPr sz="1200" b="1" dirty="0">
                          <a:latin typeface="Gill Sans MT" panose="020B0502020104020203" pitchFamily="34" charset="0"/>
                        </a:rPr>
                        <a:t>ead</a:t>
                      </a:r>
                      <a:endParaRPr sz="12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200" b="1" spc="-5" dirty="0">
                          <a:latin typeface="Gill Sans MT" panose="020B0502020104020203" pitchFamily="34" charset="0"/>
                        </a:rPr>
                        <a:t>Summary</a:t>
                      </a:r>
                      <a:r>
                        <a:rPr sz="1200" b="1" spc="-20" dirty="0">
                          <a:latin typeface="Gill Sans MT" panose="020B0502020104020203" pitchFamily="34" charset="0"/>
                        </a:rPr>
                        <a:t> </a:t>
                      </a:r>
                      <a:r>
                        <a:rPr sz="1200" b="1" spc="-5" dirty="0">
                          <a:latin typeface="Gill Sans MT" panose="020B0502020104020203" pitchFamily="34" charset="0"/>
                        </a:rPr>
                        <a:t>about</a:t>
                      </a:r>
                      <a:r>
                        <a:rPr sz="1200" b="1" spc="-10" dirty="0">
                          <a:latin typeface="Gill Sans MT" panose="020B0502020104020203" pitchFamily="34" charset="0"/>
                        </a:rPr>
                        <a:t> </a:t>
                      </a:r>
                      <a:r>
                        <a:rPr sz="1200" b="1" spc="-5" dirty="0">
                          <a:latin typeface="Gill Sans MT" panose="020B0502020104020203" pitchFamily="34" charset="0"/>
                        </a:rPr>
                        <a:t>what</a:t>
                      </a:r>
                      <a:r>
                        <a:rPr sz="1200" b="1" spc="-10" dirty="0">
                          <a:latin typeface="Gill Sans MT" panose="020B0502020104020203" pitchFamily="34" charset="0"/>
                        </a:rPr>
                        <a:t> </a:t>
                      </a:r>
                      <a:r>
                        <a:rPr sz="1200" b="1" dirty="0">
                          <a:latin typeface="Gill Sans MT" panose="020B0502020104020203" pitchFamily="34" charset="0"/>
                        </a:rPr>
                        <a:t>I</a:t>
                      </a:r>
                      <a:r>
                        <a:rPr sz="1200" b="1" spc="-5" dirty="0">
                          <a:latin typeface="Gill Sans MT" panose="020B0502020104020203" pitchFamily="34" charset="0"/>
                        </a:rPr>
                        <a:t> </a:t>
                      </a:r>
                      <a:r>
                        <a:rPr sz="1200" b="1" spc="-15" dirty="0">
                          <a:latin typeface="Gill Sans MT" panose="020B0502020104020203" pitchFamily="34" charset="0"/>
                        </a:rPr>
                        <a:t>have</a:t>
                      </a:r>
                      <a:r>
                        <a:rPr sz="1200" b="1" spc="-5" dirty="0">
                          <a:latin typeface="Gill Sans MT" panose="020B0502020104020203" pitchFamily="34" charset="0"/>
                        </a:rPr>
                        <a:t> read</a:t>
                      </a:r>
                      <a:endParaRPr sz="12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200" dirty="0">
                          <a:latin typeface="Gill Sans MT" panose="020B0502020104020203" pitchFamily="34" charset="0"/>
                        </a:rPr>
                        <a:t>•</a:t>
                      </a:r>
                    </a:p>
                    <a:p>
                      <a:pPr marL="92075">
                        <a:lnSpc>
                          <a:spcPct val="100000"/>
                        </a:lnSpc>
                        <a:spcBef>
                          <a:spcPts val="15"/>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200" dirty="0">
                          <a:latin typeface="Gill Sans MT" panose="020B0502020104020203" pitchFamily="34" charset="0"/>
                        </a:rPr>
                        <a:t>•</a:t>
                      </a:r>
                    </a:p>
                    <a:p>
                      <a:pPr marL="92075">
                        <a:lnSpc>
                          <a:spcPct val="100000"/>
                        </a:lnSpc>
                        <a:spcBef>
                          <a:spcPts val="15"/>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29</a:t>
            </a:r>
          </a:p>
        </p:txBody>
      </p:sp>
      <p:sp>
        <p:nvSpPr>
          <p:cNvPr id="3" name="object 3">
            <a:extLst>
              <a:ext uri="{FF2B5EF4-FFF2-40B4-BE49-F238E27FC236}">
                <a16:creationId xmlns:a16="http://schemas.microsoft.com/office/drawing/2014/main" id="{25AE7A70-094B-5595-5365-CD9EB7FC0419}"/>
              </a:ext>
            </a:extLst>
          </p:cNvPr>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4" name="object 4">
            <a:extLst>
              <a:ext uri="{FF2B5EF4-FFF2-40B4-BE49-F238E27FC236}">
                <a16:creationId xmlns:a16="http://schemas.microsoft.com/office/drawing/2014/main" id="{738C0CAE-5155-BB59-4D4F-27E9B55850FE}"/>
              </a:ext>
            </a:extLst>
          </p:cNvPr>
          <p:cNvSpPr txBox="1"/>
          <p:nvPr/>
        </p:nvSpPr>
        <p:spPr>
          <a:xfrm>
            <a:off x="9779729" y="5764250"/>
            <a:ext cx="984067" cy="382156"/>
          </a:xfrm>
          <a:prstGeom prst="rect">
            <a:avLst/>
          </a:prstGeom>
        </p:spPr>
        <p:txBody>
          <a:bodyPr vert="horz" wrap="square" lIns="0" tIns="12700" rIns="0" bIns="0" rtlCol="0">
            <a:spAutoFit/>
          </a:bodyPr>
          <a:lstStyle/>
          <a:p>
            <a:pPr marL="12700" marR="5080">
              <a:lnSpc>
                <a:spcPct val="100000"/>
              </a:lnSpc>
              <a:spcBef>
                <a:spcPts val="100"/>
              </a:spcBef>
            </a:pPr>
            <a:r>
              <a:rPr sz="1200" spc="-15" dirty="0">
                <a:latin typeface="Gill Sans MT" panose="020B0502020104020203" pitchFamily="34" charset="0"/>
                <a:cs typeface="Calibri"/>
              </a:rPr>
              <a:t>Checked</a:t>
            </a:r>
            <a:r>
              <a:rPr sz="1200" spc="-55" dirty="0">
                <a:latin typeface="Gill Sans MT" panose="020B0502020104020203" pitchFamily="34" charset="0"/>
                <a:cs typeface="Calibri"/>
              </a:rPr>
              <a:t> </a:t>
            </a:r>
            <a:r>
              <a:rPr sz="1200" spc="-5" dirty="0">
                <a:latin typeface="Gill Sans MT" panose="020B0502020104020203" pitchFamily="34" charset="0"/>
                <a:cs typeface="Calibri"/>
              </a:rPr>
              <a:t>by </a:t>
            </a:r>
            <a:r>
              <a:rPr sz="1200" spc="-395" dirty="0">
                <a:latin typeface="Gill Sans MT" panose="020B0502020104020203" pitchFamily="34" charset="0"/>
                <a:cs typeface="Calibri"/>
              </a:rPr>
              <a:t> </a:t>
            </a:r>
            <a:r>
              <a:rPr sz="1200" spc="-15" dirty="0">
                <a:latin typeface="Gill Sans MT" panose="020B0502020104020203" pitchFamily="34" charset="0"/>
                <a:cs typeface="Calibri"/>
              </a:rPr>
              <a:t>form</a:t>
            </a:r>
            <a:r>
              <a:rPr sz="1200" spc="-45" dirty="0">
                <a:latin typeface="Gill Sans MT" panose="020B0502020104020203" pitchFamily="34" charset="0"/>
                <a:cs typeface="Calibri"/>
              </a:rPr>
              <a:t> </a:t>
            </a:r>
            <a:r>
              <a:rPr sz="1200" spc="-10" dirty="0">
                <a:latin typeface="Gill Sans MT" panose="020B0502020104020203" pitchFamily="34" charset="0"/>
                <a:cs typeface="Calibri"/>
              </a:rPr>
              <a:t>tutor:</a:t>
            </a:r>
            <a:endParaRPr sz="1200" dirty="0">
              <a:latin typeface="Gill Sans MT" panose="020B0502020104020203" pitchFamily="34" charset="0"/>
              <a:cs typeface="Calibri"/>
            </a:endParaRPr>
          </a:p>
        </p:txBody>
      </p:sp>
    </p:spTree>
    <p:extLst>
      <p:ext uri="{BB962C8B-B14F-4D97-AF65-F5344CB8AC3E}">
        <p14:creationId xmlns:p14="http://schemas.microsoft.com/office/powerpoint/2010/main" val="4150347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0833" t="12469" r="30903" b="10617"/>
          <a:stretch/>
        </p:blipFill>
        <p:spPr>
          <a:xfrm rot="5400000">
            <a:off x="2707082" y="-448714"/>
            <a:ext cx="6867821" cy="7765249"/>
          </a:xfrm>
          <a:prstGeom prst="rect">
            <a:avLst/>
          </a:prstGeom>
        </p:spPr>
      </p:pic>
      <p:sp>
        <p:nvSpPr>
          <p:cNvPr id="3" name="TextBox 2"/>
          <p:cNvSpPr txBox="1"/>
          <p:nvPr/>
        </p:nvSpPr>
        <p:spPr>
          <a:xfrm rot="5400000">
            <a:off x="7429502" y="3530602"/>
            <a:ext cx="6731000" cy="461665"/>
          </a:xfrm>
          <a:prstGeom prst="rect">
            <a:avLst/>
          </a:prstGeom>
          <a:noFill/>
        </p:spPr>
        <p:txBody>
          <a:bodyPr wrap="square" rtlCol="0">
            <a:spAutoFit/>
          </a:bodyPr>
          <a:lstStyle/>
          <a:p>
            <a:r>
              <a:rPr lang="en-GB" sz="2400" b="1" u="sng" dirty="0">
                <a:latin typeface="Gill Sans MT" panose="020B0502020104020203" pitchFamily="34" charset="0"/>
              </a:rPr>
              <a:t>Cursive Handwriting Practice – Week 1</a:t>
            </a:r>
          </a:p>
        </p:txBody>
      </p:sp>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30</a:t>
            </a:r>
          </a:p>
        </p:txBody>
      </p:sp>
    </p:spTree>
    <p:extLst>
      <p:ext uri="{BB962C8B-B14F-4D97-AF65-F5344CB8AC3E}">
        <p14:creationId xmlns:p14="http://schemas.microsoft.com/office/powerpoint/2010/main" val="3946158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5400000">
            <a:off x="7429502" y="3530602"/>
            <a:ext cx="6731000" cy="461665"/>
          </a:xfrm>
          <a:prstGeom prst="rect">
            <a:avLst/>
          </a:prstGeom>
          <a:noFill/>
        </p:spPr>
        <p:txBody>
          <a:bodyPr wrap="square" rtlCol="0">
            <a:spAutoFit/>
          </a:bodyPr>
          <a:lstStyle/>
          <a:p>
            <a:r>
              <a:rPr lang="en-GB" sz="2400" b="1" u="sng" dirty="0">
                <a:latin typeface="Gill Sans MT" panose="020B0502020104020203" pitchFamily="34" charset="0"/>
              </a:rPr>
              <a:t>Cursive Handwriting Practice – Week 2</a:t>
            </a:r>
          </a:p>
        </p:txBody>
      </p:sp>
      <p:pic>
        <p:nvPicPr>
          <p:cNvPr id="4" name="Picture 3"/>
          <p:cNvPicPr>
            <a:picLocks noChangeAspect="1"/>
          </p:cNvPicPr>
          <p:nvPr/>
        </p:nvPicPr>
        <p:blipFill rotWithShape="1">
          <a:blip r:embed="rId2"/>
          <a:srcRect l="33542" t="13333" r="33542" b="9629"/>
          <a:stretch/>
        </p:blipFill>
        <p:spPr>
          <a:xfrm rot="5400000">
            <a:off x="2442674" y="-1083774"/>
            <a:ext cx="6849452" cy="9017000"/>
          </a:xfrm>
          <a:prstGeom prst="rect">
            <a:avLst/>
          </a:prstGeom>
        </p:spPr>
      </p:pic>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31</a:t>
            </a:r>
          </a:p>
        </p:txBody>
      </p:sp>
    </p:spTree>
    <p:extLst>
      <p:ext uri="{BB962C8B-B14F-4D97-AF65-F5344CB8AC3E}">
        <p14:creationId xmlns:p14="http://schemas.microsoft.com/office/powerpoint/2010/main" val="11788196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611" t="12963" r="33472" b="9753"/>
          <a:stretch/>
        </p:blipFill>
        <p:spPr>
          <a:xfrm rot="5400000">
            <a:off x="2501332" y="-1091632"/>
            <a:ext cx="6808339" cy="8991603"/>
          </a:xfrm>
          <a:prstGeom prst="rect">
            <a:avLst/>
          </a:prstGeom>
        </p:spPr>
      </p:pic>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32</a:t>
            </a:r>
          </a:p>
        </p:txBody>
      </p:sp>
    </p:spTree>
    <p:extLst>
      <p:ext uri="{BB962C8B-B14F-4D97-AF65-F5344CB8AC3E}">
        <p14:creationId xmlns:p14="http://schemas.microsoft.com/office/powerpoint/2010/main" val="3112758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403" t="11975" r="33472" b="11111"/>
          <a:stretch/>
        </p:blipFill>
        <p:spPr>
          <a:xfrm rot="5400000">
            <a:off x="2482738" y="-1035162"/>
            <a:ext cx="6845524" cy="8940800"/>
          </a:xfrm>
          <a:prstGeom prst="rect">
            <a:avLst/>
          </a:prstGeom>
        </p:spPr>
      </p:pic>
      <p:sp>
        <p:nvSpPr>
          <p:cNvPr id="3" name="TextBox 2"/>
          <p:cNvSpPr txBox="1"/>
          <p:nvPr/>
        </p:nvSpPr>
        <p:spPr>
          <a:xfrm rot="5400000">
            <a:off x="7429502" y="3530602"/>
            <a:ext cx="6731000" cy="461665"/>
          </a:xfrm>
          <a:prstGeom prst="rect">
            <a:avLst/>
          </a:prstGeom>
          <a:noFill/>
        </p:spPr>
        <p:txBody>
          <a:bodyPr wrap="square" rtlCol="0">
            <a:spAutoFit/>
          </a:bodyPr>
          <a:lstStyle/>
          <a:p>
            <a:r>
              <a:rPr lang="en-GB" sz="2400" b="1" u="sng" dirty="0">
                <a:latin typeface="Gill Sans MT" panose="020B0502020104020203" pitchFamily="34" charset="0"/>
              </a:rPr>
              <a:t>Cursive Handwriting Practice – Week 3</a:t>
            </a:r>
          </a:p>
        </p:txBody>
      </p:sp>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33</a:t>
            </a:r>
          </a:p>
        </p:txBody>
      </p:sp>
    </p:spTree>
    <p:extLst>
      <p:ext uri="{BB962C8B-B14F-4D97-AF65-F5344CB8AC3E}">
        <p14:creationId xmlns:p14="http://schemas.microsoft.com/office/powerpoint/2010/main" val="3112806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333" t="11358" r="33541" b="9876"/>
          <a:stretch/>
        </p:blipFill>
        <p:spPr>
          <a:xfrm rot="5400000">
            <a:off x="2491195" y="-1151346"/>
            <a:ext cx="6822259" cy="9124950"/>
          </a:xfrm>
          <a:prstGeom prst="rect">
            <a:avLst/>
          </a:prstGeom>
        </p:spPr>
      </p:pic>
      <p:sp>
        <p:nvSpPr>
          <p:cNvPr id="3" name="TextBox 2"/>
          <p:cNvSpPr txBox="1"/>
          <p:nvPr/>
        </p:nvSpPr>
        <p:spPr>
          <a:xfrm rot="5400000">
            <a:off x="7429502" y="3530602"/>
            <a:ext cx="6731000" cy="461665"/>
          </a:xfrm>
          <a:prstGeom prst="rect">
            <a:avLst/>
          </a:prstGeom>
          <a:noFill/>
        </p:spPr>
        <p:txBody>
          <a:bodyPr wrap="square" rtlCol="0">
            <a:spAutoFit/>
          </a:bodyPr>
          <a:lstStyle/>
          <a:p>
            <a:r>
              <a:rPr lang="en-GB" sz="2400" b="1" u="sng" dirty="0">
                <a:latin typeface="Gill Sans MT" panose="020B0502020104020203" pitchFamily="34" charset="0"/>
              </a:rPr>
              <a:t>Cursive Handwriting Practice – Week 4</a:t>
            </a:r>
          </a:p>
        </p:txBody>
      </p:sp>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34</a:t>
            </a:r>
          </a:p>
        </p:txBody>
      </p:sp>
    </p:spTree>
    <p:extLst>
      <p:ext uri="{BB962C8B-B14F-4D97-AF65-F5344CB8AC3E}">
        <p14:creationId xmlns:p14="http://schemas.microsoft.com/office/powerpoint/2010/main" val="26147501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3611" t="12098" r="33541" b="9630"/>
          <a:stretch/>
        </p:blipFill>
        <p:spPr>
          <a:xfrm rot="5400000">
            <a:off x="2507015" y="-1167165"/>
            <a:ext cx="6858000" cy="9192330"/>
          </a:xfrm>
          <a:prstGeom prst="rect">
            <a:avLst/>
          </a:prstGeom>
        </p:spPr>
      </p:pic>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34</a:t>
            </a:r>
          </a:p>
        </p:txBody>
      </p:sp>
    </p:spTree>
    <p:extLst>
      <p:ext uri="{BB962C8B-B14F-4D97-AF65-F5344CB8AC3E}">
        <p14:creationId xmlns:p14="http://schemas.microsoft.com/office/powerpoint/2010/main" val="2085726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217" y="243225"/>
            <a:ext cx="2784909"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Gill Sans MT" panose="020B0502020104020203" pitchFamily="34" charset="0"/>
                <a:ea typeface="+mn-ea"/>
                <a:cs typeface="+mn-cs"/>
              </a:rPr>
              <a:t>Maths</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graphicFrame>
        <p:nvGraphicFramePr>
          <p:cNvPr id="11" name="Table 10"/>
          <p:cNvGraphicFramePr>
            <a:graphicFrameLocks noGrp="1"/>
          </p:cNvGraphicFramePr>
          <p:nvPr/>
        </p:nvGraphicFramePr>
        <p:xfrm>
          <a:off x="90181" y="873702"/>
          <a:ext cx="5881661" cy="5916604"/>
        </p:xfrm>
        <a:graphic>
          <a:graphicData uri="http://schemas.openxmlformats.org/drawingml/2006/table">
            <a:tbl>
              <a:tblPr firstRow="1" bandRow="1">
                <a:tableStyleId>{5940675A-B579-460E-94D1-54222C63F5DA}</a:tableStyleId>
              </a:tblPr>
              <a:tblGrid>
                <a:gridCol w="1361911">
                  <a:extLst>
                    <a:ext uri="{9D8B030D-6E8A-4147-A177-3AD203B41FA5}">
                      <a16:colId xmlns:a16="http://schemas.microsoft.com/office/drawing/2014/main" val="20000"/>
                    </a:ext>
                  </a:extLst>
                </a:gridCol>
                <a:gridCol w="4519750">
                  <a:extLst>
                    <a:ext uri="{9D8B030D-6E8A-4147-A177-3AD203B41FA5}">
                      <a16:colId xmlns:a16="http://schemas.microsoft.com/office/drawing/2014/main" val="3971274277"/>
                    </a:ext>
                  </a:extLst>
                </a:gridCol>
              </a:tblGrid>
              <a:tr h="396000">
                <a:tc gridSpan="2">
                  <a:txBody>
                    <a:bodyPr/>
                    <a:lstStyle/>
                    <a:p>
                      <a:pPr algn="ctr"/>
                      <a:r>
                        <a:rPr lang="en-US" sz="1400" b="1" u="none" dirty="0">
                          <a:latin typeface="Gill Sans"/>
                        </a:rPr>
                        <a:t>Representing</a:t>
                      </a:r>
                      <a:r>
                        <a:rPr lang="en-US" sz="1400" b="1" u="none" baseline="0" dirty="0">
                          <a:latin typeface="Gill Sans"/>
                        </a:rPr>
                        <a:t> data </a:t>
                      </a:r>
                      <a:endParaRPr lang="en-GB" sz="1400" b="1" u="none" dirty="0">
                        <a:latin typeface="Gill Sans"/>
                      </a:endParaRPr>
                    </a:p>
                  </a:txBody>
                  <a:tcPr anchor="ctr">
                    <a:solidFill>
                      <a:schemeClr val="accent4">
                        <a:lumMod val="20000"/>
                        <a:lumOff val="80000"/>
                      </a:schemeClr>
                    </a:solidFill>
                  </a:tcPr>
                </a:tc>
                <a:tc hMerge="1">
                  <a:txBody>
                    <a:bodyPr/>
                    <a:lstStyle/>
                    <a:p>
                      <a:endParaRPr lang="en-GB"/>
                    </a:p>
                  </a:txBody>
                  <a:tcPr/>
                </a:tc>
                <a:extLst>
                  <a:ext uri="{0D108BD9-81ED-4DB2-BD59-A6C34878D82A}">
                    <a16:rowId xmlns:a16="http://schemas.microsoft.com/office/drawing/2014/main" val="1184093998"/>
                  </a:ext>
                </a:extLst>
              </a:tr>
              <a:tr h="258652">
                <a:tc>
                  <a:txBody>
                    <a:bodyPr/>
                    <a:lstStyle/>
                    <a:p>
                      <a:pPr algn="l"/>
                      <a:r>
                        <a:rPr lang="en-GB" sz="1200" b="1" dirty="0">
                          <a:latin typeface="Gill Sans"/>
                        </a:rPr>
                        <a:t>Key Word</a:t>
                      </a:r>
                    </a:p>
                  </a:txBody>
                  <a:tcPr anchor="ctr">
                    <a:solidFill>
                      <a:schemeClr val="accent4">
                        <a:lumMod val="20000"/>
                        <a:lumOff val="80000"/>
                      </a:schemeClr>
                    </a:solidFill>
                  </a:tcPr>
                </a:tc>
                <a:tc>
                  <a:txBody>
                    <a:bodyPr/>
                    <a:lstStyle/>
                    <a:p>
                      <a:pPr algn="l"/>
                      <a:r>
                        <a:rPr lang="en-GB" sz="1200" b="1" dirty="0">
                          <a:latin typeface="Gill Sans"/>
                        </a:rPr>
                        <a:t>Definition</a:t>
                      </a:r>
                    </a:p>
                  </a:txBody>
                  <a:tcPr anchor="ctr">
                    <a:solidFill>
                      <a:schemeClr val="accent4">
                        <a:lumMod val="20000"/>
                        <a:lumOff val="80000"/>
                      </a:schemeClr>
                    </a:solidFill>
                  </a:tcPr>
                </a:tc>
                <a:extLst>
                  <a:ext uri="{0D108BD9-81ED-4DB2-BD59-A6C34878D82A}">
                    <a16:rowId xmlns:a16="http://schemas.microsoft.com/office/drawing/2014/main" val="10000"/>
                  </a:ext>
                </a:extLst>
              </a:tr>
              <a:tr h="396000">
                <a:tc>
                  <a:txBody>
                    <a:bodyPr/>
                    <a:lstStyle/>
                    <a:p>
                      <a:pPr algn="l" fontAlgn="ctr"/>
                      <a:r>
                        <a:rPr lang="en-GB" sz="1200" b="0" i="0" u="none" strike="noStrike" dirty="0">
                          <a:solidFill>
                            <a:srgbClr val="000000"/>
                          </a:solidFill>
                          <a:effectLst/>
                          <a:latin typeface="Gill Sans"/>
                        </a:rPr>
                        <a:t>Two-way table</a:t>
                      </a:r>
                    </a:p>
                  </a:txBody>
                  <a:tcPr marL="0" marR="0" marT="0" marB="0" anchor="ctr"/>
                </a:tc>
                <a:tc>
                  <a:txBody>
                    <a:bodyPr/>
                    <a:lstStyle/>
                    <a:p>
                      <a:pPr lvl="0" algn="l" fontAlgn="ctr"/>
                      <a:r>
                        <a:rPr lang="en-US" sz="1200" b="0" i="0" u="none" strike="noStrike" dirty="0">
                          <a:solidFill>
                            <a:srgbClr val="000000"/>
                          </a:solidFill>
                          <a:effectLst/>
                          <a:latin typeface="Gill Sans"/>
                        </a:rPr>
                        <a:t> A table that shows information from more than one category</a:t>
                      </a:r>
                    </a:p>
                  </a:txBody>
                  <a:tcPr marL="0" marR="0" marT="0" marB="0" anchor="ctr"/>
                </a:tc>
                <a:extLst>
                  <a:ext uri="{0D108BD9-81ED-4DB2-BD59-A6C34878D82A}">
                    <a16:rowId xmlns:a16="http://schemas.microsoft.com/office/drawing/2014/main" val="1807274477"/>
                  </a:ext>
                </a:extLst>
              </a:tr>
              <a:tr h="396000">
                <a:tc>
                  <a:txBody>
                    <a:bodyPr/>
                    <a:lstStyle/>
                    <a:p>
                      <a:pPr algn="l" fontAlgn="ctr"/>
                      <a:r>
                        <a:rPr lang="en-US" sz="1200" b="0" i="0" u="none" strike="noStrike" dirty="0">
                          <a:solidFill>
                            <a:srgbClr val="000000"/>
                          </a:solidFill>
                          <a:effectLst/>
                          <a:latin typeface="Gill Sans"/>
                        </a:rPr>
                        <a:t>Frequency polygon</a:t>
                      </a:r>
                      <a:endParaRPr lang="en-GB" sz="1200" b="0" i="0" u="none" strike="noStrike" dirty="0">
                        <a:solidFill>
                          <a:srgbClr val="000000"/>
                        </a:solidFill>
                        <a:effectLst/>
                        <a:latin typeface="Gill Sans"/>
                      </a:endParaRPr>
                    </a:p>
                  </a:txBody>
                  <a:tcPr marL="0" marR="0" marT="0" marB="0" anchor="ctr"/>
                </a:tc>
                <a:tc>
                  <a:txBody>
                    <a:bodyPr/>
                    <a:lstStyle/>
                    <a:p>
                      <a:pPr lvl="0"/>
                      <a:r>
                        <a:rPr lang="en-US" sz="1200" dirty="0">
                          <a:latin typeface="Gill Sans"/>
                        </a:rPr>
                        <a:t> A graph that uses lines to join the mid points of each interval</a:t>
                      </a:r>
                    </a:p>
                  </a:txBody>
                  <a:tcPr marL="0" marR="0" marT="0" marB="0" anchor="ctr"/>
                </a:tc>
                <a:extLst>
                  <a:ext uri="{0D108BD9-81ED-4DB2-BD59-A6C34878D82A}">
                    <a16:rowId xmlns:a16="http://schemas.microsoft.com/office/drawing/2014/main" val="302122902"/>
                  </a:ext>
                </a:extLst>
              </a:tr>
              <a:tr h="396000">
                <a:tc>
                  <a:txBody>
                    <a:bodyPr/>
                    <a:lstStyle/>
                    <a:p>
                      <a:pPr algn="l" fontAlgn="ctr"/>
                      <a:r>
                        <a:rPr lang="en-GB" sz="1200" b="0" i="0" u="none" strike="noStrike" dirty="0">
                          <a:solidFill>
                            <a:srgbClr val="000000"/>
                          </a:solidFill>
                          <a:effectLst/>
                          <a:latin typeface="Gill Sans"/>
                        </a:rPr>
                        <a:t>Pie chart</a:t>
                      </a:r>
                    </a:p>
                  </a:txBody>
                  <a:tcPr marL="0" marR="0" marT="0" marB="0" anchor="ctr"/>
                </a:tc>
                <a:tc>
                  <a:txBody>
                    <a:bodyPr/>
                    <a:lstStyle/>
                    <a:p>
                      <a:pPr lvl="0" algn="l" fontAlgn="ctr"/>
                      <a:r>
                        <a:rPr lang="en-US" sz="1200" b="0" i="0" u="none" strike="noStrike" dirty="0">
                          <a:solidFill>
                            <a:srgbClr val="000000"/>
                          </a:solidFill>
                          <a:effectLst/>
                          <a:latin typeface="Gill Sans"/>
                        </a:rPr>
                        <a:t> A circular chart that shows proportion of each group </a:t>
                      </a:r>
                    </a:p>
                  </a:txBody>
                  <a:tcPr marL="0" marR="0" marT="0" marB="0" anchor="ctr"/>
                </a:tc>
                <a:extLst>
                  <a:ext uri="{0D108BD9-81ED-4DB2-BD59-A6C34878D82A}">
                    <a16:rowId xmlns:a16="http://schemas.microsoft.com/office/drawing/2014/main" val="1119940337"/>
                  </a:ext>
                </a:extLst>
              </a:tr>
              <a:tr h="396000">
                <a:tc>
                  <a:txBody>
                    <a:bodyPr/>
                    <a:lstStyle/>
                    <a:p>
                      <a:pPr algn="l" fontAlgn="ctr"/>
                      <a:r>
                        <a:rPr lang="en-GB" sz="1200" b="0" i="0" u="none" strike="noStrike" dirty="0">
                          <a:solidFill>
                            <a:srgbClr val="000000"/>
                          </a:solidFill>
                          <a:effectLst/>
                          <a:latin typeface="Gill Sans"/>
                        </a:rPr>
                        <a:t>Scatter graph</a:t>
                      </a:r>
                    </a:p>
                  </a:txBody>
                  <a:tcPr marL="0" marR="0" marT="0" marB="0" anchor="ctr"/>
                </a:tc>
                <a:tc>
                  <a:txBody>
                    <a:bodyPr/>
                    <a:lstStyle/>
                    <a:p>
                      <a:pPr lvl="0" algn="l" fontAlgn="ctr"/>
                      <a:r>
                        <a:rPr lang="en-US" sz="1200" b="0" i="0" u="none" strike="noStrike" dirty="0">
                          <a:solidFill>
                            <a:srgbClr val="000000"/>
                          </a:solidFill>
                          <a:effectLst/>
                          <a:latin typeface="Gill Sans"/>
                        </a:rPr>
                        <a:t> A graph to show to compare two variables</a:t>
                      </a:r>
                    </a:p>
                  </a:txBody>
                  <a:tcPr marL="0" marR="0" marT="0" marB="0" anchor="ctr"/>
                </a:tc>
                <a:extLst>
                  <a:ext uri="{0D108BD9-81ED-4DB2-BD59-A6C34878D82A}">
                    <a16:rowId xmlns:a16="http://schemas.microsoft.com/office/drawing/2014/main" val="2666364708"/>
                  </a:ext>
                </a:extLst>
              </a:tr>
              <a:tr h="396000">
                <a:tc>
                  <a:txBody>
                    <a:bodyPr/>
                    <a:lstStyle/>
                    <a:p>
                      <a:pPr algn="l" fontAlgn="ctr"/>
                      <a:r>
                        <a:rPr lang="en-GB" sz="1200" b="0" i="0" u="none" strike="noStrike" dirty="0">
                          <a:solidFill>
                            <a:srgbClr val="000000"/>
                          </a:solidFill>
                          <a:effectLst/>
                          <a:latin typeface="Gill Sans"/>
                        </a:rPr>
                        <a:t>Correlation</a:t>
                      </a:r>
                    </a:p>
                  </a:txBody>
                  <a:tcPr marL="0" marR="0" marT="0" marB="0" anchor="ctr"/>
                </a:tc>
                <a:tc>
                  <a:txBody>
                    <a:bodyPr/>
                    <a:lstStyle/>
                    <a:p>
                      <a:pPr lvl="0" algn="l" fontAlgn="ctr"/>
                      <a:r>
                        <a:rPr lang="en-US" sz="1200" b="0" i="0" u="none" strike="noStrike" dirty="0">
                          <a:solidFill>
                            <a:srgbClr val="000000"/>
                          </a:solidFill>
                          <a:effectLst/>
                          <a:latin typeface="Gill Sans"/>
                        </a:rPr>
                        <a:t> Shows whether there is a relationship between the two variables</a:t>
                      </a:r>
                    </a:p>
                  </a:txBody>
                  <a:tcPr marL="0" marR="0" marT="0" marB="0" anchor="ctr"/>
                </a:tc>
                <a:extLst>
                  <a:ext uri="{0D108BD9-81ED-4DB2-BD59-A6C34878D82A}">
                    <a16:rowId xmlns:a16="http://schemas.microsoft.com/office/drawing/2014/main" val="1334142328"/>
                  </a:ext>
                </a:extLst>
              </a:tr>
              <a:tr h="396000">
                <a:tc>
                  <a:txBody>
                    <a:bodyPr/>
                    <a:lstStyle/>
                    <a:p>
                      <a:pPr algn="l" fontAlgn="ctr"/>
                      <a:r>
                        <a:rPr lang="en-GB" sz="1200" b="0" i="0" u="none" strike="noStrike" dirty="0">
                          <a:solidFill>
                            <a:srgbClr val="000000"/>
                          </a:solidFill>
                          <a:effectLst/>
                          <a:latin typeface="Gill Sans"/>
                        </a:rPr>
                        <a:t>Line of best fit</a:t>
                      </a:r>
                    </a:p>
                  </a:txBody>
                  <a:tcPr marL="0" marR="0" marT="0" marB="0" anchor="ctr"/>
                </a:tc>
                <a:tc>
                  <a:txBody>
                    <a:bodyPr/>
                    <a:lstStyle/>
                    <a:p>
                      <a:pPr lvl="0" algn="l" fontAlgn="ctr"/>
                      <a:r>
                        <a:rPr lang="en-US" sz="1200" b="0" i="0" u="none" strike="noStrike" dirty="0">
                          <a:solidFill>
                            <a:srgbClr val="000000"/>
                          </a:solidFill>
                          <a:effectLst/>
                          <a:latin typeface="Gill Sans"/>
                        </a:rPr>
                        <a:t> A straight line that bests fits the data.  It may pass through some   or none of the points</a:t>
                      </a:r>
                    </a:p>
                  </a:txBody>
                  <a:tcPr marL="0" marR="0" marT="0" marB="0" anchor="ctr"/>
                </a:tc>
                <a:extLst>
                  <a:ext uri="{0D108BD9-81ED-4DB2-BD59-A6C34878D82A}">
                    <a16:rowId xmlns:a16="http://schemas.microsoft.com/office/drawing/2014/main" val="3260151843"/>
                  </a:ext>
                </a:extLst>
              </a:tr>
              <a:tr h="396000">
                <a:tc>
                  <a:txBody>
                    <a:bodyPr/>
                    <a:lstStyle/>
                    <a:p>
                      <a:pPr algn="l" fontAlgn="ctr"/>
                      <a:r>
                        <a:rPr lang="en-GB" sz="1200" b="0" i="0" u="none" strike="noStrike" dirty="0">
                          <a:solidFill>
                            <a:srgbClr val="000000"/>
                          </a:solidFill>
                          <a:effectLst/>
                          <a:latin typeface="Gill Sans"/>
                        </a:rPr>
                        <a:t>Outlier</a:t>
                      </a:r>
                    </a:p>
                  </a:txBody>
                  <a:tcPr marL="0" marR="0" marT="0" marB="0" anchor="ctr"/>
                </a:tc>
                <a:tc>
                  <a:txBody>
                    <a:bodyPr/>
                    <a:lstStyle/>
                    <a:p>
                      <a:pPr lvl="0" algn="l" fontAlgn="ctr"/>
                      <a:r>
                        <a:rPr lang="en-US" sz="1200" b="0" i="0" u="none" strike="noStrike" dirty="0">
                          <a:solidFill>
                            <a:srgbClr val="000000"/>
                          </a:solidFill>
                          <a:effectLst/>
                          <a:latin typeface="Gill Sans"/>
                        </a:rPr>
                        <a:t> Is a point that does not fit the data set</a:t>
                      </a:r>
                    </a:p>
                  </a:txBody>
                  <a:tcPr marL="0" marR="0" marT="0" marB="0" anchor="ctr"/>
                </a:tc>
                <a:extLst>
                  <a:ext uri="{0D108BD9-81ED-4DB2-BD59-A6C34878D82A}">
                    <a16:rowId xmlns:a16="http://schemas.microsoft.com/office/drawing/2014/main" val="619667051"/>
                  </a:ext>
                </a:extLst>
              </a:tr>
              <a:tr h="396000">
                <a:tc>
                  <a:txBody>
                    <a:bodyPr/>
                    <a:lstStyle/>
                    <a:p>
                      <a:pPr algn="l" fontAlgn="ctr"/>
                      <a:r>
                        <a:rPr lang="en-US" sz="1200" b="0" i="0" u="none" strike="noStrike" dirty="0">
                          <a:solidFill>
                            <a:srgbClr val="000000"/>
                          </a:solidFill>
                          <a:effectLst/>
                          <a:latin typeface="Gill Sans"/>
                        </a:rPr>
                        <a:t>Sampling</a:t>
                      </a:r>
                      <a:endParaRPr lang="en-GB" sz="1200" b="0" i="0" u="none" strike="noStrike" dirty="0">
                        <a:solidFill>
                          <a:srgbClr val="000000"/>
                        </a:solidFill>
                        <a:effectLst/>
                        <a:latin typeface="Gill Sans"/>
                      </a:endParaRPr>
                    </a:p>
                  </a:txBody>
                  <a:tcPr marL="0" marR="0" marT="0" marB="0" anchor="ctr"/>
                </a:tc>
                <a:tc>
                  <a:txBody>
                    <a:bodyPr/>
                    <a:lstStyle/>
                    <a:p>
                      <a:r>
                        <a:rPr lang="en-US" sz="1200" dirty="0">
                          <a:latin typeface="Gill Sans"/>
                        </a:rPr>
                        <a:t> A statistical methodology that uses a portion of a total population  to represent the full population</a:t>
                      </a:r>
                      <a:endParaRPr lang="en-GB" sz="1200" dirty="0">
                        <a:latin typeface="Gill Sans"/>
                      </a:endParaRPr>
                    </a:p>
                  </a:txBody>
                  <a:tcPr marL="0" marR="0" marT="0" marB="0" anchor="ctr"/>
                </a:tc>
                <a:extLst>
                  <a:ext uri="{0D108BD9-81ED-4DB2-BD59-A6C34878D82A}">
                    <a16:rowId xmlns:a16="http://schemas.microsoft.com/office/drawing/2014/main" val="591994769"/>
                  </a:ext>
                </a:extLst>
              </a:tr>
              <a:tr h="396000">
                <a:tc>
                  <a:txBody>
                    <a:bodyPr/>
                    <a:lstStyle/>
                    <a:p>
                      <a:pPr algn="l" fontAlgn="ctr"/>
                      <a:r>
                        <a:rPr lang="en-US" sz="1200" b="0" i="0" u="none" strike="noStrike" dirty="0">
                          <a:solidFill>
                            <a:srgbClr val="000000"/>
                          </a:solidFill>
                          <a:effectLst/>
                          <a:latin typeface="Gill Sans"/>
                        </a:rPr>
                        <a:t>Stratified</a:t>
                      </a:r>
                      <a:r>
                        <a:rPr lang="en-US" sz="1200" b="0" i="0" u="none" strike="noStrike" baseline="0" dirty="0">
                          <a:solidFill>
                            <a:srgbClr val="000000"/>
                          </a:solidFill>
                          <a:effectLst/>
                          <a:latin typeface="Gill Sans"/>
                        </a:rPr>
                        <a:t> sampling</a:t>
                      </a:r>
                      <a:endParaRPr lang="en-GB" sz="1200" b="0" i="0" u="none" strike="noStrike" dirty="0">
                        <a:solidFill>
                          <a:srgbClr val="000000"/>
                        </a:solidFill>
                        <a:effectLst/>
                        <a:latin typeface="Gill Sans"/>
                      </a:endParaRPr>
                    </a:p>
                  </a:txBody>
                  <a:tcPr marL="0" marR="0" marT="0" marB="0" anchor="ctr"/>
                </a:tc>
                <a:tc>
                  <a:txBody>
                    <a:bodyPr/>
                    <a:lstStyle/>
                    <a:p>
                      <a:r>
                        <a:rPr lang="en-US" sz="1200" dirty="0">
                          <a:latin typeface="Gill Sans"/>
                        </a:rPr>
                        <a:t> Stratified sampling is when</a:t>
                      </a:r>
                      <a:r>
                        <a:rPr lang="en-US" sz="1200" baseline="0" dirty="0">
                          <a:latin typeface="Gill Sans"/>
                        </a:rPr>
                        <a:t> the sample is proportional to the population</a:t>
                      </a:r>
                      <a:endParaRPr lang="en-GB" sz="1200" dirty="0">
                        <a:latin typeface="Gill Sans"/>
                      </a:endParaRPr>
                    </a:p>
                  </a:txBody>
                  <a:tcPr marL="0" marR="0" marT="0" marB="0" anchor="ctr"/>
                </a:tc>
                <a:extLst>
                  <a:ext uri="{0D108BD9-81ED-4DB2-BD59-A6C34878D82A}">
                    <a16:rowId xmlns:a16="http://schemas.microsoft.com/office/drawing/2014/main" val="270688304"/>
                  </a:ext>
                </a:extLst>
              </a:tr>
              <a:tr h="396000">
                <a:tc>
                  <a:txBody>
                    <a:bodyPr/>
                    <a:lstStyle/>
                    <a:p>
                      <a:pPr algn="l" fontAlgn="ctr"/>
                      <a:r>
                        <a:rPr lang="en-US" sz="1200" b="0" i="0" u="none" strike="noStrike" dirty="0">
                          <a:solidFill>
                            <a:srgbClr val="000000"/>
                          </a:solidFill>
                          <a:effectLst/>
                          <a:latin typeface="Gill Sans"/>
                        </a:rPr>
                        <a:t>Capture recapture</a:t>
                      </a:r>
                      <a:endParaRPr lang="en-GB" sz="1200" b="0" i="0" u="none" strike="noStrike" dirty="0">
                        <a:solidFill>
                          <a:srgbClr val="000000"/>
                        </a:solidFill>
                        <a:effectLst/>
                        <a:latin typeface="Gill Sans"/>
                      </a:endParaRPr>
                    </a:p>
                  </a:txBody>
                  <a:tcPr marL="0" marR="0" marT="0" marB="0" anchor="ctr"/>
                </a:tc>
                <a:tc>
                  <a:txBody>
                    <a:bodyPr/>
                    <a:lstStyle/>
                    <a:p>
                      <a:r>
                        <a:rPr lang="en-US" sz="1200" dirty="0">
                          <a:latin typeface="Gill Sans"/>
                        </a:rPr>
                        <a:t> Capture recapture is a sampling technique used to estimate population size</a:t>
                      </a:r>
                      <a:endParaRPr lang="en-GB" sz="1200" dirty="0">
                        <a:latin typeface="Gill Sans"/>
                      </a:endParaRPr>
                    </a:p>
                  </a:txBody>
                  <a:tcPr marL="0" marR="0" marT="0" marB="0" anchor="ctr"/>
                </a:tc>
                <a:extLst>
                  <a:ext uri="{0D108BD9-81ED-4DB2-BD59-A6C34878D82A}">
                    <a16:rowId xmlns:a16="http://schemas.microsoft.com/office/drawing/2014/main" val="2993388710"/>
                  </a:ext>
                </a:extLst>
              </a:tr>
              <a:tr h="396000">
                <a:tc rowSpan="3">
                  <a:txBody>
                    <a:bodyPr/>
                    <a:lstStyle/>
                    <a:p>
                      <a:pPr algn="ctr" fontAlgn="ctr"/>
                      <a:r>
                        <a:rPr lang="en-US" sz="1200" b="0" i="0" u="none" strike="noStrike" dirty="0">
                          <a:solidFill>
                            <a:srgbClr val="000000"/>
                          </a:solidFill>
                          <a:effectLst/>
                          <a:latin typeface="Gill Sans"/>
                        </a:rPr>
                        <a:t>Histograms</a:t>
                      </a:r>
                      <a:endParaRPr lang="en-GB" sz="1200" b="0" i="0" u="none" strike="noStrike" dirty="0">
                        <a:solidFill>
                          <a:srgbClr val="000000"/>
                        </a:solidFill>
                        <a:effectLst/>
                        <a:latin typeface="Gill Sans"/>
                      </a:endParaRPr>
                    </a:p>
                  </a:txBody>
                  <a:tcPr marL="0" marR="0" marT="0" marB="0" anchor="ctr"/>
                </a:tc>
                <a:tc>
                  <a:txBody>
                    <a:bodyPr/>
                    <a:lstStyle/>
                    <a:p>
                      <a:pPr marR="0" indent="0" algn="l" rtl="0">
                        <a:lnSpc>
                          <a:spcPct val="119000"/>
                        </a:lnSpc>
                        <a:spcBef>
                          <a:spcPts val="0"/>
                        </a:spcBef>
                        <a:spcAft>
                          <a:spcPts val="1400"/>
                        </a:spcAft>
                      </a:pPr>
                      <a:r>
                        <a:rPr lang="en-US" sz="1200" kern="1400" dirty="0">
                          <a:ln>
                            <a:noFill/>
                          </a:ln>
                          <a:solidFill>
                            <a:srgbClr val="000000"/>
                          </a:solidFill>
                          <a:effectLst/>
                          <a:latin typeface="Gill Sans"/>
                        </a:rPr>
                        <a:t>Display frequency data using bars of unequal width.  Histograms show frequency density on the y axis</a:t>
                      </a:r>
                    </a:p>
                  </a:txBody>
                  <a:tcPr marL="36576" marR="36576" marT="36576" marB="36576" anchor="ctr"/>
                </a:tc>
                <a:extLst>
                  <a:ext uri="{0D108BD9-81ED-4DB2-BD59-A6C34878D82A}">
                    <a16:rowId xmlns:a16="http://schemas.microsoft.com/office/drawing/2014/main" val="2675936066"/>
                  </a:ext>
                </a:extLst>
              </a:tr>
              <a:tr h="396000">
                <a:tc vMerge="1">
                  <a:txBody>
                    <a:bodyPr/>
                    <a:lstStyle/>
                    <a:p>
                      <a:pPr algn="l" fontAlgn="ctr"/>
                      <a:endParaRPr lang="en-GB" sz="1200" b="0" i="0" u="none" strike="noStrike" dirty="0">
                        <a:solidFill>
                          <a:srgbClr val="000000"/>
                        </a:solidFill>
                        <a:effectLst/>
                        <a:latin typeface="Gill Sans"/>
                      </a:endParaRPr>
                    </a:p>
                  </a:txBody>
                  <a:tcPr marL="0" marR="0" marT="0" marB="0" anchor="ctr"/>
                </a:tc>
                <a:tc>
                  <a:txBody>
                    <a:bodyPr/>
                    <a:lstStyle/>
                    <a:p>
                      <a:pPr marR="0" indent="0" algn="l" rtl="0">
                        <a:lnSpc>
                          <a:spcPct val="119000"/>
                        </a:lnSpc>
                        <a:spcBef>
                          <a:spcPts val="0"/>
                        </a:spcBef>
                        <a:spcAft>
                          <a:spcPts val="1400"/>
                        </a:spcAft>
                      </a:pPr>
                      <a:r>
                        <a:rPr lang="en-US" sz="1200" kern="1400" dirty="0">
                          <a:ln>
                            <a:noFill/>
                          </a:ln>
                          <a:solidFill>
                            <a:srgbClr val="000000"/>
                          </a:solidFill>
                          <a:effectLst/>
                          <a:latin typeface="Gill Sans"/>
                        </a:rPr>
                        <a:t>Frequency Density = Frequency ÷ class width</a:t>
                      </a:r>
                    </a:p>
                  </a:txBody>
                  <a:tcPr marL="36576" marR="36576" marT="36576" marB="36576" anchor="ctr"/>
                </a:tc>
                <a:extLst>
                  <a:ext uri="{0D108BD9-81ED-4DB2-BD59-A6C34878D82A}">
                    <a16:rowId xmlns:a16="http://schemas.microsoft.com/office/drawing/2014/main" val="2508985042"/>
                  </a:ext>
                </a:extLst>
              </a:tr>
              <a:tr h="396000">
                <a:tc vMerge="1">
                  <a:txBody>
                    <a:bodyPr/>
                    <a:lstStyle/>
                    <a:p>
                      <a:pPr algn="l" fontAlgn="ctr"/>
                      <a:endParaRPr lang="en-GB" sz="1200" b="0" i="0" u="none" strike="noStrike" dirty="0">
                        <a:solidFill>
                          <a:srgbClr val="000000"/>
                        </a:solidFill>
                        <a:effectLst/>
                        <a:latin typeface="Gill Sans"/>
                      </a:endParaRPr>
                    </a:p>
                  </a:txBody>
                  <a:tcPr marL="0" marR="0" marT="0" marB="0" anchor="ctr"/>
                </a:tc>
                <a:tc>
                  <a:txBody>
                    <a:bodyPr/>
                    <a:lstStyle/>
                    <a:p>
                      <a:pPr marR="0" indent="0" algn="l" rtl="0">
                        <a:lnSpc>
                          <a:spcPct val="119000"/>
                        </a:lnSpc>
                        <a:spcBef>
                          <a:spcPts val="0"/>
                        </a:spcBef>
                        <a:spcAft>
                          <a:spcPts val="1400"/>
                        </a:spcAft>
                      </a:pPr>
                      <a:r>
                        <a:rPr lang="en-US" sz="1200" kern="1400" dirty="0">
                          <a:ln>
                            <a:noFill/>
                          </a:ln>
                          <a:solidFill>
                            <a:srgbClr val="000000"/>
                          </a:solidFill>
                          <a:effectLst/>
                          <a:latin typeface="Gill Sans"/>
                        </a:rPr>
                        <a:t>Frequency = Frequency density x class width</a:t>
                      </a:r>
                    </a:p>
                  </a:txBody>
                  <a:tcPr marL="36576" marR="36576" marT="36576" marB="36576" anchor="ctr"/>
                </a:tc>
                <a:extLst>
                  <a:ext uri="{0D108BD9-81ED-4DB2-BD59-A6C34878D82A}">
                    <a16:rowId xmlns:a16="http://schemas.microsoft.com/office/drawing/2014/main" val="626821433"/>
                  </a:ext>
                </a:extLst>
              </a:tr>
            </a:tbl>
          </a:graphicData>
        </a:graphic>
      </p:graphicFrame>
      <p:sp>
        <p:nvSpPr>
          <p:cNvPr id="6" name="TextBox 5"/>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a:t>
            </a:r>
          </a:p>
        </p:txBody>
      </p:sp>
      <p:graphicFrame>
        <p:nvGraphicFramePr>
          <p:cNvPr id="9" name="Table 8"/>
          <p:cNvGraphicFramePr>
            <a:graphicFrameLocks noGrp="1"/>
          </p:cNvGraphicFramePr>
          <p:nvPr>
            <p:extLst>
              <p:ext uri="{D42A27DB-BD31-4B8C-83A1-F6EECF244321}">
                <p14:modId xmlns:p14="http://schemas.microsoft.com/office/powerpoint/2010/main" val="1831324717"/>
              </p:ext>
            </p:extLst>
          </p:nvPr>
        </p:nvGraphicFramePr>
        <p:xfrm>
          <a:off x="6128548" y="873704"/>
          <a:ext cx="5881661" cy="5049839"/>
        </p:xfrm>
        <a:graphic>
          <a:graphicData uri="http://schemas.openxmlformats.org/drawingml/2006/table">
            <a:tbl>
              <a:tblPr firstRow="1" bandRow="1">
                <a:tableStyleId>{5940675A-B579-460E-94D1-54222C63F5DA}</a:tableStyleId>
              </a:tblPr>
              <a:tblGrid>
                <a:gridCol w="1245071">
                  <a:extLst>
                    <a:ext uri="{9D8B030D-6E8A-4147-A177-3AD203B41FA5}">
                      <a16:colId xmlns:a16="http://schemas.microsoft.com/office/drawing/2014/main" val="20000"/>
                    </a:ext>
                  </a:extLst>
                </a:gridCol>
                <a:gridCol w="4636590">
                  <a:extLst>
                    <a:ext uri="{9D8B030D-6E8A-4147-A177-3AD203B41FA5}">
                      <a16:colId xmlns:a16="http://schemas.microsoft.com/office/drawing/2014/main" val="724792203"/>
                    </a:ext>
                  </a:extLst>
                </a:gridCol>
              </a:tblGrid>
              <a:tr h="396000">
                <a:tc gridSpan="2">
                  <a:txBody>
                    <a:bodyPr/>
                    <a:lstStyle/>
                    <a:p>
                      <a:pPr algn="ctr" fontAlgn="ctr"/>
                      <a:r>
                        <a:rPr lang="en-GB" sz="1200" b="1" i="0" u="none" strike="noStrike" dirty="0">
                          <a:solidFill>
                            <a:srgbClr val="000000"/>
                          </a:solidFill>
                          <a:effectLst/>
                          <a:latin typeface="+mj-lt"/>
                        </a:rPr>
                        <a:t>Accuracy and bounds</a:t>
                      </a:r>
                    </a:p>
                  </a:txBody>
                  <a:tcPr anchor="ctr">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1184093998"/>
                  </a:ext>
                </a:extLst>
              </a:tr>
              <a:tr h="297839">
                <a:tc>
                  <a:txBody>
                    <a:bodyPr/>
                    <a:lstStyle/>
                    <a:p>
                      <a:pPr algn="l"/>
                      <a:r>
                        <a:rPr lang="en-GB" sz="1200" b="1" dirty="0">
                          <a:latin typeface="+mj-lt"/>
                        </a:rPr>
                        <a:t>Key Word</a:t>
                      </a:r>
                    </a:p>
                  </a:txBody>
                  <a:tcPr anchor="ctr">
                    <a:solidFill>
                      <a:schemeClr val="accent6">
                        <a:lumMod val="20000"/>
                        <a:lumOff val="80000"/>
                      </a:schemeClr>
                    </a:solidFill>
                  </a:tcPr>
                </a:tc>
                <a:tc>
                  <a:txBody>
                    <a:bodyPr/>
                    <a:lstStyle/>
                    <a:p>
                      <a:pPr algn="l"/>
                      <a:r>
                        <a:rPr lang="en-GB" sz="1200" b="1" dirty="0">
                          <a:latin typeface="+mj-lt"/>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396000">
                <a:tc>
                  <a:txBody>
                    <a:bodyPr/>
                    <a:lstStyle/>
                    <a:p>
                      <a:pPr algn="l" fontAlgn="ctr"/>
                      <a:r>
                        <a:rPr lang="en-GB" sz="1200" b="0" i="0" u="none" strike="noStrike" dirty="0">
                          <a:solidFill>
                            <a:srgbClr val="000000"/>
                          </a:solidFill>
                          <a:effectLst/>
                          <a:latin typeface="+mj-lt"/>
                        </a:rPr>
                        <a:t>Upper bound</a:t>
                      </a:r>
                    </a:p>
                  </a:txBody>
                  <a:tcPr marL="9525" marR="9525" marT="9525" marB="0" anchor="ctr"/>
                </a:tc>
                <a:tc>
                  <a:txBody>
                    <a:bodyPr/>
                    <a:lstStyle/>
                    <a:p>
                      <a:pPr algn="l" fontAlgn="ctr"/>
                      <a:r>
                        <a:rPr lang="en-US" sz="1200" b="0" i="0" u="none" strike="noStrike" dirty="0">
                          <a:solidFill>
                            <a:srgbClr val="000000"/>
                          </a:solidFill>
                          <a:effectLst/>
                          <a:latin typeface="+mj-lt"/>
                        </a:rPr>
                        <a:t> The largest value that a number can be (to a specified degree of accuracy)</a:t>
                      </a:r>
                    </a:p>
                  </a:txBody>
                  <a:tcPr marL="9525" marR="9525" marT="9525" marB="0" anchor="ctr"/>
                </a:tc>
                <a:extLst>
                  <a:ext uri="{0D108BD9-81ED-4DB2-BD59-A6C34878D82A}">
                    <a16:rowId xmlns:a16="http://schemas.microsoft.com/office/drawing/2014/main" val="1807274477"/>
                  </a:ext>
                </a:extLst>
              </a:tr>
              <a:tr h="396000">
                <a:tc>
                  <a:txBody>
                    <a:bodyPr/>
                    <a:lstStyle/>
                    <a:p>
                      <a:pPr algn="l" fontAlgn="ctr"/>
                      <a:r>
                        <a:rPr lang="en-GB" sz="1200" b="0" i="0" u="none" strike="noStrike" dirty="0">
                          <a:solidFill>
                            <a:srgbClr val="000000"/>
                          </a:solidFill>
                          <a:effectLst/>
                          <a:latin typeface="+mj-lt"/>
                        </a:rPr>
                        <a:t>Lower bound</a:t>
                      </a:r>
                    </a:p>
                  </a:txBody>
                  <a:tcPr marL="9525" marR="9525" marT="9525" marB="0" anchor="ctr"/>
                </a:tc>
                <a:tc>
                  <a:txBody>
                    <a:bodyPr/>
                    <a:lstStyle/>
                    <a:p>
                      <a:pPr algn="l" fontAlgn="ctr"/>
                      <a:r>
                        <a:rPr lang="en-US" sz="1200" b="0" i="0" u="none" strike="noStrike" dirty="0">
                          <a:solidFill>
                            <a:srgbClr val="000000"/>
                          </a:solidFill>
                          <a:effectLst/>
                          <a:latin typeface="+mj-lt"/>
                        </a:rPr>
                        <a:t> The smallest value that a number can be (to a specified degree of accuracy)</a:t>
                      </a:r>
                    </a:p>
                  </a:txBody>
                  <a:tcPr marL="9525" marR="9525" marT="9525" marB="0" anchor="ctr"/>
                </a:tc>
                <a:extLst>
                  <a:ext uri="{0D108BD9-81ED-4DB2-BD59-A6C34878D82A}">
                    <a16:rowId xmlns:a16="http://schemas.microsoft.com/office/drawing/2014/main" val="302122902"/>
                  </a:ext>
                </a:extLst>
              </a:tr>
              <a:tr h="396000">
                <a:tc>
                  <a:txBody>
                    <a:bodyPr/>
                    <a:lstStyle/>
                    <a:p>
                      <a:pPr algn="l" fontAlgn="ctr"/>
                      <a:r>
                        <a:rPr lang="en-GB" sz="1200" b="0" i="0" u="none" strike="noStrike" dirty="0">
                          <a:solidFill>
                            <a:srgbClr val="000000"/>
                          </a:solidFill>
                          <a:effectLst/>
                          <a:latin typeface="+mj-lt"/>
                        </a:rPr>
                        <a:t>Error interval</a:t>
                      </a:r>
                    </a:p>
                  </a:txBody>
                  <a:tcPr marL="9525" marR="9525" marT="9525" marB="0" anchor="ctr"/>
                </a:tc>
                <a:tc>
                  <a:txBody>
                    <a:bodyPr/>
                    <a:lstStyle/>
                    <a:p>
                      <a:pPr algn="l" fontAlgn="ctr"/>
                      <a:r>
                        <a:rPr lang="en-US" sz="1200" b="0" i="0" u="none" strike="noStrike" dirty="0">
                          <a:solidFill>
                            <a:srgbClr val="000000"/>
                          </a:solidFill>
                          <a:effectLst/>
                          <a:latin typeface="+mj-lt"/>
                        </a:rPr>
                        <a:t> The range of values (between the upper and lower bounds) in which the precise value could be.</a:t>
                      </a:r>
                    </a:p>
                  </a:txBody>
                  <a:tcPr marL="9525" marR="9525" marT="9525" marB="0" anchor="ctr"/>
                </a:tc>
                <a:extLst>
                  <a:ext uri="{0D108BD9-81ED-4DB2-BD59-A6C34878D82A}">
                    <a16:rowId xmlns:a16="http://schemas.microsoft.com/office/drawing/2014/main" val="1119940337"/>
                  </a:ext>
                </a:extLst>
              </a:tr>
              <a:tr h="396000">
                <a:tc>
                  <a:txBody>
                    <a:bodyPr/>
                    <a:lstStyle/>
                    <a:p>
                      <a:pPr algn="l" fontAlgn="ctr"/>
                      <a:r>
                        <a:rPr lang="en-US" sz="1200" b="0" i="0" u="none" strike="noStrike" dirty="0">
                          <a:solidFill>
                            <a:srgbClr val="000000"/>
                          </a:solidFill>
                          <a:effectLst/>
                          <a:latin typeface="+mj-lt"/>
                        </a:rPr>
                        <a:t>Truncation</a:t>
                      </a:r>
                      <a:endParaRPr lang="en-GB" sz="1200" b="0" i="0" u="none" strike="noStrike" dirty="0">
                        <a:solidFill>
                          <a:srgbClr val="000000"/>
                        </a:solidFill>
                        <a:effectLst/>
                        <a:latin typeface="+mj-lt"/>
                      </a:endParaRPr>
                    </a:p>
                  </a:txBody>
                  <a:tcPr marL="9525" marR="9525" marT="9525" marB="0" anchor="ctr"/>
                </a:tc>
                <a:tc>
                  <a:txBody>
                    <a:bodyPr/>
                    <a:lstStyle/>
                    <a:p>
                      <a:r>
                        <a:rPr lang="en-US" sz="1200">
                          <a:latin typeface="+mj-lt"/>
                        </a:rPr>
                        <a:t> Truncation </a:t>
                      </a:r>
                      <a:r>
                        <a:rPr lang="en-US" sz="1200" dirty="0">
                          <a:latin typeface="+mj-lt"/>
                        </a:rPr>
                        <a:t>is shortening a number at a particular place value.</a:t>
                      </a:r>
                      <a:r>
                        <a:rPr lang="en-US" sz="1200" baseline="0" dirty="0">
                          <a:latin typeface="+mj-lt"/>
                        </a:rPr>
                        <a:t>  It </a:t>
                      </a:r>
                      <a:r>
                        <a:rPr lang="en-US" sz="1200" dirty="0">
                          <a:latin typeface="+mj-lt"/>
                        </a:rPr>
                        <a:t>can be thought of as rounding down</a:t>
                      </a:r>
                      <a:endParaRPr lang="en-GB" sz="1200" dirty="0">
                        <a:latin typeface="+mj-lt"/>
                      </a:endParaRPr>
                    </a:p>
                  </a:txBody>
                  <a:tcPr marL="9525" marR="9525" marT="9525" marB="0" anchor="ctr"/>
                </a:tc>
                <a:extLst>
                  <a:ext uri="{0D108BD9-81ED-4DB2-BD59-A6C34878D82A}">
                    <a16:rowId xmlns:a16="http://schemas.microsoft.com/office/drawing/2014/main" val="2666364708"/>
                  </a:ext>
                </a:extLst>
              </a:tr>
              <a:tr h="396000">
                <a:tc gridSpan="2">
                  <a:txBody>
                    <a:bodyPr/>
                    <a:lstStyle/>
                    <a:p>
                      <a:pPr algn="ctr" fontAlgn="ctr"/>
                      <a:r>
                        <a:rPr lang="en-GB" sz="1200" b="1" i="0" u="none" strike="noStrike" dirty="0">
                          <a:solidFill>
                            <a:srgbClr val="000000"/>
                          </a:solidFill>
                          <a:effectLst/>
                          <a:latin typeface="+mj-lt"/>
                        </a:rPr>
                        <a:t>Sequences</a:t>
                      </a:r>
                    </a:p>
                  </a:txBody>
                  <a:tcPr marL="9525" marR="9525" marT="9525" marB="0" anchor="ctr">
                    <a:solidFill>
                      <a:srgbClr val="FFCCFF"/>
                    </a:solidFill>
                  </a:tcPr>
                </a:tc>
                <a:tc hMerge="1">
                  <a:txBody>
                    <a:bodyPr/>
                    <a:lstStyle/>
                    <a:p>
                      <a:pPr algn="l" fontAlgn="ctr"/>
                      <a:endParaRPr lang="en-US" sz="1200" b="0" i="0" u="none" strike="noStrike" dirty="0">
                        <a:solidFill>
                          <a:srgbClr val="000000"/>
                        </a:solidFill>
                        <a:effectLst/>
                        <a:latin typeface="Gill Sans"/>
                      </a:endParaRPr>
                    </a:p>
                  </a:txBody>
                  <a:tcPr marL="9525" marR="9525" marT="9525" marB="0" anchor="ctr"/>
                </a:tc>
                <a:extLst>
                  <a:ext uri="{0D108BD9-81ED-4DB2-BD59-A6C34878D82A}">
                    <a16:rowId xmlns:a16="http://schemas.microsoft.com/office/drawing/2014/main" val="1334142328"/>
                  </a:ext>
                </a:extLst>
              </a:tr>
              <a:tr h="396000">
                <a:tc>
                  <a:txBody>
                    <a:bodyPr/>
                    <a:lstStyle/>
                    <a:p>
                      <a:pPr algn="l"/>
                      <a:r>
                        <a:rPr lang="en-GB" sz="1200" b="1" dirty="0">
                          <a:latin typeface="+mj-lt"/>
                        </a:rPr>
                        <a:t>Key Word</a:t>
                      </a:r>
                    </a:p>
                  </a:txBody>
                  <a:tcPr anchor="ctr">
                    <a:solidFill>
                      <a:srgbClr val="FFCCFF"/>
                    </a:solidFill>
                  </a:tcPr>
                </a:tc>
                <a:tc>
                  <a:txBody>
                    <a:bodyPr/>
                    <a:lstStyle/>
                    <a:p>
                      <a:pPr algn="l"/>
                      <a:r>
                        <a:rPr lang="en-GB" sz="1200" b="1" dirty="0">
                          <a:latin typeface="+mj-lt"/>
                        </a:rPr>
                        <a:t>Definition</a:t>
                      </a:r>
                    </a:p>
                  </a:txBody>
                  <a:tcPr anchor="ctr">
                    <a:solidFill>
                      <a:srgbClr val="FFCCFF"/>
                    </a:solidFill>
                  </a:tcPr>
                </a:tc>
                <a:extLst>
                  <a:ext uri="{0D108BD9-81ED-4DB2-BD59-A6C34878D82A}">
                    <a16:rowId xmlns:a16="http://schemas.microsoft.com/office/drawing/2014/main" val="2534554094"/>
                  </a:ext>
                </a:extLst>
              </a:tr>
              <a:tr h="396000">
                <a:tc>
                  <a:txBody>
                    <a:bodyPr/>
                    <a:lstStyle/>
                    <a:p>
                      <a:pPr algn="l" fontAlgn="ctr"/>
                      <a:r>
                        <a:rPr lang="en-GB" sz="1200" b="0" i="0" u="none" strike="noStrike" dirty="0">
                          <a:solidFill>
                            <a:srgbClr val="000000"/>
                          </a:solidFill>
                          <a:effectLst/>
                          <a:latin typeface="+mj-lt"/>
                        </a:rPr>
                        <a:t>Sequence</a:t>
                      </a:r>
                    </a:p>
                  </a:txBody>
                  <a:tcPr marL="9525" marR="9525" marT="9525" marB="0" anchor="ctr"/>
                </a:tc>
                <a:tc>
                  <a:txBody>
                    <a:bodyPr/>
                    <a:lstStyle/>
                    <a:p>
                      <a:pPr algn="l" fontAlgn="ctr"/>
                      <a:r>
                        <a:rPr lang="en-US" sz="1200" b="0" i="0" u="none" strike="noStrike" dirty="0">
                          <a:solidFill>
                            <a:srgbClr val="000000"/>
                          </a:solidFill>
                          <a:effectLst/>
                          <a:latin typeface="+mj-lt"/>
                        </a:rPr>
                        <a:t> A set of numbers that follow a rule</a:t>
                      </a:r>
                    </a:p>
                  </a:txBody>
                  <a:tcPr marL="9525" marR="9525" marT="9525" marB="0" anchor="ctr"/>
                </a:tc>
                <a:extLst>
                  <a:ext uri="{0D108BD9-81ED-4DB2-BD59-A6C34878D82A}">
                    <a16:rowId xmlns:a16="http://schemas.microsoft.com/office/drawing/2014/main" val="3260151843"/>
                  </a:ext>
                </a:extLst>
              </a:tr>
              <a:tr h="396000">
                <a:tc>
                  <a:txBody>
                    <a:bodyPr/>
                    <a:lstStyle/>
                    <a:p>
                      <a:pPr algn="l" fontAlgn="ctr"/>
                      <a:r>
                        <a:rPr lang="en-GB" sz="1200" b="0" i="0" u="none" strike="noStrike" dirty="0">
                          <a:solidFill>
                            <a:srgbClr val="000000"/>
                          </a:solidFill>
                          <a:effectLst/>
                          <a:latin typeface="+mj-lt"/>
                        </a:rPr>
                        <a:t>nth term</a:t>
                      </a:r>
                    </a:p>
                  </a:txBody>
                  <a:tcPr marL="9525" marR="9525" marT="9525" marB="0" anchor="ctr"/>
                </a:tc>
                <a:tc>
                  <a:txBody>
                    <a:bodyPr/>
                    <a:lstStyle/>
                    <a:p>
                      <a:pPr algn="l" fontAlgn="ctr"/>
                      <a:r>
                        <a:rPr lang="en-US" sz="1200" b="0" i="0" u="none" strike="noStrike" dirty="0">
                          <a:solidFill>
                            <a:srgbClr val="222222"/>
                          </a:solidFill>
                          <a:effectLst/>
                          <a:latin typeface="+mj-lt"/>
                        </a:rPr>
                        <a:t> The 'nth' term is a formula which enables you to find any term of a sequence</a:t>
                      </a:r>
                    </a:p>
                  </a:txBody>
                  <a:tcPr marL="9525" marR="9525" marT="9525" marB="0" anchor="ctr"/>
                </a:tc>
                <a:extLst>
                  <a:ext uri="{0D108BD9-81ED-4DB2-BD59-A6C34878D82A}">
                    <a16:rowId xmlns:a16="http://schemas.microsoft.com/office/drawing/2014/main" val="4253682227"/>
                  </a:ext>
                </a:extLst>
              </a:tr>
              <a:tr h="396000">
                <a:tc>
                  <a:txBody>
                    <a:bodyPr/>
                    <a:lstStyle/>
                    <a:p>
                      <a:pPr algn="l" fontAlgn="ctr"/>
                      <a:r>
                        <a:rPr lang="en-GB" sz="1200" b="0" i="0" u="none" strike="noStrike" dirty="0">
                          <a:solidFill>
                            <a:srgbClr val="000000"/>
                          </a:solidFill>
                          <a:effectLst/>
                          <a:latin typeface="+mj-lt"/>
                        </a:rPr>
                        <a:t>Arithmetic sequence </a:t>
                      </a:r>
                    </a:p>
                  </a:txBody>
                  <a:tcPr marL="9525" marR="9525" marT="9525" marB="0" anchor="ctr"/>
                </a:tc>
                <a:tc>
                  <a:txBody>
                    <a:bodyPr/>
                    <a:lstStyle/>
                    <a:p>
                      <a:pPr algn="l" fontAlgn="ctr"/>
                      <a:r>
                        <a:rPr lang="en-US" sz="1200" b="0" i="0" u="none" strike="noStrike" dirty="0">
                          <a:solidFill>
                            <a:srgbClr val="222222"/>
                          </a:solidFill>
                          <a:effectLst/>
                          <a:latin typeface="+mj-lt"/>
                        </a:rPr>
                        <a:t> An arithmetic sequence is a sequence of numbers with the same difference between each term</a:t>
                      </a:r>
                    </a:p>
                  </a:txBody>
                  <a:tcPr marL="9525" marR="9525" marT="9525" marB="0" anchor="ctr"/>
                </a:tc>
                <a:extLst>
                  <a:ext uri="{0D108BD9-81ED-4DB2-BD59-A6C34878D82A}">
                    <a16:rowId xmlns:a16="http://schemas.microsoft.com/office/drawing/2014/main" val="739024962"/>
                  </a:ext>
                </a:extLst>
              </a:tr>
              <a:tr h="396000">
                <a:tc>
                  <a:txBody>
                    <a:bodyPr/>
                    <a:lstStyle/>
                    <a:p>
                      <a:pPr algn="l" fontAlgn="ctr"/>
                      <a:r>
                        <a:rPr lang="en-GB" sz="1200" b="0" i="0" u="none" strike="noStrike" dirty="0">
                          <a:solidFill>
                            <a:srgbClr val="000000"/>
                          </a:solidFill>
                          <a:effectLst/>
                          <a:latin typeface="+mj-lt"/>
                        </a:rPr>
                        <a:t>Quadratic sequence</a:t>
                      </a:r>
                    </a:p>
                  </a:txBody>
                  <a:tcPr marL="9525" marR="9525" marT="9525" marB="0" anchor="ctr"/>
                </a:tc>
                <a:tc>
                  <a:txBody>
                    <a:bodyPr/>
                    <a:lstStyle/>
                    <a:p>
                      <a:pPr algn="l" fontAlgn="ctr"/>
                      <a:r>
                        <a:rPr lang="en-US" sz="1200" b="0" i="0" u="none" strike="noStrike" dirty="0">
                          <a:solidFill>
                            <a:srgbClr val="222222"/>
                          </a:solidFill>
                          <a:effectLst/>
                          <a:latin typeface="+mj-lt"/>
                        </a:rPr>
                        <a:t> A quadratic sequence is a sequence of numbers where the second differences between each term is the same</a:t>
                      </a:r>
                    </a:p>
                  </a:txBody>
                  <a:tcPr marL="9525" marR="9525" marT="9525" marB="0" anchor="ctr"/>
                </a:tc>
                <a:extLst>
                  <a:ext uri="{0D108BD9-81ED-4DB2-BD59-A6C34878D82A}">
                    <a16:rowId xmlns:a16="http://schemas.microsoft.com/office/drawing/2014/main" val="2262686703"/>
                  </a:ext>
                </a:extLst>
              </a:tr>
              <a:tr h="396000">
                <a:tc>
                  <a:txBody>
                    <a:bodyPr/>
                    <a:lstStyle/>
                    <a:p>
                      <a:pPr algn="l" fontAlgn="ctr"/>
                      <a:r>
                        <a:rPr lang="en-US" sz="1200" b="0" i="0" u="none" strike="noStrike" dirty="0">
                          <a:solidFill>
                            <a:srgbClr val="000000"/>
                          </a:solidFill>
                          <a:effectLst/>
                          <a:latin typeface="+mj-lt"/>
                        </a:rPr>
                        <a:t>Geometric progression</a:t>
                      </a:r>
                      <a:endParaRPr lang="en-GB" sz="1200" b="0" i="0" u="none" strike="noStrike" dirty="0">
                        <a:solidFill>
                          <a:srgbClr val="000000"/>
                        </a:solidFill>
                        <a:effectLst/>
                        <a:latin typeface="+mj-lt"/>
                      </a:endParaRPr>
                    </a:p>
                  </a:txBody>
                  <a:tcPr marL="9525" marR="9525" marT="9525" marB="0" anchor="ctr"/>
                </a:tc>
                <a:tc>
                  <a:txBody>
                    <a:bodyPr/>
                    <a:lstStyle/>
                    <a:p>
                      <a:pPr algn="l" fontAlgn="ctr"/>
                      <a:r>
                        <a:rPr lang="en-US" sz="1200" b="0" i="0" u="none" strike="noStrike" dirty="0">
                          <a:solidFill>
                            <a:srgbClr val="222222"/>
                          </a:solidFill>
                          <a:effectLst/>
                          <a:latin typeface="+mj-lt"/>
                        </a:rPr>
                        <a:t> A sequence in which any element after the first is obtained by multiplying the preceding element by a constant called the common ratio</a:t>
                      </a:r>
                    </a:p>
                  </a:txBody>
                  <a:tcPr marL="9525" marR="9525" marT="9525" marB="0" anchor="ctr"/>
                </a:tc>
                <a:extLst>
                  <a:ext uri="{0D108BD9-81ED-4DB2-BD59-A6C34878D82A}">
                    <a16:rowId xmlns:a16="http://schemas.microsoft.com/office/drawing/2014/main" val="1769613846"/>
                  </a:ext>
                </a:extLst>
              </a:tr>
            </a:tbl>
          </a:graphicData>
        </a:graphic>
      </p:graphicFrame>
    </p:spTree>
    <p:extLst>
      <p:ext uri="{BB962C8B-B14F-4D97-AF65-F5344CB8AC3E}">
        <p14:creationId xmlns:p14="http://schemas.microsoft.com/office/powerpoint/2010/main" val="1128969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rol 1"/>
          <p:cNvSpPr>
            <a:spLocks noChangeArrowheads="1" noChangeShapeType="1"/>
          </p:cNvSpPr>
          <p:nvPr/>
        </p:nvSpPr>
        <p:spPr bwMode="auto">
          <a:xfrm>
            <a:off x="2113802" y="5903373"/>
            <a:ext cx="7239000" cy="14033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7" name="TextBox 6"/>
          <p:cNvSpPr txBox="1"/>
          <p:nvPr/>
        </p:nvSpPr>
        <p:spPr>
          <a:xfrm>
            <a:off x="103119" y="69555"/>
            <a:ext cx="189912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Science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graphicFrame>
        <p:nvGraphicFramePr>
          <p:cNvPr id="12" name="Table 11">
            <a:extLst>
              <a:ext uri="{FF2B5EF4-FFF2-40B4-BE49-F238E27FC236}">
                <a16:creationId xmlns:a16="http://schemas.microsoft.com/office/drawing/2014/main" id="{1A08BA49-0186-4642-A235-18644B573672}"/>
              </a:ext>
            </a:extLst>
          </p:cNvPr>
          <p:cNvGraphicFramePr>
            <a:graphicFrameLocks noGrp="1"/>
          </p:cNvGraphicFramePr>
          <p:nvPr>
            <p:extLst>
              <p:ext uri="{D42A27DB-BD31-4B8C-83A1-F6EECF244321}">
                <p14:modId xmlns:p14="http://schemas.microsoft.com/office/powerpoint/2010/main" val="975622316"/>
              </p:ext>
            </p:extLst>
          </p:nvPr>
        </p:nvGraphicFramePr>
        <p:xfrm>
          <a:off x="326867" y="567179"/>
          <a:ext cx="5497735" cy="2462657"/>
        </p:xfrm>
        <a:graphic>
          <a:graphicData uri="http://schemas.openxmlformats.org/drawingml/2006/table">
            <a:tbl>
              <a:tblPr firstRow="1" firstCol="1" bandRow="1"/>
              <a:tblGrid>
                <a:gridCol w="1553098">
                  <a:extLst>
                    <a:ext uri="{9D8B030D-6E8A-4147-A177-3AD203B41FA5}">
                      <a16:colId xmlns:a16="http://schemas.microsoft.com/office/drawing/2014/main" val="1809955583"/>
                    </a:ext>
                  </a:extLst>
                </a:gridCol>
                <a:gridCol w="3944637">
                  <a:extLst>
                    <a:ext uri="{9D8B030D-6E8A-4147-A177-3AD203B41FA5}">
                      <a16:colId xmlns:a16="http://schemas.microsoft.com/office/drawing/2014/main" val="3005821373"/>
                    </a:ext>
                  </a:extLst>
                </a:gridCol>
              </a:tblGrid>
              <a:tr h="0">
                <a:tc gridSpan="2">
                  <a:txBody>
                    <a:bodyPr/>
                    <a:lstStyle/>
                    <a:p>
                      <a:pPr>
                        <a:lnSpc>
                          <a:spcPct val="107000"/>
                        </a:lnSpc>
                        <a:spcAft>
                          <a:spcPts val="800"/>
                        </a:spcAft>
                      </a:pP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Energy Changes Key Terms</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en-GB"/>
                    </a:p>
                  </a:txBody>
                  <a:tcPr/>
                </a:tc>
                <a:extLst>
                  <a:ext uri="{0D108BD9-81ED-4DB2-BD59-A6C34878D82A}">
                    <a16:rowId xmlns:a16="http://schemas.microsoft.com/office/drawing/2014/main" val="1730348200"/>
                  </a:ext>
                </a:extLst>
              </a:tr>
              <a:tr h="364332">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1 Conservation of</a:t>
                      </a:r>
                    </a:p>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energy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Energy is </a:t>
                      </a: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not created</a:t>
                      </a:r>
                      <a:r>
                        <a:rPr lang="en-GB" sz="1200" dirty="0">
                          <a:effectLst/>
                          <a:latin typeface="Gill Sans MT" panose="020B0502020104020203" pitchFamily="34" charset="0"/>
                          <a:ea typeface="Calibri" panose="020F0502020204030204" pitchFamily="34" charset="0"/>
                          <a:cs typeface="Times New Roman" panose="02020603050405020304" pitchFamily="18" charset="0"/>
                        </a:rPr>
                        <a:t> or </a:t>
                      </a: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destroyed</a:t>
                      </a:r>
                      <a:r>
                        <a:rPr lang="en-GB" sz="1200" dirty="0">
                          <a:effectLst/>
                          <a:latin typeface="Gill Sans MT" panose="020B0502020104020203" pitchFamily="34" charset="0"/>
                          <a:ea typeface="Calibri" panose="020F0502020204030204" pitchFamily="34" charset="0"/>
                          <a:cs typeface="Times New Roman" panose="02020603050405020304" pitchFamily="18" charset="0"/>
                        </a:rPr>
                        <a:t>, only </a:t>
                      </a: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transferred from one store to another</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6737021"/>
                  </a:ext>
                </a:extLst>
              </a:tr>
              <a:tr h="561975">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2 Exothermic</a:t>
                      </a:r>
                    </a:p>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 reaction that </a:t>
                      </a: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transfers energy to the surroundings</a:t>
                      </a:r>
                      <a:r>
                        <a:rPr lang="en-GB" sz="1200" dirty="0">
                          <a:effectLst/>
                          <a:latin typeface="Gill Sans MT" panose="020B0502020104020203" pitchFamily="34" charset="0"/>
                          <a:ea typeface="Calibri" panose="020F0502020204030204" pitchFamily="34" charset="0"/>
                          <a:cs typeface="Times New Roman" panose="02020603050405020304" pitchFamily="18" charset="0"/>
                        </a:rPr>
                        <a:t> so the </a:t>
                      </a: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temperature of the surroundings increases</a:t>
                      </a:r>
                      <a:r>
                        <a:rPr lang="en-GB" sz="1200" dirty="0">
                          <a:effectLst/>
                          <a:latin typeface="Gill Sans MT" panose="020B0502020104020203" pitchFamily="34" charset="0"/>
                          <a:ea typeface="Calibri" panose="020F0502020204030204" pitchFamily="34" charset="0"/>
                          <a:cs typeface="Times New Roman" panose="02020603050405020304" pitchFamily="18" charset="0"/>
                        </a:rPr>
                        <a:t>, e.g. combustion and neutralisation reactions. Used in </a:t>
                      </a: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self-heating cans</a:t>
                      </a:r>
                      <a:r>
                        <a:rPr lang="en-GB" sz="1200" dirty="0">
                          <a:effectLst/>
                          <a:latin typeface="Gill Sans MT" panose="020B0502020104020203" pitchFamily="34" charset="0"/>
                          <a:ea typeface="Calibri" panose="020F0502020204030204" pitchFamily="34" charset="0"/>
                          <a:cs typeface="Times New Roman" panose="02020603050405020304" pitchFamily="18" charset="0"/>
                        </a:rPr>
                        <a:t> and </a:t>
                      </a: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hand warmers.</a:t>
                      </a:r>
                      <a:r>
                        <a:rPr lang="en-GB" sz="12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8093345"/>
                  </a:ext>
                </a:extLst>
              </a:tr>
              <a:tr h="581025">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3 Endothermic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 reaction that </a:t>
                      </a: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takes in energy from the surroundings</a:t>
                      </a:r>
                      <a:r>
                        <a:rPr lang="en-GB" sz="1200" dirty="0">
                          <a:effectLst/>
                          <a:latin typeface="Gill Sans MT" panose="020B0502020104020203" pitchFamily="34" charset="0"/>
                          <a:ea typeface="Calibri" panose="020F0502020204030204" pitchFamily="34" charset="0"/>
                          <a:cs typeface="Times New Roman" panose="02020603050405020304" pitchFamily="18" charset="0"/>
                        </a:rPr>
                        <a:t> so the </a:t>
                      </a: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temperature of the surroundings decreases</a:t>
                      </a:r>
                      <a:r>
                        <a:rPr lang="en-GB" sz="1200" dirty="0">
                          <a:effectLst/>
                          <a:latin typeface="Gill Sans MT" panose="020B0502020104020203" pitchFamily="34" charset="0"/>
                          <a:ea typeface="Calibri" panose="020F0502020204030204" pitchFamily="34" charset="0"/>
                          <a:cs typeface="Times New Roman" panose="02020603050405020304" pitchFamily="18" charset="0"/>
                        </a:rPr>
                        <a:t>, e.g. </a:t>
                      </a: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thermal  decomposition</a:t>
                      </a:r>
                      <a:r>
                        <a:rPr lang="en-GB" sz="1200" dirty="0">
                          <a:effectLst/>
                          <a:latin typeface="Gill Sans MT" panose="020B0502020104020203" pitchFamily="34" charset="0"/>
                          <a:ea typeface="Calibri" panose="020F0502020204030204" pitchFamily="34" charset="0"/>
                          <a:cs typeface="Times New Roman" panose="02020603050405020304" pitchFamily="18" charset="0"/>
                        </a:rPr>
                        <a:t>. Used in </a:t>
                      </a: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sports injury packs.</a:t>
                      </a:r>
                      <a:r>
                        <a:rPr lang="en-GB" sz="12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4677828"/>
                  </a:ext>
                </a:extLst>
              </a:tr>
              <a:tr h="0">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4 Activation energy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The </a:t>
                      </a: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energy needed</a:t>
                      </a:r>
                      <a:r>
                        <a:rPr lang="en-GB" sz="1200" dirty="0">
                          <a:effectLst/>
                          <a:latin typeface="Gill Sans MT" panose="020B0502020104020203" pitchFamily="34" charset="0"/>
                          <a:ea typeface="Calibri" panose="020F0502020204030204" pitchFamily="34" charset="0"/>
                          <a:cs typeface="Times New Roman" panose="02020603050405020304" pitchFamily="18" charset="0"/>
                        </a:rPr>
                        <a:t> for </a:t>
                      </a: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particles to successfully react</a:t>
                      </a:r>
                      <a:r>
                        <a:rPr lang="en-GB" sz="12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1414476"/>
                  </a:ext>
                </a:extLst>
              </a:tr>
              <a:tr h="115033">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5 Breaking bonds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Energy is needed</a:t>
                      </a:r>
                      <a:r>
                        <a:rPr lang="en-GB" sz="1200" dirty="0">
                          <a:effectLst/>
                          <a:latin typeface="Gill Sans MT" panose="020B0502020104020203" pitchFamily="34" charset="0"/>
                          <a:ea typeface="Calibri" panose="020F0502020204030204" pitchFamily="34" charset="0"/>
                          <a:cs typeface="Times New Roman" panose="02020603050405020304" pitchFamily="18" charset="0"/>
                        </a:rPr>
                        <a:t> to break bonds.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4469250"/>
                  </a:ext>
                </a:extLst>
              </a:tr>
              <a:tr h="32482">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6 Forming bonds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Energy is released</a:t>
                      </a:r>
                      <a:r>
                        <a:rPr lang="en-GB" sz="1200" dirty="0">
                          <a:effectLst/>
                          <a:latin typeface="Gill Sans MT" panose="020B0502020104020203" pitchFamily="34" charset="0"/>
                          <a:ea typeface="Calibri" panose="020F0502020204030204" pitchFamily="34" charset="0"/>
                          <a:cs typeface="Times New Roman" panose="02020603050405020304" pitchFamily="18" charset="0"/>
                        </a:rPr>
                        <a:t> when bonds are formed.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3327687"/>
                  </a:ext>
                </a:extLst>
              </a:tr>
            </a:tbl>
          </a:graphicData>
        </a:graphic>
      </p:graphicFrame>
      <p:pic>
        <p:nvPicPr>
          <p:cNvPr id="13" name="Picture 12">
            <a:extLst>
              <a:ext uri="{FF2B5EF4-FFF2-40B4-BE49-F238E27FC236}">
                <a16:creationId xmlns:a16="http://schemas.microsoft.com/office/drawing/2014/main" id="{43FF3E93-9C35-4158-A20A-DC3CEB9E01B4}"/>
              </a:ext>
            </a:extLst>
          </p:cNvPr>
          <p:cNvPicPr>
            <a:picLocks noChangeAspect="1"/>
          </p:cNvPicPr>
          <p:nvPr/>
        </p:nvPicPr>
        <p:blipFill rotWithShape="1">
          <a:blip r:embed="rId3"/>
          <a:srcRect t="6228"/>
          <a:stretch/>
        </p:blipFill>
        <p:spPr>
          <a:xfrm>
            <a:off x="206327" y="3525103"/>
            <a:ext cx="5738813" cy="3148954"/>
          </a:xfrm>
          <a:prstGeom prst="rect">
            <a:avLst/>
          </a:prstGeom>
        </p:spPr>
      </p:pic>
      <p:sp>
        <p:nvSpPr>
          <p:cNvPr id="14" name="TextBox 13">
            <a:extLst>
              <a:ext uri="{FF2B5EF4-FFF2-40B4-BE49-F238E27FC236}">
                <a16:creationId xmlns:a16="http://schemas.microsoft.com/office/drawing/2014/main" id="{2426527C-9E05-41AD-BD14-3469A4B080B6}"/>
              </a:ext>
            </a:extLst>
          </p:cNvPr>
          <p:cNvSpPr txBox="1"/>
          <p:nvPr/>
        </p:nvSpPr>
        <p:spPr>
          <a:xfrm>
            <a:off x="189081" y="3079139"/>
            <a:ext cx="4480560" cy="276999"/>
          </a:xfrm>
          <a:prstGeom prst="rect">
            <a:avLst/>
          </a:prstGeom>
          <a:noFill/>
        </p:spPr>
        <p:txBody>
          <a:bodyPr wrap="square" rtlCol="0">
            <a:spAutoFit/>
          </a:bodyPr>
          <a:lstStyle/>
          <a:p>
            <a:r>
              <a:rPr lang="en-GB" sz="1200" u="sng" dirty="0">
                <a:latin typeface="Gill Sans MT" panose="020B0502020104020203" pitchFamily="34" charset="0"/>
              </a:rPr>
              <a:t>Learn how to draw these from memory:</a:t>
            </a:r>
          </a:p>
        </p:txBody>
      </p:sp>
      <p:graphicFrame>
        <p:nvGraphicFramePr>
          <p:cNvPr id="16" name="Table 15">
            <a:extLst>
              <a:ext uri="{FF2B5EF4-FFF2-40B4-BE49-F238E27FC236}">
                <a16:creationId xmlns:a16="http://schemas.microsoft.com/office/drawing/2014/main" id="{2CF89DD7-49F8-44C9-8C7B-FB4BDE7E34E3}"/>
              </a:ext>
            </a:extLst>
          </p:cNvPr>
          <p:cNvGraphicFramePr>
            <a:graphicFrameLocks noGrp="1"/>
          </p:cNvGraphicFramePr>
          <p:nvPr>
            <p:extLst>
              <p:ext uri="{D42A27DB-BD31-4B8C-83A1-F6EECF244321}">
                <p14:modId xmlns:p14="http://schemas.microsoft.com/office/powerpoint/2010/main" val="3344836904"/>
              </p:ext>
            </p:extLst>
          </p:nvPr>
        </p:nvGraphicFramePr>
        <p:xfrm>
          <a:off x="6264717" y="170426"/>
          <a:ext cx="5745492" cy="6503630"/>
        </p:xfrm>
        <a:graphic>
          <a:graphicData uri="http://schemas.openxmlformats.org/drawingml/2006/table">
            <a:tbl>
              <a:tblPr firstRow="1" bandRow="1">
                <a:tableStyleId>{5C22544A-7EE6-4342-B048-85BDC9FD1C3A}</a:tableStyleId>
              </a:tblPr>
              <a:tblGrid>
                <a:gridCol w="1413738">
                  <a:extLst>
                    <a:ext uri="{9D8B030D-6E8A-4147-A177-3AD203B41FA5}">
                      <a16:colId xmlns:a16="http://schemas.microsoft.com/office/drawing/2014/main" val="20000"/>
                    </a:ext>
                  </a:extLst>
                </a:gridCol>
                <a:gridCol w="4331754">
                  <a:extLst>
                    <a:ext uri="{9D8B030D-6E8A-4147-A177-3AD203B41FA5}">
                      <a16:colId xmlns:a16="http://schemas.microsoft.com/office/drawing/2014/main" val="20001"/>
                    </a:ext>
                  </a:extLst>
                </a:gridCol>
              </a:tblGrid>
              <a:tr h="209619">
                <a:tc gridSpan="2">
                  <a:txBody>
                    <a:bodyPr/>
                    <a:lstStyle/>
                    <a:p>
                      <a:pPr algn="l" fontAlgn="ctr"/>
                      <a:r>
                        <a:rPr lang="en-GB" sz="1200" b="1" i="0" u="none" strike="noStrike" dirty="0">
                          <a:solidFill>
                            <a:schemeClr val="tx1"/>
                          </a:solidFill>
                          <a:effectLst/>
                          <a:latin typeface="Gill Sans MT" panose="020B0502020104020203" pitchFamily="34" charset="0"/>
                          <a:cs typeface="Tahoma"/>
                        </a:rPr>
                        <a:t>Ecology:</a:t>
                      </a:r>
                      <a:r>
                        <a:rPr lang="en-GB" sz="1200" b="1" i="0" u="none" strike="noStrike" baseline="0" dirty="0">
                          <a:solidFill>
                            <a:schemeClr val="tx1"/>
                          </a:solidFill>
                          <a:effectLst/>
                          <a:latin typeface="Gill Sans MT" panose="020B0502020104020203" pitchFamily="34" charset="0"/>
                          <a:cs typeface="Tahoma"/>
                        </a:rPr>
                        <a:t> Key terms</a:t>
                      </a:r>
                      <a:endParaRPr lang="en-GB" sz="1200" b="1" i="0" u="none" strike="noStrike" dirty="0">
                        <a:solidFill>
                          <a:schemeClr val="tx1"/>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pPr algn="l" fontAlgn="b"/>
                      <a:endParaRPr lang="en-GB" sz="1000" b="0" i="0" u="none" strike="noStrike" dirty="0">
                        <a:solidFill>
                          <a:schemeClr val="bg1"/>
                        </a:solidFill>
                        <a:effectLst/>
                        <a:latin typeface="Tahoma"/>
                        <a:cs typeface="Tahoma"/>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405626">
                <a:tc>
                  <a:txBody>
                    <a:bodyPr/>
                    <a:lstStyle/>
                    <a:p>
                      <a:pPr algn="l" fontAlgn="ctr"/>
                      <a:r>
                        <a:rPr lang="en-GB" sz="1200" b="0" i="0" u="none" strike="noStrike" dirty="0">
                          <a:solidFill>
                            <a:schemeClr val="tx1"/>
                          </a:solidFill>
                          <a:effectLst/>
                          <a:latin typeface="Gill Sans MT" panose="020B0502020104020203" pitchFamily="34" charset="0"/>
                          <a:cs typeface="Tahoma"/>
                        </a:rPr>
                        <a:t> Ecosystem</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chemeClr val="tx1"/>
                          </a:solidFill>
                          <a:effectLst/>
                          <a:latin typeface="Gill Sans MT" panose="020B0502020104020203" pitchFamily="34" charset="0"/>
                          <a:cs typeface="Tahoma"/>
                        </a:rPr>
                        <a:t>The</a:t>
                      </a:r>
                      <a:r>
                        <a:rPr lang="en-GB" sz="1200" b="1" i="0" u="none" strike="noStrike" dirty="0">
                          <a:solidFill>
                            <a:schemeClr val="tx1"/>
                          </a:solidFill>
                          <a:effectLst/>
                          <a:latin typeface="Gill Sans MT" panose="020B0502020104020203" pitchFamily="34" charset="0"/>
                          <a:cs typeface="Tahoma"/>
                        </a:rPr>
                        <a:t> interaction </a:t>
                      </a:r>
                      <a:r>
                        <a:rPr lang="en-GB" sz="1200" b="0" i="0" u="none" strike="noStrike" dirty="0">
                          <a:solidFill>
                            <a:schemeClr val="tx1"/>
                          </a:solidFill>
                          <a:effectLst/>
                          <a:latin typeface="Gill Sans MT" panose="020B0502020104020203" pitchFamily="34" charset="0"/>
                          <a:cs typeface="Tahoma"/>
                        </a:rPr>
                        <a:t>of a </a:t>
                      </a:r>
                      <a:r>
                        <a:rPr lang="en-GB" sz="1200" b="1" i="0" u="none" strike="noStrike" dirty="0">
                          <a:solidFill>
                            <a:schemeClr val="tx1"/>
                          </a:solidFill>
                          <a:effectLst/>
                          <a:latin typeface="Gill Sans MT" panose="020B0502020104020203" pitchFamily="34" charset="0"/>
                          <a:cs typeface="Tahoma"/>
                        </a:rPr>
                        <a:t>community of living organisms</a:t>
                      </a:r>
                      <a:r>
                        <a:rPr lang="en-GB" sz="1200" b="1" i="0" u="none" strike="noStrike" baseline="0" dirty="0">
                          <a:solidFill>
                            <a:schemeClr val="tx1"/>
                          </a:solidFill>
                          <a:effectLst/>
                          <a:latin typeface="Gill Sans MT" panose="020B0502020104020203" pitchFamily="34" charset="0"/>
                          <a:cs typeface="Tahoma"/>
                        </a:rPr>
                        <a:t> </a:t>
                      </a:r>
                      <a:r>
                        <a:rPr lang="en-GB" sz="1200" b="1" i="0" u="none" strike="noStrike" dirty="0">
                          <a:solidFill>
                            <a:schemeClr val="tx1"/>
                          </a:solidFill>
                          <a:effectLst/>
                          <a:latin typeface="Gill Sans MT" panose="020B0502020104020203" pitchFamily="34" charset="0"/>
                          <a:cs typeface="Tahoma"/>
                        </a:rPr>
                        <a:t>(biotic) </a:t>
                      </a:r>
                      <a:r>
                        <a:rPr lang="en-GB" sz="1200" b="0" i="0" u="none" strike="noStrike" dirty="0">
                          <a:solidFill>
                            <a:schemeClr val="tx1"/>
                          </a:solidFill>
                          <a:effectLst/>
                          <a:latin typeface="Gill Sans MT" panose="020B0502020104020203" pitchFamily="34" charset="0"/>
                          <a:cs typeface="Tahoma"/>
                        </a:rPr>
                        <a:t>with the </a:t>
                      </a:r>
                      <a:r>
                        <a:rPr lang="en-GB" sz="1200" b="1" i="0" u="none" strike="noStrike" dirty="0">
                          <a:solidFill>
                            <a:schemeClr val="tx1"/>
                          </a:solidFill>
                          <a:effectLst/>
                          <a:latin typeface="Gill Sans MT" panose="020B0502020104020203" pitchFamily="34" charset="0"/>
                          <a:cs typeface="Tahoma"/>
                        </a:rPr>
                        <a:t>non-living (abiotic) </a:t>
                      </a:r>
                      <a:r>
                        <a:rPr lang="en-GB" sz="1200" b="0" i="0" u="none" strike="noStrike" dirty="0">
                          <a:solidFill>
                            <a:schemeClr val="tx1"/>
                          </a:solidFill>
                          <a:effectLst/>
                          <a:latin typeface="Gill Sans MT" panose="020B0502020104020203" pitchFamily="34" charset="0"/>
                          <a:cs typeface="Tahoma"/>
                        </a:rPr>
                        <a:t>parts of their environment.</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56283256"/>
                  </a:ext>
                </a:extLst>
              </a:tr>
              <a:tr h="209619">
                <a:tc>
                  <a:txBody>
                    <a:bodyPr/>
                    <a:lstStyle/>
                    <a:p>
                      <a:pPr algn="l" fontAlgn="ctr"/>
                      <a:r>
                        <a:rPr lang="en-GB" sz="1200" b="0" i="0" u="none" strike="noStrike" dirty="0">
                          <a:solidFill>
                            <a:schemeClr val="tx1"/>
                          </a:solidFill>
                          <a:effectLst/>
                          <a:latin typeface="Gill Sans MT" panose="020B0502020104020203" pitchFamily="34" charset="0"/>
                          <a:cs typeface="Tahoma"/>
                        </a:rPr>
                        <a:t> Habitat</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chemeClr val="tx1"/>
                          </a:solidFill>
                          <a:effectLst/>
                          <a:latin typeface="Gill Sans MT" panose="020B0502020104020203" pitchFamily="34" charset="0"/>
                          <a:cs typeface="Tahoma"/>
                        </a:rPr>
                        <a:t>The </a:t>
                      </a:r>
                      <a:r>
                        <a:rPr lang="en-GB" sz="1200" b="1" i="0" u="none" strike="noStrike" dirty="0">
                          <a:solidFill>
                            <a:schemeClr val="tx1"/>
                          </a:solidFill>
                          <a:effectLst/>
                          <a:latin typeface="Gill Sans MT" panose="020B0502020104020203" pitchFamily="34" charset="0"/>
                          <a:cs typeface="Tahoma"/>
                        </a:rPr>
                        <a:t>area</a:t>
                      </a:r>
                      <a:r>
                        <a:rPr lang="en-GB" sz="1200" b="0" i="0" u="none" strike="noStrike" dirty="0">
                          <a:solidFill>
                            <a:schemeClr val="tx1"/>
                          </a:solidFill>
                          <a:effectLst/>
                          <a:latin typeface="Gill Sans MT" panose="020B0502020104020203" pitchFamily="34" charset="0"/>
                          <a:cs typeface="Tahoma"/>
                        </a:rPr>
                        <a:t> in which an organism</a:t>
                      </a:r>
                      <a:r>
                        <a:rPr lang="en-GB" sz="1200" b="0" i="0" u="none" strike="noStrike" baseline="0" dirty="0">
                          <a:solidFill>
                            <a:schemeClr val="tx1"/>
                          </a:solidFill>
                          <a:effectLst/>
                          <a:latin typeface="Gill Sans MT" panose="020B0502020104020203" pitchFamily="34" charset="0"/>
                          <a:cs typeface="Tahoma"/>
                        </a:rPr>
                        <a:t> </a:t>
                      </a:r>
                      <a:r>
                        <a:rPr lang="en-GB" sz="1200" b="1" i="0" u="none" strike="noStrike" baseline="0" dirty="0">
                          <a:solidFill>
                            <a:schemeClr val="tx1"/>
                          </a:solidFill>
                          <a:effectLst/>
                          <a:latin typeface="Gill Sans MT" panose="020B0502020104020203" pitchFamily="34" charset="0"/>
                          <a:cs typeface="Tahoma"/>
                        </a:rPr>
                        <a:t>lives</a:t>
                      </a:r>
                      <a:r>
                        <a:rPr lang="en-GB" sz="1200" b="0" i="0" u="none" strike="noStrike" baseline="0" dirty="0">
                          <a:solidFill>
                            <a:schemeClr val="tx1"/>
                          </a:solidFill>
                          <a:effectLst/>
                          <a:latin typeface="Gill Sans MT" panose="020B0502020104020203" pitchFamily="34" charset="0"/>
                          <a:cs typeface="Tahoma"/>
                        </a:rPr>
                        <a:t>.</a:t>
                      </a:r>
                      <a:endParaRPr lang="en-GB" sz="1200" b="0" i="0" u="none" strike="noStrike" dirty="0">
                        <a:solidFill>
                          <a:schemeClr val="tx1"/>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0191159"/>
                  </a:ext>
                </a:extLst>
              </a:tr>
              <a:tr h="797641">
                <a:tc>
                  <a:txBody>
                    <a:bodyPr/>
                    <a:lstStyle/>
                    <a:p>
                      <a:pPr algn="l" fontAlgn="ctr"/>
                      <a:r>
                        <a:rPr lang="en-GB" sz="1200" b="0" i="0" u="none" strike="noStrike" baseline="0" dirty="0">
                          <a:solidFill>
                            <a:schemeClr val="tx1"/>
                          </a:solidFill>
                          <a:effectLst/>
                          <a:latin typeface="Gill Sans MT" panose="020B0502020104020203" pitchFamily="34" charset="0"/>
                          <a:cs typeface="Tahoma"/>
                        </a:rPr>
                        <a:t> Community</a:t>
                      </a:r>
                      <a:endParaRPr lang="en-GB" sz="1200" b="0" i="0" u="none" strike="noStrike" dirty="0">
                        <a:solidFill>
                          <a:schemeClr val="tx1"/>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1" i="0" u="none" strike="noStrike" dirty="0">
                          <a:solidFill>
                            <a:schemeClr val="tx1"/>
                          </a:solidFill>
                          <a:effectLst/>
                          <a:latin typeface="Gill Sans MT" panose="020B0502020104020203" pitchFamily="34" charset="0"/>
                          <a:cs typeface="Tahoma"/>
                        </a:rPr>
                        <a:t>Two or more different species </a:t>
                      </a:r>
                      <a:r>
                        <a:rPr lang="en-GB" sz="1200" b="0" i="0" u="none" strike="noStrike" dirty="0">
                          <a:solidFill>
                            <a:schemeClr val="tx1"/>
                          </a:solidFill>
                          <a:effectLst/>
                          <a:latin typeface="Gill Sans MT" panose="020B0502020104020203" pitchFamily="34" charset="0"/>
                          <a:cs typeface="Tahoma"/>
                        </a:rPr>
                        <a:t>in an</a:t>
                      </a:r>
                      <a:r>
                        <a:rPr lang="en-GB" sz="1200" b="0" i="0" u="none" strike="noStrike" baseline="0" dirty="0">
                          <a:solidFill>
                            <a:schemeClr val="tx1"/>
                          </a:solidFill>
                          <a:effectLst/>
                          <a:latin typeface="Gill Sans MT" panose="020B0502020104020203" pitchFamily="34" charset="0"/>
                          <a:cs typeface="Tahoma"/>
                        </a:rPr>
                        <a:t> ecosystem</a:t>
                      </a:r>
                      <a:r>
                        <a:rPr lang="en-GB" sz="1200" b="1" i="0" u="none" strike="noStrike" baseline="0" dirty="0">
                          <a:solidFill>
                            <a:schemeClr val="tx1"/>
                          </a:solidFill>
                          <a:effectLst/>
                          <a:latin typeface="Gill Sans MT" panose="020B0502020104020203" pitchFamily="34" charset="0"/>
                          <a:cs typeface="Tahoma"/>
                        </a:rPr>
                        <a:t>. </a:t>
                      </a:r>
                      <a:r>
                        <a:rPr lang="en-GB" sz="1200" b="0" i="0" u="none" strike="noStrike" baseline="0" dirty="0">
                          <a:solidFill>
                            <a:schemeClr val="tx1"/>
                          </a:solidFill>
                          <a:effectLst/>
                          <a:latin typeface="Gill Sans MT" panose="020B0502020104020203" pitchFamily="34" charset="0"/>
                          <a:cs typeface="Tahoma"/>
                        </a:rPr>
                        <a:t>A</a:t>
                      </a:r>
                      <a:r>
                        <a:rPr lang="en-GB" sz="1200" b="1" i="0" u="none" strike="noStrike" baseline="0" dirty="0">
                          <a:solidFill>
                            <a:schemeClr val="tx1"/>
                          </a:solidFill>
                          <a:effectLst/>
                          <a:latin typeface="Gill Sans MT" panose="020B0502020104020203" pitchFamily="34" charset="0"/>
                          <a:cs typeface="Tahoma"/>
                        </a:rPr>
                        <a:t> stable community </a:t>
                      </a:r>
                      <a:r>
                        <a:rPr lang="en-GB" sz="1200" b="0" i="0" u="none" strike="noStrike" baseline="0" dirty="0">
                          <a:solidFill>
                            <a:schemeClr val="tx1"/>
                          </a:solidFill>
                          <a:effectLst/>
                          <a:latin typeface="Gill Sans MT" panose="020B0502020104020203" pitchFamily="34" charset="0"/>
                          <a:cs typeface="Tahoma"/>
                        </a:rPr>
                        <a:t>is one </a:t>
                      </a:r>
                      <a:r>
                        <a:rPr lang="en-GB" sz="1200" b="1" i="0" u="none" strike="noStrike" baseline="0" dirty="0">
                          <a:solidFill>
                            <a:schemeClr val="tx1"/>
                          </a:solidFill>
                          <a:effectLst/>
                          <a:latin typeface="Gill Sans MT" panose="020B0502020104020203" pitchFamily="34" charset="0"/>
                          <a:cs typeface="Tahoma"/>
                        </a:rPr>
                        <a:t>where all the species and environmental factors are in balance </a:t>
                      </a:r>
                      <a:r>
                        <a:rPr lang="en-GB" sz="1200" b="0" i="0" u="none" strike="noStrike" baseline="0" dirty="0">
                          <a:solidFill>
                            <a:schemeClr val="tx1"/>
                          </a:solidFill>
                          <a:effectLst/>
                          <a:latin typeface="Gill Sans MT" panose="020B0502020104020203" pitchFamily="34" charset="0"/>
                          <a:cs typeface="Tahoma"/>
                        </a:rPr>
                        <a:t>so that </a:t>
                      </a:r>
                      <a:r>
                        <a:rPr lang="en-GB" sz="1200" b="1" i="0" u="none" strike="noStrike" baseline="0" dirty="0">
                          <a:solidFill>
                            <a:schemeClr val="tx1"/>
                          </a:solidFill>
                          <a:effectLst/>
                          <a:latin typeface="Gill Sans MT" panose="020B0502020104020203" pitchFamily="34" charset="0"/>
                          <a:cs typeface="Tahoma"/>
                        </a:rPr>
                        <a:t>population sizes remain fairly constant.</a:t>
                      </a:r>
                      <a:endParaRPr lang="en-GB" sz="1200" b="1" i="0" u="none" strike="noStrike" dirty="0">
                        <a:solidFill>
                          <a:schemeClr val="tx1"/>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6770623"/>
                  </a:ext>
                </a:extLst>
              </a:tr>
              <a:tr h="405626">
                <a:tc>
                  <a:txBody>
                    <a:bodyPr/>
                    <a:lstStyle/>
                    <a:p>
                      <a:pPr algn="l" fontAlgn="ctr"/>
                      <a:r>
                        <a:rPr lang="en-GB" sz="1200" b="0" i="0" u="none" strike="noStrike" dirty="0">
                          <a:solidFill>
                            <a:schemeClr val="tx1"/>
                          </a:solidFill>
                          <a:effectLst/>
                          <a:latin typeface="Gill Sans MT" panose="020B0502020104020203" pitchFamily="34" charset="0"/>
                          <a:cs typeface="Tahoma"/>
                        </a:rPr>
                        <a:t> Population</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chemeClr val="tx1"/>
                          </a:solidFill>
                          <a:effectLst/>
                          <a:latin typeface="Gill Sans MT" panose="020B0502020104020203" pitchFamily="34" charset="0"/>
                          <a:cs typeface="Tahoma"/>
                        </a:rPr>
                        <a:t>The </a:t>
                      </a:r>
                      <a:r>
                        <a:rPr lang="en-GB" sz="1200" b="1" i="0" u="none" strike="noStrike" dirty="0">
                          <a:solidFill>
                            <a:schemeClr val="tx1"/>
                          </a:solidFill>
                          <a:effectLst/>
                          <a:latin typeface="Gill Sans MT" panose="020B0502020104020203" pitchFamily="34" charset="0"/>
                          <a:cs typeface="Tahoma"/>
                        </a:rPr>
                        <a:t>total number of</a:t>
                      </a:r>
                      <a:r>
                        <a:rPr lang="en-GB" sz="1200" b="1" i="0" u="none" strike="noStrike" baseline="0" dirty="0">
                          <a:solidFill>
                            <a:schemeClr val="tx1"/>
                          </a:solidFill>
                          <a:effectLst/>
                          <a:latin typeface="Gill Sans MT" panose="020B0502020104020203" pitchFamily="34" charset="0"/>
                          <a:cs typeface="Tahoma"/>
                        </a:rPr>
                        <a:t> organisms </a:t>
                      </a:r>
                      <a:r>
                        <a:rPr lang="en-GB" sz="1200" b="0" i="0" u="none" strike="noStrike" baseline="0" dirty="0">
                          <a:solidFill>
                            <a:schemeClr val="tx1"/>
                          </a:solidFill>
                          <a:effectLst/>
                          <a:latin typeface="Gill Sans MT" panose="020B0502020104020203" pitchFamily="34" charset="0"/>
                          <a:cs typeface="Tahoma"/>
                        </a:rPr>
                        <a:t>of</a:t>
                      </a:r>
                      <a:r>
                        <a:rPr lang="en-GB" sz="1200" b="1" i="0" u="none" strike="noStrike" baseline="0" dirty="0">
                          <a:solidFill>
                            <a:schemeClr val="tx1"/>
                          </a:solidFill>
                          <a:effectLst/>
                          <a:latin typeface="Gill Sans MT" panose="020B0502020104020203" pitchFamily="34" charset="0"/>
                          <a:cs typeface="Tahoma"/>
                        </a:rPr>
                        <a:t> one species </a:t>
                      </a:r>
                      <a:r>
                        <a:rPr lang="en-GB" sz="1200" b="0" i="0" u="none" strike="noStrike" baseline="0" dirty="0">
                          <a:solidFill>
                            <a:schemeClr val="tx1"/>
                          </a:solidFill>
                          <a:effectLst/>
                          <a:latin typeface="Gill Sans MT" panose="020B0502020104020203" pitchFamily="34" charset="0"/>
                          <a:cs typeface="Tahoma"/>
                        </a:rPr>
                        <a:t>in an ecosystem</a:t>
                      </a:r>
                      <a:r>
                        <a:rPr lang="en-GB" sz="1200" b="1" i="0" u="none" strike="noStrike" baseline="0" dirty="0">
                          <a:solidFill>
                            <a:schemeClr val="tx1"/>
                          </a:solidFill>
                          <a:effectLst/>
                          <a:latin typeface="Gill Sans MT" panose="020B0502020104020203" pitchFamily="34" charset="0"/>
                          <a:cs typeface="Tahoma"/>
                        </a:rPr>
                        <a:t>.</a:t>
                      </a:r>
                      <a:endParaRPr lang="en-GB" sz="1200" b="1" i="0" u="none" strike="noStrike" dirty="0">
                        <a:solidFill>
                          <a:schemeClr val="tx1"/>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01634">
                <a:tc>
                  <a:txBody>
                    <a:bodyPr/>
                    <a:lstStyle/>
                    <a:p>
                      <a:pPr algn="l" fontAlgn="ctr"/>
                      <a:r>
                        <a:rPr lang="en-GB" sz="1200" b="0" i="0" u="none" strike="noStrike" dirty="0">
                          <a:solidFill>
                            <a:schemeClr val="tx1"/>
                          </a:solidFill>
                          <a:effectLst/>
                          <a:latin typeface="Gill Sans MT" panose="020B0502020104020203" pitchFamily="34" charset="0"/>
                          <a:cs typeface="Tahoma"/>
                        </a:rPr>
                        <a:t> Competition</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1" i="0" u="none" strike="noStrike" dirty="0">
                          <a:solidFill>
                            <a:schemeClr val="tx1"/>
                          </a:solidFill>
                          <a:effectLst/>
                          <a:latin typeface="Gill Sans MT" panose="020B0502020104020203" pitchFamily="34" charset="0"/>
                          <a:cs typeface="Tahoma"/>
                        </a:rPr>
                        <a:t>Plants</a:t>
                      </a:r>
                      <a:r>
                        <a:rPr lang="en-GB" sz="1200" b="1" i="0" u="none" strike="noStrike" baseline="0" dirty="0">
                          <a:solidFill>
                            <a:schemeClr val="tx1"/>
                          </a:solidFill>
                          <a:effectLst/>
                          <a:latin typeface="Gill Sans MT" panose="020B0502020104020203" pitchFamily="34" charset="0"/>
                          <a:cs typeface="Tahoma"/>
                        </a:rPr>
                        <a:t> </a:t>
                      </a:r>
                      <a:r>
                        <a:rPr lang="en-GB" sz="1200" b="0" i="0" u="none" strike="noStrike" baseline="0" dirty="0">
                          <a:solidFill>
                            <a:schemeClr val="tx1"/>
                          </a:solidFill>
                          <a:effectLst/>
                          <a:latin typeface="Gill Sans MT" panose="020B0502020104020203" pitchFamily="34" charset="0"/>
                          <a:cs typeface="Tahoma"/>
                        </a:rPr>
                        <a:t>often compete for </a:t>
                      </a:r>
                      <a:r>
                        <a:rPr lang="en-GB" sz="1200" b="1" i="0" u="none" strike="noStrike" baseline="0" dirty="0">
                          <a:solidFill>
                            <a:schemeClr val="tx1"/>
                          </a:solidFill>
                          <a:effectLst/>
                          <a:latin typeface="Gill Sans MT" panose="020B0502020104020203" pitchFamily="34" charset="0"/>
                          <a:cs typeface="Tahoma"/>
                        </a:rPr>
                        <a:t>light, space, water </a:t>
                      </a:r>
                      <a:r>
                        <a:rPr lang="en-GB" sz="1200" b="0" i="0" u="none" strike="noStrike" baseline="0" dirty="0">
                          <a:solidFill>
                            <a:schemeClr val="tx1"/>
                          </a:solidFill>
                          <a:effectLst/>
                          <a:latin typeface="Gill Sans MT" panose="020B0502020104020203" pitchFamily="34" charset="0"/>
                          <a:cs typeface="Tahoma"/>
                        </a:rPr>
                        <a:t>and</a:t>
                      </a:r>
                      <a:r>
                        <a:rPr lang="en-GB" sz="1200" b="1" i="0" u="none" strike="noStrike" baseline="0" dirty="0">
                          <a:solidFill>
                            <a:schemeClr val="tx1"/>
                          </a:solidFill>
                          <a:effectLst/>
                          <a:latin typeface="Gill Sans MT" panose="020B0502020104020203" pitchFamily="34" charset="0"/>
                          <a:cs typeface="Tahoma"/>
                        </a:rPr>
                        <a:t> mineral ions.</a:t>
                      </a:r>
                    </a:p>
                    <a:p>
                      <a:pPr algn="l" fontAlgn="ctr"/>
                      <a:r>
                        <a:rPr lang="en-GB" sz="1200" b="1" i="0" u="none" strike="noStrike" baseline="0" dirty="0">
                          <a:solidFill>
                            <a:schemeClr val="tx1"/>
                          </a:solidFill>
                          <a:effectLst/>
                          <a:latin typeface="Gill Sans MT" panose="020B0502020104020203" pitchFamily="34" charset="0"/>
                          <a:cs typeface="Tahoma"/>
                        </a:rPr>
                        <a:t>Animals</a:t>
                      </a:r>
                      <a:r>
                        <a:rPr lang="en-GB" sz="1200" b="0" i="0" u="none" strike="noStrike" baseline="0" dirty="0">
                          <a:solidFill>
                            <a:schemeClr val="tx1"/>
                          </a:solidFill>
                          <a:effectLst/>
                          <a:latin typeface="Gill Sans MT" panose="020B0502020104020203" pitchFamily="34" charset="0"/>
                          <a:cs typeface="Tahoma"/>
                        </a:rPr>
                        <a:t> often compete for </a:t>
                      </a:r>
                      <a:r>
                        <a:rPr lang="en-GB" sz="1200" b="1" i="0" u="none" strike="noStrike" baseline="0" dirty="0">
                          <a:solidFill>
                            <a:schemeClr val="tx1"/>
                          </a:solidFill>
                          <a:effectLst/>
                          <a:latin typeface="Gill Sans MT" panose="020B0502020104020203" pitchFamily="34" charset="0"/>
                          <a:cs typeface="Tahoma"/>
                        </a:rPr>
                        <a:t>food</a:t>
                      </a:r>
                      <a:r>
                        <a:rPr lang="en-GB" sz="1200" b="0" i="0" u="none" strike="noStrike" baseline="0" dirty="0">
                          <a:solidFill>
                            <a:schemeClr val="tx1"/>
                          </a:solidFill>
                          <a:effectLst/>
                          <a:latin typeface="Gill Sans MT" panose="020B0502020104020203" pitchFamily="34" charset="0"/>
                          <a:cs typeface="Tahoma"/>
                        </a:rPr>
                        <a:t>, </a:t>
                      </a:r>
                      <a:r>
                        <a:rPr lang="en-GB" sz="1200" b="1" i="0" u="none" strike="noStrike" baseline="0" dirty="0">
                          <a:solidFill>
                            <a:schemeClr val="tx1"/>
                          </a:solidFill>
                          <a:effectLst/>
                          <a:latin typeface="Gill Sans MT" panose="020B0502020104020203" pitchFamily="34" charset="0"/>
                          <a:cs typeface="Tahoma"/>
                        </a:rPr>
                        <a:t>mates</a:t>
                      </a:r>
                      <a:r>
                        <a:rPr lang="en-GB" sz="1200" b="0" i="0" u="none" strike="noStrike" baseline="0" dirty="0">
                          <a:solidFill>
                            <a:schemeClr val="tx1"/>
                          </a:solidFill>
                          <a:effectLst/>
                          <a:latin typeface="Gill Sans MT" panose="020B0502020104020203" pitchFamily="34" charset="0"/>
                          <a:cs typeface="Tahoma"/>
                        </a:rPr>
                        <a:t> and </a:t>
                      </a:r>
                      <a:r>
                        <a:rPr lang="en-GB" sz="1200" b="1" i="0" u="none" strike="noStrike" baseline="0" dirty="0">
                          <a:solidFill>
                            <a:schemeClr val="tx1"/>
                          </a:solidFill>
                          <a:effectLst/>
                          <a:latin typeface="Gill Sans MT" panose="020B0502020104020203" pitchFamily="34" charset="0"/>
                          <a:cs typeface="Tahoma"/>
                        </a:rPr>
                        <a:t>territory</a:t>
                      </a:r>
                      <a:endParaRPr lang="en-GB" sz="1200" b="1" i="0" u="none" strike="noStrike" dirty="0">
                        <a:solidFill>
                          <a:schemeClr val="tx1"/>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2280532"/>
                  </a:ext>
                </a:extLst>
              </a:tr>
              <a:tr h="405626">
                <a:tc>
                  <a:txBody>
                    <a:bodyPr/>
                    <a:lstStyle/>
                    <a:p>
                      <a:pPr algn="l" fontAlgn="ctr"/>
                      <a:r>
                        <a:rPr lang="en-GB" sz="1200" b="0" i="0" u="none" strike="noStrike" dirty="0">
                          <a:solidFill>
                            <a:schemeClr val="tx1"/>
                          </a:solidFill>
                          <a:effectLst/>
                          <a:latin typeface="Gill Sans MT" panose="020B0502020104020203" pitchFamily="34" charset="0"/>
                          <a:cs typeface="Tahoma"/>
                        </a:rPr>
                        <a:t> Interdependence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chemeClr val="tx1"/>
                          </a:solidFill>
                          <a:effectLst/>
                          <a:latin typeface="Gill Sans MT" panose="020B0502020104020203" pitchFamily="34" charset="0"/>
                          <a:cs typeface="Tahoma"/>
                        </a:rPr>
                        <a:t>Within a community each </a:t>
                      </a:r>
                      <a:r>
                        <a:rPr lang="en-GB" sz="1200" b="1" i="0" u="none" strike="noStrike" dirty="0">
                          <a:solidFill>
                            <a:schemeClr val="tx1"/>
                          </a:solidFill>
                          <a:effectLst/>
                          <a:latin typeface="Gill Sans MT" panose="020B0502020104020203" pitchFamily="34" charset="0"/>
                          <a:cs typeface="Tahoma"/>
                        </a:rPr>
                        <a:t>species depends on other species </a:t>
                      </a:r>
                      <a:r>
                        <a:rPr lang="en-GB" sz="1200" b="0" i="0" u="none" strike="noStrike" dirty="0">
                          <a:solidFill>
                            <a:schemeClr val="tx1"/>
                          </a:solidFill>
                          <a:effectLst/>
                          <a:latin typeface="Gill Sans MT" panose="020B0502020104020203" pitchFamily="34" charset="0"/>
                          <a:cs typeface="Tahoma"/>
                        </a:rPr>
                        <a:t>for</a:t>
                      </a:r>
                      <a:r>
                        <a:rPr lang="en-GB" sz="1200" b="1" i="0" u="none" strike="noStrike" dirty="0">
                          <a:solidFill>
                            <a:schemeClr val="tx1"/>
                          </a:solidFill>
                          <a:effectLst/>
                          <a:latin typeface="Gill Sans MT" panose="020B0502020104020203" pitchFamily="34" charset="0"/>
                          <a:cs typeface="Tahoma"/>
                        </a:rPr>
                        <a:t> food,</a:t>
                      </a:r>
                      <a:r>
                        <a:rPr lang="en-GB" sz="1200" b="1" i="0" u="none" strike="noStrike" baseline="0" dirty="0">
                          <a:solidFill>
                            <a:schemeClr val="tx1"/>
                          </a:solidFill>
                          <a:effectLst/>
                          <a:latin typeface="Gill Sans MT" panose="020B0502020104020203" pitchFamily="34" charset="0"/>
                          <a:cs typeface="Tahoma"/>
                        </a:rPr>
                        <a:t> </a:t>
                      </a:r>
                      <a:r>
                        <a:rPr lang="en-GB" sz="1200" b="1" i="0" u="none" strike="noStrike" dirty="0">
                          <a:solidFill>
                            <a:schemeClr val="tx1"/>
                          </a:solidFill>
                          <a:effectLst/>
                          <a:latin typeface="Gill Sans MT" panose="020B0502020104020203" pitchFamily="34" charset="0"/>
                          <a:cs typeface="Tahoma"/>
                        </a:rPr>
                        <a:t>shelter, pollination </a:t>
                      </a:r>
                      <a:r>
                        <a:rPr lang="en-GB" sz="1200" b="0" i="0" u="none" strike="noStrike" dirty="0">
                          <a:solidFill>
                            <a:schemeClr val="tx1"/>
                          </a:solidFill>
                          <a:effectLst/>
                          <a:latin typeface="Gill Sans MT" panose="020B0502020104020203" pitchFamily="34" charset="0"/>
                          <a:cs typeface="Tahoma"/>
                        </a:rPr>
                        <a:t>etc.</a:t>
                      </a:r>
                      <a:endParaRPr lang="en-GB" sz="1200" b="1" i="0" u="none" strike="noStrike" dirty="0">
                        <a:solidFill>
                          <a:schemeClr val="tx1"/>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5738321"/>
                  </a:ext>
                </a:extLst>
              </a:tr>
              <a:tr h="405626">
                <a:tc>
                  <a:txBody>
                    <a:bodyPr/>
                    <a:lstStyle/>
                    <a:p>
                      <a:pPr algn="l" fontAlgn="ctr"/>
                      <a:r>
                        <a:rPr lang="en-GB" sz="1200" b="0" i="0" u="none" strike="noStrike" dirty="0">
                          <a:solidFill>
                            <a:schemeClr val="tx1"/>
                          </a:solidFill>
                          <a:effectLst/>
                          <a:latin typeface="Gill Sans MT" panose="020B0502020104020203" pitchFamily="34" charset="0"/>
                          <a:cs typeface="Tahoma"/>
                        </a:rPr>
                        <a:t> Adaptations</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baseline="0" dirty="0">
                          <a:solidFill>
                            <a:schemeClr val="tx1"/>
                          </a:solidFill>
                          <a:effectLst/>
                          <a:latin typeface="Gill Sans MT" panose="020B0502020104020203" pitchFamily="34" charset="0"/>
                          <a:cs typeface="Tahoma"/>
                        </a:rPr>
                        <a:t>A </a:t>
                      </a:r>
                      <a:r>
                        <a:rPr lang="en-GB" sz="1200" b="1" i="0" u="none" strike="noStrike" baseline="0" dirty="0">
                          <a:solidFill>
                            <a:schemeClr val="tx1"/>
                          </a:solidFill>
                          <a:effectLst/>
                          <a:latin typeface="Gill Sans MT" panose="020B0502020104020203" pitchFamily="34" charset="0"/>
                          <a:cs typeface="Tahoma"/>
                        </a:rPr>
                        <a:t>feature</a:t>
                      </a:r>
                      <a:r>
                        <a:rPr lang="en-GB" sz="1200" b="0" i="0" u="none" strike="noStrike" baseline="0" dirty="0">
                          <a:solidFill>
                            <a:schemeClr val="tx1"/>
                          </a:solidFill>
                          <a:effectLst/>
                          <a:latin typeface="Gill Sans MT" panose="020B0502020104020203" pitchFamily="34" charset="0"/>
                          <a:cs typeface="Tahoma"/>
                        </a:rPr>
                        <a:t> that an organism has that allows it to </a:t>
                      </a:r>
                      <a:r>
                        <a:rPr lang="en-GB" sz="1200" b="1" i="0" u="none" strike="noStrike" baseline="0" dirty="0">
                          <a:solidFill>
                            <a:schemeClr val="tx1"/>
                          </a:solidFill>
                          <a:effectLst/>
                          <a:latin typeface="Gill Sans MT" panose="020B0502020104020203" pitchFamily="34" charset="0"/>
                          <a:cs typeface="Tahoma"/>
                        </a:rPr>
                        <a:t>survive</a:t>
                      </a:r>
                      <a:r>
                        <a:rPr lang="en-GB" sz="1200" b="0" i="0" u="none" strike="noStrike" baseline="0" dirty="0">
                          <a:solidFill>
                            <a:schemeClr val="tx1"/>
                          </a:solidFill>
                          <a:effectLst/>
                          <a:latin typeface="Gill Sans MT" panose="020B0502020104020203" pitchFamily="34" charset="0"/>
                          <a:cs typeface="Tahoma"/>
                        </a:rPr>
                        <a:t> in its ecosystem. </a:t>
                      </a:r>
                      <a:endParaRPr lang="en-GB" sz="1200" b="0" i="0" u="none" strike="noStrike" dirty="0">
                        <a:solidFill>
                          <a:schemeClr val="tx1"/>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2226044"/>
                  </a:ext>
                </a:extLst>
              </a:tr>
              <a:tr h="405626">
                <a:tc>
                  <a:txBody>
                    <a:bodyPr/>
                    <a:lstStyle/>
                    <a:p>
                      <a:pPr algn="l" fontAlgn="ctr"/>
                      <a:r>
                        <a:rPr lang="en-GB" sz="1200" b="0" i="0" u="none" strike="noStrike" dirty="0">
                          <a:solidFill>
                            <a:schemeClr val="tx1"/>
                          </a:solidFill>
                          <a:effectLst/>
                          <a:latin typeface="Gill Sans MT" panose="020B0502020104020203" pitchFamily="34" charset="0"/>
                          <a:cs typeface="Tahoma"/>
                        </a:rPr>
                        <a:t> Biodiversity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chemeClr val="tx1"/>
                          </a:solidFill>
                          <a:effectLst/>
                          <a:latin typeface="Gill Sans MT" panose="020B0502020104020203" pitchFamily="34" charset="0"/>
                          <a:cs typeface="Tahoma"/>
                        </a:rPr>
                        <a:t>The </a:t>
                      </a:r>
                      <a:r>
                        <a:rPr lang="en-GB" sz="1200" b="1" i="0" u="none" strike="noStrike" dirty="0">
                          <a:solidFill>
                            <a:schemeClr val="tx1"/>
                          </a:solidFill>
                          <a:effectLst/>
                          <a:latin typeface="Gill Sans MT" panose="020B0502020104020203" pitchFamily="34" charset="0"/>
                          <a:cs typeface="Tahoma"/>
                        </a:rPr>
                        <a:t>variety</a:t>
                      </a:r>
                      <a:r>
                        <a:rPr lang="en-GB" sz="1200" b="0" i="0" u="none" strike="noStrike" dirty="0">
                          <a:solidFill>
                            <a:schemeClr val="tx1"/>
                          </a:solidFill>
                          <a:effectLst/>
                          <a:latin typeface="Gill Sans MT" panose="020B0502020104020203" pitchFamily="34" charset="0"/>
                          <a:cs typeface="Tahoma"/>
                        </a:rPr>
                        <a:t> of all the </a:t>
                      </a:r>
                      <a:r>
                        <a:rPr lang="en-GB" sz="1200" b="1" i="0" u="none" strike="noStrike" dirty="0">
                          <a:solidFill>
                            <a:schemeClr val="tx1"/>
                          </a:solidFill>
                          <a:effectLst/>
                          <a:latin typeface="Gill Sans MT" panose="020B0502020104020203" pitchFamily="34" charset="0"/>
                          <a:cs typeface="Tahoma"/>
                        </a:rPr>
                        <a:t>different species </a:t>
                      </a:r>
                      <a:r>
                        <a:rPr lang="en-GB" sz="1200" b="0" i="0" u="none" strike="noStrike" dirty="0">
                          <a:solidFill>
                            <a:schemeClr val="tx1"/>
                          </a:solidFill>
                          <a:effectLst/>
                          <a:latin typeface="Gill Sans MT" panose="020B0502020104020203" pitchFamily="34" charset="0"/>
                          <a:cs typeface="Tahoma"/>
                        </a:rPr>
                        <a:t>of organisms </a:t>
                      </a:r>
                      <a:r>
                        <a:rPr lang="en-GB" sz="1200" b="1" i="0" u="none" strike="noStrike" dirty="0">
                          <a:solidFill>
                            <a:schemeClr val="tx1"/>
                          </a:solidFill>
                          <a:effectLst/>
                          <a:latin typeface="Gill Sans MT" panose="020B0502020104020203" pitchFamily="34" charset="0"/>
                          <a:cs typeface="Tahoma"/>
                        </a:rPr>
                        <a:t>on</a:t>
                      </a:r>
                      <a:r>
                        <a:rPr lang="en-GB" sz="1200" b="1" i="0" u="none" strike="noStrike" baseline="0" dirty="0">
                          <a:solidFill>
                            <a:schemeClr val="tx1"/>
                          </a:solidFill>
                          <a:effectLst/>
                          <a:latin typeface="Gill Sans MT" panose="020B0502020104020203" pitchFamily="34" charset="0"/>
                          <a:cs typeface="Tahoma"/>
                        </a:rPr>
                        <a:t> </a:t>
                      </a:r>
                      <a:r>
                        <a:rPr lang="en-GB" sz="1200" b="1" i="0" u="none" strike="noStrike" dirty="0">
                          <a:solidFill>
                            <a:schemeClr val="tx1"/>
                          </a:solidFill>
                          <a:effectLst/>
                          <a:latin typeface="Gill Sans MT" panose="020B0502020104020203" pitchFamily="34" charset="0"/>
                          <a:cs typeface="Tahoma"/>
                        </a:rPr>
                        <a:t>Earth</a:t>
                      </a:r>
                      <a:r>
                        <a:rPr lang="en-GB" sz="1200" b="0" i="0" u="none" strike="noStrike" dirty="0">
                          <a:solidFill>
                            <a:schemeClr val="tx1"/>
                          </a:solidFill>
                          <a:effectLst/>
                          <a:latin typeface="Gill Sans MT" panose="020B0502020104020203" pitchFamily="34" charset="0"/>
                          <a:cs typeface="Tahoma"/>
                        </a:rPr>
                        <a:t>, or </a:t>
                      </a:r>
                      <a:r>
                        <a:rPr lang="en-GB" sz="1200" b="1" i="0" u="none" strike="noStrike" dirty="0">
                          <a:solidFill>
                            <a:schemeClr val="tx1"/>
                          </a:solidFill>
                          <a:effectLst/>
                          <a:latin typeface="Gill Sans MT" panose="020B0502020104020203" pitchFamily="34" charset="0"/>
                          <a:cs typeface="Tahoma"/>
                        </a:rPr>
                        <a:t>within an ecosystem.</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1348686"/>
                  </a:ext>
                </a:extLst>
              </a:tr>
              <a:tr h="209619">
                <a:tc>
                  <a:txBody>
                    <a:bodyPr/>
                    <a:lstStyle/>
                    <a:p>
                      <a:pPr algn="l" fontAlgn="ctr"/>
                      <a:r>
                        <a:rPr lang="en-GB" sz="1200" b="0" i="0" u="none" strike="noStrike" dirty="0">
                          <a:solidFill>
                            <a:srgbClr val="000000"/>
                          </a:solidFill>
                          <a:effectLst/>
                          <a:latin typeface="Gill Sans MT" panose="020B0502020104020203" pitchFamily="34" charset="0"/>
                          <a:cs typeface="Tahoma"/>
                        </a:rPr>
                        <a:t> Photosynthesis</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1" i="0" u="none" strike="noStrike" dirty="0">
                          <a:solidFill>
                            <a:srgbClr val="000000"/>
                          </a:solidFill>
                          <a:effectLst/>
                          <a:latin typeface="Gill Sans MT" panose="020B0502020104020203" pitchFamily="34" charset="0"/>
                          <a:cs typeface="Tahoma"/>
                        </a:rPr>
                        <a:t>Plants absorb CO</a:t>
                      </a:r>
                      <a:r>
                        <a:rPr lang="en-GB" sz="1200" b="1" i="0" u="none" strike="noStrike" baseline="-25000" dirty="0">
                          <a:solidFill>
                            <a:srgbClr val="000000"/>
                          </a:solidFill>
                          <a:effectLst/>
                          <a:latin typeface="Gill Sans MT" panose="020B0502020104020203" pitchFamily="34" charset="0"/>
                          <a:cs typeface="Tahoma"/>
                        </a:rPr>
                        <a:t>2</a:t>
                      </a:r>
                      <a:r>
                        <a:rPr lang="en-GB" sz="1200" b="1" i="0" u="none" strike="noStrike" dirty="0">
                          <a:solidFill>
                            <a:srgbClr val="000000"/>
                          </a:solidFill>
                          <a:effectLst/>
                          <a:latin typeface="Gill Sans MT" panose="020B0502020104020203" pitchFamily="34" charset="0"/>
                          <a:cs typeface="Tahoma"/>
                        </a:rPr>
                        <a:t> </a:t>
                      </a:r>
                      <a:r>
                        <a:rPr lang="en-GB" sz="1200" b="0" i="0" u="none" strike="noStrike" dirty="0">
                          <a:solidFill>
                            <a:srgbClr val="000000"/>
                          </a:solidFill>
                          <a:effectLst/>
                          <a:latin typeface="Gill Sans MT" panose="020B0502020104020203" pitchFamily="34" charset="0"/>
                          <a:cs typeface="Tahoma"/>
                        </a:rPr>
                        <a:t>from</a:t>
                      </a:r>
                      <a:r>
                        <a:rPr lang="en-GB" sz="1200" b="0" i="0" u="none" strike="noStrike" baseline="0" dirty="0">
                          <a:solidFill>
                            <a:srgbClr val="000000"/>
                          </a:solidFill>
                          <a:effectLst/>
                          <a:latin typeface="Gill Sans MT" panose="020B0502020104020203" pitchFamily="34" charset="0"/>
                          <a:cs typeface="Tahoma"/>
                        </a:rPr>
                        <a:t> atmosphere.</a:t>
                      </a:r>
                      <a:endParaRPr lang="en-GB" sz="1200" b="1"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1177540"/>
                  </a:ext>
                </a:extLst>
              </a:tr>
              <a:tr h="405626">
                <a:tc>
                  <a:txBody>
                    <a:bodyPr/>
                    <a:lstStyle/>
                    <a:p>
                      <a:pPr algn="l" fontAlgn="ctr"/>
                      <a:r>
                        <a:rPr lang="en-GB" sz="1200" b="0" i="0" u="none" strike="noStrike" baseline="0" dirty="0">
                          <a:solidFill>
                            <a:srgbClr val="000000"/>
                          </a:solidFill>
                          <a:effectLst/>
                          <a:latin typeface="Gill Sans MT" panose="020B0502020104020203" pitchFamily="34" charset="0"/>
                          <a:cs typeface="Tahoma"/>
                        </a:rPr>
                        <a:t> Respiration</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1" i="0" u="none" strike="noStrike" dirty="0">
                          <a:solidFill>
                            <a:srgbClr val="000000"/>
                          </a:solidFill>
                          <a:effectLst/>
                          <a:latin typeface="Gill Sans MT" panose="020B0502020104020203" pitchFamily="34" charset="0"/>
                          <a:cs typeface="Tahoma"/>
                        </a:rPr>
                        <a:t>Animals</a:t>
                      </a:r>
                      <a:r>
                        <a:rPr lang="en-GB" sz="1200" b="0" i="0" u="none" strike="noStrike" dirty="0">
                          <a:solidFill>
                            <a:srgbClr val="000000"/>
                          </a:solidFill>
                          <a:effectLst/>
                          <a:latin typeface="Gill Sans MT" panose="020B0502020104020203" pitchFamily="34" charset="0"/>
                          <a:cs typeface="Tahoma"/>
                        </a:rPr>
                        <a:t>,</a:t>
                      </a:r>
                      <a:r>
                        <a:rPr lang="en-GB" sz="1200" b="0" i="0" u="none" strike="noStrike" baseline="0" dirty="0">
                          <a:solidFill>
                            <a:srgbClr val="000000"/>
                          </a:solidFill>
                          <a:effectLst/>
                          <a:latin typeface="Gill Sans MT" panose="020B0502020104020203" pitchFamily="34" charset="0"/>
                          <a:cs typeface="Tahoma"/>
                        </a:rPr>
                        <a:t> </a:t>
                      </a:r>
                      <a:r>
                        <a:rPr lang="en-GB" sz="1200" b="1" i="0" u="none" strike="noStrike" baseline="0" dirty="0">
                          <a:solidFill>
                            <a:srgbClr val="000000"/>
                          </a:solidFill>
                          <a:effectLst/>
                          <a:latin typeface="Gill Sans MT" panose="020B0502020104020203" pitchFamily="34" charset="0"/>
                          <a:cs typeface="Tahoma"/>
                        </a:rPr>
                        <a:t>plants</a:t>
                      </a:r>
                      <a:r>
                        <a:rPr lang="en-GB" sz="1200" b="0" i="0" u="none" strike="noStrike" baseline="0" dirty="0">
                          <a:solidFill>
                            <a:srgbClr val="000000"/>
                          </a:solidFill>
                          <a:effectLst/>
                          <a:latin typeface="Gill Sans MT" panose="020B0502020104020203" pitchFamily="34" charset="0"/>
                          <a:cs typeface="Tahoma"/>
                        </a:rPr>
                        <a:t> and </a:t>
                      </a:r>
                      <a:r>
                        <a:rPr lang="en-GB" sz="1200" b="1" i="0" u="none" strike="noStrike" baseline="0" dirty="0">
                          <a:solidFill>
                            <a:srgbClr val="000000"/>
                          </a:solidFill>
                          <a:effectLst/>
                          <a:latin typeface="Gill Sans MT" panose="020B0502020104020203" pitchFamily="34" charset="0"/>
                          <a:cs typeface="Tahoma"/>
                        </a:rPr>
                        <a:t>micro-organisms</a:t>
                      </a:r>
                      <a:r>
                        <a:rPr lang="en-GB" sz="1200" b="0" i="0" u="none" strike="noStrike" baseline="0" dirty="0">
                          <a:solidFill>
                            <a:srgbClr val="000000"/>
                          </a:solidFill>
                          <a:effectLst/>
                          <a:latin typeface="Gill Sans MT" panose="020B0502020104020203" pitchFamily="34" charset="0"/>
                          <a:cs typeface="Tahoma"/>
                        </a:rPr>
                        <a:t> respire, </a:t>
                      </a:r>
                      <a:r>
                        <a:rPr lang="en-GB" sz="1200" b="1" i="0" u="none" strike="noStrike" baseline="0" dirty="0">
                          <a:solidFill>
                            <a:srgbClr val="000000"/>
                          </a:solidFill>
                          <a:effectLst/>
                          <a:latin typeface="Gill Sans MT" panose="020B0502020104020203" pitchFamily="34" charset="0"/>
                          <a:cs typeface="Tahoma"/>
                        </a:rPr>
                        <a:t>releasing CO</a:t>
                      </a:r>
                      <a:r>
                        <a:rPr lang="en-GB" sz="1200" b="1" i="0" u="none" strike="noStrike" baseline="-25000" dirty="0">
                          <a:solidFill>
                            <a:srgbClr val="000000"/>
                          </a:solidFill>
                          <a:effectLst/>
                          <a:latin typeface="Gill Sans MT" panose="020B0502020104020203" pitchFamily="34" charset="0"/>
                          <a:cs typeface="Tahoma"/>
                        </a:rPr>
                        <a:t>2</a:t>
                      </a:r>
                      <a:r>
                        <a:rPr lang="en-GB" sz="1200" b="0" i="0" u="none" strike="noStrike" baseline="0" dirty="0">
                          <a:solidFill>
                            <a:srgbClr val="000000"/>
                          </a:solidFill>
                          <a:effectLst/>
                          <a:latin typeface="Gill Sans MT" panose="020B0502020104020203" pitchFamily="34" charset="0"/>
                          <a:cs typeface="Tahoma"/>
                        </a:rPr>
                        <a:t> into the atmosphere.</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5637253"/>
                  </a:ext>
                </a:extLst>
              </a:tr>
              <a:tr h="405626">
                <a:tc>
                  <a:txBody>
                    <a:bodyPr/>
                    <a:lstStyle/>
                    <a:p>
                      <a:pPr algn="l" fontAlgn="ctr"/>
                      <a:r>
                        <a:rPr lang="en-GB" sz="1200" b="0" i="0" u="none" strike="noStrike" dirty="0">
                          <a:solidFill>
                            <a:srgbClr val="000000"/>
                          </a:solidFill>
                          <a:effectLst/>
                          <a:latin typeface="Gill Sans MT" panose="020B0502020104020203" pitchFamily="34" charset="0"/>
                          <a:cs typeface="Tahoma"/>
                        </a:rPr>
                        <a:t> Decay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The carbon in dead organisms is </a:t>
                      </a:r>
                      <a:r>
                        <a:rPr lang="en-GB" sz="1200" b="1" i="0" u="none" strike="noStrike" dirty="0">
                          <a:solidFill>
                            <a:srgbClr val="000000"/>
                          </a:solidFill>
                          <a:effectLst/>
                          <a:latin typeface="Gill Sans MT" panose="020B0502020104020203" pitchFamily="34" charset="0"/>
                          <a:cs typeface="Tahoma"/>
                        </a:rPr>
                        <a:t>released to the atmosphere </a:t>
                      </a:r>
                      <a:r>
                        <a:rPr lang="en-GB" sz="1200" b="0" i="0" u="none" strike="noStrike" dirty="0">
                          <a:solidFill>
                            <a:srgbClr val="000000"/>
                          </a:solidFill>
                          <a:effectLst/>
                          <a:latin typeface="Gill Sans MT" panose="020B0502020104020203" pitchFamily="34" charset="0"/>
                          <a:cs typeface="Tahoma"/>
                        </a:rPr>
                        <a:t>by </a:t>
                      </a:r>
                      <a:r>
                        <a:rPr lang="en-GB" sz="1200" b="1" i="0" u="none" strike="noStrike" dirty="0">
                          <a:solidFill>
                            <a:srgbClr val="000000"/>
                          </a:solidFill>
                          <a:effectLst/>
                          <a:latin typeface="Gill Sans MT" panose="020B0502020104020203" pitchFamily="34" charset="0"/>
                          <a:cs typeface="Tahoma"/>
                        </a:rPr>
                        <a:t>micro-organisms</a:t>
                      </a:r>
                      <a:r>
                        <a:rPr lang="en-GB" sz="1200" b="1" i="0" u="none" strike="noStrike" baseline="0" dirty="0">
                          <a:solidFill>
                            <a:srgbClr val="000000"/>
                          </a:solidFill>
                          <a:effectLst/>
                          <a:latin typeface="Gill Sans MT" panose="020B0502020104020203" pitchFamily="34" charset="0"/>
                          <a:cs typeface="Tahoma"/>
                        </a:rPr>
                        <a:t> respiring</a:t>
                      </a:r>
                      <a:r>
                        <a:rPr lang="en-GB" sz="1200" b="0" i="0" u="none" strike="noStrike" baseline="0" dirty="0">
                          <a:solidFill>
                            <a:srgbClr val="000000"/>
                          </a:solidFill>
                          <a:effectLst/>
                          <a:latin typeface="Gill Sans MT" panose="020B0502020104020203" pitchFamily="34" charset="0"/>
                          <a:cs typeface="Tahoma"/>
                        </a:rPr>
                        <a:t>.</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8826194"/>
                  </a:ext>
                </a:extLst>
              </a:tr>
              <a:tr h="405626">
                <a:tc>
                  <a:txBody>
                    <a:bodyPr/>
                    <a:lstStyle/>
                    <a:p>
                      <a:pPr algn="l" fontAlgn="ctr"/>
                      <a:r>
                        <a:rPr lang="en-GB" sz="1200" b="0" i="0" u="none" strike="noStrike" dirty="0">
                          <a:solidFill>
                            <a:srgbClr val="000000"/>
                          </a:solidFill>
                          <a:effectLst/>
                          <a:latin typeface="Gill Sans MT" panose="020B0502020104020203" pitchFamily="34" charset="0"/>
                          <a:cs typeface="Tahoma"/>
                        </a:rPr>
                        <a:t> Combustion</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Carbon locked in </a:t>
                      </a:r>
                      <a:r>
                        <a:rPr lang="en-GB" sz="1200" b="1" i="0" u="none" strike="noStrike" dirty="0">
                          <a:solidFill>
                            <a:srgbClr val="000000"/>
                          </a:solidFill>
                          <a:effectLst/>
                          <a:latin typeface="Gill Sans MT" panose="020B0502020104020203" pitchFamily="34" charset="0"/>
                          <a:cs typeface="Tahoma"/>
                        </a:rPr>
                        <a:t>fossil fuels </a:t>
                      </a:r>
                      <a:r>
                        <a:rPr lang="en-GB" sz="1200" b="0" i="0" u="none" strike="noStrike" dirty="0">
                          <a:solidFill>
                            <a:srgbClr val="000000"/>
                          </a:solidFill>
                          <a:effectLst/>
                          <a:latin typeface="Gill Sans MT" panose="020B0502020104020203" pitchFamily="34" charset="0"/>
                          <a:cs typeface="Tahoma"/>
                        </a:rPr>
                        <a:t>is</a:t>
                      </a:r>
                      <a:r>
                        <a:rPr lang="en-GB" sz="1200" b="0" i="0" u="none" strike="noStrike" baseline="0" dirty="0">
                          <a:solidFill>
                            <a:srgbClr val="000000"/>
                          </a:solidFill>
                          <a:effectLst/>
                          <a:latin typeface="Gill Sans MT" panose="020B0502020104020203" pitchFamily="34" charset="0"/>
                          <a:cs typeface="Tahoma"/>
                        </a:rPr>
                        <a:t> </a:t>
                      </a:r>
                      <a:r>
                        <a:rPr lang="en-GB" sz="1200" b="1" i="0" u="none" strike="noStrike" baseline="0" dirty="0">
                          <a:solidFill>
                            <a:srgbClr val="000000"/>
                          </a:solidFill>
                          <a:effectLst/>
                          <a:latin typeface="Gill Sans MT" panose="020B0502020104020203" pitchFamily="34" charset="0"/>
                          <a:cs typeface="Tahoma"/>
                        </a:rPr>
                        <a:t>released</a:t>
                      </a:r>
                      <a:r>
                        <a:rPr lang="en-GB" sz="1200" b="0" i="0" u="none" strike="noStrike" baseline="0" dirty="0">
                          <a:solidFill>
                            <a:srgbClr val="000000"/>
                          </a:solidFill>
                          <a:effectLst/>
                          <a:latin typeface="Gill Sans MT" panose="020B0502020104020203" pitchFamily="34" charset="0"/>
                          <a:cs typeface="Tahoma"/>
                        </a:rPr>
                        <a:t> as CO</a:t>
                      </a:r>
                      <a:r>
                        <a:rPr lang="en-GB" sz="1200" b="0" i="0" u="none" strike="noStrike" baseline="-25000" dirty="0">
                          <a:solidFill>
                            <a:srgbClr val="000000"/>
                          </a:solidFill>
                          <a:effectLst/>
                          <a:latin typeface="Gill Sans MT" panose="020B0502020104020203" pitchFamily="34" charset="0"/>
                          <a:cs typeface="Tahoma"/>
                        </a:rPr>
                        <a:t>2</a:t>
                      </a:r>
                      <a:r>
                        <a:rPr lang="en-GB" sz="1200" b="0" i="0" u="none" strike="noStrike" baseline="0" dirty="0">
                          <a:solidFill>
                            <a:srgbClr val="000000"/>
                          </a:solidFill>
                          <a:effectLst/>
                          <a:latin typeface="Gill Sans MT" panose="020B0502020104020203" pitchFamily="34" charset="0"/>
                          <a:cs typeface="Tahoma"/>
                        </a:rPr>
                        <a:t> when fuels are </a:t>
                      </a:r>
                      <a:r>
                        <a:rPr lang="en-GB" sz="1200" b="1" i="0" u="none" strike="noStrike" baseline="0" dirty="0">
                          <a:solidFill>
                            <a:srgbClr val="000000"/>
                          </a:solidFill>
                          <a:effectLst/>
                          <a:latin typeface="Gill Sans MT" panose="020B0502020104020203" pitchFamily="34" charset="0"/>
                          <a:cs typeface="Tahoma"/>
                        </a:rPr>
                        <a:t>burned</a:t>
                      </a:r>
                      <a:r>
                        <a:rPr lang="en-GB" sz="1200" b="0" i="0" u="none" strike="noStrike" baseline="0" dirty="0">
                          <a:solidFill>
                            <a:srgbClr val="000000"/>
                          </a:solidFill>
                          <a:effectLst/>
                          <a:latin typeface="Gill Sans MT" panose="020B0502020104020203" pitchFamily="34" charset="0"/>
                          <a:cs typeface="Tahoma"/>
                        </a:rPr>
                        <a:t>.</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830131"/>
                  </a:ext>
                </a:extLst>
              </a:tr>
              <a:tr h="405626">
                <a:tc>
                  <a:txBody>
                    <a:bodyPr/>
                    <a:lstStyle/>
                    <a:p>
                      <a:pPr algn="l" fontAlgn="ctr"/>
                      <a:r>
                        <a:rPr lang="en-GB" sz="1200" b="0" i="0" u="none" strike="noStrike" dirty="0">
                          <a:solidFill>
                            <a:srgbClr val="000000"/>
                          </a:solidFill>
                          <a:effectLst/>
                          <a:latin typeface="Gill Sans MT" panose="020B0502020104020203" pitchFamily="34" charset="0"/>
                          <a:cs typeface="Tahoma"/>
                        </a:rPr>
                        <a:t>Evaporation</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1" i="0" u="none" strike="noStrike" dirty="0">
                          <a:solidFill>
                            <a:srgbClr val="000000"/>
                          </a:solidFill>
                          <a:effectLst/>
                          <a:latin typeface="Gill Sans MT" panose="020B0502020104020203" pitchFamily="34" charset="0"/>
                          <a:cs typeface="Tahoma"/>
                        </a:rPr>
                        <a:t>Liquid</a:t>
                      </a:r>
                      <a:r>
                        <a:rPr lang="en-GB" sz="1200" b="1" i="0" u="none" strike="noStrike" baseline="0" dirty="0">
                          <a:solidFill>
                            <a:srgbClr val="000000"/>
                          </a:solidFill>
                          <a:effectLst/>
                          <a:latin typeface="Gill Sans MT" panose="020B0502020104020203" pitchFamily="34" charset="0"/>
                          <a:cs typeface="Tahoma"/>
                        </a:rPr>
                        <a:t> water </a:t>
                      </a:r>
                      <a:r>
                        <a:rPr lang="en-GB" sz="1200" b="0" i="0" u="none" strike="noStrike" baseline="0" dirty="0">
                          <a:solidFill>
                            <a:srgbClr val="000000"/>
                          </a:solidFill>
                          <a:effectLst/>
                          <a:latin typeface="Gill Sans MT" panose="020B0502020104020203" pitchFamily="34" charset="0"/>
                          <a:cs typeface="Tahoma"/>
                        </a:rPr>
                        <a:t>is </a:t>
                      </a:r>
                      <a:r>
                        <a:rPr lang="en-GB" sz="1200" b="1" i="0" u="none" strike="noStrike" baseline="0" dirty="0">
                          <a:solidFill>
                            <a:srgbClr val="000000"/>
                          </a:solidFill>
                          <a:effectLst/>
                          <a:latin typeface="Gill Sans MT" panose="020B0502020104020203" pitchFamily="34" charset="0"/>
                          <a:cs typeface="Tahoma"/>
                        </a:rPr>
                        <a:t>turned </a:t>
                      </a:r>
                      <a:r>
                        <a:rPr lang="en-GB" sz="1200" b="0" i="0" u="none" strike="noStrike" baseline="0" dirty="0">
                          <a:solidFill>
                            <a:srgbClr val="000000"/>
                          </a:solidFill>
                          <a:effectLst/>
                          <a:latin typeface="Gill Sans MT" panose="020B0502020104020203" pitchFamily="34" charset="0"/>
                          <a:cs typeface="Tahoma"/>
                        </a:rPr>
                        <a:t>into </a:t>
                      </a:r>
                      <a:r>
                        <a:rPr lang="en-GB" sz="1200" b="1" i="0" u="none" strike="noStrike" baseline="0" dirty="0">
                          <a:solidFill>
                            <a:srgbClr val="000000"/>
                          </a:solidFill>
                          <a:effectLst/>
                          <a:latin typeface="Gill Sans MT" panose="020B0502020104020203" pitchFamily="34" charset="0"/>
                          <a:cs typeface="Tahoma"/>
                        </a:rPr>
                        <a:t>water vapour </a:t>
                      </a:r>
                      <a:r>
                        <a:rPr lang="en-GB" sz="1200" b="0" i="0" u="none" strike="noStrike" baseline="0" dirty="0">
                          <a:solidFill>
                            <a:srgbClr val="000000"/>
                          </a:solidFill>
                          <a:effectLst/>
                          <a:latin typeface="Gill Sans MT" panose="020B0502020104020203" pitchFamily="34" charset="0"/>
                          <a:cs typeface="Tahoma"/>
                        </a:rPr>
                        <a:t>in the </a:t>
                      </a:r>
                      <a:r>
                        <a:rPr lang="en-GB" sz="1200" b="1" i="0" u="none" strike="noStrike" baseline="0" dirty="0">
                          <a:solidFill>
                            <a:srgbClr val="000000"/>
                          </a:solidFill>
                          <a:effectLst/>
                          <a:latin typeface="Gill Sans MT" panose="020B0502020104020203" pitchFamily="34" charset="0"/>
                          <a:cs typeface="Tahoma"/>
                        </a:rPr>
                        <a:t>atmosphere.</a:t>
                      </a:r>
                      <a:endParaRPr lang="en-GB" sz="1200" b="1"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4064369"/>
                  </a:ext>
                </a:extLst>
              </a:tr>
              <a:tr h="209619">
                <a:tc>
                  <a:txBody>
                    <a:bodyPr/>
                    <a:lstStyle/>
                    <a:p>
                      <a:pPr algn="l" fontAlgn="ctr"/>
                      <a:r>
                        <a:rPr lang="en-GB" sz="1200" b="0" i="0" u="none" strike="noStrike" baseline="0" dirty="0">
                          <a:solidFill>
                            <a:srgbClr val="000000"/>
                          </a:solidFill>
                          <a:effectLst/>
                          <a:latin typeface="Gill Sans MT" panose="020B0502020104020203" pitchFamily="34" charset="0"/>
                          <a:cs typeface="Tahoma"/>
                        </a:rPr>
                        <a:t> Condensation</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Water vapour </a:t>
                      </a:r>
                      <a:r>
                        <a:rPr lang="en-GB" sz="1200" b="1" i="0" u="none" strike="noStrike" dirty="0">
                          <a:solidFill>
                            <a:srgbClr val="000000"/>
                          </a:solidFill>
                          <a:effectLst/>
                          <a:latin typeface="Gill Sans MT" panose="020B0502020104020203" pitchFamily="34" charset="0"/>
                          <a:cs typeface="Tahoma"/>
                        </a:rPr>
                        <a:t>condenses </a:t>
                      </a:r>
                      <a:r>
                        <a:rPr lang="en-GB" sz="1200" b="0" i="0" u="none" strike="noStrike" dirty="0">
                          <a:solidFill>
                            <a:srgbClr val="000000"/>
                          </a:solidFill>
                          <a:effectLst/>
                          <a:latin typeface="Gill Sans MT" panose="020B0502020104020203" pitchFamily="34" charset="0"/>
                          <a:cs typeface="Tahoma"/>
                        </a:rPr>
                        <a:t>to </a:t>
                      </a:r>
                      <a:r>
                        <a:rPr lang="en-GB" sz="1200" b="1" i="0" u="none" strike="noStrike" dirty="0">
                          <a:solidFill>
                            <a:srgbClr val="000000"/>
                          </a:solidFill>
                          <a:effectLst/>
                          <a:latin typeface="Gill Sans MT" panose="020B0502020104020203" pitchFamily="34" charset="0"/>
                          <a:cs typeface="Tahoma"/>
                        </a:rPr>
                        <a:t>form clouds</a:t>
                      </a:r>
                      <a:r>
                        <a:rPr lang="en-GB" sz="1200" b="0" i="0" u="none" strike="noStrike" dirty="0">
                          <a:solidFill>
                            <a:srgbClr val="000000"/>
                          </a:solidFill>
                          <a:effectLst/>
                          <a:latin typeface="Gill Sans MT" panose="020B0502020104020203" pitchFamily="34" charset="0"/>
                          <a:cs typeface="Tahoma"/>
                        </a:rPr>
                        <a:t>.</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7998988"/>
                  </a:ext>
                </a:extLst>
              </a:tr>
              <a:tr h="209619">
                <a:tc>
                  <a:txBody>
                    <a:bodyPr/>
                    <a:lstStyle/>
                    <a:p>
                      <a:pPr algn="l" fontAlgn="ctr"/>
                      <a:r>
                        <a:rPr lang="en-GB" sz="1200" b="0" i="0" u="none" strike="noStrike" dirty="0">
                          <a:solidFill>
                            <a:srgbClr val="000000"/>
                          </a:solidFill>
                          <a:effectLst/>
                          <a:latin typeface="Gill Sans MT" panose="020B0502020104020203" pitchFamily="34" charset="0"/>
                          <a:cs typeface="Tahoma"/>
                        </a:rPr>
                        <a:t> Precipitation </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Water is deposited</a:t>
                      </a:r>
                      <a:r>
                        <a:rPr lang="en-GB" sz="1200" b="0" i="0" u="none" strike="noStrike" baseline="0" dirty="0">
                          <a:solidFill>
                            <a:srgbClr val="000000"/>
                          </a:solidFill>
                          <a:effectLst/>
                          <a:latin typeface="Gill Sans MT" panose="020B0502020104020203" pitchFamily="34" charset="0"/>
                          <a:cs typeface="Tahoma"/>
                        </a:rPr>
                        <a:t> from clouds as </a:t>
                      </a:r>
                      <a:r>
                        <a:rPr lang="en-GB" sz="1200" b="1" i="0" u="none" strike="noStrike" baseline="0" dirty="0">
                          <a:solidFill>
                            <a:srgbClr val="000000"/>
                          </a:solidFill>
                          <a:effectLst/>
                          <a:latin typeface="Gill Sans MT" panose="020B0502020104020203" pitchFamily="34" charset="0"/>
                          <a:cs typeface="Tahoma"/>
                        </a:rPr>
                        <a:t>rain</a:t>
                      </a:r>
                      <a:r>
                        <a:rPr lang="en-GB" sz="1200" b="0" i="0" u="none" strike="noStrike" baseline="0" dirty="0">
                          <a:solidFill>
                            <a:srgbClr val="000000"/>
                          </a:solidFill>
                          <a:effectLst/>
                          <a:latin typeface="Gill Sans MT" panose="020B0502020104020203" pitchFamily="34" charset="0"/>
                          <a:cs typeface="Tahoma"/>
                        </a:rPr>
                        <a:t>.</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5924587"/>
                  </a:ext>
                </a:extLst>
              </a:tr>
              <a:tr h="405626">
                <a:tc>
                  <a:txBody>
                    <a:bodyPr/>
                    <a:lstStyle/>
                    <a:p>
                      <a:pPr algn="l" fontAlgn="ctr"/>
                      <a:r>
                        <a:rPr lang="en-GB" sz="1200" b="0" i="0" u="none" strike="noStrike" dirty="0">
                          <a:solidFill>
                            <a:srgbClr val="000000"/>
                          </a:solidFill>
                          <a:effectLst/>
                          <a:latin typeface="Gill Sans MT" panose="020B0502020104020203" pitchFamily="34" charset="0"/>
                          <a:cs typeface="Tahoma"/>
                        </a:rPr>
                        <a:t>transpiration</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The </a:t>
                      </a:r>
                      <a:r>
                        <a:rPr lang="en-GB" sz="1200" b="1" i="0" u="none" strike="noStrike" dirty="0">
                          <a:solidFill>
                            <a:srgbClr val="000000"/>
                          </a:solidFill>
                          <a:effectLst/>
                          <a:latin typeface="Gill Sans MT" panose="020B0502020104020203" pitchFamily="34" charset="0"/>
                          <a:cs typeface="Tahoma"/>
                        </a:rPr>
                        <a:t>loss of water vapour </a:t>
                      </a:r>
                      <a:r>
                        <a:rPr lang="en-GB" sz="1200" b="0" i="0" u="none" strike="noStrike" dirty="0">
                          <a:solidFill>
                            <a:srgbClr val="000000"/>
                          </a:solidFill>
                          <a:effectLst/>
                          <a:latin typeface="Gill Sans MT" panose="020B0502020104020203" pitchFamily="34" charset="0"/>
                          <a:cs typeface="Tahoma"/>
                        </a:rPr>
                        <a:t>from the leaves by</a:t>
                      </a:r>
                      <a:r>
                        <a:rPr lang="en-GB" sz="1200" b="0" i="0" u="none" strike="noStrike" baseline="0" dirty="0">
                          <a:solidFill>
                            <a:srgbClr val="000000"/>
                          </a:solidFill>
                          <a:effectLst/>
                          <a:latin typeface="Gill Sans MT" panose="020B0502020104020203" pitchFamily="34" charset="0"/>
                          <a:cs typeface="Tahoma"/>
                        </a:rPr>
                        <a:t> </a:t>
                      </a:r>
                      <a:r>
                        <a:rPr lang="en-GB" sz="1200" b="1" i="0" u="none" strike="noStrike" baseline="0" dirty="0">
                          <a:solidFill>
                            <a:srgbClr val="000000"/>
                          </a:solidFill>
                          <a:effectLst/>
                          <a:latin typeface="Gill Sans MT" panose="020B0502020104020203" pitchFamily="34" charset="0"/>
                          <a:cs typeface="Tahoma"/>
                        </a:rPr>
                        <a:t>evaporation from cells </a:t>
                      </a:r>
                      <a:r>
                        <a:rPr lang="en-GB" sz="1200" b="0" i="0" u="none" strike="noStrike" baseline="0" dirty="0">
                          <a:solidFill>
                            <a:srgbClr val="000000"/>
                          </a:solidFill>
                          <a:effectLst/>
                          <a:latin typeface="Gill Sans MT" panose="020B0502020104020203" pitchFamily="34" charset="0"/>
                          <a:cs typeface="Tahoma"/>
                        </a:rPr>
                        <a:t>and then out through the </a:t>
                      </a:r>
                      <a:r>
                        <a:rPr lang="en-GB" sz="1200" b="1" i="0" u="none" strike="noStrike" baseline="0" dirty="0">
                          <a:solidFill>
                            <a:srgbClr val="000000"/>
                          </a:solidFill>
                          <a:effectLst/>
                          <a:latin typeface="Gill Sans MT" panose="020B0502020104020203" pitchFamily="34" charset="0"/>
                          <a:cs typeface="Tahoma"/>
                        </a:rPr>
                        <a:t>stomata</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59601417"/>
                  </a:ext>
                </a:extLst>
              </a:tr>
            </a:tbl>
          </a:graphicData>
        </a:graphic>
      </p:graphicFrame>
      <p:sp>
        <p:nvSpPr>
          <p:cNvPr id="8" name="TextBox 7"/>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a:t>
            </a:r>
          </a:p>
        </p:txBody>
      </p:sp>
    </p:spTree>
    <p:extLst>
      <p:ext uri="{BB962C8B-B14F-4D97-AF65-F5344CB8AC3E}">
        <p14:creationId xmlns:p14="http://schemas.microsoft.com/office/powerpoint/2010/main" val="142612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rol 1"/>
          <p:cNvSpPr>
            <a:spLocks noChangeArrowheads="1" noChangeShapeType="1"/>
          </p:cNvSpPr>
          <p:nvPr/>
        </p:nvSpPr>
        <p:spPr bwMode="auto">
          <a:xfrm>
            <a:off x="2113802" y="5903373"/>
            <a:ext cx="7239000" cy="14033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graphicFrame>
        <p:nvGraphicFramePr>
          <p:cNvPr id="14" name="Table 13">
            <a:extLst>
              <a:ext uri="{FF2B5EF4-FFF2-40B4-BE49-F238E27FC236}">
                <a16:creationId xmlns:a16="http://schemas.microsoft.com/office/drawing/2014/main" id="{914C3C50-F7D9-430F-A340-181E88997494}"/>
              </a:ext>
            </a:extLst>
          </p:cNvPr>
          <p:cNvGraphicFramePr>
            <a:graphicFrameLocks noGrp="1"/>
          </p:cNvGraphicFramePr>
          <p:nvPr/>
        </p:nvGraphicFramePr>
        <p:xfrm>
          <a:off x="5247923" y="320117"/>
          <a:ext cx="6761197" cy="2928179"/>
        </p:xfrm>
        <a:graphic>
          <a:graphicData uri="http://schemas.openxmlformats.org/drawingml/2006/table">
            <a:tbl>
              <a:tblPr firstRow="1" bandRow="1">
                <a:tableStyleId>{5C22544A-7EE6-4342-B048-85BDC9FD1C3A}</a:tableStyleId>
              </a:tblPr>
              <a:tblGrid>
                <a:gridCol w="1669753">
                  <a:extLst>
                    <a:ext uri="{9D8B030D-6E8A-4147-A177-3AD203B41FA5}">
                      <a16:colId xmlns:a16="http://schemas.microsoft.com/office/drawing/2014/main" val="20000"/>
                    </a:ext>
                  </a:extLst>
                </a:gridCol>
                <a:gridCol w="1817601">
                  <a:extLst>
                    <a:ext uri="{9D8B030D-6E8A-4147-A177-3AD203B41FA5}">
                      <a16:colId xmlns:a16="http://schemas.microsoft.com/office/drawing/2014/main" val="3607495804"/>
                    </a:ext>
                  </a:extLst>
                </a:gridCol>
                <a:gridCol w="1608453">
                  <a:extLst>
                    <a:ext uri="{9D8B030D-6E8A-4147-A177-3AD203B41FA5}">
                      <a16:colId xmlns:a16="http://schemas.microsoft.com/office/drawing/2014/main" val="158319212"/>
                    </a:ext>
                  </a:extLst>
                </a:gridCol>
                <a:gridCol w="1665390">
                  <a:extLst>
                    <a:ext uri="{9D8B030D-6E8A-4147-A177-3AD203B41FA5}">
                      <a16:colId xmlns:a16="http://schemas.microsoft.com/office/drawing/2014/main" val="3457105921"/>
                    </a:ext>
                  </a:extLst>
                </a:gridCol>
              </a:tblGrid>
              <a:tr h="437277">
                <a:tc gridSpan="4">
                  <a:txBody>
                    <a:bodyPr/>
                    <a:lstStyle/>
                    <a:p>
                      <a:pPr algn="ctr" fontAlgn="ctr"/>
                      <a:r>
                        <a:rPr lang="en-GB" sz="1200" b="0" i="0" u="none" strike="noStrike" baseline="0" dirty="0">
                          <a:solidFill>
                            <a:schemeClr val="tx1"/>
                          </a:solidFill>
                          <a:effectLst/>
                          <a:latin typeface="Gill Sans MT" panose="020B0502020104020203" pitchFamily="34" charset="0"/>
                          <a:cs typeface="Tahoma"/>
                        </a:rPr>
                        <a:t>Plant cells</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pPr algn="l" fontAlgn="ctr"/>
                      <a:endParaRPr lang="en-GB" sz="1000" b="1" i="0" u="none" strike="noStrike" dirty="0">
                        <a:solidFill>
                          <a:schemeClr val="bg1"/>
                        </a:solidFill>
                        <a:effectLst/>
                        <a:latin typeface="Tahoma"/>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l" fontAlgn="ctr"/>
                      <a:endParaRPr lang="en-GB" sz="1000" b="1" i="0" u="none" strike="noStrike" dirty="0">
                        <a:solidFill>
                          <a:schemeClr val="bg1"/>
                        </a:solidFill>
                        <a:effectLst/>
                        <a:latin typeface="Tahoma"/>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l" fontAlgn="ctr"/>
                      <a:endParaRPr lang="en-GB" sz="1000" b="1" i="0" u="none" strike="noStrike" dirty="0">
                        <a:solidFill>
                          <a:schemeClr val="bg1"/>
                        </a:solidFill>
                        <a:effectLst/>
                        <a:latin typeface="Tahoma"/>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1233856">
                <a:tc>
                  <a:txBody>
                    <a:bodyPr/>
                    <a:lstStyle/>
                    <a:p>
                      <a:pPr algn="l" fontAlgn="ctr"/>
                      <a:endParaRPr lang="en-GB" sz="1200" b="0" i="0" u="none" strike="noStrike" dirty="0">
                        <a:solidFill>
                          <a:srgbClr val="000000"/>
                        </a:solidFill>
                        <a:effectLst/>
                        <a:latin typeface="Gill Sans MT" panose="020B0502020104020203" pitchFamily="34" charset="0"/>
                        <a:cs typeface="Tahoma"/>
                      </a:endParaRPr>
                    </a:p>
                    <a:p>
                      <a:pPr algn="l" fontAlgn="ctr"/>
                      <a:endParaRPr lang="en-GB" sz="1200" b="0" i="0" u="none" strike="noStrike" dirty="0">
                        <a:solidFill>
                          <a:srgbClr val="000000"/>
                        </a:solidFill>
                        <a:effectLst/>
                        <a:latin typeface="Gill Sans MT" panose="020B0502020104020203" pitchFamily="34" charset="0"/>
                        <a:cs typeface="Tahoma"/>
                      </a:endParaRPr>
                    </a:p>
                    <a:p>
                      <a:pPr algn="l" fontAlgn="ctr"/>
                      <a:endParaRPr lang="en-GB" sz="1200" b="0" i="0" u="none" strike="noStrike" dirty="0">
                        <a:solidFill>
                          <a:srgbClr val="000000"/>
                        </a:solidFill>
                        <a:effectLst/>
                        <a:latin typeface="Gill Sans MT" panose="020B0502020104020203" pitchFamily="34" charset="0"/>
                        <a:cs typeface="Tahoma"/>
                      </a:endParaRPr>
                    </a:p>
                    <a:p>
                      <a:pPr algn="l" fontAlgn="ct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GB" sz="1200" b="0" i="0" u="none" strike="noStrike" dirty="0">
                        <a:solidFill>
                          <a:srgbClr val="000000"/>
                        </a:solidFill>
                        <a:effectLst/>
                        <a:latin typeface="Gill Sans MT" panose="020B0502020104020203" pitchFamily="34" charset="0"/>
                        <a:cs typeface="Tahoma"/>
                      </a:endParaRPr>
                    </a:p>
                    <a:p>
                      <a:pPr algn="l" fontAlgn="ctr"/>
                      <a:endParaRPr lang="en-GB" sz="1200" b="0" i="0" u="none" strike="noStrike" dirty="0">
                        <a:solidFill>
                          <a:srgbClr val="000000"/>
                        </a:solidFill>
                        <a:effectLst/>
                        <a:latin typeface="Gill Sans MT" panose="020B0502020104020203" pitchFamily="34" charset="0"/>
                        <a:cs typeface="Tahoma"/>
                      </a:endParaRPr>
                    </a:p>
                    <a:p>
                      <a:pPr algn="l" fontAlgn="ctr"/>
                      <a:endParaRPr lang="en-GB" sz="1200" b="0" i="0" u="none" strike="noStrike" dirty="0">
                        <a:solidFill>
                          <a:srgbClr val="000000"/>
                        </a:solidFill>
                        <a:effectLst/>
                        <a:latin typeface="Gill Sans MT" panose="020B0502020104020203" pitchFamily="34" charset="0"/>
                        <a:cs typeface="Tahoma"/>
                      </a:endParaRPr>
                    </a:p>
                    <a:p>
                      <a:pPr algn="l" fontAlgn="ctr"/>
                      <a:endParaRPr lang="en-GB" sz="1200" b="0" i="0" u="none" strike="noStrike" dirty="0">
                        <a:solidFill>
                          <a:srgbClr val="000000"/>
                        </a:solidFill>
                        <a:effectLst/>
                        <a:latin typeface="Gill Sans MT" panose="020B0502020104020203" pitchFamily="34" charset="0"/>
                        <a:cs typeface="Tahoma"/>
                      </a:endParaRPr>
                    </a:p>
                    <a:p>
                      <a:pPr algn="l" fontAlgn="ctr"/>
                      <a:endParaRPr lang="en-GB" sz="1200" b="0" i="0" u="none" strike="noStrike" dirty="0">
                        <a:solidFill>
                          <a:srgbClr val="000000"/>
                        </a:solidFill>
                        <a:effectLst/>
                        <a:latin typeface="Gill Sans MT" panose="020B0502020104020203" pitchFamily="34" charset="0"/>
                        <a:cs typeface="Tahoma"/>
                      </a:endParaRPr>
                    </a:p>
                    <a:p>
                      <a:pPr algn="l" fontAlgn="ct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56283256"/>
                  </a:ext>
                </a:extLst>
              </a:tr>
              <a:tr h="1257046">
                <a:tc>
                  <a:txBody>
                    <a:bodyPr/>
                    <a:lstStyle/>
                    <a:p>
                      <a:pPr algn="l" fontAlgn="ctr"/>
                      <a:r>
                        <a:rPr lang="en-GB" sz="1200" b="0" i="0" u="none" strike="noStrike" dirty="0">
                          <a:solidFill>
                            <a:srgbClr val="000000"/>
                          </a:solidFill>
                          <a:effectLst/>
                          <a:latin typeface="Gill Sans MT" panose="020B0502020104020203" pitchFamily="34" charset="0"/>
                          <a:cs typeface="Tahoma"/>
                        </a:rPr>
                        <a:t> </a:t>
                      </a:r>
                      <a:r>
                        <a:rPr lang="en-GB" sz="1200" b="1" i="0" u="none" strike="noStrike" dirty="0">
                          <a:solidFill>
                            <a:srgbClr val="000000"/>
                          </a:solidFill>
                          <a:effectLst/>
                          <a:latin typeface="Gill Sans MT" panose="020B0502020104020203" pitchFamily="34" charset="0"/>
                          <a:cs typeface="Tahoma"/>
                        </a:rPr>
                        <a:t>Root hair cell</a:t>
                      </a:r>
                    </a:p>
                    <a:p>
                      <a:pPr algn="l" fontAlgn="ctr"/>
                      <a:r>
                        <a:rPr lang="en-GB" sz="1200" b="0" i="0" u="none" strike="noStrike" dirty="0">
                          <a:solidFill>
                            <a:srgbClr val="000000"/>
                          </a:solidFill>
                          <a:effectLst/>
                          <a:latin typeface="Gill Sans MT" panose="020B0502020104020203" pitchFamily="34" charset="0"/>
                          <a:cs typeface="Tahoma"/>
                        </a:rPr>
                        <a:t>Extension</a:t>
                      </a:r>
                      <a:r>
                        <a:rPr lang="en-GB" sz="1200" b="0" i="0" u="none" strike="noStrike" baseline="0" dirty="0">
                          <a:solidFill>
                            <a:srgbClr val="000000"/>
                          </a:solidFill>
                          <a:effectLst/>
                          <a:latin typeface="Gill Sans MT" panose="020B0502020104020203" pitchFamily="34" charset="0"/>
                          <a:cs typeface="Tahoma"/>
                        </a:rPr>
                        <a:t> gives a large surface area to absorb water and minerals.  </a:t>
                      </a:r>
                    </a:p>
                  </a:txBody>
                  <a:tcPr marL="12700" marR="12700" marT="1270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 </a:t>
                      </a:r>
                      <a:r>
                        <a:rPr lang="en-GB" sz="1200" b="1" i="0" u="none" strike="noStrike" dirty="0">
                          <a:solidFill>
                            <a:srgbClr val="000000"/>
                          </a:solidFill>
                          <a:effectLst/>
                          <a:latin typeface="Gill Sans MT" panose="020B0502020104020203" pitchFamily="34" charset="0"/>
                          <a:cs typeface="Tahoma"/>
                        </a:rPr>
                        <a:t>Xylem</a:t>
                      </a:r>
                    </a:p>
                    <a:p>
                      <a:pPr algn="l" fontAlgn="ctr"/>
                      <a:r>
                        <a:rPr lang="en-GB" sz="1200" b="0" i="0" u="none" strike="noStrike" dirty="0">
                          <a:solidFill>
                            <a:srgbClr val="000000"/>
                          </a:solidFill>
                          <a:effectLst/>
                          <a:latin typeface="Gill Sans MT" panose="020B0502020104020203" pitchFamily="34" charset="0"/>
                          <a:cs typeface="Tahoma"/>
                        </a:rPr>
                        <a:t>Vessels</a:t>
                      </a:r>
                      <a:r>
                        <a:rPr lang="en-GB" sz="1200" b="0" i="0" u="none" strike="noStrike" baseline="0" dirty="0">
                          <a:solidFill>
                            <a:srgbClr val="000000"/>
                          </a:solidFill>
                          <a:effectLst/>
                          <a:latin typeface="Gill Sans MT" panose="020B0502020104020203" pitchFamily="34" charset="0"/>
                          <a:cs typeface="Tahoma"/>
                        </a:rPr>
                        <a:t> are strengthened by lignin to withstand pressure.</a:t>
                      </a:r>
                    </a:p>
                    <a:p>
                      <a:pPr algn="l" fontAlgn="ctr"/>
                      <a:r>
                        <a:rPr lang="en-GB" sz="1200" b="0" i="0" u="none" strike="noStrike" dirty="0">
                          <a:solidFill>
                            <a:srgbClr val="000000"/>
                          </a:solidFill>
                          <a:effectLst/>
                          <a:latin typeface="Gill Sans MT" panose="020B0502020104020203" pitchFamily="34" charset="0"/>
                          <a:cs typeface="Tahoma"/>
                        </a:rPr>
                        <a:t>Cell walls are waterproof.</a:t>
                      </a:r>
                    </a:p>
                  </a:txBody>
                  <a:tcPr marL="12700" marR="12700" marT="1270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 </a:t>
                      </a:r>
                      <a:r>
                        <a:rPr lang="en-GB" sz="1200" b="1" i="0" u="none" strike="noStrike" dirty="0">
                          <a:solidFill>
                            <a:srgbClr val="000000"/>
                          </a:solidFill>
                          <a:effectLst/>
                          <a:latin typeface="Gill Sans MT" panose="020B0502020104020203" pitchFamily="34" charset="0"/>
                          <a:cs typeface="Tahoma"/>
                        </a:rPr>
                        <a:t>Phloem</a:t>
                      </a:r>
                    </a:p>
                    <a:p>
                      <a:pPr algn="l" fontAlgn="ctr"/>
                      <a:r>
                        <a:rPr lang="en-GB" sz="1200" b="0" i="0" u="none" strike="noStrike" dirty="0">
                          <a:solidFill>
                            <a:srgbClr val="000000"/>
                          </a:solidFill>
                          <a:effectLst/>
                          <a:latin typeface="Gill Sans MT" panose="020B0502020104020203" pitchFamily="34" charset="0"/>
                          <a:cs typeface="Tahoma"/>
                        </a:rPr>
                        <a:t>End of cells contain pores to allow dissolved sugars to move between cells</a:t>
                      </a:r>
                      <a:r>
                        <a:rPr lang="en-GB" sz="1200" b="0" i="0" u="none" strike="noStrike" baseline="0" dirty="0">
                          <a:solidFill>
                            <a:srgbClr val="000000"/>
                          </a:solidFill>
                          <a:effectLst/>
                          <a:latin typeface="Gill Sans MT" panose="020B0502020104020203" pitchFamily="34" charset="0"/>
                          <a:cs typeface="Tahoma"/>
                        </a:rPr>
                        <a:t>.</a:t>
                      </a:r>
                    </a:p>
                  </a:txBody>
                  <a:tcPr marL="12700" marR="12700" marT="1270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baseline="0" dirty="0">
                          <a:solidFill>
                            <a:srgbClr val="000000"/>
                          </a:solidFill>
                          <a:effectLst/>
                          <a:latin typeface="Gill Sans MT" panose="020B0502020104020203" pitchFamily="34" charset="0"/>
                          <a:cs typeface="Tahoma"/>
                        </a:rPr>
                        <a:t> </a:t>
                      </a:r>
                      <a:r>
                        <a:rPr lang="en-GB" sz="1200" b="1" i="0" u="none" strike="noStrike" dirty="0">
                          <a:solidFill>
                            <a:srgbClr val="000000"/>
                          </a:solidFill>
                          <a:effectLst/>
                          <a:latin typeface="Gill Sans MT" panose="020B0502020104020203" pitchFamily="34" charset="0"/>
                          <a:cs typeface="Tahoma"/>
                        </a:rPr>
                        <a:t>Guard Cells and Stoma</a:t>
                      </a:r>
                    </a:p>
                    <a:p>
                      <a:pPr algn="l" fontAlgn="ctr"/>
                      <a:r>
                        <a:rPr lang="en-GB" sz="1200" b="0" i="0" u="none" strike="noStrike" dirty="0">
                          <a:solidFill>
                            <a:srgbClr val="000000"/>
                          </a:solidFill>
                          <a:effectLst/>
                          <a:latin typeface="Gill Sans MT" panose="020B0502020104020203" pitchFamily="34" charset="0"/>
                          <a:cs typeface="Tahoma"/>
                        </a:rPr>
                        <a:t>Guard cells can open the</a:t>
                      </a:r>
                      <a:r>
                        <a:rPr lang="en-GB" sz="1200" b="0" i="0" u="none" strike="noStrike" baseline="0" dirty="0">
                          <a:solidFill>
                            <a:srgbClr val="000000"/>
                          </a:solidFill>
                          <a:effectLst/>
                          <a:latin typeface="Gill Sans MT" panose="020B0502020104020203" pitchFamily="34" charset="0"/>
                          <a:cs typeface="Tahoma"/>
                        </a:rPr>
                        <a:t> stoma</a:t>
                      </a:r>
                      <a:r>
                        <a:rPr lang="en-GB" sz="1200" b="0" i="0" u="none" strike="noStrike" dirty="0">
                          <a:solidFill>
                            <a:srgbClr val="000000"/>
                          </a:solidFill>
                          <a:effectLst/>
                          <a:latin typeface="Gill Sans MT" panose="020B0502020104020203" pitchFamily="34" charset="0"/>
                          <a:cs typeface="Tahoma"/>
                        </a:rPr>
                        <a:t> to</a:t>
                      </a:r>
                      <a:r>
                        <a:rPr lang="en-GB" sz="1200" b="0" i="0" u="none" strike="noStrike" baseline="0" dirty="0">
                          <a:solidFill>
                            <a:srgbClr val="000000"/>
                          </a:solidFill>
                          <a:effectLst/>
                          <a:latin typeface="Gill Sans MT" panose="020B0502020104020203" pitchFamily="34" charset="0"/>
                          <a:cs typeface="Tahoma"/>
                        </a:rPr>
                        <a:t> allow gas exchange or close to prevent water loss.</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96939355"/>
                  </a:ext>
                </a:extLst>
              </a:tr>
            </a:tbl>
          </a:graphicData>
        </a:graphic>
      </p:graphicFrame>
      <p:graphicFrame>
        <p:nvGraphicFramePr>
          <p:cNvPr id="17" name="Table 16">
            <a:extLst>
              <a:ext uri="{FF2B5EF4-FFF2-40B4-BE49-F238E27FC236}">
                <a16:creationId xmlns:a16="http://schemas.microsoft.com/office/drawing/2014/main" id="{0AB55AA2-7DCA-45CF-88CF-B1681CFA9930}"/>
              </a:ext>
            </a:extLst>
          </p:cNvPr>
          <p:cNvGraphicFramePr>
            <a:graphicFrameLocks noGrp="1"/>
          </p:cNvGraphicFramePr>
          <p:nvPr/>
        </p:nvGraphicFramePr>
        <p:xfrm>
          <a:off x="338983" y="746529"/>
          <a:ext cx="4826000" cy="6003039"/>
        </p:xfrm>
        <a:graphic>
          <a:graphicData uri="http://schemas.openxmlformats.org/drawingml/2006/table">
            <a:tbl>
              <a:tblPr firstRow="1" bandRow="1">
                <a:tableStyleId>{5940675A-B579-460E-94D1-54222C63F5DA}</a:tableStyleId>
              </a:tblPr>
              <a:tblGrid>
                <a:gridCol w="1258381">
                  <a:extLst>
                    <a:ext uri="{9D8B030D-6E8A-4147-A177-3AD203B41FA5}">
                      <a16:colId xmlns:a16="http://schemas.microsoft.com/office/drawing/2014/main" val="3013602688"/>
                    </a:ext>
                  </a:extLst>
                </a:gridCol>
                <a:gridCol w="3567619">
                  <a:extLst>
                    <a:ext uri="{9D8B030D-6E8A-4147-A177-3AD203B41FA5}">
                      <a16:colId xmlns:a16="http://schemas.microsoft.com/office/drawing/2014/main" val="1605593016"/>
                    </a:ext>
                  </a:extLst>
                </a:gridCol>
              </a:tblGrid>
              <a:tr h="325455">
                <a:tc gridSpan="2">
                  <a:txBody>
                    <a:bodyPr/>
                    <a:lstStyle/>
                    <a:p>
                      <a:r>
                        <a:rPr lang="en-GB" sz="1200" b="0" dirty="0">
                          <a:latin typeface="Gill Sans MT" panose="020B0502020104020203" pitchFamily="34" charset="0"/>
                        </a:rPr>
                        <a:t>Photosynthesis</a:t>
                      </a:r>
                    </a:p>
                  </a:txBody>
                  <a:tcPr anchor="ctr">
                    <a:solidFill>
                      <a:schemeClr val="accent2">
                        <a:lumMod val="60000"/>
                        <a:lumOff val="40000"/>
                      </a:schemeClr>
                    </a:solidFill>
                  </a:tcPr>
                </a:tc>
                <a:tc hMerge="1">
                  <a:txBody>
                    <a:bodyPr/>
                    <a:lstStyle/>
                    <a:p>
                      <a:endParaRPr lang="en-GB" sz="1200" dirty="0"/>
                    </a:p>
                  </a:txBody>
                  <a:tcPr/>
                </a:tc>
                <a:extLst>
                  <a:ext uri="{0D108BD9-81ED-4DB2-BD59-A6C34878D82A}">
                    <a16:rowId xmlns:a16="http://schemas.microsoft.com/office/drawing/2014/main" val="2363983888"/>
                  </a:ext>
                </a:extLst>
              </a:tr>
              <a:tr h="1461120">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b="0" dirty="0">
                          <a:latin typeface="Gill Sans MT" panose="020B0502020104020203" pitchFamily="34" charset="0"/>
                          <a:cs typeface="Times New Roman" panose="02020603050405020304" pitchFamily="18" charset="0"/>
                        </a:rPr>
                        <a:t>Photosynthesis</a:t>
                      </a:r>
                    </a:p>
                    <a:p>
                      <a:pPr marR="0" indent="0" algn="l" rtl="0">
                        <a:lnSpc>
                          <a:spcPct val="119000"/>
                        </a:lnSpc>
                        <a:spcBef>
                          <a:spcPts val="0"/>
                        </a:spcBef>
                        <a:spcAft>
                          <a:spcPts val="600"/>
                        </a:spcAft>
                      </a:pPr>
                      <a:endParaRPr lang="en-GB" sz="12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b="0" dirty="0">
                          <a:latin typeface="Gill Sans MT" panose="020B0502020104020203" pitchFamily="34" charset="0"/>
                          <a:cs typeface="Times New Roman" panose="02020603050405020304" pitchFamily="18" charset="0"/>
                        </a:rPr>
                        <a:t>Photosynthesis takes place in the chlorophyll</a:t>
                      </a:r>
                    </a:p>
                    <a:p>
                      <a:r>
                        <a:rPr lang="en-GB" sz="1200" b="0" dirty="0">
                          <a:latin typeface="Gill Sans MT" panose="020B0502020104020203" pitchFamily="34" charset="0"/>
                          <a:cs typeface="Times New Roman" panose="02020603050405020304" pitchFamily="18" charset="0"/>
                        </a:rPr>
                        <a:t>Word Equation: 	</a:t>
                      </a:r>
                      <a:br>
                        <a:rPr lang="en-GB" sz="1200" b="0" dirty="0">
                          <a:latin typeface="Gill Sans MT" panose="020B0502020104020203" pitchFamily="34" charset="0"/>
                          <a:cs typeface="Times New Roman" panose="02020603050405020304" pitchFamily="18" charset="0"/>
                        </a:rPr>
                      </a:br>
                      <a:r>
                        <a:rPr lang="en-GB" sz="1200" b="0" dirty="0">
                          <a:latin typeface="Gill Sans MT" panose="020B0502020104020203" pitchFamily="34" charset="0"/>
                          <a:cs typeface="Times New Roman" panose="02020603050405020304" pitchFamily="18" charset="0"/>
                        </a:rPr>
                        <a:t>carbon dioxide + water </a:t>
                      </a:r>
                      <a:r>
                        <a:rPr lang="en-GB" sz="1200" b="0" dirty="0">
                          <a:latin typeface="Gill Sans MT" panose="020B0502020104020203" pitchFamily="34" charset="0"/>
                          <a:cs typeface="Times New Roman" panose="02020603050405020304" pitchFamily="18" charset="0"/>
                          <a:sym typeface="Wingdings" panose="05000000000000000000" pitchFamily="2" charset="2"/>
                        </a:rPr>
                        <a:t> glucose + oxygen + energy</a:t>
                      </a:r>
                    </a:p>
                    <a:p>
                      <a:endParaRPr lang="en-GB" sz="1200" b="0" dirty="0">
                        <a:latin typeface="Gill Sans MT" panose="020B0502020104020203" pitchFamily="34" charset="0"/>
                        <a:cs typeface="Times New Roman" panose="02020603050405020304" pitchFamily="18" charset="0"/>
                        <a:sym typeface="Wingdings" panose="05000000000000000000" pitchFamily="2" charset="2"/>
                      </a:endParaRPr>
                    </a:p>
                    <a:p>
                      <a:r>
                        <a:rPr lang="en-GB" sz="1200" b="0" dirty="0">
                          <a:latin typeface="Gill Sans MT" panose="020B0502020104020203" pitchFamily="34" charset="0"/>
                          <a:cs typeface="Times New Roman" panose="02020603050405020304" pitchFamily="18" charset="0"/>
                          <a:sym typeface="Wingdings" panose="05000000000000000000" pitchFamily="2" charset="2"/>
                        </a:rPr>
                        <a:t>Symbol Equation: 	</a:t>
                      </a:r>
                      <a:br>
                        <a:rPr lang="en-GB" sz="1200" b="0" dirty="0">
                          <a:latin typeface="Gill Sans MT" panose="020B0502020104020203" pitchFamily="34" charset="0"/>
                          <a:cs typeface="Times New Roman" panose="02020603050405020304" pitchFamily="18" charset="0"/>
                          <a:sym typeface="Wingdings" panose="05000000000000000000" pitchFamily="2" charset="2"/>
                        </a:rPr>
                      </a:br>
                      <a:r>
                        <a:rPr lang="en-GB" sz="1200" b="0" dirty="0">
                          <a:latin typeface="Gill Sans MT" panose="020B0502020104020203" pitchFamily="34" charset="0"/>
                          <a:cs typeface="Times New Roman" panose="02020603050405020304" pitchFamily="18" charset="0"/>
                          <a:sym typeface="Wingdings" panose="05000000000000000000" pitchFamily="2" charset="2"/>
                        </a:rPr>
                        <a:t>6CO</a:t>
                      </a:r>
                      <a:r>
                        <a:rPr lang="en-GB" sz="1200" b="0" baseline="-25000" dirty="0">
                          <a:latin typeface="Gill Sans MT" panose="020B0502020104020203" pitchFamily="34" charset="0"/>
                          <a:cs typeface="Times New Roman" panose="02020603050405020304" pitchFamily="18" charset="0"/>
                          <a:sym typeface="Wingdings" panose="05000000000000000000" pitchFamily="2" charset="2"/>
                        </a:rPr>
                        <a:t>2</a:t>
                      </a:r>
                      <a:r>
                        <a:rPr lang="en-GB" sz="1200" b="0" dirty="0">
                          <a:latin typeface="Gill Sans MT" panose="020B0502020104020203" pitchFamily="34" charset="0"/>
                          <a:cs typeface="Times New Roman" panose="02020603050405020304" pitchFamily="18" charset="0"/>
                          <a:sym typeface="Wingdings" panose="05000000000000000000" pitchFamily="2" charset="2"/>
                        </a:rPr>
                        <a:t>  +  6H</a:t>
                      </a:r>
                      <a:r>
                        <a:rPr lang="en-GB" sz="1200" b="0" baseline="-25000" dirty="0">
                          <a:latin typeface="Gill Sans MT" panose="020B0502020104020203" pitchFamily="34" charset="0"/>
                          <a:cs typeface="Times New Roman" panose="02020603050405020304" pitchFamily="18" charset="0"/>
                          <a:sym typeface="Wingdings" panose="05000000000000000000" pitchFamily="2" charset="2"/>
                        </a:rPr>
                        <a:t>2</a:t>
                      </a:r>
                      <a:r>
                        <a:rPr lang="en-GB" sz="1200" b="0" dirty="0">
                          <a:latin typeface="Gill Sans MT" panose="020B0502020104020203" pitchFamily="34" charset="0"/>
                          <a:cs typeface="Times New Roman" panose="02020603050405020304" pitchFamily="18" charset="0"/>
                          <a:sym typeface="Wingdings" panose="05000000000000000000" pitchFamily="2" charset="2"/>
                        </a:rPr>
                        <a:t>O   C</a:t>
                      </a:r>
                      <a:r>
                        <a:rPr lang="en-GB" sz="1200" b="0" baseline="-25000" dirty="0">
                          <a:latin typeface="Gill Sans MT" panose="020B0502020104020203" pitchFamily="34" charset="0"/>
                          <a:cs typeface="Times New Roman" panose="02020603050405020304" pitchFamily="18" charset="0"/>
                          <a:sym typeface="Wingdings" panose="05000000000000000000" pitchFamily="2" charset="2"/>
                        </a:rPr>
                        <a:t>6</a:t>
                      </a:r>
                      <a:r>
                        <a:rPr lang="en-GB" sz="1200" b="0" dirty="0">
                          <a:latin typeface="Gill Sans MT" panose="020B0502020104020203" pitchFamily="34" charset="0"/>
                          <a:cs typeface="Times New Roman" panose="02020603050405020304" pitchFamily="18" charset="0"/>
                          <a:sym typeface="Wingdings" panose="05000000000000000000" pitchFamily="2" charset="2"/>
                        </a:rPr>
                        <a:t>H</a:t>
                      </a:r>
                      <a:r>
                        <a:rPr lang="en-GB" sz="1200" b="0" baseline="-25000" dirty="0">
                          <a:latin typeface="Gill Sans MT" panose="020B0502020104020203" pitchFamily="34" charset="0"/>
                          <a:cs typeface="Times New Roman" panose="02020603050405020304" pitchFamily="18" charset="0"/>
                          <a:sym typeface="Wingdings" panose="05000000000000000000" pitchFamily="2" charset="2"/>
                        </a:rPr>
                        <a:t>12</a:t>
                      </a:r>
                      <a:r>
                        <a:rPr lang="en-GB" sz="1200" b="0" dirty="0">
                          <a:latin typeface="Gill Sans MT" panose="020B0502020104020203" pitchFamily="34" charset="0"/>
                          <a:cs typeface="Times New Roman" panose="02020603050405020304" pitchFamily="18" charset="0"/>
                          <a:sym typeface="Wingdings" panose="05000000000000000000" pitchFamily="2" charset="2"/>
                        </a:rPr>
                        <a:t>O</a:t>
                      </a:r>
                      <a:r>
                        <a:rPr lang="en-GB" sz="1200" b="0" baseline="-25000" dirty="0">
                          <a:latin typeface="Gill Sans MT" panose="020B0502020104020203" pitchFamily="34" charset="0"/>
                          <a:cs typeface="Times New Roman" panose="02020603050405020304" pitchFamily="18" charset="0"/>
                          <a:sym typeface="Wingdings" panose="05000000000000000000" pitchFamily="2" charset="2"/>
                        </a:rPr>
                        <a:t>6</a:t>
                      </a:r>
                      <a:r>
                        <a:rPr lang="en-GB" sz="1200" b="0" dirty="0">
                          <a:latin typeface="Gill Sans MT" panose="020B0502020104020203" pitchFamily="34" charset="0"/>
                          <a:cs typeface="Times New Roman" panose="02020603050405020304" pitchFamily="18" charset="0"/>
                          <a:sym typeface="Wingdings" panose="05000000000000000000" pitchFamily="2" charset="2"/>
                        </a:rPr>
                        <a:t>  +  6O</a:t>
                      </a:r>
                      <a:r>
                        <a:rPr lang="en-GB" sz="1200" b="0" baseline="-25000" dirty="0">
                          <a:latin typeface="Gill Sans MT" panose="020B0502020104020203" pitchFamily="34" charset="0"/>
                          <a:cs typeface="Times New Roman" panose="02020603050405020304" pitchFamily="18" charset="0"/>
                          <a:sym typeface="Wingdings" panose="05000000000000000000" pitchFamily="2" charset="2"/>
                        </a:rPr>
                        <a:t>2</a:t>
                      </a:r>
                      <a:r>
                        <a:rPr lang="en-GB" sz="1200" b="0" dirty="0">
                          <a:latin typeface="Gill Sans MT" panose="020B0502020104020203" pitchFamily="34" charset="0"/>
                          <a:cs typeface="Times New Roman" panose="02020603050405020304" pitchFamily="18" charset="0"/>
                          <a:sym typeface="Wingdings" panose="05000000000000000000" pitchFamily="2" charset="2"/>
                        </a:rPr>
                        <a:t>  + energy</a:t>
                      </a:r>
                      <a:endParaRPr lang="en-GB" sz="1200" b="0" dirty="0">
                        <a:latin typeface="Gill Sans MT" panose="020B0502020104020203" pitchFamily="34" charset="0"/>
                        <a:cs typeface="Times New Roman" panose="02020603050405020304" pitchFamily="18" charset="0"/>
                      </a:endParaRPr>
                    </a:p>
                    <a:p>
                      <a:pPr marR="0" indent="0" algn="l" rtl="0">
                        <a:lnSpc>
                          <a:spcPct val="119000"/>
                        </a:lnSpc>
                        <a:spcBef>
                          <a:spcPts val="0"/>
                        </a:spcBef>
                        <a:spcAft>
                          <a:spcPts val="600"/>
                        </a:spcAft>
                      </a:pP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937766954"/>
                  </a:ext>
                </a:extLst>
              </a:tr>
              <a:tr h="1189032">
                <a:tc>
                  <a:txBody>
                    <a:bodyPr/>
                    <a:lstStyle/>
                    <a:p>
                      <a:pPr marR="0" indent="0" algn="l" rtl="0">
                        <a:lnSpc>
                          <a:spcPct val="119000"/>
                        </a:lnSpc>
                        <a:spcBef>
                          <a:spcPts val="0"/>
                        </a:spcBef>
                        <a:spcAft>
                          <a:spcPts val="600"/>
                        </a:spcAft>
                      </a:pPr>
                      <a:r>
                        <a:rPr lang="en-GB" sz="1200" b="0" dirty="0">
                          <a:latin typeface="Gill Sans MT" panose="020B0502020104020203" pitchFamily="34" charset="0"/>
                          <a:cs typeface="Times New Roman" panose="02020603050405020304" pitchFamily="18" charset="0"/>
                        </a:rPr>
                        <a:t>Uses of glucose from photosynthesis</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171450" indent="-171450">
                        <a:buFont typeface="Arial" panose="020B0604020202020204" pitchFamily="34" charset="0"/>
                        <a:buChar char="•"/>
                      </a:pPr>
                      <a:r>
                        <a:rPr lang="en-GB" sz="1200" b="0" dirty="0">
                          <a:latin typeface="Gill Sans MT" panose="020B0502020104020203" pitchFamily="34" charset="0"/>
                          <a:cs typeface="Times New Roman" panose="02020603050405020304" pitchFamily="18" charset="0"/>
                        </a:rPr>
                        <a:t>Energy source in respiration</a:t>
                      </a:r>
                    </a:p>
                    <a:p>
                      <a:pPr marL="171450" indent="-171450">
                        <a:buFont typeface="Arial" panose="020B0604020202020204" pitchFamily="34" charset="0"/>
                        <a:buChar char="•"/>
                      </a:pPr>
                      <a:r>
                        <a:rPr lang="en-GB" sz="1200" b="0" dirty="0">
                          <a:latin typeface="Gill Sans MT" panose="020B0502020104020203" pitchFamily="34" charset="0"/>
                          <a:cs typeface="Times New Roman" panose="02020603050405020304" pitchFamily="18" charset="0"/>
                        </a:rPr>
                        <a:t>Converted in to insoluble starch for storage</a:t>
                      </a:r>
                    </a:p>
                    <a:p>
                      <a:pPr marL="171450" indent="-171450">
                        <a:buFont typeface="Arial" panose="020B0604020202020204" pitchFamily="34" charset="0"/>
                        <a:buChar char="•"/>
                      </a:pPr>
                      <a:r>
                        <a:rPr lang="en-GB" sz="1200" b="0" dirty="0">
                          <a:latin typeface="Gill Sans MT" panose="020B0502020104020203" pitchFamily="34" charset="0"/>
                          <a:cs typeface="Times New Roman" panose="02020603050405020304" pitchFamily="18" charset="0"/>
                        </a:rPr>
                        <a:t>Produce fats or oils for storage</a:t>
                      </a:r>
                    </a:p>
                    <a:p>
                      <a:pPr marL="171450" indent="-171450">
                        <a:buFont typeface="Arial" panose="020B0604020202020204" pitchFamily="34" charset="0"/>
                        <a:buChar char="•"/>
                      </a:pPr>
                      <a:r>
                        <a:rPr lang="en-GB" sz="1200" b="0" dirty="0">
                          <a:latin typeface="Gill Sans MT" panose="020B0502020104020203" pitchFamily="34" charset="0"/>
                          <a:cs typeface="Times New Roman" panose="02020603050405020304" pitchFamily="18" charset="0"/>
                        </a:rPr>
                        <a:t>Produce cellulose to strengthen cell walls</a:t>
                      </a:r>
                    </a:p>
                    <a:p>
                      <a:pPr marL="171450" indent="-171450">
                        <a:buFont typeface="Arial" panose="020B0604020202020204" pitchFamily="34" charset="0"/>
                        <a:buChar char="•"/>
                      </a:pPr>
                      <a:r>
                        <a:rPr lang="en-GB" sz="1200" b="0" dirty="0">
                          <a:latin typeface="Gill Sans MT" panose="020B0502020104020203" pitchFamily="34" charset="0"/>
                          <a:cs typeface="Times New Roman" panose="02020603050405020304" pitchFamily="18" charset="0"/>
                        </a:rPr>
                        <a:t>Produce amino acids for protein synthesis</a:t>
                      </a:r>
                    </a:p>
                    <a:p>
                      <a:pPr marR="0" indent="0" algn="l" rtl="0">
                        <a:lnSpc>
                          <a:spcPct val="119000"/>
                        </a:lnSpc>
                        <a:spcBef>
                          <a:spcPts val="0"/>
                        </a:spcBef>
                        <a:spcAft>
                          <a:spcPts val="600"/>
                        </a:spcAft>
                      </a:pP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776205967"/>
                  </a:ext>
                </a:extLst>
              </a:tr>
              <a:tr h="716276">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Limiting factor (of photosynthesis)</a:t>
                      </a:r>
                    </a:p>
                  </a:txBody>
                  <a:tcPr marL="36576" marR="36576" marT="36576" marB="36576" anchor="ctr"/>
                </a:tc>
                <a:tc>
                  <a:txBody>
                    <a:bodyPr/>
                    <a:lstStyle/>
                    <a:p>
                      <a:pPr marR="0" indent="0" algn="l" rtl="0">
                        <a:lnSpc>
                          <a:spcPct val="119000"/>
                        </a:lnSpc>
                        <a:spcBef>
                          <a:spcPts val="0"/>
                        </a:spcBef>
                        <a:spcAft>
                          <a:spcPts val="600"/>
                        </a:spcAft>
                      </a:pPr>
                      <a:r>
                        <a:rPr lang="en-GB" sz="1200" b="0" i="0" u="none" strike="noStrike" dirty="0">
                          <a:solidFill>
                            <a:srgbClr val="000000"/>
                          </a:solidFill>
                          <a:effectLst/>
                          <a:latin typeface="Gill Sans MT" panose="020B0502020104020203" pitchFamily="34" charset="0"/>
                          <a:cs typeface="Tahoma"/>
                        </a:rPr>
                        <a:t>The factor that stops the rate of photosynthesis from increasing;</a:t>
                      </a:r>
                      <a:r>
                        <a:rPr lang="en-GB" sz="1200" b="0" i="0" u="none" strike="noStrike" baseline="0" dirty="0">
                          <a:solidFill>
                            <a:srgbClr val="000000"/>
                          </a:solidFill>
                          <a:effectLst/>
                          <a:latin typeface="Gill Sans MT" panose="020B0502020104020203" pitchFamily="34" charset="0"/>
                          <a:cs typeface="Tahoma"/>
                        </a:rPr>
                        <a:t> could be</a:t>
                      </a:r>
                      <a:r>
                        <a:rPr lang="en-GB" sz="1200" b="0" i="0" u="none" strike="noStrike" dirty="0">
                          <a:solidFill>
                            <a:srgbClr val="000000"/>
                          </a:solidFill>
                          <a:effectLst/>
                          <a:latin typeface="Gill Sans MT" panose="020B0502020104020203" pitchFamily="34" charset="0"/>
                          <a:cs typeface="Tahoma"/>
                        </a:rPr>
                        <a:t>  light intensity, CO</a:t>
                      </a:r>
                      <a:r>
                        <a:rPr lang="en-GB" sz="1200" b="0" i="0" u="none" strike="noStrike" baseline="-25000" dirty="0">
                          <a:solidFill>
                            <a:srgbClr val="000000"/>
                          </a:solidFill>
                          <a:effectLst/>
                          <a:latin typeface="Gill Sans MT" panose="020B0502020104020203" pitchFamily="34" charset="0"/>
                          <a:cs typeface="Tahoma"/>
                        </a:rPr>
                        <a:t>2</a:t>
                      </a:r>
                      <a:r>
                        <a:rPr lang="en-GB" sz="1200" b="0" i="0" u="none" strike="noStrike" baseline="0" dirty="0">
                          <a:solidFill>
                            <a:srgbClr val="000000"/>
                          </a:solidFill>
                          <a:effectLst/>
                          <a:latin typeface="Gill Sans MT" panose="020B0502020104020203" pitchFamily="34" charset="0"/>
                          <a:cs typeface="Tahoma"/>
                        </a:rPr>
                        <a:t> concentration, temperature or amount of chlorophyll</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651018570"/>
                  </a:ext>
                </a:extLst>
              </a:tr>
              <a:tr h="353777">
                <a:tc gridSpan="2">
                  <a:txBody>
                    <a:bodyPr/>
                    <a:lstStyle/>
                    <a:p>
                      <a:pPr marR="0" indent="0" algn="l" rtl="0">
                        <a:lnSpc>
                          <a:spcPct val="119000"/>
                        </a:lnSpc>
                        <a:spcBef>
                          <a:spcPts val="600"/>
                        </a:spcBef>
                        <a:spcAft>
                          <a:spcPts val="600"/>
                        </a:spcAft>
                      </a:pPr>
                      <a:r>
                        <a:rPr lang="en-GB" sz="1200" b="0" i="0" u="none" strike="noStrike" baseline="0" dirty="0">
                          <a:solidFill>
                            <a:schemeClr val="tx1"/>
                          </a:solidFill>
                          <a:effectLst/>
                          <a:latin typeface="Gill Sans MT" panose="020B0502020104020203" pitchFamily="34" charset="0"/>
                          <a:cs typeface="Tahoma"/>
                        </a:rPr>
                        <a:t>Movement within Plants</a:t>
                      </a:r>
                      <a:endParaRPr lang="en-GB" sz="1200" b="0" kern="1400" dirty="0">
                        <a:ln>
                          <a:noFill/>
                        </a:ln>
                        <a:solidFill>
                          <a:schemeClr val="tx1"/>
                        </a:solidFill>
                        <a:effectLst/>
                        <a:latin typeface="Gill Sans MT" panose="020B0502020104020203" pitchFamily="34" charset="0"/>
                      </a:endParaRPr>
                    </a:p>
                  </a:txBody>
                  <a:tcPr marL="36576" marR="36576" marT="36576" marB="36576" anchor="ctr">
                    <a:solidFill>
                      <a:schemeClr val="accent6">
                        <a:lumMod val="60000"/>
                        <a:lumOff val="40000"/>
                      </a:schemeClr>
                    </a:solidFill>
                  </a:tcPr>
                </a:tc>
                <a:tc hMerge="1">
                  <a:txBody>
                    <a:bodyPr/>
                    <a:lstStyle/>
                    <a:p>
                      <a:pPr marR="0" indent="0" algn="l" rtl="0">
                        <a:lnSpc>
                          <a:spcPct val="119000"/>
                        </a:lnSpc>
                        <a:spcBef>
                          <a:spcPts val="0"/>
                        </a:spcBef>
                        <a:spcAft>
                          <a:spcPts val="600"/>
                        </a:spcAft>
                      </a:pPr>
                      <a:endParaRPr lang="en-GB" sz="1100" kern="1400" dirty="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4004446201"/>
                  </a:ext>
                </a:extLst>
              </a:tr>
              <a:tr h="719069">
                <a:tc>
                  <a:txBody>
                    <a:bodyPr/>
                    <a:lstStyle/>
                    <a:p>
                      <a:pPr algn="l" fontAlgn="ctr"/>
                      <a:r>
                        <a:rPr lang="en-GB" sz="1200" b="0" i="0" u="none" strike="noStrike" dirty="0">
                          <a:solidFill>
                            <a:srgbClr val="000000"/>
                          </a:solidFill>
                          <a:effectLst/>
                          <a:latin typeface="Gill Sans MT" panose="020B0502020104020203" pitchFamily="34" charset="0"/>
                          <a:cs typeface="Tahoma"/>
                        </a:rPr>
                        <a:t>Transpiration</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The loss of water vapour from the leaves by</a:t>
                      </a:r>
                      <a:r>
                        <a:rPr lang="en-GB" sz="1200" b="0" i="0" u="none" strike="noStrike" baseline="0" dirty="0">
                          <a:solidFill>
                            <a:srgbClr val="000000"/>
                          </a:solidFill>
                          <a:effectLst/>
                          <a:latin typeface="Gill Sans MT" panose="020B0502020104020203" pitchFamily="34" charset="0"/>
                          <a:cs typeface="Tahoma"/>
                        </a:rPr>
                        <a:t> evaporation from cells and then out through the stomata</a:t>
                      </a:r>
                      <a:r>
                        <a:rPr lang="en-GB" sz="1200" b="0" i="0" u="none" strike="noStrike" dirty="0">
                          <a:solidFill>
                            <a:srgbClr val="000000"/>
                          </a:solidFill>
                          <a:effectLst/>
                          <a:latin typeface="Gill Sans MT" panose="020B0502020104020203" pitchFamily="34" charset="0"/>
                          <a:cs typeface="Tahoma"/>
                        </a:rPr>
                        <a:t>.</a:t>
                      </a:r>
                    </a:p>
                  </a:txBody>
                  <a:tcPr marL="12700" marR="12700" marT="12700" marB="0" anchor="ctr"/>
                </a:tc>
                <a:extLst>
                  <a:ext uri="{0D108BD9-81ED-4DB2-BD59-A6C34878D82A}">
                    <a16:rowId xmlns:a16="http://schemas.microsoft.com/office/drawing/2014/main" val="3976756311"/>
                  </a:ext>
                </a:extLst>
              </a:tr>
              <a:tr h="719069">
                <a:tc>
                  <a:txBody>
                    <a:bodyPr/>
                    <a:lstStyle/>
                    <a:p>
                      <a:pPr algn="l" fontAlgn="ctr"/>
                      <a:r>
                        <a:rPr lang="en-GB" sz="1200" b="0" i="0" u="none" strike="noStrike" dirty="0">
                          <a:solidFill>
                            <a:srgbClr val="000000"/>
                          </a:solidFill>
                          <a:effectLst/>
                          <a:latin typeface="Gill Sans MT" panose="020B0502020104020203" pitchFamily="34" charset="0"/>
                          <a:cs typeface="Tahoma"/>
                        </a:rPr>
                        <a:t>Transpiration Stream</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The movement of water from the roots, up the stem to the leaves.</a:t>
                      </a:r>
                    </a:p>
                  </a:txBody>
                  <a:tcPr marL="12700" marR="12700" marT="12700" marB="0" anchor="ctr"/>
                </a:tc>
                <a:extLst>
                  <a:ext uri="{0D108BD9-81ED-4DB2-BD59-A6C34878D82A}">
                    <a16:rowId xmlns:a16="http://schemas.microsoft.com/office/drawing/2014/main" val="2132556114"/>
                  </a:ext>
                </a:extLst>
              </a:tr>
              <a:tr h="499414">
                <a:tc>
                  <a:txBody>
                    <a:bodyPr/>
                    <a:lstStyle/>
                    <a:p>
                      <a:pPr algn="l" fontAlgn="ctr"/>
                      <a:r>
                        <a:rPr lang="en-GB" sz="1200" b="0" i="0" u="none" strike="noStrike" dirty="0">
                          <a:solidFill>
                            <a:srgbClr val="000000"/>
                          </a:solidFill>
                          <a:effectLst/>
                          <a:latin typeface="Gill Sans MT" panose="020B0502020104020203" pitchFamily="34" charset="0"/>
                          <a:cs typeface="Tahoma"/>
                        </a:rPr>
                        <a:t>Translocation</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The movement of dissolved</a:t>
                      </a:r>
                      <a:r>
                        <a:rPr lang="en-GB" sz="1200" b="0" i="0" u="none" strike="noStrike" baseline="0" dirty="0">
                          <a:solidFill>
                            <a:srgbClr val="000000"/>
                          </a:solidFill>
                          <a:effectLst/>
                          <a:latin typeface="Gill Sans MT" panose="020B0502020104020203" pitchFamily="34" charset="0"/>
                          <a:cs typeface="Tahoma"/>
                        </a:rPr>
                        <a:t> sugars around the plant.</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extLst>
                  <a:ext uri="{0D108BD9-81ED-4DB2-BD59-A6C34878D82A}">
                    <a16:rowId xmlns:a16="http://schemas.microsoft.com/office/drawing/2014/main" val="3404830113"/>
                  </a:ext>
                </a:extLst>
              </a:tr>
            </a:tbl>
          </a:graphicData>
        </a:graphic>
      </p:graphicFrame>
      <p:pic>
        <p:nvPicPr>
          <p:cNvPr id="18" name="Picture 17">
            <a:extLst>
              <a:ext uri="{FF2B5EF4-FFF2-40B4-BE49-F238E27FC236}">
                <a16:creationId xmlns:a16="http://schemas.microsoft.com/office/drawing/2014/main" id="{85C27429-D5C7-43D3-AA15-F19298C4BE44}"/>
              </a:ext>
            </a:extLst>
          </p:cNvPr>
          <p:cNvPicPr>
            <a:picLocks noChangeAspect="1"/>
          </p:cNvPicPr>
          <p:nvPr/>
        </p:nvPicPr>
        <p:blipFill>
          <a:blip r:embed="rId2"/>
          <a:stretch>
            <a:fillRect/>
          </a:stretch>
        </p:blipFill>
        <p:spPr>
          <a:xfrm>
            <a:off x="5549428" y="998146"/>
            <a:ext cx="1239488" cy="833638"/>
          </a:xfrm>
          <a:prstGeom prst="rect">
            <a:avLst/>
          </a:prstGeom>
        </p:spPr>
      </p:pic>
      <p:pic>
        <p:nvPicPr>
          <p:cNvPr id="19" name="Picture 18">
            <a:extLst>
              <a:ext uri="{FF2B5EF4-FFF2-40B4-BE49-F238E27FC236}">
                <a16:creationId xmlns:a16="http://schemas.microsoft.com/office/drawing/2014/main" id="{60B951FD-575A-4904-ABE4-08E58A3E0221}"/>
              </a:ext>
            </a:extLst>
          </p:cNvPr>
          <p:cNvPicPr>
            <a:picLocks noChangeAspect="1"/>
          </p:cNvPicPr>
          <p:nvPr/>
        </p:nvPicPr>
        <p:blipFill rotWithShape="1">
          <a:blip r:embed="rId3"/>
          <a:srcRect r="51025" b="16876"/>
          <a:stretch/>
        </p:blipFill>
        <p:spPr>
          <a:xfrm>
            <a:off x="7371503" y="882698"/>
            <a:ext cx="640788" cy="1092394"/>
          </a:xfrm>
          <a:prstGeom prst="rect">
            <a:avLst/>
          </a:prstGeom>
        </p:spPr>
      </p:pic>
      <p:pic>
        <p:nvPicPr>
          <p:cNvPr id="20" name="Picture 19">
            <a:extLst>
              <a:ext uri="{FF2B5EF4-FFF2-40B4-BE49-F238E27FC236}">
                <a16:creationId xmlns:a16="http://schemas.microsoft.com/office/drawing/2014/main" id="{0C31D676-78AA-4FFC-A326-4810B2A67D86}"/>
              </a:ext>
            </a:extLst>
          </p:cNvPr>
          <p:cNvPicPr>
            <a:picLocks noChangeAspect="1"/>
          </p:cNvPicPr>
          <p:nvPr/>
        </p:nvPicPr>
        <p:blipFill rotWithShape="1">
          <a:blip r:embed="rId3"/>
          <a:srcRect l="42936" r="1620" b="16876"/>
          <a:stretch/>
        </p:blipFill>
        <p:spPr>
          <a:xfrm>
            <a:off x="8932803" y="928474"/>
            <a:ext cx="695188" cy="1046856"/>
          </a:xfrm>
          <a:prstGeom prst="rect">
            <a:avLst/>
          </a:prstGeom>
        </p:spPr>
      </p:pic>
      <p:pic>
        <p:nvPicPr>
          <p:cNvPr id="21" name="Picture 20">
            <a:extLst>
              <a:ext uri="{FF2B5EF4-FFF2-40B4-BE49-F238E27FC236}">
                <a16:creationId xmlns:a16="http://schemas.microsoft.com/office/drawing/2014/main" id="{30681A15-D892-4588-9FC9-E247EBDE2A9C}"/>
              </a:ext>
            </a:extLst>
          </p:cNvPr>
          <p:cNvPicPr>
            <a:picLocks noChangeAspect="1"/>
          </p:cNvPicPr>
          <p:nvPr/>
        </p:nvPicPr>
        <p:blipFill rotWithShape="1">
          <a:blip r:embed="rId4"/>
          <a:srcRect t="12317" r="59760" b="18911"/>
          <a:stretch/>
        </p:blipFill>
        <p:spPr>
          <a:xfrm>
            <a:off x="10548503" y="921480"/>
            <a:ext cx="1076172" cy="986970"/>
          </a:xfrm>
          <a:prstGeom prst="rect">
            <a:avLst/>
          </a:prstGeom>
        </p:spPr>
      </p:pic>
      <p:graphicFrame>
        <p:nvGraphicFramePr>
          <p:cNvPr id="22" name="Table 21">
            <a:extLst>
              <a:ext uri="{FF2B5EF4-FFF2-40B4-BE49-F238E27FC236}">
                <a16:creationId xmlns:a16="http://schemas.microsoft.com/office/drawing/2014/main" id="{FB613523-1D61-4FA9-879F-F03743159A1B}"/>
              </a:ext>
            </a:extLst>
          </p:cNvPr>
          <p:cNvGraphicFramePr>
            <a:graphicFrameLocks noGrp="1"/>
          </p:cNvGraphicFramePr>
          <p:nvPr/>
        </p:nvGraphicFramePr>
        <p:xfrm>
          <a:off x="5247923" y="3340576"/>
          <a:ext cx="6761197" cy="3411092"/>
        </p:xfrm>
        <a:graphic>
          <a:graphicData uri="http://schemas.openxmlformats.org/drawingml/2006/table">
            <a:tbl>
              <a:tblPr firstRow="1" bandRow="1">
                <a:tableStyleId>{5C22544A-7EE6-4342-B048-85BDC9FD1C3A}</a:tableStyleId>
              </a:tblPr>
              <a:tblGrid>
                <a:gridCol w="1423039">
                  <a:extLst>
                    <a:ext uri="{9D8B030D-6E8A-4147-A177-3AD203B41FA5}">
                      <a16:colId xmlns:a16="http://schemas.microsoft.com/office/drawing/2014/main" val="20000"/>
                    </a:ext>
                  </a:extLst>
                </a:gridCol>
                <a:gridCol w="5338158">
                  <a:extLst>
                    <a:ext uri="{9D8B030D-6E8A-4147-A177-3AD203B41FA5}">
                      <a16:colId xmlns:a16="http://schemas.microsoft.com/office/drawing/2014/main" val="20001"/>
                    </a:ext>
                  </a:extLst>
                </a:gridCol>
              </a:tblGrid>
              <a:tr h="314484">
                <a:tc gridSpan="2">
                  <a:txBody>
                    <a:bodyPr/>
                    <a:lstStyle/>
                    <a:p>
                      <a:pPr algn="l" fontAlgn="ctr"/>
                      <a:r>
                        <a:rPr lang="en-GB" sz="1200" b="0" i="0" u="none" strike="noStrike" dirty="0">
                          <a:solidFill>
                            <a:srgbClr val="000000"/>
                          </a:solidFill>
                          <a:effectLst/>
                          <a:latin typeface="Gill Sans MT" panose="020B0502020104020203" pitchFamily="34" charset="0"/>
                          <a:cs typeface="Tahoma"/>
                        </a:rPr>
                        <a:t>Leaf structure and plant tissues</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en-GB" sz="1000" b="0" i="0" u="none" strike="noStrike" dirty="0">
                        <a:solidFill>
                          <a:srgbClr val="000000"/>
                        </a:solidFill>
                        <a:effectLst/>
                        <a:latin typeface="+mn-lt"/>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93219663"/>
                  </a:ext>
                </a:extLst>
              </a:tr>
              <a:tr h="243461">
                <a:tc>
                  <a:txBody>
                    <a:bodyPr/>
                    <a:lstStyle/>
                    <a:p>
                      <a:pPr algn="l" fontAlgn="ctr"/>
                      <a:r>
                        <a:rPr lang="en-GB" sz="1200" b="1" i="0" u="none" strike="noStrike" dirty="0">
                          <a:solidFill>
                            <a:srgbClr val="000000"/>
                          </a:solidFill>
                          <a:effectLst/>
                          <a:latin typeface="Gill Sans MT" panose="020B0502020104020203" pitchFamily="34" charset="0"/>
                          <a:cs typeface="Tahoma"/>
                        </a:rPr>
                        <a:t>Leaf part</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1" i="0" u="none" strike="noStrike" dirty="0">
                          <a:solidFill>
                            <a:srgbClr val="000000"/>
                          </a:solidFill>
                          <a:effectLst/>
                          <a:latin typeface="Gill Sans MT" panose="020B0502020104020203" pitchFamily="34" charset="0"/>
                          <a:cs typeface="Tahoma"/>
                        </a:rPr>
                        <a:t>Function </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8091793"/>
                  </a:ext>
                </a:extLst>
              </a:tr>
              <a:tr h="243461">
                <a:tc>
                  <a:txBody>
                    <a:bodyPr/>
                    <a:lstStyle/>
                    <a:p>
                      <a:pPr algn="l" fontAlgn="ctr"/>
                      <a:r>
                        <a:rPr lang="en-GB" sz="1200" b="0" i="0" u="none" strike="noStrike" dirty="0">
                          <a:solidFill>
                            <a:srgbClr val="000000"/>
                          </a:solidFill>
                          <a:effectLst/>
                          <a:latin typeface="Gill Sans MT" panose="020B0502020104020203" pitchFamily="34" charset="0"/>
                          <a:cs typeface="Tahoma"/>
                        </a:rPr>
                        <a:t>Epidermis</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Cover the surfaces of the leaf;</a:t>
                      </a:r>
                      <a:r>
                        <a:rPr lang="en-GB" sz="1200" b="0" i="0" u="none" strike="noStrike" baseline="0" dirty="0">
                          <a:solidFill>
                            <a:srgbClr val="000000"/>
                          </a:solidFill>
                          <a:effectLst/>
                          <a:latin typeface="Gill Sans MT" panose="020B0502020104020203" pitchFamily="34" charset="0"/>
                          <a:cs typeface="Tahoma"/>
                        </a:rPr>
                        <a:t> lets light penetrate. </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56283256"/>
                  </a:ext>
                </a:extLst>
              </a:tr>
              <a:tr h="473245">
                <a:tc>
                  <a:txBody>
                    <a:bodyPr/>
                    <a:lstStyle/>
                    <a:p>
                      <a:pPr algn="l" fontAlgn="ctr"/>
                      <a:r>
                        <a:rPr lang="en-GB" sz="1200" b="0" i="0" u="none" strike="noStrike" dirty="0">
                          <a:solidFill>
                            <a:srgbClr val="000000"/>
                          </a:solidFill>
                          <a:effectLst/>
                          <a:latin typeface="Gill Sans MT" panose="020B0502020104020203" pitchFamily="34" charset="0"/>
                          <a:cs typeface="Tahoma"/>
                        </a:rPr>
                        <a:t> Xylem</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Carries water and minerals</a:t>
                      </a:r>
                      <a:r>
                        <a:rPr lang="en-GB" sz="1200" b="0" i="0" u="none" strike="noStrike" baseline="0" dirty="0">
                          <a:solidFill>
                            <a:srgbClr val="000000"/>
                          </a:solidFill>
                          <a:effectLst/>
                          <a:latin typeface="Gill Sans MT" panose="020B0502020104020203" pitchFamily="34" charset="0"/>
                          <a:cs typeface="Tahoma"/>
                        </a:rPr>
                        <a:t> from the roots around the plant.</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0191159"/>
                  </a:ext>
                </a:extLst>
              </a:tr>
              <a:tr h="473245">
                <a:tc>
                  <a:txBody>
                    <a:bodyPr/>
                    <a:lstStyle/>
                    <a:p>
                      <a:pPr algn="l" fontAlgn="ctr"/>
                      <a:r>
                        <a:rPr lang="en-GB" sz="1200" b="0" i="0" u="none" strike="noStrike" dirty="0">
                          <a:solidFill>
                            <a:srgbClr val="000000"/>
                          </a:solidFill>
                          <a:effectLst/>
                          <a:latin typeface="Gill Sans MT" panose="020B0502020104020203" pitchFamily="34" charset="0"/>
                          <a:cs typeface="Tahoma"/>
                        </a:rPr>
                        <a:t>Phloem</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Carries dissolved</a:t>
                      </a:r>
                      <a:r>
                        <a:rPr lang="en-GB" sz="1200" b="0" i="0" u="none" strike="noStrike" baseline="0" dirty="0">
                          <a:solidFill>
                            <a:srgbClr val="000000"/>
                          </a:solidFill>
                          <a:effectLst/>
                          <a:latin typeface="Gill Sans MT" panose="020B0502020104020203" pitchFamily="34" charset="0"/>
                          <a:cs typeface="Tahoma"/>
                        </a:rPr>
                        <a:t> </a:t>
                      </a:r>
                      <a:r>
                        <a:rPr lang="en-GB" sz="1200" b="0" i="0" u="none" strike="noStrike" dirty="0">
                          <a:solidFill>
                            <a:srgbClr val="000000"/>
                          </a:solidFill>
                          <a:effectLst/>
                          <a:latin typeface="Gill Sans MT" panose="020B0502020104020203" pitchFamily="34" charset="0"/>
                          <a:cs typeface="Tahoma"/>
                        </a:rPr>
                        <a:t>sugars made through</a:t>
                      </a:r>
                      <a:r>
                        <a:rPr lang="en-GB" sz="1200" b="0" i="0" u="none" strike="noStrike" baseline="0" dirty="0">
                          <a:solidFill>
                            <a:srgbClr val="000000"/>
                          </a:solidFill>
                          <a:effectLst/>
                          <a:latin typeface="Gill Sans MT" panose="020B0502020104020203" pitchFamily="34" charset="0"/>
                          <a:cs typeface="Tahoma"/>
                        </a:rPr>
                        <a:t> photosynthesis around the plant. </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6770623"/>
                  </a:ext>
                </a:extLst>
              </a:tr>
              <a:tr h="473245">
                <a:tc>
                  <a:txBody>
                    <a:bodyPr/>
                    <a:lstStyle/>
                    <a:p>
                      <a:pPr algn="l" fontAlgn="ctr"/>
                      <a:r>
                        <a:rPr lang="en-GB" sz="1200" b="0" i="0" u="none" strike="noStrike" dirty="0">
                          <a:solidFill>
                            <a:srgbClr val="000000"/>
                          </a:solidFill>
                          <a:effectLst/>
                          <a:latin typeface="Gill Sans MT" panose="020B0502020104020203" pitchFamily="34" charset="0"/>
                          <a:cs typeface="Tahoma"/>
                        </a:rPr>
                        <a:t>Palisade mesophyll</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Where</a:t>
                      </a:r>
                      <a:r>
                        <a:rPr lang="en-GB" sz="1200" b="0" i="0" u="none" strike="noStrike" baseline="0" dirty="0">
                          <a:solidFill>
                            <a:srgbClr val="000000"/>
                          </a:solidFill>
                          <a:effectLst/>
                          <a:latin typeface="Gill Sans MT" panose="020B0502020104020203" pitchFamily="34" charset="0"/>
                          <a:cs typeface="Tahoma"/>
                        </a:rPr>
                        <a:t> most photosynthesis takes place.  Cells contain many chloroplasts.  Absorbs light.</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73245">
                <a:tc>
                  <a:txBody>
                    <a:bodyPr/>
                    <a:lstStyle/>
                    <a:p>
                      <a:pPr algn="l" fontAlgn="ctr"/>
                      <a:r>
                        <a:rPr lang="en-GB" sz="1200" b="0" i="0" u="none" strike="noStrike" dirty="0">
                          <a:solidFill>
                            <a:srgbClr val="000000"/>
                          </a:solidFill>
                          <a:effectLst/>
                          <a:latin typeface="Gill Sans MT" panose="020B0502020104020203" pitchFamily="34" charset="0"/>
                          <a:cs typeface="Tahoma"/>
                        </a:rPr>
                        <a:t>Spongy mesophyll</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Some</a:t>
                      </a:r>
                      <a:r>
                        <a:rPr lang="en-GB" sz="1200" b="0" i="0" u="none" strike="noStrike" baseline="0" dirty="0">
                          <a:solidFill>
                            <a:srgbClr val="000000"/>
                          </a:solidFill>
                          <a:effectLst/>
                          <a:latin typeface="Gill Sans MT" panose="020B0502020104020203" pitchFamily="34" charset="0"/>
                          <a:cs typeface="Tahoma"/>
                        </a:rPr>
                        <a:t> photosynthesis.  Has air spaces for diffusion of CO</a:t>
                      </a:r>
                      <a:r>
                        <a:rPr lang="en-GB" sz="1200" b="0" i="0" u="none" strike="noStrike" baseline="-25000" dirty="0">
                          <a:solidFill>
                            <a:srgbClr val="000000"/>
                          </a:solidFill>
                          <a:effectLst/>
                          <a:latin typeface="Gill Sans MT" panose="020B0502020104020203" pitchFamily="34" charset="0"/>
                          <a:cs typeface="Tahoma"/>
                        </a:rPr>
                        <a:t>2</a:t>
                      </a:r>
                      <a:r>
                        <a:rPr lang="en-GB" sz="1200" b="0" i="0" u="none" strike="noStrike" baseline="0" dirty="0">
                          <a:solidFill>
                            <a:srgbClr val="000000"/>
                          </a:solidFill>
                          <a:effectLst/>
                          <a:latin typeface="Gill Sans MT" panose="020B0502020104020203" pitchFamily="34" charset="0"/>
                          <a:cs typeface="Tahoma"/>
                        </a:rPr>
                        <a:t> and O</a:t>
                      </a:r>
                      <a:r>
                        <a:rPr lang="en-GB" sz="1200" b="0" i="0" u="none" strike="noStrike" baseline="-25000" dirty="0">
                          <a:solidFill>
                            <a:srgbClr val="000000"/>
                          </a:solidFill>
                          <a:effectLst/>
                          <a:latin typeface="Gill Sans MT" panose="020B0502020104020203" pitchFamily="34" charset="0"/>
                          <a:cs typeface="Tahoma"/>
                        </a:rPr>
                        <a:t>2</a:t>
                      </a:r>
                      <a:r>
                        <a:rPr lang="en-GB" sz="1200" b="0" i="0" u="none" strike="noStrike" baseline="0" dirty="0">
                          <a:solidFill>
                            <a:srgbClr val="000000"/>
                          </a:solidFill>
                          <a:effectLst/>
                          <a:latin typeface="Gill Sans MT" panose="020B0502020104020203" pitchFamily="34" charset="0"/>
                          <a:cs typeface="Tahoma"/>
                        </a:rPr>
                        <a:t>.</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6867363"/>
                  </a:ext>
                </a:extLst>
              </a:tr>
              <a:tr h="243461">
                <a:tc>
                  <a:txBody>
                    <a:bodyPr/>
                    <a:lstStyle/>
                    <a:p>
                      <a:pPr algn="l" fontAlgn="ctr"/>
                      <a:r>
                        <a:rPr lang="en-GB" sz="1200" b="0" i="0" u="none" strike="noStrike" dirty="0">
                          <a:solidFill>
                            <a:srgbClr val="000000"/>
                          </a:solidFill>
                          <a:effectLst/>
                          <a:latin typeface="Gill Sans MT" panose="020B0502020104020203" pitchFamily="34" charset="0"/>
                          <a:cs typeface="Tahoma"/>
                        </a:rPr>
                        <a:t>Guard cells</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Cells that open and close stomata.</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94069241"/>
                  </a:ext>
                </a:extLst>
              </a:tr>
              <a:tr h="473245">
                <a:tc>
                  <a:txBody>
                    <a:bodyPr/>
                    <a:lstStyle/>
                    <a:p>
                      <a:pPr algn="l" fontAlgn="ctr"/>
                      <a:r>
                        <a:rPr lang="en-GB" sz="1200" b="0" i="0" u="none" strike="noStrike" dirty="0">
                          <a:solidFill>
                            <a:srgbClr val="000000"/>
                          </a:solidFill>
                          <a:effectLst/>
                          <a:latin typeface="Gill Sans MT" panose="020B0502020104020203" pitchFamily="34" charset="0"/>
                          <a:cs typeface="Tahoma"/>
                        </a:rPr>
                        <a:t>Stoma</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Gill Sans MT" panose="020B0502020104020203" pitchFamily="34" charset="0"/>
                          <a:cs typeface="Tahoma"/>
                        </a:rPr>
                        <a:t>Opening</a:t>
                      </a:r>
                      <a:r>
                        <a:rPr lang="en-GB" sz="1200" b="0" i="0" u="none" strike="noStrike" baseline="0" dirty="0">
                          <a:solidFill>
                            <a:srgbClr val="000000"/>
                          </a:solidFill>
                          <a:effectLst/>
                          <a:latin typeface="Gill Sans MT" panose="020B0502020104020203" pitchFamily="34" charset="0"/>
                          <a:cs typeface="Tahoma"/>
                        </a:rPr>
                        <a:t> that allows CO</a:t>
                      </a:r>
                      <a:r>
                        <a:rPr lang="en-GB" sz="1200" b="0" i="0" u="none" strike="noStrike" baseline="-25000" dirty="0">
                          <a:solidFill>
                            <a:srgbClr val="000000"/>
                          </a:solidFill>
                          <a:effectLst/>
                          <a:latin typeface="Gill Sans MT" panose="020B0502020104020203" pitchFamily="34" charset="0"/>
                          <a:cs typeface="Tahoma"/>
                        </a:rPr>
                        <a:t>2</a:t>
                      </a:r>
                      <a:r>
                        <a:rPr lang="en-GB" sz="1200" b="0" i="0" u="none" strike="noStrike" baseline="0" dirty="0">
                          <a:solidFill>
                            <a:srgbClr val="000000"/>
                          </a:solidFill>
                          <a:effectLst/>
                          <a:latin typeface="Gill Sans MT" panose="020B0502020104020203" pitchFamily="34" charset="0"/>
                          <a:cs typeface="Tahoma"/>
                        </a:rPr>
                        <a:t> and O</a:t>
                      </a:r>
                      <a:r>
                        <a:rPr lang="en-GB" sz="1200" b="0" i="0" u="none" strike="noStrike" baseline="-25000" dirty="0">
                          <a:solidFill>
                            <a:srgbClr val="000000"/>
                          </a:solidFill>
                          <a:effectLst/>
                          <a:latin typeface="Gill Sans MT" panose="020B0502020104020203" pitchFamily="34" charset="0"/>
                          <a:cs typeface="Tahoma"/>
                        </a:rPr>
                        <a:t>2</a:t>
                      </a:r>
                      <a:r>
                        <a:rPr lang="en-GB" sz="1200" b="0" i="0" u="none" strike="noStrike" baseline="0" dirty="0">
                          <a:solidFill>
                            <a:srgbClr val="000000"/>
                          </a:solidFill>
                          <a:effectLst/>
                          <a:latin typeface="Gill Sans MT" panose="020B0502020104020203" pitchFamily="34" charset="0"/>
                          <a:cs typeface="Tahoma"/>
                        </a:rPr>
                        <a:t> to diffuse in and out of the leaf.</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3313438"/>
                  </a:ext>
                </a:extLst>
              </a:tr>
            </a:tbl>
          </a:graphicData>
        </a:graphic>
      </p:graphicFrame>
      <p:sp>
        <p:nvSpPr>
          <p:cNvPr id="11" name="TextBox 10"/>
          <p:cNvSpPr txBox="1"/>
          <p:nvPr/>
        </p:nvSpPr>
        <p:spPr>
          <a:xfrm>
            <a:off x="338983" y="189374"/>
            <a:ext cx="189912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Science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12" name="TextBox 11"/>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a:t>
            </a:r>
          </a:p>
        </p:txBody>
      </p:sp>
    </p:spTree>
    <p:extLst>
      <p:ext uri="{BB962C8B-B14F-4D97-AF65-F5344CB8AC3E}">
        <p14:creationId xmlns:p14="http://schemas.microsoft.com/office/powerpoint/2010/main" val="3678392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852136" y="136206"/>
          <a:ext cx="4884789" cy="6602715"/>
        </p:xfrm>
        <a:graphic>
          <a:graphicData uri="http://schemas.openxmlformats.org/drawingml/2006/table">
            <a:tbl>
              <a:tblPr firstRow="1" bandRow="1">
                <a:tableStyleId>{5940675A-B579-460E-94D1-54222C63F5DA}</a:tableStyleId>
              </a:tblPr>
              <a:tblGrid>
                <a:gridCol w="2389331">
                  <a:extLst>
                    <a:ext uri="{9D8B030D-6E8A-4147-A177-3AD203B41FA5}">
                      <a16:colId xmlns:a16="http://schemas.microsoft.com/office/drawing/2014/main" val="20000"/>
                    </a:ext>
                  </a:extLst>
                </a:gridCol>
                <a:gridCol w="2495458">
                  <a:extLst>
                    <a:ext uri="{9D8B030D-6E8A-4147-A177-3AD203B41FA5}">
                      <a16:colId xmlns:a16="http://schemas.microsoft.com/office/drawing/2014/main" val="20001"/>
                    </a:ext>
                  </a:extLst>
                </a:gridCol>
              </a:tblGrid>
              <a:tr h="292395">
                <a:tc>
                  <a:txBody>
                    <a:bodyPr/>
                    <a:lstStyle/>
                    <a:p>
                      <a:pPr algn="ctr"/>
                      <a:r>
                        <a:rPr lang="en-GB" sz="1200" b="1" dirty="0">
                          <a:latin typeface="Gill Sans MT" panose="020B0502020104020203" pitchFamily="34" charset="0"/>
                        </a:rPr>
                        <a:t>Spanish</a:t>
                      </a:r>
                    </a:p>
                  </a:txBody>
                  <a:tcPr>
                    <a:solidFill>
                      <a:srgbClr val="FFCCFF"/>
                    </a:solidFill>
                  </a:tcPr>
                </a:tc>
                <a:tc>
                  <a:txBody>
                    <a:bodyPr/>
                    <a:lstStyle/>
                    <a:p>
                      <a:pPr algn="ctr"/>
                      <a:r>
                        <a:rPr lang="en-GB" sz="1200" b="1" dirty="0">
                          <a:latin typeface="Gill Sans MT" panose="020B0502020104020203" pitchFamily="34" charset="0"/>
                        </a:rPr>
                        <a:t>English</a:t>
                      </a:r>
                    </a:p>
                  </a:txBody>
                  <a:tcPr>
                    <a:solidFill>
                      <a:schemeClr val="accent1">
                        <a:lumMod val="20000"/>
                        <a:lumOff val="80000"/>
                      </a:schemeClr>
                    </a:solidFill>
                  </a:tcPr>
                </a:tc>
                <a:extLst>
                  <a:ext uri="{0D108BD9-81ED-4DB2-BD59-A6C34878D82A}">
                    <a16:rowId xmlns:a16="http://schemas.microsoft.com/office/drawing/2014/main" val="10000"/>
                  </a:ext>
                </a:extLst>
              </a:tr>
              <a:tr h="376450">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Está</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situado</a:t>
                      </a:r>
                      <a:r>
                        <a:rPr lang="en-GB" sz="1200" kern="1400" dirty="0">
                          <a:ln>
                            <a:noFill/>
                          </a:ln>
                          <a:solidFill>
                            <a:srgbClr val="000000"/>
                          </a:solidFill>
                          <a:effectLst/>
                          <a:latin typeface="Gill Sans MT" panose="020B0502020104020203" pitchFamily="34" charset="0"/>
                        </a:rPr>
                        <a:t>/a… </a:t>
                      </a:r>
                    </a:p>
                  </a:txBody>
                  <a:tcPr marL="36576" marR="36576" marT="36576" marB="36576"/>
                </a:tc>
                <a:tc>
                  <a:txBody>
                    <a:bodyPr/>
                    <a:lstStyle/>
                    <a:p>
                      <a:r>
                        <a:rPr lang="en-GB" sz="1200" dirty="0">
                          <a:latin typeface="Gill Sans MT" panose="020B0502020104020203" pitchFamily="34" charset="0"/>
                        </a:rPr>
                        <a:t>It is situated</a:t>
                      </a:r>
                    </a:p>
                  </a:txBody>
                  <a:tcPr marL="36576" marR="36576" marT="36576" marB="36576" anchor="ctr"/>
                </a:tc>
                <a:extLst>
                  <a:ext uri="{0D108BD9-81ED-4DB2-BD59-A6C34878D82A}">
                    <a16:rowId xmlns:a16="http://schemas.microsoft.com/office/drawing/2014/main" val="10001"/>
                  </a:ext>
                </a:extLst>
              </a:tr>
              <a:tr h="376450">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en</a:t>
                      </a:r>
                      <a:r>
                        <a:rPr lang="en-GB" sz="1200" kern="1400" dirty="0">
                          <a:ln>
                            <a:noFill/>
                          </a:ln>
                          <a:solidFill>
                            <a:srgbClr val="000000"/>
                          </a:solidFill>
                          <a:effectLst/>
                          <a:latin typeface="Gill Sans MT" panose="020B0502020104020203" pitchFamily="34" charset="0"/>
                        </a:rPr>
                        <a:t> un </a:t>
                      </a:r>
                      <a:r>
                        <a:rPr lang="en-GB" sz="1200" kern="1400" dirty="0" err="1">
                          <a:ln>
                            <a:noFill/>
                          </a:ln>
                          <a:solidFill>
                            <a:srgbClr val="000000"/>
                          </a:solidFill>
                          <a:effectLst/>
                          <a:latin typeface="Gill Sans MT" panose="020B0502020104020203" pitchFamily="34" charset="0"/>
                        </a:rPr>
                        <a:t>valle</a:t>
                      </a:r>
                      <a:r>
                        <a:rPr lang="en-GB" sz="1200" kern="1400" dirty="0">
                          <a:ln>
                            <a:noFill/>
                          </a:ln>
                          <a:solidFill>
                            <a:srgbClr val="000000"/>
                          </a:solidFill>
                          <a:effectLst/>
                          <a:latin typeface="Gill Sans MT" panose="020B0502020104020203" pitchFamily="34" charset="0"/>
                        </a:rPr>
                        <a:t> </a:t>
                      </a:r>
                    </a:p>
                  </a:txBody>
                  <a:tcPr marL="36576" marR="36576" marT="36576" marB="36576"/>
                </a:tc>
                <a:tc>
                  <a:txBody>
                    <a:bodyPr/>
                    <a:lstStyle/>
                    <a:p>
                      <a:r>
                        <a:rPr lang="en-GB" sz="1200" dirty="0">
                          <a:latin typeface="Gill Sans MT" panose="020B0502020104020203" pitchFamily="34" charset="0"/>
                        </a:rPr>
                        <a:t>In a valley</a:t>
                      </a:r>
                    </a:p>
                  </a:txBody>
                  <a:tcPr marL="36576" marR="36576" marT="36576" marB="36576" anchor="ctr"/>
                </a:tc>
                <a:extLst>
                  <a:ext uri="{0D108BD9-81ED-4DB2-BD59-A6C34878D82A}">
                    <a16:rowId xmlns:a16="http://schemas.microsoft.com/office/drawing/2014/main" val="2602573476"/>
                  </a:ext>
                </a:extLst>
              </a:tr>
              <a:tr h="376450">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al lado del río / mar</a:t>
                      </a:r>
                    </a:p>
                  </a:txBody>
                  <a:tcPr marL="36576" marR="36576" marT="36576" marB="36576"/>
                </a:tc>
                <a:tc>
                  <a:txBody>
                    <a:bodyPr/>
                    <a:lstStyle/>
                    <a:p>
                      <a:r>
                        <a:rPr lang="en-GB" sz="1200" dirty="0">
                          <a:latin typeface="Gill Sans MT" panose="020B0502020104020203" pitchFamily="34" charset="0"/>
                        </a:rPr>
                        <a:t>By the river/sea</a:t>
                      </a:r>
                    </a:p>
                  </a:txBody>
                  <a:tcPr marL="36576" marR="36576" marT="36576" marB="36576" anchor="ctr"/>
                </a:tc>
                <a:extLst>
                  <a:ext uri="{0D108BD9-81ED-4DB2-BD59-A6C34878D82A}">
                    <a16:rowId xmlns:a16="http://schemas.microsoft.com/office/drawing/2014/main" val="3446906904"/>
                  </a:ext>
                </a:extLst>
              </a:tr>
              <a:tr h="376450">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pasar mucho tiempo al aire libre </a:t>
                      </a:r>
                    </a:p>
                  </a:txBody>
                  <a:tcPr marL="36576" marR="36576" marT="36576" marB="36576"/>
                </a:tc>
                <a:tc>
                  <a:txBody>
                    <a:bodyPr/>
                    <a:lstStyle/>
                    <a:p>
                      <a:r>
                        <a:rPr lang="en-GB" sz="1200" dirty="0">
                          <a:latin typeface="Gill Sans MT" panose="020B0502020104020203" pitchFamily="34" charset="0"/>
                        </a:rPr>
                        <a:t>Spend a lot of time outside</a:t>
                      </a:r>
                    </a:p>
                  </a:txBody>
                  <a:tcPr marL="36576" marR="36576" marT="36576" marB="36576" anchor="ctr"/>
                </a:tc>
                <a:extLst>
                  <a:ext uri="{0D108BD9-81ED-4DB2-BD59-A6C34878D82A}">
                    <a16:rowId xmlns:a16="http://schemas.microsoft.com/office/drawing/2014/main" val="3061486276"/>
                  </a:ext>
                </a:extLst>
              </a:tr>
              <a:tr h="376450">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apreciar</a:t>
                      </a:r>
                      <a:r>
                        <a:rPr lang="en-GB" sz="1200" kern="1400" dirty="0">
                          <a:ln>
                            <a:noFill/>
                          </a:ln>
                          <a:solidFill>
                            <a:srgbClr val="000000"/>
                          </a:solidFill>
                          <a:effectLst/>
                          <a:latin typeface="Gill Sans MT" panose="020B0502020104020203" pitchFamily="34" charset="0"/>
                        </a:rPr>
                        <a:t> la </a:t>
                      </a:r>
                      <a:r>
                        <a:rPr lang="en-GB" sz="1200" kern="1400" dirty="0" err="1">
                          <a:ln>
                            <a:noFill/>
                          </a:ln>
                          <a:solidFill>
                            <a:srgbClr val="000000"/>
                          </a:solidFill>
                          <a:effectLst/>
                          <a:latin typeface="Gill Sans MT" panose="020B0502020104020203" pitchFamily="34" charset="0"/>
                        </a:rPr>
                        <a:t>naturaleza</a:t>
                      </a:r>
                      <a:r>
                        <a:rPr lang="en-GB" sz="1200" kern="1400" dirty="0">
                          <a:ln>
                            <a:noFill/>
                          </a:ln>
                          <a:solidFill>
                            <a:srgbClr val="000000"/>
                          </a:solidFill>
                          <a:effectLst/>
                          <a:latin typeface="Gill Sans MT" panose="020B0502020104020203" pitchFamily="34" charset="0"/>
                        </a:rPr>
                        <a:t> </a:t>
                      </a:r>
                    </a:p>
                  </a:txBody>
                  <a:tcPr marL="36576" marR="36576" marT="36576" marB="36576"/>
                </a:tc>
                <a:tc>
                  <a:txBody>
                    <a:bodyPr/>
                    <a:lstStyle/>
                    <a:p>
                      <a:r>
                        <a:rPr lang="en-GB" sz="1200" dirty="0">
                          <a:latin typeface="Gill Sans MT" panose="020B0502020104020203" pitchFamily="34" charset="0"/>
                        </a:rPr>
                        <a:t>Appreciate nature</a:t>
                      </a:r>
                    </a:p>
                  </a:txBody>
                  <a:tcPr marL="36576" marR="36576" marT="36576" marB="36576" anchor="ctr"/>
                </a:tc>
                <a:extLst>
                  <a:ext uri="{0D108BD9-81ED-4DB2-BD59-A6C34878D82A}">
                    <a16:rowId xmlns:a16="http://schemas.microsoft.com/office/drawing/2014/main" val="365387582"/>
                  </a:ext>
                </a:extLst>
              </a:tr>
              <a:tr h="376450">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disfrutar</a:t>
                      </a:r>
                      <a:r>
                        <a:rPr lang="en-GB" sz="1200" kern="1400" dirty="0">
                          <a:ln>
                            <a:noFill/>
                          </a:ln>
                          <a:solidFill>
                            <a:srgbClr val="000000"/>
                          </a:solidFill>
                          <a:effectLst/>
                          <a:latin typeface="Gill Sans MT" panose="020B0502020104020203" pitchFamily="34" charset="0"/>
                        </a:rPr>
                        <a:t> de las vistas </a:t>
                      </a:r>
                    </a:p>
                  </a:txBody>
                  <a:tcPr marL="36576" marR="36576" marT="36576" marB="36576"/>
                </a:tc>
                <a:tc>
                  <a:txBody>
                    <a:bodyPr/>
                    <a:lstStyle/>
                    <a:p>
                      <a:r>
                        <a:rPr lang="en-GB" sz="1200" dirty="0">
                          <a:latin typeface="Gill Sans MT" panose="020B0502020104020203" pitchFamily="34" charset="0"/>
                        </a:rPr>
                        <a:t>Enjoy the views</a:t>
                      </a:r>
                    </a:p>
                  </a:txBody>
                  <a:tcPr marL="36576" marR="36576" marT="36576" marB="36576" anchor="ctr"/>
                </a:tc>
                <a:extLst>
                  <a:ext uri="{0D108BD9-81ED-4DB2-BD59-A6C34878D82A}">
                    <a16:rowId xmlns:a16="http://schemas.microsoft.com/office/drawing/2014/main" val="1888508268"/>
                  </a:ext>
                </a:extLst>
              </a:tr>
              <a:tr h="37645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practicar ciclismo y senderismo </a:t>
                      </a:r>
                    </a:p>
                  </a:txBody>
                  <a:tcPr marL="36576" marR="36576" marT="36576" marB="36576"/>
                </a:tc>
                <a:tc>
                  <a:txBody>
                    <a:bodyPr/>
                    <a:lstStyle/>
                    <a:p>
                      <a:r>
                        <a:rPr lang="en-GB" sz="1200" dirty="0">
                          <a:latin typeface="Gill Sans MT" panose="020B0502020104020203" pitchFamily="34" charset="0"/>
                        </a:rPr>
                        <a:t>Do cycling and hiking</a:t>
                      </a:r>
                    </a:p>
                  </a:txBody>
                  <a:tcPr marL="36576" marR="36576" marT="36576" marB="36576" anchor="ctr"/>
                </a:tc>
                <a:extLst>
                  <a:ext uri="{0D108BD9-81ED-4DB2-BD59-A6C34878D82A}">
                    <a16:rowId xmlns:a16="http://schemas.microsoft.com/office/drawing/2014/main" val="480350854"/>
                  </a:ext>
                </a:extLst>
              </a:tr>
              <a:tr h="37645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Vivo </a:t>
                      </a:r>
                      <a:r>
                        <a:rPr lang="en-GB" sz="1200" kern="1400" dirty="0" err="1">
                          <a:ln>
                            <a:noFill/>
                          </a:ln>
                          <a:solidFill>
                            <a:srgbClr val="000000"/>
                          </a:solidFill>
                          <a:effectLst/>
                          <a:latin typeface="Gill Sans MT" panose="020B0502020104020203" pitchFamily="34" charset="0"/>
                        </a:rPr>
                        <a:t>en</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una</a:t>
                      </a:r>
                      <a:r>
                        <a:rPr lang="en-GB" sz="1200" kern="1400" dirty="0">
                          <a:ln>
                            <a:noFill/>
                          </a:ln>
                          <a:solidFill>
                            <a:srgbClr val="000000"/>
                          </a:solidFill>
                          <a:effectLst/>
                          <a:latin typeface="Gill Sans MT" panose="020B0502020104020203" pitchFamily="34" charset="0"/>
                        </a:rPr>
                        <a:t> ciudad</a:t>
                      </a:r>
                    </a:p>
                  </a:txBody>
                  <a:tcPr marL="36576" marR="36576" marT="36576" marB="36576"/>
                </a:tc>
                <a:tc>
                  <a:txBody>
                    <a:bodyPr/>
                    <a:lstStyle/>
                    <a:p>
                      <a:r>
                        <a:rPr lang="en-GB" sz="1200" dirty="0">
                          <a:latin typeface="Gill Sans MT" panose="020B0502020104020203" pitchFamily="34" charset="0"/>
                        </a:rPr>
                        <a:t>I live in the city</a:t>
                      </a:r>
                    </a:p>
                  </a:txBody>
                  <a:tcPr marL="36576" marR="36576" marT="36576" marB="36576" anchor="ctr"/>
                </a:tc>
                <a:extLst>
                  <a:ext uri="{0D108BD9-81ED-4DB2-BD59-A6C34878D82A}">
                    <a16:rowId xmlns:a16="http://schemas.microsoft.com/office/drawing/2014/main" val="2430250260"/>
                  </a:ext>
                </a:extLst>
              </a:tr>
              <a:tr h="376450">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Está</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en</a:t>
                      </a:r>
                      <a:r>
                        <a:rPr lang="en-GB" sz="1200" kern="1400" dirty="0">
                          <a:ln>
                            <a:noFill/>
                          </a:ln>
                          <a:solidFill>
                            <a:srgbClr val="000000"/>
                          </a:solidFill>
                          <a:effectLst/>
                          <a:latin typeface="Gill Sans MT" panose="020B0502020104020203" pitchFamily="34" charset="0"/>
                        </a:rPr>
                        <a:t>… </a:t>
                      </a:r>
                    </a:p>
                  </a:txBody>
                  <a:tcPr marL="36576" marR="36576" marT="36576" marB="36576"/>
                </a:tc>
                <a:tc>
                  <a:txBody>
                    <a:bodyPr/>
                    <a:lstStyle/>
                    <a:p>
                      <a:r>
                        <a:rPr lang="en-GB" sz="1200" dirty="0">
                          <a:latin typeface="Gill Sans MT" panose="020B0502020104020203" pitchFamily="34" charset="0"/>
                        </a:rPr>
                        <a:t>It is in…</a:t>
                      </a:r>
                    </a:p>
                  </a:txBody>
                  <a:tcPr marL="36576" marR="36576" marT="36576" marB="36576" anchor="ctr"/>
                </a:tc>
                <a:extLst>
                  <a:ext uri="{0D108BD9-81ED-4DB2-BD59-A6C34878D82A}">
                    <a16:rowId xmlns:a16="http://schemas.microsoft.com/office/drawing/2014/main" val="4092304827"/>
                  </a:ext>
                </a:extLst>
              </a:tr>
              <a:tr h="376450">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el norte / el sur /el este / el oeste</a:t>
                      </a:r>
                    </a:p>
                  </a:txBody>
                  <a:tcPr marL="36576" marR="36576" marT="36576" marB="36576"/>
                </a:tc>
                <a:tc>
                  <a:txBody>
                    <a:bodyPr/>
                    <a:lstStyle/>
                    <a:p>
                      <a:r>
                        <a:rPr lang="en-GB" sz="1200" dirty="0">
                          <a:latin typeface="Gill Sans MT" panose="020B0502020104020203" pitchFamily="34" charset="0"/>
                        </a:rPr>
                        <a:t>North/south/east/west</a:t>
                      </a:r>
                    </a:p>
                  </a:txBody>
                  <a:tcPr marL="36576" marR="36576" marT="36576" marB="36576" anchor="ctr"/>
                </a:tc>
                <a:extLst>
                  <a:ext uri="{0D108BD9-81ED-4DB2-BD59-A6C34878D82A}">
                    <a16:rowId xmlns:a16="http://schemas.microsoft.com/office/drawing/2014/main" val="3806404660"/>
                  </a:ext>
                </a:extLst>
              </a:tr>
              <a:tr h="291881">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err="1">
                          <a:ln>
                            <a:noFill/>
                          </a:ln>
                          <a:solidFill>
                            <a:srgbClr val="000000"/>
                          </a:solidFill>
                          <a:effectLst/>
                          <a:latin typeface="Gill Sans MT" panose="020B0502020104020203" pitchFamily="34" charset="0"/>
                        </a:rPr>
                        <a:t>Quiero</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comprar</a:t>
                      </a:r>
                      <a:r>
                        <a:rPr lang="en-GB" sz="1200" kern="1400" dirty="0">
                          <a:ln>
                            <a:noFill/>
                          </a:ln>
                          <a:solidFill>
                            <a:srgbClr val="000000"/>
                          </a:solidFill>
                          <a:effectLst/>
                          <a:latin typeface="Gill Sans MT" panose="020B0502020104020203" pitchFamily="34" charset="0"/>
                        </a:rPr>
                        <a:t>… </a:t>
                      </a:r>
                    </a:p>
                  </a:txBody>
                  <a:tcPr marL="36576" marR="36576" marT="36576" marB="36576"/>
                </a:tc>
                <a:tc>
                  <a:txBody>
                    <a:bodyPr/>
                    <a:lstStyle/>
                    <a:p>
                      <a:r>
                        <a:rPr lang="en-GB" sz="1200" dirty="0">
                          <a:latin typeface="Gill Sans MT" panose="020B0502020104020203" pitchFamily="34" charset="0"/>
                        </a:rPr>
                        <a:t>I want to buy</a:t>
                      </a:r>
                    </a:p>
                  </a:txBody>
                  <a:tcPr marL="36576" marR="36576" marT="36576" marB="36576" anchor="ctr"/>
                </a:tc>
                <a:extLst>
                  <a:ext uri="{0D108BD9-81ED-4DB2-BD59-A6C34878D82A}">
                    <a16:rowId xmlns:a16="http://schemas.microsoft.com/office/drawing/2014/main" val="1656320805"/>
                  </a:ext>
                </a:extLst>
              </a:tr>
              <a:tr h="339487">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De </a:t>
                      </a:r>
                      <a:r>
                        <a:rPr lang="en-GB" sz="1200" kern="1400" dirty="0" err="1">
                          <a:ln>
                            <a:noFill/>
                          </a:ln>
                          <a:solidFill>
                            <a:srgbClr val="000000"/>
                          </a:solidFill>
                          <a:effectLst/>
                          <a:latin typeface="Gill Sans MT" panose="020B0502020104020203" pitchFamily="34" charset="0"/>
                        </a:rPr>
                        <a:t>acuerdo</a:t>
                      </a:r>
                      <a:r>
                        <a:rPr lang="en-GB" sz="1200" kern="1400" dirty="0">
                          <a:ln>
                            <a:noFill/>
                          </a:ln>
                          <a:solidFill>
                            <a:srgbClr val="000000"/>
                          </a:solidFill>
                          <a:effectLst/>
                          <a:latin typeface="Gill Sans MT" panose="020B0502020104020203" pitchFamily="34" charset="0"/>
                        </a:rPr>
                        <a:t>.</a:t>
                      </a:r>
                    </a:p>
                  </a:txBody>
                  <a:tcPr marL="36576" marR="36576" marT="36576" marB="36576"/>
                </a:tc>
                <a:tc>
                  <a:txBody>
                    <a:bodyPr/>
                    <a:lstStyle/>
                    <a:p>
                      <a:r>
                        <a:rPr lang="en-GB" sz="1200" dirty="0">
                          <a:latin typeface="Gill Sans MT" panose="020B0502020104020203" pitchFamily="34" charset="0"/>
                        </a:rPr>
                        <a:t>I agree</a:t>
                      </a:r>
                    </a:p>
                  </a:txBody>
                  <a:tcPr marL="36576" marR="36576" marT="36576" marB="36576" anchor="ctr"/>
                </a:tc>
                <a:extLst>
                  <a:ext uri="{0D108BD9-81ED-4DB2-BD59-A6C34878D82A}">
                    <a16:rowId xmlns:a16="http://schemas.microsoft.com/office/drawing/2014/main" val="710634940"/>
                  </a:ext>
                </a:extLst>
              </a:tr>
              <a:tr h="37645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t>
                      </a:r>
                      <a:r>
                        <a:rPr lang="en-GB" sz="1200" kern="1400" dirty="0" err="1">
                          <a:ln>
                            <a:noFill/>
                          </a:ln>
                          <a:solidFill>
                            <a:srgbClr val="000000"/>
                          </a:solidFill>
                          <a:effectLst/>
                          <a:latin typeface="Gill Sans MT" panose="020B0502020104020203" pitchFamily="34" charset="0"/>
                        </a:rPr>
                        <a:t>Tiene</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uno</a:t>
                      </a:r>
                      <a:r>
                        <a:rPr lang="en-GB" sz="1200" kern="1400" dirty="0">
                          <a:ln>
                            <a:noFill/>
                          </a:ln>
                          <a:solidFill>
                            <a:srgbClr val="000000"/>
                          </a:solidFill>
                          <a:effectLst/>
                          <a:latin typeface="Gill Sans MT" panose="020B0502020104020203" pitchFamily="34" charset="0"/>
                        </a:rPr>
                        <a:t>/a </a:t>
                      </a:r>
                      <a:r>
                        <a:rPr lang="en-GB" sz="1200" kern="1400" dirty="0" err="1">
                          <a:ln>
                            <a:noFill/>
                          </a:ln>
                          <a:solidFill>
                            <a:srgbClr val="000000"/>
                          </a:solidFill>
                          <a:effectLst/>
                          <a:latin typeface="Gill Sans MT" panose="020B0502020104020203" pitchFamily="34" charset="0"/>
                        </a:rPr>
                        <a:t>más</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barato</a:t>
                      </a:r>
                      <a:r>
                        <a:rPr lang="en-GB" sz="1200" kern="1400" dirty="0">
                          <a:ln>
                            <a:noFill/>
                          </a:ln>
                          <a:solidFill>
                            <a:srgbClr val="000000"/>
                          </a:solidFill>
                          <a:effectLst/>
                          <a:latin typeface="Gill Sans MT" panose="020B0502020104020203" pitchFamily="34" charset="0"/>
                        </a:rPr>
                        <a:t>/a? </a:t>
                      </a:r>
                    </a:p>
                  </a:txBody>
                  <a:tcPr marL="36576" marR="36576" marT="36576" marB="36576"/>
                </a:tc>
                <a:tc>
                  <a:txBody>
                    <a:bodyPr/>
                    <a:lstStyle/>
                    <a:p>
                      <a:r>
                        <a:rPr lang="en-GB" sz="1200" dirty="0">
                          <a:latin typeface="Gill Sans MT" panose="020B0502020104020203" pitchFamily="34" charset="0"/>
                        </a:rPr>
                        <a:t>I have one cheaper</a:t>
                      </a:r>
                    </a:p>
                  </a:txBody>
                  <a:tcPr marL="36576" marR="36576" marT="36576" marB="36576" anchor="ctr"/>
                </a:tc>
                <a:extLst>
                  <a:ext uri="{0D108BD9-81ED-4DB2-BD59-A6C34878D82A}">
                    <a16:rowId xmlns:a16="http://schemas.microsoft.com/office/drawing/2014/main" val="401646820"/>
                  </a:ext>
                </a:extLst>
              </a:tr>
              <a:tr h="37645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¿Cuánto es? </a:t>
                      </a:r>
                    </a:p>
                  </a:txBody>
                  <a:tcPr marL="36576" marR="36576" marT="36576" marB="36576"/>
                </a:tc>
                <a:tc>
                  <a:txBody>
                    <a:bodyPr/>
                    <a:lstStyle/>
                    <a:p>
                      <a:r>
                        <a:rPr lang="en-GB" sz="1200" dirty="0">
                          <a:latin typeface="Gill Sans MT" panose="020B0502020104020203" pitchFamily="34" charset="0"/>
                        </a:rPr>
                        <a:t>How much is it?</a:t>
                      </a:r>
                    </a:p>
                  </a:txBody>
                  <a:tcPr marL="36576" marR="36576" marT="36576" marB="36576" anchor="ctr"/>
                </a:tc>
                <a:extLst>
                  <a:ext uri="{0D108BD9-81ED-4DB2-BD59-A6C34878D82A}">
                    <a16:rowId xmlns:a16="http://schemas.microsoft.com/office/drawing/2014/main" val="1640079595"/>
                  </a:ext>
                </a:extLst>
              </a:tr>
              <a:tr h="376450">
                <a:tc>
                  <a:txBody>
                    <a:bodyPr/>
                    <a:lstStyle/>
                    <a:p>
                      <a:pPr marR="0" indent="0" algn="l" rtl="0">
                        <a:lnSpc>
                          <a:spcPct val="119000"/>
                        </a:lnSpc>
                        <a:spcBef>
                          <a:spcPts val="0"/>
                        </a:spcBef>
                        <a:spcAft>
                          <a:spcPts val="600"/>
                        </a:spcAft>
                      </a:pPr>
                      <a:r>
                        <a:rPr lang="es-ES" sz="1200" kern="1400">
                          <a:ln>
                            <a:noFill/>
                          </a:ln>
                          <a:solidFill>
                            <a:srgbClr val="000000"/>
                          </a:solidFill>
                          <a:effectLst/>
                          <a:latin typeface="Gill Sans MT" panose="020B0502020104020203" pitchFamily="34" charset="0"/>
                        </a:rPr>
                        <a:t>Lo mejor de mi ciudad es que… </a:t>
                      </a:r>
                    </a:p>
                  </a:txBody>
                  <a:tcPr marL="36576" marR="36576" marT="36576" marB="36576"/>
                </a:tc>
                <a:tc>
                  <a:txBody>
                    <a:bodyPr/>
                    <a:lstStyle/>
                    <a:p>
                      <a:r>
                        <a:rPr lang="en-GB" sz="1200" dirty="0">
                          <a:latin typeface="Gill Sans MT" panose="020B0502020104020203" pitchFamily="34" charset="0"/>
                        </a:rPr>
                        <a:t>The best thing of the city is</a:t>
                      </a:r>
                      <a:r>
                        <a:rPr lang="en-GB" sz="1200" baseline="0" dirty="0">
                          <a:latin typeface="Gill Sans MT" panose="020B0502020104020203" pitchFamily="34" charset="0"/>
                        </a:rPr>
                        <a:t> that…</a:t>
                      </a:r>
                      <a:endParaRPr lang="en-GB" sz="1200" dirty="0">
                        <a:latin typeface="Gill Sans MT" panose="020B0502020104020203" pitchFamily="34" charset="0"/>
                      </a:endParaRPr>
                    </a:p>
                  </a:txBody>
                  <a:tcPr marL="36576" marR="36576" marT="36576" marB="36576" anchor="ctr"/>
                </a:tc>
                <a:extLst>
                  <a:ext uri="{0D108BD9-81ED-4DB2-BD59-A6C34878D82A}">
                    <a16:rowId xmlns:a16="http://schemas.microsoft.com/office/drawing/2014/main" val="2928517306"/>
                  </a:ext>
                </a:extLst>
              </a:tr>
              <a:tr h="408652">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hay tantas diversiones </a:t>
                      </a:r>
                    </a:p>
                  </a:txBody>
                  <a:tcPr marL="36576" marR="36576" marT="36576" marB="36576"/>
                </a:tc>
                <a:tc>
                  <a:txBody>
                    <a:bodyPr/>
                    <a:lstStyle/>
                    <a:p>
                      <a:r>
                        <a:rPr lang="en-GB" sz="1200" dirty="0">
                          <a:latin typeface="Gill Sans MT" panose="020B0502020104020203" pitchFamily="34" charset="0"/>
                        </a:rPr>
                        <a:t>There are so many entertainment</a:t>
                      </a:r>
                    </a:p>
                  </a:txBody>
                  <a:tcPr marL="36576" marR="36576" marT="36576" marB="36576" anchor="ctr"/>
                </a:tc>
                <a:extLst>
                  <a:ext uri="{0D108BD9-81ED-4DB2-BD59-A6C34878D82A}">
                    <a16:rowId xmlns:a16="http://schemas.microsoft.com/office/drawing/2014/main" val="10002"/>
                  </a:ext>
                </a:extLst>
              </a:tr>
              <a:tr h="37645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el transporte público </a:t>
                      </a:r>
                    </a:p>
                  </a:txBody>
                  <a:tcPr marL="36576" marR="36576" marT="36576" marB="36576"/>
                </a:tc>
                <a:tc>
                  <a:txBody>
                    <a:bodyPr/>
                    <a:lstStyle/>
                    <a:p>
                      <a:r>
                        <a:rPr lang="en-GB" sz="1200" dirty="0">
                          <a:latin typeface="Gill Sans MT" panose="020B0502020104020203" pitchFamily="34" charset="0"/>
                        </a:rPr>
                        <a:t>Public transport</a:t>
                      </a:r>
                    </a:p>
                  </a:txBody>
                  <a:tcPr marL="36576" marR="36576" marT="36576" marB="36576" anchor="ctr"/>
                </a:tc>
                <a:extLst>
                  <a:ext uri="{0D108BD9-81ED-4DB2-BD59-A6C34878D82A}">
                    <a16:rowId xmlns:a16="http://schemas.microsoft.com/office/drawing/2014/main" val="10003"/>
                  </a:ext>
                </a:extLst>
              </a:tr>
            </a:tbl>
          </a:graphicData>
        </a:graphic>
      </p:graphicFrame>
      <p:graphicFrame>
        <p:nvGraphicFramePr>
          <p:cNvPr id="4" name="Table 3"/>
          <p:cNvGraphicFramePr>
            <a:graphicFrameLocks noGrp="1"/>
          </p:cNvGraphicFramePr>
          <p:nvPr/>
        </p:nvGraphicFramePr>
        <p:xfrm>
          <a:off x="6949441" y="120095"/>
          <a:ext cx="5137264" cy="6619963"/>
        </p:xfrm>
        <a:graphic>
          <a:graphicData uri="http://schemas.openxmlformats.org/drawingml/2006/table">
            <a:tbl>
              <a:tblPr firstRow="1" bandRow="1">
                <a:tableStyleId>{5940675A-B579-460E-94D1-54222C63F5DA}</a:tableStyleId>
              </a:tblPr>
              <a:tblGrid>
                <a:gridCol w="2394487">
                  <a:extLst>
                    <a:ext uri="{9D8B030D-6E8A-4147-A177-3AD203B41FA5}">
                      <a16:colId xmlns:a16="http://schemas.microsoft.com/office/drawing/2014/main" val="20000"/>
                    </a:ext>
                  </a:extLst>
                </a:gridCol>
                <a:gridCol w="2742777">
                  <a:extLst>
                    <a:ext uri="{9D8B030D-6E8A-4147-A177-3AD203B41FA5}">
                      <a16:colId xmlns:a16="http://schemas.microsoft.com/office/drawing/2014/main" val="20001"/>
                    </a:ext>
                  </a:extLst>
                </a:gridCol>
              </a:tblGrid>
              <a:tr h="279071">
                <a:tc>
                  <a:txBody>
                    <a:bodyPr/>
                    <a:lstStyle/>
                    <a:p>
                      <a:pPr algn="ctr"/>
                      <a:r>
                        <a:rPr lang="en-GB" sz="1200" b="1" dirty="0">
                          <a:latin typeface="Gill Sans MT" panose="020B0502020104020203" pitchFamily="34" charset="0"/>
                        </a:rPr>
                        <a:t>Spanish</a:t>
                      </a:r>
                    </a:p>
                  </a:txBody>
                  <a:tcPr>
                    <a:solidFill>
                      <a:srgbClr val="FFCCFF"/>
                    </a:solidFill>
                  </a:tcPr>
                </a:tc>
                <a:tc>
                  <a:txBody>
                    <a:bodyPr/>
                    <a:lstStyle/>
                    <a:p>
                      <a:pPr algn="ctr"/>
                      <a:r>
                        <a:rPr lang="en-GB" sz="1200" b="1" dirty="0">
                          <a:latin typeface="Gill Sans MT" panose="020B0502020104020203" pitchFamily="34" charset="0"/>
                        </a:rPr>
                        <a:t>English</a:t>
                      </a:r>
                    </a:p>
                  </a:txBody>
                  <a:tcPr>
                    <a:solidFill>
                      <a:schemeClr val="accent1">
                        <a:lumMod val="20000"/>
                        <a:lumOff val="80000"/>
                      </a:schemeClr>
                    </a:solidFill>
                  </a:tcPr>
                </a:tc>
                <a:extLst>
                  <a:ext uri="{0D108BD9-81ED-4DB2-BD59-A6C34878D82A}">
                    <a16:rowId xmlns:a16="http://schemas.microsoft.com/office/drawing/2014/main" val="10000"/>
                  </a:ext>
                </a:extLst>
              </a:tr>
              <a:tr h="367801">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las tiendas están tan cerca</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Shops are so near</a:t>
                      </a:r>
                    </a:p>
                  </a:txBody>
                  <a:tcPr marL="36576" marR="36576" marT="36576" marB="36576"/>
                </a:tc>
                <a:extLst>
                  <a:ext uri="{0D108BD9-81ED-4DB2-BD59-A6C34878D82A}">
                    <a16:rowId xmlns:a16="http://schemas.microsoft.com/office/drawing/2014/main" val="10001"/>
                  </a:ext>
                </a:extLst>
              </a:tr>
              <a:tr h="399264">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hay muchas posibilidades de trabajo </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There</a:t>
                      </a:r>
                      <a:r>
                        <a:rPr lang="es-ES" sz="1200" kern="1400" dirty="0">
                          <a:ln>
                            <a:noFill/>
                          </a:ln>
                          <a:solidFill>
                            <a:srgbClr val="000000"/>
                          </a:solidFill>
                          <a:effectLst/>
                          <a:latin typeface="Gill Sans MT" panose="020B0502020104020203" pitchFamily="34" charset="0"/>
                        </a:rPr>
                        <a:t> are </a:t>
                      </a:r>
                      <a:r>
                        <a:rPr lang="es-ES" sz="1200" kern="1400" dirty="0" err="1">
                          <a:ln>
                            <a:noFill/>
                          </a:ln>
                          <a:solidFill>
                            <a:srgbClr val="000000"/>
                          </a:solidFill>
                          <a:effectLst/>
                          <a:latin typeface="Gill Sans MT" panose="020B0502020104020203" pitchFamily="34" charset="0"/>
                        </a:rPr>
                        <a:t>many</a:t>
                      </a:r>
                      <a:r>
                        <a:rPr lang="es-ES" sz="1200" kern="140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job</a:t>
                      </a:r>
                      <a:r>
                        <a:rPr lang="es-ES" sz="1200" kern="140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prospects</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2"/>
                  </a:ext>
                </a:extLst>
              </a:tr>
              <a:tr h="367801">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Lo </a:t>
                      </a:r>
                      <a:r>
                        <a:rPr lang="en-GB" sz="1200" kern="1400" dirty="0" err="1">
                          <a:ln>
                            <a:noFill/>
                          </a:ln>
                          <a:solidFill>
                            <a:srgbClr val="000000"/>
                          </a:solidFill>
                          <a:effectLst/>
                          <a:latin typeface="Gill Sans MT" panose="020B0502020104020203" pitchFamily="34" charset="0"/>
                        </a:rPr>
                        <a:t>peor</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es</a:t>
                      </a:r>
                      <a:r>
                        <a:rPr lang="en-GB" sz="1200" kern="1400" dirty="0">
                          <a:ln>
                            <a:noFill/>
                          </a:ln>
                          <a:solidFill>
                            <a:srgbClr val="000000"/>
                          </a:solidFill>
                          <a:effectLst/>
                          <a:latin typeface="Gill Sans MT" panose="020B0502020104020203" pitchFamily="34" charset="0"/>
                        </a:rPr>
                        <a:t> que… </a:t>
                      </a:r>
                    </a:p>
                  </a:txBody>
                  <a:tcPr marL="36576" marR="36576" marT="36576" marB="36576"/>
                </a:tc>
                <a:tc>
                  <a:txBody>
                    <a:bodyPr/>
                    <a:lstStyle/>
                    <a:p>
                      <a:pPr marL="0" marR="0" indent="0" algn="l" defTabSz="914400" rtl="0" eaLnBrk="1" fontAlgn="auto" latinLnBrk="0" hangingPunct="1">
                        <a:lnSpc>
                          <a:spcPct val="119000"/>
                        </a:lnSpc>
                        <a:spcBef>
                          <a:spcPts val="0"/>
                        </a:spcBef>
                        <a:spcAft>
                          <a:spcPts val="600"/>
                        </a:spcAft>
                        <a:buClrTx/>
                        <a:buSzTx/>
                        <a:buFontTx/>
                        <a:buNone/>
                        <a:tabLst>
                          <a:tab pos="2879446" algn="l"/>
                          <a:tab pos="2766974" algn="l"/>
                        </a:tabLst>
                        <a:defRPr/>
                      </a:pPr>
                      <a:r>
                        <a:rPr lang="en-GB" sz="1200" dirty="0">
                          <a:latin typeface="Gill Sans MT" panose="020B0502020104020203" pitchFamily="34" charset="0"/>
                        </a:rPr>
                        <a:t>The worst thing is…</a:t>
                      </a:r>
                    </a:p>
                  </a:txBody>
                  <a:tcPr marL="36576" marR="36576" marT="36576" marB="36576"/>
                </a:tc>
                <a:extLst>
                  <a:ext uri="{0D108BD9-81ED-4DB2-BD59-A6C34878D82A}">
                    <a16:rowId xmlns:a16="http://schemas.microsoft.com/office/drawing/2014/main" val="10003"/>
                  </a:ext>
                </a:extLst>
              </a:tr>
              <a:tr h="367151">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es</a:t>
                      </a:r>
                      <a:r>
                        <a:rPr lang="en-GB" sz="1200" kern="1400" dirty="0">
                          <a:ln>
                            <a:noFill/>
                          </a:ln>
                          <a:solidFill>
                            <a:srgbClr val="000000"/>
                          </a:solidFill>
                          <a:effectLst/>
                          <a:latin typeface="Gill Sans MT" panose="020B0502020104020203" pitchFamily="34" charset="0"/>
                        </a:rPr>
                        <a:t> tan </a:t>
                      </a:r>
                      <a:r>
                        <a:rPr lang="en-GB" sz="1200" kern="1400" dirty="0" err="1">
                          <a:ln>
                            <a:noFill/>
                          </a:ln>
                          <a:solidFill>
                            <a:srgbClr val="000000"/>
                          </a:solidFill>
                          <a:effectLst/>
                          <a:latin typeface="Gill Sans MT" panose="020B0502020104020203" pitchFamily="34" charset="0"/>
                        </a:rPr>
                        <a:t>ruidoso</a:t>
                      </a:r>
                      <a:r>
                        <a:rPr lang="en-GB" sz="1200" kern="1400" dirty="0">
                          <a:ln>
                            <a:noFill/>
                          </a:ln>
                          <a:solidFill>
                            <a:srgbClr val="000000"/>
                          </a:solidFill>
                          <a:effectLst/>
                          <a:latin typeface="Gill Sans MT" panose="020B0502020104020203" pitchFamily="34" charset="0"/>
                        </a:rPr>
                        <a:t>/a </a:t>
                      </a:r>
                    </a:p>
                  </a:txBody>
                  <a:tcPr marL="36576" marR="36576" marT="36576" marB="3657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It is so noisy</a:t>
                      </a:r>
                    </a:p>
                  </a:txBody>
                  <a:tcPr marL="36576" marR="36576" marT="36576" marB="36576"/>
                </a:tc>
                <a:extLst>
                  <a:ext uri="{0D108BD9-81ED-4DB2-BD59-A6C34878D82A}">
                    <a16:rowId xmlns:a16="http://schemas.microsoft.com/office/drawing/2014/main" val="10004"/>
                  </a:ext>
                </a:extLst>
              </a:tr>
              <a:tr h="388365">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En</a:t>
                      </a:r>
                      <a:r>
                        <a:rPr lang="en-GB" sz="1200" kern="1400" dirty="0">
                          <a:ln>
                            <a:noFill/>
                          </a:ln>
                          <a:solidFill>
                            <a:srgbClr val="000000"/>
                          </a:solidFill>
                          <a:effectLst/>
                          <a:latin typeface="Gill Sans MT" panose="020B0502020104020203" pitchFamily="34" charset="0"/>
                        </a:rPr>
                        <a:t> el campo… </a:t>
                      </a:r>
                    </a:p>
                  </a:txBody>
                  <a:tcPr marL="36576" marR="36576" marT="36576" marB="36576"/>
                </a:tc>
                <a:tc>
                  <a:txBody>
                    <a:bodyPr/>
                    <a:lstStyle/>
                    <a:p>
                      <a:r>
                        <a:rPr lang="en-GB" sz="1200" dirty="0">
                          <a:latin typeface="Gill Sans MT" panose="020B0502020104020203" pitchFamily="34" charset="0"/>
                        </a:rPr>
                        <a:t>In the countryside</a:t>
                      </a:r>
                    </a:p>
                  </a:txBody>
                  <a:tcPr marL="36576" marR="36576" marT="36576" marB="36576"/>
                </a:tc>
                <a:extLst>
                  <a:ext uri="{0D108BD9-81ED-4DB2-BD59-A6C34878D82A}">
                    <a16:rowId xmlns:a16="http://schemas.microsoft.com/office/drawing/2014/main" val="3925240874"/>
                  </a:ext>
                </a:extLst>
              </a:tr>
              <a:tr h="367151">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la vida es más relajada</a:t>
                      </a:r>
                    </a:p>
                  </a:txBody>
                  <a:tcPr marL="36576" marR="36576" marT="36576" marB="36576"/>
                </a:tc>
                <a:tc>
                  <a:txBody>
                    <a:bodyPr/>
                    <a:lstStyle/>
                    <a:p>
                      <a:r>
                        <a:rPr lang="en-GB" sz="1200" dirty="0">
                          <a:latin typeface="Gill Sans MT" panose="020B0502020104020203" pitchFamily="34" charset="0"/>
                        </a:rPr>
                        <a:t>Life</a:t>
                      </a:r>
                      <a:r>
                        <a:rPr lang="en-GB" sz="1200" baseline="0" dirty="0">
                          <a:latin typeface="Gill Sans MT" panose="020B0502020104020203" pitchFamily="34" charset="0"/>
                        </a:rPr>
                        <a:t> is more relaxed</a:t>
                      </a:r>
                      <a:endParaRPr lang="en-GB" sz="1200" dirty="0">
                        <a:latin typeface="Gill Sans MT" panose="020B0502020104020203" pitchFamily="34" charset="0"/>
                      </a:endParaRPr>
                    </a:p>
                  </a:txBody>
                  <a:tcPr marL="36576" marR="36576" marT="36576" marB="36576"/>
                </a:tc>
                <a:extLst>
                  <a:ext uri="{0D108BD9-81ED-4DB2-BD59-A6C34878D82A}">
                    <a16:rowId xmlns:a16="http://schemas.microsoft.com/office/drawing/2014/main" val="3041935017"/>
                  </a:ext>
                </a:extLst>
              </a:tr>
              <a:tr h="367151">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hay </a:t>
                      </a:r>
                      <a:r>
                        <a:rPr lang="en-GB" sz="1200" kern="1400" dirty="0" err="1">
                          <a:ln>
                            <a:noFill/>
                          </a:ln>
                          <a:solidFill>
                            <a:srgbClr val="000000"/>
                          </a:solidFill>
                          <a:effectLst/>
                          <a:latin typeface="Gill Sans MT" panose="020B0502020104020203" pitchFamily="34" charset="0"/>
                        </a:rPr>
                        <a:t>tantas</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fábricas</a:t>
                      </a:r>
                      <a:r>
                        <a:rPr lang="en-GB" sz="1200" kern="1400" dirty="0">
                          <a:ln>
                            <a:noFill/>
                          </a:ln>
                          <a:solidFill>
                            <a:srgbClr val="000000"/>
                          </a:solidFill>
                          <a:effectLst/>
                          <a:latin typeface="Gill Sans MT" panose="020B0502020104020203" pitchFamily="34" charset="0"/>
                        </a:rPr>
                        <a:t> </a:t>
                      </a:r>
                    </a:p>
                  </a:txBody>
                  <a:tcPr marL="36576" marR="36576" marT="36576" marB="36576"/>
                </a:tc>
                <a:tc>
                  <a:txBody>
                    <a:bodyPr/>
                    <a:lstStyle/>
                    <a:p>
                      <a:r>
                        <a:rPr lang="en-GB" sz="1200" dirty="0">
                          <a:latin typeface="Gill Sans MT" panose="020B0502020104020203" pitchFamily="34" charset="0"/>
                        </a:rPr>
                        <a:t>There</a:t>
                      </a:r>
                      <a:r>
                        <a:rPr lang="en-GB" sz="1200" baseline="0" dirty="0">
                          <a:latin typeface="Gill Sans MT" panose="020B0502020104020203" pitchFamily="34" charset="0"/>
                        </a:rPr>
                        <a:t> are so many factories</a:t>
                      </a:r>
                      <a:endParaRPr lang="en-GB" sz="1200" dirty="0">
                        <a:latin typeface="Gill Sans MT" panose="020B0502020104020203" pitchFamily="34" charset="0"/>
                      </a:endParaRPr>
                    </a:p>
                  </a:txBody>
                  <a:tcPr marL="36576" marR="36576" marT="36576" marB="36576"/>
                </a:tc>
                <a:extLst>
                  <a:ext uri="{0D108BD9-81ED-4DB2-BD59-A6C34878D82A}">
                    <a16:rowId xmlns:a16="http://schemas.microsoft.com/office/drawing/2014/main" val="4149408354"/>
                  </a:ext>
                </a:extLst>
              </a:tr>
              <a:tr h="367151">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hay </a:t>
                      </a:r>
                      <a:r>
                        <a:rPr lang="en-GB" sz="1200" kern="1400" dirty="0" err="1">
                          <a:ln>
                            <a:noFill/>
                          </a:ln>
                          <a:solidFill>
                            <a:srgbClr val="000000"/>
                          </a:solidFill>
                          <a:effectLst/>
                          <a:latin typeface="Gill Sans MT" panose="020B0502020104020203" pitchFamily="34" charset="0"/>
                        </a:rPr>
                        <a:t>pocos</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espacios</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verdes</a:t>
                      </a:r>
                      <a:r>
                        <a:rPr lang="en-GB" sz="1200" kern="1400" dirty="0">
                          <a:ln>
                            <a:noFill/>
                          </a:ln>
                          <a:solidFill>
                            <a:srgbClr val="000000"/>
                          </a:solidFill>
                          <a:effectLst/>
                          <a:latin typeface="Gill Sans MT" panose="020B0502020104020203" pitchFamily="34" charset="0"/>
                        </a:rPr>
                        <a:t> </a:t>
                      </a:r>
                    </a:p>
                  </a:txBody>
                  <a:tcPr marL="36576" marR="36576" marT="36576" marB="36576"/>
                </a:tc>
                <a:tc>
                  <a:txBody>
                    <a:bodyPr/>
                    <a:lstStyle/>
                    <a:p>
                      <a:r>
                        <a:rPr lang="en-GB" sz="1200" dirty="0">
                          <a:latin typeface="Gill Sans MT" panose="020B0502020104020203" pitchFamily="34" charset="0"/>
                        </a:rPr>
                        <a:t>There are few green spaces</a:t>
                      </a:r>
                    </a:p>
                  </a:txBody>
                  <a:tcPr marL="36576" marR="36576" marT="36576" marB="36576"/>
                </a:tc>
                <a:extLst>
                  <a:ext uri="{0D108BD9-81ED-4DB2-BD59-A6C34878D82A}">
                    <a16:rowId xmlns:a16="http://schemas.microsoft.com/office/drawing/2014/main" val="1235971345"/>
                  </a:ext>
                </a:extLst>
              </a:tr>
              <a:tr h="367151">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no hay </a:t>
                      </a:r>
                      <a:r>
                        <a:rPr lang="en-GB" sz="1200" kern="1400" dirty="0" err="1">
                          <a:ln>
                            <a:noFill/>
                          </a:ln>
                          <a:solidFill>
                            <a:srgbClr val="000000"/>
                          </a:solidFill>
                          <a:effectLst/>
                          <a:latin typeface="Gill Sans MT" panose="020B0502020104020203" pitchFamily="34" charset="0"/>
                        </a:rPr>
                        <a:t>tanta</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industria</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r>
                        <a:rPr lang="en-GB" sz="1200" dirty="0">
                          <a:latin typeface="Gill Sans MT" panose="020B0502020104020203" pitchFamily="34" charset="0"/>
                        </a:rPr>
                        <a:t>There isn’t so much industry</a:t>
                      </a:r>
                    </a:p>
                  </a:txBody>
                  <a:tcPr marL="36576" marR="36576" marT="36576" marB="36576"/>
                </a:tc>
                <a:extLst>
                  <a:ext uri="{0D108BD9-81ED-4DB2-BD59-A6C34878D82A}">
                    <a16:rowId xmlns:a16="http://schemas.microsoft.com/office/drawing/2014/main" val="3748769057"/>
                  </a:ext>
                </a:extLst>
              </a:tr>
              <a:tr h="367151">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hay </a:t>
                      </a:r>
                      <a:r>
                        <a:rPr lang="en-GB" sz="1200" kern="1400" dirty="0" err="1">
                          <a:ln>
                            <a:noFill/>
                          </a:ln>
                          <a:solidFill>
                            <a:srgbClr val="000000"/>
                          </a:solidFill>
                          <a:effectLst/>
                          <a:latin typeface="Gill Sans MT" panose="020B0502020104020203" pitchFamily="34" charset="0"/>
                        </a:rPr>
                        <a:t>bastante</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desempleo</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r>
                        <a:rPr lang="en-GB" sz="1200" dirty="0">
                          <a:latin typeface="Gill Sans MT" panose="020B0502020104020203" pitchFamily="34" charset="0"/>
                        </a:rPr>
                        <a:t>There is</a:t>
                      </a:r>
                      <a:r>
                        <a:rPr lang="en-GB" sz="1200" baseline="0" dirty="0">
                          <a:latin typeface="Gill Sans MT" panose="020B0502020104020203" pitchFamily="34" charset="0"/>
                        </a:rPr>
                        <a:t> enough unemployment</a:t>
                      </a:r>
                      <a:endParaRPr lang="en-GB" sz="1200" dirty="0">
                        <a:latin typeface="Gill Sans MT" panose="020B0502020104020203" pitchFamily="34" charset="0"/>
                      </a:endParaRPr>
                    </a:p>
                  </a:txBody>
                  <a:tcPr marL="36576" marR="36576" marT="36576" marB="36576"/>
                </a:tc>
                <a:extLst>
                  <a:ext uri="{0D108BD9-81ED-4DB2-BD59-A6C34878D82A}">
                    <a16:rowId xmlns:a16="http://schemas.microsoft.com/office/drawing/2014/main" val="1543258229"/>
                  </a:ext>
                </a:extLst>
              </a:tr>
              <a:tr h="367151">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la red de transporte público </a:t>
                      </a:r>
                    </a:p>
                  </a:txBody>
                  <a:tcPr marL="36576" marR="36576" marT="36576" marB="36576"/>
                </a:tc>
                <a:tc>
                  <a:txBody>
                    <a:bodyPr/>
                    <a:lstStyle/>
                    <a:p>
                      <a:r>
                        <a:rPr lang="en-GB" sz="1200" dirty="0">
                          <a:latin typeface="Gill Sans MT" panose="020B0502020104020203" pitchFamily="34" charset="0"/>
                        </a:rPr>
                        <a:t>The transport network</a:t>
                      </a:r>
                    </a:p>
                  </a:txBody>
                  <a:tcPr marL="36576" marR="36576" marT="36576" marB="36576"/>
                </a:tc>
                <a:extLst>
                  <a:ext uri="{0D108BD9-81ED-4DB2-BD59-A6C34878D82A}">
                    <a16:rowId xmlns:a16="http://schemas.microsoft.com/office/drawing/2014/main" val="3146237369"/>
                  </a:ext>
                </a:extLst>
              </a:tr>
              <a:tr h="367151">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no hay </a:t>
                      </a:r>
                      <a:r>
                        <a:rPr lang="en-GB" sz="1200" kern="1400" dirty="0" err="1">
                          <a:ln>
                            <a:noFill/>
                          </a:ln>
                          <a:solidFill>
                            <a:srgbClr val="000000"/>
                          </a:solidFill>
                          <a:effectLst/>
                          <a:latin typeface="Gill Sans MT" panose="020B0502020104020203" pitchFamily="34" charset="0"/>
                        </a:rPr>
                        <a:t>tantos</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atascos</a:t>
                      </a:r>
                      <a:r>
                        <a:rPr lang="en-GB" sz="1200" kern="1400" dirty="0">
                          <a:ln>
                            <a:noFill/>
                          </a:ln>
                          <a:solidFill>
                            <a:srgbClr val="000000"/>
                          </a:solidFill>
                          <a:effectLst/>
                          <a:latin typeface="Gill Sans MT" panose="020B0502020104020203" pitchFamily="34" charset="0"/>
                        </a:rPr>
                        <a:t> </a:t>
                      </a:r>
                    </a:p>
                  </a:txBody>
                  <a:tcPr marL="36576" marR="36576" marT="36576" marB="36576"/>
                </a:tc>
                <a:tc>
                  <a:txBody>
                    <a:bodyPr/>
                    <a:lstStyle/>
                    <a:p>
                      <a:r>
                        <a:rPr lang="en-GB" sz="1200" dirty="0">
                          <a:latin typeface="Gill Sans MT" panose="020B0502020104020203" pitchFamily="34" charset="0"/>
                        </a:rPr>
                        <a:t>There aren’t so many traffic jams</a:t>
                      </a:r>
                    </a:p>
                  </a:txBody>
                  <a:tcPr marL="36576" marR="36576" marT="36576" marB="36576"/>
                </a:tc>
                <a:extLst>
                  <a:ext uri="{0D108BD9-81ED-4DB2-BD59-A6C34878D82A}">
                    <a16:rowId xmlns:a16="http://schemas.microsoft.com/office/drawing/2014/main" val="3264998185"/>
                  </a:ext>
                </a:extLst>
              </a:tr>
              <a:tr h="367151">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err="1">
                          <a:ln>
                            <a:noFill/>
                          </a:ln>
                          <a:solidFill>
                            <a:srgbClr val="000000"/>
                          </a:solidFill>
                          <a:effectLst/>
                          <a:latin typeface="Gill Sans MT" panose="020B0502020104020203" pitchFamily="34" charset="0"/>
                        </a:rPr>
                        <a:t>es</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muy</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bueno</a:t>
                      </a:r>
                      <a:r>
                        <a:rPr lang="en-GB" sz="1200" kern="1400" dirty="0">
                          <a:ln>
                            <a:noFill/>
                          </a:ln>
                          <a:solidFill>
                            <a:srgbClr val="000000"/>
                          </a:solidFill>
                          <a:effectLst/>
                          <a:latin typeface="Gill Sans MT" panose="020B0502020104020203" pitchFamily="34" charset="0"/>
                        </a:rPr>
                        <a:t> </a:t>
                      </a:r>
                    </a:p>
                  </a:txBody>
                  <a:tcPr marL="36576" marR="36576" marT="36576" marB="36576"/>
                </a:tc>
                <a:tc>
                  <a:txBody>
                    <a:bodyPr/>
                    <a:lstStyle/>
                    <a:p>
                      <a:r>
                        <a:rPr lang="en-GB" sz="1200" dirty="0">
                          <a:latin typeface="Gill Sans MT" panose="020B0502020104020203" pitchFamily="34" charset="0"/>
                        </a:rPr>
                        <a:t>It’s very good</a:t>
                      </a:r>
                    </a:p>
                  </a:txBody>
                  <a:tcPr marL="36576" marR="36576" marT="36576" marB="36576"/>
                </a:tc>
                <a:extLst>
                  <a:ext uri="{0D108BD9-81ED-4DB2-BD59-A6C34878D82A}">
                    <a16:rowId xmlns:a16="http://schemas.microsoft.com/office/drawing/2014/main" val="2139219470"/>
                  </a:ext>
                </a:extLst>
              </a:tr>
              <a:tr h="367151">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Está</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rodeado</a:t>
                      </a:r>
                      <a:r>
                        <a:rPr lang="en-GB" sz="1200" kern="1400" dirty="0">
                          <a:ln>
                            <a:noFill/>
                          </a:ln>
                          <a:solidFill>
                            <a:srgbClr val="000000"/>
                          </a:solidFill>
                          <a:effectLst/>
                          <a:latin typeface="Gill Sans MT" panose="020B0502020104020203" pitchFamily="34" charset="0"/>
                        </a:rPr>
                        <a:t>/a de sierra / </a:t>
                      </a:r>
                      <a:r>
                        <a:rPr lang="en-GB" sz="1200" kern="1400" dirty="0" err="1">
                          <a:ln>
                            <a:noFill/>
                          </a:ln>
                          <a:solidFill>
                            <a:srgbClr val="000000"/>
                          </a:solidFill>
                          <a:effectLst/>
                          <a:latin typeface="Gill Sans MT" panose="020B0502020104020203" pitchFamily="34" charset="0"/>
                        </a:rPr>
                        <a:t>volcanes</a:t>
                      </a:r>
                      <a:r>
                        <a:rPr lang="en-GB" sz="1200" kern="1400" dirty="0">
                          <a:ln>
                            <a:noFill/>
                          </a:ln>
                          <a:solidFill>
                            <a:srgbClr val="000000"/>
                          </a:solidFill>
                          <a:effectLst/>
                          <a:latin typeface="Gill Sans MT" panose="020B0502020104020203" pitchFamily="34" charset="0"/>
                        </a:rPr>
                        <a:t> </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It is surrounded by mountains/ volcanoes </a:t>
                      </a:r>
                    </a:p>
                  </a:txBody>
                  <a:tcPr marL="36576" marR="36576" marT="36576" marB="36576"/>
                </a:tc>
                <a:extLst>
                  <a:ext uri="{0D108BD9-81ED-4DB2-BD59-A6C34878D82A}">
                    <a16:rowId xmlns:a16="http://schemas.microsoft.com/office/drawing/2014/main" val="2642531555"/>
                  </a:ext>
                </a:extLst>
              </a:tr>
              <a:tr h="367151">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entre </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between </a:t>
                      </a:r>
                    </a:p>
                  </a:txBody>
                  <a:tcPr marL="36576" marR="36576" marT="36576" marB="36576"/>
                </a:tc>
                <a:extLst>
                  <a:ext uri="{0D108BD9-81ED-4DB2-BD59-A6C34878D82A}">
                    <a16:rowId xmlns:a16="http://schemas.microsoft.com/office/drawing/2014/main" val="3928314544"/>
                  </a:ext>
                </a:extLst>
              </a:tr>
              <a:tr h="506267">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los bosques/las selvas subtropicales/lagos</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woods /subtropical forests /lakes </a:t>
                      </a:r>
                    </a:p>
                  </a:txBody>
                  <a:tcPr marL="36576" marR="36576" marT="36576" marB="36576"/>
                </a:tc>
                <a:extLst>
                  <a:ext uri="{0D108BD9-81ED-4DB2-BD59-A6C34878D82A}">
                    <a16:rowId xmlns:a16="http://schemas.microsoft.com/office/drawing/2014/main" val="417516507"/>
                  </a:ext>
                </a:extLst>
              </a:tr>
              <a:tr h="271599">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Tiene</a:t>
                      </a:r>
                      <a:r>
                        <a:rPr lang="en-GB" sz="1200" kern="1400" dirty="0">
                          <a:ln>
                            <a:noFill/>
                          </a:ln>
                          <a:solidFill>
                            <a:srgbClr val="000000"/>
                          </a:solidFill>
                          <a:effectLst/>
                          <a:latin typeface="Gill Sans MT" panose="020B0502020104020203" pitchFamily="34" charset="0"/>
                        </a:rPr>
                        <a:t>… un </a:t>
                      </a:r>
                      <a:r>
                        <a:rPr lang="en-GB" sz="1200" kern="1400" dirty="0" err="1">
                          <a:ln>
                            <a:noFill/>
                          </a:ln>
                          <a:solidFill>
                            <a:srgbClr val="000000"/>
                          </a:solidFill>
                          <a:effectLst/>
                          <a:latin typeface="Gill Sans MT" panose="020B0502020104020203" pitchFamily="34" charset="0"/>
                        </a:rPr>
                        <a:t>paisaje</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impresionante</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It has  an impressive landscape</a:t>
                      </a:r>
                    </a:p>
                  </a:txBody>
                  <a:tcPr marL="36576" marR="36576" marT="36576" marB="36576"/>
                </a:tc>
                <a:extLst>
                  <a:ext uri="{0D108BD9-81ED-4DB2-BD59-A6C34878D82A}">
                    <a16:rowId xmlns:a16="http://schemas.microsoft.com/office/drawing/2014/main" val="3212544497"/>
                  </a:ext>
                </a:extLst>
              </a:tr>
            </a:tbl>
          </a:graphicData>
        </a:graphic>
      </p:graphicFrame>
      <p:sp>
        <p:nvSpPr>
          <p:cNvPr id="5" name="TextBox 4"/>
          <p:cNvSpPr txBox="1"/>
          <p:nvPr/>
        </p:nvSpPr>
        <p:spPr>
          <a:xfrm>
            <a:off x="65828" y="224590"/>
            <a:ext cx="1573792"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Spanish</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7" name="TextBox 6"/>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5</a:t>
            </a:r>
          </a:p>
        </p:txBody>
      </p:sp>
    </p:spTree>
    <p:extLst>
      <p:ext uri="{BB962C8B-B14F-4D97-AF65-F5344CB8AC3E}">
        <p14:creationId xmlns:p14="http://schemas.microsoft.com/office/powerpoint/2010/main" val="3448548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nvGraphicFramePr>
        <p:xfrm>
          <a:off x="6208295" y="764893"/>
          <a:ext cx="5583111" cy="5640761"/>
        </p:xfrm>
        <a:graphic>
          <a:graphicData uri="http://schemas.openxmlformats.org/drawingml/2006/table">
            <a:tbl>
              <a:tblPr firstRow="1" bandRow="1">
                <a:tableStyleId>{5940675A-B579-460E-94D1-54222C63F5DA}</a:tableStyleId>
              </a:tblPr>
              <a:tblGrid>
                <a:gridCol w="1347994">
                  <a:extLst>
                    <a:ext uri="{9D8B030D-6E8A-4147-A177-3AD203B41FA5}">
                      <a16:colId xmlns:a16="http://schemas.microsoft.com/office/drawing/2014/main" val="20000"/>
                    </a:ext>
                  </a:extLst>
                </a:gridCol>
                <a:gridCol w="4235117">
                  <a:extLst>
                    <a:ext uri="{9D8B030D-6E8A-4147-A177-3AD203B41FA5}">
                      <a16:colId xmlns:a16="http://schemas.microsoft.com/office/drawing/2014/main" val="20001"/>
                    </a:ext>
                  </a:extLst>
                </a:gridCol>
              </a:tblGrid>
              <a:tr h="375930">
                <a:tc gridSpan="2">
                  <a:txBody>
                    <a:bodyPr/>
                    <a:lstStyle/>
                    <a:p>
                      <a:pPr algn="ctr"/>
                      <a:r>
                        <a:rPr lang="en-US" sz="1200" b="1" dirty="0">
                          <a:latin typeface="Gill Sans MT" panose="020B0502020104020203" pitchFamily="34" charset="0"/>
                        </a:rPr>
                        <a:t>Key Terms</a:t>
                      </a:r>
                    </a:p>
                  </a:txBody>
                  <a:tcPr anchor="ctr">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55693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Militarism</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Belief that a country should maintain a strong armed forces and be prepared to use it aggressively.</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1"/>
                  </a:ext>
                </a:extLst>
              </a:tr>
              <a:tr h="70753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Bundesrat</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Group made up of representatives who supported the Kaiser (unlike the Reichstag, who were elected politicians who challenged the Kaiser).</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38148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Reichstag</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main, elected German parliament.</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68704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Industrialisation</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Process by which a country transforms from a mainly agricultural society to one based on manufacturing and factories. </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218344941"/>
                  </a:ext>
                </a:extLst>
              </a:tr>
              <a:tr h="456961">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Trade Union</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Association of workers formed to protect their interests.</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655119570"/>
                  </a:ext>
                </a:extLst>
              </a:tr>
              <a:tr h="49545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Socialism</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System of government which supports democracy and greater involvement in the economy and society.</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5"/>
                  </a:ext>
                </a:extLst>
              </a:tr>
              <a:tr h="49545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Weltpolitik</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Literally meaning ‘world policy’, this was the Kaiser’s plan to turn Germany into a global power.</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6"/>
                  </a:ext>
                </a:extLst>
              </a:tr>
              <a:tr h="469641">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Patriotic</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Supporting your country, especially against its enemies.</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535829074"/>
                  </a:ext>
                </a:extLst>
              </a:tr>
              <a:tr h="456961">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Mutiny</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Rebellion by soldiers or sailors who refuse to take orders.</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2432269375"/>
                  </a:ext>
                </a:extLst>
              </a:tr>
              <a:tr h="55693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Abdicate</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Give up the throne of a country.</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395636020"/>
                  </a:ext>
                </a:extLst>
              </a:tr>
            </a:tbl>
          </a:graphicData>
        </a:graphic>
      </p:graphicFrame>
      <p:graphicFrame>
        <p:nvGraphicFramePr>
          <p:cNvPr id="11" name="Content Placeholder 3"/>
          <p:cNvGraphicFramePr>
            <a:graphicFrameLocks/>
          </p:cNvGraphicFramePr>
          <p:nvPr/>
        </p:nvGraphicFramePr>
        <p:xfrm>
          <a:off x="406256" y="764892"/>
          <a:ext cx="5402361" cy="5635036"/>
        </p:xfrm>
        <a:graphic>
          <a:graphicData uri="http://schemas.openxmlformats.org/drawingml/2006/table">
            <a:tbl>
              <a:tblPr firstRow="1" bandRow="1">
                <a:tableStyleId>{5940675A-B579-460E-94D1-54222C63F5DA}</a:tableStyleId>
              </a:tblPr>
              <a:tblGrid>
                <a:gridCol w="1532778">
                  <a:extLst>
                    <a:ext uri="{9D8B030D-6E8A-4147-A177-3AD203B41FA5}">
                      <a16:colId xmlns:a16="http://schemas.microsoft.com/office/drawing/2014/main" val="20000"/>
                    </a:ext>
                  </a:extLst>
                </a:gridCol>
                <a:gridCol w="3869583">
                  <a:extLst>
                    <a:ext uri="{9D8B030D-6E8A-4147-A177-3AD203B41FA5}">
                      <a16:colId xmlns:a16="http://schemas.microsoft.com/office/drawing/2014/main" val="20001"/>
                    </a:ext>
                  </a:extLst>
                </a:gridCol>
              </a:tblGrid>
              <a:tr h="358514">
                <a:tc gridSpan="2">
                  <a:txBody>
                    <a:bodyPr/>
                    <a:lstStyle/>
                    <a:p>
                      <a:pPr algn="ctr"/>
                      <a:r>
                        <a:rPr lang="en-US" sz="1200" b="1" dirty="0">
                          <a:latin typeface="Gill Sans MT" panose="020B0502020104020203" pitchFamily="34" charset="0"/>
                        </a:rPr>
                        <a:t>Key Individuals/ Groups</a:t>
                      </a:r>
                    </a:p>
                  </a:txBody>
                  <a:tcPr anchor="ctr">
                    <a:solidFill>
                      <a:schemeClr val="accent6">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379737">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Kaiser</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German Emperor.</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1"/>
                  </a:ext>
                </a:extLst>
              </a:tr>
              <a:tr h="59679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Chancellor</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In Germany, the chief minister, or Prime Minister in the government.</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59679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SPD</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Social Democratic Party, one of the largest political parties in Germany.</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719213">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November Criminals</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Nickname given to the German politicians who ended World War One and signed the hated Treaty of Versailles on Germany’s behalf.</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59679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Spartacus League</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Group of German communists who wanted a revolution similar to the one that had taken place in Russia in 1917.</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5"/>
                  </a:ext>
                </a:extLst>
              </a:tr>
              <a:tr h="59679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Free Corps</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Right-wing German paramilitary group that was active in the early years of the Weimar Republic.</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6"/>
                  </a:ext>
                </a:extLst>
              </a:tr>
              <a:tr h="59679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Weimar Republic</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Name given to Germany’s democratic system between 1913 and 1933.</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535829074"/>
                  </a:ext>
                </a:extLst>
              </a:tr>
              <a:tr h="596796">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Stormtroopers</a:t>
                      </a:r>
                      <a:r>
                        <a:rPr lang="en-GB" sz="1200" kern="1400" dirty="0">
                          <a:ln>
                            <a:noFill/>
                          </a:ln>
                          <a:solidFill>
                            <a:srgbClr val="000000"/>
                          </a:solidFill>
                          <a:effectLst/>
                          <a:latin typeface="Gill Sans MT" panose="020B0502020104020203" pitchFamily="34" charset="0"/>
                        </a:rPr>
                        <a:t> (SA)</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Hitler’s brown-shirted supporters who were employed to beat up opponents and guard meetings.</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432269375"/>
                  </a:ext>
                </a:extLst>
              </a:tr>
              <a:tr h="59679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League of Nations</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International peace-keeping organisation set up after World War One; Germany joined in 1926.</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395636020"/>
                  </a:ext>
                </a:extLst>
              </a:tr>
            </a:tbl>
          </a:graphicData>
        </a:graphic>
      </p:graphicFrame>
      <p:sp>
        <p:nvSpPr>
          <p:cNvPr id="5" name="TextBox 4"/>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History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9" name="TextBox 8"/>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6</a:t>
            </a:r>
          </a:p>
        </p:txBody>
      </p:sp>
    </p:spTree>
    <p:extLst>
      <p:ext uri="{BB962C8B-B14F-4D97-AF65-F5344CB8AC3E}">
        <p14:creationId xmlns:p14="http://schemas.microsoft.com/office/powerpoint/2010/main" val="1585023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nvGraphicFramePr>
        <p:xfrm>
          <a:off x="6035039" y="764892"/>
          <a:ext cx="5991497" cy="5894310"/>
        </p:xfrm>
        <a:graphic>
          <a:graphicData uri="http://schemas.openxmlformats.org/drawingml/2006/table">
            <a:tbl>
              <a:tblPr firstRow="1" bandRow="1">
                <a:tableStyleId>{5940675A-B579-460E-94D1-54222C63F5DA}</a:tableStyleId>
              </a:tblPr>
              <a:tblGrid>
                <a:gridCol w="1330444">
                  <a:extLst>
                    <a:ext uri="{9D8B030D-6E8A-4147-A177-3AD203B41FA5}">
                      <a16:colId xmlns:a16="http://schemas.microsoft.com/office/drawing/2014/main" val="20000"/>
                    </a:ext>
                  </a:extLst>
                </a:gridCol>
                <a:gridCol w="4661053">
                  <a:extLst>
                    <a:ext uri="{9D8B030D-6E8A-4147-A177-3AD203B41FA5}">
                      <a16:colId xmlns:a16="http://schemas.microsoft.com/office/drawing/2014/main" val="20001"/>
                    </a:ext>
                  </a:extLst>
                </a:gridCol>
              </a:tblGrid>
              <a:tr h="36000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Gill Sans MT" panose="020B0502020104020203" pitchFamily="34" charset="0"/>
                        </a:rPr>
                        <a:t>Key Terms</a:t>
                      </a:r>
                    </a:p>
                  </a:txBody>
                  <a:tcPr anchor="ctr">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360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Armistice</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Agreement, or truce, to stop fighting.</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1"/>
                  </a:ext>
                </a:extLst>
              </a:tr>
              <a:tr h="504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Democratic Republic</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System of running a country in which all adults have the right to vote for the government they want.</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60242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Communism</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Political system where all property is owned by the government; people are equal and they are paid by the government according to their needs.</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504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Left-Wing</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Political belief that promotes equality, high taxation for the rich, and the redistribution of wealth.</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360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Constitution</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Set of rules by which a country is governed.</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5"/>
                  </a:ext>
                </a:extLst>
              </a:tr>
              <a:tr h="602424">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Proportional Representation</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Political system in which the number of seats for a party is in proportion with the number of votes they win; it can lead to lots of small parties gaining seats and an unstable government.</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6"/>
                  </a:ext>
                </a:extLst>
              </a:tr>
              <a:tr h="360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Majority</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Over half of the votes or politicians in a parliament.</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535829074"/>
                  </a:ext>
                </a:extLst>
              </a:tr>
              <a:tr h="60242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Culture</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values, morals, traditions and attitudes of a group or society; relates to the music, films,</a:t>
                      </a:r>
                      <a:r>
                        <a:rPr lang="en-GB" sz="1200" kern="1400" baseline="0" dirty="0">
                          <a:ln>
                            <a:noFill/>
                          </a:ln>
                          <a:solidFill>
                            <a:srgbClr val="000000"/>
                          </a:solidFill>
                          <a:effectLst/>
                          <a:latin typeface="Gill Sans MT" panose="020B0502020104020203" pitchFamily="34" charset="0"/>
                        </a:rPr>
                        <a:t> </a:t>
                      </a:r>
                      <a:r>
                        <a:rPr lang="en-GB" sz="1200" kern="1400" dirty="0">
                          <a:ln>
                            <a:noFill/>
                          </a:ln>
                          <a:solidFill>
                            <a:srgbClr val="000000"/>
                          </a:solidFill>
                          <a:effectLst/>
                          <a:latin typeface="Gill Sans MT" panose="020B0502020104020203" pitchFamily="34" charset="0"/>
                        </a:rPr>
                        <a:t>art they create, building design and the behaviours they display.</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432269375"/>
                  </a:ext>
                </a:extLst>
              </a:tr>
              <a:tr h="360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Avante-Garde</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New and experimental ideas and methods in art, music, or literature.</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522739583"/>
                  </a:ext>
                </a:extLst>
              </a:tr>
              <a:tr h="602424">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Bauhaus</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School of design originating in Weimar Germany, which focused on modern, simple and practical designs, rather than the more elaborate, ‘fancy’ designs of long ago.</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426913595"/>
                  </a:ext>
                </a:extLst>
              </a:tr>
              <a:tr h="360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Subversion</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Trying to destroy or damage a system or a government.</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395636020"/>
                  </a:ext>
                </a:extLst>
              </a:tr>
            </a:tbl>
          </a:graphicData>
        </a:graphic>
      </p:graphicFrame>
      <p:graphicFrame>
        <p:nvGraphicFramePr>
          <p:cNvPr id="11" name="Content Placeholder 3"/>
          <p:cNvGraphicFramePr>
            <a:graphicFrameLocks/>
          </p:cNvGraphicFramePr>
          <p:nvPr/>
        </p:nvGraphicFramePr>
        <p:xfrm>
          <a:off x="122703" y="764892"/>
          <a:ext cx="5807833" cy="5957176"/>
        </p:xfrm>
        <a:graphic>
          <a:graphicData uri="http://schemas.openxmlformats.org/drawingml/2006/table">
            <a:tbl>
              <a:tblPr firstRow="1" bandRow="1">
                <a:tableStyleId>{5940675A-B579-460E-94D1-54222C63F5DA}</a:tableStyleId>
              </a:tblPr>
              <a:tblGrid>
                <a:gridCol w="1363039">
                  <a:extLst>
                    <a:ext uri="{9D8B030D-6E8A-4147-A177-3AD203B41FA5}">
                      <a16:colId xmlns:a16="http://schemas.microsoft.com/office/drawing/2014/main" val="20000"/>
                    </a:ext>
                  </a:extLst>
                </a:gridCol>
                <a:gridCol w="4444794">
                  <a:extLst>
                    <a:ext uri="{9D8B030D-6E8A-4147-A177-3AD203B41FA5}">
                      <a16:colId xmlns:a16="http://schemas.microsoft.com/office/drawing/2014/main" val="20001"/>
                    </a:ext>
                  </a:extLst>
                </a:gridCol>
              </a:tblGrid>
              <a:tr h="368845">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Gill Sans MT" panose="020B0502020104020203" pitchFamily="34" charset="0"/>
                        </a:rPr>
                        <a:t>Key Individuals/ Groups</a:t>
                      </a:r>
                    </a:p>
                  </a:txBody>
                  <a:tcPr anchor="ctr">
                    <a:solidFill>
                      <a:schemeClr val="accent6">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61722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Article 48</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Part of the Weimar Constitution that gave the President the right to rule in a time of crisis without requiring the support of the Reichstag.</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520871">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Reparations</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Payments made by Germany to some of the winning nations of World war One for the damage done by the fighting.</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520871">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Diktat</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Nickname given by many Germans to the hated Treaty of Versailles; ‘dictated peace’.</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368845">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Hyperinflation</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Sudden, dramatic rise in prices.</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5"/>
                  </a:ext>
                </a:extLst>
              </a:tr>
              <a:tr h="516383">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Passive Resistance</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Protesting against government or laws by using non-violent acts.</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6"/>
                  </a:ext>
                </a:extLst>
              </a:tr>
              <a:tr h="368845">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Putsch</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Attempt to seize power or to take control by force.</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535829074"/>
                  </a:ext>
                </a:extLst>
              </a:tr>
              <a:tr h="520871">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Red Rising</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Left-wing voters’ revolt in March 1920, in the Ruhr region of Germany.</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432269375"/>
                  </a:ext>
                </a:extLst>
              </a:tr>
              <a:tr h="520871">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Swastika</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crooked cross symbol adopted by the Nazi Party as their emblem.</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395636020"/>
                  </a:ext>
                </a:extLst>
              </a:tr>
              <a:tr h="36884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Rentenmark</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German currency, introduced in 1924.</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259247672"/>
                  </a:ext>
                </a:extLst>
              </a:tr>
              <a:tr h="743833">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Dawes Plan</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Agreement allowing for US loans to be given to European countries (especially Germany) in order for them to build factories and roads, and stimulate the economy.</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938368703"/>
                  </a:ext>
                </a:extLst>
              </a:tr>
              <a:tr h="520871">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Young Plan</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Agreement to reduce reparations, made in 1929 between Germany and the countries they owed money to after WWI.</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698412923"/>
                  </a:ext>
                </a:extLst>
              </a:tr>
            </a:tbl>
          </a:graphicData>
        </a:graphic>
      </p:graphicFrame>
      <p:sp>
        <p:nvSpPr>
          <p:cNvPr id="5" name="TextBox 4"/>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defRPr/>
            </a:pPr>
            <a:r>
              <a:rPr lang="en-US" sz="2400" dirty="0">
                <a:solidFill>
                  <a:prstClr val="white"/>
                </a:solidFill>
                <a:latin typeface="Gill Sans MT" panose="020B0502020104020203" pitchFamily="34" charset="0"/>
              </a:rPr>
              <a:t>History</a:t>
            </a:r>
            <a:endParaRPr lang="en-US" sz="2000" dirty="0">
              <a:solidFill>
                <a:prstClr val="white"/>
              </a:solidFill>
              <a:latin typeface="Gill Sans MT" panose="020B0502020104020203" pitchFamily="34" charset="0"/>
            </a:endParaRPr>
          </a:p>
        </p:txBody>
      </p:sp>
      <p:sp>
        <p:nvSpPr>
          <p:cNvPr id="8" name="TextBox 7"/>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7</a:t>
            </a:r>
          </a:p>
        </p:txBody>
      </p:sp>
    </p:spTree>
    <p:extLst>
      <p:ext uri="{BB962C8B-B14F-4D97-AF65-F5344CB8AC3E}">
        <p14:creationId xmlns:p14="http://schemas.microsoft.com/office/powerpoint/2010/main" val="12502559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6897</Words>
  <Application>Microsoft Office PowerPoint</Application>
  <PresentationFormat>Widescreen</PresentationFormat>
  <Paragraphs>1040</Paragraphs>
  <Slides>36</Slides>
  <Notes>1</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45" baseType="lpstr">
      <vt:lpstr>Aptos</vt:lpstr>
      <vt:lpstr>Aptos Display</vt:lpstr>
      <vt:lpstr>Arial</vt:lpstr>
      <vt:lpstr>Calibri</vt:lpstr>
      <vt:lpstr>Gill Sans</vt:lpstr>
      <vt:lpstr>Gill Sans MT</vt:lpstr>
      <vt:lpstr>Office Theme</vt:lpstr>
      <vt:lpstr>1_Office Theme</vt:lpstr>
      <vt:lpstr>Bitmap Image</vt:lpstr>
      <vt:lpstr>PowerPoint Presentation</vt:lpstr>
      <vt:lpstr>Contents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Moore</dc:creator>
  <cp:lastModifiedBy>MAmin</cp:lastModifiedBy>
  <cp:revision>45</cp:revision>
  <cp:lastPrinted>2026-02-02T14:17:13Z</cp:lastPrinted>
  <dcterms:created xsi:type="dcterms:W3CDTF">2024-02-08T13:55:10Z</dcterms:created>
  <dcterms:modified xsi:type="dcterms:W3CDTF">2026-02-05T09:51:18Z</dcterms:modified>
</cp:coreProperties>
</file>