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7" r:id="rId3"/>
    <p:sldId id="258" r:id="rId4"/>
    <p:sldId id="260" r:id="rId5"/>
    <p:sldId id="303" r:id="rId6"/>
    <p:sldId id="304" r:id="rId7"/>
    <p:sldId id="262" r:id="rId8"/>
    <p:sldId id="263" r:id="rId9"/>
    <p:sldId id="264" r:id="rId10"/>
    <p:sldId id="280" r:id="rId11"/>
    <p:sldId id="299" r:id="rId12"/>
    <p:sldId id="300" r:id="rId13"/>
    <p:sldId id="268" r:id="rId14"/>
    <p:sldId id="301" r:id="rId15"/>
    <p:sldId id="269" r:id="rId16"/>
    <p:sldId id="271" r:id="rId17"/>
    <p:sldId id="275" r:id="rId18"/>
    <p:sldId id="276" r:id="rId19"/>
    <p:sldId id="277" r:id="rId20"/>
    <p:sldId id="286" r:id="rId21"/>
    <p:sldId id="305" r:id="rId22"/>
    <p:sldId id="306" r:id="rId23"/>
    <p:sldId id="307" r:id="rId24"/>
    <p:sldId id="308" r:id="rId25"/>
    <p:sldId id="309" r:id="rId26"/>
    <p:sldId id="310" r:id="rId27"/>
    <p:sldId id="311" r:id="rId28"/>
    <p:sldId id="281" r:id="rId29"/>
    <p:sldId id="282" r:id="rId30"/>
    <p:sldId id="283" r:id="rId31"/>
    <p:sldId id="291" r:id="rId32"/>
    <p:sldId id="312" r:id="rId33"/>
    <p:sldId id="293" r:id="rId34"/>
    <p:sldId id="294" r:id="rId35"/>
    <p:sldId id="295" r:id="rId36"/>
    <p:sldId id="296" r:id="rId37"/>
    <p:sldId id="297" r:id="rId38"/>
    <p:sldId id="298"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88652" autoAdjust="0"/>
  </p:normalViewPr>
  <p:slideViewPr>
    <p:cSldViewPr snapToGrid="0">
      <p:cViewPr varScale="1">
        <p:scale>
          <a:sx n="99" d="100"/>
          <a:sy n="99" d="100"/>
        </p:scale>
        <p:origin x="13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862A581-40DB-40B4-AB6F-C50A42442859}" type="datetimeFigureOut">
              <a:rPr lang="en-GB" smtClean="0"/>
              <a:t>11/03/2026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9BEEF40-C1A4-44E2-9594-86A28B2854A6}" type="slidenum">
              <a:rPr lang="en-GB" smtClean="0"/>
              <a:t>‹#›</a:t>
            </a:fld>
            <a:endParaRPr lang="en-GB"/>
          </a:p>
        </p:txBody>
      </p:sp>
    </p:spTree>
    <p:extLst>
      <p:ext uri="{BB962C8B-B14F-4D97-AF65-F5344CB8AC3E}">
        <p14:creationId xmlns:p14="http://schemas.microsoft.com/office/powerpoint/2010/main" val="148780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DD09-15CD-4BCB-DFAA-8C61806D4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B8FC5-4C64-4D7A-38C7-0A4018A96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710F1-B907-0588-2EFD-D2AE7E970369}"/>
              </a:ext>
            </a:extLst>
          </p:cNvPr>
          <p:cNvSpPr>
            <a:spLocks noGrp="1"/>
          </p:cNvSpPr>
          <p:nvPr>
            <p:ph type="body" idx="1"/>
          </p:nvPr>
        </p:nvSpPr>
        <p:spPr/>
        <p:txBody>
          <a:bodyPr/>
          <a:lstStyle/>
          <a:p>
            <a:r>
              <a:rPr lang="en-GB" dirty="0"/>
              <a:t>1 and 2</a:t>
            </a:r>
          </a:p>
        </p:txBody>
      </p:sp>
      <p:sp>
        <p:nvSpPr>
          <p:cNvPr id="4" name="Slide Number Placeholder 3">
            <a:extLst>
              <a:ext uri="{FF2B5EF4-FFF2-40B4-BE49-F238E27FC236}">
                <a16:creationId xmlns:a16="http://schemas.microsoft.com/office/drawing/2014/main" id="{98FD1418-F3F5-EA40-800D-F588E85281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11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2025</a:t>
            </a:r>
            <a:r>
              <a:rPr lang="en-GB" baseline="0" dirty="0"/>
              <a:t> HT5</a:t>
            </a:r>
            <a:endParaRPr lang="en-GB" dirty="0"/>
          </a:p>
        </p:txBody>
      </p:sp>
      <p:sp>
        <p:nvSpPr>
          <p:cNvPr id="4" name="Slide Number Placeholder 3"/>
          <p:cNvSpPr>
            <a:spLocks noGrp="1"/>
          </p:cNvSpPr>
          <p:nvPr>
            <p:ph type="sldNum" sz="quarter" idx="10"/>
          </p:nvPr>
        </p:nvSpPr>
        <p:spPr/>
        <p:txBody>
          <a:bodyPr/>
          <a:lstStyle/>
          <a:p>
            <a:fld id="{69BEEF40-C1A4-44E2-9594-86A28B2854A6}" type="slidenum">
              <a:rPr lang="en-GB" smtClean="0"/>
              <a:t>6</a:t>
            </a:fld>
            <a:endParaRPr lang="en-GB"/>
          </a:p>
        </p:txBody>
      </p:sp>
    </p:spTree>
    <p:extLst>
      <p:ext uri="{BB962C8B-B14F-4D97-AF65-F5344CB8AC3E}">
        <p14:creationId xmlns:p14="http://schemas.microsoft.com/office/powerpoint/2010/main" val="329597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0" i="0" u="none" strike="noStrike" kern="1200" dirty="0">
                <a:solidFill>
                  <a:schemeClr val="tx1"/>
                </a:solidFill>
                <a:effectLst/>
                <a:latin typeface="+mn-lt"/>
                <a:ea typeface="+mn-ea"/>
                <a:cs typeface="+mn-cs"/>
              </a:rPr>
              <a:t>12. Motion parallax</a:t>
            </a:r>
          </a:p>
          <a:p>
            <a:pPr rtl="0" eaLnBrk="1" fontAlgn="t" latinLnBrk="0" hangingPunct="1"/>
            <a:r>
              <a:rPr lang="en-GB" sz="1200" b="0" i="0" u="none" strike="noStrike" kern="1200" dirty="0">
                <a:solidFill>
                  <a:schemeClr val="tx1"/>
                </a:solidFill>
                <a:effectLst/>
                <a:latin typeface="+mn-lt"/>
                <a:ea typeface="+mn-ea"/>
                <a:cs typeface="+mn-cs"/>
              </a:rPr>
              <a:t>The way that the visual field changes with movement, with close objects seeming to move more than objects that are further away.</a:t>
            </a:r>
          </a:p>
          <a:p>
            <a:endParaRPr lang="en-GB" dirty="0"/>
          </a:p>
        </p:txBody>
      </p:sp>
      <p:sp>
        <p:nvSpPr>
          <p:cNvPr id="4" name="Slide Number Placeholder 3"/>
          <p:cNvSpPr>
            <a:spLocks noGrp="1"/>
          </p:cNvSpPr>
          <p:nvPr>
            <p:ph type="sldNum" sz="quarter" idx="5"/>
          </p:nvPr>
        </p:nvSpPr>
        <p:spPr/>
        <p:txBody>
          <a:bodyPr/>
          <a:lstStyle/>
          <a:p>
            <a:fld id="{44F22C7D-5E40-48AF-B34B-05BAC4EECB11}" type="slidenum">
              <a:rPr lang="en-GB" smtClean="0"/>
              <a:t>19</a:t>
            </a:fld>
            <a:endParaRPr lang="en-GB"/>
          </a:p>
        </p:txBody>
      </p:sp>
    </p:spTree>
    <p:extLst>
      <p:ext uri="{BB962C8B-B14F-4D97-AF65-F5344CB8AC3E}">
        <p14:creationId xmlns:p14="http://schemas.microsoft.com/office/powerpoint/2010/main" val="126961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8152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3098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57366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6EB6-648C-06FB-7C9C-003DAEDA8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A41B91-2B4E-15B1-607F-EFB8BE204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AFE4B-D4E6-E432-976F-981B6B2EB4AD}"/>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6D67CDE0-1152-41E5-9CDC-3BE62206E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061C5-F00D-A085-E4A8-5DCD3E11AFB4}"/>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3116235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DE7F-2C94-9CB0-CC10-BF503E94D9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1B2315-B111-E293-8A02-E3368D6D2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39CDE-D610-52CB-FF76-9ED80163090A}"/>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CB47C388-2033-532A-A508-8A69C64E2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1B371-6E8D-C578-EE2F-243041EEA677}"/>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2924545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F226-04BA-ADF4-BAF7-4E9227E374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ADBB6F-768B-36FB-E229-4166168F6A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2A3DE9-C67B-00D8-01EE-37BEC1092534}"/>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3319FD97-1FAF-8132-1047-B1DABD438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0BB276-E737-B8C0-9C77-5F307945D001}"/>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407126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B33E-7726-B647-F573-0332B397C2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AE13E3-6563-EE4E-1C8F-979E40B8D7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C9401F-4563-C3AD-5975-2630CD9FFC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253B16-4D08-3B38-9CD9-AAC9B050FD84}"/>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6" name="Footer Placeholder 5">
            <a:extLst>
              <a:ext uri="{FF2B5EF4-FFF2-40B4-BE49-F238E27FC236}">
                <a16:creationId xmlns:a16="http://schemas.microsoft.com/office/drawing/2014/main" id="{4BE55990-2E79-2E7B-F85A-A4965D5D4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E3CF66-5B7E-FD55-8174-AC2CA0ED726E}"/>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107985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195B-84B7-D39C-A883-B949B7CC20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A05FD-9B53-0D00-806D-CB2C07D41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99ABA0-8F1D-6C89-45AF-DED1ABAE6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1E59AE-2E74-286B-696D-A3B92F706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10736-D213-57AF-EFE6-4AC80B3FA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547410-0067-C422-C067-1089001CFBE9}"/>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8" name="Footer Placeholder 7">
            <a:extLst>
              <a:ext uri="{FF2B5EF4-FFF2-40B4-BE49-F238E27FC236}">
                <a16:creationId xmlns:a16="http://schemas.microsoft.com/office/drawing/2014/main" id="{1529B75F-4A12-B9D8-45A2-0CF8F8E1F3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6CC684-6CA0-4CA0-927F-932398F3C2C6}"/>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381889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F57F-A071-EBA7-EE43-773EB7F123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249A63-52C2-A675-6089-ABD08EAFC25F}"/>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4" name="Footer Placeholder 3">
            <a:extLst>
              <a:ext uri="{FF2B5EF4-FFF2-40B4-BE49-F238E27FC236}">
                <a16:creationId xmlns:a16="http://schemas.microsoft.com/office/drawing/2014/main" id="{E0CFD1C5-D9AE-E755-AE6D-CA616EBD9C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BADA34-4602-AC2E-8A03-72C674B7C5C7}"/>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30278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AC7BE-235B-0114-D047-B44C2F0C6CC8}"/>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3" name="Footer Placeholder 2">
            <a:extLst>
              <a:ext uri="{FF2B5EF4-FFF2-40B4-BE49-F238E27FC236}">
                <a16:creationId xmlns:a16="http://schemas.microsoft.com/office/drawing/2014/main" id="{9E9C2BD0-206C-3B1C-7169-FD2866E6BB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4D6A2-1277-EBE6-2BAF-001BB2958E7B}"/>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35169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3954-7967-8869-1DB7-8A6B81E15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CDD0BE-02AE-5C13-EF2F-7883ECDC2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B833A6-C32F-3CF8-4F07-6763898EA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592EF-5929-22DA-47FF-0B8ADF35E544}"/>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6" name="Footer Placeholder 5">
            <a:extLst>
              <a:ext uri="{FF2B5EF4-FFF2-40B4-BE49-F238E27FC236}">
                <a16:creationId xmlns:a16="http://schemas.microsoft.com/office/drawing/2014/main" id="{CC5A6777-3EB6-6C8F-EE52-6D5278C7D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6B4D9-CAEB-7531-05C0-EA3E990738C9}"/>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33384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03491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CEF1-5221-9BBB-6234-43FF197FA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798B35-D0D0-7919-7EE5-C524CB60B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6763E9-9524-6E9A-5CDA-E76E1CF8B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CDB42-2729-A62C-4210-98B1CF96C307}"/>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6" name="Footer Placeholder 5">
            <a:extLst>
              <a:ext uri="{FF2B5EF4-FFF2-40B4-BE49-F238E27FC236}">
                <a16:creationId xmlns:a16="http://schemas.microsoft.com/office/drawing/2014/main" id="{45C8EFBB-C375-F04F-1358-0070D5358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01A3A5-0835-05A5-3F7E-ED9F060C9416}"/>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2174425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D0C0-EB4E-5C53-470F-509E7BB71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284DEF-69F4-49A5-3950-CE8055AFE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D79C4B-9046-F942-A80B-8071D19C0EDF}"/>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F3208D54-E5A3-D72D-054B-4D55C1759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31E8C-66FF-25A8-0D8E-35B631FD983C}"/>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287119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D1D35-504C-C2B2-C7E0-49C69A0D4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FCA9E9-4566-291B-54D2-B8AB4978E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5E388-213E-B88D-2BB9-2458F631A6B4}"/>
              </a:ext>
            </a:extLst>
          </p:cNvPr>
          <p:cNvSpPr>
            <a:spLocks noGrp="1"/>
          </p:cNvSpPr>
          <p:nvPr>
            <p:ph type="dt" sz="half" idx="10"/>
          </p:nvPr>
        </p:nvSpPr>
        <p:spPr/>
        <p:txBody>
          <a:body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619DA5B9-A944-80AC-42AE-436D98B43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6956D-F467-DABB-4E4C-E80D3AC0A72B}"/>
              </a:ext>
            </a:extLst>
          </p:cNvPr>
          <p:cNvSpPr>
            <a:spLocks noGrp="1"/>
          </p:cNvSpPr>
          <p:nvPr>
            <p:ph type="sldNum" sz="quarter" idx="12"/>
          </p:nvPr>
        </p:nvSpPr>
        <p:spPr/>
        <p:txBody>
          <a:bodyPr/>
          <a:lstStyle/>
          <a:p>
            <a:fld id="{6683EA68-8BD6-4A1E-A924-BEEACC366392}" type="slidenum">
              <a:rPr lang="en-GB" smtClean="0"/>
              <a:t>‹#›</a:t>
            </a:fld>
            <a:endParaRPr lang="en-GB"/>
          </a:p>
        </p:txBody>
      </p:sp>
    </p:spTree>
    <p:extLst>
      <p:ext uri="{BB962C8B-B14F-4D97-AF65-F5344CB8AC3E}">
        <p14:creationId xmlns:p14="http://schemas.microsoft.com/office/powerpoint/2010/main" val="157946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A33D3F-2200-4FF5-9B42-82ECE42CA21E}"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68983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33D3F-2200-4FF5-9B42-82ECE42CA21E}"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1926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33D3F-2200-4FF5-9B42-82ECE42CA21E}"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7912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33D3F-2200-4FF5-9B42-82ECE42CA21E}"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29232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3D3F-2200-4FF5-9B42-82ECE42CA21E}"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4759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521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1620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3D3F-2200-4FF5-9B42-82ECE42CA21E}"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ABA3-C6F1-49AB-ACEE-FC21AC38CFD5}" type="slidenum">
              <a:rPr lang="en-GB" smtClean="0"/>
              <a:t>‹#›</a:t>
            </a:fld>
            <a:endParaRPr lang="en-GB"/>
          </a:p>
        </p:txBody>
      </p:sp>
    </p:spTree>
    <p:extLst>
      <p:ext uri="{BB962C8B-B14F-4D97-AF65-F5344CB8AC3E}">
        <p14:creationId xmlns:p14="http://schemas.microsoft.com/office/powerpoint/2010/main" val="20563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2EE52-43FC-3849-C087-E7E55AFA5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DF96F7-0949-6C7E-B996-F0EF597DA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CDBC5-3813-D74C-1EC3-20E3196AA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8B2BFB-C41C-488D-8EDE-277B2979C90D}" type="datetimeFigureOut">
              <a:rPr lang="en-GB" smtClean="0"/>
              <a:t>11/03/2026</a:t>
            </a:fld>
            <a:endParaRPr lang="en-GB"/>
          </a:p>
        </p:txBody>
      </p:sp>
      <p:sp>
        <p:nvSpPr>
          <p:cNvPr id="5" name="Footer Placeholder 4">
            <a:extLst>
              <a:ext uri="{FF2B5EF4-FFF2-40B4-BE49-F238E27FC236}">
                <a16:creationId xmlns:a16="http://schemas.microsoft.com/office/drawing/2014/main" id="{CCDAEF18-6032-8361-EE3E-2D6EA3182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37692B-9FEE-F9E1-62D7-2A2F48D0F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3EA68-8BD6-4A1E-A924-BEEACC366392}" type="slidenum">
              <a:rPr lang="en-GB" smtClean="0"/>
              <a:t>‹#›</a:t>
            </a:fld>
            <a:endParaRPr lang="en-GB"/>
          </a:p>
        </p:txBody>
      </p:sp>
    </p:spTree>
    <p:extLst>
      <p:ext uri="{BB962C8B-B14F-4D97-AF65-F5344CB8AC3E}">
        <p14:creationId xmlns:p14="http://schemas.microsoft.com/office/powerpoint/2010/main" val="1454207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Organiser HT5</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3397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3800" y="242414"/>
          <a:ext cx="11836409" cy="6283903"/>
        </p:xfrm>
        <a:graphic>
          <a:graphicData uri="http://schemas.openxmlformats.org/drawingml/2006/table">
            <a:tbl>
              <a:tblPr firstRow="1" bandRow="1">
                <a:tableStyleId>{5940675A-B579-460E-94D1-54222C63F5DA}</a:tableStyleId>
              </a:tblPr>
              <a:tblGrid>
                <a:gridCol w="1895632">
                  <a:extLst>
                    <a:ext uri="{9D8B030D-6E8A-4147-A177-3AD203B41FA5}">
                      <a16:colId xmlns:a16="http://schemas.microsoft.com/office/drawing/2014/main" val="20000"/>
                    </a:ext>
                  </a:extLst>
                </a:gridCol>
                <a:gridCol w="9940777">
                  <a:extLst>
                    <a:ext uri="{9D8B030D-6E8A-4147-A177-3AD203B41FA5}">
                      <a16:colId xmlns:a16="http://schemas.microsoft.com/office/drawing/2014/main" val="20001"/>
                    </a:ext>
                  </a:extLst>
                </a:gridCol>
              </a:tblGrid>
              <a:tr h="258476">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Abrasion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rocks carried along a river wear down the river bed and banks</a:t>
                      </a:r>
                    </a:p>
                  </a:txBody>
                  <a:tcPr marL="68580" marR="68580" marT="36195" marB="17780" anchor="ctr"/>
                </a:tc>
                <a:extLst>
                  <a:ext uri="{0D108BD9-81ED-4DB2-BD59-A6C34878D82A}">
                    <a16:rowId xmlns:a16="http://schemas.microsoft.com/office/drawing/2014/main" val="10001"/>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Alluvium</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 sediment deposited by a river when it floods</a:t>
                      </a:r>
                    </a:p>
                  </a:txBody>
                  <a:tcPr marL="68580" marR="68580" marT="36195" marB="17780" anchor="ctr"/>
                </a:tc>
                <a:extLst>
                  <a:ext uri="{0D108BD9-81ED-4DB2-BD59-A6C34878D82A}">
                    <a16:rowId xmlns:a16="http://schemas.microsoft.com/office/drawing/2014/main" val="3157783359"/>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Attrition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rocks being carried by the river smash together and break into smaller, smoother and rounder particles</a:t>
                      </a:r>
                    </a:p>
                  </a:txBody>
                  <a:tcPr marL="68580" marR="68580" marT="36195" marB="17780" anchor="ctr"/>
                </a:tc>
                <a:extLst>
                  <a:ext uri="{0D108BD9-81ED-4DB2-BD59-A6C34878D82A}">
                    <a16:rowId xmlns:a16="http://schemas.microsoft.com/office/drawing/2014/main" val="335832600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Channel</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US" sz="1200" kern="1400">
                          <a:ln>
                            <a:noFill/>
                          </a:ln>
                          <a:solidFill>
                            <a:srgbClr val="000000"/>
                          </a:solidFill>
                          <a:effectLst/>
                          <a:latin typeface="Gill Sans MT" panose="020B0502020104020203" pitchFamily="34" charset="0"/>
                        </a:rPr>
                        <a:t>the main water course</a:t>
                      </a:r>
                    </a:p>
                  </a:txBody>
                  <a:tcPr marL="68580" marR="68580" marT="36195" marB="17780" anchor="ctr"/>
                </a:tc>
                <a:extLst>
                  <a:ext uri="{0D108BD9-81ED-4DB2-BD59-A6C34878D82A}">
                    <a16:rowId xmlns:a16="http://schemas.microsoft.com/office/drawing/2014/main" val="129819578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Channel straightening</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removing meanders from a river to make it straighter</a:t>
                      </a:r>
                    </a:p>
                  </a:txBody>
                  <a:tcPr marL="68580" marR="68580" marT="36195" marB="17780" anchor="ctr"/>
                </a:tc>
                <a:extLst>
                  <a:ext uri="{0D108BD9-81ED-4DB2-BD59-A6C34878D82A}">
                    <a16:rowId xmlns:a16="http://schemas.microsoft.com/office/drawing/2014/main" val="2584063083"/>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Confluence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where a tributary joins a larger river</a:t>
                      </a:r>
                    </a:p>
                  </a:txBody>
                  <a:tcPr marL="68580" marR="68580" marT="36195" marB="17780" anchor="ctr"/>
                </a:tc>
                <a:extLst>
                  <a:ext uri="{0D108BD9-81ED-4DB2-BD59-A6C34878D82A}">
                    <a16:rowId xmlns:a16="http://schemas.microsoft.com/office/drawing/2014/main" val="255544990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Cross profile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 cross section of a river channel or its valley</a:t>
                      </a:r>
                    </a:p>
                  </a:txBody>
                  <a:tcPr marL="68580" marR="68580" marT="36195" marB="17780" anchor="ctr"/>
                </a:tc>
                <a:extLst>
                  <a:ext uri="{0D108BD9-81ED-4DB2-BD59-A6C34878D82A}">
                    <a16:rowId xmlns:a16="http://schemas.microsoft.com/office/drawing/2014/main" val="565577198"/>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Deposition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occurs when material being transported by the sea is dropped due to the sea losing energy</a:t>
                      </a:r>
                    </a:p>
                  </a:txBody>
                  <a:tcPr marL="68580" marR="68580" marT="36195" marB="17780" anchor="ctr"/>
                </a:tc>
                <a:extLst>
                  <a:ext uri="{0D108BD9-81ED-4DB2-BD59-A6C34878D82A}">
                    <a16:rowId xmlns:a16="http://schemas.microsoft.com/office/drawing/2014/main" val="10003"/>
                  </a:ext>
                </a:extLst>
              </a:tr>
              <a:tr h="25548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Discharge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quantity of water that passes a given point on a stream or riverbank within a given period of time</a:t>
                      </a:r>
                    </a:p>
                  </a:txBody>
                  <a:tcPr marL="68580" marR="68580" marT="36195" marB="17780" anchor="ctr"/>
                </a:tc>
                <a:extLst>
                  <a:ext uri="{0D108BD9-81ED-4DB2-BD59-A6C34878D82A}">
                    <a16:rowId xmlns:a16="http://schemas.microsoft.com/office/drawing/2014/main" val="3925240874"/>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Drainage basin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an area of land drained by a river and its tributaries</a:t>
                      </a:r>
                    </a:p>
                  </a:txBody>
                  <a:tcPr marL="68580" marR="68580" marT="36195" marB="17780" anchor="ctr"/>
                </a:tc>
                <a:extLst>
                  <a:ext uri="{0D108BD9-81ED-4DB2-BD59-A6C34878D82A}">
                    <a16:rowId xmlns:a16="http://schemas.microsoft.com/office/drawing/2014/main" val="3041935017"/>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Embankment</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artificially raised river banks often using concrete walls</a:t>
                      </a:r>
                    </a:p>
                  </a:txBody>
                  <a:tcPr marL="68580" marR="68580" marT="36195" marB="17780" anchor="ctr"/>
                </a:tc>
                <a:extLst>
                  <a:ext uri="{0D108BD9-81ED-4DB2-BD59-A6C34878D82A}">
                    <a16:rowId xmlns:a16="http://schemas.microsoft.com/office/drawing/2014/main" val="689662382"/>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Estuary</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tidal mouth of a river where it meets the sea – wide banks of deposited mud are exposed at low tide</a:t>
                      </a:r>
                    </a:p>
                  </a:txBody>
                  <a:tcPr marL="68580" marR="68580" marT="36195" marB="17780" anchor="ctr"/>
                </a:tc>
                <a:extLst>
                  <a:ext uri="{0D108BD9-81ED-4DB2-BD59-A6C34878D82A}">
                    <a16:rowId xmlns:a16="http://schemas.microsoft.com/office/drawing/2014/main" val="3898045413"/>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where river discharge exceeds river channel capacity and water spills onto the floodplain</a:t>
                      </a:r>
                    </a:p>
                  </a:txBody>
                  <a:tcPr marL="68580" marR="68580" marT="36195" marB="17780" anchor="ctr"/>
                </a:tc>
                <a:extLst>
                  <a:ext uri="{0D108BD9-81ED-4DB2-BD59-A6C34878D82A}">
                    <a16:rowId xmlns:a16="http://schemas.microsoft.com/office/drawing/2014/main" val="4149408354"/>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Flood relief channel</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artificial channels that are used when a river is close to maximum discharge; they take the pressure off the main channels when floods are likely</a:t>
                      </a:r>
                    </a:p>
                  </a:txBody>
                  <a:tcPr marL="68580" marR="68580" marT="36195" marB="17780" anchor="ctr"/>
                </a:tc>
                <a:extLst>
                  <a:ext uri="{0D108BD9-81ED-4DB2-BD59-A6C34878D82A}">
                    <a16:rowId xmlns:a16="http://schemas.microsoft.com/office/drawing/2014/main" val="1235971345"/>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 storage areas</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water is deliberately allowed to flood wetlands to reduce the risk of flooding further downstream</a:t>
                      </a:r>
                    </a:p>
                  </a:txBody>
                  <a:tcPr marL="68580" marR="68580" marT="36195" marB="17780" anchor="ctr"/>
                </a:tc>
                <a:extLst>
                  <a:ext uri="{0D108BD9-81ED-4DB2-BD59-A6C34878D82A}">
                    <a16:rowId xmlns:a16="http://schemas.microsoft.com/office/drawing/2014/main" val="92607641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Floodplain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relatively flat area forming the valley floor either side of a river channel that is sometimes flooded</a:t>
                      </a:r>
                    </a:p>
                  </a:txBody>
                  <a:tcPr marL="36576" marR="36576" marT="36576" marB="36576"/>
                </a:tc>
                <a:extLst>
                  <a:ext uri="{0D108BD9-81ED-4DB2-BD59-A6C34878D82A}">
                    <a16:rowId xmlns:a16="http://schemas.microsoft.com/office/drawing/2014/main" val="3972796075"/>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Floodplain zoning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identifying how a floodplain can be developed for human uses</a:t>
                      </a:r>
                    </a:p>
                  </a:txBody>
                  <a:tcPr marL="36576" marR="36576" marT="36576" marB="36576"/>
                </a:tc>
                <a:extLst>
                  <a:ext uri="{0D108BD9-81ED-4DB2-BD59-A6C34878D82A}">
                    <a16:rowId xmlns:a16="http://schemas.microsoft.com/office/drawing/2014/main" val="1539621257"/>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Gorge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narrow steep-sided valley – often formed as a waterfall retreats upstream</a:t>
                      </a:r>
                    </a:p>
                  </a:txBody>
                  <a:tcPr marL="36576" marR="36576" marT="36576" marB="36576"/>
                </a:tc>
                <a:extLst>
                  <a:ext uri="{0D108BD9-81ED-4DB2-BD59-A6C34878D82A}">
                    <a16:rowId xmlns:a16="http://schemas.microsoft.com/office/drawing/2014/main" val="857283915"/>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Hydraulic action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power of the water eroding the bed and banks of a river</a:t>
                      </a:r>
                    </a:p>
                  </a:txBody>
                  <a:tcPr marL="36576" marR="36576" marT="36576" marB="36576"/>
                </a:tc>
                <a:extLst>
                  <a:ext uri="{0D108BD9-81ED-4DB2-BD59-A6C34878D82A}">
                    <a16:rowId xmlns:a16="http://schemas.microsoft.com/office/drawing/2014/main" val="162453884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Hydrograph</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graph which shows the discharge of a river, related to rainfall, over a period of time</a:t>
                      </a:r>
                    </a:p>
                  </a:txBody>
                  <a:tcPr marL="36576" marR="36576" marT="36576" marB="36576"/>
                </a:tc>
                <a:extLst>
                  <a:ext uri="{0D108BD9-81ED-4DB2-BD59-A6C34878D82A}">
                    <a16:rowId xmlns:a16="http://schemas.microsoft.com/office/drawing/2014/main" val="158067409"/>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Interlocking spurs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outcrops of land along the river course in a valley</a:t>
                      </a:r>
                    </a:p>
                  </a:txBody>
                  <a:tcPr marL="36576" marR="36576" marT="36576" marB="36576"/>
                </a:tc>
                <a:extLst>
                  <a:ext uri="{0D108BD9-81ED-4DB2-BD59-A6C34878D82A}">
                    <a16:rowId xmlns:a16="http://schemas.microsoft.com/office/drawing/2014/main" val="425361808"/>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Lateral erosion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erosion of river banks rather than the bed – helps to form the floodplain</a:t>
                      </a:r>
                    </a:p>
                  </a:txBody>
                  <a:tcPr marL="36576" marR="36576" marT="36576" marB="36576"/>
                </a:tc>
                <a:extLst>
                  <a:ext uri="{0D108BD9-81ED-4DB2-BD59-A6C34878D82A}">
                    <a16:rowId xmlns:a16="http://schemas.microsoft.com/office/drawing/2014/main" val="3865445640"/>
                  </a:ext>
                </a:extLst>
              </a:tr>
            </a:tbl>
          </a:graphicData>
        </a:graphic>
      </p:graphicFrame>
      <p:sp>
        <p:nvSpPr>
          <p:cNvPr id="5" name="TextBox 4"/>
          <p:cNvSpPr txBox="1"/>
          <p:nvPr/>
        </p:nvSpPr>
        <p:spPr>
          <a:xfrm>
            <a:off x="10223901" y="23264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41029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34762652"/>
              </p:ext>
            </p:extLst>
          </p:nvPr>
        </p:nvGraphicFramePr>
        <p:xfrm>
          <a:off x="216599" y="66094"/>
          <a:ext cx="11793610" cy="6358156"/>
        </p:xfrm>
        <a:graphic>
          <a:graphicData uri="http://schemas.openxmlformats.org/drawingml/2006/table">
            <a:tbl>
              <a:tblPr firstRow="1" bandRow="1">
                <a:tableStyleId>{5940675A-B579-460E-94D1-54222C63F5DA}</a:tableStyleId>
              </a:tblPr>
              <a:tblGrid>
                <a:gridCol w="2279555">
                  <a:extLst>
                    <a:ext uri="{9D8B030D-6E8A-4147-A177-3AD203B41FA5}">
                      <a16:colId xmlns:a16="http://schemas.microsoft.com/office/drawing/2014/main" val="20000"/>
                    </a:ext>
                  </a:extLst>
                </a:gridCol>
                <a:gridCol w="9514055">
                  <a:extLst>
                    <a:ext uri="{9D8B030D-6E8A-4147-A177-3AD203B41FA5}">
                      <a16:colId xmlns:a16="http://schemas.microsoft.com/office/drawing/2014/main" val="20001"/>
                    </a:ext>
                  </a:extLst>
                </a:gridCol>
              </a:tblGrid>
              <a:tr h="259254">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Levee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raised bank found on either side of a river, formed naturally by regular flooding or built up by people to protect the area against flooding</a:t>
                      </a:r>
                    </a:p>
                  </a:txBody>
                  <a:tcPr marL="36576" marR="36576" marT="36576" marB="36576"/>
                </a:tc>
                <a:extLst>
                  <a:ext uri="{0D108BD9-81ED-4DB2-BD59-A6C34878D82A}">
                    <a16:rowId xmlns:a16="http://schemas.microsoft.com/office/drawing/2014/main" val="10001"/>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Load</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material transported by a river</a:t>
                      </a:r>
                    </a:p>
                  </a:txBody>
                  <a:tcPr marL="36576" marR="36576" marT="36576" marB="36576"/>
                </a:tc>
                <a:extLst>
                  <a:ext uri="{0D108BD9-81ED-4DB2-BD59-A6C34878D82A}">
                    <a16:rowId xmlns:a16="http://schemas.microsoft.com/office/drawing/2014/main" val="3157783359"/>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Long profile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gradient of a river, from its source to its mouth</a:t>
                      </a:r>
                    </a:p>
                  </a:txBody>
                  <a:tcPr marL="36576" marR="36576" marT="36576" marB="36576"/>
                </a:tc>
                <a:extLst>
                  <a:ext uri="{0D108BD9-81ED-4DB2-BD59-A6C34878D82A}">
                    <a16:rowId xmlns:a16="http://schemas.microsoft.com/office/drawing/2014/main" val="3358326006"/>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Meander</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wide bend in a river</a:t>
                      </a:r>
                    </a:p>
                  </a:txBody>
                  <a:tcPr marL="36576" marR="36576" marT="36576" marB="36576"/>
                </a:tc>
                <a:extLst>
                  <a:ext uri="{0D108BD9-81ED-4DB2-BD59-A6C34878D82A}">
                    <a16:rowId xmlns:a16="http://schemas.microsoft.com/office/drawing/2014/main" val="1298195780"/>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Mudflats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areas of fine sediment deposits which over time can develop in saltmarshes</a:t>
                      </a:r>
                    </a:p>
                  </a:txBody>
                  <a:tcPr marL="36576" marR="36576" marT="36576" marB="36576"/>
                </a:tc>
                <a:extLst>
                  <a:ext uri="{0D108BD9-81ED-4DB2-BD59-A6C34878D82A}">
                    <a16:rowId xmlns:a16="http://schemas.microsoft.com/office/drawing/2014/main" val="2584063083"/>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Ox-bow lake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an arc-shaped lake on a floodplain formed by a cut-off meander</a:t>
                      </a:r>
                    </a:p>
                  </a:txBody>
                  <a:tcPr marL="36576" marR="36576" marT="36576" marB="36576"/>
                </a:tc>
                <a:extLst>
                  <a:ext uri="{0D108BD9-81ED-4DB2-BD59-A6C34878D82A}">
                    <a16:rowId xmlns:a16="http://schemas.microsoft.com/office/drawing/2014/main" val="2555449906"/>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Plunge pool</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deep and turbulent area of water where the river ‘plunges’ over a waterfall</a:t>
                      </a:r>
                    </a:p>
                  </a:txBody>
                  <a:tcPr marL="36576" marR="36576" marT="36576" marB="36576"/>
                </a:tc>
                <a:extLst>
                  <a:ext uri="{0D108BD9-81ED-4DB2-BD59-A6C34878D82A}">
                    <a16:rowId xmlns:a16="http://schemas.microsoft.com/office/drawing/2014/main" val="565577198"/>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Saltation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hopping movement of pebbles along a river or sea bed</a:t>
                      </a:r>
                    </a:p>
                  </a:txBody>
                  <a:tcPr marL="36576" marR="36576" marT="36576" marB="36576"/>
                </a:tc>
                <a:extLst>
                  <a:ext uri="{0D108BD9-81ED-4DB2-BD59-A6C34878D82A}">
                    <a16:rowId xmlns:a16="http://schemas.microsoft.com/office/drawing/2014/main" val="10003"/>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Saltmarshes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important natural habitats often found in sheltered river estuaries behind spits where there is very little flow of water</a:t>
                      </a:r>
                    </a:p>
                  </a:txBody>
                  <a:tcPr marL="36576" marR="36576" marT="36576" marB="36576"/>
                </a:tc>
                <a:extLst>
                  <a:ext uri="{0D108BD9-81ED-4DB2-BD59-A6C34878D82A}">
                    <a16:rowId xmlns:a16="http://schemas.microsoft.com/office/drawing/2014/main" val="3925240874"/>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Solution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dissolved rocks and minerals often derived from limestone or chalk</a:t>
                      </a:r>
                    </a:p>
                  </a:txBody>
                  <a:tcPr marL="36576" marR="36576" marT="36576" marB="36576"/>
                </a:tc>
                <a:extLst>
                  <a:ext uri="{0D108BD9-81ED-4DB2-BD59-A6C34878D82A}">
                    <a16:rowId xmlns:a16="http://schemas.microsoft.com/office/drawing/2014/main" val="3041935017"/>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Suspension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small particles carried in river flow or sea water, i.e. sands, silts and clays</a:t>
                      </a:r>
                    </a:p>
                  </a:txBody>
                  <a:tcPr marL="36576" marR="36576" marT="36576" marB="36576"/>
                </a:tc>
                <a:extLst>
                  <a:ext uri="{0D108BD9-81ED-4DB2-BD59-A6C34878D82A}">
                    <a16:rowId xmlns:a16="http://schemas.microsoft.com/office/drawing/2014/main" val="689662382"/>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Thalweg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course of the fastest flow (velocity) within a river</a:t>
                      </a:r>
                    </a:p>
                  </a:txBody>
                  <a:tcPr marL="36576" marR="36576" marT="36576" marB="36576"/>
                </a:tc>
                <a:extLst>
                  <a:ext uri="{0D108BD9-81ED-4DB2-BD59-A6C34878D82A}">
                    <a16:rowId xmlns:a16="http://schemas.microsoft.com/office/drawing/2014/main" val="3898045413"/>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Time lag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time in hours between the highest rainfall and the highest (peak) discharge</a:t>
                      </a:r>
                    </a:p>
                  </a:txBody>
                  <a:tcPr marL="36576" marR="36576" marT="36576" marB="36576"/>
                </a:tc>
                <a:extLst>
                  <a:ext uri="{0D108BD9-81ED-4DB2-BD59-A6C34878D82A}">
                    <a16:rowId xmlns:a16="http://schemas.microsoft.com/office/drawing/2014/main" val="4149408354"/>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Traction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where material is rolled along a river bed or by waves</a:t>
                      </a:r>
                    </a:p>
                  </a:txBody>
                  <a:tcPr marL="36576" marR="36576" marT="36576" marB="36576"/>
                </a:tc>
                <a:extLst>
                  <a:ext uri="{0D108BD9-81ED-4DB2-BD59-A6C34878D82A}">
                    <a16:rowId xmlns:a16="http://schemas.microsoft.com/office/drawing/2014/main" val="1235971345"/>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Transportation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movement of eroded material</a:t>
                      </a:r>
                    </a:p>
                  </a:txBody>
                  <a:tcPr marL="36576" marR="36576" marT="36576" marB="36576"/>
                </a:tc>
                <a:extLst>
                  <a:ext uri="{0D108BD9-81ED-4DB2-BD59-A6C34878D82A}">
                    <a16:rowId xmlns:a16="http://schemas.microsoft.com/office/drawing/2014/main" val="926076416"/>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Tributary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small stream that joins a larger river</a:t>
                      </a:r>
                    </a:p>
                  </a:txBody>
                  <a:tcPr marL="36576" marR="36576" marT="36576" marB="36576"/>
                </a:tc>
                <a:extLst>
                  <a:ext uri="{0D108BD9-81ED-4DB2-BD59-A6C34878D82A}">
                    <a16:rowId xmlns:a16="http://schemas.microsoft.com/office/drawing/2014/main" val="3972796075"/>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Velocity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rate of the river flow</a:t>
                      </a:r>
                    </a:p>
                  </a:txBody>
                  <a:tcPr marL="36576" marR="36576" marT="36576" marB="36576"/>
                </a:tc>
                <a:extLst>
                  <a:ext uri="{0D108BD9-81ED-4DB2-BD59-A6C34878D82A}">
                    <a16:rowId xmlns:a16="http://schemas.microsoft.com/office/drawing/2014/main" val="1539621257"/>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Vertical erosion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downward erosion of the river bed</a:t>
                      </a:r>
                    </a:p>
                  </a:txBody>
                  <a:tcPr marL="36576" marR="36576" marT="36576" marB="36576"/>
                </a:tc>
                <a:extLst>
                  <a:ext uri="{0D108BD9-81ED-4DB2-BD59-A6C34878D82A}">
                    <a16:rowId xmlns:a16="http://schemas.microsoft.com/office/drawing/2014/main" val="857283915"/>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V-shaped valley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US" sz="1200" kern="1400" dirty="0">
                          <a:ln>
                            <a:noFill/>
                          </a:ln>
                          <a:solidFill>
                            <a:srgbClr val="000000"/>
                          </a:solidFill>
                          <a:effectLst/>
                          <a:latin typeface="Gill Sans MT" panose="020B0502020104020203" pitchFamily="34" charset="0"/>
                        </a:rPr>
                        <a:t>steep-sided valley</a:t>
                      </a:r>
                    </a:p>
                  </a:txBody>
                  <a:tcPr marL="36576" marR="36576" marT="36576" marB="36576"/>
                </a:tc>
                <a:extLst>
                  <a:ext uri="{0D108BD9-81ED-4DB2-BD59-A6C34878D82A}">
                    <a16:rowId xmlns:a16="http://schemas.microsoft.com/office/drawing/2014/main" val="1624538840"/>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Waterfall</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step in the long profile of a river usually formed when a river crosses over a hard (resistant) band of rock</a:t>
                      </a:r>
                    </a:p>
                  </a:txBody>
                  <a:tcPr marL="36576" marR="36576" marT="36576" marB="36576"/>
                </a:tc>
                <a:extLst>
                  <a:ext uri="{0D108BD9-81ED-4DB2-BD59-A6C34878D82A}">
                    <a16:rowId xmlns:a16="http://schemas.microsoft.com/office/drawing/2014/main" val="158067409"/>
                  </a:ext>
                </a:extLst>
              </a:tr>
              <a:tr h="276538">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Watershed</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edge of the river basin</a:t>
                      </a:r>
                    </a:p>
                  </a:txBody>
                  <a:tcPr marL="36576" marR="36576" marT="36576" marB="36576"/>
                </a:tc>
                <a:extLst>
                  <a:ext uri="{0D108BD9-81ED-4DB2-BD59-A6C34878D82A}">
                    <a16:rowId xmlns:a16="http://schemas.microsoft.com/office/drawing/2014/main" val="425361808"/>
                  </a:ext>
                </a:extLst>
              </a:tr>
              <a:tr h="276538">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Wetlands</a:t>
                      </a:r>
                    </a:p>
                  </a:txBody>
                  <a:tcPr marL="36576" marR="36576" marT="36576" marB="36576"/>
                </a:tc>
                <a:tc>
                  <a:txBody>
                    <a:bodyPr/>
                    <a:lstStyle/>
                    <a:p>
                      <a:pPr marR="687070" indent="0" algn="l" rtl="0">
                        <a:lnSpc>
                          <a:spcPct val="120000"/>
                        </a:lnSpc>
                        <a:spcBef>
                          <a:spcPts val="0"/>
                        </a:spcBef>
                        <a:spcAft>
                          <a:spcPts val="0"/>
                        </a:spcAft>
                        <a:tabLst>
                          <a:tab pos="3731666" algn="l"/>
                        </a:tabLst>
                      </a:pPr>
                      <a:r>
                        <a:rPr lang="en-GB" sz="1200" kern="1400" dirty="0">
                          <a:ln>
                            <a:noFill/>
                          </a:ln>
                          <a:solidFill>
                            <a:srgbClr val="000000"/>
                          </a:solidFill>
                          <a:effectLst/>
                          <a:latin typeface="Gill Sans MT" panose="020B0502020104020203" pitchFamily="34" charset="0"/>
                        </a:rPr>
                        <a:t>saturated areas of land, often found on river floodplains</a:t>
                      </a:r>
                    </a:p>
                  </a:txBody>
                  <a:tcPr marL="36576" marR="36576" marT="36576" marB="36576"/>
                </a:tc>
                <a:extLst>
                  <a:ext uri="{0D108BD9-81ED-4DB2-BD59-A6C34878D82A}">
                    <a16:rowId xmlns:a16="http://schemas.microsoft.com/office/drawing/2014/main" val="3865445640"/>
                  </a:ext>
                </a:extLst>
              </a:tr>
            </a:tbl>
          </a:graphicData>
        </a:graphic>
      </p:graphicFrame>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159438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42104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69711255"/>
              </p:ext>
            </p:extLst>
          </p:nvPr>
        </p:nvGraphicFramePr>
        <p:xfrm>
          <a:off x="263434" y="541018"/>
          <a:ext cx="11658600" cy="5599295"/>
        </p:xfrm>
        <a:graphic>
          <a:graphicData uri="http://schemas.openxmlformats.org/drawingml/2006/table">
            <a:tbl>
              <a:tblPr firstRow="1" bandRow="1">
                <a:tableStyleId>{5940675A-B579-460E-94D1-54222C63F5DA}</a:tableStyleId>
              </a:tblPr>
              <a:tblGrid>
                <a:gridCol w="2253461">
                  <a:extLst>
                    <a:ext uri="{9D8B030D-6E8A-4147-A177-3AD203B41FA5}">
                      <a16:colId xmlns:a16="http://schemas.microsoft.com/office/drawing/2014/main" val="20000"/>
                    </a:ext>
                  </a:extLst>
                </a:gridCol>
                <a:gridCol w="9405139">
                  <a:extLst>
                    <a:ext uri="{9D8B030D-6E8A-4147-A177-3AD203B41FA5}">
                      <a16:colId xmlns:a16="http://schemas.microsoft.com/office/drawing/2014/main" val="20001"/>
                    </a:ext>
                  </a:extLst>
                </a:gridCol>
              </a:tblGrid>
              <a:tr h="4060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u="none" dirty="0">
                          <a:solidFill>
                            <a:schemeClr val="tx1"/>
                          </a:solidFill>
                          <a:latin typeface="Gill Sans MT" panose="020B0502020104020203" pitchFamily="34" charset="0"/>
                        </a:rPr>
                        <a:t>Muscular system - Antagonistic pairs</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81757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a:rPr>
                        <a:t>Tendons connect muscle to bone and ligaments connect bone to bone. Voluntary muscles allow for movement as they produce a force which causes the attached bones to move in a specific direction. Muscles which are attached via tendons work together to create this.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655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Antagonistic pairs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where two muscles work together to create movement. There are two main categories that outline how these muscles work together; agonist and the antagonist.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the also known as the prime mover.  This is the muscle that contracts and causes the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7864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This is the opposite muscle that relaxes and in most cases lengthens as the movement occurs.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74974">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system – Muscle fibre types</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40604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All skeletal muscle contains a mixture of Slow Twitch and Fast Twitch muscle fibres- this is based on their speed of contraction. </a:t>
                      </a:r>
                      <a:r>
                        <a:rPr lang="en-US" altLang="en-US" sz="1200" b="0" u="none" dirty="0">
                          <a:solidFill>
                            <a:schemeClr val="tx1"/>
                          </a:solidFill>
                          <a:latin typeface="Gill Sans MT" panose="020B0502020104020203" pitchFamily="34" charset="0"/>
                          <a:cs typeface="Arial" panose="020B0604020202020204" pitchFamily="34" charset="0"/>
                        </a:rPr>
                        <a:t>There are 3 types of muscle fibre.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Fast Twitch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Is broken down into two </a:t>
                      </a:r>
                      <a:r>
                        <a:rPr lang="en-US" altLang="en-US" sz="1200" b="0" u="none" dirty="0" err="1">
                          <a:solidFill>
                            <a:schemeClr val="tx1"/>
                          </a:solidFill>
                          <a:latin typeface="Gill Sans MT" panose="020B0502020104020203" pitchFamily="34" charset="0"/>
                          <a:cs typeface="Arial" panose="020B0604020202020204" pitchFamily="34" charset="0"/>
                        </a:rPr>
                        <a:t>types;Type</a:t>
                      </a:r>
                      <a:r>
                        <a:rPr lang="en-US" altLang="en-US" sz="1200" b="0" u="none" dirty="0">
                          <a:solidFill>
                            <a:schemeClr val="tx1"/>
                          </a:solidFill>
                          <a:latin typeface="Gill Sans MT" panose="020B0502020104020203" pitchFamily="34" charset="0"/>
                          <a:cs typeface="Arial" panose="020B0604020202020204" pitchFamily="34" charset="0"/>
                        </a:rPr>
                        <a:t> 2 x &amp; Type 2 b.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kern="1400" dirty="0">
                          <a:ln>
                            <a:noFill/>
                          </a:ln>
                          <a:solidFill>
                            <a:schemeClr val="tx1"/>
                          </a:solidFill>
                          <a:effectLst/>
                          <a:latin typeface="Gill Sans MT" panose="020B0502020104020203" pitchFamily="34" charset="0"/>
                        </a:rPr>
                        <a:t>Fast twitch - </a:t>
                      </a:r>
                      <a:r>
                        <a:rPr lang="en-US" altLang="en-US" sz="1200" b="0" u="none" dirty="0">
                          <a:solidFill>
                            <a:schemeClr val="tx1"/>
                          </a:solidFill>
                          <a:latin typeface="Gill Sans MT" panose="020B0502020104020203" pitchFamily="34" charset="0"/>
                          <a:cs typeface="Arial" panose="020B0604020202020204" pitchFamily="34" charset="0"/>
                        </a:rPr>
                        <a:t>Type 2 x/2b</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Produces highest force, fast contracting, Low endurance, good for short distances – Sprint start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Type 2a</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 high force, moderate speed of contraction, medium endurance, more resistant to fatigue, Sprinting over longer distances.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9362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Slow Twitch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They contract slowly and with less force. Provide a low speed of contraction, high endurance, can keep going, don’t produce much power. These fibres have a rich blood (and oxygen) supply.  This makes them red in colour. They are slower to fatigue, and so are used for more endurance events e.g. long distance swimming/ running.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414460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584563"/>
          <a:ext cx="11684726" cy="4884423"/>
        </p:xfrm>
        <a:graphic>
          <a:graphicData uri="http://schemas.openxmlformats.org/drawingml/2006/table">
            <a:tbl>
              <a:tblPr firstRow="1" bandRow="1">
                <a:tableStyleId>{5940675A-B579-460E-94D1-54222C63F5DA}</a:tableStyleId>
              </a:tblPr>
              <a:tblGrid>
                <a:gridCol w="2258510">
                  <a:extLst>
                    <a:ext uri="{9D8B030D-6E8A-4147-A177-3AD203B41FA5}">
                      <a16:colId xmlns:a16="http://schemas.microsoft.com/office/drawing/2014/main" val="20000"/>
                    </a:ext>
                  </a:extLst>
                </a:gridCol>
                <a:gridCol w="9426216">
                  <a:extLst>
                    <a:ext uri="{9D8B030D-6E8A-4147-A177-3AD203B41FA5}">
                      <a16:colId xmlns:a16="http://schemas.microsoft.com/office/drawing/2014/main" val="20001"/>
                    </a:ext>
                  </a:extLst>
                </a:gridCol>
              </a:tblGrid>
              <a:tr h="369552">
                <a:tc gridSpan="2">
                  <a:txBody>
                    <a:bodyPr/>
                    <a:lstStyle/>
                    <a:p>
                      <a:pPr algn="ctr"/>
                      <a:r>
                        <a:rPr lang="en-GB" sz="1200" b="0" u="none" dirty="0">
                          <a:solidFill>
                            <a:schemeClr val="tx1"/>
                          </a:solidFill>
                          <a:latin typeface="Gill Sans MT" panose="020B0502020104020203" pitchFamily="34" charset="0"/>
                        </a:rPr>
                        <a:t>Type of muscle found in the body</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53657">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The muscular system is made up of 3 types of muscle which serve different functions within the body.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51515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Smooth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r>
                        <a:rPr lang="en-US" sz="1200" b="0" u="none" dirty="0">
                          <a:solidFill>
                            <a:schemeClr val="tx1"/>
                          </a:solidFill>
                          <a:latin typeface="Gill Sans MT" panose="020B0502020104020203" pitchFamily="34" charset="0"/>
                        </a:rPr>
                        <a:t>This is otherwise known as involuntary muscle </a:t>
                      </a:r>
                      <a:r>
                        <a:rPr lang="en-GB" altLang="en-US" sz="1200" b="0" u="none" dirty="0">
                          <a:solidFill>
                            <a:schemeClr val="tx1"/>
                          </a:solidFill>
                          <a:latin typeface="Gill Sans MT" panose="020B0502020104020203" pitchFamily="34" charset="0"/>
                          <a:ea typeface="Arial" charset="0"/>
                          <a:cs typeface="Arial" charset="0"/>
                        </a:rPr>
                        <a:t>as they are not under our conscious control. They are </a:t>
                      </a:r>
                      <a:r>
                        <a:rPr lang="en-GB" altLang="en-US" sz="1200" b="0" u="none" dirty="0" err="1">
                          <a:solidFill>
                            <a:schemeClr val="tx1"/>
                          </a:solidFill>
                          <a:latin typeface="Gill Sans MT" panose="020B0502020104020203" pitchFamily="34" charset="0"/>
                          <a:ea typeface="Arial" charset="0"/>
                          <a:cs typeface="Arial" charset="0"/>
                        </a:rPr>
                        <a:t>unstriated</a:t>
                      </a:r>
                      <a:r>
                        <a:rPr lang="en-GB" altLang="en-US" sz="1200" b="0" u="none" dirty="0">
                          <a:solidFill>
                            <a:schemeClr val="tx1"/>
                          </a:solidFill>
                          <a:latin typeface="Gill Sans MT" panose="020B0502020104020203" pitchFamily="34" charset="0"/>
                          <a:ea typeface="Arial" charset="0"/>
                          <a:cs typeface="Arial" charset="0"/>
                        </a:rPr>
                        <a:t> and do not fatigue. Functions: Help hollow organs contract.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Cardiac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ea typeface="Arial" charset="0"/>
                          <a:cs typeface="Arial" charset="0"/>
                        </a:rPr>
                        <a:t>Involuntary as it is not under our conscious control. They have striations and do not fatigue. Functions: Contract the heart chambers to move blood to the body and lungs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Skeletal</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Which are </a:t>
                      </a:r>
                      <a:r>
                        <a:rPr lang="en-GB" sz="1200" b="0" u="none" dirty="0">
                          <a:solidFill>
                            <a:schemeClr val="tx1"/>
                          </a:solidFill>
                          <a:latin typeface="Gill Sans MT" panose="020B0502020104020203" pitchFamily="34" charset="0"/>
                          <a:cs typeface="Arial" charset="0"/>
                        </a:rPr>
                        <a:t>v</a:t>
                      </a:r>
                      <a:r>
                        <a:rPr lang="en-GB" altLang="en-US" sz="1200" b="0" u="none" dirty="0">
                          <a:solidFill>
                            <a:schemeClr val="tx1"/>
                          </a:solidFill>
                          <a:latin typeface="Gill Sans MT" panose="020B0502020104020203" pitchFamily="34" charset="0"/>
                          <a:ea typeface="Arial" charset="0"/>
                          <a:cs typeface="Arial" charset="0"/>
                        </a:rPr>
                        <a:t>oluntary as it is under our conscious control. They have some striations and they fatigue. They attach to bones via tendons. When they shorten and lengthen, movement occurs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41276">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contractions </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6955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There are two types of contraction that occur on skeletal muscles; Isotonic and Isometric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1. Isometric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Involves </a:t>
                      </a:r>
                      <a:r>
                        <a:rPr lang="en-US" altLang="en-US" sz="1200" b="0" u="none" dirty="0">
                          <a:solidFill>
                            <a:schemeClr val="tx1"/>
                          </a:solidFill>
                          <a:latin typeface="Gill Sans MT" panose="020B0502020104020203" pitchFamily="34" charset="0"/>
                          <a:cs typeface="Calibri"/>
                        </a:rPr>
                        <a:t>c</a:t>
                      </a:r>
                      <a:r>
                        <a:rPr lang="en-US" sz="1200" b="0" u="none" dirty="0">
                          <a:solidFill>
                            <a:schemeClr val="tx1"/>
                          </a:solidFill>
                          <a:latin typeface="Gill Sans MT" panose="020B0502020104020203" pitchFamily="34" charset="0"/>
                          <a:cs typeface="Calibri"/>
                        </a:rPr>
                        <a:t>ontractions where the muscle remains the same length.</a:t>
                      </a:r>
                    </a:p>
                  </a:txBody>
                  <a:tcPr marL="36576" marR="36576" marT="36576" marB="36576" anchor="ctr"/>
                </a:tc>
                <a:extLst>
                  <a:ext uri="{0D108BD9-81ED-4DB2-BD59-A6C34878D82A}">
                    <a16:rowId xmlns:a16="http://schemas.microsoft.com/office/drawing/2014/main" val="396156509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2. Isotonic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Involves contractions when muscle length contraction to either become shorter or longer. The two types of isotonic contractions are; Concentric and Eccentric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69552">
                <a:tc>
                  <a:txBody>
                    <a:bodyPr/>
                    <a:lstStyle/>
                    <a:p>
                      <a:pPr marR="0" indent="0" algn="l"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Isotonic – Concentrix contraction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are those where the muscles shortens as it contracts.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Eccentric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where the muscle lengthens.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338244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420619787"/>
              </p:ext>
            </p:extLst>
          </p:nvPr>
        </p:nvGraphicFramePr>
        <p:xfrm>
          <a:off x="6208296" y="764893"/>
          <a:ext cx="5504733" cy="4858715"/>
        </p:xfrm>
        <a:graphic>
          <a:graphicData uri="http://schemas.openxmlformats.org/drawingml/2006/table">
            <a:tbl>
              <a:tblPr firstRow="1" bandRow="1">
                <a:tableStyleId>{5940675A-B579-460E-94D1-54222C63F5DA}</a:tableStyleId>
              </a:tblPr>
              <a:tblGrid>
                <a:gridCol w="1200767">
                  <a:extLst>
                    <a:ext uri="{9D8B030D-6E8A-4147-A177-3AD203B41FA5}">
                      <a16:colId xmlns:a16="http://schemas.microsoft.com/office/drawing/2014/main" val="20000"/>
                    </a:ext>
                  </a:extLst>
                </a:gridCol>
                <a:gridCol w="4303966">
                  <a:extLst>
                    <a:ext uri="{9D8B030D-6E8A-4147-A177-3AD203B41FA5}">
                      <a16:colId xmlns:a16="http://schemas.microsoft.com/office/drawing/2014/main" val="20001"/>
                    </a:ext>
                  </a:extLst>
                </a:gridCol>
              </a:tblGrid>
              <a:tr h="266446">
                <a:tc gridSpan="2">
                  <a:txBody>
                    <a:bodyPr/>
                    <a:lstStyle/>
                    <a:p>
                      <a:pPr algn="ctr"/>
                      <a:r>
                        <a:rPr lang="en-US" sz="1200" b="1" dirty="0">
                          <a:latin typeface="Gill Sans MT" panose="020B0502020104020203" pitchFamily="34" charset="0"/>
                        </a:rPr>
                        <a:t>Strings and lists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795909">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GUI	</a:t>
                      </a:r>
                    </a:p>
                  </a:txBody>
                  <a:tcPr marL="63500" marR="63500" marT="127000" marB="12700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Acronym for graphical user interface. It is an event-driven program that allows the user to interact with it in a variety of ways. For example, buttons and icons</a:t>
                      </a:r>
                    </a:p>
                  </a:txBody>
                  <a:tcPr marL="63500" marR="63500" marT="127000" marB="127000" anchor="ctr"/>
                </a:tc>
                <a:extLst>
                  <a:ext uri="{0D108BD9-81ED-4DB2-BD59-A6C34878D82A}">
                    <a16:rowId xmlns:a16="http://schemas.microsoft.com/office/drawing/2014/main" val="330105049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Concatenate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two or more strings are joined together</a:t>
                      </a:r>
                    </a:p>
                  </a:txBody>
                  <a:tcPr marL="63500" marR="63500" marT="127000" marB="127000" anchor="ctr"/>
                </a:tc>
                <a:extLst>
                  <a:ext uri="{0D108BD9-81ED-4DB2-BD59-A6C34878D82A}">
                    <a16:rowId xmlns:a16="http://schemas.microsoft.com/office/drawing/2014/main" val="2224134061"/>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String</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value that is text. This can include numbers but they will be read as text</a:t>
                      </a:r>
                    </a:p>
                  </a:txBody>
                  <a:tcPr marL="63500" marR="63500" marT="127000" marB="127000" anchor="ctr"/>
                </a:tc>
                <a:extLst>
                  <a:ext uri="{0D108BD9-81ED-4DB2-BD59-A6C34878D82A}">
                    <a16:rowId xmlns:a16="http://schemas.microsoft.com/office/drawing/2014/main" val="10001"/>
                  </a:ext>
                </a:extLst>
              </a:tr>
              <a:tr h="606755">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Array</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fixed (static) data structure that holds items of the same data type under one name</a:t>
                      </a:r>
                    </a:p>
                  </a:txBody>
                  <a:tcPr marL="63500" marR="63500" marT="127000" marB="127000" anchor="ctr"/>
                </a:tc>
                <a:extLst>
                  <a:ext uri="{0D108BD9-81ED-4DB2-BD59-A6C34878D82A}">
                    <a16:rowId xmlns:a16="http://schemas.microsoft.com/office/drawing/2014/main" val="10002"/>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Index</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 location of items or elements in a list, array, or string</a:t>
                      </a:r>
                    </a:p>
                  </a:txBody>
                  <a:tcPr marL="63500" marR="63500" marT="127000" marB="127000" anchor="ctr"/>
                </a:tc>
                <a:extLst>
                  <a:ext uri="{0D108BD9-81ED-4DB2-BD59-A6C34878D82A}">
                    <a16:rowId xmlns:a16="http://schemas.microsoft.com/office/drawing/2014/main" val="10003"/>
                  </a:ext>
                </a:extLst>
              </a:tr>
              <a:tr h="417601">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Append</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Adding to an existing data structure</a:t>
                      </a:r>
                    </a:p>
                  </a:txBody>
                  <a:tcPr marL="63500" marR="63500" marT="127000" marB="127000" anchor="ctr"/>
                </a:tc>
                <a:extLst>
                  <a:ext uri="{0D108BD9-81ED-4DB2-BD59-A6C34878D82A}">
                    <a16:rowId xmlns:a16="http://schemas.microsoft.com/office/drawing/2014/main" val="1225530206"/>
                  </a:ext>
                </a:extLst>
              </a:tr>
              <a:tr h="417601">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Data structure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store data in an organised and accessible way</a:t>
                      </a:r>
                    </a:p>
                  </a:txBody>
                  <a:tcPr marL="63500" marR="63500" marT="127000" marB="127000" anchor="ctr"/>
                </a:tc>
                <a:extLst>
                  <a:ext uri="{0D108BD9-81ED-4DB2-BD59-A6C34878D82A}">
                    <a16:rowId xmlns:a16="http://schemas.microsoft.com/office/drawing/2014/main" val="3160735499"/>
                  </a:ext>
                </a:extLst>
              </a:tr>
              <a:tr h="606755">
                <a:tc>
                  <a:txBody>
                    <a:bodyPr/>
                    <a:lstStyle/>
                    <a:p>
                      <a:pPr>
                        <a:lnSpc>
                          <a:spcPct val="115000"/>
                        </a:lnSpc>
                        <a:spcAft>
                          <a:spcPts val="0"/>
                        </a:spcAft>
                      </a:pPr>
                      <a:r>
                        <a:rPr lang="en-GB" sz="1200" b="0">
                          <a:solidFill>
                            <a:schemeClr val="tx1"/>
                          </a:solidFill>
                          <a:effectLst/>
                          <a:latin typeface="Gill Sans MT" panose="020B0502020104020203" pitchFamily="34" charset="0"/>
                          <a:ea typeface="Quicksand"/>
                          <a:cs typeface="Quicksand"/>
                        </a:rPr>
                        <a:t>Operator</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nchor="ctr"/>
                </a:tc>
                <a:extLst>
                  <a:ext uri="{0D108BD9-81ED-4DB2-BD59-A6C34878D82A}">
                    <a16:rowId xmlns:a16="http://schemas.microsoft.com/office/drawing/2014/main" val="196611426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2491442653"/>
              </p:ext>
            </p:extLst>
          </p:nvPr>
        </p:nvGraphicFramePr>
        <p:xfrm>
          <a:off x="406256" y="764892"/>
          <a:ext cx="5609533" cy="5450292"/>
        </p:xfrm>
        <a:graphic>
          <a:graphicData uri="http://schemas.openxmlformats.org/drawingml/2006/table">
            <a:tbl>
              <a:tblPr firstRow="1" bandRow="1">
                <a:tableStyleId>{5940675A-B579-460E-94D1-54222C63F5DA}</a:tableStyleId>
              </a:tblPr>
              <a:tblGrid>
                <a:gridCol w="1457831">
                  <a:extLst>
                    <a:ext uri="{9D8B030D-6E8A-4147-A177-3AD203B41FA5}">
                      <a16:colId xmlns:a16="http://schemas.microsoft.com/office/drawing/2014/main" val="20000"/>
                    </a:ext>
                  </a:extLst>
                </a:gridCol>
                <a:gridCol w="4151702">
                  <a:extLst>
                    <a:ext uri="{9D8B030D-6E8A-4147-A177-3AD203B41FA5}">
                      <a16:colId xmlns:a16="http://schemas.microsoft.com/office/drawing/2014/main" val="1348711743"/>
                    </a:ext>
                  </a:extLst>
                </a:gridCol>
              </a:tblGrid>
              <a:tr h="418860">
                <a:tc gridSpan="2">
                  <a:txBody>
                    <a:bodyPr/>
                    <a:lstStyle/>
                    <a:p>
                      <a:pPr algn="ctr"/>
                      <a:r>
                        <a:rPr lang="en-US" sz="1200" b="1" dirty="0">
                          <a:effectLst/>
                          <a:latin typeface="Gill Sans MT" panose="020B0502020104020203" pitchFamily="34" charset="0"/>
                        </a:rPr>
                        <a:t>Processes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8532">
                <a:tc>
                  <a:txBody>
                    <a:bodyPr/>
                    <a:lstStyle/>
                    <a:p>
                      <a:r>
                        <a:rPr lang="en-GB" sz="1200" b="1" dirty="0">
                          <a:solidFill>
                            <a:schemeClr val="tx1"/>
                          </a:solidFill>
                          <a:effectLst/>
                          <a:latin typeface="Gill Sans MT" panose="020B0502020104020203" pitchFamily="34" charset="0"/>
                        </a:rPr>
                        <a:t>Decomposition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Breaking down a complex problem or system into smaller part</a:t>
                      </a:r>
                    </a:p>
                  </a:txBody>
                  <a:tcPr anchor="ctr"/>
                </a:tc>
                <a:extLst>
                  <a:ext uri="{0D108BD9-81ED-4DB2-BD59-A6C34878D82A}">
                    <a16:rowId xmlns:a16="http://schemas.microsoft.com/office/drawing/2014/main" val="10001"/>
                  </a:ext>
                </a:extLst>
              </a:tr>
              <a:tr h="518532">
                <a:tc>
                  <a:txBody>
                    <a:bodyPr/>
                    <a:lstStyle/>
                    <a:p>
                      <a:r>
                        <a:rPr lang="en-GB" sz="1200" b="1" dirty="0">
                          <a:solidFill>
                            <a:schemeClr val="tx1"/>
                          </a:solidFill>
                          <a:effectLst/>
                          <a:latin typeface="Gill Sans MT" panose="020B0502020104020203" pitchFamily="34" charset="0"/>
                        </a:rPr>
                        <a:t>Algorithm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step-by-step procedure that is created to solve a problem</a:t>
                      </a:r>
                    </a:p>
                  </a:txBody>
                  <a:tcPr anchor="ctr"/>
                </a:tc>
                <a:extLst>
                  <a:ext uri="{0D108BD9-81ED-4DB2-BD59-A6C34878D82A}">
                    <a16:rowId xmlns:a16="http://schemas.microsoft.com/office/drawing/2014/main" val="1292936313"/>
                  </a:ext>
                </a:extLst>
              </a:tr>
              <a:tr h="518532">
                <a:tc>
                  <a:txBody>
                    <a:bodyPr/>
                    <a:lstStyle/>
                    <a:p>
                      <a:r>
                        <a:rPr lang="en-GB" sz="1200" b="1" dirty="0">
                          <a:solidFill>
                            <a:schemeClr val="tx1"/>
                          </a:solidFill>
                          <a:effectLst/>
                          <a:latin typeface="Gill Sans MT" panose="020B0502020104020203" pitchFamily="34" charset="0"/>
                        </a:rPr>
                        <a:t>Abstraction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Remove specific details and keeping the general relevant patterns</a:t>
                      </a:r>
                    </a:p>
                  </a:txBody>
                  <a:tcPr anchor="ctr"/>
                </a:tc>
                <a:extLst>
                  <a:ext uri="{0D108BD9-81ED-4DB2-BD59-A6C34878D82A}">
                    <a16:rowId xmlns:a16="http://schemas.microsoft.com/office/drawing/2014/main" val="10002"/>
                  </a:ext>
                </a:extLst>
              </a:tr>
              <a:tr h="518532">
                <a:tc>
                  <a:txBody>
                    <a:bodyPr/>
                    <a:lstStyle/>
                    <a:p>
                      <a:r>
                        <a:rPr lang="en-US" sz="1200" b="1" dirty="0">
                          <a:effectLst/>
                          <a:latin typeface="Gill Sans MT" panose="020B0502020104020203" pitchFamily="34" charset="0"/>
                        </a:rPr>
                        <a:t>Computational thinking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Computational Thinking is all about understanding how computers think and make decisions</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3"/>
                  </a:ext>
                </a:extLst>
              </a:tr>
              <a:tr h="518532">
                <a:tc gridSpan="2">
                  <a:txBody>
                    <a:bodyPr/>
                    <a:lstStyle/>
                    <a:p>
                      <a:pPr algn="ctr"/>
                      <a:r>
                        <a:rPr lang="en-US" sz="1200" b="1" dirty="0">
                          <a:effectLst/>
                          <a:latin typeface="Gill Sans MT" panose="020B0502020104020203" pitchFamily="34" charset="0"/>
                        </a:rPr>
                        <a:t>Sorting and Searching</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Bubble sort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Bubble Sort is the simplest sorting algorithm that works by repeatedly swapping the adjacent elements if they are in the wrong order</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5"/>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Merge sort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Merge sort continuously cuts down a list into multiple sub-lists until each has only one item, then merges those sub-lists into a sorted list</a:t>
                      </a:r>
                    </a:p>
                  </a:txBody>
                  <a:tcPr anchor="ctr"/>
                </a:tc>
                <a:extLst>
                  <a:ext uri="{0D108BD9-81ED-4DB2-BD59-A6C34878D82A}">
                    <a16:rowId xmlns:a16="http://schemas.microsoft.com/office/drawing/2014/main" val="10006"/>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Insertion sort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rPr>
                        <a:t>An insertion sort compares values in turn, starting with the second value in the list. If this value is greater than the value to the left of it, no changes are made</a:t>
                      </a:r>
                    </a:p>
                  </a:txBody>
                  <a:tcPr anchor="ctr"/>
                </a:tc>
                <a:extLst>
                  <a:ext uri="{0D108BD9-81ED-4DB2-BD59-A6C34878D82A}">
                    <a16:rowId xmlns:a16="http://schemas.microsoft.com/office/drawing/2014/main" val="535829074"/>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Linear search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Starting at the beginning of the data set, each item of data is examined until a match is made</a:t>
                      </a:r>
                    </a:p>
                  </a:txBody>
                  <a:tcPr anchor="ctr"/>
                </a:tc>
                <a:extLst>
                  <a:ext uri="{0D108BD9-81ED-4DB2-BD59-A6C34878D82A}">
                    <a16:rowId xmlns:a16="http://schemas.microsoft.com/office/drawing/2014/main" val="2432269375"/>
                  </a:ext>
                </a:extLst>
              </a:tr>
            </a:tbl>
          </a:graphicData>
        </a:graphic>
      </p:graphicFrame>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399490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126851"/>
              </p:ext>
            </p:extLst>
          </p:nvPr>
        </p:nvGraphicFramePr>
        <p:xfrm>
          <a:off x="176626" y="344951"/>
          <a:ext cx="11858620" cy="6325814"/>
        </p:xfrm>
        <a:graphic>
          <a:graphicData uri="http://schemas.openxmlformats.org/drawingml/2006/table">
            <a:tbl>
              <a:tblPr firstRow="1" bandRow="1">
                <a:tableStyleId>{5940675A-B579-460E-94D1-54222C63F5DA}</a:tableStyleId>
              </a:tblPr>
              <a:tblGrid>
                <a:gridCol w="1484570">
                  <a:extLst>
                    <a:ext uri="{9D8B030D-6E8A-4147-A177-3AD203B41FA5}">
                      <a16:colId xmlns:a16="http://schemas.microsoft.com/office/drawing/2014/main" val="20000"/>
                    </a:ext>
                  </a:extLst>
                </a:gridCol>
                <a:gridCol w="10374050">
                  <a:extLst>
                    <a:ext uri="{9D8B030D-6E8A-4147-A177-3AD203B41FA5}">
                      <a16:colId xmlns:a16="http://schemas.microsoft.com/office/drawing/2014/main" val="20001"/>
                    </a:ext>
                  </a:extLst>
                </a:gridCol>
              </a:tblGrid>
              <a:tr h="289611">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Identity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Identity is the qualities, beliefs, personality traits, appearance, and/or expressions that characterize a person or group </a:t>
                      </a:r>
                    </a:p>
                  </a:txBody>
                  <a:tcPr marL="36576" marR="36576" marT="36576" marB="36576" anchor="ctr"/>
                </a:tc>
                <a:extLst>
                  <a:ext uri="{0D108BD9-81ED-4DB2-BD59-A6C34878D82A}">
                    <a16:rowId xmlns:a16="http://schemas.microsoft.com/office/drawing/2014/main" val="10001"/>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Gender</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either of the two sexes (male and female), especially when considered with reference to social and cultural differences rather than biological ones. The term is also used more broadly to denote a range of identities that do not correspond to established ideas of male and female. </a:t>
                      </a:r>
                    </a:p>
                  </a:txBody>
                  <a:tcPr marL="36576" marR="36576" marT="36576" marB="36576" anchor="ctr"/>
                </a:tc>
                <a:extLst>
                  <a:ext uri="{0D108BD9-81ED-4DB2-BD59-A6C34878D82A}">
                    <a16:rowId xmlns:a16="http://schemas.microsoft.com/office/drawing/2014/main" val="10002"/>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Analysis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 study is the breakdown of the artistic elements in an artwork to discover how it portrays meaning.</a:t>
                      </a:r>
                    </a:p>
                    <a:p>
                      <a:r>
                        <a:rPr lang="en-GB" sz="1200" kern="1200" dirty="0">
                          <a:solidFill>
                            <a:schemeClr val="tx1"/>
                          </a:solidFill>
                          <a:effectLst/>
                          <a:latin typeface="Gill Sans MT" panose="020B0502020104020203" pitchFamily="34" charset="0"/>
                          <a:ea typeface="+mn-ea"/>
                          <a:cs typeface="+mn-cs"/>
                        </a:rPr>
                        <a:t>Analysing art is an aspect that many students find difficult, practicing it will help you develop your language and skills.</a:t>
                      </a:r>
                    </a:p>
                  </a:txBody>
                  <a:tcPr marL="36576" marR="36576" marT="36576" marB="36576" anchor="ctr"/>
                </a:tc>
                <a:extLst>
                  <a:ext uri="{0D108BD9-81ED-4DB2-BD59-A6C34878D82A}">
                    <a16:rowId xmlns:a16="http://schemas.microsoft.com/office/drawing/2014/main" val="10003"/>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Transcription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Transcription in painting is copying, but often with a different purpose than to produce a replica. Artists use transcription to learn how another artist worked: how she constructed her painting, produced brush strokes and visual effects, and how they mixed colours </a:t>
                      </a:r>
                    </a:p>
                  </a:txBody>
                  <a:tcPr marL="36576" marR="36576" marT="36576" marB="36576" anchor="ctr"/>
                </a:tc>
                <a:extLst>
                  <a:ext uri="{0D108BD9-81ED-4DB2-BD59-A6C34878D82A}">
                    <a16:rowId xmlns:a16="http://schemas.microsoft.com/office/drawing/2014/main" val="10004"/>
                  </a:ext>
                </a:extLst>
              </a:tr>
              <a:tr h="3063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Critic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person who judges the merits of literary or artistic works, especially one who does so professionally. </a:t>
                      </a:r>
                    </a:p>
                  </a:txBody>
                  <a:tcPr marL="36576" marR="36576" marT="36576" marB="36576" anchor="ctr"/>
                </a:tc>
                <a:extLst>
                  <a:ext uri="{0D108BD9-81ED-4DB2-BD59-A6C34878D82A}">
                    <a16:rowId xmlns:a16="http://schemas.microsoft.com/office/drawing/2014/main" val="392524087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Context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Specific to artwork, context consists of all of the things about the artwork that might have influenced the artwork or the maker (artist) but which are not actually part of the artwork. </a:t>
                      </a:r>
                    </a:p>
                  </a:txBody>
                  <a:tcPr marL="36576" marR="36576" marT="36576" marB="36576" anchor="ctr"/>
                </a:tc>
                <a:extLst>
                  <a:ext uri="{0D108BD9-81ED-4DB2-BD59-A6C34878D82A}">
                    <a16:rowId xmlns:a16="http://schemas.microsoft.com/office/drawing/2014/main" val="3041935017"/>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ideas, customs, and social behaviour of a particular people or society </a:t>
                      </a:r>
                    </a:p>
                  </a:txBody>
                  <a:tcPr marL="36576" marR="36576" marT="36576" marB="36576" anchor="ctr"/>
                </a:tc>
                <a:extLst>
                  <a:ext uri="{0D108BD9-81ED-4DB2-BD59-A6C34878D82A}">
                    <a16:rowId xmlns:a16="http://schemas.microsoft.com/office/drawing/2014/main" val="414940835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Impasto</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An oil painting technique that might require a little more practice, Impasto painting was a key feature of many of Van Gogh’s works. Requiring deliberate strokes of thick paint, each mark of the paintbrush is clearly visible in the finished piece.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r h="462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Chiaroscuro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Offering a significant contrast between the lighter and darker aspects of a painting, Chiaroscuro was used a lot by renaissance artists such as </a:t>
                      </a:r>
                      <a:r>
                        <a:rPr lang="en-GB" sz="1200" b="0" i="0" kern="1200" dirty="0" err="1">
                          <a:solidFill>
                            <a:schemeClr val="tx1"/>
                          </a:solidFill>
                          <a:effectLst/>
                          <a:latin typeface="Gill Sans MT" panose="020B0502020104020203" pitchFamily="34" charset="0"/>
                          <a:ea typeface="+mn-ea"/>
                          <a:cs typeface="+mn-cs"/>
                        </a:rPr>
                        <a:t>Rembrant</a:t>
                      </a:r>
                      <a:r>
                        <a:rPr lang="en-GB" sz="1200" b="0" i="0" kern="1200" dirty="0">
                          <a:solidFill>
                            <a:schemeClr val="tx1"/>
                          </a:solidFill>
                          <a:effectLst/>
                          <a:latin typeface="Gill Sans MT" panose="020B0502020104020203" pitchFamily="34" charset="0"/>
                          <a:ea typeface="+mn-ea"/>
                          <a:cs typeface="+mn-cs"/>
                        </a:rPr>
                        <a:t> and Caravaggio.</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748769057"/>
                  </a:ext>
                </a:extLst>
              </a:tr>
              <a:tr h="5356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Under</a:t>
                      </a:r>
                      <a:r>
                        <a:rPr lang="en-GB" sz="1200" kern="1400" baseline="0" dirty="0">
                          <a:ln>
                            <a:noFill/>
                          </a:ln>
                          <a:solidFill>
                            <a:srgbClr val="000000"/>
                          </a:solidFill>
                          <a:effectLst/>
                          <a:latin typeface="Gill Sans MT" panose="020B0502020104020203" pitchFamily="34" charset="0"/>
                        </a:rPr>
                        <a:t> painting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Underpainting removes that fear factor, as it involves ‘sketching’ the subject in one very thin layer of paint and blocking out any background so that you’ll know where to put this later in the creative process. </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Dry Brushing</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The secret to dry brush painting is to apply the paint with the very tip of your brush. Work with a clean, dry brush and scrub it over the surface you're painting. Use a stabbing motion to really push the paint into any crevices. You want to work quickly to brush the paint out well.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146237369"/>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Concept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Concepts are defined as abstract ideas </a:t>
                      </a:r>
                    </a:p>
                  </a:txBody>
                  <a:tcPr marL="36576" marR="36576" marT="36576" marB="36576" anchor="ctr"/>
                </a:tc>
                <a:extLst>
                  <a:ext uri="{0D108BD9-81ED-4DB2-BD59-A6C34878D82A}">
                    <a16:rowId xmlns:a16="http://schemas.microsoft.com/office/drawing/2014/main" val="3189114812"/>
                  </a:ext>
                </a:extLst>
              </a:tr>
              <a:tr h="4221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Theme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Theme relates to the meaning of a painting, rather than the subject, which is specific and basic. A theme is deeper and broader and conveys something more universal. </a:t>
                      </a:r>
                    </a:p>
                  </a:txBody>
                  <a:tcPr marL="36576" marR="36576" marT="36576" marB="36576" anchor="ctr"/>
                </a:tc>
                <a:extLst>
                  <a:ext uri="{0D108BD9-81ED-4DB2-BD59-A6C34878D82A}">
                    <a16:rowId xmlns:a16="http://schemas.microsoft.com/office/drawing/2014/main" val="926076416"/>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Interpret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explain the meaning of (information or actions) </a:t>
                      </a:r>
                    </a:p>
                  </a:txBody>
                  <a:tcPr marL="36576" marR="36576" marT="36576" marB="36576" anchor="ctr"/>
                </a:tc>
                <a:extLst>
                  <a:ext uri="{0D108BD9-81ED-4DB2-BD59-A6C34878D82A}">
                    <a16:rowId xmlns:a16="http://schemas.microsoft.com/office/drawing/2014/main" val="1875491268"/>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 </a:t>
                      </a:r>
                      <a:r>
                        <a:rPr lang="en-GB" sz="1200" kern="1200" dirty="0">
                          <a:solidFill>
                            <a:schemeClr val="tx1"/>
                          </a:solidFill>
                          <a:effectLst/>
                          <a:latin typeface="Gill Sans MT" panose="020B0502020104020203" pitchFamily="34" charset="0"/>
                          <a:ea typeface="+mn-ea"/>
                          <a:cs typeface="+mn-cs"/>
                        </a:rPr>
                        <a:t>note by way of explanation or comment added to a text or diagram </a:t>
                      </a:r>
                    </a:p>
                  </a:txBody>
                  <a:tcPr marL="36576" marR="36576" marT="36576" marB="36576" anchor="ctr"/>
                </a:tc>
                <a:extLst>
                  <a:ext uri="{0D108BD9-81ED-4DB2-BD59-A6C34878D82A}">
                    <a16:rowId xmlns:a16="http://schemas.microsoft.com/office/drawing/2014/main" val="3961565093"/>
                  </a:ext>
                </a:extLst>
              </a:tr>
            </a:tbl>
          </a:graphicData>
        </a:graphic>
      </p:graphicFrame>
      <p:sp>
        <p:nvSpPr>
          <p:cNvPr id="3" name="TextBox 2"/>
          <p:cNvSpPr txBox="1"/>
          <p:nvPr/>
        </p:nvSpPr>
        <p:spPr>
          <a:xfrm>
            <a:off x="10470158"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15831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2"/>
          <a:ext cx="5342020" cy="5605913"/>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Soundscape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The actors used their bodies to create sound effects for the performance</a:t>
                      </a:r>
                    </a:p>
                  </a:txBody>
                  <a:tcPr anchor="ctr"/>
                </a:tc>
                <a:extLst>
                  <a:ext uri="{0D108BD9-81ED-4DB2-BD59-A6C34878D82A}">
                    <a16:rowId xmlns:a16="http://schemas.microsoft.com/office/drawing/2014/main" val="10001"/>
                  </a:ext>
                </a:extLst>
              </a:tr>
              <a:tr h="423591">
                <a:tc>
                  <a:txBody>
                    <a:bodyPr/>
                    <a:lstStyle/>
                    <a:p>
                      <a:pPr algn="ctr"/>
                      <a:r>
                        <a:rPr lang="en-GB" sz="1200" b="1" dirty="0">
                          <a:latin typeface="Gill Sans MT" panose="020B0502020104020203" pitchFamily="34" charset="0"/>
                        </a:rPr>
                        <a:t>Transitions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fluid and focused movement between scenes/images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ctr"/>
                      <a:r>
                        <a:rPr lang="en-GB" sz="1200" b="1" dirty="0">
                          <a:latin typeface="Gill Sans MT" panose="020B0502020104020203" pitchFamily="34" charset="0"/>
                          <a:cs typeface="Calibri Light" panose="020F0302020204030204" pitchFamily="34" charset="0"/>
                        </a:rPr>
                        <a:t>Proxemics</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Proxemics is how close or near you are to others on stage. This can help to communicate meaning e.g. if your character is scared of another character you might stand far away.</a:t>
                      </a:r>
                      <a:endParaRPr lang="en-GB" sz="1200" baseline="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602424">
                <a:tc>
                  <a:txBody>
                    <a:bodyPr/>
                    <a:lstStyle/>
                    <a:p>
                      <a:pPr algn="ctr"/>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ctr"/>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ctr"/>
                      <a:r>
                        <a:rPr lang="en-GB" sz="1200" b="1" dirty="0">
                          <a:latin typeface="Gill Sans MT" panose="020B0502020104020203" pitchFamily="34" charset="0"/>
                        </a:rPr>
                        <a:t>Narrative</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narrative is the storyline or plot of a piece of drama. A narrative should be clear for the audience so that the</a:t>
                      </a:r>
                    </a:p>
                    <a:p>
                      <a:pPr algn="l"/>
                      <a:r>
                        <a:rPr lang="en-GB" sz="1200" kern="1200" dirty="0">
                          <a:solidFill>
                            <a:schemeClr val="tx1"/>
                          </a:solidFill>
                          <a:latin typeface="Gill Sans MT" panose="020B0502020104020203" pitchFamily="34" charset="0"/>
                          <a:ea typeface="+mn-ea"/>
                          <a:cs typeface="+mn-cs"/>
                        </a:rPr>
                        <a:t>storytelling makes sense - although there are different ways to structure a narrative which will explore in lessons</a:t>
                      </a:r>
                    </a:p>
                  </a:txBody>
                  <a:tcPr anchor="ctr"/>
                </a:tc>
                <a:extLst>
                  <a:ext uri="{0D108BD9-81ED-4DB2-BD59-A6C34878D82A}">
                    <a16:rowId xmlns:a16="http://schemas.microsoft.com/office/drawing/2014/main" val="1966114263"/>
                  </a:ext>
                </a:extLst>
              </a:tr>
              <a:tr h="602424">
                <a:tc>
                  <a:txBody>
                    <a:bodyPr/>
                    <a:lstStyle/>
                    <a:p>
                      <a:pPr algn="ctr"/>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r h="602424">
                <a:tc>
                  <a:txBody>
                    <a:bodyPr/>
                    <a:lstStyle/>
                    <a:p>
                      <a:pPr algn="ctr"/>
                      <a:r>
                        <a:rPr lang="en-GB" sz="1200" b="1" dirty="0">
                          <a:latin typeface="Gill Sans MT" panose="020B0502020104020203" pitchFamily="34" charset="0"/>
                        </a:rPr>
                        <a:t>Movement in unison</a:t>
                      </a:r>
                    </a:p>
                  </a:txBody>
                  <a:tcPr anchor="ctr"/>
                </a:tc>
                <a:tc>
                  <a:txBody>
                    <a:bodyPr/>
                    <a:lstStyle/>
                    <a:p>
                      <a:pPr algn="l"/>
                      <a:r>
                        <a:rPr lang="en-GB" sz="1200" dirty="0">
                          <a:latin typeface="Gill Sans MT" panose="020B0502020104020203" pitchFamily="34" charset="0"/>
                        </a:rPr>
                        <a:t>All actors moves in the same way, at the same time.</a:t>
                      </a:r>
                    </a:p>
                  </a:txBody>
                  <a:tcPr anchor="ctr"/>
                </a:tc>
                <a:extLst>
                  <a:ext uri="{0D108BD9-81ED-4DB2-BD59-A6C34878D82A}">
                    <a16:rowId xmlns:a16="http://schemas.microsoft.com/office/drawing/2014/main" val="679198043"/>
                  </a:ext>
                </a:extLst>
              </a:tr>
            </a:tbl>
          </a:graphicData>
        </a:graphic>
      </p:graphicFrame>
      <p:graphicFrame>
        <p:nvGraphicFramePr>
          <p:cNvPr id="11" name="Content Placeholder 3"/>
          <p:cNvGraphicFramePr>
            <a:graphicFrameLocks/>
          </p:cNvGraphicFramePr>
          <p:nvPr/>
        </p:nvGraphicFramePr>
        <p:xfrm>
          <a:off x="406256" y="764892"/>
          <a:ext cx="5676492" cy="558221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GB" sz="1200" b="1" dirty="0">
                          <a:latin typeface="Gill Sans MT" panose="020B0502020104020203" pitchFamily="34" charset="0"/>
                        </a:rPr>
                        <a:t>Direct Address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an actor speaks directly to the</a:t>
                      </a:r>
                      <a:r>
                        <a:rPr lang="en-GB" sz="1200" baseline="0" dirty="0">
                          <a:latin typeface="Gill Sans MT" panose="020B0502020104020203" pitchFamily="34" charset="0"/>
                        </a:rPr>
                        <a:t> </a:t>
                      </a:r>
                      <a:r>
                        <a:rPr lang="en-GB" sz="1200" dirty="0">
                          <a:latin typeface="Gill Sans MT" panose="020B0502020104020203" pitchFamily="34" charset="0"/>
                        </a:rPr>
                        <a:t>audience, e.g. in pantomime.</a:t>
                      </a:r>
                    </a:p>
                  </a:txBody>
                  <a:tcPr anchor="ctr"/>
                </a:tc>
                <a:extLst>
                  <a:ext uri="{0D108BD9-81ED-4DB2-BD59-A6C34878D82A}">
                    <a16:rowId xmlns:a16="http://schemas.microsoft.com/office/drawing/2014/main" val="10006"/>
                  </a:ext>
                </a:extLst>
              </a:tr>
              <a:tr h="455113">
                <a:tc>
                  <a:txBody>
                    <a:bodyPr/>
                    <a:lstStyle/>
                    <a:p>
                      <a:pPr algn="ctr"/>
                      <a:r>
                        <a:rPr lang="en-US" sz="1200" b="1" dirty="0">
                          <a:latin typeface="Gill Sans MT" panose="020B0502020104020203" pitchFamily="34" charset="0"/>
                        </a:rPr>
                        <a:t>Tableaux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‘frozen picture’ that tells a story. Costume</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and props are needed, and physicality used</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to show emotion.</a:t>
                      </a:r>
                    </a:p>
                  </a:txBody>
                  <a:tcPr anchor="ctr"/>
                </a:tc>
                <a:extLst>
                  <a:ext uri="{0D108BD9-81ED-4DB2-BD59-A6C34878D82A}">
                    <a16:rowId xmlns:a16="http://schemas.microsoft.com/office/drawing/2014/main" val="535829074"/>
                  </a:ext>
                </a:extLst>
              </a:tr>
              <a:tr h="546956">
                <a:tc>
                  <a:txBody>
                    <a:bodyPr/>
                    <a:lstStyle/>
                    <a:p>
                      <a:pPr algn="ctr"/>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pPr algn="ctr"/>
                      <a:r>
                        <a:rPr lang="en-US" sz="1200" b="1" dirty="0">
                          <a:latin typeface="Gill Sans MT" panose="020B0502020104020203" pitchFamily="34" charset="0"/>
                        </a:rPr>
                        <a:t>Multi-role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When an actor plays more than one role.</a:t>
                      </a:r>
                    </a:p>
                  </a:txBody>
                  <a:tcPr anchor="ctr"/>
                </a:tc>
                <a:extLst>
                  <a:ext uri="{0D108BD9-81ED-4DB2-BD59-A6C34878D82A}">
                    <a16:rowId xmlns:a16="http://schemas.microsoft.com/office/drawing/2014/main" val="3604064273"/>
                  </a:ext>
                </a:extLst>
              </a:tr>
              <a:tr h="373123">
                <a:tc>
                  <a:txBody>
                    <a:bodyPr/>
                    <a:lstStyle/>
                    <a:p>
                      <a:pPr algn="ctr"/>
                      <a:r>
                        <a:rPr lang="en-US" sz="1200" b="1" dirty="0">
                          <a:latin typeface="Gill Sans MT" panose="020B0502020104020203" pitchFamily="34" charset="0"/>
                        </a:rPr>
                        <a:t>Exits and Entrances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Where a character enters and exits their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scene.</a:t>
                      </a:r>
                    </a:p>
                  </a:txBody>
                  <a:tcPr anchor="ctr"/>
                </a:tc>
                <a:extLst>
                  <a:ext uri="{0D108BD9-81ED-4DB2-BD59-A6C34878D82A}">
                    <a16:rowId xmlns:a16="http://schemas.microsoft.com/office/drawing/2014/main" val="1056763582"/>
                  </a:ext>
                </a:extLst>
              </a:tr>
              <a:tr h="245533">
                <a:tc>
                  <a:txBody>
                    <a:bodyPr/>
                    <a:lstStyle/>
                    <a:p>
                      <a:pPr algn="ctr"/>
                      <a:r>
                        <a:rPr lang="en-US" sz="1200" b="1" dirty="0">
                          <a:latin typeface="Gill Sans MT" panose="020B0502020104020203" pitchFamily="34" charset="0"/>
                        </a:rPr>
                        <a:t>Thought Tracking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exercise that allows the inner thoughts</a:t>
                      </a:r>
                      <a:r>
                        <a:rPr lang="en-GB" sz="1200" baseline="0" dirty="0">
                          <a:latin typeface="Gill Sans MT" panose="020B0502020104020203" pitchFamily="34" charset="0"/>
                        </a:rPr>
                        <a:t> </a:t>
                      </a:r>
                      <a:r>
                        <a:rPr lang="en-GB" sz="1200" dirty="0">
                          <a:latin typeface="Gill Sans MT" panose="020B0502020104020203" pitchFamily="34" charset="0"/>
                        </a:rPr>
                        <a:t>of a character or role to be heard out loud.</a:t>
                      </a:r>
                      <a:r>
                        <a:rPr lang="en-GB" sz="1200" baseline="0" dirty="0">
                          <a:latin typeface="Gill Sans MT" panose="020B0502020104020203" pitchFamily="34" charset="0"/>
                        </a:rPr>
                        <a:t> </a:t>
                      </a:r>
                      <a:r>
                        <a:rPr lang="en-GB" sz="1200" dirty="0">
                          <a:latin typeface="Gill Sans MT" panose="020B0502020104020203" pitchFamily="34" charset="0"/>
                        </a:rPr>
                        <a:t>The participant is asked to say their</a:t>
                      </a:r>
                      <a:r>
                        <a:rPr lang="en-GB" sz="1200" baseline="0" dirty="0">
                          <a:latin typeface="Gill Sans MT" panose="020B0502020104020203" pitchFamily="34" charset="0"/>
                        </a:rPr>
                        <a:t> </a:t>
                      </a:r>
                      <a:r>
                        <a:rPr lang="en-GB" sz="1200" dirty="0">
                          <a:latin typeface="Gill Sans MT" panose="020B0502020104020203" pitchFamily="34" charset="0"/>
                        </a:rPr>
                        <a:t>characters thoughts and feelings at specific</a:t>
                      </a:r>
                      <a:r>
                        <a:rPr lang="en-GB" sz="1200" baseline="0" dirty="0">
                          <a:latin typeface="Gill Sans MT" panose="020B0502020104020203" pitchFamily="34" charset="0"/>
                        </a:rPr>
                        <a:t> </a:t>
                      </a:r>
                      <a:r>
                        <a:rPr lang="en-GB" sz="1200" dirty="0">
                          <a:latin typeface="Gill Sans MT" panose="020B0502020104020203" pitchFamily="34" charset="0"/>
                        </a:rPr>
                        <a:t>points during their acting.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602424">
                <a:tc>
                  <a:txBody>
                    <a:bodyPr/>
                    <a:lstStyle/>
                    <a:p>
                      <a:pPr algn="ctr"/>
                      <a:r>
                        <a:rPr lang="en-US" sz="1200" b="1" dirty="0">
                          <a:latin typeface="Gill Sans MT" panose="020B0502020104020203" pitchFamily="34" charset="0"/>
                        </a:rPr>
                        <a:t>Technical Rehearsal</a:t>
                      </a:r>
                    </a:p>
                  </a:txBody>
                  <a:tcPr anchor="ctr"/>
                </a:tc>
                <a:tc>
                  <a:txBody>
                    <a:bodyPr/>
                    <a:lstStyle/>
                    <a:p>
                      <a:pPr algn="l"/>
                      <a:r>
                        <a:rPr lang="en-GB" sz="1200" dirty="0">
                          <a:latin typeface="Gill Sans MT" panose="020B0502020104020203" pitchFamily="34" charset="0"/>
                        </a:rPr>
                        <a:t>Technical equipment and systems for example sound, lighting and computer generated effects. </a:t>
                      </a:r>
                      <a:endParaRPr lang="en-US" sz="1200" b="1" dirty="0">
                        <a:latin typeface="Gill Sans MT" panose="020B0502020104020203" pitchFamily="34" charset="0"/>
                      </a:endParaRPr>
                    </a:p>
                  </a:txBody>
                  <a:tcPr anchor="ctr"/>
                </a:tc>
                <a:extLst>
                  <a:ext uri="{0D108BD9-81ED-4DB2-BD59-A6C34878D82A}">
                    <a16:rowId xmlns:a16="http://schemas.microsoft.com/office/drawing/2014/main" val="4248493502"/>
                  </a:ext>
                </a:extLst>
              </a:tr>
              <a:tr h="602424">
                <a:tc>
                  <a:txBody>
                    <a:bodyPr/>
                    <a:lstStyle/>
                    <a:p>
                      <a:pPr algn="ctr"/>
                      <a:r>
                        <a:rPr lang="en-US" sz="1200" b="1" dirty="0">
                          <a:latin typeface="Gill Sans MT" panose="020B0502020104020203" pitchFamily="34" charset="0"/>
                        </a:rPr>
                        <a:t>Rehearsal</a:t>
                      </a:r>
                    </a:p>
                  </a:txBody>
                  <a:tcPr anchor="ctr"/>
                </a:tc>
                <a:tc>
                  <a:txBody>
                    <a:bodyPr/>
                    <a:lstStyle/>
                    <a:p>
                      <a:pPr algn="l"/>
                      <a:r>
                        <a:rPr lang="en-GB" sz="1200" b="0" dirty="0">
                          <a:latin typeface="Gill Sans MT" panose="020B0502020104020203" pitchFamily="34" charset="0"/>
                        </a:rPr>
                        <a:t>A practice or trial performance of a play.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292877978"/>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114953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79744993"/>
              </p:ext>
            </p:extLst>
          </p:nvPr>
        </p:nvGraphicFramePr>
        <p:xfrm>
          <a:off x="176921" y="868056"/>
          <a:ext cx="11838615" cy="5376333"/>
        </p:xfrm>
        <a:graphic>
          <a:graphicData uri="http://schemas.openxmlformats.org/drawingml/2006/table">
            <a:tbl>
              <a:tblPr firstRow="1" bandRow="1">
                <a:tableStyleId>{5940675A-B579-460E-94D1-54222C63F5DA}</a:tableStyleId>
              </a:tblPr>
              <a:tblGrid>
                <a:gridCol w="1369345">
                  <a:extLst>
                    <a:ext uri="{9D8B030D-6E8A-4147-A177-3AD203B41FA5}">
                      <a16:colId xmlns:a16="http://schemas.microsoft.com/office/drawing/2014/main" val="20000"/>
                    </a:ext>
                  </a:extLst>
                </a:gridCol>
                <a:gridCol w="10469270">
                  <a:extLst>
                    <a:ext uri="{9D8B030D-6E8A-4147-A177-3AD203B41FA5}">
                      <a16:colId xmlns:a16="http://schemas.microsoft.com/office/drawing/2014/main" val="20001"/>
                    </a:ext>
                  </a:extLst>
                </a:gridCol>
              </a:tblGrid>
              <a:tr h="260751">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01830">
                <a:tc>
                  <a:txBody>
                    <a:bodyPr/>
                    <a:lstStyle/>
                    <a:p>
                      <a:r>
                        <a:rPr lang="en-GB" sz="1200" kern="1200" dirty="0">
                          <a:solidFill>
                            <a:schemeClr val="tx1"/>
                          </a:solidFill>
                          <a:effectLst/>
                          <a:latin typeface="Gill Sans MT" panose="020B0502020104020203" pitchFamily="34" charset="0"/>
                          <a:ea typeface="+mn-ea"/>
                          <a:cs typeface="+mn-cs"/>
                        </a:rPr>
                        <a:t>Creaming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Mixing two ingredients together, normally fat and sugar</a:t>
                      </a:r>
                    </a:p>
                  </a:txBody>
                  <a:tcPr marL="36576" marR="36576" marT="36576" marB="36576"/>
                </a:tc>
                <a:extLst>
                  <a:ext uri="{0D108BD9-81ED-4DB2-BD59-A6C34878D82A}">
                    <a16:rowId xmlns:a16="http://schemas.microsoft.com/office/drawing/2014/main" val="10001"/>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Rubbing in</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process of rubbing fat ( butter, margarine, lard) into flour with fingertips</a:t>
                      </a:r>
                    </a:p>
                  </a:txBody>
                  <a:tcPr marL="36576" marR="36576" marT="36576" marB="36576" anchor="ctr"/>
                </a:tc>
                <a:extLst>
                  <a:ext uri="{0D108BD9-81ED-4DB2-BD59-A6C34878D82A}">
                    <a16:rowId xmlns:a16="http://schemas.microsoft.com/office/drawing/2014/main" val="10002"/>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Kneading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cooking technique used when making bread or dough. It is used to combine the flour and water together so that the protein in the flour (gluten) is developed.</a:t>
                      </a:r>
                    </a:p>
                  </a:txBody>
                  <a:tcPr marL="36576" marR="36576" marT="36576" marB="36576" anchor="ctr"/>
                </a:tc>
                <a:extLst>
                  <a:ext uri="{0D108BD9-81ED-4DB2-BD59-A6C34878D82A}">
                    <a16:rowId xmlns:a16="http://schemas.microsoft.com/office/drawing/2014/main" val="10003"/>
                  </a:ext>
                </a:extLst>
              </a:tr>
              <a:tr h="30183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Marinading</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Soaking a piece of meat, fish or vegetables in a flavoured liquid before cooking.</a:t>
                      </a:r>
                    </a:p>
                  </a:txBody>
                  <a:tcPr marL="36576" marR="36576" marT="36576" marB="36576" anchor="ctr"/>
                </a:tc>
                <a:extLst>
                  <a:ext uri="{0D108BD9-81ED-4DB2-BD59-A6C34878D82A}">
                    <a16:rowId xmlns:a16="http://schemas.microsoft.com/office/drawing/2014/main" val="1235971345"/>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Basting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meat in its own juices or in the marinade</a:t>
                      </a:r>
                    </a:p>
                  </a:txBody>
                  <a:tcPr marL="36576" marR="36576" marT="36576" marB="36576" anchor="ctr"/>
                </a:tc>
                <a:extLst>
                  <a:ext uri="{0D108BD9-81ED-4DB2-BD59-A6C34878D82A}">
                    <a16:rowId xmlns:a16="http://schemas.microsoft.com/office/drawing/2014/main" val="3748769057"/>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Blanching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Partially cooking vegetables in boiling water for 2 – 3  minutes. They are then plunged into ice cold water to stop the cooking process.</a:t>
                      </a:r>
                    </a:p>
                  </a:txBody>
                  <a:tcPr marL="36576" marR="36576" marT="36576" marB="36576" anchor="ctr"/>
                </a:tc>
                <a:extLst>
                  <a:ext uri="{0D108BD9-81ED-4DB2-BD59-A6C34878D82A}">
                    <a16:rowId xmlns:a16="http://schemas.microsoft.com/office/drawing/2014/main" val="1543258229"/>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Reducing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Making a liquid more concentrated by rapidly boiling it in an uncovered pan. This thickens the liquid and intensified the flavour </a:t>
                      </a:r>
                      <a:r>
                        <a:rPr lang="en-GB" sz="1200" kern="1400" dirty="0" err="1">
                          <a:ln>
                            <a:noFill/>
                          </a:ln>
                          <a:solidFill>
                            <a:srgbClr val="000000"/>
                          </a:solidFill>
                          <a:effectLst/>
                          <a:latin typeface="Gill Sans MT" panose="020B0502020104020203" pitchFamily="34" charset="0"/>
                        </a:rPr>
                        <a:t>eg</a:t>
                      </a:r>
                      <a:r>
                        <a:rPr lang="en-GB" sz="1200" kern="1400" dirty="0">
                          <a:ln>
                            <a:noFill/>
                          </a:ln>
                          <a:solidFill>
                            <a:srgbClr val="000000"/>
                          </a:solidFill>
                          <a:effectLst/>
                          <a:latin typeface="Gill Sans MT" panose="020B0502020104020203" pitchFamily="34" charset="0"/>
                        </a:rPr>
                        <a:t> tomato sauce.</a:t>
                      </a:r>
                    </a:p>
                  </a:txBody>
                  <a:tcPr marL="36576" marR="36576" marT="36576" marB="36576" anchor="ctr"/>
                </a:tc>
                <a:extLst>
                  <a:ext uri="{0D108BD9-81ED-4DB2-BD59-A6C34878D82A}">
                    <a16:rowId xmlns:a16="http://schemas.microsoft.com/office/drawing/2014/main" val="3146237369"/>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Simmering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food in a liquid that is just below boiling point</a:t>
                      </a:r>
                    </a:p>
                  </a:txBody>
                  <a:tcPr marL="36576" marR="36576" marT="36576" marB="36576" anchor="ctr"/>
                </a:tc>
                <a:extLst>
                  <a:ext uri="{0D108BD9-81ED-4DB2-BD59-A6C34878D82A}">
                    <a16:rowId xmlns:a16="http://schemas.microsoft.com/office/drawing/2014/main" val="589747007"/>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Poaching</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Food is submerged in a liquid that is very hot but not boiling</a:t>
                      </a:r>
                    </a:p>
                  </a:txBody>
                  <a:tcPr marL="36576" marR="36576" marT="36576" marB="36576" anchor="ctr"/>
                </a:tc>
                <a:extLst>
                  <a:ext uri="{0D108BD9-81ED-4DB2-BD59-A6C34878D82A}">
                    <a16:rowId xmlns:a16="http://schemas.microsoft.com/office/drawing/2014/main" val="1863195746"/>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Braising</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rPr>
                        <a:t>Meat or vegetables is lightly fried before being put in a casserole or stewed in a liquid.</a:t>
                      </a:r>
                    </a:p>
                  </a:txBody>
                  <a:tcPr marL="36576" marR="36576" marT="36576" marB="36576" anchor="ctr"/>
                </a:tc>
                <a:extLst>
                  <a:ext uri="{0D108BD9-81ED-4DB2-BD59-A6C34878D82A}">
                    <a16:rowId xmlns:a16="http://schemas.microsoft.com/office/drawing/2014/main" val="655360269"/>
                  </a:ext>
                </a:extLst>
              </a:tr>
              <a:tr h="25020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Papillote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Food is placed in a paper bag made of greaseproof paper before being baked in the oven</a:t>
                      </a:r>
                    </a:p>
                  </a:txBody>
                  <a:tcPr marL="36576" marR="36576" marT="36576" marB="36576" anchor="ctr"/>
                </a:tc>
                <a:extLst>
                  <a:ext uri="{0D108BD9-81ED-4DB2-BD59-A6C34878D82A}">
                    <a16:rowId xmlns:a16="http://schemas.microsoft.com/office/drawing/2014/main" val="3445137837"/>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Recipe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 list of ingredients and the correct method to create a dish successfully</a:t>
                      </a:r>
                    </a:p>
                  </a:txBody>
                  <a:tcPr marL="36576" marR="36576" marT="36576" marB="36576" anchor="ctr"/>
                </a:tc>
                <a:extLst>
                  <a:ext uri="{0D108BD9-81ED-4DB2-BD59-A6C34878D82A}">
                    <a16:rowId xmlns:a16="http://schemas.microsoft.com/office/drawing/2014/main" val="539429037"/>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Lamination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Dough is folded and rolled to create laminated layers of fat and dough</a:t>
                      </a:r>
                    </a:p>
                  </a:txBody>
                  <a:tcPr marL="36576" marR="36576" marT="36576" marB="36576" anchor="ctr"/>
                </a:tc>
                <a:extLst>
                  <a:ext uri="{0D108BD9-81ED-4DB2-BD59-A6C34878D82A}">
                    <a16:rowId xmlns:a16="http://schemas.microsoft.com/office/drawing/2014/main" val="3921007674"/>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Umami</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Meaty, savoury</a:t>
                      </a:r>
                      <a:r>
                        <a:rPr lang="en-GB" sz="1200" kern="1400" baseline="0" dirty="0">
                          <a:ln>
                            <a:noFill/>
                          </a:ln>
                          <a:solidFill>
                            <a:srgbClr val="000000"/>
                          </a:solidFill>
                          <a:effectLst/>
                          <a:latin typeface="Gill Sans MT" panose="020B0502020104020203" pitchFamily="34" charset="0"/>
                        </a:rPr>
                        <a:t> taste of food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61162625"/>
                  </a:ext>
                </a:extLst>
              </a:tr>
              <a:tr h="30183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Plasticity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Different types of fat melt at different temperatures</a:t>
                      </a:r>
                    </a:p>
                  </a:txBody>
                  <a:tcPr marL="36576" marR="36576" marT="36576" marB="36576" anchor="ctr"/>
                </a:tc>
                <a:extLst>
                  <a:ext uri="{0D108BD9-81ED-4DB2-BD59-A6C34878D82A}">
                    <a16:rowId xmlns:a16="http://schemas.microsoft.com/office/drawing/2014/main" val="1394547103"/>
                  </a:ext>
                </a:extLst>
              </a:tr>
              <a:tr h="30183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Caramelisation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complex sugars are broken down into simple </a:t>
                      </a:r>
                      <a:r>
                        <a:rPr lang="en-GB" sz="1200" kern="1400" dirty="0" err="1">
                          <a:ln>
                            <a:noFill/>
                          </a:ln>
                          <a:solidFill>
                            <a:srgbClr val="000000"/>
                          </a:solidFill>
                          <a:effectLst/>
                          <a:latin typeface="Gill Sans MT" panose="020B0502020104020203" pitchFamily="34" charset="0"/>
                        </a:rPr>
                        <a:t>sigars</a:t>
                      </a:r>
                      <a:r>
                        <a:rPr lang="en-GB" sz="1200" kern="1400" dirty="0">
                          <a:ln>
                            <a:noFill/>
                          </a:ln>
                          <a:solidFill>
                            <a:srgbClr val="000000"/>
                          </a:solidFill>
                          <a:effectLst/>
                          <a:latin typeface="Gill Sans MT" panose="020B0502020104020203" pitchFamily="34" charset="0"/>
                        </a:rPr>
                        <a:t> by heat, changing the colour to brown</a:t>
                      </a:r>
                    </a:p>
                  </a:txBody>
                  <a:tcPr marL="36576" marR="36576" marT="36576" marB="36576" anchor="ctr"/>
                </a:tc>
                <a:extLst>
                  <a:ext uri="{0D108BD9-81ED-4DB2-BD59-A6C34878D82A}">
                    <a16:rowId xmlns:a16="http://schemas.microsoft.com/office/drawing/2014/main" val="1215406258"/>
                  </a:ext>
                </a:extLst>
              </a:tr>
              <a:tr h="30183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Dextrinisation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starch is converted to sugar when heated and turns brown</a:t>
                      </a:r>
                    </a:p>
                  </a:txBody>
                  <a:tcPr marL="36576" marR="36576" marT="36576" marB="36576" anchor="ctr"/>
                </a:tc>
                <a:extLst>
                  <a:ext uri="{0D108BD9-81ED-4DB2-BD59-A6C34878D82A}">
                    <a16:rowId xmlns:a16="http://schemas.microsoft.com/office/drawing/2014/main" val="3180803723"/>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Food and Cookery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14276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CBCBDA2-C665-5541-DBDB-82D7F4BB4F54}"/>
              </a:ext>
            </a:extLst>
          </p:cNvPr>
          <p:cNvGraphicFramePr>
            <a:graphicFrameLocks noGrp="1"/>
          </p:cNvGraphicFramePr>
          <p:nvPr/>
        </p:nvGraphicFramePr>
        <p:xfrm>
          <a:off x="92978" y="138989"/>
          <a:ext cx="6551662" cy="6599377"/>
        </p:xfrm>
        <a:graphic>
          <a:graphicData uri="http://schemas.openxmlformats.org/drawingml/2006/table">
            <a:tbl>
              <a:tblPr firstRow="1" firstCol="1" bandRow="1"/>
              <a:tblGrid>
                <a:gridCol w="1317182">
                  <a:extLst>
                    <a:ext uri="{9D8B030D-6E8A-4147-A177-3AD203B41FA5}">
                      <a16:colId xmlns:a16="http://schemas.microsoft.com/office/drawing/2014/main" val="2053468022"/>
                    </a:ext>
                  </a:extLst>
                </a:gridCol>
                <a:gridCol w="5234480">
                  <a:extLst>
                    <a:ext uri="{9D8B030D-6E8A-4147-A177-3AD203B41FA5}">
                      <a16:colId xmlns:a16="http://schemas.microsoft.com/office/drawing/2014/main" val="2401610362"/>
                    </a:ext>
                  </a:extLst>
                </a:gridCol>
              </a:tblGrid>
              <a:tr h="0">
                <a:tc gridSpan="2">
                  <a:txBody>
                    <a:bodyPr/>
                    <a:lstStyle/>
                    <a:p>
                      <a:pPr algn="ctr">
                        <a:lnSpc>
                          <a:spcPct val="115000"/>
                        </a:lnSpc>
                        <a:spcAft>
                          <a:spcPts val="1000"/>
                        </a:spcAft>
                        <a:buNone/>
                      </a:pPr>
                      <a:r>
                        <a:rPr lang="en-GB" sz="12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Psychology Paper </a:t>
                      </a:r>
                      <a:r>
                        <a:rPr lang="en-GB"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 Perception - Key terms and definitions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2778401943"/>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1.Perception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How we interpret or make sense of the sensory information that we receive.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875575"/>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 Sensation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information that we receive through our senses.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556841"/>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3. Depth cue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feature of an image which indicates distance.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619991"/>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4. Monocular depth cue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way of detecting depth or distance, which will work with just one eye.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8332998"/>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5. Height in plane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How high the object appears in the image.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215779"/>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6. Relative size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How large an object appears in an image.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122891"/>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7. Occlusion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When one object seems to cover part of another object.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465522"/>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8. Linear perspective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When straight lines are angled so that they would come together at a point on the horizon.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951681"/>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9. Binocular depth cue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way of detecting depth or distance, which requires two eyes in order to 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6106334"/>
                  </a:ext>
                </a:extLst>
              </a:tr>
              <a:tr h="0">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10. Convergence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form of depth perception which uses how eye muscles focus on images.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570082"/>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11. Retinal display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form of depth perception which compares the images from two eyes, side by side.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17296"/>
                  </a:ext>
                </a:extLst>
              </a:tr>
              <a:tr h="0">
                <a:tc>
                  <a:txBody>
                    <a:bodyPr/>
                    <a:lstStyle/>
                    <a:p>
                      <a:pPr marL="0" marR="0" lvl="0" indent="0" algn="l" defTabSz="914411" rtl="0" eaLnBrk="1" fontAlgn="auto" latinLnBrk="0" hangingPunct="1">
                        <a:lnSpc>
                          <a:spcPct val="115000"/>
                        </a:lnSpc>
                        <a:spcBef>
                          <a:spcPts val="0"/>
                        </a:spcBef>
                        <a:spcAft>
                          <a:spcPts val="1000"/>
                        </a:spcAft>
                        <a:buClrTx/>
                        <a:buSzTx/>
                        <a:buFontTx/>
                        <a:buNone/>
                        <a:tabLst/>
                        <a:defRPr/>
                      </a:pPr>
                      <a:r>
                        <a:rPr lang="en-GB" sz="1200" b="0" i="0" u="none" strike="noStrike" kern="1200" dirty="0">
                          <a:solidFill>
                            <a:schemeClr val="tx1"/>
                          </a:solidFill>
                          <a:effectLst/>
                          <a:latin typeface="+mn-lt"/>
                          <a:ea typeface="+mn-ea"/>
                          <a:cs typeface="+mn-cs"/>
                        </a:rPr>
                        <a:t>12. Motion parallax</a:t>
                      </a: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11" rtl="0" eaLnBrk="1" fontAlgn="auto" latinLnBrk="0" hangingPunct="1">
                        <a:lnSpc>
                          <a:spcPct val="115000"/>
                        </a:lnSpc>
                        <a:spcBef>
                          <a:spcPts val="0"/>
                        </a:spcBef>
                        <a:spcAft>
                          <a:spcPts val="1000"/>
                        </a:spcAft>
                        <a:buClrTx/>
                        <a:buSzTx/>
                        <a:buFontTx/>
                        <a:buNone/>
                        <a:tabLst/>
                        <a:defRPr/>
                      </a:pPr>
                      <a:r>
                        <a:rPr lang="en-GB" sz="1200" b="0" i="0" u="none" strike="noStrike" kern="1200" dirty="0">
                          <a:solidFill>
                            <a:schemeClr val="tx1"/>
                          </a:solidFill>
                          <a:effectLst/>
                          <a:latin typeface="+mn-lt"/>
                          <a:ea typeface="+mn-ea"/>
                          <a:cs typeface="+mn-cs"/>
                        </a:rPr>
                        <a:t>The way that the visual field changes with movement, with close objects seeming to move more than objects that are further away.</a:t>
                      </a: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360847"/>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13. Inference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conclusion reached on the basis of past experience or knowledge.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052387"/>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14. Nature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idea that our characteristics ad behaviour are inherited.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79970"/>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15. Nurture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idea that characteristics and behaviour are influenced by our environment.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78142"/>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16. Misinterpreted depth cues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When a depth cue is used inappropriately.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9784593"/>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17. Ambiguity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Having more than one possible meaning or interpretation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90739"/>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18. Fiction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perception of an object or movement that is not present in the stimulus.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1762497"/>
                  </a:ext>
                </a:extLst>
              </a:tr>
              <a:tr h="0">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19. Size constancy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way we keep our original perception of the size of an object, even when the information received by the eye changes.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185166"/>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20. Visual illusion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visual perception which is wrong or misinterprets what is actually there in reality.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60431"/>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21. Perceptual set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state of readiness to perceive certain kinds of stimuli rather than others.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589293"/>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22. Culture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A group of people who share similar customs, beliefs and behaviour.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338948"/>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23. Expectation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beliefs we have about what we are going to experience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105553"/>
                  </a:ext>
                </a:extLst>
              </a:tr>
              <a:tr h="0">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24. Emotion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a:effectLst/>
                          <a:latin typeface="Gill Sans MT" panose="020B0502020104020203" pitchFamily="34" charset="0"/>
                          <a:ea typeface="Calibri" panose="020F0502020204030204" pitchFamily="34" charset="0"/>
                          <a:cs typeface="Times New Roman" panose="02020603050405020304" pitchFamily="18" charset="0"/>
                        </a:rPr>
                        <a:t>The moods and feelings that a person experiences.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021132"/>
                  </a:ext>
                </a:extLst>
              </a:tr>
              <a:tr h="0">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25. Motivation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drives and needs that cause a person to act in particular way.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85412"/>
                  </a:ext>
                </a:extLst>
              </a:tr>
            </a:tbl>
          </a:graphicData>
        </a:graphic>
      </p:graphicFrame>
      <p:graphicFrame>
        <p:nvGraphicFramePr>
          <p:cNvPr id="14" name="Table 13">
            <a:extLst>
              <a:ext uri="{FF2B5EF4-FFF2-40B4-BE49-F238E27FC236}">
                <a16:creationId xmlns:a16="http://schemas.microsoft.com/office/drawing/2014/main" id="{B366E2DE-1164-A742-4769-35648828D5DE}"/>
              </a:ext>
            </a:extLst>
          </p:cNvPr>
          <p:cNvGraphicFramePr>
            <a:graphicFrameLocks noGrp="1"/>
          </p:cNvGraphicFramePr>
          <p:nvPr/>
        </p:nvGraphicFramePr>
        <p:xfrm>
          <a:off x="6760210" y="165189"/>
          <a:ext cx="5133340" cy="3554097"/>
        </p:xfrm>
        <a:graphic>
          <a:graphicData uri="http://schemas.openxmlformats.org/drawingml/2006/table">
            <a:tbl>
              <a:tblPr firstRow="1" firstCol="1" bandRow="1"/>
              <a:tblGrid>
                <a:gridCol w="2566670">
                  <a:extLst>
                    <a:ext uri="{9D8B030D-6E8A-4147-A177-3AD203B41FA5}">
                      <a16:colId xmlns:a16="http://schemas.microsoft.com/office/drawing/2014/main" val="3592250758"/>
                    </a:ext>
                  </a:extLst>
                </a:gridCol>
                <a:gridCol w="2566670">
                  <a:extLst>
                    <a:ext uri="{9D8B030D-6E8A-4147-A177-3AD203B41FA5}">
                      <a16:colId xmlns:a16="http://schemas.microsoft.com/office/drawing/2014/main" val="1121847172"/>
                    </a:ext>
                  </a:extLst>
                </a:gridCol>
              </a:tblGrid>
              <a:tr h="173990">
                <a:tc gridSpan="2">
                  <a:txBody>
                    <a:bodyPr/>
                    <a:lstStyle/>
                    <a:p>
                      <a:pPr algn="ctr">
                        <a:lnSpc>
                          <a:spcPct val="115000"/>
                        </a:lnSpc>
                        <a:spcAft>
                          <a:spcPts val="1000"/>
                        </a:spcAft>
                        <a:buNone/>
                      </a:pPr>
                      <a:r>
                        <a:rPr lang="en-GB" sz="1200" b="1" dirty="0">
                          <a:solidFill>
                            <a:srgbClr val="000000"/>
                          </a:solidFill>
                          <a:effectLst/>
                          <a:latin typeface="+mj-lt"/>
                          <a:ea typeface="Calibri" panose="020F0502020204030204" pitchFamily="34" charset="0"/>
                          <a:cs typeface="Times New Roman" panose="02020603050405020304" pitchFamily="18" charset="0"/>
                        </a:rPr>
                        <a:t>Theories of Perception</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1310168864"/>
                  </a:ext>
                </a:extLst>
              </a:tr>
              <a:tr h="173990">
                <a:tc gridSpan="2">
                  <a:txBody>
                    <a:bodyPr/>
                    <a:lstStyle/>
                    <a:p>
                      <a:pPr algn="l">
                        <a:lnSpc>
                          <a:spcPct val="115000"/>
                        </a:lnSpc>
                        <a:spcAft>
                          <a:spcPts val="1000"/>
                        </a:spcAft>
                        <a:buNone/>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 Gibson’s direct theory of perception – the influence of nature.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Perception is innate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Sensation and perception are the same thing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eyes detect everything we need without making inferences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030992500"/>
                  </a:ext>
                </a:extLst>
              </a:tr>
              <a:tr h="173990">
                <a:tc gridSpan="2">
                  <a:txBody>
                    <a:bodyPr/>
                    <a:lstStyle/>
                    <a:p>
                      <a:pPr algn="l">
                        <a:lnSpc>
                          <a:spcPct val="115000"/>
                        </a:lnSpc>
                        <a:spcAft>
                          <a:spcPts val="1000"/>
                        </a:spcAft>
                        <a:buNone/>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 Gregory’s constructivist theory of perception – the influence of nurture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Perception is learned from experience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Proposes that sensation and perception are different processes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2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brain uses incoming information and past knowledge to form a hypothesis/guess about information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120550106"/>
                  </a:ext>
                </a:extLst>
              </a:tr>
              <a:tr h="173990">
                <a:tc gridSpan="2">
                  <a:txBody>
                    <a:bodyPr/>
                    <a:lstStyle/>
                    <a:p>
                      <a:pPr algn="l">
                        <a:lnSpc>
                          <a:spcPct val="115000"/>
                        </a:lnSpc>
                        <a:spcAft>
                          <a:spcPts val="1000"/>
                        </a:spcAft>
                        <a:buNone/>
                      </a:pPr>
                      <a:r>
                        <a:rPr lang="en-GB" sz="12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Key Studies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1194546685"/>
                  </a:ext>
                </a:extLst>
              </a:tr>
              <a:tr h="620395">
                <a:tc>
                  <a:txBody>
                    <a:bodyPr/>
                    <a:lstStyle/>
                    <a:p>
                      <a:pPr algn="l">
                        <a:lnSpc>
                          <a:spcPct val="115000"/>
                        </a:lnSpc>
                        <a:spcAft>
                          <a:spcPts val="1000"/>
                        </a:spcAft>
                        <a:buNone/>
                      </a:pPr>
                      <a:r>
                        <a:rPr lang="en-GB" sz="1200" b="1">
                          <a:effectLst/>
                          <a:latin typeface="Gill Sans MT" panose="020B0502020104020203" pitchFamily="34" charset="0"/>
                          <a:ea typeface="Calibri" panose="020F0502020204030204" pitchFamily="34" charset="0"/>
                          <a:cs typeface="Times New Roman" panose="02020603050405020304" pitchFamily="18" charset="0"/>
                        </a:rPr>
                        <a:t>Gilchrist &amp; Nesberg’s (1952)</a:t>
                      </a:r>
                      <a:r>
                        <a:rPr lang="en-GB" sz="1200">
                          <a:effectLst/>
                          <a:latin typeface="Gill Sans MT" panose="020B0502020104020203" pitchFamily="34" charset="0"/>
                          <a:ea typeface="Calibri" panose="020F0502020204030204" pitchFamily="34" charset="0"/>
                          <a:cs typeface="Times New Roman" panose="02020603050405020304" pitchFamily="18" charset="0"/>
                        </a:rPr>
                        <a:t> Need and perceptual change study. Investigated how motivation affects perception. </a:t>
                      </a:r>
                      <a:r>
                        <a:rPr lang="en-GB" sz="1200" b="1">
                          <a:effectLst/>
                          <a:latin typeface="Gill Sans MT" panose="020B0502020104020203" pitchFamily="34" charset="0"/>
                          <a:ea typeface="Calibri" panose="020F0502020204030204" pitchFamily="34" charset="0"/>
                          <a:cs typeface="Times New Roman" panose="02020603050405020304" pitchFamily="18" charset="0"/>
                        </a:rPr>
                        <a:t>Hunger and brightness perception study.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Bruner &amp; Minturn’s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(1955) Perceptual set study. Investigated how expectations can direct perception.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13 or B study.</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74046"/>
                  </a:ext>
                </a:extLst>
              </a:tr>
            </a:tbl>
          </a:graphicData>
        </a:graphic>
      </p:graphicFrame>
      <p:graphicFrame>
        <p:nvGraphicFramePr>
          <p:cNvPr id="19" name="Object 18">
            <a:extLst>
              <a:ext uri="{FF2B5EF4-FFF2-40B4-BE49-F238E27FC236}">
                <a16:creationId xmlns:a16="http://schemas.microsoft.com/office/drawing/2014/main" id="{7C04FDCC-1B12-40C6-AD7B-D13DDB9D4E4A}"/>
              </a:ext>
            </a:extLst>
          </p:cNvPr>
          <p:cNvGraphicFramePr>
            <a:graphicFrameLocks noChangeAspect="1"/>
          </p:cNvGraphicFramePr>
          <p:nvPr/>
        </p:nvGraphicFramePr>
        <p:xfrm>
          <a:off x="2401824" y="3568536"/>
          <a:ext cx="9083040" cy="3289464"/>
        </p:xfrm>
        <a:graphic>
          <a:graphicData uri="http://schemas.openxmlformats.org/presentationml/2006/ole">
            <mc:AlternateContent xmlns:mc="http://schemas.openxmlformats.org/markup-compatibility/2006">
              <mc:Choice xmlns:v="urn:schemas-microsoft-com:vml" Requires="v">
                <p:oleObj name="Document" r:id="rId3" imgW="10227175" imgH="3703101" progId="Word.Document.12">
                  <p:embed/>
                </p:oleObj>
              </mc:Choice>
              <mc:Fallback>
                <p:oleObj name="Document" r:id="rId3" imgW="10227175" imgH="3703101" progId="Word.Document.12">
                  <p:embed/>
                  <p:pic>
                    <p:nvPicPr>
                      <p:cNvPr id="19" name="Object 18">
                        <a:extLst>
                          <a:ext uri="{FF2B5EF4-FFF2-40B4-BE49-F238E27FC236}">
                            <a16:creationId xmlns:a16="http://schemas.microsoft.com/office/drawing/2014/main" id="{7C04FDCC-1B12-40C6-AD7B-D13DDB9D4E4A}"/>
                          </a:ext>
                        </a:extLst>
                      </p:cNvPr>
                      <p:cNvPicPr/>
                      <p:nvPr/>
                    </p:nvPicPr>
                    <p:blipFill>
                      <a:blip r:embed="rId4"/>
                      <a:stretch>
                        <a:fillRect/>
                      </a:stretch>
                    </p:blipFill>
                    <p:spPr>
                      <a:xfrm>
                        <a:off x="2401824" y="3568536"/>
                        <a:ext cx="9083040" cy="3289464"/>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AA274E95-B24F-4CB8-9181-5EA58AB2DC0C}"/>
              </a:ext>
            </a:extLst>
          </p:cNvPr>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24705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517097"/>
          </a:xfrm>
        </p:spPr>
        <p:txBody>
          <a:bodyPr>
            <a:normAutofit/>
          </a:bodyPr>
          <a:lstStyle/>
          <a:p>
            <a:pPr algn="ctr"/>
            <a:r>
              <a:rPr lang="en-GB" sz="2400" u="sng"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1453937691"/>
              </p:ext>
            </p:extLst>
          </p:nvPr>
        </p:nvGraphicFramePr>
        <p:xfrm>
          <a:off x="4273203" y="990600"/>
          <a:ext cx="3645593" cy="48768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103291"/>
                  </a:ext>
                </a:extLst>
              </a:tr>
              <a:tr h="28468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4052777851"/>
                  </a:ext>
                </a:extLst>
              </a:tr>
              <a:tr h="28468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672402999"/>
                  </a:ext>
                </a:extLst>
              </a:tr>
              <a:tr h="28468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28468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725833876"/>
                  </a:ext>
                </a:extLst>
              </a:tr>
              <a:tr h="28468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3951020737"/>
                  </a:ext>
                </a:extLst>
              </a:tr>
              <a:tr h="28468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29236678"/>
                  </a:ext>
                </a:extLst>
              </a:tr>
              <a:tr h="284688">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806501863"/>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300327889"/>
                  </a:ext>
                </a:extLst>
              </a:tr>
              <a:tr h="284688">
                <a:tc>
                  <a:txBody>
                    <a:bodyPr/>
                    <a:lstStyle/>
                    <a:p>
                      <a:r>
                        <a:rPr lang="en-GB" sz="1400" dirty="0">
                          <a:latin typeface="Gill Sans MT" panose="020B0502020104020203" pitchFamily="34" charset="0"/>
                        </a:rPr>
                        <a:t>Psychology</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2693708339"/>
                  </a:ext>
                </a:extLst>
              </a:tr>
              <a:tr h="28468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891523883"/>
                  </a:ext>
                </a:extLst>
              </a:tr>
              <a:tr h="28468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22</a:t>
                      </a:r>
                    </a:p>
                  </a:txBody>
                  <a:tcPr>
                    <a:solidFill>
                      <a:schemeClr val="bg1"/>
                    </a:solidFill>
                  </a:tcPr>
                </a:tc>
                <a:extLst>
                  <a:ext uri="{0D108BD9-81ED-4DB2-BD59-A6C34878D82A}">
                    <a16:rowId xmlns:a16="http://schemas.microsoft.com/office/drawing/2014/main" val="1275164291"/>
                  </a:ext>
                </a:extLst>
              </a:tr>
              <a:tr h="28468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28</a:t>
                      </a:r>
                    </a:p>
                  </a:txBody>
                  <a:tcPr>
                    <a:solidFill>
                      <a:schemeClr val="bg1"/>
                    </a:solidFill>
                  </a:tcPr>
                </a:tc>
                <a:extLst>
                  <a:ext uri="{0D108BD9-81ED-4DB2-BD59-A6C34878D82A}">
                    <a16:rowId xmlns:a16="http://schemas.microsoft.com/office/drawing/2014/main" val="14736245"/>
                  </a:ext>
                </a:extLst>
              </a:tr>
            </a:tbl>
          </a:graphicData>
        </a:graphic>
      </p:graphicFrame>
      <p:sp>
        <p:nvSpPr>
          <p:cNvPr id="5" name="Rounded Rectangle 4"/>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70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13th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370226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75246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35919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20136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124522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C96B-FBD3-037F-58B8-0D45CBE3CFB6}"/>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5F96DAD-DC5B-746A-BB1D-FCB98E5F16E6}"/>
              </a:ext>
            </a:extLst>
          </p:cNvPr>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a:extLst>
              <a:ext uri="{FF2B5EF4-FFF2-40B4-BE49-F238E27FC236}">
                <a16:creationId xmlns:a16="http://schemas.microsoft.com/office/drawing/2014/main" id="{5190ADD9-FED1-7AE4-0DC6-32D8EC099B3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342277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31326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21614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27</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57987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424825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B6BB2-4CEE-0DB1-6340-F7AA1DF1355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E90E459-A309-D543-5385-6CE752734203}"/>
              </a:ext>
            </a:extLst>
          </p:cNvPr>
          <p:cNvSpPr txBox="1"/>
          <p:nvPr/>
        </p:nvSpPr>
        <p:spPr>
          <a:xfrm>
            <a:off x="149779" y="95627"/>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7" name="Table 6">
            <a:extLst>
              <a:ext uri="{FF2B5EF4-FFF2-40B4-BE49-F238E27FC236}">
                <a16:creationId xmlns:a16="http://schemas.microsoft.com/office/drawing/2014/main" id="{380DE88D-B84B-CF16-2358-6D245F580FD6}"/>
              </a:ext>
            </a:extLst>
          </p:cNvPr>
          <p:cNvGraphicFramePr>
            <a:graphicFrameLocks noGrp="1"/>
          </p:cNvGraphicFramePr>
          <p:nvPr/>
        </p:nvGraphicFramePr>
        <p:xfrm>
          <a:off x="3648236" y="95627"/>
          <a:ext cx="3739392" cy="3687318"/>
        </p:xfrm>
        <a:graphic>
          <a:graphicData uri="http://schemas.openxmlformats.org/drawingml/2006/table">
            <a:tbl>
              <a:tblPr firstRow="1" bandRow="1">
                <a:tableStyleId>{5940675A-B579-460E-94D1-54222C63F5DA}</a:tableStyleId>
              </a:tblPr>
              <a:tblGrid>
                <a:gridCol w="1095194">
                  <a:extLst>
                    <a:ext uri="{9D8B030D-6E8A-4147-A177-3AD203B41FA5}">
                      <a16:colId xmlns:a16="http://schemas.microsoft.com/office/drawing/2014/main" val="20000"/>
                    </a:ext>
                  </a:extLst>
                </a:gridCol>
                <a:gridCol w="2644198">
                  <a:extLst>
                    <a:ext uri="{9D8B030D-6E8A-4147-A177-3AD203B41FA5}">
                      <a16:colId xmlns:a16="http://schemas.microsoft.com/office/drawing/2014/main" val="20001"/>
                    </a:ext>
                  </a:extLst>
                </a:gridCol>
              </a:tblGrid>
              <a:tr h="231742">
                <a:tc gridSpan="2">
                  <a:txBody>
                    <a:bodyPr/>
                    <a:lstStyle/>
                    <a:p>
                      <a:pPr algn="ctr"/>
                      <a:r>
                        <a:rPr lang="en-US" sz="1100" b="1" baseline="0" dirty="0">
                          <a:solidFill>
                            <a:schemeClr val="tx1"/>
                          </a:solidFill>
                          <a:latin typeface="Gill Sans MT" panose="020B0502020104020203" pitchFamily="34" charset="0"/>
                          <a:cs typeface="Gill Sans"/>
                        </a:rPr>
                        <a:t>Week 2 – </a:t>
                      </a:r>
                      <a:r>
                        <a:rPr lang="en-US" sz="1100" b="1" dirty="0">
                          <a:solidFill>
                            <a:schemeClr val="tx1"/>
                          </a:solidFill>
                          <a:latin typeface="Gill Sans MT" panose="020B0502020104020203" pitchFamily="34" charset="0"/>
                          <a:cs typeface="Gill Sans"/>
                        </a:rPr>
                        <a:t>Key</a:t>
                      </a:r>
                      <a:r>
                        <a:rPr lang="en-US" sz="1100" b="1" baseline="0" dirty="0">
                          <a:solidFill>
                            <a:schemeClr val="tx1"/>
                          </a:solidFill>
                          <a:latin typeface="Gill Sans MT" panose="020B0502020104020203" pitchFamily="34" charset="0"/>
                          <a:cs typeface="Gill Sans"/>
                        </a:rPr>
                        <a:t> Devices </a:t>
                      </a:r>
                      <a:endParaRPr lang="en-US" sz="1100" b="1" dirty="0">
                        <a:solidFill>
                          <a:schemeClr val="tx1"/>
                        </a:solidFill>
                        <a:latin typeface="Gill Sans MT" panose="020B0502020104020203" pitchFamily="34" charset="0"/>
                        <a:cs typeface="Gill Sans"/>
                      </a:endParaRPr>
                    </a:p>
                  </a:txBody>
                  <a:tcPr anchor="ctr">
                    <a:solidFill>
                      <a:schemeClr val="accent2">
                        <a:lumMod val="20000"/>
                        <a:lumOff val="80000"/>
                      </a:schemeClr>
                    </a:solidFill>
                  </a:tcPr>
                </a:tc>
                <a:tc hMerge="1">
                  <a:txBody>
                    <a:bodyPr/>
                    <a:lstStyle/>
                    <a:p>
                      <a:endParaRPr lang="en-US" sz="1200" dirty="0">
                        <a:latin typeface="Gill Sans MT" panose="020B0502020104020203" pitchFamily="34" charset="0"/>
                      </a:endParaRPr>
                    </a:p>
                  </a:txBody>
                  <a:tcPr/>
                </a:tc>
                <a:extLst>
                  <a:ext uri="{0D108BD9-81ED-4DB2-BD59-A6C34878D82A}">
                    <a16:rowId xmlns:a16="http://schemas.microsoft.com/office/drawing/2014/main" val="10000"/>
                  </a:ext>
                </a:extLst>
              </a:tr>
              <a:tr h="613527">
                <a:tc>
                  <a:txBody>
                    <a:bodyPr/>
                    <a:lstStyle/>
                    <a:p>
                      <a:r>
                        <a:rPr lang="en-GB" sz="1100" b="1" dirty="0">
                          <a:latin typeface="Gill Sans MT" panose="020B0502020104020203" pitchFamily="34" charset="0"/>
                        </a:rPr>
                        <a:t>Adjacency Pairs </a:t>
                      </a:r>
                    </a:p>
                  </a:txBody>
                  <a:tcPr anchor="ctr"/>
                </a:tc>
                <a:tc>
                  <a:txBody>
                    <a:bodyPr/>
                    <a:lstStyle/>
                    <a:p>
                      <a:pPr marL="0" marR="0" indent="0" algn="l">
                        <a:lnSpc>
                          <a:spcPct val="119000"/>
                        </a:lnSpc>
                        <a:spcBef>
                          <a:spcPts val="0"/>
                        </a:spcBef>
                        <a:spcAft>
                          <a:spcPts val="0"/>
                        </a:spcAft>
                      </a:pPr>
                      <a:r>
                        <a:rPr lang="en-GB" sz="1100" kern="1200" dirty="0">
                          <a:ln>
                            <a:noFill/>
                          </a:ln>
                          <a:solidFill>
                            <a:srgbClr val="000000"/>
                          </a:solidFill>
                          <a:effectLst/>
                          <a:latin typeface="Gill Sans MT" panose="020B0502020104020203" pitchFamily="34" charset="0"/>
                        </a:rPr>
                        <a:t>These are pairs of utterances in a conversation that follow on from each other e.g. greeting and greeting, question &amp; answer.</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2"/>
                  </a:ext>
                </a:extLst>
              </a:tr>
              <a:tr h="613527">
                <a:tc>
                  <a:txBody>
                    <a:bodyPr/>
                    <a:lstStyle/>
                    <a:p>
                      <a:r>
                        <a:rPr lang="en-GB" sz="1100" b="1" dirty="0">
                          <a:latin typeface="Gill Sans MT" panose="020B0502020104020203" pitchFamily="34" charset="0"/>
                        </a:rPr>
                        <a:t>False</a:t>
                      </a:r>
                      <a:r>
                        <a:rPr lang="en-GB" sz="1100" b="1" baseline="0" dirty="0">
                          <a:latin typeface="Gill Sans MT" panose="020B0502020104020203" pitchFamily="34" charset="0"/>
                        </a:rPr>
                        <a:t> Start</a:t>
                      </a:r>
                      <a:endParaRPr lang="en-GB" sz="1100" b="1" dirty="0">
                        <a:latin typeface="Gill Sans MT" panose="020B0502020104020203" pitchFamily="34" charset="0"/>
                      </a:endParaRPr>
                    </a:p>
                  </a:txBody>
                  <a:tcPr anchor="ctr"/>
                </a:tc>
                <a:tc>
                  <a:txBody>
                    <a:bodyPr/>
                    <a:lstStyle/>
                    <a:p>
                      <a:pPr marL="0" marR="0" indent="0" algn="l">
                        <a:lnSpc>
                          <a:spcPct val="119000"/>
                        </a:lnSpc>
                        <a:spcBef>
                          <a:spcPts val="0"/>
                        </a:spcBef>
                        <a:spcAft>
                          <a:spcPts val="0"/>
                        </a:spcAft>
                      </a:pPr>
                      <a:r>
                        <a:rPr lang="en-GB" sz="1100" kern="1200" dirty="0">
                          <a:ln>
                            <a:noFill/>
                          </a:ln>
                          <a:solidFill>
                            <a:srgbClr val="000000"/>
                          </a:solidFill>
                          <a:effectLst/>
                          <a:latin typeface="Gill Sans MT" panose="020B0502020104020203" pitchFamily="34" charset="0"/>
                        </a:rPr>
                        <a:t>This is where someone starts then breaks off (because they are uncomfortable or confused).</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3"/>
                  </a:ext>
                </a:extLst>
              </a:tr>
              <a:tr h="429688">
                <a:tc>
                  <a:txBody>
                    <a:bodyPr/>
                    <a:lstStyle/>
                    <a:p>
                      <a:r>
                        <a:rPr lang="en-GB" sz="1100" b="1" dirty="0">
                          <a:latin typeface="Gill Sans MT" panose="020B0502020104020203" pitchFamily="34" charset="0"/>
                        </a:rPr>
                        <a:t>Overlap </a:t>
                      </a:r>
                    </a:p>
                  </a:txBody>
                  <a:tcPr anchor="ctr"/>
                </a:tc>
                <a:tc>
                  <a:txBody>
                    <a:bodyPr/>
                    <a:lstStyle/>
                    <a:p>
                      <a:pPr marL="0" marR="0" indent="0" algn="l">
                        <a:lnSpc>
                          <a:spcPct val="119000"/>
                        </a:lnSpc>
                        <a:spcBef>
                          <a:spcPts val="0"/>
                        </a:spcBef>
                        <a:spcAft>
                          <a:spcPts val="0"/>
                        </a:spcAft>
                      </a:pPr>
                      <a:r>
                        <a:rPr lang="en-GB" sz="1100" kern="1200" dirty="0">
                          <a:ln>
                            <a:noFill/>
                          </a:ln>
                          <a:solidFill>
                            <a:srgbClr val="000000"/>
                          </a:solidFill>
                          <a:effectLst/>
                          <a:latin typeface="Gill Sans MT" panose="020B0502020104020203" pitchFamily="34" charset="0"/>
                        </a:rPr>
                        <a:t>This is where turn-taking goes wrong, and both participants message at the same time.</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4"/>
                  </a:ext>
                </a:extLst>
              </a:tr>
              <a:tr h="613527">
                <a:tc>
                  <a:txBody>
                    <a:bodyPr/>
                    <a:lstStyle/>
                    <a:p>
                      <a:pPr marL="0" marR="0" indent="0" algn="l">
                        <a:lnSpc>
                          <a:spcPct val="119000"/>
                        </a:lnSpc>
                        <a:spcBef>
                          <a:spcPts val="0"/>
                        </a:spcBef>
                        <a:spcAft>
                          <a:spcPts val="0"/>
                        </a:spcAft>
                      </a:pPr>
                      <a:r>
                        <a:rPr lang="en-GB" sz="1100" b="1" kern="1200" dirty="0">
                          <a:ln>
                            <a:noFill/>
                          </a:ln>
                          <a:solidFill>
                            <a:srgbClr val="000000"/>
                          </a:solidFill>
                          <a:effectLst/>
                          <a:latin typeface="Gill Sans MT" panose="020B0502020104020203" pitchFamily="34" charset="0"/>
                        </a:rPr>
                        <a:t>Back Tracking</a:t>
                      </a:r>
                      <a:endParaRPr lang="en-GB" sz="1100" b="1" kern="1400" dirty="0">
                        <a:ln>
                          <a:noFill/>
                        </a:ln>
                        <a:solidFill>
                          <a:srgbClr val="000000"/>
                        </a:solidFill>
                        <a:effectLst/>
                        <a:latin typeface="Gill Sans MT" panose="020B0502020104020203" pitchFamily="34" charset="0"/>
                      </a:endParaRPr>
                    </a:p>
                    <a:p>
                      <a:pPr marL="0" marR="0" indent="0" algn="l">
                        <a:lnSpc>
                          <a:spcPct val="119000"/>
                        </a:lnSpc>
                        <a:spcBef>
                          <a:spcPts val="0"/>
                        </a:spcBef>
                        <a:spcAft>
                          <a:spcPts val="600"/>
                        </a:spcAft>
                      </a:pPr>
                      <a:r>
                        <a:rPr lang="en-GB" sz="1100" b="1" kern="1400" dirty="0">
                          <a:ln>
                            <a:noFill/>
                          </a:ln>
                          <a:solidFill>
                            <a:srgbClr val="000000"/>
                          </a:solidFill>
                          <a:effectLst/>
                          <a:latin typeface="Gill Sans MT" panose="020B0502020104020203" pitchFamily="34" charset="0"/>
                        </a:rPr>
                        <a:t> </a:t>
                      </a:r>
                    </a:p>
                  </a:txBody>
                  <a:tcPr anchor="ctr"/>
                </a:tc>
                <a:tc>
                  <a:txBody>
                    <a:bodyPr/>
                    <a:lstStyle/>
                    <a:p>
                      <a:pPr marR="0" indent="0" algn="l" rtl="0">
                        <a:lnSpc>
                          <a:spcPct val="119000"/>
                        </a:lnSpc>
                        <a:spcBef>
                          <a:spcPts val="0"/>
                        </a:spcBef>
                        <a:spcAft>
                          <a:spcPts val="0"/>
                        </a:spcAft>
                      </a:pPr>
                      <a:r>
                        <a:rPr lang="en-GB" sz="1100" kern="1200" dirty="0">
                          <a:ln>
                            <a:noFill/>
                          </a:ln>
                          <a:solidFill>
                            <a:srgbClr val="000000"/>
                          </a:solidFill>
                          <a:effectLst/>
                          <a:latin typeface="Gill Sans MT" panose="020B0502020104020203" pitchFamily="34" charset="0"/>
                        </a:rPr>
                        <a:t>Going back to something in the conversation that's already been started or has already been said.</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781062642"/>
                  </a:ext>
                </a:extLst>
              </a:tr>
              <a:tr h="479953">
                <a:tc>
                  <a:txBody>
                    <a:bodyPr/>
                    <a:lstStyle/>
                    <a:p>
                      <a:pPr marL="0" marR="0" indent="0" algn="l">
                        <a:lnSpc>
                          <a:spcPct val="119000"/>
                        </a:lnSpc>
                        <a:spcBef>
                          <a:spcPts val="0"/>
                        </a:spcBef>
                        <a:spcAft>
                          <a:spcPts val="600"/>
                        </a:spcAft>
                      </a:pPr>
                      <a:r>
                        <a:rPr lang="en-GB" sz="1100" b="1" kern="1400" dirty="0">
                          <a:ln>
                            <a:noFill/>
                          </a:ln>
                          <a:solidFill>
                            <a:srgbClr val="000000"/>
                          </a:solidFill>
                          <a:effectLst/>
                          <a:latin typeface="Gill Sans MT" panose="020B0502020104020203" pitchFamily="34" charset="0"/>
                        </a:rPr>
                        <a:t>Fillers</a:t>
                      </a:r>
                      <a:r>
                        <a:rPr lang="en-GB" sz="1100" b="1" kern="1400" baseline="0" dirty="0">
                          <a:ln>
                            <a:noFill/>
                          </a:ln>
                          <a:solidFill>
                            <a:srgbClr val="000000"/>
                          </a:solidFill>
                          <a:effectLst/>
                          <a:latin typeface="Gill Sans MT" panose="020B0502020104020203" pitchFamily="34" charset="0"/>
                        </a:rPr>
                        <a:t> </a:t>
                      </a:r>
                      <a:r>
                        <a:rPr lang="en-GB" sz="1100" b="1" kern="1400" dirty="0">
                          <a:ln>
                            <a:noFill/>
                          </a:ln>
                          <a:solidFill>
                            <a:srgbClr val="000000"/>
                          </a:solidFill>
                          <a:effectLst/>
                          <a:latin typeface="Gill Sans MT" panose="020B0502020104020203" pitchFamily="34" charset="0"/>
                        </a:rPr>
                        <a:t> </a:t>
                      </a:r>
                    </a:p>
                    <a:p>
                      <a:r>
                        <a:rPr lang="en-GB" sz="1100" b="1" kern="1200" dirty="0">
                          <a:solidFill>
                            <a:schemeClr val="tx1"/>
                          </a:solidFill>
                          <a:effectLst/>
                          <a:latin typeface="Gill Sans MT" panose="020B0502020104020203" pitchFamily="34" charset="0"/>
                          <a:ea typeface="+mn-ea"/>
                          <a:cs typeface="+mn-cs"/>
                        </a:rPr>
                        <a:t> </a:t>
                      </a:r>
                    </a:p>
                  </a:txBody>
                  <a:tcPr anchor="ctr"/>
                </a:tc>
                <a:tc>
                  <a:txBody>
                    <a:bodyPr/>
                    <a:lstStyle/>
                    <a:p>
                      <a:pPr marL="0" marR="0" indent="0" algn="l">
                        <a:lnSpc>
                          <a:spcPct val="119000"/>
                        </a:lnSpc>
                        <a:spcBef>
                          <a:spcPts val="0"/>
                        </a:spcBef>
                        <a:spcAft>
                          <a:spcPts val="0"/>
                        </a:spcAft>
                      </a:pPr>
                      <a:r>
                        <a:rPr lang="en-GB" sz="1100" kern="1200" dirty="0">
                          <a:ln>
                            <a:noFill/>
                          </a:ln>
                          <a:solidFill>
                            <a:srgbClr val="000000"/>
                          </a:solidFill>
                          <a:effectLst/>
                          <a:latin typeface="Gill Sans MT" panose="020B0502020104020203" pitchFamily="34" charset="0"/>
                        </a:rPr>
                        <a:t>Items in speech that allow time to think, or create a pause, e.g. ‘</a:t>
                      </a:r>
                      <a:r>
                        <a:rPr lang="en-GB" sz="1100" kern="1200" dirty="0" err="1">
                          <a:ln>
                            <a:noFill/>
                          </a:ln>
                          <a:solidFill>
                            <a:srgbClr val="000000"/>
                          </a:solidFill>
                          <a:effectLst/>
                          <a:latin typeface="Gill Sans MT" panose="020B0502020104020203" pitchFamily="34" charset="0"/>
                        </a:rPr>
                        <a:t>erm</a:t>
                      </a:r>
                      <a:r>
                        <a:rPr lang="en-GB" sz="1100" kern="1200" dirty="0">
                          <a:ln>
                            <a:noFill/>
                          </a:ln>
                          <a:solidFill>
                            <a:srgbClr val="000000"/>
                          </a:solidFill>
                          <a:effectLst/>
                          <a:latin typeface="Gill Sans MT" panose="020B0502020104020203" pitchFamily="34" charset="0"/>
                        </a:rPr>
                        <a:t>.</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3077568704"/>
                  </a:ext>
                </a:extLst>
              </a:tr>
            </a:tbl>
          </a:graphicData>
        </a:graphic>
      </p:graphicFrame>
      <p:graphicFrame>
        <p:nvGraphicFramePr>
          <p:cNvPr id="11" name="Table 10">
            <a:extLst>
              <a:ext uri="{FF2B5EF4-FFF2-40B4-BE49-F238E27FC236}">
                <a16:creationId xmlns:a16="http://schemas.microsoft.com/office/drawing/2014/main" id="{AAD787AD-E470-C185-FA6B-1563A6C2FDB8}"/>
              </a:ext>
            </a:extLst>
          </p:cNvPr>
          <p:cNvGraphicFramePr>
            <a:graphicFrameLocks noGrp="1"/>
          </p:cNvGraphicFramePr>
          <p:nvPr/>
        </p:nvGraphicFramePr>
        <p:xfrm>
          <a:off x="149778" y="776028"/>
          <a:ext cx="3372021" cy="6081972"/>
        </p:xfrm>
        <a:graphic>
          <a:graphicData uri="http://schemas.openxmlformats.org/drawingml/2006/table">
            <a:tbl>
              <a:tblPr firstRow="1" bandRow="1">
                <a:tableStyleId>{7E9639D4-E3E2-4D34-9284-5A2195B3D0D7}</a:tableStyleId>
              </a:tblPr>
              <a:tblGrid>
                <a:gridCol w="1349140">
                  <a:extLst>
                    <a:ext uri="{9D8B030D-6E8A-4147-A177-3AD203B41FA5}">
                      <a16:colId xmlns:a16="http://schemas.microsoft.com/office/drawing/2014/main" val="20000"/>
                    </a:ext>
                  </a:extLst>
                </a:gridCol>
                <a:gridCol w="2022881">
                  <a:extLst>
                    <a:ext uri="{9D8B030D-6E8A-4147-A177-3AD203B41FA5}">
                      <a16:colId xmlns:a16="http://schemas.microsoft.com/office/drawing/2014/main" val="20001"/>
                    </a:ext>
                  </a:extLst>
                </a:gridCol>
              </a:tblGrid>
              <a:tr h="450667">
                <a:tc gridSpan="2">
                  <a:txBody>
                    <a:bodyPr/>
                    <a:lstStyle/>
                    <a:p>
                      <a:pPr algn="ctr"/>
                      <a:r>
                        <a:rPr lang="en-GB" sz="1100" b="1" dirty="0">
                          <a:solidFill>
                            <a:schemeClr val="tx1"/>
                          </a:solidFill>
                          <a:latin typeface="Gill Sans MT" panose="020B0502020104020203" pitchFamily="34" charset="0"/>
                        </a:rPr>
                        <a:t>Week 1</a:t>
                      </a:r>
                      <a:r>
                        <a:rPr lang="en-GB" sz="1100" b="1" baseline="0" dirty="0">
                          <a:solidFill>
                            <a:schemeClr val="tx1"/>
                          </a:solidFill>
                          <a:latin typeface="Gill Sans MT" panose="020B0502020104020203" pitchFamily="34" charset="0"/>
                        </a:rPr>
                        <a:t> – </a:t>
                      </a:r>
                      <a:r>
                        <a:rPr lang="en-GB" sz="1100" b="1" dirty="0">
                          <a:solidFill>
                            <a:schemeClr val="tx1"/>
                          </a:solidFill>
                          <a:latin typeface="Gill Sans MT" panose="020B0502020104020203" pitchFamily="34" charset="0"/>
                        </a:rPr>
                        <a:t>Key Terms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5444">
                <a:tc>
                  <a:txBody>
                    <a:bodyPr/>
                    <a:lstStyle/>
                    <a:p>
                      <a:r>
                        <a:rPr lang="en-GB" sz="1100" b="1" dirty="0">
                          <a:latin typeface="Gill Sans MT" panose="020B0502020104020203" pitchFamily="34" charset="0"/>
                        </a:rPr>
                        <a:t>Gangs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kern="1200" dirty="0">
                          <a:solidFill>
                            <a:schemeClr val="tx1"/>
                          </a:solidFill>
                          <a:effectLst/>
                          <a:latin typeface="Gill Sans MT" panose="020B0502020104020203" pitchFamily="34" charset="0"/>
                          <a:ea typeface="+mn-ea"/>
                          <a:cs typeface="+mn-cs"/>
                        </a:rPr>
                        <a:t>The plot deals with a gang’s reaction to the aftermath of a crime. Kelly explores the interrelationships within the group responsible.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3090">
                <a:tc>
                  <a:txBody>
                    <a:bodyPr/>
                    <a:lstStyle/>
                    <a:p>
                      <a:r>
                        <a:rPr lang="en-GB" sz="1100" b="1" dirty="0">
                          <a:latin typeface="Gill Sans MT" panose="020B0502020104020203" pitchFamily="34" charset="0"/>
                        </a:rPr>
                        <a:t>Bullying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600"/>
                        </a:spcAft>
                      </a:pPr>
                      <a:r>
                        <a:rPr lang="en-GB" sz="1100" kern="1200" dirty="0">
                          <a:ln>
                            <a:noFill/>
                          </a:ln>
                          <a:solidFill>
                            <a:srgbClr val="000000"/>
                          </a:solidFill>
                          <a:effectLst/>
                          <a:latin typeface="Gill Sans MT" panose="020B0502020104020203" pitchFamily="34" charset="0"/>
                        </a:rPr>
                        <a:t>Psychological bullying as well as the physical abuse of Adam is a predominant theme. The play explores the different effects bullying can have on people.</a:t>
                      </a:r>
                      <a:endParaRPr lang="en-GB" sz="1100" kern="1400" dirty="0">
                        <a:ln>
                          <a:noFill/>
                        </a:ln>
                        <a:solidFill>
                          <a:srgbClr val="000000"/>
                        </a:solidFill>
                        <a:effectLst/>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2075">
                <a:tc>
                  <a:txBody>
                    <a:bodyPr/>
                    <a:lstStyle/>
                    <a:p>
                      <a:r>
                        <a:rPr lang="en-GB" sz="1100" b="1" dirty="0">
                          <a:latin typeface="Gill Sans MT" panose="020B0502020104020203" pitchFamily="34" charset="0"/>
                        </a:rPr>
                        <a:t>Responsibility</a:t>
                      </a:r>
                      <a:r>
                        <a:rPr lang="en-GB" sz="1100" b="1" baseline="0" dirty="0">
                          <a:latin typeface="Gill Sans MT" panose="020B0502020104020203" pitchFamily="34" charset="0"/>
                        </a:rPr>
                        <a:t> </a:t>
                      </a:r>
                      <a:endParaRPr lang="en-GB" sz="1100" b="1"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100" kern="1200" dirty="0">
                          <a:ln>
                            <a:noFill/>
                          </a:ln>
                          <a:solidFill>
                            <a:srgbClr val="000000"/>
                          </a:solidFill>
                          <a:effectLst/>
                          <a:latin typeface="Gill Sans MT" panose="020B0502020104020203" pitchFamily="34" charset="0"/>
                        </a:rPr>
                        <a:t>The play makes the audience question </a:t>
                      </a:r>
                      <a:r>
                        <a:rPr lang="en-GB" sz="1100" i="1" kern="1200" dirty="0">
                          <a:ln>
                            <a:noFill/>
                          </a:ln>
                          <a:solidFill>
                            <a:srgbClr val="000000"/>
                          </a:solidFill>
                          <a:effectLst/>
                          <a:latin typeface="Gill Sans MT" panose="020B0502020104020203" pitchFamily="34" charset="0"/>
                        </a:rPr>
                        <a:t>who</a:t>
                      </a:r>
                      <a:r>
                        <a:rPr lang="en-GB" sz="1100" kern="1200" dirty="0">
                          <a:ln>
                            <a:noFill/>
                          </a:ln>
                          <a:solidFill>
                            <a:srgbClr val="000000"/>
                          </a:solidFill>
                          <a:effectLst/>
                          <a:latin typeface="Gill Sans MT" panose="020B0502020104020203" pitchFamily="34" charset="0"/>
                        </a:rPr>
                        <a:t> is ultimately responsible for the callous behaviour of the group.</a:t>
                      </a:r>
                      <a:endParaRPr lang="en-GB" sz="11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00348">
                <a:tc>
                  <a:txBody>
                    <a:bodyPr/>
                    <a:lstStyle/>
                    <a:p>
                      <a:r>
                        <a:rPr lang="en-GB" sz="1100" b="1" dirty="0">
                          <a:latin typeface="Gill Sans MT" panose="020B0502020104020203" pitchFamily="34" charset="0"/>
                        </a:rPr>
                        <a:t>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100" kern="1200" dirty="0">
                          <a:ln>
                            <a:noFill/>
                          </a:ln>
                          <a:solidFill>
                            <a:srgbClr val="000000"/>
                          </a:solidFill>
                          <a:effectLst/>
                          <a:latin typeface="Gill Sans MT" panose="020B0502020104020203" pitchFamily="34" charset="0"/>
                        </a:rPr>
                        <a:t>Kelly investigates different kinds of power relationships within the group and how different characters exert their power to control the gang.</a:t>
                      </a:r>
                      <a:endParaRPr lang="en-GB" sz="11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105408"/>
                  </a:ext>
                </a:extLst>
              </a:tr>
              <a:tr h="1200348">
                <a:tc>
                  <a:txBody>
                    <a:bodyPr/>
                    <a:lstStyle/>
                    <a:p>
                      <a:r>
                        <a:rPr lang="en-GB" sz="1100" b="1" dirty="0">
                          <a:latin typeface="Gill Sans MT" panose="020B0502020104020203" pitchFamily="34" charset="0"/>
                        </a:rPr>
                        <a:t>Loyalty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100" kern="1200" dirty="0">
                          <a:ln>
                            <a:noFill/>
                          </a:ln>
                          <a:solidFill>
                            <a:srgbClr val="000000"/>
                          </a:solidFill>
                          <a:effectLst/>
                          <a:latin typeface="Gill Sans MT" panose="020B0502020104020203" pitchFamily="34" charset="0"/>
                        </a:rPr>
                        <a:t>The audience are prompted to consider the different kinds of loyalty; to individuals, to the group, and to our own personal beliefs. </a:t>
                      </a:r>
                      <a:endParaRPr lang="en-GB" sz="11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9904404"/>
                  </a:ext>
                </a:extLst>
              </a:tr>
            </a:tbl>
          </a:graphicData>
        </a:graphic>
      </p:graphicFrame>
      <p:sp>
        <p:nvSpPr>
          <p:cNvPr id="8" name="TextBox 7">
            <a:extLst>
              <a:ext uri="{FF2B5EF4-FFF2-40B4-BE49-F238E27FC236}">
                <a16:creationId xmlns:a16="http://schemas.microsoft.com/office/drawing/2014/main" id="{2DE2CEE3-F303-7DAA-752D-316B64BD6D7D}"/>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2" name="Table 1">
            <a:extLst>
              <a:ext uri="{FF2B5EF4-FFF2-40B4-BE49-F238E27FC236}">
                <a16:creationId xmlns:a16="http://schemas.microsoft.com/office/drawing/2014/main" id="{EA112928-88B5-448D-AF18-EFC8CA3FD507}"/>
              </a:ext>
            </a:extLst>
          </p:cNvPr>
          <p:cNvGraphicFramePr>
            <a:graphicFrameLocks noGrp="1"/>
          </p:cNvGraphicFramePr>
          <p:nvPr/>
        </p:nvGraphicFramePr>
        <p:xfrm>
          <a:off x="3648236" y="3874883"/>
          <a:ext cx="3695225" cy="2732141"/>
        </p:xfrm>
        <a:graphic>
          <a:graphicData uri="http://schemas.openxmlformats.org/drawingml/2006/table">
            <a:tbl>
              <a:tblPr firstRow="1" firstCol="1" bandRow="1">
                <a:tableStyleId>{5940675A-B579-460E-94D1-54222C63F5DA}</a:tableStyleId>
              </a:tblPr>
              <a:tblGrid>
                <a:gridCol w="1108504">
                  <a:extLst>
                    <a:ext uri="{9D8B030D-6E8A-4147-A177-3AD203B41FA5}">
                      <a16:colId xmlns:a16="http://schemas.microsoft.com/office/drawing/2014/main" val="20000"/>
                    </a:ext>
                  </a:extLst>
                </a:gridCol>
                <a:gridCol w="2586721">
                  <a:extLst>
                    <a:ext uri="{9D8B030D-6E8A-4147-A177-3AD203B41FA5}">
                      <a16:colId xmlns:a16="http://schemas.microsoft.com/office/drawing/2014/main" val="20001"/>
                    </a:ext>
                  </a:extLst>
                </a:gridCol>
              </a:tblGrid>
              <a:tr h="265468">
                <a:tc gridSpan="2">
                  <a:txBody>
                    <a:bodyPr/>
                    <a:lstStyle/>
                    <a:p>
                      <a:pPr algn="ctr">
                        <a:lnSpc>
                          <a:spcPct val="115000"/>
                        </a:lnSpc>
                        <a:spcAft>
                          <a:spcPts val="0"/>
                        </a:spcAft>
                      </a:pPr>
                      <a:r>
                        <a:rPr lang="en-GB" sz="1100" b="1" dirty="0">
                          <a:effectLst/>
                          <a:latin typeface="Gill Sans MT" panose="020B0502020104020203" pitchFamily="34" charset="0"/>
                        </a:rPr>
                        <a:t>Week 3</a:t>
                      </a:r>
                      <a:r>
                        <a:rPr lang="en-GB" sz="1100" b="1" baseline="0" dirty="0">
                          <a:effectLst/>
                          <a:latin typeface="Gill Sans MT" panose="020B0502020104020203" pitchFamily="34" charset="0"/>
                        </a:rPr>
                        <a:t> - </a:t>
                      </a:r>
                      <a:r>
                        <a:rPr lang="en-GB" sz="1100" b="1" dirty="0">
                          <a:effectLst/>
                          <a:latin typeface="Gill Sans MT" panose="020B0502020104020203" pitchFamily="34" charset="0"/>
                        </a:rPr>
                        <a:t>Characters </a:t>
                      </a:r>
                      <a:endParaRPr lang="en-GB" sz="11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21740">
                <a:tc>
                  <a:txBody>
                    <a:bodyPr/>
                    <a:lstStyle/>
                    <a:p>
                      <a:r>
                        <a:rPr lang="en-GB" sz="1100" b="1" dirty="0">
                          <a:latin typeface="Gill Sans MT" panose="020B0502020104020203" pitchFamily="34" charset="0"/>
                        </a:rPr>
                        <a:t>Phil </a:t>
                      </a:r>
                    </a:p>
                  </a:txBody>
                  <a:tcPr anchor="ctr"/>
                </a:tc>
                <a:tc>
                  <a:txBody>
                    <a:bodyPr/>
                    <a:lstStyle/>
                    <a:p>
                      <a:r>
                        <a:rPr lang="en-GB" sz="1100" b="0" i="0" dirty="0">
                          <a:solidFill>
                            <a:srgbClr val="192930"/>
                          </a:solidFill>
                          <a:effectLst/>
                          <a:latin typeface="Gill Sans MT" panose="020B0502020104020203" pitchFamily="34" charset="0"/>
                        </a:rPr>
                        <a:t>Menacing, Cold, Sinister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1"/>
                  </a:ext>
                </a:extLst>
              </a:tr>
              <a:tr h="321740">
                <a:tc>
                  <a:txBody>
                    <a:bodyPr/>
                    <a:lstStyle/>
                    <a:p>
                      <a:r>
                        <a:rPr lang="en-GB" sz="1100" b="1" dirty="0">
                          <a:latin typeface="Gill Sans MT" panose="020B0502020104020203" pitchFamily="34" charset="0"/>
                        </a:rPr>
                        <a:t>John Tate</a:t>
                      </a:r>
                      <a:r>
                        <a:rPr lang="en-GB" sz="1100" b="1" baseline="0" dirty="0">
                          <a:latin typeface="Gill Sans MT" panose="020B0502020104020203" pitchFamily="34" charset="0"/>
                        </a:rPr>
                        <a:t> </a:t>
                      </a:r>
                      <a:endParaRPr lang="en-GB" sz="1100" b="1" dirty="0">
                        <a:latin typeface="Gill Sans MT" panose="020B0502020104020203" pitchFamily="34" charset="0"/>
                      </a:endParaRPr>
                    </a:p>
                  </a:txBody>
                  <a:tcPr anchor="ctr"/>
                </a:tc>
                <a:tc>
                  <a:txBody>
                    <a:bodyPr/>
                    <a:lstStyle/>
                    <a:p>
                      <a:r>
                        <a:rPr lang="en-GB" sz="1100" b="0" i="0" dirty="0">
                          <a:solidFill>
                            <a:srgbClr val="192930"/>
                          </a:solidFill>
                          <a:effectLst/>
                          <a:latin typeface="Gill Sans MT" panose="020B0502020104020203" pitchFamily="34" charset="0"/>
                        </a:rPr>
                        <a:t>Controlling, Manipulative,</a:t>
                      </a:r>
                      <a:r>
                        <a:rPr lang="en-GB" sz="1100" b="0" i="0" baseline="0" dirty="0">
                          <a:solidFill>
                            <a:srgbClr val="192930"/>
                          </a:solidFill>
                          <a:effectLst/>
                          <a:latin typeface="Gill Sans MT" panose="020B0502020104020203" pitchFamily="34" charset="0"/>
                        </a:rPr>
                        <a:t> Tyrannical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2"/>
                  </a:ext>
                </a:extLst>
              </a:tr>
              <a:tr h="321740">
                <a:tc>
                  <a:txBody>
                    <a:bodyPr/>
                    <a:lstStyle/>
                    <a:p>
                      <a:r>
                        <a:rPr lang="en-GB" sz="1100" b="1" dirty="0">
                          <a:latin typeface="Gill Sans MT" panose="020B0502020104020203" pitchFamily="34" charset="0"/>
                        </a:rPr>
                        <a:t>Leah </a:t>
                      </a:r>
                    </a:p>
                  </a:txBody>
                  <a:tcPr anchor="ctr"/>
                </a:tc>
                <a:tc>
                  <a:txBody>
                    <a:bodyPr/>
                    <a:lstStyle/>
                    <a:p>
                      <a:r>
                        <a:rPr lang="en-GB" sz="1100" dirty="0">
                          <a:latin typeface="Gill Sans MT" panose="020B0502020104020203" pitchFamily="34" charset="0"/>
                        </a:rPr>
                        <a:t>Insecure, Loyal, Insightful, Inferior </a:t>
                      </a:r>
                    </a:p>
                  </a:txBody>
                  <a:tcPr anchor="ctr"/>
                </a:tc>
                <a:extLst>
                  <a:ext uri="{0D108BD9-81ED-4DB2-BD59-A6C34878D82A}">
                    <a16:rowId xmlns:a16="http://schemas.microsoft.com/office/drawing/2014/main" val="10003"/>
                  </a:ext>
                </a:extLst>
              </a:tr>
              <a:tr h="321740">
                <a:tc>
                  <a:txBody>
                    <a:bodyPr/>
                    <a:lstStyle/>
                    <a:p>
                      <a:r>
                        <a:rPr lang="en-GB" sz="1100" b="1" dirty="0">
                          <a:latin typeface="Gill Sans MT" panose="020B0502020104020203" pitchFamily="34" charset="0"/>
                        </a:rPr>
                        <a:t>Mark </a:t>
                      </a:r>
                    </a:p>
                  </a:txBody>
                  <a:tcPr anchor="ctr"/>
                </a:tc>
                <a:tc>
                  <a:txBody>
                    <a:bodyPr/>
                    <a:lstStyle/>
                    <a:p>
                      <a:r>
                        <a:rPr lang="en-GB" sz="1100" b="0" i="0" dirty="0">
                          <a:solidFill>
                            <a:srgbClr val="192930"/>
                          </a:solidFill>
                          <a:effectLst/>
                          <a:latin typeface="Gill Sans MT" panose="020B0502020104020203" pitchFamily="34" charset="0"/>
                        </a:rPr>
                        <a:t>Cruel, Malicious, Blunt, Ruthless</a:t>
                      </a:r>
                      <a:r>
                        <a:rPr lang="en-GB" sz="1100" b="0" i="0" baseline="0" dirty="0">
                          <a:solidFill>
                            <a:srgbClr val="192930"/>
                          </a:solidFill>
                          <a:effectLst/>
                          <a:latin typeface="Gill Sans MT" panose="020B0502020104020203" pitchFamily="34" charset="0"/>
                        </a:rPr>
                        <a:t>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4"/>
                  </a:ext>
                </a:extLst>
              </a:tr>
              <a:tr h="321740">
                <a:tc>
                  <a:txBody>
                    <a:bodyPr/>
                    <a:lstStyle/>
                    <a:p>
                      <a:r>
                        <a:rPr lang="en-GB" sz="1100" b="1" dirty="0">
                          <a:latin typeface="Gill Sans MT" panose="020B0502020104020203" pitchFamily="34" charset="0"/>
                        </a:rPr>
                        <a:t>Jan</a:t>
                      </a:r>
                    </a:p>
                  </a:txBody>
                  <a:tcPr anchor="ctr"/>
                </a:tc>
                <a:tc>
                  <a:txBody>
                    <a:bodyPr/>
                    <a:lstStyle/>
                    <a:p>
                      <a:r>
                        <a:rPr lang="en-GB" sz="1100" b="0" i="0" dirty="0">
                          <a:solidFill>
                            <a:srgbClr val="192930"/>
                          </a:solidFill>
                          <a:effectLst/>
                          <a:latin typeface="Gill Sans MT" panose="020B0502020104020203" pitchFamily="34" charset="0"/>
                        </a:rPr>
                        <a:t>Bullying, Intimidating,</a:t>
                      </a:r>
                      <a:r>
                        <a:rPr lang="en-GB" sz="1100" b="0" i="0" baseline="0" dirty="0">
                          <a:solidFill>
                            <a:srgbClr val="192930"/>
                          </a:solidFill>
                          <a:effectLst/>
                          <a:latin typeface="Gill Sans MT" panose="020B0502020104020203" pitchFamily="34" charset="0"/>
                        </a:rPr>
                        <a:t> Gullible,</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5"/>
                  </a:ext>
                </a:extLst>
              </a:tr>
              <a:tr h="321740">
                <a:tc>
                  <a:txBody>
                    <a:bodyPr/>
                    <a:lstStyle/>
                    <a:p>
                      <a:r>
                        <a:rPr lang="en-GB" sz="1100" b="1" dirty="0">
                          <a:latin typeface="Gill Sans MT" panose="020B0502020104020203" pitchFamily="34" charset="0"/>
                        </a:rPr>
                        <a:t>Adam </a:t>
                      </a:r>
                    </a:p>
                  </a:txBody>
                  <a:tcPr anchor="ctr"/>
                </a:tc>
                <a:tc>
                  <a:txBody>
                    <a:bodyPr/>
                    <a:lstStyle/>
                    <a:p>
                      <a:r>
                        <a:rPr lang="en-GB" sz="1100" dirty="0">
                          <a:latin typeface="Gill Sans MT" panose="020B0502020104020203" pitchFamily="34" charset="0"/>
                        </a:rPr>
                        <a:t>Victim, confused, scared </a:t>
                      </a:r>
                    </a:p>
                  </a:txBody>
                  <a:tcPr anchor="ctr"/>
                </a:tc>
                <a:extLst>
                  <a:ext uri="{0D108BD9-81ED-4DB2-BD59-A6C34878D82A}">
                    <a16:rowId xmlns:a16="http://schemas.microsoft.com/office/drawing/2014/main" val="1413019083"/>
                  </a:ext>
                </a:extLst>
              </a:tr>
              <a:tr h="536233">
                <a:tc>
                  <a:txBody>
                    <a:bodyPr/>
                    <a:lstStyle/>
                    <a:p>
                      <a:r>
                        <a:rPr lang="en-GB" sz="1100" b="1" dirty="0">
                          <a:latin typeface="Gill Sans MT" panose="020B0502020104020203" pitchFamily="34" charset="0"/>
                        </a:rPr>
                        <a:t>Richard </a:t>
                      </a:r>
                    </a:p>
                  </a:txBody>
                  <a:tcPr anchor="ctr"/>
                </a:tc>
                <a:tc>
                  <a:txBody>
                    <a:bodyPr/>
                    <a:lstStyle/>
                    <a:p>
                      <a:r>
                        <a:rPr lang="en-GB" sz="1100" dirty="0">
                          <a:latin typeface="Gill Sans MT" panose="020B0502020104020203" pitchFamily="34" charset="0"/>
                        </a:rPr>
                        <a:t>Insecure,</a:t>
                      </a:r>
                      <a:r>
                        <a:rPr lang="en-GB" sz="1100" baseline="0" dirty="0">
                          <a:latin typeface="Gill Sans MT" panose="020B0502020104020203" pitchFamily="34" charset="0"/>
                        </a:rPr>
                        <a:t> Confident, Sycophant (flatterer) </a:t>
                      </a:r>
                      <a:endParaRPr lang="en-GB" sz="1100" dirty="0">
                        <a:latin typeface="Gill Sans MT" panose="020B0502020104020203" pitchFamily="34" charset="0"/>
                      </a:endParaRPr>
                    </a:p>
                  </a:txBody>
                  <a:tcPr anchor="ctr"/>
                </a:tc>
                <a:extLst>
                  <a:ext uri="{0D108BD9-81ED-4DB2-BD59-A6C34878D82A}">
                    <a16:rowId xmlns:a16="http://schemas.microsoft.com/office/drawing/2014/main" val="4084603596"/>
                  </a:ext>
                </a:extLst>
              </a:tr>
            </a:tbl>
          </a:graphicData>
        </a:graphic>
      </p:graphicFrame>
      <p:graphicFrame>
        <p:nvGraphicFramePr>
          <p:cNvPr id="4" name="Table 3">
            <a:extLst>
              <a:ext uri="{FF2B5EF4-FFF2-40B4-BE49-F238E27FC236}">
                <a16:creationId xmlns:a16="http://schemas.microsoft.com/office/drawing/2014/main" id="{4D32A2A9-5794-380B-C740-85CE7337ED4B}"/>
              </a:ext>
            </a:extLst>
          </p:cNvPr>
          <p:cNvGraphicFramePr>
            <a:graphicFrameLocks noGrp="1"/>
          </p:cNvGraphicFramePr>
          <p:nvPr/>
        </p:nvGraphicFramePr>
        <p:xfrm>
          <a:off x="7514065" y="95628"/>
          <a:ext cx="4528156" cy="1778440"/>
        </p:xfrm>
        <a:graphic>
          <a:graphicData uri="http://schemas.openxmlformats.org/drawingml/2006/table">
            <a:tbl>
              <a:tblPr firstRow="1" firstCol="1" bandRow="1">
                <a:tableStyleId>{5940675A-B579-460E-94D1-54222C63F5DA}</a:tableStyleId>
              </a:tblPr>
              <a:tblGrid>
                <a:gridCol w="2116063">
                  <a:extLst>
                    <a:ext uri="{9D8B030D-6E8A-4147-A177-3AD203B41FA5}">
                      <a16:colId xmlns:a16="http://schemas.microsoft.com/office/drawing/2014/main" val="20000"/>
                    </a:ext>
                  </a:extLst>
                </a:gridCol>
                <a:gridCol w="2412093">
                  <a:extLst>
                    <a:ext uri="{9D8B030D-6E8A-4147-A177-3AD203B41FA5}">
                      <a16:colId xmlns:a16="http://schemas.microsoft.com/office/drawing/2014/main" val="20001"/>
                    </a:ext>
                  </a:extLst>
                </a:gridCol>
              </a:tblGrid>
              <a:tr h="220430">
                <a:tc gridSpan="2">
                  <a:txBody>
                    <a:bodyPr/>
                    <a:lstStyle/>
                    <a:p>
                      <a:pPr algn="ctr">
                        <a:lnSpc>
                          <a:spcPct val="115000"/>
                        </a:lnSpc>
                        <a:spcAft>
                          <a:spcPts val="0"/>
                        </a:spcAft>
                      </a:pPr>
                      <a:r>
                        <a:rPr lang="en-GB" sz="1100" b="1" dirty="0">
                          <a:effectLst/>
                          <a:latin typeface="Gill Sans MT" panose="020B0502020104020203" pitchFamily="34" charset="0"/>
                        </a:rPr>
                        <a:t>Week 4</a:t>
                      </a:r>
                      <a:r>
                        <a:rPr lang="en-GB" sz="1100" b="1" baseline="0" dirty="0">
                          <a:effectLst/>
                          <a:latin typeface="Gill Sans MT" panose="020B0502020104020203" pitchFamily="34" charset="0"/>
                        </a:rPr>
                        <a:t> – Themes in the play</a:t>
                      </a:r>
                      <a:endParaRPr lang="en-GB" sz="11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11602">
                <a:tc>
                  <a:txBody>
                    <a:bodyPr/>
                    <a:lstStyle/>
                    <a:p>
                      <a:r>
                        <a:rPr lang="en-GB" sz="1100" b="0" dirty="0">
                          <a:latin typeface="Gill Sans MT" panose="020B0502020104020203" pitchFamily="34" charset="0"/>
                        </a:rPr>
                        <a:t>  Bullying </a:t>
                      </a:r>
                    </a:p>
                  </a:txBody>
                  <a:tcPr anchor="ctr"/>
                </a:tc>
                <a:tc>
                  <a:txBody>
                    <a:bodyPr/>
                    <a:lstStyle/>
                    <a:p>
                      <a:r>
                        <a:rPr lang="en-GB" sz="1100" b="0" dirty="0">
                          <a:latin typeface="Gill Sans MT" panose="020B0502020104020203" pitchFamily="34" charset="0"/>
                        </a:rPr>
                        <a:t>Happiness </a:t>
                      </a:r>
                    </a:p>
                  </a:txBody>
                  <a:tcPr anchor="ctr"/>
                </a:tc>
                <a:extLst>
                  <a:ext uri="{0D108BD9-81ED-4DB2-BD59-A6C34878D82A}">
                    <a16:rowId xmlns:a16="http://schemas.microsoft.com/office/drawing/2014/main" val="10001"/>
                  </a:ext>
                </a:extLst>
              </a:tr>
              <a:tr h="311602">
                <a:tc>
                  <a:txBody>
                    <a:bodyPr/>
                    <a:lstStyle/>
                    <a:p>
                      <a:r>
                        <a:rPr lang="en-GB" sz="1100" b="0" dirty="0">
                          <a:latin typeface="Gill Sans MT" panose="020B0502020104020203" pitchFamily="34" charset="0"/>
                        </a:rPr>
                        <a:t>Gang membership</a:t>
                      </a:r>
                    </a:p>
                  </a:txBody>
                  <a:tcPr anchor="ctr"/>
                </a:tc>
                <a:tc>
                  <a:txBody>
                    <a:bodyPr/>
                    <a:lstStyle/>
                    <a:p>
                      <a:r>
                        <a:rPr lang="en-GB" sz="1100" b="0" dirty="0">
                          <a:latin typeface="Gill Sans MT" panose="020B0502020104020203" pitchFamily="34" charset="0"/>
                        </a:rPr>
                        <a:t>Science</a:t>
                      </a:r>
                    </a:p>
                  </a:txBody>
                  <a:tcPr anchor="ctr"/>
                </a:tc>
                <a:extLst>
                  <a:ext uri="{0D108BD9-81ED-4DB2-BD59-A6C34878D82A}">
                    <a16:rowId xmlns:a16="http://schemas.microsoft.com/office/drawing/2014/main" val="10002"/>
                  </a:ext>
                </a:extLst>
              </a:tr>
              <a:tr h="311602">
                <a:tc>
                  <a:txBody>
                    <a:bodyPr/>
                    <a:lstStyle/>
                    <a:p>
                      <a:r>
                        <a:rPr lang="en-GB" sz="1100" b="0" dirty="0">
                          <a:latin typeface="Gill Sans MT" panose="020B0502020104020203" pitchFamily="34" charset="0"/>
                        </a:rPr>
                        <a:t>Social responsibility </a:t>
                      </a:r>
                    </a:p>
                  </a:txBody>
                  <a:tcPr anchor="ctr"/>
                </a:tc>
                <a:tc>
                  <a:txBody>
                    <a:bodyPr/>
                    <a:lstStyle/>
                    <a:p>
                      <a:r>
                        <a:rPr lang="en-GB" sz="1100" b="0" dirty="0">
                          <a:latin typeface="Gill Sans MT" panose="020B0502020104020203" pitchFamily="34" charset="0"/>
                        </a:rPr>
                        <a:t>Alienation</a:t>
                      </a:r>
                    </a:p>
                  </a:txBody>
                  <a:tcPr anchor="ctr"/>
                </a:tc>
                <a:extLst>
                  <a:ext uri="{0D108BD9-81ED-4DB2-BD59-A6C34878D82A}">
                    <a16:rowId xmlns:a16="http://schemas.microsoft.com/office/drawing/2014/main" val="10003"/>
                  </a:ext>
                </a:extLst>
              </a:tr>
              <a:tr h="311602">
                <a:tc>
                  <a:txBody>
                    <a:bodyPr/>
                    <a:lstStyle/>
                    <a:p>
                      <a:r>
                        <a:rPr lang="en-GB" sz="1100" b="0" dirty="0">
                          <a:latin typeface="Gill Sans MT" panose="020B0502020104020203" pitchFamily="34" charset="0"/>
                        </a:rPr>
                        <a:t>Morality </a:t>
                      </a:r>
                    </a:p>
                  </a:txBody>
                  <a:tcPr anchor="ctr"/>
                </a:tc>
                <a:tc>
                  <a:txBody>
                    <a:bodyPr/>
                    <a:lstStyle/>
                    <a:p>
                      <a:r>
                        <a:rPr lang="en-GB" sz="1100" b="0" dirty="0">
                          <a:latin typeface="Gill Sans MT" panose="020B0502020104020203" pitchFamily="34" charset="0"/>
                        </a:rPr>
                        <a:t>Death </a:t>
                      </a:r>
                    </a:p>
                  </a:txBody>
                  <a:tcPr anchor="ctr"/>
                </a:tc>
                <a:extLst>
                  <a:ext uri="{0D108BD9-81ED-4DB2-BD59-A6C34878D82A}">
                    <a16:rowId xmlns:a16="http://schemas.microsoft.com/office/drawing/2014/main" val="10004"/>
                  </a:ext>
                </a:extLst>
              </a:tr>
              <a:tr h="311602">
                <a:tc>
                  <a:txBody>
                    <a:bodyPr/>
                    <a:lstStyle/>
                    <a:p>
                      <a:r>
                        <a:rPr lang="en-GB" sz="1100" b="0" dirty="0">
                          <a:latin typeface="Gill Sans MT" panose="020B0502020104020203" pitchFamily="34" charset="0"/>
                        </a:rPr>
                        <a:t>Leadership </a:t>
                      </a:r>
                    </a:p>
                  </a:txBody>
                  <a:tcPr anchor="ctr"/>
                </a:tc>
                <a:tc>
                  <a:txBody>
                    <a:bodyPr/>
                    <a:lstStyle/>
                    <a:p>
                      <a:r>
                        <a:rPr lang="en-GB" sz="1100" b="0" dirty="0">
                          <a:latin typeface="Gill Sans MT" panose="020B0502020104020203" pitchFamily="34" charset="0"/>
                        </a:rPr>
                        <a:t>Cruelty and violence</a:t>
                      </a:r>
                    </a:p>
                  </a:txBody>
                  <a:tcPr anchor="ct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490D1202-EE5C-6442-111F-8E9CE1236CF6}"/>
              </a:ext>
            </a:extLst>
          </p:cNvPr>
          <p:cNvGraphicFramePr>
            <a:graphicFrameLocks noGrp="1"/>
          </p:cNvGraphicFramePr>
          <p:nvPr/>
        </p:nvGraphicFramePr>
        <p:xfrm>
          <a:off x="7514065" y="1939286"/>
          <a:ext cx="4528156" cy="2507440"/>
        </p:xfrm>
        <a:graphic>
          <a:graphicData uri="http://schemas.openxmlformats.org/drawingml/2006/table">
            <a:tbl>
              <a:tblPr firstRow="1" bandRow="1">
                <a:tableStyleId>{5940675A-B579-460E-94D1-54222C63F5DA}</a:tableStyleId>
              </a:tblPr>
              <a:tblGrid>
                <a:gridCol w="1613634">
                  <a:extLst>
                    <a:ext uri="{9D8B030D-6E8A-4147-A177-3AD203B41FA5}">
                      <a16:colId xmlns:a16="http://schemas.microsoft.com/office/drawing/2014/main" val="20000"/>
                    </a:ext>
                  </a:extLst>
                </a:gridCol>
                <a:gridCol w="2914522">
                  <a:extLst>
                    <a:ext uri="{9D8B030D-6E8A-4147-A177-3AD203B41FA5}">
                      <a16:colId xmlns:a16="http://schemas.microsoft.com/office/drawing/2014/main" val="20001"/>
                    </a:ext>
                  </a:extLst>
                </a:gridCol>
              </a:tblGrid>
              <a:tr h="205893">
                <a:tc gridSpan="2">
                  <a:txBody>
                    <a:bodyPr/>
                    <a:lstStyle/>
                    <a:p>
                      <a:pPr algn="ctr"/>
                      <a:r>
                        <a:rPr lang="en-GB" sz="1100" b="1" dirty="0">
                          <a:solidFill>
                            <a:schemeClr val="tx1"/>
                          </a:solidFill>
                          <a:latin typeface="Gill Sans MT" panose="020B0502020104020203" pitchFamily="34" charset="0"/>
                        </a:rPr>
                        <a:t>Week 5</a:t>
                      </a:r>
                      <a:r>
                        <a:rPr lang="en-GB" sz="1100" b="1" baseline="0" dirty="0">
                          <a:solidFill>
                            <a:schemeClr val="tx1"/>
                          </a:solidFill>
                          <a:latin typeface="Gill Sans MT" panose="020B0502020104020203" pitchFamily="34" charset="0"/>
                        </a:rPr>
                        <a:t> - </a:t>
                      </a:r>
                      <a:r>
                        <a:rPr lang="en-GB" sz="1100" b="1" dirty="0">
                          <a:solidFill>
                            <a:schemeClr val="tx1"/>
                          </a:solidFill>
                          <a:latin typeface="Gill Sans MT" panose="020B0502020104020203" pitchFamily="34" charset="0"/>
                        </a:rPr>
                        <a:t>Quotes</a:t>
                      </a:r>
                    </a:p>
                  </a:txBody>
                  <a:tcPr anchor="ctr">
                    <a:solidFill>
                      <a:srgbClr val="FCE4F7"/>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205893">
                <a:tc>
                  <a:txBody>
                    <a:bodyPr/>
                    <a:lstStyle/>
                    <a:p>
                      <a:r>
                        <a:rPr lang="en-GB" sz="1100" b="1" dirty="0">
                          <a:latin typeface="Gill Sans MT" panose="020B0502020104020203" pitchFamily="34" charset="0"/>
                        </a:rPr>
                        <a:t>Mark</a:t>
                      </a:r>
                      <a:r>
                        <a:rPr lang="en-GB" sz="1100" b="1" baseline="0" dirty="0">
                          <a:latin typeface="Gill Sans MT" panose="020B0502020104020203" pitchFamily="34" charset="0"/>
                        </a:rPr>
                        <a:t> </a:t>
                      </a:r>
                      <a:endParaRPr lang="en-GB" sz="1100" b="1" dirty="0">
                        <a:latin typeface="Gill Sans MT" panose="020B0502020104020203" pitchFamily="34" charset="0"/>
                      </a:endParaRPr>
                    </a:p>
                  </a:txBody>
                  <a:tcPr anchor="ctr"/>
                </a:tc>
                <a:tc>
                  <a:txBody>
                    <a:bodyPr/>
                    <a:lstStyle/>
                    <a:p>
                      <a:r>
                        <a:rPr lang="en-GB" sz="1100" dirty="0">
                          <a:latin typeface="Gill Sans MT" panose="020B0502020104020203" pitchFamily="34" charset="0"/>
                        </a:rPr>
                        <a:t>We were having a laugh,</a:t>
                      </a:r>
                      <a:r>
                        <a:rPr lang="en-GB" sz="1100" baseline="0" dirty="0">
                          <a:latin typeface="Gill Sans MT" panose="020B0502020104020203" pitchFamily="34" charset="0"/>
                        </a:rPr>
                        <a:t> weren't we…</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1"/>
                  </a:ext>
                </a:extLst>
              </a:tr>
              <a:tr h="205893">
                <a:tc>
                  <a:txBody>
                    <a:bodyPr/>
                    <a:lstStyle/>
                    <a:p>
                      <a:r>
                        <a:rPr lang="en-GB" sz="1100" b="1" dirty="0">
                          <a:latin typeface="Gill Sans MT" panose="020B0502020104020203" pitchFamily="34" charset="0"/>
                        </a:rPr>
                        <a:t>Richard</a:t>
                      </a:r>
                      <a:r>
                        <a:rPr lang="en-GB" sz="1100" b="1" baseline="0" dirty="0">
                          <a:latin typeface="Gill Sans MT" panose="020B0502020104020203" pitchFamily="34" charset="0"/>
                        </a:rPr>
                        <a:t> </a:t>
                      </a:r>
                      <a:endParaRPr lang="en-GB" sz="1100" b="1" dirty="0">
                        <a:latin typeface="Gill Sans MT" panose="020B0502020104020203" pitchFamily="34" charset="0"/>
                      </a:endParaRPr>
                    </a:p>
                  </a:txBody>
                  <a:tcPr anchor="ctr"/>
                </a:tc>
                <a:tc>
                  <a:txBody>
                    <a:bodyPr/>
                    <a:lstStyle/>
                    <a:p>
                      <a:r>
                        <a:rPr lang="en-GB" sz="1100" dirty="0">
                          <a:latin typeface="Gill Sans MT" panose="020B0502020104020203" pitchFamily="34" charset="0"/>
                        </a:rPr>
                        <a:t>You shouldn’t threaten</a:t>
                      </a:r>
                      <a:r>
                        <a:rPr lang="en-GB" sz="1100" baseline="0" dirty="0">
                          <a:latin typeface="Gill Sans MT" panose="020B0502020104020203" pitchFamily="34" charset="0"/>
                        </a:rPr>
                        <a:t> me, John</a:t>
                      </a:r>
                      <a:r>
                        <a:rPr lang="en-GB" sz="1100" dirty="0">
                          <a:latin typeface="Gill Sans MT" panose="020B0502020104020203" pitchFamily="34" charset="0"/>
                        </a:rPr>
                        <a:t>. </a:t>
                      </a:r>
                    </a:p>
                  </a:txBody>
                  <a:tcPr anchor="ctr"/>
                </a:tc>
                <a:extLst>
                  <a:ext uri="{0D108BD9-81ED-4DB2-BD59-A6C34878D82A}">
                    <a16:rowId xmlns:a16="http://schemas.microsoft.com/office/drawing/2014/main" val="10002"/>
                  </a:ext>
                </a:extLst>
              </a:tr>
              <a:tr h="343155">
                <a:tc>
                  <a:txBody>
                    <a:bodyPr/>
                    <a:lstStyle/>
                    <a:p>
                      <a:r>
                        <a:rPr lang="en-GB" sz="1100" b="1" dirty="0">
                          <a:latin typeface="Gill Sans MT" panose="020B0502020104020203" pitchFamily="34" charset="0"/>
                        </a:rPr>
                        <a:t>Cathy </a:t>
                      </a:r>
                    </a:p>
                  </a:txBody>
                  <a:tcPr anchor="ctr"/>
                </a:tc>
                <a:tc>
                  <a:txBody>
                    <a:bodyPr/>
                    <a:lstStyle/>
                    <a:p>
                      <a:r>
                        <a:rPr lang="en-GB" sz="1100" dirty="0">
                          <a:latin typeface="Gill Sans MT" panose="020B0502020104020203" pitchFamily="34" charset="0"/>
                        </a:rPr>
                        <a:t>They might even give me money for it, do you think I should</a:t>
                      </a:r>
                      <a:r>
                        <a:rPr lang="en-GB" sz="1100" baseline="0" dirty="0">
                          <a:latin typeface="Gill Sans MT" panose="020B0502020104020203" pitchFamily="34" charset="0"/>
                        </a:rPr>
                        <a:t> as for money?</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3"/>
                  </a:ext>
                </a:extLst>
              </a:tr>
              <a:tr h="205893">
                <a:tc>
                  <a:txBody>
                    <a:bodyPr/>
                    <a:lstStyle/>
                    <a:p>
                      <a:r>
                        <a:rPr lang="en-GB" sz="1100" b="1" dirty="0">
                          <a:latin typeface="Gill Sans MT" panose="020B0502020104020203" pitchFamily="34" charset="0"/>
                        </a:rPr>
                        <a:t>John Tate  </a:t>
                      </a:r>
                    </a:p>
                  </a:txBody>
                  <a:tcPr anchor="ctr"/>
                </a:tc>
                <a:tc>
                  <a:txBody>
                    <a:bodyPr/>
                    <a:lstStyle/>
                    <a:p>
                      <a:r>
                        <a:rPr lang="en-GB" sz="1100" dirty="0">
                          <a:latin typeface="Gill Sans MT" panose="020B0502020104020203" pitchFamily="34" charset="0"/>
                        </a:rPr>
                        <a:t>You</a:t>
                      </a:r>
                      <a:r>
                        <a:rPr lang="en-GB" sz="1100" baseline="0" dirty="0">
                          <a:latin typeface="Gill Sans MT" panose="020B0502020104020203" pitchFamily="34" charset="0"/>
                        </a:rPr>
                        <a:t> crying piece of filth. </a:t>
                      </a:r>
                      <a:endParaRPr lang="en-GB" sz="1100" dirty="0">
                        <a:latin typeface="Gill Sans MT" panose="020B0502020104020203" pitchFamily="34" charset="0"/>
                      </a:endParaRPr>
                    </a:p>
                  </a:txBody>
                  <a:tcPr anchor="ctr"/>
                </a:tc>
                <a:extLst>
                  <a:ext uri="{0D108BD9-81ED-4DB2-BD59-A6C34878D82A}">
                    <a16:rowId xmlns:a16="http://schemas.microsoft.com/office/drawing/2014/main" val="10004"/>
                  </a:ext>
                </a:extLst>
              </a:tr>
              <a:tr h="617680">
                <a:tc>
                  <a:txBody>
                    <a:bodyPr/>
                    <a:lstStyle/>
                    <a:p>
                      <a:r>
                        <a:rPr lang="en-GB" sz="1100" b="1" dirty="0">
                          <a:latin typeface="Gill Sans MT" panose="020B0502020104020203" pitchFamily="34" charset="0"/>
                        </a:rPr>
                        <a:t>Leah </a:t>
                      </a:r>
                    </a:p>
                  </a:txBody>
                  <a:tcPr anchor="ctr"/>
                </a:tc>
                <a:tc>
                  <a:txBody>
                    <a:bodyPr/>
                    <a:lstStyle/>
                    <a:p>
                      <a:r>
                        <a:rPr lang="en-GB" sz="1100" dirty="0">
                          <a:latin typeface="Gill Sans MT" panose="020B0502020104020203" pitchFamily="34" charset="0"/>
                        </a:rPr>
                        <a:t>It’s Adam, Phil, Adam!</a:t>
                      </a:r>
                      <a:r>
                        <a:rPr lang="en-GB" sz="1100" baseline="0" dirty="0">
                          <a:latin typeface="Gill Sans MT" panose="020B0502020104020203" pitchFamily="34" charset="0"/>
                        </a:rPr>
                        <a:t> We used to go to his birthday parties, he used to have that cheap ice cream and we used to take the piss, remember? </a:t>
                      </a:r>
                      <a:endParaRPr lang="en-GB" sz="1100" dirty="0">
                        <a:latin typeface="Gill Sans MT" panose="020B0502020104020203" pitchFamily="34" charset="0"/>
                      </a:endParaRPr>
                    </a:p>
                  </a:txBody>
                  <a:tcPr anchor="ctr"/>
                </a:tc>
                <a:extLst>
                  <a:ext uri="{0D108BD9-81ED-4DB2-BD59-A6C34878D82A}">
                    <a16:rowId xmlns:a16="http://schemas.microsoft.com/office/drawing/2014/main" val="3457828822"/>
                  </a:ext>
                </a:extLst>
              </a:tr>
              <a:tr h="343155">
                <a:tc>
                  <a:txBody>
                    <a:bodyPr/>
                    <a:lstStyle/>
                    <a:p>
                      <a:r>
                        <a:rPr lang="en-GB" sz="1100" b="1" dirty="0">
                          <a:latin typeface="Gill Sans MT" panose="020B0502020104020203" pitchFamily="34" charset="0"/>
                        </a:rPr>
                        <a:t>Brian</a:t>
                      </a:r>
                      <a:r>
                        <a:rPr lang="en-GB" sz="1100" b="1" baseline="0" dirty="0">
                          <a:latin typeface="Gill Sans MT" panose="020B0502020104020203" pitchFamily="34" charset="0"/>
                        </a:rPr>
                        <a:t> </a:t>
                      </a:r>
                      <a:endParaRPr lang="en-GB" sz="1100" b="1" dirty="0">
                        <a:latin typeface="Gill Sans MT" panose="020B0502020104020203" pitchFamily="34" charset="0"/>
                      </a:endParaRPr>
                    </a:p>
                  </a:txBody>
                  <a:tcPr anchor="ctr"/>
                </a:tc>
                <a:tc>
                  <a:txBody>
                    <a:bodyPr/>
                    <a:lstStyle/>
                    <a:p>
                      <a:r>
                        <a:rPr lang="en-GB" sz="1100" i="1" dirty="0">
                          <a:latin typeface="Gill Sans MT" panose="020B0502020104020203" pitchFamily="34" charset="0"/>
                        </a:rPr>
                        <a:t>Beat. Brian stops crying. Looks up. </a:t>
                      </a:r>
                    </a:p>
                    <a:p>
                      <a:r>
                        <a:rPr lang="en-GB" sz="1100" i="0" dirty="0">
                          <a:latin typeface="Gill Sans MT" panose="020B0502020104020203" pitchFamily="34" charset="0"/>
                        </a:rPr>
                        <a:t>I think we should tell someone. </a:t>
                      </a:r>
                    </a:p>
                  </a:txBody>
                  <a:tcPr anchor="ctr"/>
                </a:tc>
                <a:extLst>
                  <a:ext uri="{0D108BD9-81ED-4DB2-BD59-A6C34878D82A}">
                    <a16:rowId xmlns:a16="http://schemas.microsoft.com/office/drawing/2014/main" val="1949996847"/>
                  </a:ext>
                </a:extLst>
              </a:tr>
            </a:tbl>
          </a:graphicData>
        </a:graphic>
      </p:graphicFrame>
      <p:graphicFrame>
        <p:nvGraphicFramePr>
          <p:cNvPr id="12" name="Table 11">
            <a:extLst>
              <a:ext uri="{FF2B5EF4-FFF2-40B4-BE49-F238E27FC236}">
                <a16:creationId xmlns:a16="http://schemas.microsoft.com/office/drawing/2014/main" id="{B1A6CF65-BC18-1036-0EB7-FD20CA9A87D2}"/>
              </a:ext>
            </a:extLst>
          </p:cNvPr>
          <p:cNvGraphicFramePr>
            <a:graphicFrameLocks noGrp="1"/>
          </p:cNvGraphicFramePr>
          <p:nvPr/>
        </p:nvGraphicFramePr>
        <p:xfrm>
          <a:off x="7514065" y="4511944"/>
          <a:ext cx="4528156" cy="2323550"/>
        </p:xfrm>
        <a:graphic>
          <a:graphicData uri="http://schemas.openxmlformats.org/drawingml/2006/table">
            <a:tbl>
              <a:tblPr firstRow="1" firstCol="1" bandRow="1">
                <a:tableStyleId>{5940675A-B579-460E-94D1-54222C63F5DA}</a:tableStyleId>
              </a:tblPr>
              <a:tblGrid>
                <a:gridCol w="2116063">
                  <a:extLst>
                    <a:ext uri="{9D8B030D-6E8A-4147-A177-3AD203B41FA5}">
                      <a16:colId xmlns:a16="http://schemas.microsoft.com/office/drawing/2014/main" val="20000"/>
                    </a:ext>
                  </a:extLst>
                </a:gridCol>
                <a:gridCol w="2412093">
                  <a:extLst>
                    <a:ext uri="{9D8B030D-6E8A-4147-A177-3AD203B41FA5}">
                      <a16:colId xmlns:a16="http://schemas.microsoft.com/office/drawing/2014/main" val="20001"/>
                    </a:ext>
                  </a:extLst>
                </a:gridCol>
              </a:tblGrid>
              <a:tr h="220430">
                <a:tc gridSpan="2">
                  <a:txBody>
                    <a:bodyPr/>
                    <a:lstStyle/>
                    <a:p>
                      <a:pPr algn="ctr">
                        <a:lnSpc>
                          <a:spcPct val="115000"/>
                        </a:lnSpc>
                        <a:spcAft>
                          <a:spcPts val="0"/>
                        </a:spcAft>
                      </a:pPr>
                      <a:r>
                        <a:rPr lang="en-GB" sz="1200" b="1" dirty="0">
                          <a:effectLst/>
                          <a:latin typeface="Gill Sans MT" panose="020B0502020104020203" pitchFamily="34" charset="0"/>
                        </a:rPr>
                        <a:t>Week 6</a:t>
                      </a:r>
                      <a:r>
                        <a:rPr lang="en-GB" sz="1200" b="1" baseline="0" dirty="0">
                          <a:effectLst/>
                          <a:latin typeface="Gill Sans MT" panose="020B0502020104020203" pitchFamily="34" charset="0"/>
                        </a:rPr>
                        <a:t> – Key context </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11602">
                <a:tc>
                  <a:txBody>
                    <a:bodyPr/>
                    <a:lstStyle/>
                    <a:p>
                      <a:r>
                        <a:rPr lang="en-GB" sz="1200" b="0" dirty="0">
                          <a:latin typeface="Gill Sans MT" panose="020B0502020104020203" pitchFamily="34" charset="0"/>
                        </a:rPr>
                        <a:t>London riots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What began as a protest turned violent in London led to 5 days of civil unrest, looting and violent clashes with authorities.</a:t>
                      </a:r>
                    </a:p>
                  </a:txBody>
                  <a:tcPr anchor="ctr"/>
                </a:tc>
                <a:extLst>
                  <a:ext uri="{0D108BD9-81ED-4DB2-BD59-A6C34878D82A}">
                    <a16:rowId xmlns:a16="http://schemas.microsoft.com/office/drawing/2014/main" val="10001"/>
                  </a:ext>
                </a:extLst>
              </a:tr>
              <a:tr h="311602">
                <a:tc>
                  <a:txBody>
                    <a:bodyPr/>
                    <a:lstStyle/>
                    <a:p>
                      <a:r>
                        <a:rPr lang="en-GB" sz="1200" b="0" dirty="0">
                          <a:latin typeface="Gill Sans MT" panose="020B0502020104020203" pitchFamily="34" charset="0"/>
                        </a:rPr>
                        <a:t>Jamie Bulger murder case </a:t>
                      </a:r>
                    </a:p>
                  </a:txBody>
                  <a:tcPr anchor="ctr"/>
                </a:tc>
                <a:tc>
                  <a:txBody>
                    <a:bodyPr/>
                    <a:lstStyle/>
                    <a:p>
                      <a:r>
                        <a:rPr lang="en-GB" sz="1200" b="0" dirty="0">
                          <a:latin typeface="Gill Sans MT" panose="020B0502020104020203" pitchFamily="34" charset="0"/>
                        </a:rPr>
                        <a:t>Two ten-year-old boys abducted and murdered a two-year-old boy</a:t>
                      </a:r>
                    </a:p>
                  </a:txBody>
                  <a:tcPr anchor="ctr"/>
                </a:tc>
                <a:extLst>
                  <a:ext uri="{0D108BD9-81ED-4DB2-BD59-A6C34878D82A}">
                    <a16:rowId xmlns:a16="http://schemas.microsoft.com/office/drawing/2014/main" val="10002"/>
                  </a:ext>
                </a:extLst>
              </a:tr>
              <a:tr h="311602">
                <a:tc>
                  <a:txBody>
                    <a:bodyPr/>
                    <a:lstStyle/>
                    <a:p>
                      <a:r>
                        <a:rPr lang="en-GB" sz="1200" b="0" dirty="0">
                          <a:latin typeface="Gill Sans MT" panose="020B0502020104020203" pitchFamily="34" charset="0"/>
                        </a:rPr>
                        <a:t>ASBO’s and yobs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the early 2000s many teenagers, especially in urban centres were branded as ‘yobs’ or ‘ASBO’s’.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369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44810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C1A0-E57C-CB7A-B9C7-3EF4493C13E1}"/>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7585C97-32AE-22E4-F12C-0B1D16EE72B6}"/>
              </a:ext>
            </a:extLst>
          </p:cNvPr>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18</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a:extLst>
              <a:ext uri="{FF2B5EF4-FFF2-40B4-BE49-F238E27FC236}">
                <a16:creationId xmlns:a16="http://schemas.microsoft.com/office/drawing/2014/main" id="{B1F6A2AC-B048-D9D9-8D1E-BF70A8160B74}"/>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a:extLst>
              <a:ext uri="{FF2B5EF4-FFF2-40B4-BE49-F238E27FC236}">
                <a16:creationId xmlns:a16="http://schemas.microsoft.com/office/drawing/2014/main" id="{8B10D3DC-4C0E-5771-ECCA-FD1346BF371C}"/>
              </a:ext>
            </a:extLst>
          </p:cNvPr>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a:extLst>
              <a:ext uri="{FF2B5EF4-FFF2-40B4-BE49-F238E27FC236}">
                <a16:creationId xmlns:a16="http://schemas.microsoft.com/office/drawing/2014/main" id="{71617692-5E48-05B6-B69C-32725AAB7FA8}"/>
              </a:ext>
            </a:extLst>
          </p:cNvPr>
          <p:cNvSpPr txBox="1"/>
          <p:nvPr/>
        </p:nvSpPr>
        <p:spPr>
          <a:xfrm>
            <a:off x="11747863" y="6472443"/>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125028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pic>
        <p:nvPicPr>
          <p:cNvPr id="5" name="Picture 4"/>
          <p:cNvPicPr>
            <a:picLocks noChangeAspect="1"/>
          </p:cNvPicPr>
          <p:nvPr/>
        </p:nvPicPr>
        <p:blipFill rotWithShape="1">
          <a:blip r:embed="rId2"/>
          <a:srcRect l="33056" t="12222" r="33194" b="10000"/>
          <a:stretch/>
        </p:blipFill>
        <p:spPr>
          <a:xfrm rot="5400000">
            <a:off x="2468880" y="-995680"/>
            <a:ext cx="6720840" cy="8712200"/>
          </a:xfrm>
          <a:prstGeom prst="rect">
            <a:avLst/>
          </a:prstGeom>
        </p:spPr>
      </p:pic>
    </p:spTree>
    <p:extLst>
      <p:ext uri="{BB962C8B-B14F-4D97-AF65-F5344CB8AC3E}">
        <p14:creationId xmlns:p14="http://schemas.microsoft.com/office/powerpoint/2010/main" val="263568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pic>
        <p:nvPicPr>
          <p:cNvPr id="2" name="Picture 1"/>
          <p:cNvPicPr>
            <a:picLocks noChangeAspect="1"/>
          </p:cNvPicPr>
          <p:nvPr/>
        </p:nvPicPr>
        <p:blipFill rotWithShape="1">
          <a:blip r:embed="rId2"/>
          <a:srcRect l="33195" t="13704" r="33055" b="8519"/>
          <a:stretch/>
        </p:blipFill>
        <p:spPr>
          <a:xfrm rot="5400000">
            <a:off x="2449285" y="-1001486"/>
            <a:ext cx="6760029" cy="8763000"/>
          </a:xfrm>
          <a:prstGeom prst="rect">
            <a:avLst/>
          </a:prstGeom>
        </p:spPr>
      </p:pic>
      <p:sp>
        <p:nvSpPr>
          <p:cNvPr id="3" name="Rectangle 2"/>
          <p:cNvSpPr/>
          <p:nvPr/>
        </p:nvSpPr>
        <p:spPr>
          <a:xfrm>
            <a:off x="1447799" y="3497179"/>
            <a:ext cx="733927" cy="3262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504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pic>
        <p:nvPicPr>
          <p:cNvPr id="2" name="Picture 1"/>
          <p:cNvPicPr>
            <a:picLocks noChangeAspect="1"/>
          </p:cNvPicPr>
          <p:nvPr/>
        </p:nvPicPr>
        <p:blipFill rotWithShape="1">
          <a:blip r:embed="rId2"/>
          <a:srcRect l="31806" t="11234" r="31666" b="11976"/>
          <a:stretch/>
        </p:blipFill>
        <p:spPr>
          <a:xfrm rot="5400000">
            <a:off x="2768600" y="-558800"/>
            <a:ext cx="6680200" cy="7899400"/>
          </a:xfrm>
          <a:prstGeom prst="rect">
            <a:avLst/>
          </a:prstGeom>
        </p:spPr>
      </p:pic>
    </p:spTree>
    <p:extLst>
      <p:ext uri="{BB962C8B-B14F-4D97-AF65-F5344CB8AC3E}">
        <p14:creationId xmlns:p14="http://schemas.microsoft.com/office/powerpoint/2010/main" val="4067713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pic>
        <p:nvPicPr>
          <p:cNvPr id="3" name="Picture 2"/>
          <p:cNvPicPr>
            <a:picLocks noChangeAspect="1"/>
          </p:cNvPicPr>
          <p:nvPr/>
        </p:nvPicPr>
        <p:blipFill rotWithShape="1">
          <a:blip r:embed="rId2"/>
          <a:srcRect l="31528" t="12470" r="31666" b="10740"/>
          <a:stretch/>
        </p:blipFill>
        <p:spPr>
          <a:xfrm rot="5400000">
            <a:off x="2870200" y="-456477"/>
            <a:ext cx="6731000" cy="7899400"/>
          </a:xfrm>
          <a:prstGeom prst="rect">
            <a:avLst/>
          </a:prstGeom>
        </p:spPr>
      </p:pic>
    </p:spTree>
    <p:extLst>
      <p:ext uri="{BB962C8B-B14F-4D97-AF65-F5344CB8AC3E}">
        <p14:creationId xmlns:p14="http://schemas.microsoft.com/office/powerpoint/2010/main" val="374754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pic>
        <p:nvPicPr>
          <p:cNvPr id="2" name="Picture 1"/>
          <p:cNvPicPr>
            <a:picLocks noChangeAspect="1"/>
          </p:cNvPicPr>
          <p:nvPr/>
        </p:nvPicPr>
        <p:blipFill rotWithShape="1">
          <a:blip r:embed="rId2"/>
          <a:srcRect l="31806" t="11728" r="31528" b="9136"/>
          <a:stretch/>
        </p:blipFill>
        <p:spPr>
          <a:xfrm rot="5400000">
            <a:off x="3435350" y="-717550"/>
            <a:ext cx="6705600" cy="8140700"/>
          </a:xfrm>
          <a:prstGeom prst="rect">
            <a:avLst/>
          </a:prstGeom>
        </p:spPr>
      </p:pic>
      <p:sp>
        <p:nvSpPr>
          <p:cNvPr id="4" name="Rectangle 3"/>
          <p:cNvSpPr/>
          <p:nvPr/>
        </p:nvSpPr>
        <p:spPr>
          <a:xfrm>
            <a:off x="3657600" y="2590800"/>
            <a:ext cx="787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727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24324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9981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693847855"/>
                  </p:ext>
                </p:extLst>
              </p:nvPr>
            </p:nvGraphicFramePr>
            <p:xfrm>
              <a:off x="333668" y="792698"/>
              <a:ext cx="10050112" cy="2808000"/>
            </p:xfrm>
            <a:graphic>
              <a:graphicData uri="http://schemas.openxmlformats.org/drawingml/2006/table">
                <a:tbl>
                  <a:tblPr firstRow="1" bandRow="1">
                    <a:tableStyleId>{5940675A-B579-460E-94D1-54222C63F5DA}</a:tableStyleId>
                  </a:tblPr>
                  <a:tblGrid>
                    <a:gridCol w="2512528">
                      <a:extLst>
                        <a:ext uri="{9D8B030D-6E8A-4147-A177-3AD203B41FA5}">
                          <a16:colId xmlns:a16="http://schemas.microsoft.com/office/drawing/2014/main" val="20000"/>
                        </a:ext>
                      </a:extLst>
                    </a:gridCol>
                    <a:gridCol w="2512528">
                      <a:extLst>
                        <a:ext uri="{9D8B030D-6E8A-4147-A177-3AD203B41FA5}">
                          <a16:colId xmlns:a16="http://schemas.microsoft.com/office/drawing/2014/main" val="20001"/>
                        </a:ext>
                      </a:extLst>
                    </a:gridCol>
                    <a:gridCol w="2512528">
                      <a:extLst>
                        <a:ext uri="{9D8B030D-6E8A-4147-A177-3AD203B41FA5}">
                          <a16:colId xmlns:a16="http://schemas.microsoft.com/office/drawing/2014/main" val="1665227729"/>
                        </a:ext>
                      </a:extLst>
                    </a:gridCol>
                    <a:gridCol w="2512528">
                      <a:extLst>
                        <a:ext uri="{9D8B030D-6E8A-4147-A177-3AD203B41FA5}">
                          <a16:colId xmlns:a16="http://schemas.microsoft.com/office/drawing/2014/main" val="2034416279"/>
                        </a:ext>
                      </a:extLst>
                    </a:gridCol>
                  </a:tblGrid>
                  <a:tr h="468000">
                    <a:tc gridSpan="4">
                      <a:txBody>
                        <a:bodyPr/>
                        <a:lstStyle/>
                        <a:p>
                          <a:pPr algn="l"/>
                          <a:r>
                            <a:rPr lang="en-US" sz="1400" b="1" u="none" dirty="0">
                              <a:latin typeface="Gill Sans"/>
                            </a:rPr>
                            <a:t>Area and</a:t>
                          </a:r>
                          <a:r>
                            <a:rPr lang="en-US" sz="1400" b="1" u="none" baseline="0" dirty="0">
                              <a:latin typeface="Gill Sans"/>
                            </a:rPr>
                            <a:t> Circles</a:t>
                          </a:r>
                          <a:endParaRPr lang="en-GB" sz="1400" b="1" u="none" dirty="0">
                            <a:latin typeface="Gill Sans"/>
                          </a:endParaRP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tc hMerge="1">
                      <a:txBody>
                        <a:bodyPr/>
                        <a:lstStyle/>
                        <a:p>
                          <a:pPr algn="l"/>
                          <a:endParaRPr lang="en-GB" sz="1400" b="1" u="none" dirty="0">
                            <a:latin typeface="Gill Sans"/>
                          </a:endParaRPr>
                        </a:p>
                      </a:txBody>
                      <a:tcPr anchor="ctr">
                        <a:solidFill>
                          <a:schemeClr val="accent6">
                            <a:lumMod val="20000"/>
                            <a:lumOff val="80000"/>
                          </a:schemeClr>
                        </a:solidFill>
                      </a:tcPr>
                    </a:tc>
                    <a:tc hMerge="1">
                      <a:txBody>
                        <a:bodyPr/>
                        <a:lstStyle/>
                        <a:p>
                          <a:pPr algn="l"/>
                          <a:endParaRPr lang="en-GB" sz="1400" b="1" u="none" dirty="0">
                            <a:latin typeface="Gill Sans"/>
                          </a:endParaRPr>
                        </a:p>
                      </a:txBody>
                      <a:tcPr anchor="ctr">
                        <a:solidFill>
                          <a:schemeClr val="accent6">
                            <a:lumMod val="20000"/>
                            <a:lumOff val="80000"/>
                          </a:schemeClr>
                        </a:solidFill>
                      </a:tcPr>
                    </a:tc>
                    <a:extLst>
                      <a:ext uri="{0D108BD9-81ED-4DB2-BD59-A6C34878D82A}">
                        <a16:rowId xmlns:a16="http://schemas.microsoft.com/office/drawing/2014/main" val="1184093998"/>
                      </a:ext>
                    </a:extLst>
                  </a:tr>
                  <a:tr h="468000">
                    <a:tc>
                      <a:txBody>
                        <a:bodyPr/>
                        <a:lstStyle/>
                        <a:p>
                          <a:pPr algn="l" fontAlgn="ctr"/>
                          <a:r>
                            <a:rPr lang="en-GB" sz="1200" b="0" i="0" u="none" strike="noStrike" dirty="0">
                              <a:solidFill>
                                <a:srgbClr val="000000"/>
                              </a:solidFill>
                              <a:effectLst/>
                              <a:latin typeface="Gill Sans"/>
                            </a:rPr>
                            <a:t>Area</a:t>
                          </a:r>
                        </a:p>
                      </a:txBody>
                      <a:tcPr marL="0" marR="0" marT="0" marB="0" anchor="ctr"/>
                    </a:tc>
                    <a:tc>
                      <a:txBody>
                        <a:bodyPr/>
                        <a:lstStyle/>
                        <a:p>
                          <a:pPr algn="l" fontAlgn="ctr"/>
                          <a:r>
                            <a:rPr lang="en-US" sz="1200" b="0" i="0" u="none" strike="noStrike" dirty="0">
                              <a:solidFill>
                                <a:srgbClr val="000000"/>
                              </a:solidFill>
                              <a:effectLst/>
                              <a:latin typeface="Gill Sans"/>
                            </a:rPr>
                            <a:t>The amount of space inside a shape</a:t>
                          </a:r>
                        </a:p>
                      </a:txBody>
                      <a:tcPr marL="0" marR="0" marT="0" marB="0" anchor="ctr"/>
                    </a:tc>
                    <a:tc>
                      <a:txBody>
                        <a:bodyPr/>
                        <a:lstStyle/>
                        <a:p>
                          <a:pPr algn="l" fontAlgn="ctr"/>
                          <a:r>
                            <a:rPr lang="en-GB" sz="1200" b="0" i="0" u="none" strike="noStrike" dirty="0">
                              <a:solidFill>
                                <a:srgbClr val="000000"/>
                              </a:solidFill>
                              <a:effectLst/>
                              <a:latin typeface="Gill Sans"/>
                            </a:rPr>
                            <a:t>Area of a trapezium</a:t>
                          </a:r>
                        </a:p>
                      </a:txBody>
                      <a:tcPr marL="9525" marR="9525" marT="9525" marB="0" anchor="ctr"/>
                    </a:tc>
                    <a:tc>
                      <a:txBody>
                        <a:bodyPr/>
                        <a:lstStyle/>
                        <a:p>
                          <a:pPr algn="ctr" fontAlgn="b"/>
                          <a:r>
                            <a:rPr lang="en-GB" sz="1200" b="0" i="0" u="none" strike="noStrike" dirty="0">
                              <a:solidFill>
                                <a:srgbClr val="000000"/>
                              </a:solidFill>
                              <a:effectLst/>
                              <a:latin typeface="Gill Sans"/>
                            </a:rPr>
                            <a:t> </a:t>
                          </a:r>
                          <a14:m>
                            <m:oMath xmlns:m="http://schemas.openxmlformats.org/officeDocument/2006/math">
                              <m:f>
                                <m:fPr>
                                  <m:ctrlPr>
                                    <a:rPr lang="en-GB" sz="1200" b="0" i="1" u="none" strike="noStrike" smtClean="0">
                                      <a:solidFill>
                                        <a:srgbClr val="000000"/>
                                      </a:solidFill>
                                      <a:effectLst/>
                                      <a:latin typeface="Cambria Math" panose="02040503050406030204" pitchFamily="18" charset="0"/>
                                    </a:rPr>
                                  </m:ctrlPr>
                                </m:fPr>
                                <m:num>
                                  <m:d>
                                    <m:dPr>
                                      <m:ctrlPr>
                                        <a:rPr lang="en-US" sz="1200" b="0" i="1" u="none" strike="noStrike" smtClean="0">
                                          <a:solidFill>
                                            <a:srgbClr val="000000"/>
                                          </a:solidFill>
                                          <a:effectLst/>
                                          <a:latin typeface="Cambria Math" panose="02040503050406030204" pitchFamily="18" charset="0"/>
                                        </a:rPr>
                                      </m:ctrlPr>
                                    </m:dPr>
                                    <m:e>
                                      <m:r>
                                        <a:rPr lang="en-US" sz="1200" b="0" i="1" u="none" strike="noStrike" smtClean="0">
                                          <a:solidFill>
                                            <a:srgbClr val="000000"/>
                                          </a:solidFill>
                                          <a:effectLst/>
                                          <a:latin typeface="Cambria Math" panose="02040503050406030204" pitchFamily="18" charset="0"/>
                                        </a:rPr>
                                        <m:t>𝑎</m:t>
                                      </m:r>
                                      <m:r>
                                        <a:rPr lang="en-US" sz="1200" b="0" i="1" u="none" strike="noStrike" smtClean="0">
                                          <a:solidFill>
                                            <a:srgbClr val="000000"/>
                                          </a:solidFill>
                                          <a:effectLst/>
                                          <a:latin typeface="Cambria Math" panose="02040503050406030204" pitchFamily="18" charset="0"/>
                                        </a:rPr>
                                        <m:t>+</m:t>
                                      </m:r>
                                      <m:r>
                                        <a:rPr lang="en-US" sz="1200" b="0" i="1" u="none" strike="noStrike" smtClean="0">
                                          <a:solidFill>
                                            <a:srgbClr val="000000"/>
                                          </a:solidFill>
                                          <a:effectLst/>
                                          <a:latin typeface="Cambria Math" panose="02040503050406030204" pitchFamily="18" charset="0"/>
                                        </a:rPr>
                                        <m:t>𝑏</m:t>
                                      </m:r>
                                    </m:e>
                                  </m:d>
                                  <m:r>
                                    <a:rPr lang="en-US" sz="1200" b="0" i="1" u="none" strike="noStrike" smtClean="0">
                                      <a:solidFill>
                                        <a:srgbClr val="000000"/>
                                      </a:solidFill>
                                      <a:effectLst/>
                                      <a:latin typeface="Cambria Math" panose="02040503050406030204" pitchFamily="18" charset="0"/>
                                    </a:rPr>
                                    <m:t>h𝑒𝑖𝑔h𝑡</m:t>
                                  </m:r>
                                </m:num>
                                <m:den>
                                  <m:r>
                                    <a:rPr lang="en-US" sz="1200" b="0" i="1" u="none" strike="noStrike" smtClean="0">
                                      <a:solidFill>
                                        <a:srgbClr val="000000"/>
                                      </a:solidFill>
                                      <a:effectLst/>
                                      <a:latin typeface="Cambria Math" panose="02040503050406030204" pitchFamily="18" charset="0"/>
                                    </a:rPr>
                                    <m:t>2</m:t>
                                  </m:r>
                                </m:den>
                              </m:f>
                            </m:oMath>
                          </a14:m>
                          <a:endParaRPr lang="en-GB" sz="1200" b="0" i="0" u="none" strike="noStrike" dirty="0">
                            <a:solidFill>
                              <a:srgbClr val="000000"/>
                            </a:solidFill>
                            <a:effectLst/>
                            <a:latin typeface="Gill Sans"/>
                          </a:endParaRPr>
                        </a:p>
                      </a:txBody>
                      <a:tcPr marL="0" marR="0" marT="0" marB="0" anchor="ctr"/>
                    </a:tc>
                    <a:extLst>
                      <a:ext uri="{0D108BD9-81ED-4DB2-BD59-A6C34878D82A}">
                        <a16:rowId xmlns:a16="http://schemas.microsoft.com/office/drawing/2014/main" val="1283080463"/>
                      </a:ext>
                    </a:extLst>
                  </a:tr>
                  <a:tr h="468000">
                    <a:tc>
                      <a:txBody>
                        <a:bodyPr/>
                        <a:lstStyle/>
                        <a:p>
                          <a:pPr algn="l" fontAlgn="ctr"/>
                          <a:r>
                            <a:rPr lang="en-GB" sz="1200" b="0" i="0" u="none" strike="noStrike" dirty="0">
                              <a:solidFill>
                                <a:srgbClr val="000000"/>
                              </a:solidFill>
                              <a:effectLst/>
                              <a:latin typeface="Gill Sans"/>
                            </a:rPr>
                            <a:t>Area of a rectangle</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𝐵𝑎𝑠𝑒</m:t>
                                </m:r>
                                <m:r>
                                  <a:rPr lang="en-GB" sz="1200" b="0" i="1" smtClean="0">
                                    <a:latin typeface="Cambria Math" panose="02040503050406030204" pitchFamily="18" charset="0"/>
                                  </a:rPr>
                                  <m:t> </m:t>
                                </m:r>
                                <m:r>
                                  <m:rPr>
                                    <m:sty m:val="p"/>
                                  </m:rPr>
                                  <a:rPr lang="en-GB" sz="1200" b="0" i="0">
                                    <a:latin typeface="Cambria Math" panose="02040503050406030204" pitchFamily="18" charset="0"/>
                                  </a:rPr>
                                  <m:t>x</m:t>
                                </m:r>
                                <m:r>
                                  <a:rPr lang="en-GB" sz="1200" b="0" i="1">
                                    <a:latin typeface="Cambria Math" panose="02040503050406030204" pitchFamily="18" charset="0"/>
                                  </a:rPr>
                                  <m:t> </m:t>
                                </m:r>
                                <m:r>
                                  <a:rPr lang="en-GB" sz="1200" b="0" i="1">
                                    <a:latin typeface="Cambria Math" panose="02040503050406030204" pitchFamily="18" charset="0"/>
                                  </a:rPr>
                                  <m:t>h𝑒𝑖𝑔h𝑡</m:t>
                                </m:r>
                              </m:oMath>
                            </m:oMathPara>
                          </a14:m>
                          <a:endParaRPr lang="en-GB" sz="1200" dirty="0">
                            <a:latin typeface="Gill Sans"/>
                          </a:endParaRPr>
                        </a:p>
                      </a:txBody>
                      <a:tcPr marL="0" marR="0" marT="0" marB="0" anchor="ctr"/>
                    </a:tc>
                    <a:tc>
                      <a:txBody>
                        <a:bodyPr/>
                        <a:lstStyle/>
                        <a:p>
                          <a:pPr algn="l" fontAlgn="ctr"/>
                          <a:r>
                            <a:rPr lang="en-GB" sz="1200" b="0" i="0" u="none" strike="noStrike" dirty="0">
                              <a:solidFill>
                                <a:srgbClr val="000000"/>
                              </a:solidFill>
                              <a:effectLst/>
                              <a:latin typeface="Gill Sans"/>
                            </a:rPr>
                            <a:t>Circumference of a circle</a:t>
                          </a:r>
                        </a:p>
                      </a:txBody>
                      <a:tcPr marL="0" marR="0" marT="0" marB="0" anchor="ctr"/>
                    </a:tc>
                    <a:tc>
                      <a:txBody>
                        <a:bodyPr/>
                        <a:lstStyle/>
                        <a:p>
                          <a:pPr algn="ctr" fontAlgn="b"/>
                          <a:r>
                            <a:rPr lang="en-GB" sz="1200" b="0" i="0" u="none" strike="noStrike" dirty="0">
                              <a:solidFill>
                                <a:srgbClr val="000000"/>
                              </a:solidFill>
                              <a:effectLst/>
                              <a:latin typeface="Gill Sans"/>
                            </a:rPr>
                            <a:t> C =𝜋𝑑</a:t>
                          </a:r>
                        </a:p>
                      </a:txBody>
                      <a:tcPr marL="0" marR="0" marT="0" marB="0" anchor="ctr"/>
                    </a:tc>
                    <a:extLst>
                      <a:ext uri="{0D108BD9-81ED-4DB2-BD59-A6C34878D82A}">
                        <a16:rowId xmlns:a16="http://schemas.microsoft.com/office/drawing/2014/main" val="3489290701"/>
                      </a:ext>
                    </a:extLst>
                  </a:tr>
                  <a:tr h="468000">
                    <a:tc>
                      <a:txBody>
                        <a:bodyPr/>
                        <a:lstStyle/>
                        <a:p>
                          <a:pPr algn="l" fontAlgn="ctr"/>
                          <a:r>
                            <a:rPr lang="en-GB" sz="1200" b="0" i="0" u="none" strike="noStrike">
                              <a:solidFill>
                                <a:srgbClr val="000000"/>
                              </a:solidFill>
                              <a:effectLst/>
                              <a:latin typeface="Gill Sans"/>
                            </a:rPr>
                            <a:t>Area of a triangle</a:t>
                          </a:r>
                        </a:p>
                      </a:txBody>
                      <a:tcPr marL="0" marR="0" marT="0" marB="0" anchor="ctr"/>
                    </a:tc>
                    <a:tc>
                      <a:txBody>
                        <a:bodyPr/>
                        <a:lstStyle/>
                        <a:p>
                          <a:pPr algn="l" fontAlgn="ctr"/>
                          <a14:m>
                            <m:oMathPara xmlns:m="http://schemas.openxmlformats.org/officeDocument/2006/math">
                              <m:oMathParaPr>
                                <m:jc m:val="centerGroup"/>
                              </m:oMathParaPr>
                              <m:oMath xmlns:m="http://schemas.openxmlformats.org/officeDocument/2006/math">
                                <m:f>
                                  <m:fPr>
                                    <m:ctrlPr>
                                      <a:rPr lang="en-GB" sz="1200" b="0" i="1" u="none" strike="noStrike" smtClean="0">
                                        <a:solidFill>
                                          <a:srgbClr val="000000"/>
                                        </a:solidFill>
                                        <a:effectLst/>
                                        <a:latin typeface="Cambria Math" panose="02040503050406030204" pitchFamily="18" charset="0"/>
                                      </a:rPr>
                                    </m:ctrlPr>
                                  </m:fPr>
                                  <m:num>
                                    <m:r>
                                      <a:rPr lang="en-US" sz="1200" b="0" i="1" u="none" strike="noStrike" smtClean="0">
                                        <a:solidFill>
                                          <a:srgbClr val="000000"/>
                                        </a:solidFill>
                                        <a:effectLst/>
                                        <a:latin typeface="Cambria Math" panose="02040503050406030204" pitchFamily="18" charset="0"/>
                                      </a:rPr>
                                      <m:t>𝐵𝑎𝑠𝑒</m:t>
                                    </m:r>
                                    <m:r>
                                      <a:rPr lang="en-US" sz="1200" b="0" i="1" u="none" strike="noStrike" smtClean="0">
                                        <a:solidFill>
                                          <a:srgbClr val="000000"/>
                                        </a:solidFill>
                                        <a:effectLst/>
                                        <a:latin typeface="Cambria Math" panose="02040503050406030204" pitchFamily="18" charset="0"/>
                                      </a:rPr>
                                      <m:t> </m:t>
                                    </m:r>
                                    <m:r>
                                      <a:rPr lang="en-US" sz="1200" b="0" i="1" u="none" strike="noStrike" smtClean="0">
                                        <a:solidFill>
                                          <a:srgbClr val="000000"/>
                                        </a:solidFill>
                                        <a:effectLst/>
                                        <a:latin typeface="Cambria Math" panose="02040503050406030204" pitchFamily="18" charset="0"/>
                                      </a:rPr>
                                      <m:t>𝑥</m:t>
                                    </m:r>
                                    <m:r>
                                      <a:rPr lang="en-US" sz="1200" b="0" i="1" u="none" strike="noStrike" smtClean="0">
                                        <a:solidFill>
                                          <a:srgbClr val="000000"/>
                                        </a:solidFill>
                                        <a:effectLst/>
                                        <a:latin typeface="Cambria Math" panose="02040503050406030204" pitchFamily="18" charset="0"/>
                                      </a:rPr>
                                      <m:t> </m:t>
                                    </m:r>
                                    <m:r>
                                      <a:rPr lang="en-US" sz="1200" b="0" i="1" u="none" strike="noStrike" smtClean="0">
                                        <a:solidFill>
                                          <a:srgbClr val="000000"/>
                                        </a:solidFill>
                                        <a:effectLst/>
                                        <a:latin typeface="Cambria Math" panose="02040503050406030204" pitchFamily="18" charset="0"/>
                                      </a:rPr>
                                      <m:t>h𝑒𝑖𝑔h𝑡</m:t>
                                    </m:r>
                                  </m:num>
                                  <m:den>
                                    <m:r>
                                      <a:rPr lang="en-US" sz="1200" b="0" i="1" u="none" strike="noStrike" smtClean="0">
                                        <a:solidFill>
                                          <a:srgbClr val="000000"/>
                                        </a:solidFill>
                                        <a:effectLst/>
                                        <a:latin typeface="Cambria Math" panose="02040503050406030204" pitchFamily="18" charset="0"/>
                                      </a:rPr>
                                      <m:t>2</m:t>
                                    </m:r>
                                  </m:den>
                                </m:f>
                              </m:oMath>
                            </m:oMathPara>
                          </a14:m>
                          <a:endParaRPr lang="en-GB" sz="1200" b="0" i="0" u="none" strike="noStrike" dirty="0">
                            <a:solidFill>
                              <a:srgbClr val="000000"/>
                            </a:solidFill>
                            <a:effectLst/>
                            <a:latin typeface="Gill Sans"/>
                          </a:endParaRPr>
                        </a:p>
                      </a:txBody>
                      <a:tcPr marL="0" marR="0" marT="0" marB="0" anchor="ctr"/>
                    </a:tc>
                    <a:tc>
                      <a:txBody>
                        <a:bodyPr/>
                        <a:lstStyle/>
                        <a:p>
                          <a:pPr algn="l" fontAlgn="ctr"/>
                          <a:r>
                            <a:rPr lang="en-GB" sz="1200" b="0" i="0" u="none" strike="noStrike">
                              <a:solidFill>
                                <a:srgbClr val="000000"/>
                              </a:solidFill>
                              <a:effectLst/>
                              <a:latin typeface="Gill Sans"/>
                            </a:rPr>
                            <a:t>Area of a circle</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a:rPr>
                            <a:t> </a:t>
                          </a:r>
                          <a14:m>
                            <m:oMath xmlns:m="http://schemas.openxmlformats.org/officeDocument/2006/math">
                              <m:r>
                                <a:rPr lang="en-GB" sz="1200" i="1" smtClean="0">
                                  <a:latin typeface="Cambria Math" panose="02040503050406030204" pitchFamily="18" charset="0"/>
                                </a:rPr>
                                <m:t>𝐴</m:t>
                              </m:r>
                              <m:r>
                                <a:rPr lang="en-GB" sz="1200" i="1" smtClean="0">
                                  <a:latin typeface="Cambria Math" panose="02040503050406030204" pitchFamily="18" charset="0"/>
                                </a:rPr>
                                <m:t>=</m:t>
                              </m:r>
                              <m:r>
                                <a:rPr lang="el-GR" sz="1200" i="1">
                                  <a:latin typeface="Cambria Math" panose="02040503050406030204" pitchFamily="18" charset="0"/>
                                </a:rPr>
                                <m:t>𝜋</m:t>
                              </m:r>
                              <m:sSup>
                                <m:sSupPr>
                                  <m:ctrlPr>
                                    <a:rPr lang="en-GB" sz="1200" i="1">
                                      <a:latin typeface="Cambria Math" panose="02040503050406030204" pitchFamily="18" charset="0"/>
                                    </a:rPr>
                                  </m:ctrlPr>
                                </m:sSupPr>
                                <m:e>
                                  <m:r>
                                    <a:rPr lang="en-GB" sz="1200" i="1">
                                      <a:latin typeface="Cambria Math" panose="02040503050406030204" pitchFamily="18" charset="0"/>
                                    </a:rPr>
                                    <m:t>𝑟</m:t>
                                  </m:r>
                                </m:e>
                                <m:sup>
                                  <m:r>
                                    <a:rPr lang="en-GB" sz="1200" i="1">
                                      <a:latin typeface="Cambria Math" panose="02040503050406030204" pitchFamily="18" charset="0"/>
                                    </a:rPr>
                                    <m:t>2</m:t>
                                  </m:r>
                                </m:sup>
                              </m:sSup>
                            </m:oMath>
                          </a14:m>
                          <a:endParaRPr lang="en-GB" sz="1200" dirty="0">
                            <a:latin typeface="Gill Sans"/>
                          </a:endParaRPr>
                        </a:p>
                      </a:txBody>
                      <a:tcPr marL="0" marR="0" marT="0" marB="0" anchor="ctr"/>
                    </a:tc>
                    <a:extLst>
                      <a:ext uri="{0D108BD9-81ED-4DB2-BD59-A6C34878D82A}">
                        <a16:rowId xmlns:a16="http://schemas.microsoft.com/office/drawing/2014/main" val="1897192422"/>
                      </a:ext>
                    </a:extLst>
                  </a:tr>
                  <a:tr h="468000">
                    <a:tc>
                      <a:txBody>
                        <a:bodyPr/>
                        <a:lstStyle/>
                        <a:p>
                          <a:pPr algn="l" fontAlgn="ctr"/>
                          <a:r>
                            <a:rPr lang="en-US" sz="1200" b="0" i="0" u="none" strike="noStrike" dirty="0">
                              <a:solidFill>
                                <a:srgbClr val="000000"/>
                              </a:solidFill>
                              <a:effectLst/>
                              <a:latin typeface="Gill Sans"/>
                            </a:rPr>
                            <a:t>Area of a non right</a:t>
                          </a:r>
                          <a:r>
                            <a:rPr lang="en-US" sz="1200" b="0" i="0" u="none" strike="noStrike" baseline="0" dirty="0">
                              <a:solidFill>
                                <a:srgbClr val="000000"/>
                              </a:solidFill>
                              <a:effectLst/>
                              <a:latin typeface="Gill Sans"/>
                            </a:rPr>
                            <a:t> </a:t>
                          </a:r>
                          <a:r>
                            <a:rPr lang="en-US" sz="1200" b="0" i="0" u="none" strike="noStrike" dirty="0">
                              <a:solidFill>
                                <a:srgbClr val="000000"/>
                              </a:solidFill>
                              <a:effectLst/>
                              <a:latin typeface="Gill Sans"/>
                            </a:rPr>
                            <a:t>angled triangle </a:t>
                          </a:r>
                          <a:endParaRPr lang="en-GB" sz="1200" b="0" i="0" u="none" strike="noStrike" dirty="0">
                            <a:solidFill>
                              <a:srgbClr val="000000"/>
                            </a:solidFill>
                            <a:effectLst/>
                            <a:latin typeface="Gill Sans"/>
                          </a:endParaRPr>
                        </a:p>
                      </a:txBody>
                      <a:tcPr marL="0" marR="0" marT="0" marB="0" anchor="ctr"/>
                    </a:tc>
                    <a:tc>
                      <a:txBody>
                        <a:bodyPr/>
                        <a:lstStyle/>
                        <a:p>
                          <a:pPr algn="l" fontAlgn="ctr"/>
                          <a:endParaRPr lang="en-US" sz="1200" b="0" i="0" u="none" strike="noStrike" dirty="0">
                            <a:solidFill>
                              <a:srgbClr val="000000"/>
                            </a:solidFill>
                            <a:effectLst/>
                            <a:latin typeface="Gill Sans"/>
                          </a:endParaRPr>
                        </a:p>
                      </a:txBody>
                      <a:tcPr marL="0" marR="0" marT="0" marB="0" anchor="ctr"/>
                    </a:tc>
                    <a:tc>
                      <a:txBody>
                        <a:bodyPr/>
                        <a:lstStyle/>
                        <a:p>
                          <a:pPr algn="l" fontAlgn="ctr"/>
                          <a:r>
                            <a:rPr lang="en-US" sz="1200" b="0" i="0" u="none" strike="noStrike">
                              <a:solidFill>
                                <a:srgbClr val="000000"/>
                              </a:solidFill>
                              <a:effectLst/>
                              <a:latin typeface="Gill Sans"/>
                            </a:rPr>
                            <a:t>The length of an arc</a:t>
                          </a:r>
                        </a:p>
                      </a:txBody>
                      <a:tcPr marL="0" marR="0" marT="0" marB="0" anchor="ctr"/>
                    </a:tc>
                    <a:tc>
                      <a:txBody>
                        <a:bodyPr/>
                        <a:lstStyle/>
                        <a:p>
                          <a:pPr algn="ctr" fontAlgn="b"/>
                          <a:r>
                            <a:rPr lang="en-GB" sz="1200" b="0" i="0" u="none" strike="noStrike" dirty="0">
                              <a:solidFill>
                                <a:srgbClr val="000000"/>
                              </a:solidFill>
                              <a:effectLst/>
                              <a:latin typeface="Gill Sans"/>
                            </a:rPr>
                            <a:t> </a:t>
                          </a:r>
                          <a14:m>
                            <m:oMath xmlns:m="http://schemas.openxmlformats.org/officeDocument/2006/math">
                              <m:f>
                                <m:fPr>
                                  <m:ctrlPr>
                                    <a:rPr lang="en-GB" sz="1200" i="1" smtClean="0">
                                      <a:latin typeface="Cambria Math" panose="02040503050406030204" pitchFamily="18" charset="0"/>
                                    </a:rPr>
                                  </m:ctrlPr>
                                </m:fPr>
                                <m:num>
                                  <m:r>
                                    <a:rPr lang="en-GB" sz="1200" b="0" i="1">
                                      <a:latin typeface="Cambria Math" panose="02040503050406030204" pitchFamily="18" charset="0"/>
                                    </a:rPr>
                                    <m:t>𝐴𝑛𝑔𝑙𝑒</m:t>
                                  </m:r>
                                </m:num>
                                <m:den>
                                  <m:r>
                                    <a:rPr lang="en-GB" sz="1200" b="0" i="1">
                                      <a:latin typeface="Cambria Math" panose="02040503050406030204" pitchFamily="18" charset="0"/>
                                    </a:rPr>
                                    <m:t>360</m:t>
                                  </m:r>
                                </m:den>
                              </m:f>
                              <m:r>
                                <m:rPr>
                                  <m:sty m:val="p"/>
                                </m:rPr>
                                <a:rPr lang="en-GB" sz="1200" b="0" i="0">
                                  <a:latin typeface="Cambria Math" panose="02040503050406030204" pitchFamily="18" charset="0"/>
                                </a:rPr>
                                <m:t>x</m:t>
                              </m:r>
                              <m:r>
                                <a:rPr lang="en-GB" sz="1200" b="0" i="1">
                                  <a:latin typeface="Cambria Math" panose="02040503050406030204" pitchFamily="18" charset="0"/>
                                </a:rPr>
                                <m:t> </m:t>
                              </m:r>
                              <m:r>
                                <a:rPr lang="en-GB" sz="1200" b="0" i="1">
                                  <a:latin typeface="Cambria Math" panose="02040503050406030204" pitchFamily="18" charset="0"/>
                                  <a:ea typeface="Cambria Math" panose="02040503050406030204" pitchFamily="18" charset="0"/>
                                </a:rPr>
                                <m:t>𝜋</m:t>
                              </m:r>
                              <m:r>
                                <a:rPr lang="en-GB" sz="1200" b="0" i="1">
                                  <a:latin typeface="Cambria Math" panose="02040503050406030204" pitchFamily="18" charset="0"/>
                                  <a:ea typeface="Cambria Math" panose="02040503050406030204" pitchFamily="18" charset="0"/>
                                </a:rPr>
                                <m:t>𝑑</m:t>
                              </m:r>
                            </m:oMath>
                          </a14:m>
                          <a:endParaRPr lang="en-GB" sz="1200" b="0" i="0" u="none" strike="noStrike" dirty="0">
                            <a:solidFill>
                              <a:srgbClr val="000000"/>
                            </a:solidFill>
                            <a:effectLst/>
                            <a:latin typeface="Gill Sans"/>
                          </a:endParaRPr>
                        </a:p>
                      </a:txBody>
                      <a:tcPr marL="0" marR="0" marT="0" marB="0" anchor="ctr"/>
                    </a:tc>
                    <a:extLst>
                      <a:ext uri="{0D108BD9-81ED-4DB2-BD59-A6C34878D82A}">
                        <a16:rowId xmlns:a16="http://schemas.microsoft.com/office/drawing/2014/main" val="591994769"/>
                      </a:ext>
                    </a:extLst>
                  </a:tr>
                  <a:tr h="468000">
                    <a:tc>
                      <a:txBody>
                        <a:bodyPr/>
                        <a:lstStyle/>
                        <a:p>
                          <a:pPr algn="l" fontAlgn="ctr"/>
                          <a:r>
                            <a:rPr lang="en-GB" sz="1200" b="0" i="0" u="none" strike="noStrike" dirty="0">
                              <a:solidFill>
                                <a:srgbClr val="000000"/>
                              </a:solidFill>
                              <a:effectLst/>
                              <a:latin typeface="Gill Sans"/>
                            </a:rPr>
                            <a:t>Area of a parallelogram</a:t>
                          </a:r>
                        </a:p>
                      </a:txBody>
                      <a:tcPr marL="9525" marR="9525" marT="9525" marB="0" anchor="ctr"/>
                    </a:tc>
                    <a:tc>
                      <a:txBody>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𝐵𝑎𝑠𝑒</m:t>
                                </m:r>
                                <m:r>
                                  <a:rPr lang="en-GB" sz="1200" b="0" i="1" smtClean="0">
                                    <a:latin typeface="Cambria Math" panose="02040503050406030204" pitchFamily="18" charset="0"/>
                                  </a:rPr>
                                  <m:t> </m:t>
                                </m:r>
                                <m:r>
                                  <m:rPr>
                                    <m:sty m:val="p"/>
                                  </m:rPr>
                                  <a:rPr lang="en-GB" sz="1200" b="0" i="0">
                                    <a:latin typeface="Cambria Math" panose="02040503050406030204" pitchFamily="18" charset="0"/>
                                  </a:rPr>
                                  <m:t>x</m:t>
                                </m:r>
                                <m:r>
                                  <a:rPr lang="en-GB" sz="1200" b="0" i="1">
                                    <a:latin typeface="Cambria Math" panose="02040503050406030204" pitchFamily="18" charset="0"/>
                                  </a:rPr>
                                  <m:t> </m:t>
                                </m:r>
                                <m:r>
                                  <a:rPr lang="en-GB" sz="1200" b="0" i="1">
                                    <a:latin typeface="Cambria Math" panose="02040503050406030204" pitchFamily="18" charset="0"/>
                                  </a:rPr>
                                  <m:t>h𝑒𝑖𝑔h𝑡</m:t>
                                </m:r>
                              </m:oMath>
                            </m:oMathPara>
                          </a14:m>
                          <a:endParaRPr lang="en-GB" sz="1200" dirty="0">
                            <a:latin typeface="Gill Sans"/>
                          </a:endParaRPr>
                        </a:p>
                      </a:txBody>
                      <a:tcPr marL="0" marR="0" marT="0" marB="0" anchor="ctr"/>
                    </a:tc>
                    <a:tc>
                      <a:txBody>
                        <a:bodyPr/>
                        <a:lstStyle/>
                        <a:p>
                          <a:pPr algn="l" fontAlgn="ctr"/>
                          <a:r>
                            <a:rPr lang="en-GB" sz="1200" b="0" i="0" u="none" strike="noStrike">
                              <a:solidFill>
                                <a:srgbClr val="000000"/>
                              </a:solidFill>
                              <a:effectLst/>
                              <a:latin typeface="Gill Sans"/>
                            </a:rPr>
                            <a:t>Area of a sector</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a:rPr>
                            <a:t> </a:t>
                          </a:r>
                          <a14:m>
                            <m:oMath xmlns:m="http://schemas.openxmlformats.org/officeDocument/2006/math">
                              <m:f>
                                <m:fPr>
                                  <m:ctrlPr>
                                    <a:rPr lang="en-GB" sz="1200" i="1" smtClean="0">
                                      <a:latin typeface="Cambria Math" panose="02040503050406030204" pitchFamily="18" charset="0"/>
                                    </a:rPr>
                                  </m:ctrlPr>
                                </m:fPr>
                                <m:num>
                                  <m:r>
                                    <a:rPr lang="en-GB" sz="1200" b="0" i="1">
                                      <a:latin typeface="Cambria Math" panose="02040503050406030204" pitchFamily="18" charset="0"/>
                                    </a:rPr>
                                    <m:t>𝐴𝑛𝑔𝑙𝑒</m:t>
                                  </m:r>
                                </m:num>
                                <m:den>
                                  <m:r>
                                    <a:rPr lang="en-GB" sz="1200" b="0" i="1">
                                      <a:latin typeface="Cambria Math" panose="02040503050406030204" pitchFamily="18" charset="0"/>
                                    </a:rPr>
                                    <m:t>360</m:t>
                                  </m:r>
                                </m:den>
                              </m:f>
                              <m:r>
                                <m:rPr>
                                  <m:sty m:val="p"/>
                                </m:rPr>
                                <a:rPr lang="en-GB" sz="1200" b="0" i="0">
                                  <a:latin typeface="Cambria Math" panose="02040503050406030204" pitchFamily="18" charset="0"/>
                                </a:rPr>
                                <m:t>x</m:t>
                              </m:r>
                              <m:r>
                                <a:rPr lang="en-GB" sz="1200" b="0" i="1">
                                  <a:latin typeface="Cambria Math" panose="02040503050406030204" pitchFamily="18" charset="0"/>
                                </a:rPr>
                                <m:t> </m:t>
                              </m:r>
                              <m:r>
                                <a:rPr lang="en-GB" sz="1200" b="0" i="1">
                                  <a:latin typeface="Cambria Math" panose="02040503050406030204" pitchFamily="18" charset="0"/>
                                  <a:ea typeface="Cambria Math" panose="02040503050406030204" pitchFamily="18" charset="0"/>
                                </a:rPr>
                                <m:t>𝜋</m:t>
                              </m:r>
                              <m:sSup>
                                <m:sSupPr>
                                  <m:ctrlPr>
                                    <a:rPr lang="en-GB" sz="1200" i="1">
                                      <a:solidFill>
                                        <a:schemeClr val="tx1"/>
                                      </a:solidFill>
                                      <a:effectLst/>
                                      <a:latin typeface="Cambria Math" panose="02040503050406030204" pitchFamily="18" charset="0"/>
                                      <a:ea typeface="+mn-ea"/>
                                      <a:cs typeface="+mn-cs"/>
                                    </a:rPr>
                                  </m:ctrlPr>
                                </m:sSupPr>
                                <m:e>
                                  <m:r>
                                    <a:rPr lang="en-GB" sz="1200" i="1">
                                      <a:solidFill>
                                        <a:schemeClr val="tx1"/>
                                      </a:solidFill>
                                      <a:effectLst/>
                                      <a:latin typeface="Cambria Math" panose="02040503050406030204" pitchFamily="18" charset="0"/>
                                      <a:ea typeface="+mn-ea"/>
                                      <a:cs typeface="+mn-cs"/>
                                    </a:rPr>
                                    <m:t>𝑟</m:t>
                                  </m:r>
                                </m:e>
                                <m:sup>
                                  <m:r>
                                    <a:rPr lang="en-GB" sz="1200" i="1">
                                      <a:solidFill>
                                        <a:schemeClr val="tx1"/>
                                      </a:solidFill>
                                      <a:effectLst/>
                                      <a:latin typeface="Cambria Math" panose="02040503050406030204" pitchFamily="18" charset="0"/>
                                      <a:ea typeface="+mn-ea"/>
                                      <a:cs typeface="+mn-cs"/>
                                    </a:rPr>
                                    <m:t>2</m:t>
                                  </m:r>
                                </m:sup>
                              </m:sSup>
                            </m:oMath>
                          </a14:m>
                          <a:endParaRPr lang="en-GB" sz="1200" dirty="0">
                            <a:latin typeface="Gill Sans"/>
                          </a:endParaRPr>
                        </a:p>
                      </a:txBody>
                      <a:tcPr marL="0" marR="0" marT="0" marB="0" anchor="ctr"/>
                    </a:tc>
                    <a:extLst>
                      <a:ext uri="{0D108BD9-81ED-4DB2-BD59-A6C34878D82A}">
                        <a16:rowId xmlns:a16="http://schemas.microsoft.com/office/drawing/2014/main" val="559765039"/>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693847855"/>
                  </p:ext>
                </p:extLst>
              </p:nvPr>
            </p:nvGraphicFramePr>
            <p:xfrm>
              <a:off x="333668" y="792698"/>
              <a:ext cx="10050112" cy="2808000"/>
            </p:xfrm>
            <a:graphic>
              <a:graphicData uri="http://schemas.openxmlformats.org/drawingml/2006/table">
                <a:tbl>
                  <a:tblPr firstRow="1" bandRow="1">
                    <a:tableStyleId>{5940675A-B579-460E-94D1-54222C63F5DA}</a:tableStyleId>
                  </a:tblPr>
                  <a:tblGrid>
                    <a:gridCol w="2512528">
                      <a:extLst>
                        <a:ext uri="{9D8B030D-6E8A-4147-A177-3AD203B41FA5}">
                          <a16:colId xmlns:a16="http://schemas.microsoft.com/office/drawing/2014/main" val="20000"/>
                        </a:ext>
                      </a:extLst>
                    </a:gridCol>
                    <a:gridCol w="2512528">
                      <a:extLst>
                        <a:ext uri="{9D8B030D-6E8A-4147-A177-3AD203B41FA5}">
                          <a16:colId xmlns:a16="http://schemas.microsoft.com/office/drawing/2014/main" val="20001"/>
                        </a:ext>
                      </a:extLst>
                    </a:gridCol>
                    <a:gridCol w="2512528">
                      <a:extLst>
                        <a:ext uri="{9D8B030D-6E8A-4147-A177-3AD203B41FA5}">
                          <a16:colId xmlns:a16="http://schemas.microsoft.com/office/drawing/2014/main" val="1665227729"/>
                        </a:ext>
                      </a:extLst>
                    </a:gridCol>
                    <a:gridCol w="2512528">
                      <a:extLst>
                        <a:ext uri="{9D8B030D-6E8A-4147-A177-3AD203B41FA5}">
                          <a16:colId xmlns:a16="http://schemas.microsoft.com/office/drawing/2014/main" val="2034416279"/>
                        </a:ext>
                      </a:extLst>
                    </a:gridCol>
                  </a:tblGrid>
                  <a:tr h="468000">
                    <a:tc gridSpan="4">
                      <a:txBody>
                        <a:bodyPr/>
                        <a:lstStyle/>
                        <a:p>
                          <a:pPr algn="l"/>
                          <a:r>
                            <a:rPr lang="en-US" sz="1400" b="1" u="none" dirty="0">
                              <a:latin typeface="Gill Sans"/>
                            </a:rPr>
                            <a:t>Area and</a:t>
                          </a:r>
                          <a:r>
                            <a:rPr lang="en-US" sz="1400" b="1" u="none" baseline="0" dirty="0">
                              <a:latin typeface="Gill Sans"/>
                            </a:rPr>
                            <a:t> Circles</a:t>
                          </a:r>
                          <a:endParaRPr lang="en-GB" sz="1400" b="1" u="none" dirty="0">
                            <a:latin typeface="Gill Sans"/>
                          </a:endParaRP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tc hMerge="1">
                      <a:txBody>
                        <a:bodyPr/>
                        <a:lstStyle/>
                        <a:p>
                          <a:pPr algn="l"/>
                          <a:endParaRPr lang="en-GB" sz="1400" b="1" u="none" dirty="0">
                            <a:latin typeface="Gill Sans"/>
                          </a:endParaRPr>
                        </a:p>
                      </a:txBody>
                      <a:tcPr anchor="ctr">
                        <a:solidFill>
                          <a:schemeClr val="accent6">
                            <a:lumMod val="20000"/>
                            <a:lumOff val="80000"/>
                          </a:schemeClr>
                        </a:solidFill>
                      </a:tcPr>
                    </a:tc>
                    <a:tc hMerge="1">
                      <a:txBody>
                        <a:bodyPr/>
                        <a:lstStyle/>
                        <a:p>
                          <a:pPr algn="l"/>
                          <a:endParaRPr lang="en-GB" sz="1400" b="1" u="none" dirty="0">
                            <a:latin typeface="Gill Sans"/>
                          </a:endParaRPr>
                        </a:p>
                      </a:txBody>
                      <a:tcPr anchor="ctr">
                        <a:solidFill>
                          <a:schemeClr val="accent6">
                            <a:lumMod val="20000"/>
                            <a:lumOff val="80000"/>
                          </a:schemeClr>
                        </a:solidFill>
                      </a:tcPr>
                    </a:tc>
                    <a:extLst>
                      <a:ext uri="{0D108BD9-81ED-4DB2-BD59-A6C34878D82A}">
                        <a16:rowId xmlns:a16="http://schemas.microsoft.com/office/drawing/2014/main" val="1184093998"/>
                      </a:ext>
                    </a:extLst>
                  </a:tr>
                  <a:tr h="468000">
                    <a:tc>
                      <a:txBody>
                        <a:bodyPr/>
                        <a:lstStyle/>
                        <a:p>
                          <a:pPr algn="l" fontAlgn="ctr"/>
                          <a:r>
                            <a:rPr lang="en-GB" sz="1200" b="0" i="0" u="none" strike="noStrike" dirty="0">
                              <a:solidFill>
                                <a:srgbClr val="000000"/>
                              </a:solidFill>
                              <a:effectLst/>
                              <a:latin typeface="Gill Sans"/>
                            </a:rPr>
                            <a:t>Area</a:t>
                          </a:r>
                        </a:p>
                      </a:txBody>
                      <a:tcPr marL="0" marR="0" marT="0" marB="0" anchor="ctr"/>
                    </a:tc>
                    <a:tc>
                      <a:txBody>
                        <a:bodyPr/>
                        <a:lstStyle/>
                        <a:p>
                          <a:pPr algn="l" fontAlgn="ctr"/>
                          <a:r>
                            <a:rPr lang="en-US" sz="1200" b="0" i="0" u="none" strike="noStrike" dirty="0">
                              <a:solidFill>
                                <a:srgbClr val="000000"/>
                              </a:solidFill>
                              <a:effectLst/>
                              <a:latin typeface="Gill Sans"/>
                            </a:rPr>
                            <a:t>The amount of space inside a shape</a:t>
                          </a:r>
                        </a:p>
                      </a:txBody>
                      <a:tcPr marL="0" marR="0" marT="0" marB="0" anchor="ctr"/>
                    </a:tc>
                    <a:tc>
                      <a:txBody>
                        <a:bodyPr/>
                        <a:lstStyle/>
                        <a:p>
                          <a:pPr algn="l" fontAlgn="ctr"/>
                          <a:r>
                            <a:rPr lang="en-GB" sz="1200" b="0" i="0" u="none" strike="noStrike" dirty="0">
                              <a:solidFill>
                                <a:srgbClr val="000000"/>
                              </a:solidFill>
                              <a:effectLst/>
                              <a:latin typeface="Gill Sans"/>
                            </a:rPr>
                            <a:t>Area of a trapezium</a:t>
                          </a:r>
                        </a:p>
                      </a:txBody>
                      <a:tcPr marL="9525" marR="9525" marT="9525" marB="0" anchor="ctr"/>
                    </a:tc>
                    <a:tc>
                      <a:txBody>
                        <a:bodyPr/>
                        <a:lstStyle/>
                        <a:p>
                          <a:endParaRPr lang="en-US"/>
                        </a:p>
                      </a:txBody>
                      <a:tcPr marL="0" marR="0" marT="0" marB="0" anchor="ctr">
                        <a:blipFill>
                          <a:blip r:embed="rId2"/>
                          <a:stretch>
                            <a:fillRect l="-300728" t="-102597" r="-485" b="-401299"/>
                          </a:stretch>
                        </a:blipFill>
                      </a:tcPr>
                    </a:tc>
                    <a:extLst>
                      <a:ext uri="{0D108BD9-81ED-4DB2-BD59-A6C34878D82A}">
                        <a16:rowId xmlns:a16="http://schemas.microsoft.com/office/drawing/2014/main" val="1283080463"/>
                      </a:ext>
                    </a:extLst>
                  </a:tr>
                  <a:tr h="468000">
                    <a:tc>
                      <a:txBody>
                        <a:bodyPr/>
                        <a:lstStyle/>
                        <a:p>
                          <a:pPr algn="l" fontAlgn="ctr"/>
                          <a:r>
                            <a:rPr lang="en-GB" sz="1200" b="0" i="0" u="none" strike="noStrike" dirty="0">
                              <a:solidFill>
                                <a:srgbClr val="000000"/>
                              </a:solidFill>
                              <a:effectLst/>
                              <a:latin typeface="Gill Sans"/>
                            </a:rPr>
                            <a:t>Area of a rectangle</a:t>
                          </a:r>
                        </a:p>
                      </a:txBody>
                      <a:tcPr marL="0" marR="0" marT="0" marB="0" anchor="ctr"/>
                    </a:tc>
                    <a:tc>
                      <a:txBody>
                        <a:bodyPr/>
                        <a:lstStyle/>
                        <a:p>
                          <a:endParaRPr lang="en-US"/>
                        </a:p>
                      </a:txBody>
                      <a:tcPr marL="0" marR="0" marT="0" marB="0" anchor="ctr">
                        <a:blipFill>
                          <a:blip r:embed="rId2"/>
                          <a:stretch>
                            <a:fillRect l="-100485" t="-202597" r="-200728" b="-301299"/>
                          </a:stretch>
                        </a:blipFill>
                      </a:tcPr>
                    </a:tc>
                    <a:tc>
                      <a:txBody>
                        <a:bodyPr/>
                        <a:lstStyle/>
                        <a:p>
                          <a:pPr algn="l" fontAlgn="ctr"/>
                          <a:r>
                            <a:rPr lang="en-GB" sz="1200" b="0" i="0" u="none" strike="noStrike" dirty="0">
                              <a:solidFill>
                                <a:srgbClr val="000000"/>
                              </a:solidFill>
                              <a:effectLst/>
                              <a:latin typeface="Gill Sans"/>
                            </a:rPr>
                            <a:t>Circumference of a circle</a:t>
                          </a:r>
                        </a:p>
                      </a:txBody>
                      <a:tcPr marL="0" marR="0" marT="0" marB="0" anchor="ctr"/>
                    </a:tc>
                    <a:tc>
                      <a:txBody>
                        <a:bodyPr/>
                        <a:lstStyle/>
                        <a:p>
                          <a:pPr algn="ctr" fontAlgn="b"/>
                          <a:r>
                            <a:rPr lang="en-GB" sz="1200" b="0" i="0" u="none" strike="noStrike" dirty="0">
                              <a:solidFill>
                                <a:srgbClr val="000000"/>
                              </a:solidFill>
                              <a:effectLst/>
                              <a:latin typeface="Gill Sans"/>
                            </a:rPr>
                            <a:t> C =𝜋𝑑</a:t>
                          </a:r>
                        </a:p>
                      </a:txBody>
                      <a:tcPr marL="0" marR="0" marT="0" marB="0" anchor="ctr"/>
                    </a:tc>
                    <a:extLst>
                      <a:ext uri="{0D108BD9-81ED-4DB2-BD59-A6C34878D82A}">
                        <a16:rowId xmlns:a16="http://schemas.microsoft.com/office/drawing/2014/main" val="3489290701"/>
                      </a:ext>
                    </a:extLst>
                  </a:tr>
                  <a:tr h="468000">
                    <a:tc>
                      <a:txBody>
                        <a:bodyPr/>
                        <a:lstStyle/>
                        <a:p>
                          <a:pPr algn="l" fontAlgn="ctr"/>
                          <a:r>
                            <a:rPr lang="en-GB" sz="1200" b="0" i="0" u="none" strike="noStrike">
                              <a:solidFill>
                                <a:srgbClr val="000000"/>
                              </a:solidFill>
                              <a:effectLst/>
                              <a:latin typeface="Gill Sans"/>
                            </a:rPr>
                            <a:t>Area of a triangle</a:t>
                          </a:r>
                        </a:p>
                      </a:txBody>
                      <a:tcPr marL="0" marR="0" marT="0" marB="0" anchor="ctr"/>
                    </a:tc>
                    <a:tc>
                      <a:txBody>
                        <a:bodyPr/>
                        <a:lstStyle/>
                        <a:p>
                          <a:endParaRPr lang="en-US"/>
                        </a:p>
                      </a:txBody>
                      <a:tcPr marL="0" marR="0" marT="0" marB="0" anchor="ctr">
                        <a:blipFill>
                          <a:blip r:embed="rId2"/>
                          <a:stretch>
                            <a:fillRect l="-100485" t="-306579" r="-200728" b="-205263"/>
                          </a:stretch>
                        </a:blipFill>
                      </a:tcPr>
                    </a:tc>
                    <a:tc>
                      <a:txBody>
                        <a:bodyPr/>
                        <a:lstStyle/>
                        <a:p>
                          <a:pPr algn="l" fontAlgn="ctr"/>
                          <a:r>
                            <a:rPr lang="en-GB" sz="1200" b="0" i="0" u="none" strike="noStrike">
                              <a:solidFill>
                                <a:srgbClr val="000000"/>
                              </a:solidFill>
                              <a:effectLst/>
                              <a:latin typeface="Gill Sans"/>
                            </a:rPr>
                            <a:t>Area of a circle</a:t>
                          </a:r>
                        </a:p>
                      </a:txBody>
                      <a:tcPr marL="0" marR="0" marT="0" marB="0" anchor="ctr"/>
                    </a:tc>
                    <a:tc>
                      <a:txBody>
                        <a:bodyPr/>
                        <a:lstStyle/>
                        <a:p>
                          <a:endParaRPr lang="en-US"/>
                        </a:p>
                      </a:txBody>
                      <a:tcPr marL="0" marR="0" marT="0" marB="0" anchor="ctr">
                        <a:blipFill>
                          <a:blip r:embed="rId2"/>
                          <a:stretch>
                            <a:fillRect l="-300728" t="-306579" r="-485" b="-205263"/>
                          </a:stretch>
                        </a:blipFill>
                      </a:tcPr>
                    </a:tc>
                    <a:extLst>
                      <a:ext uri="{0D108BD9-81ED-4DB2-BD59-A6C34878D82A}">
                        <a16:rowId xmlns:a16="http://schemas.microsoft.com/office/drawing/2014/main" val="1897192422"/>
                      </a:ext>
                    </a:extLst>
                  </a:tr>
                  <a:tr h="468000">
                    <a:tc>
                      <a:txBody>
                        <a:bodyPr/>
                        <a:lstStyle/>
                        <a:p>
                          <a:pPr algn="l" fontAlgn="ctr"/>
                          <a:r>
                            <a:rPr lang="en-US" sz="1200" b="0" i="0" u="none" strike="noStrike" dirty="0">
                              <a:solidFill>
                                <a:srgbClr val="000000"/>
                              </a:solidFill>
                              <a:effectLst/>
                              <a:latin typeface="Gill Sans"/>
                            </a:rPr>
                            <a:t>Area of a non right</a:t>
                          </a:r>
                          <a:r>
                            <a:rPr lang="en-US" sz="1200" b="0" i="0" u="none" strike="noStrike" baseline="0" dirty="0">
                              <a:solidFill>
                                <a:srgbClr val="000000"/>
                              </a:solidFill>
                              <a:effectLst/>
                              <a:latin typeface="Gill Sans"/>
                            </a:rPr>
                            <a:t> </a:t>
                          </a:r>
                          <a:r>
                            <a:rPr lang="en-US" sz="1200" b="0" i="0" u="none" strike="noStrike" dirty="0">
                              <a:solidFill>
                                <a:srgbClr val="000000"/>
                              </a:solidFill>
                              <a:effectLst/>
                              <a:latin typeface="Gill Sans"/>
                            </a:rPr>
                            <a:t>angled triangle </a:t>
                          </a:r>
                          <a:endParaRPr lang="en-GB" sz="1200" b="0" i="0" u="none" strike="noStrike" dirty="0">
                            <a:solidFill>
                              <a:srgbClr val="000000"/>
                            </a:solidFill>
                            <a:effectLst/>
                            <a:latin typeface="Gill Sans"/>
                          </a:endParaRPr>
                        </a:p>
                      </a:txBody>
                      <a:tcPr marL="0" marR="0" marT="0" marB="0" anchor="ctr"/>
                    </a:tc>
                    <a:tc>
                      <a:txBody>
                        <a:bodyPr/>
                        <a:lstStyle/>
                        <a:p>
                          <a:pPr algn="l" fontAlgn="ctr"/>
                          <a:endParaRPr lang="en-US" sz="1200" b="0" i="0" u="none" strike="noStrike" dirty="0">
                            <a:solidFill>
                              <a:srgbClr val="000000"/>
                            </a:solidFill>
                            <a:effectLst/>
                            <a:latin typeface="Gill Sans"/>
                          </a:endParaRPr>
                        </a:p>
                      </a:txBody>
                      <a:tcPr marL="0" marR="0" marT="0" marB="0" anchor="ctr"/>
                    </a:tc>
                    <a:tc>
                      <a:txBody>
                        <a:bodyPr/>
                        <a:lstStyle/>
                        <a:p>
                          <a:pPr algn="l" fontAlgn="ctr"/>
                          <a:r>
                            <a:rPr lang="en-US" sz="1200" b="0" i="0" u="none" strike="noStrike">
                              <a:solidFill>
                                <a:srgbClr val="000000"/>
                              </a:solidFill>
                              <a:effectLst/>
                              <a:latin typeface="Gill Sans"/>
                            </a:rPr>
                            <a:t>The length of an arc</a:t>
                          </a:r>
                        </a:p>
                      </a:txBody>
                      <a:tcPr marL="0" marR="0" marT="0" marB="0" anchor="ctr"/>
                    </a:tc>
                    <a:tc>
                      <a:txBody>
                        <a:bodyPr/>
                        <a:lstStyle/>
                        <a:p>
                          <a:endParaRPr lang="en-US"/>
                        </a:p>
                      </a:txBody>
                      <a:tcPr marL="0" marR="0" marT="0" marB="0" anchor="ctr">
                        <a:blipFill>
                          <a:blip r:embed="rId2"/>
                          <a:stretch>
                            <a:fillRect l="-300728" t="-401299" r="-485" b="-102597"/>
                          </a:stretch>
                        </a:blipFill>
                      </a:tcPr>
                    </a:tc>
                    <a:extLst>
                      <a:ext uri="{0D108BD9-81ED-4DB2-BD59-A6C34878D82A}">
                        <a16:rowId xmlns:a16="http://schemas.microsoft.com/office/drawing/2014/main" val="591994769"/>
                      </a:ext>
                    </a:extLst>
                  </a:tr>
                  <a:tr h="468000">
                    <a:tc>
                      <a:txBody>
                        <a:bodyPr/>
                        <a:lstStyle/>
                        <a:p>
                          <a:pPr algn="l" fontAlgn="ctr"/>
                          <a:r>
                            <a:rPr lang="en-GB" sz="1200" b="0" i="0" u="none" strike="noStrike" dirty="0">
                              <a:solidFill>
                                <a:srgbClr val="000000"/>
                              </a:solidFill>
                              <a:effectLst/>
                              <a:latin typeface="Gill Sans"/>
                            </a:rPr>
                            <a:t>Area of a parallelogram</a:t>
                          </a:r>
                        </a:p>
                      </a:txBody>
                      <a:tcPr marL="9525" marR="9525" marT="9525" marB="0" anchor="ctr"/>
                    </a:tc>
                    <a:tc>
                      <a:txBody>
                        <a:bodyPr/>
                        <a:lstStyle/>
                        <a:p>
                          <a:endParaRPr lang="en-US"/>
                        </a:p>
                      </a:txBody>
                      <a:tcPr marL="0" marR="0" marT="0" marB="0" anchor="ctr">
                        <a:blipFill>
                          <a:blip r:embed="rId2"/>
                          <a:stretch>
                            <a:fillRect l="-100485" t="-501299" r="-200728" b="-2597"/>
                          </a:stretch>
                        </a:blipFill>
                      </a:tcPr>
                    </a:tc>
                    <a:tc>
                      <a:txBody>
                        <a:bodyPr/>
                        <a:lstStyle/>
                        <a:p>
                          <a:pPr algn="l" fontAlgn="ctr"/>
                          <a:r>
                            <a:rPr lang="en-GB" sz="1200" b="0" i="0" u="none" strike="noStrike">
                              <a:solidFill>
                                <a:srgbClr val="000000"/>
                              </a:solidFill>
                              <a:effectLst/>
                              <a:latin typeface="Gill Sans"/>
                            </a:rPr>
                            <a:t>Area of a sector</a:t>
                          </a:r>
                        </a:p>
                      </a:txBody>
                      <a:tcPr marL="0" marR="0" marT="0" marB="0" anchor="ctr"/>
                    </a:tc>
                    <a:tc>
                      <a:txBody>
                        <a:bodyPr/>
                        <a:lstStyle/>
                        <a:p>
                          <a:endParaRPr lang="en-US"/>
                        </a:p>
                      </a:txBody>
                      <a:tcPr marL="0" marR="0" marT="0" marB="0" anchor="ctr">
                        <a:blipFill>
                          <a:blip r:embed="rId2"/>
                          <a:stretch>
                            <a:fillRect l="-300728" t="-501299" r="-485" b="-2597"/>
                          </a:stretch>
                        </a:blipFill>
                      </a:tcPr>
                    </a:tc>
                    <a:extLst>
                      <a:ext uri="{0D108BD9-81ED-4DB2-BD59-A6C34878D82A}">
                        <a16:rowId xmlns:a16="http://schemas.microsoft.com/office/drawing/2014/main" val="559765039"/>
                      </a:ext>
                    </a:extLst>
                  </a:tr>
                </a:tbl>
              </a:graphicData>
            </a:graphic>
          </p:graphicFrame>
        </mc:Fallback>
      </mc:AlternateContent>
      <p:graphicFrame>
        <p:nvGraphicFramePr>
          <p:cNvPr id="2" name="Table 1"/>
          <p:cNvGraphicFramePr>
            <a:graphicFrameLocks noGrp="1"/>
          </p:cNvGraphicFramePr>
          <p:nvPr/>
        </p:nvGraphicFramePr>
        <p:xfrm>
          <a:off x="1485900" y="-2811463"/>
          <a:ext cx="9220200" cy="781050"/>
        </p:xfrm>
        <a:graphic>
          <a:graphicData uri="http://schemas.openxmlformats.org/drawingml/2006/table">
            <a:tbl>
              <a:tblPr>
                <a:tableStyleId>{5C22544A-7EE6-4342-B048-85BDC9FD1C3A}</a:tableStyleId>
              </a:tblPr>
              <a:tblGrid>
                <a:gridCol w="9220200">
                  <a:extLst>
                    <a:ext uri="{9D8B030D-6E8A-4147-A177-3AD203B41FA5}">
                      <a16:colId xmlns:a16="http://schemas.microsoft.com/office/drawing/2014/main" val="2977416596"/>
                    </a:ext>
                  </a:extLst>
                </a:gridCol>
              </a:tblGrid>
              <a:tr h="781050">
                <a:tc>
                  <a:txBody>
                    <a:bodyPr/>
                    <a:lstStyle/>
                    <a:p>
                      <a:pPr algn="l" fontAlgn="b"/>
                      <a:r>
                        <a:rPr lang="en-GB" sz="14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48928268"/>
                  </a:ext>
                </a:extLst>
              </a:tr>
            </a:tbl>
          </a:graphicData>
        </a:graphic>
      </p:graphicFrame>
      <mc:AlternateContent xmlns:mc="http://schemas.openxmlformats.org/markup-compatibility/2006" xmlns:a14="http://schemas.microsoft.com/office/drawing/2010/main">
        <mc:Choice Requires="a14">
          <p:sp>
            <p:nvSpPr>
              <p:cNvPr id="12" name="TextBox 1"/>
              <p:cNvSpPr txBox="1"/>
              <p:nvPr/>
            </p:nvSpPr>
            <p:spPr>
              <a:xfrm>
                <a:off x="4778375" y="9153525"/>
                <a:ext cx="931863" cy="51752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800" i="1">
                              <a:latin typeface="Cambria Math" panose="02040503050406030204" pitchFamily="18" charset="0"/>
                            </a:rPr>
                          </m:ctrlPr>
                        </m:fPr>
                        <m:num>
                          <m:r>
                            <a:rPr lang="en-GB" sz="1800" b="0" i="1">
                              <a:latin typeface="Cambria Math" panose="02040503050406030204" pitchFamily="18" charset="0"/>
                            </a:rPr>
                            <m:t>1</m:t>
                          </m:r>
                        </m:num>
                        <m:den>
                          <m:r>
                            <a:rPr lang="en-GB" sz="1800" b="0" i="1">
                              <a:latin typeface="Cambria Math" panose="02040503050406030204" pitchFamily="18" charset="0"/>
                            </a:rPr>
                            <m:t>2</m:t>
                          </m:r>
                        </m:den>
                      </m:f>
                      <m:r>
                        <a:rPr lang="en-GB" sz="1800" b="0" i="1">
                          <a:latin typeface="Cambria Math" panose="02040503050406030204" pitchFamily="18" charset="0"/>
                        </a:rPr>
                        <m:t>𝑎𝑏𝑠𝑖𝑛𝐶</m:t>
                      </m:r>
                    </m:oMath>
                  </m:oMathPara>
                </a14:m>
                <a:endParaRPr lang="en-GB" sz="1400"/>
              </a:p>
            </p:txBody>
          </p:sp>
        </mc:Choice>
        <mc:Fallback xmlns="">
          <p:sp>
            <p:nvSpPr>
              <p:cNvPr id="12" name="TextBox 1"/>
              <p:cNvSpPr txBox="1">
                <a:spLocks noRot="1" noChangeAspect="1" noMove="1" noResize="1" noEditPoints="1" noAdjustHandles="1" noChangeArrowheads="1" noChangeShapeType="1" noTextEdit="1"/>
              </p:cNvSpPr>
              <p:nvPr/>
            </p:nvSpPr>
            <p:spPr>
              <a:xfrm>
                <a:off x="4778375" y="9153525"/>
                <a:ext cx="931863" cy="517525"/>
              </a:xfrm>
              <a:prstGeom prst="rect">
                <a:avLst/>
              </a:prstGeom>
              <a:blipFill>
                <a:blip r:embed="rId3"/>
                <a:stretch>
                  <a:fillRect/>
                </a:stretch>
              </a:blipFill>
            </p:spPr>
            <p:txBody>
              <a:bodyPr/>
              <a:lstStyle/>
              <a:p>
                <a:r>
                  <a:rPr lang="en-GB">
                    <a:noFill/>
                  </a:rPr>
                  <a:t> </a:t>
                </a:r>
              </a:p>
            </p:txBody>
          </p:sp>
        </mc:Fallback>
      </mc:AlternateContent>
      <p:graphicFrame>
        <p:nvGraphicFramePr>
          <p:cNvPr id="3" name="Table 2"/>
          <p:cNvGraphicFramePr>
            <a:graphicFrameLocks noGrp="1"/>
          </p:cNvGraphicFramePr>
          <p:nvPr/>
        </p:nvGraphicFramePr>
        <p:xfrm>
          <a:off x="1485900" y="-2811463"/>
          <a:ext cx="9220200" cy="781050"/>
        </p:xfrm>
        <a:graphic>
          <a:graphicData uri="http://schemas.openxmlformats.org/drawingml/2006/table">
            <a:tbl>
              <a:tblPr>
                <a:tableStyleId>{5C22544A-7EE6-4342-B048-85BDC9FD1C3A}</a:tableStyleId>
              </a:tblPr>
              <a:tblGrid>
                <a:gridCol w="9220200">
                  <a:extLst>
                    <a:ext uri="{9D8B030D-6E8A-4147-A177-3AD203B41FA5}">
                      <a16:colId xmlns:a16="http://schemas.microsoft.com/office/drawing/2014/main" val="2979503544"/>
                    </a:ext>
                  </a:extLst>
                </a:gridCol>
              </a:tblGrid>
              <a:tr h="781050">
                <a:tc>
                  <a:txBody>
                    <a:bodyPr/>
                    <a:lstStyle/>
                    <a:p>
                      <a:pPr algn="l" fontAlgn="b"/>
                      <a:r>
                        <a:rPr lang="en-GB" sz="14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61899808"/>
                  </a:ext>
                </a:extLst>
              </a:tr>
            </a:tbl>
          </a:graphicData>
        </a:graphic>
      </p:graphicFrame>
      <mc:AlternateContent xmlns:mc="http://schemas.openxmlformats.org/markup-compatibility/2006" xmlns:a14="http://schemas.microsoft.com/office/drawing/2010/main">
        <mc:Choice Requires="a14">
          <p:sp>
            <p:nvSpPr>
              <p:cNvPr id="15" name="TextBox 1"/>
              <p:cNvSpPr txBox="1"/>
              <p:nvPr/>
            </p:nvSpPr>
            <p:spPr>
              <a:xfrm>
                <a:off x="3778442" y="2713667"/>
                <a:ext cx="619079" cy="34567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200" i="1">
                              <a:latin typeface="Cambria Math" panose="02040503050406030204" pitchFamily="18" charset="0"/>
                            </a:rPr>
                          </m:ctrlPr>
                        </m:fPr>
                        <m:num>
                          <m:r>
                            <a:rPr lang="en-GB" sz="1200" b="0" i="1">
                              <a:latin typeface="Cambria Math" panose="02040503050406030204" pitchFamily="18" charset="0"/>
                            </a:rPr>
                            <m:t>1</m:t>
                          </m:r>
                        </m:num>
                        <m:den>
                          <m:r>
                            <a:rPr lang="en-GB" sz="1200" b="0" i="1">
                              <a:latin typeface="Cambria Math" panose="02040503050406030204" pitchFamily="18" charset="0"/>
                            </a:rPr>
                            <m:t>2</m:t>
                          </m:r>
                        </m:den>
                      </m:f>
                      <m:r>
                        <a:rPr lang="en-GB" sz="1200" b="0" i="1">
                          <a:latin typeface="Cambria Math" panose="02040503050406030204" pitchFamily="18" charset="0"/>
                        </a:rPr>
                        <m:t>𝑎𝑏𝑠𝑖𝑛𝐶</m:t>
                      </m:r>
                    </m:oMath>
                  </m:oMathPara>
                </a14:m>
                <a:endParaRPr lang="en-GB" sz="1050" dirty="0"/>
              </a:p>
            </p:txBody>
          </p:sp>
        </mc:Choice>
        <mc:Fallback xmlns="">
          <p:sp>
            <p:nvSpPr>
              <p:cNvPr id="15" name="TextBox 1"/>
              <p:cNvSpPr txBox="1">
                <a:spLocks noRot="1" noChangeAspect="1" noMove="1" noResize="1" noEditPoints="1" noAdjustHandles="1" noChangeArrowheads="1" noChangeShapeType="1" noTextEdit="1"/>
              </p:cNvSpPr>
              <p:nvPr/>
            </p:nvSpPr>
            <p:spPr>
              <a:xfrm>
                <a:off x="3778442" y="2713667"/>
                <a:ext cx="619079" cy="345672"/>
              </a:xfrm>
              <a:prstGeom prst="rect">
                <a:avLst/>
              </a:prstGeom>
              <a:blipFill>
                <a:blip r:embed="rId4"/>
                <a:stretch>
                  <a:fillRect l="-5941" t="-3509" r="-4950" b="-14035"/>
                </a:stretch>
              </a:blipFill>
            </p:spPr>
            <p:txBody>
              <a:bodyPr/>
              <a:lstStyle/>
              <a:p>
                <a:r>
                  <a:rPr lang="en-GB">
                    <a:noFill/>
                  </a:rPr>
                  <a:t> </a:t>
                </a:r>
              </a:p>
            </p:txBody>
          </p:sp>
        </mc:Fallback>
      </mc:AlternateContent>
      <p:graphicFrame>
        <p:nvGraphicFramePr>
          <p:cNvPr id="7" name="Table 6"/>
          <p:cNvGraphicFramePr>
            <a:graphicFrameLocks noGrp="1"/>
          </p:cNvGraphicFramePr>
          <p:nvPr/>
        </p:nvGraphicFramePr>
        <p:xfrm>
          <a:off x="103188" y="-4667250"/>
          <a:ext cx="6172200" cy="651510"/>
        </p:xfrm>
        <a:graphic>
          <a:graphicData uri="http://schemas.openxmlformats.org/drawingml/2006/table">
            <a:tbl>
              <a:tblPr>
                <a:tableStyleId>{5C22544A-7EE6-4342-B048-85BDC9FD1C3A}</a:tableStyleId>
              </a:tblPr>
              <a:tblGrid>
                <a:gridCol w="3086100">
                  <a:extLst>
                    <a:ext uri="{9D8B030D-6E8A-4147-A177-3AD203B41FA5}">
                      <a16:colId xmlns:a16="http://schemas.microsoft.com/office/drawing/2014/main" val="4136827137"/>
                    </a:ext>
                  </a:extLst>
                </a:gridCol>
                <a:gridCol w="3086100">
                  <a:extLst>
                    <a:ext uri="{9D8B030D-6E8A-4147-A177-3AD203B41FA5}">
                      <a16:colId xmlns:a16="http://schemas.microsoft.com/office/drawing/2014/main" val="2310266329"/>
                    </a:ext>
                  </a:extLst>
                </a:gridCol>
              </a:tblGrid>
              <a:tr h="438150">
                <a:tc>
                  <a:txBody>
                    <a:bodyPr/>
                    <a:lstStyle/>
                    <a:p>
                      <a:pPr algn="l" fontAlgn="ctr"/>
                      <a:r>
                        <a:rPr lang="en-GB" sz="1400" u="none" strike="noStrike">
                          <a:effectLst/>
                        </a:rPr>
                        <a:t>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ctr"/>
                      <a:r>
                        <a:rPr lang="en-US" sz="1400" u="none" strike="noStrike">
                          <a:effectLst/>
                        </a:rPr>
                        <a:t>sum of data ÷ number of pieces of data</a:t>
                      </a:r>
                      <a:endParaRPr lang="en-US" sz="1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42280117"/>
                  </a:ext>
                </a:extLst>
              </a:tr>
              <a:tr h="0">
                <a:tc>
                  <a:txBody>
                    <a:bodyPr/>
                    <a:lstStyle/>
                    <a:p>
                      <a:pPr algn="l" fontAlgn="ctr"/>
                      <a:r>
                        <a:rPr lang="en-GB" sz="1400" u="none" strike="noStrike">
                          <a:effectLst/>
                        </a:rPr>
                        <a:t>Estimated 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b"/>
                      <a:r>
                        <a:rPr lang="en-GB" sz="14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101686634"/>
                  </a:ext>
                </a:extLst>
              </a:tr>
            </a:tbl>
          </a:graphicData>
        </a:graphic>
      </p:graphicFrame>
      <mc:AlternateContent xmlns:mc="http://schemas.openxmlformats.org/markup-compatibility/2006" xmlns:a14="http://schemas.microsoft.com/office/drawing/2010/main">
        <mc:Choice Requires="a14">
          <p:sp>
            <p:nvSpPr>
              <p:cNvPr id="16" name="TextBox 6"/>
              <p:cNvSpPr txBox="1"/>
              <p:nvPr/>
            </p:nvSpPr>
            <p:spPr>
              <a:xfrm>
                <a:off x="9966325" y="11015663"/>
                <a:ext cx="2122488" cy="51117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b="0" i="1">
                              <a:latin typeface="Cambria Math" panose="02040503050406030204" pitchFamily="18" charset="0"/>
                            </a:rPr>
                            <m:t>𝑚𝑖𝑑</m:t>
                          </m:r>
                          <m:r>
                            <a:rPr lang="en-GB" sz="1600" b="0" i="1">
                              <a:latin typeface="Cambria Math" panose="02040503050406030204" pitchFamily="18" charset="0"/>
                            </a:rPr>
                            <m:t> </m:t>
                          </m:r>
                          <m:r>
                            <a:rPr lang="en-GB" sz="1600" b="0" i="1">
                              <a:latin typeface="Cambria Math" panose="02040503050406030204" pitchFamily="18" charset="0"/>
                            </a:rPr>
                            <m:t>𝑝𝑜𝑖𝑛𝑡</m:t>
                          </m:r>
                          <m:r>
                            <a:rPr lang="en-GB" sz="1600" b="0" i="1">
                              <a:latin typeface="Cambria Math" panose="02040503050406030204" pitchFamily="18" charset="0"/>
                            </a:rPr>
                            <m:t> </m:t>
                          </m:r>
                          <m:r>
                            <m:rPr>
                              <m:sty m:val="p"/>
                            </m:rPr>
                            <a:rPr lang="en-GB" sz="1600" b="0" i="0">
                              <a:latin typeface="Cambria Math" panose="02040503050406030204" pitchFamily="18" charset="0"/>
                            </a:rPr>
                            <m:t>x</m:t>
                          </m:r>
                          <m:r>
                            <a:rPr lang="en-GB" sz="1600" b="0" i="0">
                              <a:latin typeface="Cambria Math" panose="02040503050406030204" pitchFamily="18" charset="0"/>
                            </a:rPr>
                            <m:t> </m:t>
                          </m:r>
                          <m:r>
                            <a:rPr lang="en-GB" sz="1600" b="0" i="1">
                              <a:latin typeface="Cambria Math" panose="02040503050406030204" pitchFamily="18" charset="0"/>
                            </a:rPr>
                            <m:t>𝐹𝑟𝑒𝑞𝑢𝑒𝑛𝑐𝑦</m:t>
                          </m:r>
                        </m:num>
                        <m:den>
                          <m:r>
                            <a:rPr lang="en-GB" sz="1600" b="0" i="1">
                              <a:latin typeface="Cambria Math" panose="02040503050406030204" pitchFamily="18" charset="0"/>
                            </a:rPr>
                            <m:t>𝑇𝑜𝑡𝑎𝑙</m:t>
                          </m:r>
                          <m:r>
                            <a:rPr lang="en-GB" sz="1600" b="0" i="1">
                              <a:latin typeface="Cambria Math" panose="02040503050406030204" pitchFamily="18" charset="0"/>
                            </a:rPr>
                            <m:t> </m:t>
                          </m:r>
                          <m:r>
                            <a:rPr lang="en-GB" sz="1600" b="0" i="1">
                              <a:latin typeface="Cambria Math" panose="02040503050406030204" pitchFamily="18" charset="0"/>
                            </a:rPr>
                            <m:t>𝑓𝑟𝑒𝑞𝑢𝑒𝑛𝑐𝑦</m:t>
                          </m:r>
                        </m:den>
                      </m:f>
                    </m:oMath>
                  </m:oMathPara>
                </a14:m>
                <a:endParaRPr lang="en-GB" sz="1400"/>
              </a:p>
            </p:txBody>
          </p:sp>
        </mc:Choice>
        <mc:Fallback xmlns="">
          <p:sp>
            <p:nvSpPr>
              <p:cNvPr id="16" name="TextBox 6"/>
              <p:cNvSpPr txBox="1">
                <a:spLocks noRot="1" noChangeAspect="1" noMove="1" noResize="1" noEditPoints="1" noAdjustHandles="1" noChangeArrowheads="1" noChangeShapeType="1" noTextEdit="1"/>
              </p:cNvSpPr>
              <p:nvPr/>
            </p:nvSpPr>
            <p:spPr>
              <a:xfrm>
                <a:off x="9966325" y="11015663"/>
                <a:ext cx="2122488" cy="511175"/>
              </a:xfrm>
              <a:prstGeom prst="rect">
                <a:avLst/>
              </a:prstGeom>
              <a:blipFill>
                <a:blip r:embed="rId5"/>
                <a:stretch>
                  <a:fillRect/>
                </a:stretch>
              </a:blipFill>
            </p:spPr>
            <p:txBody>
              <a:bodyPr/>
              <a:lstStyle/>
              <a:p>
                <a:r>
                  <a:rPr lang="en-GB">
                    <a:noFill/>
                  </a:rPr>
                  <a:t> </a:t>
                </a:r>
              </a:p>
            </p:txBody>
          </p:sp>
        </mc:Fallback>
      </mc:AlternateContent>
      <p:graphicFrame>
        <p:nvGraphicFramePr>
          <p:cNvPr id="17" name="Table 16"/>
          <p:cNvGraphicFramePr>
            <a:graphicFrameLocks noGrp="1"/>
          </p:cNvGraphicFramePr>
          <p:nvPr/>
        </p:nvGraphicFramePr>
        <p:xfrm>
          <a:off x="103188" y="-4667250"/>
          <a:ext cx="6172200" cy="651510"/>
        </p:xfrm>
        <a:graphic>
          <a:graphicData uri="http://schemas.openxmlformats.org/drawingml/2006/table">
            <a:tbl>
              <a:tblPr>
                <a:tableStyleId>{5C22544A-7EE6-4342-B048-85BDC9FD1C3A}</a:tableStyleId>
              </a:tblPr>
              <a:tblGrid>
                <a:gridCol w="3086100">
                  <a:extLst>
                    <a:ext uri="{9D8B030D-6E8A-4147-A177-3AD203B41FA5}">
                      <a16:colId xmlns:a16="http://schemas.microsoft.com/office/drawing/2014/main" val="3572004136"/>
                    </a:ext>
                  </a:extLst>
                </a:gridCol>
                <a:gridCol w="3086100">
                  <a:extLst>
                    <a:ext uri="{9D8B030D-6E8A-4147-A177-3AD203B41FA5}">
                      <a16:colId xmlns:a16="http://schemas.microsoft.com/office/drawing/2014/main" val="2308477134"/>
                    </a:ext>
                  </a:extLst>
                </a:gridCol>
              </a:tblGrid>
              <a:tr h="438150">
                <a:tc>
                  <a:txBody>
                    <a:bodyPr/>
                    <a:lstStyle/>
                    <a:p>
                      <a:pPr algn="l" fontAlgn="ctr"/>
                      <a:r>
                        <a:rPr lang="en-GB" sz="1400" u="none" strike="noStrike">
                          <a:effectLst/>
                        </a:rPr>
                        <a:t>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ctr"/>
                      <a:r>
                        <a:rPr lang="en-US" sz="1400" u="none" strike="noStrike">
                          <a:effectLst/>
                        </a:rPr>
                        <a:t>sum of data ÷ number of pieces of data</a:t>
                      </a:r>
                      <a:endParaRPr lang="en-US" sz="1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978253358"/>
                  </a:ext>
                </a:extLst>
              </a:tr>
              <a:tr h="0">
                <a:tc>
                  <a:txBody>
                    <a:bodyPr/>
                    <a:lstStyle/>
                    <a:p>
                      <a:pPr algn="l" fontAlgn="ctr"/>
                      <a:r>
                        <a:rPr lang="en-GB" sz="1400" u="none" strike="noStrike">
                          <a:effectLst/>
                        </a:rPr>
                        <a:t>Estimated 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b"/>
                      <a:r>
                        <a:rPr lang="en-GB" sz="14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089419664"/>
                  </a:ext>
                </a:extLst>
              </a:tr>
            </a:tbl>
          </a:graphicData>
        </a:graphic>
      </p:graphicFrame>
      <mc:AlternateContent xmlns:mc="http://schemas.openxmlformats.org/markup-compatibility/2006" xmlns:a14="http://schemas.microsoft.com/office/drawing/2010/main">
        <mc:Choice Requires="a14">
          <p:sp>
            <p:nvSpPr>
              <p:cNvPr id="18" name="TextBox 6"/>
              <p:cNvSpPr txBox="1"/>
              <p:nvPr/>
            </p:nvSpPr>
            <p:spPr>
              <a:xfrm>
                <a:off x="9966325" y="11015663"/>
                <a:ext cx="2122488" cy="51117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b="0" i="1">
                              <a:latin typeface="Cambria Math" panose="02040503050406030204" pitchFamily="18" charset="0"/>
                            </a:rPr>
                            <m:t>𝑚𝑖𝑑</m:t>
                          </m:r>
                          <m:r>
                            <a:rPr lang="en-GB" sz="1600" b="0" i="1">
                              <a:latin typeface="Cambria Math" panose="02040503050406030204" pitchFamily="18" charset="0"/>
                            </a:rPr>
                            <m:t> </m:t>
                          </m:r>
                          <m:r>
                            <a:rPr lang="en-GB" sz="1600" b="0" i="1">
                              <a:latin typeface="Cambria Math" panose="02040503050406030204" pitchFamily="18" charset="0"/>
                            </a:rPr>
                            <m:t>𝑝𝑜𝑖𝑛𝑡</m:t>
                          </m:r>
                          <m:r>
                            <a:rPr lang="en-GB" sz="1600" b="0" i="1">
                              <a:latin typeface="Cambria Math" panose="02040503050406030204" pitchFamily="18" charset="0"/>
                            </a:rPr>
                            <m:t> </m:t>
                          </m:r>
                          <m:r>
                            <m:rPr>
                              <m:sty m:val="p"/>
                            </m:rPr>
                            <a:rPr lang="en-GB" sz="1600" b="0" i="0">
                              <a:latin typeface="Cambria Math" panose="02040503050406030204" pitchFamily="18" charset="0"/>
                            </a:rPr>
                            <m:t>x</m:t>
                          </m:r>
                          <m:r>
                            <a:rPr lang="en-GB" sz="1600" b="0" i="0">
                              <a:latin typeface="Cambria Math" panose="02040503050406030204" pitchFamily="18" charset="0"/>
                            </a:rPr>
                            <m:t> </m:t>
                          </m:r>
                          <m:r>
                            <a:rPr lang="en-GB" sz="1600" b="0" i="1">
                              <a:latin typeface="Cambria Math" panose="02040503050406030204" pitchFamily="18" charset="0"/>
                            </a:rPr>
                            <m:t>𝐹𝑟𝑒𝑞𝑢𝑒𝑛𝑐𝑦</m:t>
                          </m:r>
                        </m:num>
                        <m:den>
                          <m:r>
                            <a:rPr lang="en-GB" sz="1600" b="0" i="1">
                              <a:latin typeface="Cambria Math" panose="02040503050406030204" pitchFamily="18" charset="0"/>
                            </a:rPr>
                            <m:t>𝑇𝑜𝑡𝑎𝑙</m:t>
                          </m:r>
                          <m:r>
                            <a:rPr lang="en-GB" sz="1600" b="0" i="1">
                              <a:latin typeface="Cambria Math" panose="02040503050406030204" pitchFamily="18" charset="0"/>
                            </a:rPr>
                            <m:t> </m:t>
                          </m:r>
                          <m:r>
                            <a:rPr lang="en-GB" sz="1600" b="0" i="1">
                              <a:latin typeface="Cambria Math" panose="02040503050406030204" pitchFamily="18" charset="0"/>
                            </a:rPr>
                            <m:t>𝑓𝑟𝑒𝑞𝑢𝑒𝑛𝑐𝑦</m:t>
                          </m:r>
                        </m:den>
                      </m:f>
                    </m:oMath>
                  </m:oMathPara>
                </a14:m>
                <a:endParaRPr lang="en-GB" sz="1400"/>
              </a:p>
            </p:txBody>
          </p:sp>
        </mc:Choice>
        <mc:Fallback xmlns="">
          <p:sp>
            <p:nvSpPr>
              <p:cNvPr id="18" name="TextBox 6"/>
              <p:cNvSpPr txBox="1">
                <a:spLocks noRot="1" noChangeAspect="1" noMove="1" noResize="1" noEditPoints="1" noAdjustHandles="1" noChangeArrowheads="1" noChangeShapeType="1" noTextEdit="1"/>
              </p:cNvSpPr>
              <p:nvPr/>
            </p:nvSpPr>
            <p:spPr>
              <a:xfrm>
                <a:off x="9966325" y="11015663"/>
                <a:ext cx="2122488" cy="511175"/>
              </a:xfrm>
              <a:prstGeom prst="rect">
                <a:avLst/>
              </a:prstGeom>
              <a:blipFill>
                <a:blip r:embed="rId5"/>
                <a:stretch>
                  <a:fillRect/>
                </a:stretch>
              </a:blipFill>
            </p:spPr>
            <p:txBody>
              <a:bodyPr/>
              <a:lstStyle/>
              <a:p>
                <a:r>
                  <a:rPr lang="en-GB">
                    <a:noFill/>
                  </a:rPr>
                  <a:t> </a:t>
                </a:r>
              </a:p>
            </p:txBody>
          </p:sp>
        </mc:Fallback>
      </mc:AlternateContent>
      <p:graphicFrame>
        <p:nvGraphicFramePr>
          <p:cNvPr id="19" name="Table 18"/>
          <p:cNvGraphicFramePr>
            <a:graphicFrameLocks noGrp="1"/>
          </p:cNvGraphicFramePr>
          <p:nvPr/>
        </p:nvGraphicFramePr>
        <p:xfrm>
          <a:off x="103188" y="-4667250"/>
          <a:ext cx="6172200" cy="651510"/>
        </p:xfrm>
        <a:graphic>
          <a:graphicData uri="http://schemas.openxmlformats.org/drawingml/2006/table">
            <a:tbl>
              <a:tblPr>
                <a:tableStyleId>{5C22544A-7EE6-4342-B048-85BDC9FD1C3A}</a:tableStyleId>
              </a:tblPr>
              <a:tblGrid>
                <a:gridCol w="3086100">
                  <a:extLst>
                    <a:ext uri="{9D8B030D-6E8A-4147-A177-3AD203B41FA5}">
                      <a16:colId xmlns:a16="http://schemas.microsoft.com/office/drawing/2014/main" val="3815599188"/>
                    </a:ext>
                  </a:extLst>
                </a:gridCol>
                <a:gridCol w="3086100">
                  <a:extLst>
                    <a:ext uri="{9D8B030D-6E8A-4147-A177-3AD203B41FA5}">
                      <a16:colId xmlns:a16="http://schemas.microsoft.com/office/drawing/2014/main" val="3918406711"/>
                    </a:ext>
                  </a:extLst>
                </a:gridCol>
              </a:tblGrid>
              <a:tr h="438150">
                <a:tc>
                  <a:txBody>
                    <a:bodyPr/>
                    <a:lstStyle/>
                    <a:p>
                      <a:pPr algn="l" fontAlgn="ctr"/>
                      <a:r>
                        <a:rPr lang="en-GB" sz="1400" u="none" strike="noStrike">
                          <a:effectLst/>
                        </a:rPr>
                        <a:t>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ctr"/>
                      <a:r>
                        <a:rPr lang="en-US" sz="1400" u="none" strike="noStrike">
                          <a:effectLst/>
                        </a:rPr>
                        <a:t>sum of data ÷ number of pieces of data</a:t>
                      </a:r>
                      <a:endParaRPr lang="en-US" sz="1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7435463"/>
                  </a:ext>
                </a:extLst>
              </a:tr>
              <a:tr h="0">
                <a:tc>
                  <a:txBody>
                    <a:bodyPr/>
                    <a:lstStyle/>
                    <a:p>
                      <a:pPr algn="l" fontAlgn="ctr"/>
                      <a:r>
                        <a:rPr lang="en-GB" sz="1400" u="none" strike="noStrike">
                          <a:effectLst/>
                        </a:rPr>
                        <a:t>Estimated mean</a:t>
                      </a:r>
                      <a:endParaRPr lang="en-GB" sz="1400" b="0" i="0" u="none" strike="noStrike">
                        <a:solidFill>
                          <a:srgbClr val="000000"/>
                        </a:solidFill>
                        <a:effectLst/>
                        <a:latin typeface="Arial" panose="020B0604020202020204" pitchFamily="34" charset="0"/>
                      </a:endParaRPr>
                    </a:p>
                  </a:txBody>
                  <a:tcPr marL="171450" marR="0" marT="0" marB="0" anchor="ctr"/>
                </a:tc>
                <a:tc>
                  <a:txBody>
                    <a:bodyPr/>
                    <a:lstStyle/>
                    <a:p>
                      <a:pPr algn="l" fontAlgn="b"/>
                      <a:r>
                        <a:rPr lang="en-GB" sz="1400" u="none" strike="noStrike" dirty="0">
                          <a:effectLst/>
                        </a:rPr>
                        <a:t> </a:t>
                      </a:r>
                      <a:endParaRPr lang="en-GB" sz="1100" b="0"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915662409"/>
                  </a:ext>
                </a:extLst>
              </a:tr>
            </a:tbl>
          </a:graphicData>
        </a:graphic>
      </p:graphicFrame>
      <mc:AlternateContent xmlns:mc="http://schemas.openxmlformats.org/markup-compatibility/2006" xmlns:a14="http://schemas.microsoft.com/office/drawing/2010/main">
        <mc:Choice Requires="a14">
          <p:sp>
            <p:nvSpPr>
              <p:cNvPr id="20" name="TextBox 6"/>
              <p:cNvSpPr txBox="1"/>
              <p:nvPr/>
            </p:nvSpPr>
            <p:spPr>
              <a:xfrm>
                <a:off x="9966325" y="11015663"/>
                <a:ext cx="2122488" cy="51117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a:rPr lang="en-GB" sz="1600" b="0" i="1">
                              <a:latin typeface="Cambria Math" panose="02040503050406030204" pitchFamily="18" charset="0"/>
                            </a:rPr>
                            <m:t>𝑚𝑖𝑑</m:t>
                          </m:r>
                          <m:r>
                            <a:rPr lang="en-GB" sz="1600" b="0" i="1">
                              <a:latin typeface="Cambria Math" panose="02040503050406030204" pitchFamily="18" charset="0"/>
                            </a:rPr>
                            <m:t> </m:t>
                          </m:r>
                          <m:r>
                            <a:rPr lang="en-GB" sz="1600" b="0" i="1">
                              <a:latin typeface="Cambria Math" panose="02040503050406030204" pitchFamily="18" charset="0"/>
                            </a:rPr>
                            <m:t>𝑝𝑜𝑖𝑛𝑡</m:t>
                          </m:r>
                          <m:r>
                            <a:rPr lang="en-GB" sz="1600" b="0" i="1">
                              <a:latin typeface="Cambria Math" panose="02040503050406030204" pitchFamily="18" charset="0"/>
                            </a:rPr>
                            <m:t> </m:t>
                          </m:r>
                          <m:r>
                            <m:rPr>
                              <m:sty m:val="p"/>
                            </m:rPr>
                            <a:rPr lang="en-GB" sz="1600" b="0" i="0">
                              <a:latin typeface="Cambria Math" panose="02040503050406030204" pitchFamily="18" charset="0"/>
                            </a:rPr>
                            <m:t>x</m:t>
                          </m:r>
                          <m:r>
                            <a:rPr lang="en-GB" sz="1600" b="0" i="0">
                              <a:latin typeface="Cambria Math" panose="02040503050406030204" pitchFamily="18" charset="0"/>
                            </a:rPr>
                            <m:t> </m:t>
                          </m:r>
                          <m:r>
                            <a:rPr lang="en-GB" sz="1600" b="0" i="1">
                              <a:latin typeface="Cambria Math" panose="02040503050406030204" pitchFamily="18" charset="0"/>
                            </a:rPr>
                            <m:t>𝐹𝑟𝑒𝑞𝑢𝑒𝑛𝑐𝑦</m:t>
                          </m:r>
                        </m:num>
                        <m:den>
                          <m:r>
                            <a:rPr lang="en-GB" sz="1600" b="0" i="1">
                              <a:latin typeface="Cambria Math" panose="02040503050406030204" pitchFamily="18" charset="0"/>
                            </a:rPr>
                            <m:t>𝑇𝑜𝑡𝑎𝑙</m:t>
                          </m:r>
                          <m:r>
                            <a:rPr lang="en-GB" sz="1600" b="0" i="1">
                              <a:latin typeface="Cambria Math" panose="02040503050406030204" pitchFamily="18" charset="0"/>
                            </a:rPr>
                            <m:t> </m:t>
                          </m:r>
                          <m:r>
                            <a:rPr lang="en-GB" sz="1600" b="0" i="1">
                              <a:latin typeface="Cambria Math" panose="02040503050406030204" pitchFamily="18" charset="0"/>
                            </a:rPr>
                            <m:t>𝑓𝑟𝑒𝑞𝑢𝑒𝑛𝑐𝑦</m:t>
                          </m:r>
                        </m:den>
                      </m:f>
                    </m:oMath>
                  </m:oMathPara>
                </a14:m>
                <a:endParaRPr lang="en-GB" sz="1400"/>
              </a:p>
            </p:txBody>
          </p:sp>
        </mc:Choice>
        <mc:Fallback xmlns="">
          <p:sp>
            <p:nvSpPr>
              <p:cNvPr id="20" name="TextBox 6"/>
              <p:cNvSpPr txBox="1">
                <a:spLocks noRot="1" noChangeAspect="1" noMove="1" noResize="1" noEditPoints="1" noAdjustHandles="1" noChangeArrowheads="1" noChangeShapeType="1" noTextEdit="1"/>
              </p:cNvSpPr>
              <p:nvPr/>
            </p:nvSpPr>
            <p:spPr>
              <a:xfrm>
                <a:off x="9966325" y="11015663"/>
                <a:ext cx="2122488" cy="511175"/>
              </a:xfrm>
              <a:prstGeom prst="rect">
                <a:avLst/>
              </a:prstGeom>
              <a:blipFill>
                <a:blip r:embed="rId5"/>
                <a:stretch>
                  <a:fillRect/>
                </a:stretch>
              </a:blipFill>
            </p:spPr>
            <p:txBody>
              <a:bodyPr/>
              <a:lstStyle/>
              <a:p>
                <a:r>
                  <a:rPr lang="en-GB">
                    <a:noFill/>
                  </a:rPr>
                  <a:t> </a:t>
                </a:r>
              </a:p>
            </p:txBody>
          </p:sp>
        </mc:Fallback>
      </mc:AlternateContent>
      <p:graphicFrame>
        <p:nvGraphicFramePr>
          <p:cNvPr id="21" name="Table 20"/>
          <p:cNvGraphicFramePr>
            <a:graphicFrameLocks noGrp="1"/>
          </p:cNvGraphicFramePr>
          <p:nvPr/>
        </p:nvGraphicFramePr>
        <p:xfrm>
          <a:off x="311442" y="3688506"/>
          <a:ext cx="10094563" cy="2555470"/>
        </p:xfrm>
        <a:graphic>
          <a:graphicData uri="http://schemas.openxmlformats.org/drawingml/2006/table">
            <a:tbl>
              <a:tblPr firstRow="1" bandRow="1">
                <a:tableStyleId>{5940675A-B579-460E-94D1-54222C63F5DA}</a:tableStyleId>
              </a:tblPr>
              <a:tblGrid>
                <a:gridCol w="1336884">
                  <a:extLst>
                    <a:ext uri="{9D8B030D-6E8A-4147-A177-3AD203B41FA5}">
                      <a16:colId xmlns:a16="http://schemas.microsoft.com/office/drawing/2014/main" val="20000"/>
                    </a:ext>
                  </a:extLst>
                </a:gridCol>
                <a:gridCol w="8757679">
                  <a:extLst>
                    <a:ext uri="{9D8B030D-6E8A-4147-A177-3AD203B41FA5}">
                      <a16:colId xmlns:a16="http://schemas.microsoft.com/office/drawing/2014/main" val="20001"/>
                    </a:ext>
                  </a:extLst>
                </a:gridCol>
              </a:tblGrid>
              <a:tr h="511094">
                <a:tc gridSpan="2">
                  <a:txBody>
                    <a:bodyPr/>
                    <a:lstStyle/>
                    <a:p>
                      <a:pPr algn="l" fontAlgn="ctr"/>
                      <a:r>
                        <a:rPr lang="en-GB" sz="1400" b="1" u="none" strike="noStrike" dirty="0">
                          <a:effectLst/>
                          <a:latin typeface="Gill Sans"/>
                        </a:rPr>
                        <a:t>Volume and Surface Area</a:t>
                      </a:r>
                      <a:endParaRPr lang="en-GB" sz="1400" b="1" i="0" u="none" strike="noStrike" dirty="0">
                        <a:solidFill>
                          <a:srgbClr val="000000"/>
                        </a:solidFill>
                        <a:effectLst/>
                        <a:latin typeface="Gill Sans"/>
                      </a:endParaRPr>
                    </a:p>
                  </a:txBody>
                  <a:tcPr marL="8215" marR="8215" marT="8215" marB="0" anchor="ctr">
                    <a:solidFill>
                      <a:srgbClr val="FFCCFF"/>
                    </a:solidFill>
                  </a:tcPr>
                </a:tc>
                <a:tc hMerge="1">
                  <a:txBody>
                    <a:bodyPr/>
                    <a:lstStyle/>
                    <a:p>
                      <a:endParaRPr lang="en-GB"/>
                    </a:p>
                  </a:txBody>
                  <a:tcPr>
                    <a:solidFill>
                      <a:schemeClr val="accent4">
                        <a:lumMod val="20000"/>
                        <a:lumOff val="80000"/>
                      </a:schemeClr>
                    </a:solidFill>
                  </a:tcPr>
                </a:tc>
                <a:extLst>
                  <a:ext uri="{0D108BD9-81ED-4DB2-BD59-A6C34878D82A}">
                    <a16:rowId xmlns:a16="http://schemas.microsoft.com/office/drawing/2014/main" val="1184093998"/>
                  </a:ext>
                </a:extLst>
              </a:tr>
              <a:tr h="511094">
                <a:tc>
                  <a:txBody>
                    <a:bodyPr/>
                    <a:lstStyle/>
                    <a:p>
                      <a:pPr algn="l" fontAlgn="ctr"/>
                      <a:r>
                        <a:rPr lang="en-GB" sz="1200" u="none" strike="noStrike" dirty="0">
                          <a:effectLst/>
                          <a:latin typeface="Gill Sans"/>
                        </a:rPr>
                        <a:t>Cross section</a:t>
                      </a:r>
                      <a:endParaRPr lang="en-GB" sz="1200" b="0" i="0" u="none" strike="noStrike" dirty="0">
                        <a:solidFill>
                          <a:srgbClr val="000000"/>
                        </a:solidFill>
                        <a:effectLst/>
                        <a:latin typeface="Gill Sans"/>
                      </a:endParaRPr>
                    </a:p>
                  </a:txBody>
                  <a:tcPr marL="8215" marR="8215" marT="8215" marB="0" anchor="ctr"/>
                </a:tc>
                <a:tc>
                  <a:txBody>
                    <a:bodyPr/>
                    <a:lstStyle/>
                    <a:p>
                      <a:pPr algn="l" fontAlgn="ctr"/>
                      <a:r>
                        <a:rPr lang="en-US" sz="1200" u="none" strike="noStrike" dirty="0">
                          <a:effectLst/>
                          <a:latin typeface="Gill Sans"/>
                        </a:rPr>
                        <a:t>A cross section is the shape we get when cutting straight through an object</a:t>
                      </a:r>
                      <a:endParaRPr lang="en-US" sz="1200" b="0" i="0" u="none" strike="noStrike" dirty="0">
                        <a:solidFill>
                          <a:srgbClr val="000000"/>
                        </a:solidFill>
                        <a:effectLst/>
                        <a:latin typeface="Gill Sans"/>
                      </a:endParaRPr>
                    </a:p>
                  </a:txBody>
                  <a:tcPr marL="8215" marR="8215" marT="8215" marB="0" anchor="ctr"/>
                </a:tc>
                <a:extLst>
                  <a:ext uri="{0D108BD9-81ED-4DB2-BD59-A6C34878D82A}">
                    <a16:rowId xmlns:a16="http://schemas.microsoft.com/office/drawing/2014/main" val="1283080463"/>
                  </a:ext>
                </a:extLst>
              </a:tr>
              <a:tr h="511094">
                <a:tc>
                  <a:txBody>
                    <a:bodyPr/>
                    <a:lstStyle/>
                    <a:p>
                      <a:pPr algn="l" fontAlgn="ctr"/>
                      <a:r>
                        <a:rPr lang="en-GB" sz="1200" u="none" strike="noStrike">
                          <a:effectLst/>
                          <a:latin typeface="Gill Sans"/>
                        </a:rPr>
                        <a:t>Prism</a:t>
                      </a:r>
                      <a:endParaRPr lang="en-GB" sz="1200" b="0" i="0" u="none" strike="noStrike">
                        <a:solidFill>
                          <a:srgbClr val="000000"/>
                        </a:solidFill>
                        <a:effectLst/>
                        <a:latin typeface="Gill Sans"/>
                      </a:endParaRPr>
                    </a:p>
                  </a:txBody>
                  <a:tcPr marL="8215" marR="8215" marT="8215" marB="0" anchor="ctr"/>
                </a:tc>
                <a:tc>
                  <a:txBody>
                    <a:bodyPr/>
                    <a:lstStyle/>
                    <a:p>
                      <a:pPr algn="l" fontAlgn="ctr"/>
                      <a:r>
                        <a:rPr lang="en-US" sz="1200" u="none" strike="noStrike" dirty="0">
                          <a:effectLst/>
                          <a:latin typeface="Gill Sans"/>
                        </a:rPr>
                        <a:t>Is a 3D shape with the same cross section all the way through</a:t>
                      </a:r>
                      <a:endParaRPr lang="en-US" sz="1200" b="0" i="0" u="none" strike="noStrike" dirty="0">
                        <a:solidFill>
                          <a:srgbClr val="000000"/>
                        </a:solidFill>
                        <a:effectLst/>
                        <a:latin typeface="Gill Sans"/>
                      </a:endParaRPr>
                    </a:p>
                  </a:txBody>
                  <a:tcPr marL="8215" marR="8215" marT="8215" marB="0" anchor="ctr"/>
                </a:tc>
                <a:extLst>
                  <a:ext uri="{0D108BD9-81ED-4DB2-BD59-A6C34878D82A}">
                    <a16:rowId xmlns:a16="http://schemas.microsoft.com/office/drawing/2014/main" val="3489290701"/>
                  </a:ext>
                </a:extLst>
              </a:tr>
              <a:tr h="511094">
                <a:tc>
                  <a:txBody>
                    <a:bodyPr/>
                    <a:lstStyle/>
                    <a:p>
                      <a:pPr algn="l" fontAlgn="ctr"/>
                      <a:r>
                        <a:rPr lang="en-GB" sz="1200" u="none" strike="noStrike">
                          <a:effectLst/>
                          <a:latin typeface="Gill Sans"/>
                        </a:rPr>
                        <a:t>Volume </a:t>
                      </a:r>
                      <a:endParaRPr lang="en-GB" sz="1200" b="0" i="0" u="none" strike="noStrike">
                        <a:solidFill>
                          <a:srgbClr val="000000"/>
                        </a:solidFill>
                        <a:effectLst/>
                        <a:latin typeface="Gill Sans"/>
                      </a:endParaRPr>
                    </a:p>
                  </a:txBody>
                  <a:tcPr marL="8215" marR="8215" marT="8215" marB="0" anchor="ctr"/>
                </a:tc>
                <a:tc>
                  <a:txBody>
                    <a:bodyPr/>
                    <a:lstStyle/>
                    <a:p>
                      <a:pPr algn="l" fontAlgn="ctr"/>
                      <a:r>
                        <a:rPr lang="en-US" sz="1200" u="none" strike="noStrike" dirty="0">
                          <a:effectLst/>
                          <a:latin typeface="Gill Sans"/>
                        </a:rPr>
                        <a:t>The amount of 3-dimensional space something takes up</a:t>
                      </a:r>
                      <a:endParaRPr lang="en-US" sz="1200" b="0" i="0" u="none" strike="noStrike" dirty="0">
                        <a:solidFill>
                          <a:srgbClr val="000000"/>
                        </a:solidFill>
                        <a:effectLst/>
                        <a:latin typeface="Gill Sans"/>
                      </a:endParaRPr>
                    </a:p>
                  </a:txBody>
                  <a:tcPr marL="8215" marR="8215" marT="8215" marB="0" anchor="ctr"/>
                </a:tc>
                <a:extLst>
                  <a:ext uri="{0D108BD9-81ED-4DB2-BD59-A6C34878D82A}">
                    <a16:rowId xmlns:a16="http://schemas.microsoft.com/office/drawing/2014/main" val="1897192422"/>
                  </a:ext>
                </a:extLst>
              </a:tr>
              <a:tr h="511094">
                <a:tc>
                  <a:txBody>
                    <a:bodyPr/>
                    <a:lstStyle/>
                    <a:p>
                      <a:pPr algn="l" fontAlgn="ctr"/>
                      <a:r>
                        <a:rPr lang="en-GB" sz="1200" u="none" strike="noStrike">
                          <a:effectLst/>
                          <a:latin typeface="Gill Sans"/>
                        </a:rPr>
                        <a:t>Surface Area</a:t>
                      </a:r>
                      <a:endParaRPr lang="en-GB" sz="1200" b="0" i="0" u="none" strike="noStrike">
                        <a:solidFill>
                          <a:srgbClr val="000000"/>
                        </a:solidFill>
                        <a:effectLst/>
                        <a:latin typeface="Gill Sans"/>
                      </a:endParaRPr>
                    </a:p>
                  </a:txBody>
                  <a:tcPr marL="8215" marR="8215" marT="8215" marB="0" anchor="ctr"/>
                </a:tc>
                <a:tc>
                  <a:txBody>
                    <a:bodyPr/>
                    <a:lstStyle/>
                    <a:p>
                      <a:pPr algn="l" fontAlgn="ctr"/>
                      <a:r>
                        <a:rPr lang="en-US" sz="1200" u="none" strike="noStrike" dirty="0">
                          <a:effectLst/>
                          <a:latin typeface="Gill Sans"/>
                        </a:rPr>
                        <a:t>Is the area of all the faces on a 3D shape</a:t>
                      </a:r>
                      <a:endParaRPr lang="en-US" sz="1200" b="0" i="0" u="none" strike="noStrike" dirty="0">
                        <a:solidFill>
                          <a:srgbClr val="000000"/>
                        </a:solidFill>
                        <a:effectLst/>
                        <a:latin typeface="Gill Sans"/>
                      </a:endParaRPr>
                    </a:p>
                  </a:txBody>
                  <a:tcPr marL="8215" marR="8215" marT="8215" marB="0" anchor="ctr"/>
                </a:tc>
                <a:extLst>
                  <a:ext uri="{0D108BD9-81ED-4DB2-BD59-A6C34878D82A}">
                    <a16:rowId xmlns:a16="http://schemas.microsoft.com/office/drawing/2014/main" val="591994769"/>
                  </a:ext>
                </a:extLst>
              </a:tr>
            </a:tbl>
          </a:graphicData>
        </a:graphic>
      </p:graphicFrame>
    </p:spTree>
    <p:extLst>
      <p:ext uri="{BB962C8B-B14F-4D97-AF65-F5344CB8AC3E}">
        <p14:creationId xmlns:p14="http://schemas.microsoft.com/office/powerpoint/2010/main" val="293186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9218" y="760553"/>
          <a:ext cx="11406271" cy="5948640"/>
        </p:xfrm>
        <a:graphic>
          <a:graphicData uri="http://schemas.openxmlformats.org/drawingml/2006/table">
            <a:tbl>
              <a:tblPr firstRow="1" bandRow="1">
                <a:tableStyleId>{5940675A-B579-460E-94D1-54222C63F5DA}</a:tableStyleId>
              </a:tblPr>
              <a:tblGrid>
                <a:gridCol w="2382588">
                  <a:extLst>
                    <a:ext uri="{9D8B030D-6E8A-4147-A177-3AD203B41FA5}">
                      <a16:colId xmlns:a16="http://schemas.microsoft.com/office/drawing/2014/main" val="20000"/>
                    </a:ext>
                  </a:extLst>
                </a:gridCol>
                <a:gridCol w="9023683">
                  <a:extLst>
                    <a:ext uri="{9D8B030D-6E8A-4147-A177-3AD203B41FA5}">
                      <a16:colId xmlns:a16="http://schemas.microsoft.com/office/drawing/2014/main" val="2845932517"/>
                    </a:ext>
                  </a:extLst>
                </a:gridCol>
              </a:tblGrid>
              <a:tr h="360000">
                <a:tc gridSpan="2">
                  <a:txBody>
                    <a:bodyPr/>
                    <a:lstStyle/>
                    <a:p>
                      <a:pPr algn="l" fontAlgn="ctr"/>
                      <a:r>
                        <a:rPr lang="en-GB" sz="1400" b="1" u="none" strike="noStrike" dirty="0">
                          <a:effectLst/>
                          <a:latin typeface="Gill Sans"/>
                        </a:rPr>
                        <a:t>Averages and</a:t>
                      </a:r>
                      <a:r>
                        <a:rPr lang="en-GB" sz="1400" b="1" u="none" strike="noStrike" baseline="0" dirty="0">
                          <a:effectLst/>
                          <a:latin typeface="Gill Sans"/>
                        </a:rPr>
                        <a:t> the Range</a:t>
                      </a:r>
                      <a:endParaRPr lang="en-GB" sz="1400" b="1" i="0" u="none" strike="noStrike" dirty="0">
                        <a:solidFill>
                          <a:srgbClr val="000000"/>
                        </a:solidFill>
                        <a:effectLst/>
                        <a:latin typeface="Gill Sans"/>
                      </a:endParaRPr>
                    </a:p>
                  </a:txBody>
                  <a:tcPr marL="8215" marR="8215" marT="8215" marB="0"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184093998"/>
                  </a:ext>
                </a:extLst>
              </a:tr>
              <a:tr h="230574">
                <a:tc>
                  <a:txBody>
                    <a:bodyPr/>
                    <a:lstStyle/>
                    <a:p>
                      <a:pPr algn="l"/>
                      <a:r>
                        <a:rPr lang="en-GB" sz="1200" b="1" dirty="0">
                          <a:latin typeface="Gill Sans"/>
                        </a:rPr>
                        <a:t>Key Word</a:t>
                      </a:r>
                    </a:p>
                  </a:txBody>
                  <a:tcPr anchor="ctr">
                    <a:solidFill>
                      <a:schemeClr val="accent1">
                        <a:lumMod val="20000"/>
                        <a:lumOff val="80000"/>
                      </a:schemeClr>
                    </a:solidFill>
                  </a:tcPr>
                </a:tc>
                <a:tc>
                  <a:txBody>
                    <a:bodyPr/>
                    <a:lstStyle/>
                    <a:p>
                      <a:pPr algn="l"/>
                      <a:r>
                        <a:rPr lang="en-GB" sz="1200" b="1" dirty="0">
                          <a:latin typeface="Gill Sans"/>
                        </a:rPr>
                        <a:t>Definition</a:t>
                      </a:r>
                    </a:p>
                  </a:txBody>
                  <a:tcPr anchor="ctr">
                    <a:solidFill>
                      <a:schemeClr val="accent1">
                        <a:lumMod val="20000"/>
                        <a:lumOff val="80000"/>
                      </a:schemeClr>
                    </a:solidFill>
                  </a:tcPr>
                </a:tc>
                <a:extLst>
                  <a:ext uri="{0D108BD9-81ED-4DB2-BD59-A6C34878D82A}">
                    <a16:rowId xmlns:a16="http://schemas.microsoft.com/office/drawing/2014/main" val="1259921848"/>
                  </a:ext>
                </a:extLst>
              </a:tr>
              <a:tr h="360000">
                <a:tc>
                  <a:txBody>
                    <a:bodyPr/>
                    <a:lstStyle/>
                    <a:p>
                      <a:pPr algn="l" fontAlgn="ctr"/>
                      <a:r>
                        <a:rPr lang="en-GB" sz="1200" u="none" strike="noStrike" dirty="0">
                          <a:effectLst/>
                          <a:latin typeface="Gill Sans"/>
                        </a:rPr>
                        <a:t>Mode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GB" sz="1200" u="none" strike="noStrike" dirty="0">
                          <a:effectLst/>
                          <a:latin typeface="Gill Sans"/>
                        </a:rPr>
                        <a:t>Most common</a:t>
                      </a:r>
                      <a:endParaRPr lang="en-GB"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283080463"/>
                  </a:ext>
                </a:extLst>
              </a:tr>
              <a:tr h="360000">
                <a:tc>
                  <a:txBody>
                    <a:bodyPr/>
                    <a:lstStyle/>
                    <a:p>
                      <a:pPr algn="l" fontAlgn="ctr"/>
                      <a:r>
                        <a:rPr lang="en-GB" sz="1200" u="none" strike="noStrike" dirty="0">
                          <a:effectLst/>
                          <a:latin typeface="Gill Sans"/>
                        </a:rPr>
                        <a:t>Median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Middle, when the data is in order</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489290701"/>
                  </a:ext>
                </a:extLst>
              </a:tr>
              <a:tr h="360000">
                <a:tc>
                  <a:txBody>
                    <a:bodyPr/>
                    <a:lstStyle/>
                    <a:p>
                      <a:pPr algn="l" fontAlgn="ctr"/>
                      <a:r>
                        <a:rPr lang="en-GB" sz="1200" u="none" strike="noStrike">
                          <a:effectLst/>
                          <a:latin typeface="Gill Sans"/>
                        </a:rPr>
                        <a:t>Range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GB" sz="1200" u="none" strike="noStrike" dirty="0">
                          <a:effectLst/>
                          <a:latin typeface="Gill Sans"/>
                        </a:rPr>
                        <a:t>Largest value - smallest value</a:t>
                      </a:r>
                      <a:endParaRPr lang="en-GB"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897192422"/>
                  </a:ext>
                </a:extLst>
              </a:tr>
              <a:tr h="360000">
                <a:tc>
                  <a:txBody>
                    <a:bodyPr/>
                    <a:lstStyle/>
                    <a:p>
                      <a:pPr algn="l" fontAlgn="ctr"/>
                      <a:r>
                        <a:rPr lang="en-GB" sz="1200" b="0" i="0" u="none" strike="noStrike" dirty="0">
                          <a:solidFill>
                            <a:srgbClr val="000000"/>
                          </a:solidFill>
                          <a:effectLst/>
                          <a:latin typeface="Gill Sans"/>
                        </a:rPr>
                        <a:t>Mean</a:t>
                      </a:r>
                    </a:p>
                  </a:txBody>
                  <a:tcPr marL="171450" marR="0" marT="0" marB="0" anchor="ctr"/>
                </a:tc>
                <a:tc>
                  <a:txBody>
                    <a:bodyPr/>
                    <a:lstStyle/>
                    <a:p>
                      <a:pPr algn="l" fontAlgn="ctr"/>
                      <a:r>
                        <a:rPr lang="en-US" sz="1200" b="0" i="0" u="none" strike="noStrike" dirty="0">
                          <a:solidFill>
                            <a:srgbClr val="000000"/>
                          </a:solidFill>
                          <a:effectLst/>
                          <a:latin typeface="Gill Sans"/>
                        </a:rPr>
                        <a:t>sum of data ÷ number of pieces of data</a:t>
                      </a:r>
                    </a:p>
                  </a:txBody>
                  <a:tcPr marL="0" marR="0" marT="0" marB="0" anchor="ctr"/>
                </a:tc>
                <a:extLst>
                  <a:ext uri="{0D108BD9-81ED-4DB2-BD59-A6C34878D82A}">
                    <a16:rowId xmlns:a16="http://schemas.microsoft.com/office/drawing/2014/main" val="591994769"/>
                  </a:ext>
                </a:extLst>
              </a:tr>
              <a:tr h="360000">
                <a:tc>
                  <a:txBody>
                    <a:bodyPr/>
                    <a:lstStyle/>
                    <a:p>
                      <a:pPr algn="l" fontAlgn="ctr"/>
                      <a:r>
                        <a:rPr lang="en-US" sz="1200" b="0" i="0" u="none" strike="noStrike" dirty="0">
                          <a:solidFill>
                            <a:srgbClr val="000000"/>
                          </a:solidFill>
                          <a:effectLst/>
                          <a:latin typeface="Gill Sans"/>
                        </a:rPr>
                        <a:t>Estimated mean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b="0" i="0" u="none" strike="noStrike" dirty="0">
                          <a:solidFill>
                            <a:srgbClr val="000000"/>
                          </a:solidFill>
                          <a:effectLst/>
                          <a:latin typeface="Gill Sans"/>
                        </a:rPr>
                        <a:t> </a:t>
                      </a:r>
                      <a:endParaRPr lang="en-GB" sz="1200" b="0" i="0" u="none" strike="noStrike" dirty="0">
                        <a:solidFill>
                          <a:srgbClr val="000000"/>
                        </a:solidFill>
                        <a:effectLst/>
                        <a:latin typeface="Gill Sans"/>
                      </a:endParaRPr>
                    </a:p>
                  </a:txBody>
                  <a:tcPr marL="0" marR="0" marT="0" marB="0" anchor="ctr"/>
                </a:tc>
                <a:extLst>
                  <a:ext uri="{0D108BD9-81ED-4DB2-BD59-A6C34878D82A}">
                    <a16:rowId xmlns:a16="http://schemas.microsoft.com/office/drawing/2014/main" val="559765039"/>
                  </a:ext>
                </a:extLst>
              </a:tr>
              <a:tr h="360000">
                <a:tc gridSpan="2">
                  <a:txBody>
                    <a:bodyPr/>
                    <a:lstStyle/>
                    <a:p>
                      <a:pPr algn="l" fontAlgn="ctr"/>
                      <a:r>
                        <a:rPr lang="en-GB" sz="1400" b="1" u="none" strike="noStrike" dirty="0">
                          <a:effectLst/>
                          <a:latin typeface="Gill Sans"/>
                        </a:rPr>
                        <a:t>Cumulative Frequency and Boxplots</a:t>
                      </a:r>
                      <a:endParaRPr lang="en-GB" sz="1400" b="1" i="0" u="none" strike="noStrike" dirty="0">
                        <a:solidFill>
                          <a:srgbClr val="000000"/>
                        </a:solidFill>
                        <a:effectLst/>
                        <a:latin typeface="Gill Sans"/>
                      </a:endParaRPr>
                    </a:p>
                  </a:txBody>
                  <a:tcPr marL="9525" marR="9525" marT="9525"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4241241184"/>
                  </a:ext>
                </a:extLst>
              </a:tr>
              <a:tr h="184612">
                <a:tc>
                  <a:txBody>
                    <a:bodyPr/>
                    <a:lstStyle/>
                    <a:p>
                      <a:pPr algn="l"/>
                      <a:r>
                        <a:rPr lang="en-GB" sz="1200" b="1" dirty="0">
                          <a:latin typeface="Gill Sans"/>
                        </a:rPr>
                        <a:t>Key Word</a:t>
                      </a:r>
                    </a:p>
                  </a:txBody>
                  <a:tcPr anchor="ctr">
                    <a:solidFill>
                      <a:schemeClr val="accent4">
                        <a:lumMod val="20000"/>
                        <a:lumOff val="80000"/>
                      </a:schemeClr>
                    </a:solidFill>
                  </a:tcPr>
                </a:tc>
                <a:tc>
                  <a:txBody>
                    <a:bodyPr/>
                    <a:lstStyle/>
                    <a:p>
                      <a:pPr algn="l"/>
                      <a:r>
                        <a:rPr lang="en-GB" sz="1200" b="1" dirty="0">
                          <a:latin typeface="Gill Sans"/>
                        </a:rPr>
                        <a:t>Definition</a:t>
                      </a:r>
                    </a:p>
                  </a:txBody>
                  <a:tcPr anchor="ctr">
                    <a:solidFill>
                      <a:schemeClr val="accent4">
                        <a:lumMod val="20000"/>
                        <a:lumOff val="80000"/>
                      </a:schemeClr>
                    </a:solidFill>
                  </a:tcPr>
                </a:tc>
                <a:extLst>
                  <a:ext uri="{0D108BD9-81ED-4DB2-BD59-A6C34878D82A}">
                    <a16:rowId xmlns:a16="http://schemas.microsoft.com/office/drawing/2014/main" val="1194557260"/>
                  </a:ext>
                </a:extLst>
              </a:tr>
              <a:tr h="360000">
                <a:tc>
                  <a:txBody>
                    <a:bodyPr/>
                    <a:lstStyle/>
                    <a:p>
                      <a:pPr algn="l" fontAlgn="ctr"/>
                      <a:r>
                        <a:rPr lang="en-GB" sz="1200" u="none" strike="noStrike" dirty="0">
                          <a:effectLst/>
                          <a:latin typeface="Gill Sans"/>
                        </a:rPr>
                        <a:t>Cumulative frequency</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The cumulative frequency is found by adding up the frequencies as you go along, to give a 'running total'</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2867658001"/>
                  </a:ext>
                </a:extLst>
              </a:tr>
              <a:tr h="360000">
                <a:tc>
                  <a:txBody>
                    <a:bodyPr/>
                    <a:lstStyle/>
                    <a:p>
                      <a:pPr algn="l" fontAlgn="ctr"/>
                      <a:r>
                        <a:rPr lang="en-GB" sz="1200" u="none" strike="noStrike">
                          <a:effectLst/>
                          <a:latin typeface="Gill Sans"/>
                        </a:rPr>
                        <a:t>Cumulative frequency graph</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drawn by plotting the upper class boundary with the cumulative frequency. </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522153301"/>
                  </a:ext>
                </a:extLst>
              </a:tr>
              <a:tr h="360000">
                <a:tc>
                  <a:txBody>
                    <a:bodyPr/>
                    <a:lstStyle/>
                    <a:p>
                      <a:pPr algn="l" fontAlgn="ctr"/>
                      <a:r>
                        <a:rPr lang="en-GB" sz="1200" u="none" strike="noStrike">
                          <a:effectLst/>
                          <a:latin typeface="Gill Sans"/>
                        </a:rPr>
                        <a:t>Boxplot</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a diagram which shows the median, upper and lower quartiles, maximum and minimum values of the data</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249699635"/>
                  </a:ext>
                </a:extLst>
              </a:tr>
              <a:tr h="360000">
                <a:tc>
                  <a:txBody>
                    <a:bodyPr/>
                    <a:lstStyle/>
                    <a:p>
                      <a:pPr algn="l" fontAlgn="ctr"/>
                      <a:r>
                        <a:rPr lang="en-GB" sz="1200" u="none" strike="noStrike" dirty="0">
                          <a:effectLst/>
                          <a:latin typeface="Gill Sans"/>
                        </a:rPr>
                        <a:t>Median</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middle value, when in order</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2688518820"/>
                  </a:ext>
                </a:extLst>
              </a:tr>
              <a:tr h="360000">
                <a:tc>
                  <a:txBody>
                    <a:bodyPr/>
                    <a:lstStyle/>
                    <a:p>
                      <a:pPr algn="l" fontAlgn="ctr"/>
                      <a:r>
                        <a:rPr lang="en-GB" sz="1200" u="none" strike="noStrike" dirty="0">
                          <a:effectLst/>
                          <a:latin typeface="Gill Sans"/>
                        </a:rPr>
                        <a:t>Lower quartile</a:t>
                      </a:r>
                      <a:endParaRPr lang="en-GB" sz="1200" b="0" i="0" u="none" strike="noStrike" dirty="0">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median of the lower half of the values</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705549503"/>
                  </a:ext>
                </a:extLst>
              </a:tr>
              <a:tr h="360000">
                <a:tc>
                  <a:txBody>
                    <a:bodyPr/>
                    <a:lstStyle/>
                    <a:p>
                      <a:pPr algn="l" fontAlgn="ctr"/>
                      <a:r>
                        <a:rPr lang="en-GB" sz="1200" u="none" strike="noStrike">
                          <a:effectLst/>
                          <a:latin typeface="Gill Sans"/>
                        </a:rPr>
                        <a:t>Upper Quartile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Is the median of the upper half of the values</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736995332"/>
                  </a:ext>
                </a:extLst>
              </a:tr>
              <a:tr h="360000">
                <a:tc>
                  <a:txBody>
                    <a:bodyPr/>
                    <a:lstStyle/>
                    <a:p>
                      <a:pPr algn="l" fontAlgn="ctr"/>
                      <a:r>
                        <a:rPr lang="en-GB" sz="1200" u="none" strike="noStrike">
                          <a:effectLst/>
                          <a:latin typeface="Gill Sans"/>
                        </a:rPr>
                        <a:t>Interquartile range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Upper quartile - lower quartile .  This shows the spread of the data around the median</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61909413"/>
                  </a:ext>
                </a:extLst>
              </a:tr>
              <a:tr h="360000">
                <a:tc>
                  <a:txBody>
                    <a:bodyPr/>
                    <a:lstStyle/>
                    <a:p>
                      <a:pPr algn="l" fontAlgn="ctr"/>
                      <a:r>
                        <a:rPr lang="en-GB" sz="1200" u="none" strike="noStrike">
                          <a:effectLst/>
                          <a:latin typeface="Gill Sans"/>
                        </a:rPr>
                        <a:t>Range</a:t>
                      </a:r>
                      <a:endParaRPr lang="en-GB" sz="1200" b="0" i="0" u="none" strike="noStrike">
                        <a:solidFill>
                          <a:srgbClr val="000000"/>
                        </a:solidFill>
                        <a:effectLst/>
                        <a:latin typeface="Gill Sans"/>
                      </a:endParaRPr>
                    </a:p>
                  </a:txBody>
                  <a:tcPr marL="9525" marR="9525" marT="9525" marB="0" anchor="ctr"/>
                </a:tc>
                <a:tc>
                  <a:txBody>
                    <a:bodyPr/>
                    <a:lstStyle/>
                    <a:p>
                      <a:pPr algn="l" fontAlgn="ctr"/>
                      <a:r>
                        <a:rPr lang="en-US" sz="1200" u="none" strike="noStrike" dirty="0">
                          <a:effectLst/>
                          <a:latin typeface="Gill Sans"/>
                        </a:rPr>
                        <a:t>Maximum value - minimum value.  This shows the spread of the data</a:t>
                      </a: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220873671"/>
                  </a:ext>
                </a:extLst>
              </a:tr>
            </a:tbl>
          </a:graphicData>
        </a:graphic>
      </p:graphicFrame>
      <mc:AlternateContent xmlns:mc="http://schemas.openxmlformats.org/markup-compatibility/2006" xmlns:a14="http://schemas.microsoft.com/office/drawing/2010/main">
        <mc:Choice Requires="a14">
          <p:sp>
            <p:nvSpPr>
              <p:cNvPr id="6" name="TextBox 6"/>
              <p:cNvSpPr txBox="1"/>
              <p:nvPr/>
            </p:nvSpPr>
            <p:spPr>
              <a:xfrm>
                <a:off x="2783412" y="2817727"/>
                <a:ext cx="1391663" cy="33515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1050" i="1">
                              <a:latin typeface="Cambria Math" panose="02040503050406030204" pitchFamily="18" charset="0"/>
                            </a:rPr>
                          </m:ctrlPr>
                        </m:fPr>
                        <m:num>
                          <m:r>
                            <a:rPr lang="en-GB" sz="1050" b="0" i="1">
                              <a:latin typeface="Cambria Math" panose="02040503050406030204" pitchFamily="18" charset="0"/>
                            </a:rPr>
                            <m:t>𝑚𝑖𝑑</m:t>
                          </m:r>
                          <m:r>
                            <a:rPr lang="en-GB" sz="1050" b="0" i="1">
                              <a:latin typeface="Cambria Math" panose="02040503050406030204" pitchFamily="18" charset="0"/>
                            </a:rPr>
                            <m:t> </m:t>
                          </m:r>
                          <m:r>
                            <a:rPr lang="en-GB" sz="1050" b="0" i="1">
                              <a:latin typeface="Cambria Math" panose="02040503050406030204" pitchFamily="18" charset="0"/>
                            </a:rPr>
                            <m:t>𝑝𝑜𝑖𝑛𝑡</m:t>
                          </m:r>
                          <m:r>
                            <a:rPr lang="en-GB" sz="1050" b="0" i="1">
                              <a:latin typeface="Cambria Math" panose="02040503050406030204" pitchFamily="18" charset="0"/>
                            </a:rPr>
                            <m:t> </m:t>
                          </m:r>
                          <m:r>
                            <m:rPr>
                              <m:sty m:val="p"/>
                            </m:rPr>
                            <a:rPr lang="en-GB" sz="1050" b="0" i="0">
                              <a:latin typeface="Cambria Math" panose="02040503050406030204" pitchFamily="18" charset="0"/>
                            </a:rPr>
                            <m:t>x</m:t>
                          </m:r>
                          <m:r>
                            <a:rPr lang="en-GB" sz="1050" b="0" i="0">
                              <a:latin typeface="Cambria Math" panose="02040503050406030204" pitchFamily="18" charset="0"/>
                            </a:rPr>
                            <m:t> </m:t>
                          </m:r>
                          <m:r>
                            <a:rPr lang="en-GB" sz="1050" b="0" i="1">
                              <a:latin typeface="Cambria Math" panose="02040503050406030204" pitchFamily="18" charset="0"/>
                            </a:rPr>
                            <m:t>𝐹𝑟𝑒𝑞𝑢𝑒𝑛𝑐𝑦</m:t>
                          </m:r>
                        </m:num>
                        <m:den>
                          <m:r>
                            <a:rPr lang="en-GB" sz="1050" b="0" i="1">
                              <a:latin typeface="Cambria Math" panose="02040503050406030204" pitchFamily="18" charset="0"/>
                            </a:rPr>
                            <m:t>𝑇𝑜𝑡𝑎𝑙</m:t>
                          </m:r>
                          <m:r>
                            <a:rPr lang="en-GB" sz="1050" b="0" i="1">
                              <a:latin typeface="Cambria Math" panose="02040503050406030204" pitchFamily="18" charset="0"/>
                            </a:rPr>
                            <m:t> </m:t>
                          </m:r>
                          <m:r>
                            <a:rPr lang="en-GB" sz="1050" b="0" i="1">
                              <a:latin typeface="Cambria Math" panose="02040503050406030204" pitchFamily="18" charset="0"/>
                            </a:rPr>
                            <m:t>𝑓𝑟𝑒𝑞𝑢𝑒𝑛𝑐𝑦</m:t>
                          </m:r>
                        </m:den>
                      </m:f>
                    </m:oMath>
                  </m:oMathPara>
                </a14:m>
                <a:endParaRPr lang="en-GB" sz="1000" dirty="0"/>
              </a:p>
            </p:txBody>
          </p:sp>
        </mc:Choice>
        <mc:Fallback xmlns="">
          <p:sp>
            <p:nvSpPr>
              <p:cNvPr id="6" name="TextBox 6"/>
              <p:cNvSpPr txBox="1">
                <a:spLocks noRot="1" noChangeAspect="1" noMove="1" noResize="1" noEditPoints="1" noAdjustHandles="1" noChangeArrowheads="1" noChangeShapeType="1" noTextEdit="1"/>
              </p:cNvSpPr>
              <p:nvPr/>
            </p:nvSpPr>
            <p:spPr>
              <a:xfrm>
                <a:off x="2783412" y="2817727"/>
                <a:ext cx="1391663" cy="335156"/>
              </a:xfrm>
              <a:prstGeom prst="rect">
                <a:avLst/>
              </a:prstGeom>
              <a:blipFill>
                <a:blip r:embed="rId2"/>
                <a:stretch>
                  <a:fillRect l="-2632" t="-3636" r="-3070" b="-20000"/>
                </a:stretch>
              </a:blipFill>
            </p:spPr>
            <p:txBody>
              <a:bodyPr/>
              <a:lstStyle/>
              <a:p>
                <a:r>
                  <a:rPr lang="en-GB">
                    <a:noFill/>
                  </a:rPr>
                  <a:t> </a:t>
                </a:r>
              </a:p>
            </p:txBody>
          </p:sp>
        </mc:Fallback>
      </mc:AlternateContent>
      <p:sp>
        <p:nvSpPr>
          <p:cNvPr id="7" name="TextBox 6"/>
          <p:cNvSpPr txBox="1"/>
          <p:nvPr/>
        </p:nvSpPr>
        <p:spPr>
          <a:xfrm>
            <a:off x="289218" y="243225"/>
            <a:ext cx="9981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 name="TextBox 1">
            <a:extLst>
              <a:ext uri="{FF2B5EF4-FFF2-40B4-BE49-F238E27FC236}">
                <a16:creationId xmlns:a16="http://schemas.microsoft.com/office/drawing/2014/main" id="{3581AE06-1BAB-2B39-4D43-8F5C85524337}"/>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185091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9" name="Table 8">
            <a:extLst>
              <a:ext uri="{FF2B5EF4-FFF2-40B4-BE49-F238E27FC236}">
                <a16:creationId xmlns:a16="http://schemas.microsoft.com/office/drawing/2014/main" id="{2CF89DD7-49F8-44C9-8C7B-FB4BDE7E34E3}"/>
              </a:ext>
            </a:extLst>
          </p:cNvPr>
          <p:cNvGraphicFramePr>
            <a:graphicFrameLocks noGrp="1"/>
          </p:cNvGraphicFramePr>
          <p:nvPr>
            <p:extLst>
              <p:ext uri="{D42A27DB-BD31-4B8C-83A1-F6EECF244321}">
                <p14:modId xmlns:p14="http://schemas.microsoft.com/office/powerpoint/2010/main" val="3520559208"/>
              </p:ext>
            </p:extLst>
          </p:nvPr>
        </p:nvGraphicFramePr>
        <p:xfrm>
          <a:off x="6481333" y="115457"/>
          <a:ext cx="5551633" cy="6489591"/>
        </p:xfrm>
        <a:graphic>
          <a:graphicData uri="http://schemas.openxmlformats.org/drawingml/2006/table">
            <a:tbl>
              <a:tblPr firstRow="1" bandRow="1">
                <a:tableStyleId>{5C22544A-7EE6-4342-B048-85BDC9FD1C3A}</a:tableStyleId>
              </a:tblPr>
              <a:tblGrid>
                <a:gridCol w="1366037">
                  <a:extLst>
                    <a:ext uri="{9D8B030D-6E8A-4147-A177-3AD203B41FA5}">
                      <a16:colId xmlns:a16="http://schemas.microsoft.com/office/drawing/2014/main" val="20000"/>
                    </a:ext>
                  </a:extLst>
                </a:gridCol>
                <a:gridCol w="4185596">
                  <a:extLst>
                    <a:ext uri="{9D8B030D-6E8A-4147-A177-3AD203B41FA5}">
                      <a16:colId xmlns:a16="http://schemas.microsoft.com/office/drawing/2014/main" val="20001"/>
                    </a:ext>
                  </a:extLst>
                </a:gridCol>
              </a:tblGrid>
              <a:tr h="170360">
                <a:tc gridSpan="2">
                  <a:txBody>
                    <a:bodyPr/>
                    <a:lstStyle/>
                    <a:p>
                      <a:pPr algn="l" fontAlgn="ctr"/>
                      <a:r>
                        <a:rPr lang="en-GB" sz="1200" b="1" i="0" u="none" strike="noStrike" dirty="0">
                          <a:solidFill>
                            <a:schemeClr val="tx1"/>
                          </a:solidFill>
                          <a:effectLst/>
                          <a:latin typeface="Gill Sans MT" panose="020B0502020104020203" pitchFamily="34" charset="0"/>
                          <a:cs typeface="Tahoma"/>
                        </a:rPr>
                        <a:t>Ecology:</a:t>
                      </a:r>
                      <a:r>
                        <a:rPr lang="en-GB" sz="1200" b="1" i="0" u="none" strike="noStrike" baseline="0" dirty="0">
                          <a:solidFill>
                            <a:schemeClr val="tx1"/>
                          </a:solidFill>
                          <a:effectLst/>
                          <a:latin typeface="Gill Sans MT" panose="020B0502020104020203" pitchFamily="34" charset="0"/>
                          <a:cs typeface="Tahoma"/>
                        </a:rPr>
                        <a:t> Key terms</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fontAlgn="b"/>
                      <a:endParaRPr lang="en-GB" sz="1000" b="0" i="0" u="none" strike="noStrike" dirty="0">
                        <a:solidFill>
                          <a:schemeClr val="bg1"/>
                        </a:solidFill>
                        <a:effectLst/>
                        <a:latin typeface="Tahoma"/>
                        <a:cs typeface="Tahom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Ecosystem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a:t>
                      </a:r>
                      <a:r>
                        <a:rPr lang="en-GB" sz="1200" b="1" i="0" u="none" strike="noStrike" dirty="0">
                          <a:solidFill>
                            <a:schemeClr val="tx1"/>
                          </a:solidFill>
                          <a:effectLst/>
                          <a:latin typeface="Gill Sans MT" panose="020B0502020104020203" pitchFamily="34" charset="0"/>
                          <a:cs typeface="Tahoma"/>
                        </a:rPr>
                        <a:t> interaction </a:t>
                      </a:r>
                      <a:r>
                        <a:rPr lang="en-GB" sz="1200" b="0" i="0" u="none" strike="noStrike" dirty="0">
                          <a:solidFill>
                            <a:schemeClr val="tx1"/>
                          </a:solidFill>
                          <a:effectLst/>
                          <a:latin typeface="Gill Sans MT" panose="020B0502020104020203" pitchFamily="34" charset="0"/>
                          <a:cs typeface="Tahoma"/>
                        </a:rPr>
                        <a:t>of a </a:t>
                      </a:r>
                      <a:r>
                        <a:rPr lang="en-GB" sz="1200" b="1" i="0" u="none" strike="noStrike" dirty="0">
                          <a:solidFill>
                            <a:schemeClr val="tx1"/>
                          </a:solidFill>
                          <a:effectLst/>
                          <a:latin typeface="Gill Sans MT" panose="020B0502020104020203" pitchFamily="34" charset="0"/>
                          <a:cs typeface="Tahoma"/>
                        </a:rPr>
                        <a:t>community of living organisms</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(biotic) </a:t>
                      </a:r>
                      <a:r>
                        <a:rPr lang="en-GB" sz="1200" b="0" i="0" u="none" strike="noStrike" dirty="0">
                          <a:solidFill>
                            <a:schemeClr val="tx1"/>
                          </a:solidFill>
                          <a:effectLst/>
                          <a:latin typeface="Gill Sans MT" panose="020B0502020104020203" pitchFamily="34" charset="0"/>
                          <a:cs typeface="Tahoma"/>
                        </a:rPr>
                        <a:t>with the </a:t>
                      </a:r>
                      <a:r>
                        <a:rPr lang="en-GB" sz="1200" b="1" i="0" u="none" strike="noStrike" dirty="0">
                          <a:solidFill>
                            <a:schemeClr val="tx1"/>
                          </a:solidFill>
                          <a:effectLst/>
                          <a:latin typeface="Gill Sans MT" panose="020B0502020104020203" pitchFamily="34" charset="0"/>
                          <a:cs typeface="Tahoma"/>
                        </a:rPr>
                        <a:t>non-living (abiotic) </a:t>
                      </a:r>
                      <a:r>
                        <a:rPr lang="en-GB" sz="1200" b="0" i="0" u="none" strike="noStrike" dirty="0">
                          <a:solidFill>
                            <a:schemeClr val="tx1"/>
                          </a:solidFill>
                          <a:effectLst/>
                          <a:latin typeface="Gill Sans MT" panose="020B0502020104020203" pitchFamily="34" charset="0"/>
                          <a:cs typeface="Tahoma"/>
                        </a:rPr>
                        <a:t>parts of their environment.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209619">
                <a:tc>
                  <a:txBody>
                    <a:bodyPr/>
                    <a:lstStyle/>
                    <a:p>
                      <a:pPr algn="l" fontAlgn="ctr"/>
                      <a:r>
                        <a:rPr lang="en-GB" sz="1200" b="0" i="0" u="none" strike="noStrike" dirty="0">
                          <a:solidFill>
                            <a:schemeClr val="tx1"/>
                          </a:solidFill>
                          <a:effectLst/>
                          <a:latin typeface="Gill Sans MT" panose="020B0502020104020203" pitchFamily="34" charset="0"/>
                          <a:cs typeface="Tahoma"/>
                        </a:rPr>
                        <a:t> Habitat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area</a:t>
                      </a:r>
                      <a:r>
                        <a:rPr lang="en-GB" sz="1200" b="0" i="0" u="none" strike="noStrike" dirty="0">
                          <a:solidFill>
                            <a:schemeClr val="tx1"/>
                          </a:solidFill>
                          <a:effectLst/>
                          <a:latin typeface="Gill Sans MT" panose="020B0502020104020203" pitchFamily="34" charset="0"/>
                          <a:cs typeface="Tahoma"/>
                        </a:rPr>
                        <a:t> in which an organism</a:t>
                      </a:r>
                      <a:r>
                        <a:rPr lang="en-GB" sz="1200" b="0" i="0" u="none" strike="noStrike" baseline="0" dirty="0">
                          <a:solidFill>
                            <a:schemeClr val="tx1"/>
                          </a:solidFill>
                          <a:effectLst/>
                          <a:latin typeface="Gill Sans MT" panose="020B0502020104020203" pitchFamily="34" charset="0"/>
                          <a:cs typeface="Tahoma"/>
                        </a:rPr>
                        <a:t> </a:t>
                      </a:r>
                      <a:r>
                        <a:rPr lang="en-GB" sz="1200" b="1" i="0" u="none" strike="noStrike" baseline="0" dirty="0">
                          <a:solidFill>
                            <a:schemeClr val="tx1"/>
                          </a:solidFill>
                          <a:effectLst/>
                          <a:latin typeface="Gill Sans MT" panose="020B0502020104020203" pitchFamily="34" charset="0"/>
                          <a:cs typeface="Tahoma"/>
                        </a:rPr>
                        <a:t>lives</a:t>
                      </a:r>
                      <a:r>
                        <a:rPr lang="en-GB" sz="1200" b="0" i="0" u="none" strike="noStrike" baseline="0" dirty="0">
                          <a:solidFill>
                            <a:schemeClr val="tx1"/>
                          </a:solidFill>
                          <a:effectLst/>
                          <a:latin typeface="Gill Sans MT" panose="020B0502020104020203" pitchFamily="34" charset="0"/>
                          <a:cs typeface="Tahoma"/>
                        </a:rPr>
                        <a:t>.</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191159"/>
                  </a:ext>
                </a:extLst>
              </a:tr>
              <a:tr h="797641">
                <a:tc>
                  <a:txBody>
                    <a:bodyPr/>
                    <a:lstStyle/>
                    <a:p>
                      <a:pPr algn="l" fontAlgn="ctr"/>
                      <a:r>
                        <a:rPr lang="en-GB" sz="1200" b="0" i="0" u="none" strike="noStrike" baseline="0" dirty="0">
                          <a:solidFill>
                            <a:schemeClr val="tx1"/>
                          </a:solidFill>
                          <a:effectLst/>
                          <a:latin typeface="Gill Sans MT" panose="020B0502020104020203" pitchFamily="34" charset="0"/>
                          <a:cs typeface="Tahoma"/>
                        </a:rPr>
                        <a:t> Community</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chemeClr val="tx1"/>
                          </a:solidFill>
                          <a:effectLst/>
                          <a:latin typeface="Gill Sans MT" panose="020B0502020104020203" pitchFamily="34" charset="0"/>
                          <a:cs typeface="Tahoma"/>
                        </a:rPr>
                        <a:t>Two or more different species </a:t>
                      </a:r>
                      <a:r>
                        <a:rPr lang="en-GB" sz="1200" b="0" i="0" u="none" strike="noStrike" dirty="0">
                          <a:solidFill>
                            <a:schemeClr val="tx1"/>
                          </a:solidFill>
                          <a:effectLst/>
                          <a:latin typeface="Gill Sans MT" panose="020B0502020104020203" pitchFamily="34" charset="0"/>
                          <a:cs typeface="Tahoma"/>
                        </a:rPr>
                        <a:t>in an</a:t>
                      </a:r>
                      <a:r>
                        <a:rPr lang="en-GB" sz="1200" b="0" i="0" u="none" strike="noStrike" baseline="0" dirty="0">
                          <a:solidFill>
                            <a:schemeClr val="tx1"/>
                          </a:solidFill>
                          <a:effectLst/>
                          <a:latin typeface="Gill Sans MT" panose="020B0502020104020203" pitchFamily="34" charset="0"/>
                          <a:cs typeface="Tahoma"/>
                        </a:rPr>
                        <a:t> ecosystem</a:t>
                      </a:r>
                      <a:r>
                        <a:rPr lang="en-GB" sz="1200" b="1" i="0" u="none" strike="noStrike" baseline="0" dirty="0">
                          <a:solidFill>
                            <a:schemeClr val="tx1"/>
                          </a:solidFill>
                          <a:effectLst/>
                          <a:latin typeface="Gill Sans MT" panose="020B0502020104020203" pitchFamily="34" charset="0"/>
                          <a:cs typeface="Tahoma"/>
                        </a:rPr>
                        <a:t>. </a:t>
                      </a:r>
                      <a:r>
                        <a:rPr lang="en-GB" sz="1200" b="0" i="0" u="none" strike="noStrike" baseline="0" dirty="0">
                          <a:solidFill>
                            <a:schemeClr val="tx1"/>
                          </a:solidFill>
                          <a:effectLst/>
                          <a:latin typeface="Gill Sans MT" panose="020B0502020104020203" pitchFamily="34" charset="0"/>
                          <a:cs typeface="Tahoma"/>
                        </a:rPr>
                        <a:t>A</a:t>
                      </a:r>
                      <a:r>
                        <a:rPr lang="en-GB" sz="1200" b="1" i="0" u="none" strike="noStrike" baseline="0" dirty="0">
                          <a:solidFill>
                            <a:schemeClr val="tx1"/>
                          </a:solidFill>
                          <a:effectLst/>
                          <a:latin typeface="Gill Sans MT" panose="020B0502020104020203" pitchFamily="34" charset="0"/>
                          <a:cs typeface="Tahoma"/>
                        </a:rPr>
                        <a:t> stable community </a:t>
                      </a:r>
                      <a:r>
                        <a:rPr lang="en-GB" sz="1200" b="0" i="0" u="none" strike="noStrike" baseline="0" dirty="0">
                          <a:solidFill>
                            <a:schemeClr val="tx1"/>
                          </a:solidFill>
                          <a:effectLst/>
                          <a:latin typeface="Gill Sans MT" panose="020B0502020104020203" pitchFamily="34" charset="0"/>
                          <a:cs typeface="Tahoma"/>
                        </a:rPr>
                        <a:t>is one </a:t>
                      </a:r>
                      <a:r>
                        <a:rPr lang="en-GB" sz="1200" b="1" i="0" u="none" strike="noStrike" baseline="0" dirty="0">
                          <a:solidFill>
                            <a:schemeClr val="tx1"/>
                          </a:solidFill>
                          <a:effectLst/>
                          <a:latin typeface="Gill Sans MT" panose="020B0502020104020203" pitchFamily="34" charset="0"/>
                          <a:cs typeface="Tahoma"/>
                        </a:rPr>
                        <a:t>where all the species and environmental factors are in balance </a:t>
                      </a:r>
                      <a:r>
                        <a:rPr lang="en-GB" sz="1200" b="0" i="0" u="none" strike="noStrike" baseline="0" dirty="0">
                          <a:solidFill>
                            <a:schemeClr val="tx1"/>
                          </a:solidFill>
                          <a:effectLst/>
                          <a:latin typeface="Gill Sans MT" panose="020B0502020104020203" pitchFamily="34" charset="0"/>
                          <a:cs typeface="Tahoma"/>
                        </a:rPr>
                        <a:t>so that </a:t>
                      </a:r>
                      <a:r>
                        <a:rPr lang="en-GB" sz="1200" b="1" i="0" u="none" strike="noStrike" baseline="0" dirty="0">
                          <a:solidFill>
                            <a:schemeClr val="tx1"/>
                          </a:solidFill>
                          <a:effectLst/>
                          <a:latin typeface="Gill Sans MT" panose="020B0502020104020203" pitchFamily="34" charset="0"/>
                          <a:cs typeface="Tahoma"/>
                        </a:rPr>
                        <a:t>population sizes remain fairly constant.</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770623"/>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Population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total number of</a:t>
                      </a:r>
                      <a:r>
                        <a:rPr lang="en-GB" sz="1200" b="1" i="0" u="none" strike="noStrike" baseline="0" dirty="0">
                          <a:solidFill>
                            <a:schemeClr val="tx1"/>
                          </a:solidFill>
                          <a:effectLst/>
                          <a:latin typeface="Gill Sans MT" panose="020B0502020104020203" pitchFamily="34" charset="0"/>
                          <a:cs typeface="Tahoma"/>
                        </a:rPr>
                        <a:t> organisms </a:t>
                      </a:r>
                      <a:r>
                        <a:rPr lang="en-GB" sz="1200" b="0" i="0" u="none" strike="noStrike" baseline="0" dirty="0">
                          <a:solidFill>
                            <a:schemeClr val="tx1"/>
                          </a:solidFill>
                          <a:effectLst/>
                          <a:latin typeface="Gill Sans MT" panose="020B0502020104020203" pitchFamily="34" charset="0"/>
                          <a:cs typeface="Tahoma"/>
                        </a:rPr>
                        <a:t>of</a:t>
                      </a:r>
                      <a:r>
                        <a:rPr lang="en-GB" sz="1200" b="1" i="0" u="none" strike="noStrike" baseline="0" dirty="0">
                          <a:solidFill>
                            <a:schemeClr val="tx1"/>
                          </a:solidFill>
                          <a:effectLst/>
                          <a:latin typeface="Gill Sans MT" panose="020B0502020104020203" pitchFamily="34" charset="0"/>
                          <a:cs typeface="Tahoma"/>
                        </a:rPr>
                        <a:t> one species </a:t>
                      </a:r>
                      <a:r>
                        <a:rPr lang="en-GB" sz="1200" b="0" i="0" u="none" strike="noStrike" baseline="0" dirty="0">
                          <a:solidFill>
                            <a:schemeClr val="tx1"/>
                          </a:solidFill>
                          <a:effectLst/>
                          <a:latin typeface="Gill Sans MT" panose="020B0502020104020203" pitchFamily="34" charset="0"/>
                          <a:cs typeface="Tahoma"/>
                        </a:rPr>
                        <a:t>in an ecosystem</a:t>
                      </a:r>
                      <a:r>
                        <a:rPr lang="en-GB" sz="1200" b="1" i="0" u="none" strike="noStrike" baseline="0" dirty="0">
                          <a:solidFill>
                            <a:schemeClr val="tx1"/>
                          </a:solidFill>
                          <a:effectLst/>
                          <a:latin typeface="Gill Sans MT" panose="020B0502020104020203" pitchFamily="34" charset="0"/>
                          <a:cs typeface="Tahoma"/>
                        </a:rPr>
                        <a:t>.</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01634">
                <a:tc>
                  <a:txBody>
                    <a:bodyPr/>
                    <a:lstStyle/>
                    <a:p>
                      <a:pPr algn="l" fontAlgn="ctr"/>
                      <a:r>
                        <a:rPr lang="en-GB" sz="1200" b="0" i="0" u="none" strike="noStrike" dirty="0">
                          <a:solidFill>
                            <a:schemeClr val="tx1"/>
                          </a:solidFill>
                          <a:effectLst/>
                          <a:latin typeface="Gill Sans MT" panose="020B0502020104020203" pitchFamily="34" charset="0"/>
                          <a:cs typeface="Tahoma"/>
                        </a:rPr>
                        <a:t> Competition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chemeClr val="tx1"/>
                          </a:solidFill>
                          <a:effectLst/>
                          <a:latin typeface="Gill Sans MT" panose="020B0502020104020203" pitchFamily="34" charset="0"/>
                          <a:cs typeface="Tahoma"/>
                        </a:rPr>
                        <a:t>Plants</a:t>
                      </a:r>
                      <a:r>
                        <a:rPr lang="en-GB" sz="1200" b="1" i="0" u="none" strike="noStrike" baseline="0" dirty="0">
                          <a:solidFill>
                            <a:schemeClr val="tx1"/>
                          </a:solidFill>
                          <a:effectLst/>
                          <a:latin typeface="Gill Sans MT" panose="020B0502020104020203" pitchFamily="34" charset="0"/>
                          <a:cs typeface="Tahoma"/>
                        </a:rPr>
                        <a:t> </a:t>
                      </a:r>
                      <a:r>
                        <a:rPr lang="en-GB" sz="1200" b="0" i="0" u="none" strike="noStrike" baseline="0" dirty="0">
                          <a:solidFill>
                            <a:schemeClr val="tx1"/>
                          </a:solidFill>
                          <a:effectLst/>
                          <a:latin typeface="Gill Sans MT" panose="020B0502020104020203" pitchFamily="34" charset="0"/>
                          <a:cs typeface="Tahoma"/>
                        </a:rPr>
                        <a:t>often compete for </a:t>
                      </a:r>
                      <a:r>
                        <a:rPr lang="en-GB" sz="1200" b="1" i="0" u="none" strike="noStrike" baseline="0" dirty="0">
                          <a:solidFill>
                            <a:schemeClr val="tx1"/>
                          </a:solidFill>
                          <a:effectLst/>
                          <a:latin typeface="Gill Sans MT" panose="020B0502020104020203" pitchFamily="34" charset="0"/>
                          <a:cs typeface="Tahoma"/>
                        </a:rPr>
                        <a:t>light, space, water </a:t>
                      </a:r>
                      <a:r>
                        <a:rPr lang="en-GB" sz="1200" b="0" i="0" u="none" strike="noStrike" baseline="0" dirty="0">
                          <a:solidFill>
                            <a:schemeClr val="tx1"/>
                          </a:solidFill>
                          <a:effectLst/>
                          <a:latin typeface="Gill Sans MT" panose="020B0502020104020203" pitchFamily="34" charset="0"/>
                          <a:cs typeface="Tahoma"/>
                        </a:rPr>
                        <a:t>and</a:t>
                      </a:r>
                      <a:r>
                        <a:rPr lang="en-GB" sz="1200" b="1" i="0" u="none" strike="noStrike" baseline="0" dirty="0">
                          <a:solidFill>
                            <a:schemeClr val="tx1"/>
                          </a:solidFill>
                          <a:effectLst/>
                          <a:latin typeface="Gill Sans MT" panose="020B0502020104020203" pitchFamily="34" charset="0"/>
                          <a:cs typeface="Tahoma"/>
                        </a:rPr>
                        <a:t> mineral ions.</a:t>
                      </a:r>
                    </a:p>
                    <a:p>
                      <a:pPr algn="l" fontAlgn="ctr"/>
                      <a:r>
                        <a:rPr lang="en-GB" sz="1200" b="1" i="0" u="none" strike="noStrike" baseline="0" dirty="0">
                          <a:solidFill>
                            <a:schemeClr val="tx1"/>
                          </a:solidFill>
                          <a:effectLst/>
                          <a:latin typeface="Gill Sans MT" panose="020B0502020104020203" pitchFamily="34" charset="0"/>
                          <a:cs typeface="Tahoma"/>
                        </a:rPr>
                        <a:t>Animals</a:t>
                      </a:r>
                      <a:r>
                        <a:rPr lang="en-GB" sz="1200" b="0" i="0" u="none" strike="noStrike" baseline="0" dirty="0">
                          <a:solidFill>
                            <a:schemeClr val="tx1"/>
                          </a:solidFill>
                          <a:effectLst/>
                          <a:latin typeface="Gill Sans MT" panose="020B0502020104020203" pitchFamily="34" charset="0"/>
                          <a:cs typeface="Tahoma"/>
                        </a:rPr>
                        <a:t> often compete for </a:t>
                      </a:r>
                      <a:r>
                        <a:rPr lang="en-GB" sz="1200" b="1" i="0" u="none" strike="noStrike" baseline="0" dirty="0">
                          <a:solidFill>
                            <a:schemeClr val="tx1"/>
                          </a:solidFill>
                          <a:effectLst/>
                          <a:latin typeface="Gill Sans MT" panose="020B0502020104020203" pitchFamily="34" charset="0"/>
                          <a:cs typeface="Tahoma"/>
                        </a:rPr>
                        <a:t>food</a:t>
                      </a:r>
                      <a:r>
                        <a:rPr lang="en-GB" sz="1200" b="0" i="0" u="none" strike="noStrike" baseline="0" dirty="0">
                          <a:solidFill>
                            <a:schemeClr val="tx1"/>
                          </a:solidFill>
                          <a:effectLst/>
                          <a:latin typeface="Gill Sans MT" panose="020B0502020104020203" pitchFamily="34" charset="0"/>
                          <a:cs typeface="Tahoma"/>
                        </a:rPr>
                        <a:t>, </a:t>
                      </a:r>
                      <a:r>
                        <a:rPr lang="en-GB" sz="1200" b="1" i="0" u="none" strike="noStrike" baseline="0" dirty="0">
                          <a:solidFill>
                            <a:schemeClr val="tx1"/>
                          </a:solidFill>
                          <a:effectLst/>
                          <a:latin typeface="Gill Sans MT" panose="020B0502020104020203" pitchFamily="34" charset="0"/>
                          <a:cs typeface="Tahoma"/>
                        </a:rPr>
                        <a:t>mates</a:t>
                      </a:r>
                      <a:r>
                        <a:rPr lang="en-GB" sz="1200" b="0" i="0" u="none" strike="noStrike" baseline="0" dirty="0">
                          <a:solidFill>
                            <a:schemeClr val="tx1"/>
                          </a:solidFill>
                          <a:effectLst/>
                          <a:latin typeface="Gill Sans MT" panose="020B0502020104020203" pitchFamily="34" charset="0"/>
                          <a:cs typeface="Tahoma"/>
                        </a:rPr>
                        <a:t> and </a:t>
                      </a:r>
                      <a:r>
                        <a:rPr lang="en-GB" sz="1200" b="1" i="0" u="none" strike="noStrike" baseline="0" dirty="0">
                          <a:solidFill>
                            <a:schemeClr val="tx1"/>
                          </a:solidFill>
                          <a:effectLst/>
                          <a:latin typeface="Gill Sans MT" panose="020B0502020104020203" pitchFamily="34" charset="0"/>
                          <a:cs typeface="Tahoma"/>
                        </a:rPr>
                        <a:t>territory</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280532"/>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Interdependence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Within a community each </a:t>
                      </a:r>
                      <a:r>
                        <a:rPr lang="en-GB" sz="1200" b="1" i="0" u="none" strike="noStrike" dirty="0">
                          <a:solidFill>
                            <a:schemeClr val="tx1"/>
                          </a:solidFill>
                          <a:effectLst/>
                          <a:latin typeface="Gill Sans MT" panose="020B0502020104020203" pitchFamily="34" charset="0"/>
                          <a:cs typeface="Tahoma"/>
                        </a:rPr>
                        <a:t>species depends on other species </a:t>
                      </a:r>
                      <a:r>
                        <a:rPr lang="en-GB" sz="1200" b="0" i="0" u="none" strike="noStrike" dirty="0">
                          <a:solidFill>
                            <a:schemeClr val="tx1"/>
                          </a:solidFill>
                          <a:effectLst/>
                          <a:latin typeface="Gill Sans MT" panose="020B0502020104020203" pitchFamily="34" charset="0"/>
                          <a:cs typeface="Tahoma"/>
                        </a:rPr>
                        <a:t>for</a:t>
                      </a:r>
                      <a:r>
                        <a:rPr lang="en-GB" sz="1200" b="1" i="0" u="none" strike="noStrike" dirty="0">
                          <a:solidFill>
                            <a:schemeClr val="tx1"/>
                          </a:solidFill>
                          <a:effectLst/>
                          <a:latin typeface="Gill Sans MT" panose="020B0502020104020203" pitchFamily="34" charset="0"/>
                          <a:cs typeface="Tahoma"/>
                        </a:rPr>
                        <a:t> food,</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shelter, pollination </a:t>
                      </a:r>
                      <a:r>
                        <a:rPr lang="en-GB" sz="1200" b="0" i="0" u="none" strike="noStrike" dirty="0">
                          <a:solidFill>
                            <a:schemeClr val="tx1"/>
                          </a:solidFill>
                          <a:effectLst/>
                          <a:latin typeface="Gill Sans MT" panose="020B0502020104020203" pitchFamily="34" charset="0"/>
                          <a:cs typeface="Tahoma"/>
                        </a:rPr>
                        <a:t>etc.</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738321"/>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Adaptations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baseline="0" dirty="0">
                          <a:solidFill>
                            <a:schemeClr val="tx1"/>
                          </a:solidFill>
                          <a:effectLst/>
                          <a:latin typeface="Gill Sans MT" panose="020B0502020104020203" pitchFamily="34" charset="0"/>
                          <a:cs typeface="Tahoma"/>
                        </a:rPr>
                        <a:t>A </a:t>
                      </a:r>
                      <a:r>
                        <a:rPr lang="en-GB" sz="1200" b="1" i="0" u="none" strike="noStrike" baseline="0" dirty="0">
                          <a:solidFill>
                            <a:schemeClr val="tx1"/>
                          </a:solidFill>
                          <a:effectLst/>
                          <a:latin typeface="Gill Sans MT" panose="020B0502020104020203" pitchFamily="34" charset="0"/>
                          <a:cs typeface="Tahoma"/>
                        </a:rPr>
                        <a:t>feature</a:t>
                      </a:r>
                      <a:r>
                        <a:rPr lang="en-GB" sz="1200" b="0" i="0" u="none" strike="noStrike" baseline="0" dirty="0">
                          <a:solidFill>
                            <a:schemeClr val="tx1"/>
                          </a:solidFill>
                          <a:effectLst/>
                          <a:latin typeface="Gill Sans MT" panose="020B0502020104020203" pitchFamily="34" charset="0"/>
                          <a:cs typeface="Tahoma"/>
                        </a:rPr>
                        <a:t> that an organism has that allows it to </a:t>
                      </a:r>
                      <a:r>
                        <a:rPr lang="en-GB" sz="1200" b="1" i="0" u="none" strike="noStrike" baseline="0" dirty="0">
                          <a:solidFill>
                            <a:schemeClr val="tx1"/>
                          </a:solidFill>
                          <a:effectLst/>
                          <a:latin typeface="Gill Sans MT" panose="020B0502020104020203" pitchFamily="34" charset="0"/>
                          <a:cs typeface="Tahoma"/>
                        </a:rPr>
                        <a:t>survive</a:t>
                      </a:r>
                      <a:r>
                        <a:rPr lang="en-GB" sz="1200" b="0" i="0" u="none" strike="noStrike" baseline="0" dirty="0">
                          <a:solidFill>
                            <a:schemeClr val="tx1"/>
                          </a:solidFill>
                          <a:effectLst/>
                          <a:latin typeface="Gill Sans MT" panose="020B0502020104020203" pitchFamily="34" charset="0"/>
                          <a:cs typeface="Tahoma"/>
                        </a:rPr>
                        <a:t> in its ecosystem. </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2226044"/>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Biodiversity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variety</a:t>
                      </a:r>
                      <a:r>
                        <a:rPr lang="en-GB" sz="1200" b="0" i="0" u="none" strike="noStrike" dirty="0">
                          <a:solidFill>
                            <a:schemeClr val="tx1"/>
                          </a:solidFill>
                          <a:effectLst/>
                          <a:latin typeface="Gill Sans MT" panose="020B0502020104020203" pitchFamily="34" charset="0"/>
                          <a:cs typeface="Tahoma"/>
                        </a:rPr>
                        <a:t> of all the </a:t>
                      </a:r>
                      <a:r>
                        <a:rPr lang="en-GB" sz="1200" b="1" i="0" u="none" strike="noStrike" dirty="0">
                          <a:solidFill>
                            <a:schemeClr val="tx1"/>
                          </a:solidFill>
                          <a:effectLst/>
                          <a:latin typeface="Gill Sans MT" panose="020B0502020104020203" pitchFamily="34" charset="0"/>
                          <a:cs typeface="Tahoma"/>
                        </a:rPr>
                        <a:t>different species </a:t>
                      </a:r>
                      <a:r>
                        <a:rPr lang="en-GB" sz="1200" b="0" i="0" u="none" strike="noStrike" dirty="0">
                          <a:solidFill>
                            <a:schemeClr val="tx1"/>
                          </a:solidFill>
                          <a:effectLst/>
                          <a:latin typeface="Gill Sans MT" panose="020B0502020104020203" pitchFamily="34" charset="0"/>
                          <a:cs typeface="Tahoma"/>
                        </a:rPr>
                        <a:t>of organisms </a:t>
                      </a:r>
                      <a:r>
                        <a:rPr lang="en-GB" sz="1200" b="1" i="0" u="none" strike="noStrike" dirty="0">
                          <a:solidFill>
                            <a:schemeClr val="tx1"/>
                          </a:solidFill>
                          <a:effectLst/>
                          <a:latin typeface="Gill Sans MT" panose="020B0502020104020203" pitchFamily="34" charset="0"/>
                          <a:cs typeface="Tahoma"/>
                        </a:rPr>
                        <a:t>on</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Earth</a:t>
                      </a:r>
                      <a:r>
                        <a:rPr lang="en-GB" sz="1200" b="0" i="0" u="none" strike="noStrike" dirty="0">
                          <a:solidFill>
                            <a:schemeClr val="tx1"/>
                          </a:solidFill>
                          <a:effectLst/>
                          <a:latin typeface="Gill Sans MT" panose="020B0502020104020203" pitchFamily="34" charset="0"/>
                          <a:cs typeface="Tahoma"/>
                        </a:rPr>
                        <a:t>, or </a:t>
                      </a:r>
                      <a:r>
                        <a:rPr lang="en-GB" sz="1200" b="1" i="0" u="none" strike="noStrike" dirty="0">
                          <a:solidFill>
                            <a:schemeClr val="tx1"/>
                          </a:solidFill>
                          <a:effectLst/>
                          <a:latin typeface="Gill Sans MT" panose="020B0502020104020203" pitchFamily="34" charset="0"/>
                          <a:cs typeface="Tahoma"/>
                        </a:rPr>
                        <a:t>within an ecosystem.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348686"/>
                  </a:ext>
                </a:extLst>
              </a:tr>
              <a:tr h="209619">
                <a:tc>
                  <a:txBody>
                    <a:bodyPr/>
                    <a:lstStyle/>
                    <a:p>
                      <a:pPr algn="l" fontAlgn="ctr"/>
                      <a:r>
                        <a:rPr lang="en-GB" sz="1200" b="0" i="0" u="none" strike="noStrike" dirty="0">
                          <a:solidFill>
                            <a:srgbClr val="000000"/>
                          </a:solidFill>
                          <a:effectLst/>
                          <a:latin typeface="Gill Sans MT" panose="020B0502020104020203" pitchFamily="34" charset="0"/>
                          <a:cs typeface="Tahoma"/>
                        </a:rPr>
                        <a:t> Photosynthesis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Plants absorb CO</a:t>
                      </a:r>
                      <a:r>
                        <a:rPr lang="en-GB" sz="1200" b="1" i="0" u="none" strike="noStrike" baseline="-25000" dirty="0">
                          <a:solidFill>
                            <a:srgbClr val="000000"/>
                          </a:solidFill>
                          <a:effectLst/>
                          <a:latin typeface="Gill Sans MT" panose="020B0502020104020203" pitchFamily="34" charset="0"/>
                          <a:cs typeface="Tahoma"/>
                        </a:rPr>
                        <a:t>2</a:t>
                      </a:r>
                      <a:r>
                        <a:rPr lang="en-GB" sz="1200" b="1" i="0" u="none" strike="noStrike"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from</a:t>
                      </a:r>
                      <a:r>
                        <a:rPr lang="en-GB" sz="1200" b="0" i="0" u="none" strike="noStrike" baseline="0" dirty="0">
                          <a:solidFill>
                            <a:srgbClr val="000000"/>
                          </a:solidFill>
                          <a:effectLst/>
                          <a:latin typeface="Gill Sans MT" panose="020B0502020104020203" pitchFamily="34" charset="0"/>
                          <a:cs typeface="Tahoma"/>
                        </a:rPr>
                        <a:t> atmosphere.</a:t>
                      </a:r>
                      <a:endParaRPr lang="en-GB" sz="1200" b="1"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177540"/>
                  </a:ext>
                </a:extLst>
              </a:tr>
              <a:tr h="405626">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Respiration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Animals</a:t>
                      </a:r>
                      <a:r>
                        <a:rPr lang="en-GB" sz="1200" b="0" i="0" u="none" strike="noStrike" dirty="0">
                          <a:solidFill>
                            <a:srgbClr val="000000"/>
                          </a:solidFill>
                          <a:effectLst/>
                          <a:latin typeface="Gill Sans MT" panose="020B0502020104020203" pitchFamily="34" charset="0"/>
                          <a:cs typeface="Tahoma"/>
                        </a:rPr>
                        <a:t>,</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plants</a:t>
                      </a:r>
                      <a:r>
                        <a:rPr lang="en-GB" sz="1200" b="0" i="0" u="none" strike="noStrike" baseline="0" dirty="0">
                          <a:solidFill>
                            <a:srgbClr val="000000"/>
                          </a:solidFill>
                          <a:effectLst/>
                          <a:latin typeface="Gill Sans MT" panose="020B0502020104020203" pitchFamily="34" charset="0"/>
                          <a:cs typeface="Tahoma"/>
                        </a:rPr>
                        <a:t> and </a:t>
                      </a:r>
                      <a:r>
                        <a:rPr lang="en-GB" sz="1200" b="1" i="0" u="none" strike="noStrike" baseline="0" dirty="0">
                          <a:solidFill>
                            <a:srgbClr val="000000"/>
                          </a:solidFill>
                          <a:effectLst/>
                          <a:latin typeface="Gill Sans MT" panose="020B0502020104020203" pitchFamily="34" charset="0"/>
                          <a:cs typeface="Tahoma"/>
                        </a:rPr>
                        <a:t>micro-organisms</a:t>
                      </a:r>
                      <a:r>
                        <a:rPr lang="en-GB" sz="1200" b="0" i="0" u="none" strike="noStrike" baseline="0" dirty="0">
                          <a:solidFill>
                            <a:srgbClr val="000000"/>
                          </a:solidFill>
                          <a:effectLst/>
                          <a:latin typeface="Gill Sans MT" panose="020B0502020104020203" pitchFamily="34" charset="0"/>
                          <a:cs typeface="Tahoma"/>
                        </a:rPr>
                        <a:t> respire, </a:t>
                      </a:r>
                      <a:r>
                        <a:rPr lang="en-GB" sz="1200" b="1" i="0" u="none" strike="noStrike" baseline="0" dirty="0">
                          <a:solidFill>
                            <a:srgbClr val="000000"/>
                          </a:solidFill>
                          <a:effectLst/>
                          <a:latin typeface="Gill Sans MT" panose="020B0502020104020203" pitchFamily="34" charset="0"/>
                          <a:cs typeface="Tahoma"/>
                        </a:rPr>
                        <a:t>releasing CO</a:t>
                      </a:r>
                      <a:r>
                        <a:rPr lang="en-GB" sz="1200" b="1"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into the atmosphere.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5637253"/>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 Decay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carbon in dead organisms is </a:t>
                      </a:r>
                      <a:r>
                        <a:rPr lang="en-GB" sz="1200" b="1" i="0" u="none" strike="noStrike" dirty="0">
                          <a:solidFill>
                            <a:srgbClr val="000000"/>
                          </a:solidFill>
                          <a:effectLst/>
                          <a:latin typeface="Gill Sans MT" panose="020B0502020104020203" pitchFamily="34" charset="0"/>
                          <a:cs typeface="Tahoma"/>
                        </a:rPr>
                        <a:t>released to the atmosphere </a:t>
                      </a:r>
                      <a:r>
                        <a:rPr lang="en-GB" sz="1200" b="0" i="0" u="none" strike="noStrike" dirty="0">
                          <a:solidFill>
                            <a:srgbClr val="000000"/>
                          </a:solidFill>
                          <a:effectLst/>
                          <a:latin typeface="Gill Sans MT" panose="020B0502020104020203" pitchFamily="34" charset="0"/>
                          <a:cs typeface="Tahoma"/>
                        </a:rPr>
                        <a:t>by </a:t>
                      </a:r>
                      <a:r>
                        <a:rPr lang="en-GB" sz="1200" b="1" i="0" u="none" strike="noStrike" dirty="0">
                          <a:solidFill>
                            <a:srgbClr val="000000"/>
                          </a:solidFill>
                          <a:effectLst/>
                          <a:latin typeface="Gill Sans MT" panose="020B0502020104020203" pitchFamily="34" charset="0"/>
                          <a:cs typeface="Tahoma"/>
                        </a:rPr>
                        <a:t>micro-organisms</a:t>
                      </a:r>
                      <a:r>
                        <a:rPr lang="en-GB" sz="1200" b="1" i="0" u="none" strike="noStrike" baseline="0" dirty="0">
                          <a:solidFill>
                            <a:srgbClr val="000000"/>
                          </a:solidFill>
                          <a:effectLst/>
                          <a:latin typeface="Gill Sans MT" panose="020B0502020104020203" pitchFamily="34" charset="0"/>
                          <a:cs typeface="Tahoma"/>
                        </a:rPr>
                        <a:t> respiring</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826194"/>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 Combustion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Carbon locked in </a:t>
                      </a:r>
                      <a:r>
                        <a:rPr lang="en-GB" sz="1200" b="1" i="0" u="none" strike="noStrike" dirty="0">
                          <a:solidFill>
                            <a:srgbClr val="000000"/>
                          </a:solidFill>
                          <a:effectLst/>
                          <a:latin typeface="Gill Sans MT" panose="020B0502020104020203" pitchFamily="34" charset="0"/>
                          <a:cs typeface="Tahoma"/>
                        </a:rPr>
                        <a:t>fossil fuels </a:t>
                      </a:r>
                      <a:r>
                        <a:rPr lang="en-GB" sz="1200" b="0" i="0" u="none" strike="noStrike" dirty="0">
                          <a:solidFill>
                            <a:srgbClr val="000000"/>
                          </a:solidFill>
                          <a:effectLst/>
                          <a:latin typeface="Gill Sans MT" panose="020B0502020104020203" pitchFamily="34" charset="0"/>
                          <a:cs typeface="Tahoma"/>
                        </a:rPr>
                        <a:t>is</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released</a:t>
                      </a:r>
                      <a:r>
                        <a:rPr lang="en-GB" sz="1200" b="0" i="0" u="none" strike="noStrike" baseline="0" dirty="0">
                          <a:solidFill>
                            <a:srgbClr val="000000"/>
                          </a:solidFill>
                          <a:effectLst/>
                          <a:latin typeface="Gill Sans MT" panose="020B0502020104020203" pitchFamily="34" charset="0"/>
                          <a:cs typeface="Tahoma"/>
                        </a:rPr>
                        <a:t> as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when fuels are </a:t>
                      </a:r>
                      <a:r>
                        <a:rPr lang="en-GB" sz="1200" b="1" i="0" u="none" strike="noStrike" baseline="0" dirty="0">
                          <a:solidFill>
                            <a:srgbClr val="000000"/>
                          </a:solidFill>
                          <a:effectLst/>
                          <a:latin typeface="Gill Sans MT" panose="020B0502020104020203" pitchFamily="34" charset="0"/>
                          <a:cs typeface="Tahoma"/>
                        </a:rPr>
                        <a:t>burned</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830131"/>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Evaporation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Liquid</a:t>
                      </a:r>
                      <a:r>
                        <a:rPr lang="en-GB" sz="1200" b="1" i="0" u="none" strike="noStrike" baseline="0" dirty="0">
                          <a:solidFill>
                            <a:srgbClr val="000000"/>
                          </a:solidFill>
                          <a:effectLst/>
                          <a:latin typeface="Gill Sans MT" panose="020B0502020104020203" pitchFamily="34" charset="0"/>
                          <a:cs typeface="Tahoma"/>
                        </a:rPr>
                        <a:t> water </a:t>
                      </a:r>
                      <a:r>
                        <a:rPr lang="en-GB" sz="1200" b="0" i="0" u="none" strike="noStrike" baseline="0" dirty="0">
                          <a:solidFill>
                            <a:srgbClr val="000000"/>
                          </a:solidFill>
                          <a:effectLst/>
                          <a:latin typeface="Gill Sans MT" panose="020B0502020104020203" pitchFamily="34" charset="0"/>
                          <a:cs typeface="Tahoma"/>
                        </a:rPr>
                        <a:t>is </a:t>
                      </a:r>
                      <a:r>
                        <a:rPr lang="en-GB" sz="1200" b="1" i="0" u="none" strike="noStrike" baseline="0" dirty="0">
                          <a:solidFill>
                            <a:srgbClr val="000000"/>
                          </a:solidFill>
                          <a:effectLst/>
                          <a:latin typeface="Gill Sans MT" panose="020B0502020104020203" pitchFamily="34" charset="0"/>
                          <a:cs typeface="Tahoma"/>
                        </a:rPr>
                        <a:t>turned </a:t>
                      </a:r>
                      <a:r>
                        <a:rPr lang="en-GB" sz="1200" b="0" i="0" u="none" strike="noStrike" baseline="0" dirty="0">
                          <a:solidFill>
                            <a:srgbClr val="000000"/>
                          </a:solidFill>
                          <a:effectLst/>
                          <a:latin typeface="Gill Sans MT" panose="020B0502020104020203" pitchFamily="34" charset="0"/>
                          <a:cs typeface="Tahoma"/>
                        </a:rPr>
                        <a:t>into </a:t>
                      </a:r>
                      <a:r>
                        <a:rPr lang="en-GB" sz="1200" b="1" i="0" u="none" strike="noStrike" baseline="0" dirty="0">
                          <a:solidFill>
                            <a:srgbClr val="000000"/>
                          </a:solidFill>
                          <a:effectLst/>
                          <a:latin typeface="Gill Sans MT" panose="020B0502020104020203" pitchFamily="34" charset="0"/>
                          <a:cs typeface="Tahoma"/>
                        </a:rPr>
                        <a:t>water vapour </a:t>
                      </a:r>
                      <a:r>
                        <a:rPr lang="en-GB" sz="1200" b="0" i="0" u="none" strike="noStrike" baseline="0" dirty="0">
                          <a:solidFill>
                            <a:srgbClr val="000000"/>
                          </a:solidFill>
                          <a:effectLst/>
                          <a:latin typeface="Gill Sans MT" panose="020B0502020104020203" pitchFamily="34" charset="0"/>
                          <a:cs typeface="Tahoma"/>
                        </a:rPr>
                        <a:t>in the </a:t>
                      </a:r>
                      <a:r>
                        <a:rPr lang="en-GB" sz="1200" b="1" i="0" u="none" strike="noStrike" baseline="0" dirty="0">
                          <a:solidFill>
                            <a:srgbClr val="000000"/>
                          </a:solidFill>
                          <a:effectLst/>
                          <a:latin typeface="Gill Sans MT" panose="020B0502020104020203" pitchFamily="34" charset="0"/>
                          <a:cs typeface="Tahoma"/>
                        </a:rPr>
                        <a:t>atmosphere.</a:t>
                      </a:r>
                      <a:endParaRPr lang="en-GB" sz="1200" b="1"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4064369"/>
                  </a:ext>
                </a:extLst>
              </a:tr>
              <a:tr h="209619">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Condensation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 vapour </a:t>
                      </a:r>
                      <a:r>
                        <a:rPr lang="en-GB" sz="1200" b="1" i="0" u="none" strike="noStrike" dirty="0">
                          <a:solidFill>
                            <a:srgbClr val="000000"/>
                          </a:solidFill>
                          <a:effectLst/>
                          <a:latin typeface="Gill Sans MT" panose="020B0502020104020203" pitchFamily="34" charset="0"/>
                          <a:cs typeface="Tahoma"/>
                        </a:rPr>
                        <a:t>condenses </a:t>
                      </a:r>
                      <a:r>
                        <a:rPr lang="en-GB" sz="1200" b="0" i="0" u="none" strike="noStrike" dirty="0">
                          <a:solidFill>
                            <a:srgbClr val="000000"/>
                          </a:solidFill>
                          <a:effectLst/>
                          <a:latin typeface="Gill Sans MT" panose="020B0502020104020203" pitchFamily="34" charset="0"/>
                          <a:cs typeface="Tahoma"/>
                        </a:rPr>
                        <a:t>to </a:t>
                      </a:r>
                      <a:r>
                        <a:rPr lang="en-GB" sz="1200" b="1" i="0" u="none" strike="noStrike" dirty="0">
                          <a:solidFill>
                            <a:srgbClr val="000000"/>
                          </a:solidFill>
                          <a:effectLst/>
                          <a:latin typeface="Gill Sans MT" panose="020B0502020104020203" pitchFamily="34" charset="0"/>
                          <a:cs typeface="Tahoma"/>
                        </a:rPr>
                        <a:t>form clouds</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998988"/>
                  </a:ext>
                </a:extLst>
              </a:tr>
              <a:tr h="209619">
                <a:tc>
                  <a:txBody>
                    <a:bodyPr/>
                    <a:lstStyle/>
                    <a:p>
                      <a:pPr algn="l" fontAlgn="ctr"/>
                      <a:r>
                        <a:rPr lang="en-GB" sz="1200" b="0" i="0" u="none" strike="noStrike" dirty="0">
                          <a:solidFill>
                            <a:srgbClr val="000000"/>
                          </a:solidFill>
                          <a:effectLst/>
                          <a:latin typeface="Gill Sans MT" panose="020B0502020104020203" pitchFamily="34" charset="0"/>
                          <a:cs typeface="Tahoma"/>
                        </a:rPr>
                        <a:t> Precipitation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 is deposited</a:t>
                      </a:r>
                      <a:r>
                        <a:rPr lang="en-GB" sz="1200" b="0" i="0" u="none" strike="noStrike" baseline="0" dirty="0">
                          <a:solidFill>
                            <a:srgbClr val="000000"/>
                          </a:solidFill>
                          <a:effectLst/>
                          <a:latin typeface="Gill Sans MT" panose="020B0502020104020203" pitchFamily="34" charset="0"/>
                          <a:cs typeface="Tahoma"/>
                        </a:rPr>
                        <a:t> from clouds as </a:t>
                      </a:r>
                      <a:r>
                        <a:rPr lang="en-GB" sz="1200" b="1" i="0" u="none" strike="noStrike" baseline="0" dirty="0">
                          <a:solidFill>
                            <a:srgbClr val="000000"/>
                          </a:solidFill>
                          <a:effectLst/>
                          <a:latin typeface="Gill Sans MT" panose="020B0502020104020203" pitchFamily="34" charset="0"/>
                          <a:cs typeface="Tahoma"/>
                        </a:rPr>
                        <a:t>rain</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924587"/>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t>
                      </a:r>
                      <a:r>
                        <a:rPr lang="en-GB" sz="1200" b="1" i="0" u="none" strike="noStrike" dirty="0">
                          <a:solidFill>
                            <a:srgbClr val="000000"/>
                          </a:solidFill>
                          <a:effectLst/>
                          <a:latin typeface="Gill Sans MT" panose="020B0502020104020203" pitchFamily="34" charset="0"/>
                          <a:cs typeface="Tahoma"/>
                        </a:rPr>
                        <a:t>loss of water vapour </a:t>
                      </a:r>
                      <a:r>
                        <a:rPr lang="en-GB" sz="1200" b="0" i="0" u="none" strike="noStrike" dirty="0">
                          <a:solidFill>
                            <a:srgbClr val="000000"/>
                          </a:solidFill>
                          <a:effectLst/>
                          <a:latin typeface="Gill Sans MT" panose="020B0502020104020203" pitchFamily="34" charset="0"/>
                          <a:cs typeface="Tahoma"/>
                        </a:rPr>
                        <a:t>from the leaves by</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evaporation from cells </a:t>
                      </a:r>
                      <a:r>
                        <a:rPr lang="en-GB" sz="1200" b="0" i="0" u="none" strike="noStrike" baseline="0" dirty="0">
                          <a:solidFill>
                            <a:srgbClr val="000000"/>
                          </a:solidFill>
                          <a:effectLst/>
                          <a:latin typeface="Gill Sans MT" panose="020B0502020104020203" pitchFamily="34" charset="0"/>
                          <a:cs typeface="Tahoma"/>
                        </a:rPr>
                        <a:t>and then out through the </a:t>
                      </a:r>
                      <a:r>
                        <a:rPr lang="en-GB" sz="1200" b="1" i="0" u="none" strike="noStrike" baseline="0" dirty="0">
                          <a:solidFill>
                            <a:srgbClr val="000000"/>
                          </a:solidFill>
                          <a:effectLst/>
                          <a:latin typeface="Gill Sans MT" panose="020B0502020104020203" pitchFamily="34" charset="0"/>
                          <a:cs typeface="Tahoma"/>
                        </a:rPr>
                        <a:t>stomata</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960141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63993391"/>
              </p:ext>
            </p:extLst>
          </p:nvPr>
        </p:nvGraphicFramePr>
        <p:xfrm>
          <a:off x="103118" y="600825"/>
          <a:ext cx="6016327" cy="3353689"/>
        </p:xfrm>
        <a:graphic>
          <a:graphicData uri="http://schemas.openxmlformats.org/drawingml/2006/table">
            <a:tbl>
              <a:tblPr firstRow="1" firstCol="1" bandRow="1"/>
              <a:tblGrid>
                <a:gridCol w="1393310">
                  <a:extLst>
                    <a:ext uri="{9D8B030D-6E8A-4147-A177-3AD203B41FA5}">
                      <a16:colId xmlns:a16="http://schemas.microsoft.com/office/drawing/2014/main" val="2244728298"/>
                    </a:ext>
                  </a:extLst>
                </a:gridCol>
                <a:gridCol w="4623017">
                  <a:extLst>
                    <a:ext uri="{9D8B030D-6E8A-4147-A177-3AD203B41FA5}">
                      <a16:colId xmlns:a16="http://schemas.microsoft.com/office/drawing/2014/main" val="2641191055"/>
                    </a:ext>
                  </a:extLst>
                </a:gridCol>
              </a:tblGrid>
              <a:tr h="173218">
                <a:tc gridSpan="2">
                  <a:txBody>
                    <a:bodyPr/>
                    <a:lstStyle/>
                    <a:p>
                      <a:pPr>
                        <a:lnSpc>
                          <a:spcPct val="107000"/>
                        </a:lnSpc>
                        <a:spcAft>
                          <a:spcPts val="800"/>
                        </a:spcAft>
                      </a:pPr>
                      <a:r>
                        <a:rPr lang="en-GB" sz="12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Forces: Key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extLst>
                  <a:ext uri="{0D108BD9-81ED-4DB2-BD59-A6C34878D82A}">
                    <a16:rowId xmlns:a16="http://schemas.microsoft.com/office/drawing/2014/main" val="2919075326"/>
                  </a:ext>
                </a:extLst>
              </a:tr>
              <a:tr h="238736">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1 Scalar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value with magnitude (size) only, e.g. speed, distance.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960670"/>
                  </a:ext>
                </a:extLst>
              </a:tr>
              <a:tr h="488423">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2 Vector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value with magnitude (size) and direction, e.g. all forces, displacement, velocity.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290051"/>
                  </a:ext>
                </a:extLst>
              </a:tr>
              <a:tr h="209308">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3 Contact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between objects that are touching e.g. friction, air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865492"/>
                  </a:ext>
                </a:extLst>
              </a:tr>
              <a:tr h="377554">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4 Non-contact 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between separate objects e.g. gravitational force, magnetic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949325"/>
                  </a:ext>
                </a:extLst>
              </a:tr>
              <a:tr h="338682">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5 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force of gravity acting on an object’s mass. Measured using a </a:t>
                      </a: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newtonmeter</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75872"/>
                  </a:ext>
                </a:extLst>
              </a:tr>
              <a:tr h="236220">
                <a:tc>
                  <a:txBody>
                    <a:bodyPr/>
                    <a:lstStyle/>
                    <a:p>
                      <a:pPr marL="0">
                        <a:lnSpc>
                          <a:spcPct val="107000"/>
                        </a:lnSpc>
                        <a:spcBef>
                          <a:spcPts val="600"/>
                        </a:spcBef>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6 Centre of mass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single point at which the object’s weight appears to 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62489"/>
                  </a:ext>
                </a:extLst>
              </a:tr>
              <a:tr h="488423">
                <a:tc>
                  <a:txBody>
                    <a:bodyPr/>
                    <a:lstStyle/>
                    <a:p>
                      <a:pPr marL="0">
                        <a:lnSpc>
                          <a:spcPct val="107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7 Resultant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resultant force is a single force that has the same effect as all the forces acting on an object.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989656"/>
                  </a:ext>
                </a:extLst>
              </a:tr>
              <a:tr h="488423">
                <a:tc>
                  <a:txBody>
                    <a:bodyPr/>
                    <a:lstStyle/>
                    <a:p>
                      <a:pPr marL="0">
                        <a:lnSpc>
                          <a:spcPct val="107000"/>
                        </a:lnSpc>
                        <a:spcBef>
                          <a:spcPts val="600"/>
                        </a:spcBef>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8 Work 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nSpc>
                          <a:spcPct val="150000"/>
                        </a:lnSpc>
                        <a:spcBef>
                          <a:spcPts val="600"/>
                        </a:spcBef>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Work is done when an object is moved through a distance. When work is done against friction there is a temperature 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793355"/>
                  </a:ext>
                </a:extLst>
              </a:tr>
            </a:tbl>
          </a:graphicData>
        </a:graphic>
      </p:graphicFrame>
      <p:graphicFrame>
        <p:nvGraphicFramePr>
          <p:cNvPr id="11" name="Table 10">
            <a:extLst>
              <a:ext uri="{FF2B5EF4-FFF2-40B4-BE49-F238E27FC236}">
                <a16:creationId xmlns:a16="http://schemas.microsoft.com/office/drawing/2014/main" id="{D75470B2-BCC8-42DD-8C1E-B667478B4100}"/>
              </a:ext>
            </a:extLst>
          </p:cNvPr>
          <p:cNvGraphicFramePr>
            <a:graphicFrameLocks noGrp="1"/>
          </p:cNvGraphicFramePr>
          <p:nvPr>
            <p:extLst>
              <p:ext uri="{D42A27DB-BD31-4B8C-83A1-F6EECF244321}">
                <p14:modId xmlns:p14="http://schemas.microsoft.com/office/powerpoint/2010/main" val="2459467489"/>
              </p:ext>
            </p:extLst>
          </p:nvPr>
        </p:nvGraphicFramePr>
        <p:xfrm>
          <a:off x="169300" y="4593457"/>
          <a:ext cx="4367532" cy="1371600"/>
        </p:xfrm>
        <a:graphic>
          <a:graphicData uri="http://schemas.openxmlformats.org/drawingml/2006/table">
            <a:tbl>
              <a:tblPr firstRow="1" bandRow="1">
                <a:tableStyleId>{5940675A-B579-460E-94D1-54222C63F5DA}</a:tableStyleId>
              </a:tblPr>
              <a:tblGrid>
                <a:gridCol w="1196014">
                  <a:extLst>
                    <a:ext uri="{9D8B030D-6E8A-4147-A177-3AD203B41FA5}">
                      <a16:colId xmlns:a16="http://schemas.microsoft.com/office/drawing/2014/main" val="20000"/>
                    </a:ext>
                  </a:extLst>
                </a:gridCol>
                <a:gridCol w="3171518">
                  <a:extLst>
                    <a:ext uri="{9D8B030D-6E8A-4147-A177-3AD203B41FA5}">
                      <a16:colId xmlns:a16="http://schemas.microsoft.com/office/drawing/2014/main" val="20001"/>
                    </a:ext>
                  </a:extLst>
                </a:gridCol>
              </a:tblGrid>
              <a:tr h="395516">
                <a:tc>
                  <a:txBody>
                    <a:bodyPr/>
                    <a:lstStyle/>
                    <a:p>
                      <a:pPr algn="ctr"/>
                      <a:r>
                        <a:rPr lang="en-GB" sz="1200" b="0" i="0" dirty="0">
                          <a:latin typeface="Gill Sans MT" panose="020B0502020104020203" pitchFamily="34" charset="0"/>
                        </a:rPr>
                        <a:t>Elastic deformation</a:t>
                      </a:r>
                    </a:p>
                  </a:txBody>
                  <a:tcPr anchor="ctr">
                    <a:solidFill>
                      <a:schemeClr val="accent2">
                        <a:lumMod val="20000"/>
                        <a:lumOff val="80000"/>
                      </a:schemeClr>
                    </a:solidFill>
                  </a:tcPr>
                </a:tc>
                <a:tc>
                  <a:txBody>
                    <a:bodyPr/>
                    <a:lstStyle/>
                    <a:p>
                      <a:pPr algn="ctr"/>
                      <a:r>
                        <a:rPr lang="en-GB" sz="1200" b="1" i="0" dirty="0">
                          <a:solidFill>
                            <a:schemeClr val="accent2">
                              <a:lumMod val="75000"/>
                            </a:schemeClr>
                          </a:solidFill>
                          <a:latin typeface="Gill Sans MT" panose="020B0502020104020203" pitchFamily="34" charset="0"/>
                        </a:rPr>
                        <a:t>The object has been stretched but returns to its original length </a:t>
                      </a:r>
                    </a:p>
                  </a:txBody>
                  <a:tcPr anchor="ctr"/>
                </a:tc>
                <a:extLst>
                  <a:ext uri="{0D108BD9-81ED-4DB2-BD59-A6C34878D82A}">
                    <a16:rowId xmlns:a16="http://schemas.microsoft.com/office/drawing/2014/main" val="10002"/>
                  </a:ext>
                </a:extLst>
              </a:tr>
              <a:tr h="395516">
                <a:tc>
                  <a:txBody>
                    <a:bodyPr/>
                    <a:lstStyle/>
                    <a:p>
                      <a:pPr algn="ctr"/>
                      <a:r>
                        <a:rPr lang="en-GB" sz="1200" b="0" i="0" dirty="0">
                          <a:latin typeface="Gill Sans MT" panose="020B0502020104020203" pitchFamily="34" charset="0"/>
                        </a:rPr>
                        <a:t>Inelastic deformation</a:t>
                      </a:r>
                    </a:p>
                  </a:txBody>
                  <a:tcPr anchor="ctr">
                    <a:solidFill>
                      <a:schemeClr val="accent2">
                        <a:lumMod val="20000"/>
                        <a:lumOff val="80000"/>
                      </a:schemeClr>
                    </a:solidFill>
                  </a:tcPr>
                </a:tc>
                <a:tc>
                  <a:txBody>
                    <a:bodyPr/>
                    <a:lstStyle/>
                    <a:p>
                      <a:pPr algn="ctr"/>
                      <a:r>
                        <a:rPr lang="en-GB" sz="1200" b="1" i="0" dirty="0">
                          <a:solidFill>
                            <a:schemeClr val="accent2">
                              <a:lumMod val="75000"/>
                            </a:schemeClr>
                          </a:solidFill>
                          <a:latin typeface="Gill Sans MT" panose="020B0502020104020203" pitchFamily="34" charset="0"/>
                        </a:rPr>
                        <a:t>The object has been stretched but does not return to its original length </a:t>
                      </a:r>
                    </a:p>
                  </a:txBody>
                  <a:tcPr anchor="ctr"/>
                </a:tc>
                <a:extLst>
                  <a:ext uri="{0D108BD9-81ED-4DB2-BD59-A6C34878D82A}">
                    <a16:rowId xmlns:a16="http://schemas.microsoft.com/office/drawing/2014/main" val="1144116706"/>
                  </a:ext>
                </a:extLst>
              </a:tr>
              <a:tr h="395516">
                <a:tc>
                  <a:txBody>
                    <a:bodyPr/>
                    <a:lstStyle/>
                    <a:p>
                      <a:pPr algn="ctr"/>
                      <a:r>
                        <a:rPr lang="en-GB" sz="1200" b="0" i="0" dirty="0">
                          <a:latin typeface="Gill Sans MT" panose="020B0502020104020203" pitchFamily="34" charset="0"/>
                        </a:rPr>
                        <a:t>Extension</a:t>
                      </a:r>
                    </a:p>
                  </a:txBody>
                  <a:tcPr anchor="ctr">
                    <a:solidFill>
                      <a:schemeClr val="accent2">
                        <a:lumMod val="20000"/>
                        <a:lumOff val="80000"/>
                      </a:schemeClr>
                    </a:solidFill>
                  </a:tcPr>
                </a:tc>
                <a:tc>
                  <a:txBody>
                    <a:bodyPr/>
                    <a:lstStyle/>
                    <a:p>
                      <a:pPr algn="ctr"/>
                      <a:r>
                        <a:rPr lang="en-GB" sz="1200" b="1" i="0" dirty="0">
                          <a:solidFill>
                            <a:schemeClr val="accent2">
                              <a:lumMod val="75000"/>
                            </a:schemeClr>
                          </a:solidFill>
                          <a:latin typeface="Gill Sans MT" panose="020B0502020104020203" pitchFamily="34" charset="0"/>
                        </a:rPr>
                        <a:t>The difference between stretched and unstretched lengths</a:t>
                      </a:r>
                    </a:p>
                  </a:txBody>
                  <a:tcPr anchor="ctr"/>
                </a:tc>
                <a:extLst>
                  <a:ext uri="{0D108BD9-81ED-4DB2-BD59-A6C34878D82A}">
                    <a16:rowId xmlns:a16="http://schemas.microsoft.com/office/drawing/2014/main" val="4050761880"/>
                  </a:ext>
                </a:extLst>
              </a:tr>
            </a:tbl>
          </a:graphicData>
        </a:graphic>
      </p:graphicFrame>
      <p:graphicFrame>
        <p:nvGraphicFramePr>
          <p:cNvPr id="17" name="Table 16">
            <a:extLst>
              <a:ext uri="{FF2B5EF4-FFF2-40B4-BE49-F238E27FC236}">
                <a16:creationId xmlns:a16="http://schemas.microsoft.com/office/drawing/2014/main" id="{DEA05B55-1D4B-43FD-A220-FE8299D1B3EA}"/>
              </a:ext>
            </a:extLst>
          </p:cNvPr>
          <p:cNvGraphicFramePr>
            <a:graphicFrameLocks noGrp="1"/>
          </p:cNvGraphicFramePr>
          <p:nvPr>
            <p:extLst>
              <p:ext uri="{D42A27DB-BD31-4B8C-83A1-F6EECF244321}">
                <p14:modId xmlns:p14="http://schemas.microsoft.com/office/powerpoint/2010/main" val="3646874058"/>
              </p:ext>
            </p:extLst>
          </p:nvPr>
        </p:nvGraphicFramePr>
        <p:xfrm>
          <a:off x="169300" y="6032191"/>
          <a:ext cx="4367532" cy="457200"/>
        </p:xfrm>
        <a:graphic>
          <a:graphicData uri="http://schemas.openxmlformats.org/drawingml/2006/table">
            <a:tbl>
              <a:tblPr firstRow="1" bandRow="1">
                <a:tableStyleId>{5940675A-B579-460E-94D1-54222C63F5DA}</a:tableStyleId>
              </a:tblPr>
              <a:tblGrid>
                <a:gridCol w="1182289">
                  <a:extLst>
                    <a:ext uri="{9D8B030D-6E8A-4147-A177-3AD203B41FA5}">
                      <a16:colId xmlns:a16="http://schemas.microsoft.com/office/drawing/2014/main" val="1075810232"/>
                    </a:ext>
                  </a:extLst>
                </a:gridCol>
                <a:gridCol w="3185243">
                  <a:extLst>
                    <a:ext uri="{9D8B030D-6E8A-4147-A177-3AD203B41FA5}">
                      <a16:colId xmlns:a16="http://schemas.microsoft.com/office/drawing/2014/main" val="3960695914"/>
                    </a:ext>
                  </a:extLst>
                </a:gridCol>
              </a:tblGrid>
              <a:tr h="37240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t>Elastic Potential energy (EPE)</a:t>
                      </a:r>
                    </a:p>
                  </a:txBody>
                  <a:tcPr anchor="ctr">
                    <a:solidFill>
                      <a:schemeClr val="accent2">
                        <a:lumMod val="20000"/>
                        <a:lumOff val="80000"/>
                      </a:schemeClr>
                    </a:solidFill>
                  </a:tcPr>
                </a:tc>
                <a:tc>
                  <a:txBody>
                    <a:bodyPr/>
                    <a:lstStyle/>
                    <a:p>
                      <a:pPr algn="ctr"/>
                      <a:r>
                        <a:rPr lang="en-GB" sz="1200" b="1" i="0" dirty="0">
                          <a:solidFill>
                            <a:schemeClr val="accent2">
                              <a:lumMod val="75000"/>
                            </a:schemeClr>
                          </a:solidFill>
                        </a:rPr>
                        <a:t>Energy stored in a stretched spring</a:t>
                      </a:r>
                    </a:p>
                  </a:txBody>
                  <a:tcPr anchor="ctr"/>
                </a:tc>
                <a:extLst>
                  <a:ext uri="{0D108BD9-81ED-4DB2-BD59-A6C34878D82A}">
                    <a16:rowId xmlns:a16="http://schemas.microsoft.com/office/drawing/2014/main" val="1443271049"/>
                  </a:ext>
                </a:extLst>
              </a:tr>
            </a:tbl>
          </a:graphicData>
        </a:graphic>
      </p:graphicFrame>
      <p:pic>
        <p:nvPicPr>
          <p:cNvPr id="18" name="Picture 17">
            <a:extLst>
              <a:ext uri="{FF2B5EF4-FFF2-40B4-BE49-F238E27FC236}">
                <a16:creationId xmlns:a16="http://schemas.microsoft.com/office/drawing/2014/main" id="{EAA7A838-FC83-4416-B73B-5D9F0CA95761}"/>
              </a:ext>
            </a:extLst>
          </p:cNvPr>
          <p:cNvPicPr>
            <a:picLocks noChangeAspect="1"/>
          </p:cNvPicPr>
          <p:nvPr/>
        </p:nvPicPr>
        <p:blipFill>
          <a:blip r:embed="rId3"/>
          <a:stretch>
            <a:fillRect/>
          </a:stretch>
        </p:blipFill>
        <p:spPr>
          <a:xfrm>
            <a:off x="4668287" y="4366278"/>
            <a:ext cx="1681591" cy="2144029"/>
          </a:xfrm>
          <a:prstGeom prst="rect">
            <a:avLst/>
          </a:prstGeom>
        </p:spPr>
      </p:pic>
      <p:sp>
        <p:nvSpPr>
          <p:cNvPr id="19" name="Rectangle 18">
            <a:extLst>
              <a:ext uri="{FF2B5EF4-FFF2-40B4-BE49-F238E27FC236}">
                <a16:creationId xmlns:a16="http://schemas.microsoft.com/office/drawing/2014/main" id="{C6165914-5957-4330-A08A-5F5B434370C0}"/>
              </a:ext>
            </a:extLst>
          </p:cNvPr>
          <p:cNvSpPr/>
          <p:nvPr/>
        </p:nvSpPr>
        <p:spPr>
          <a:xfrm rot="5400000">
            <a:off x="2943722" y="1439517"/>
            <a:ext cx="160609" cy="584181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b="1" dirty="0">
                <a:solidFill>
                  <a:schemeClr val="tx1"/>
                </a:solidFill>
                <a:latin typeface="Gill Sans MT" panose="020B0502020104020203" pitchFamily="34" charset="0"/>
              </a:rPr>
              <a:t>Forces and elasticity</a:t>
            </a: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14261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4" name="Table 13">
            <a:extLst>
              <a:ext uri="{FF2B5EF4-FFF2-40B4-BE49-F238E27FC236}">
                <a16:creationId xmlns:a16="http://schemas.microsoft.com/office/drawing/2014/main" id="{914C3C50-F7D9-430F-A340-181E88997494}"/>
              </a:ext>
            </a:extLst>
          </p:cNvPr>
          <p:cNvGraphicFramePr>
            <a:graphicFrameLocks noGrp="1"/>
          </p:cNvGraphicFramePr>
          <p:nvPr>
            <p:extLst>
              <p:ext uri="{D42A27DB-BD31-4B8C-83A1-F6EECF244321}">
                <p14:modId xmlns:p14="http://schemas.microsoft.com/office/powerpoint/2010/main" val="1479728120"/>
              </p:ext>
            </p:extLst>
          </p:nvPr>
        </p:nvGraphicFramePr>
        <p:xfrm>
          <a:off x="5247923" y="320117"/>
          <a:ext cx="6761197" cy="2928179"/>
        </p:xfrm>
        <a:graphic>
          <a:graphicData uri="http://schemas.openxmlformats.org/drawingml/2006/table">
            <a:tbl>
              <a:tblPr firstRow="1" bandRow="1">
                <a:tableStyleId>{5C22544A-7EE6-4342-B048-85BDC9FD1C3A}</a:tableStyleId>
              </a:tblPr>
              <a:tblGrid>
                <a:gridCol w="1669753">
                  <a:extLst>
                    <a:ext uri="{9D8B030D-6E8A-4147-A177-3AD203B41FA5}">
                      <a16:colId xmlns:a16="http://schemas.microsoft.com/office/drawing/2014/main" val="20000"/>
                    </a:ext>
                  </a:extLst>
                </a:gridCol>
                <a:gridCol w="1817601">
                  <a:extLst>
                    <a:ext uri="{9D8B030D-6E8A-4147-A177-3AD203B41FA5}">
                      <a16:colId xmlns:a16="http://schemas.microsoft.com/office/drawing/2014/main" val="3607495804"/>
                    </a:ext>
                  </a:extLst>
                </a:gridCol>
                <a:gridCol w="1608453">
                  <a:extLst>
                    <a:ext uri="{9D8B030D-6E8A-4147-A177-3AD203B41FA5}">
                      <a16:colId xmlns:a16="http://schemas.microsoft.com/office/drawing/2014/main" val="158319212"/>
                    </a:ext>
                  </a:extLst>
                </a:gridCol>
                <a:gridCol w="1665390">
                  <a:extLst>
                    <a:ext uri="{9D8B030D-6E8A-4147-A177-3AD203B41FA5}">
                      <a16:colId xmlns:a16="http://schemas.microsoft.com/office/drawing/2014/main" val="3457105921"/>
                    </a:ext>
                  </a:extLst>
                </a:gridCol>
              </a:tblGrid>
              <a:tr h="437277">
                <a:tc gridSpan="4">
                  <a:txBody>
                    <a:bodyPr/>
                    <a:lstStyle/>
                    <a:p>
                      <a:pPr algn="ctr" fontAlgn="ctr"/>
                      <a:r>
                        <a:rPr lang="en-GB" sz="1200" b="0" i="0" u="none" strike="noStrike" baseline="0" dirty="0">
                          <a:solidFill>
                            <a:schemeClr val="tx1"/>
                          </a:solidFill>
                          <a:effectLst/>
                          <a:latin typeface="Gill Sans MT" panose="020B0502020104020203" pitchFamily="34" charset="0"/>
                          <a:cs typeface="Tahoma"/>
                        </a:rPr>
                        <a:t>Plant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233856">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1257046">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Root hair cell</a:t>
                      </a:r>
                    </a:p>
                    <a:p>
                      <a:pPr algn="l" fontAlgn="ctr"/>
                      <a:r>
                        <a:rPr lang="en-GB" sz="1200" b="0" i="0" u="none" strike="noStrike" dirty="0">
                          <a:solidFill>
                            <a:srgbClr val="000000"/>
                          </a:solidFill>
                          <a:effectLst/>
                          <a:latin typeface="Gill Sans MT" panose="020B0502020104020203" pitchFamily="34" charset="0"/>
                          <a:cs typeface="Tahoma"/>
                        </a:rPr>
                        <a:t>Extension</a:t>
                      </a:r>
                      <a:r>
                        <a:rPr lang="en-GB" sz="1200" b="0" i="0" u="none" strike="noStrike" baseline="0" dirty="0">
                          <a:solidFill>
                            <a:srgbClr val="000000"/>
                          </a:solidFill>
                          <a:effectLst/>
                          <a:latin typeface="Gill Sans MT" panose="020B0502020104020203" pitchFamily="34" charset="0"/>
                          <a:cs typeface="Tahoma"/>
                        </a:rPr>
                        <a:t> gives a large surface area to absorb water and minerals.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Xylem</a:t>
                      </a:r>
                    </a:p>
                    <a:p>
                      <a:pPr algn="l" fontAlgn="ctr"/>
                      <a:r>
                        <a:rPr lang="en-GB" sz="1200" b="0" i="0" u="none" strike="noStrike" dirty="0">
                          <a:solidFill>
                            <a:srgbClr val="000000"/>
                          </a:solidFill>
                          <a:effectLst/>
                          <a:latin typeface="Gill Sans MT" panose="020B0502020104020203" pitchFamily="34" charset="0"/>
                          <a:cs typeface="Tahoma"/>
                        </a:rPr>
                        <a:t>Vessels</a:t>
                      </a:r>
                      <a:r>
                        <a:rPr lang="en-GB" sz="1200" b="0" i="0" u="none" strike="noStrike" baseline="0" dirty="0">
                          <a:solidFill>
                            <a:srgbClr val="000000"/>
                          </a:solidFill>
                          <a:effectLst/>
                          <a:latin typeface="Gill Sans MT" panose="020B0502020104020203" pitchFamily="34" charset="0"/>
                          <a:cs typeface="Tahoma"/>
                        </a:rPr>
                        <a:t> are strengthened by lignin to withstand pressure.</a:t>
                      </a:r>
                    </a:p>
                    <a:p>
                      <a:pPr algn="l" fontAlgn="ctr"/>
                      <a:r>
                        <a:rPr lang="en-GB" sz="1200" b="0" i="0" u="none" strike="noStrike" dirty="0">
                          <a:solidFill>
                            <a:srgbClr val="000000"/>
                          </a:solidFill>
                          <a:effectLst/>
                          <a:latin typeface="Gill Sans MT" panose="020B0502020104020203" pitchFamily="34" charset="0"/>
                          <a:cs typeface="Tahoma"/>
                        </a:rPr>
                        <a:t>Cell walls are waterproof.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Phloem</a:t>
                      </a:r>
                    </a:p>
                    <a:p>
                      <a:pPr algn="l" fontAlgn="ctr"/>
                      <a:r>
                        <a:rPr lang="en-GB" sz="1200" b="0" i="0" u="none" strike="noStrike" dirty="0">
                          <a:solidFill>
                            <a:srgbClr val="000000"/>
                          </a:solidFill>
                          <a:effectLst/>
                          <a:latin typeface="Gill Sans MT" panose="020B0502020104020203" pitchFamily="34" charset="0"/>
                          <a:cs typeface="Tahoma"/>
                        </a:rPr>
                        <a:t>End of cells contain pores to allow dissolved sugars to move between cells</a:t>
                      </a:r>
                      <a:r>
                        <a:rPr lang="en-GB" sz="1200" b="0" i="0" u="none" strike="noStrike" baseline="0"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Guard Cells and Stoma</a:t>
                      </a:r>
                    </a:p>
                    <a:p>
                      <a:pPr algn="l" fontAlgn="ctr"/>
                      <a:r>
                        <a:rPr lang="en-GB" sz="1200" b="0" i="0" u="none" strike="noStrike" dirty="0">
                          <a:solidFill>
                            <a:srgbClr val="000000"/>
                          </a:solidFill>
                          <a:effectLst/>
                          <a:latin typeface="Gill Sans MT" panose="020B0502020104020203" pitchFamily="34" charset="0"/>
                          <a:cs typeface="Tahoma"/>
                        </a:rPr>
                        <a:t>Guard cells can open the</a:t>
                      </a:r>
                      <a:r>
                        <a:rPr lang="en-GB" sz="1200" b="0" i="0" u="none" strike="noStrike" baseline="0" dirty="0">
                          <a:solidFill>
                            <a:srgbClr val="000000"/>
                          </a:solidFill>
                          <a:effectLst/>
                          <a:latin typeface="Gill Sans MT" panose="020B0502020104020203" pitchFamily="34" charset="0"/>
                          <a:cs typeface="Tahoma"/>
                        </a:rPr>
                        <a:t> stoma</a:t>
                      </a:r>
                      <a:r>
                        <a:rPr lang="en-GB" sz="1200" b="0" i="0" u="none" strike="noStrike" dirty="0">
                          <a:solidFill>
                            <a:srgbClr val="000000"/>
                          </a:solidFill>
                          <a:effectLst/>
                          <a:latin typeface="Gill Sans MT" panose="020B0502020104020203" pitchFamily="34" charset="0"/>
                          <a:cs typeface="Tahoma"/>
                        </a:rPr>
                        <a:t> to</a:t>
                      </a:r>
                      <a:r>
                        <a:rPr lang="en-GB" sz="1200" b="0" i="0" u="none" strike="noStrike" baseline="0" dirty="0">
                          <a:solidFill>
                            <a:srgbClr val="000000"/>
                          </a:solidFill>
                          <a:effectLst/>
                          <a:latin typeface="Gill Sans MT" panose="020B0502020104020203" pitchFamily="34" charset="0"/>
                          <a:cs typeface="Tahoma"/>
                        </a:rPr>
                        <a:t> allow gas exchange or close to prevent water loss.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6939355"/>
                  </a:ext>
                </a:extLst>
              </a:tr>
            </a:tbl>
          </a:graphicData>
        </a:graphic>
      </p:graphicFrame>
      <p:graphicFrame>
        <p:nvGraphicFramePr>
          <p:cNvPr id="17" name="Table 16">
            <a:extLst>
              <a:ext uri="{FF2B5EF4-FFF2-40B4-BE49-F238E27FC236}">
                <a16:creationId xmlns:a16="http://schemas.microsoft.com/office/drawing/2014/main" id="{0AB55AA2-7DCA-45CF-88CF-B1681CFA9930}"/>
              </a:ext>
            </a:extLst>
          </p:cNvPr>
          <p:cNvGraphicFramePr>
            <a:graphicFrameLocks noGrp="1"/>
          </p:cNvGraphicFramePr>
          <p:nvPr/>
        </p:nvGraphicFramePr>
        <p:xfrm>
          <a:off x="338983" y="746529"/>
          <a:ext cx="4826000" cy="6003039"/>
        </p:xfrm>
        <a:graphic>
          <a:graphicData uri="http://schemas.openxmlformats.org/drawingml/2006/table">
            <a:tbl>
              <a:tblPr firstRow="1" bandRow="1">
                <a:tableStyleId>{5940675A-B579-460E-94D1-54222C63F5DA}</a:tableStyleId>
              </a:tblPr>
              <a:tblGrid>
                <a:gridCol w="1258381">
                  <a:extLst>
                    <a:ext uri="{9D8B030D-6E8A-4147-A177-3AD203B41FA5}">
                      <a16:colId xmlns:a16="http://schemas.microsoft.com/office/drawing/2014/main" val="3013602688"/>
                    </a:ext>
                  </a:extLst>
                </a:gridCol>
                <a:gridCol w="3567619">
                  <a:extLst>
                    <a:ext uri="{9D8B030D-6E8A-4147-A177-3AD203B41FA5}">
                      <a16:colId xmlns:a16="http://schemas.microsoft.com/office/drawing/2014/main" val="1605593016"/>
                    </a:ext>
                  </a:extLst>
                </a:gridCol>
              </a:tblGrid>
              <a:tr h="325455">
                <a:tc gridSpan="2">
                  <a:txBody>
                    <a:bodyPr/>
                    <a:lstStyle/>
                    <a:p>
                      <a:r>
                        <a:rPr lang="en-GB" sz="1200" b="0" dirty="0">
                          <a:latin typeface="Gill Sans MT" panose="020B0502020104020203" pitchFamily="34" charset="0"/>
                        </a:rPr>
                        <a:t>Photosynthesis</a:t>
                      </a:r>
                    </a:p>
                  </a:txBody>
                  <a:tcPr anchor="ctr">
                    <a:solidFill>
                      <a:schemeClr val="accent2">
                        <a:lumMod val="60000"/>
                        <a:lumOff val="40000"/>
                      </a:schemeClr>
                    </a:solidFill>
                  </a:tcPr>
                </a:tc>
                <a:tc hMerge="1">
                  <a:txBody>
                    <a:bodyPr/>
                    <a:lstStyle/>
                    <a:p>
                      <a:endParaRPr lang="en-GB" sz="1200" dirty="0"/>
                    </a:p>
                  </a:txBody>
                  <a:tcPr/>
                </a:tc>
                <a:extLst>
                  <a:ext uri="{0D108BD9-81ED-4DB2-BD59-A6C34878D82A}">
                    <a16:rowId xmlns:a16="http://schemas.microsoft.com/office/drawing/2014/main" val="2363983888"/>
                  </a:ext>
                </a:extLst>
              </a:tr>
              <a:tr h="146112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Times New Roman" panose="02020603050405020304" pitchFamily="18" charset="0"/>
                        </a:rPr>
                        <a:t>Photosynthesis</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Times New Roman" panose="02020603050405020304" pitchFamily="18" charset="0"/>
                        </a:rPr>
                        <a:t>Photosynthesis takes place in the chlorophyll</a:t>
                      </a:r>
                    </a:p>
                    <a:p>
                      <a:r>
                        <a:rPr lang="en-GB" sz="1200" b="0" dirty="0">
                          <a:latin typeface="Gill Sans MT" panose="020B0502020104020203" pitchFamily="34" charset="0"/>
                          <a:cs typeface="Times New Roman" panose="02020603050405020304" pitchFamily="18" charset="0"/>
                        </a:rPr>
                        <a:t>Word Equation: 	</a:t>
                      </a:r>
                      <a:br>
                        <a:rPr lang="en-GB" sz="1200" b="0" dirty="0">
                          <a:latin typeface="Gill Sans MT" panose="020B0502020104020203" pitchFamily="34" charset="0"/>
                          <a:cs typeface="Times New Roman" panose="02020603050405020304" pitchFamily="18" charset="0"/>
                        </a:rPr>
                      </a:br>
                      <a:r>
                        <a:rPr lang="en-GB" sz="1200" b="0" dirty="0">
                          <a:latin typeface="Gill Sans MT" panose="020B0502020104020203" pitchFamily="34" charset="0"/>
                          <a:cs typeface="Times New Roman" panose="02020603050405020304" pitchFamily="18" charset="0"/>
                        </a:rPr>
                        <a:t>carbon dioxide + water </a:t>
                      </a:r>
                      <a:r>
                        <a:rPr lang="en-GB" sz="1200" b="0" dirty="0">
                          <a:latin typeface="Gill Sans MT" panose="020B0502020104020203" pitchFamily="34" charset="0"/>
                          <a:cs typeface="Times New Roman" panose="02020603050405020304" pitchFamily="18" charset="0"/>
                          <a:sym typeface="Wingdings" panose="05000000000000000000" pitchFamily="2" charset="2"/>
                        </a:rPr>
                        <a:t> glucose + oxygen + energy</a:t>
                      </a:r>
                    </a:p>
                    <a:p>
                      <a:endParaRPr lang="en-GB" sz="1200" b="0" dirty="0">
                        <a:latin typeface="Gill Sans MT" panose="020B0502020104020203" pitchFamily="34" charset="0"/>
                        <a:cs typeface="Times New Roman" panose="02020603050405020304" pitchFamily="18" charset="0"/>
                        <a:sym typeface="Wingdings" panose="05000000000000000000" pitchFamily="2" charset="2"/>
                      </a:endParaRPr>
                    </a:p>
                    <a:p>
                      <a:r>
                        <a:rPr lang="en-GB" sz="1200" b="0" dirty="0">
                          <a:latin typeface="Gill Sans MT" panose="020B0502020104020203" pitchFamily="34" charset="0"/>
                          <a:cs typeface="Times New Roman" panose="02020603050405020304" pitchFamily="18" charset="0"/>
                          <a:sym typeface="Wingdings" panose="05000000000000000000" pitchFamily="2" charset="2"/>
                        </a:rPr>
                        <a:t>Symbol Equation: 	</a:t>
                      </a:r>
                      <a:br>
                        <a:rPr lang="en-GB" sz="1200" b="0" dirty="0">
                          <a:latin typeface="Gill Sans MT" panose="020B0502020104020203" pitchFamily="34" charset="0"/>
                          <a:cs typeface="Times New Roman" panose="02020603050405020304" pitchFamily="18" charset="0"/>
                          <a:sym typeface="Wingdings" panose="05000000000000000000" pitchFamily="2" charset="2"/>
                        </a:rPr>
                      </a:br>
                      <a:r>
                        <a:rPr lang="en-GB" sz="1200" b="0" dirty="0">
                          <a:latin typeface="Gill Sans MT" panose="020B0502020104020203" pitchFamily="34" charset="0"/>
                          <a:cs typeface="Times New Roman" panose="02020603050405020304" pitchFamily="18" charset="0"/>
                          <a:sym typeface="Wingdings" panose="05000000000000000000" pitchFamily="2" charset="2"/>
                        </a:rPr>
                        <a:t>6CO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  +  6H</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O   C</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b="0" dirty="0">
                          <a:latin typeface="Gill Sans MT" panose="020B0502020104020203" pitchFamily="34" charset="0"/>
                          <a:cs typeface="Times New Roman" panose="02020603050405020304" pitchFamily="18" charset="0"/>
                          <a:sym typeface="Wingdings" panose="05000000000000000000" pitchFamily="2" charset="2"/>
                        </a:rPr>
                        <a:t>H</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12</a:t>
                      </a:r>
                      <a:r>
                        <a:rPr lang="en-GB" sz="1200" b="0" dirty="0">
                          <a:latin typeface="Gill Sans MT" panose="020B0502020104020203" pitchFamily="34" charset="0"/>
                          <a:cs typeface="Times New Roman" panose="02020603050405020304" pitchFamily="18" charset="0"/>
                          <a:sym typeface="Wingdings" panose="05000000000000000000" pitchFamily="2" charset="2"/>
                        </a:rPr>
                        <a:t>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b="0" dirty="0">
                          <a:latin typeface="Gill Sans MT" panose="020B0502020104020203" pitchFamily="34" charset="0"/>
                          <a:cs typeface="Times New Roman" panose="02020603050405020304" pitchFamily="18" charset="0"/>
                          <a:sym typeface="Wingdings" panose="05000000000000000000" pitchFamily="2" charset="2"/>
                        </a:rPr>
                        <a:t>  +  6O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  + energy</a:t>
                      </a:r>
                      <a:endParaRPr lang="en-GB" sz="1200" b="0" dirty="0">
                        <a:latin typeface="Gill Sans MT" panose="020B0502020104020203" pitchFamily="34" charset="0"/>
                        <a:cs typeface="Times New Roman" panose="02020603050405020304" pitchFamily="18" charset="0"/>
                      </a:endParaRP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937766954"/>
                  </a:ext>
                </a:extLst>
              </a:tr>
              <a:tr h="1189032">
                <a:tc>
                  <a:txBody>
                    <a:bodyPr/>
                    <a:lstStyle/>
                    <a:p>
                      <a:pPr marR="0" indent="0" algn="l" rtl="0">
                        <a:lnSpc>
                          <a:spcPct val="119000"/>
                        </a:lnSpc>
                        <a:spcBef>
                          <a:spcPts val="0"/>
                        </a:spcBef>
                        <a:spcAft>
                          <a:spcPts val="600"/>
                        </a:spcAft>
                      </a:pPr>
                      <a:r>
                        <a:rPr lang="en-GB" sz="1200" b="0" dirty="0">
                          <a:latin typeface="Gill Sans MT" panose="020B0502020104020203" pitchFamily="34" charset="0"/>
                          <a:cs typeface="Times New Roman" panose="02020603050405020304" pitchFamily="18" charset="0"/>
                        </a:rPr>
                        <a:t>Uses of glucose from photosynthesis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Energy source in respiration</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Converted in to insoluble starch for storage</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fats or oils for storage</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cellulose to strengthen cell walls</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amino acids for protein synthesis</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76205967"/>
                  </a:ext>
                </a:extLst>
              </a:tr>
              <a:tr h="71627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Limiting factor (of photosynthesis)</a:t>
                      </a:r>
                    </a:p>
                  </a:txBody>
                  <a:tcPr marL="36576" marR="36576" marT="36576" marB="36576" anchor="ctr"/>
                </a:tc>
                <a:tc>
                  <a:txBody>
                    <a:bodyPr/>
                    <a:lstStyle/>
                    <a:p>
                      <a:pPr marR="0" indent="0" algn="l" rtl="0">
                        <a:lnSpc>
                          <a:spcPct val="119000"/>
                        </a:lnSpc>
                        <a:spcBef>
                          <a:spcPts val="0"/>
                        </a:spcBef>
                        <a:spcAft>
                          <a:spcPts val="600"/>
                        </a:spcAft>
                      </a:pPr>
                      <a:r>
                        <a:rPr lang="en-GB" sz="1200" b="0" i="0" u="none" strike="noStrike" dirty="0">
                          <a:solidFill>
                            <a:srgbClr val="000000"/>
                          </a:solidFill>
                          <a:effectLst/>
                          <a:latin typeface="Gill Sans MT" panose="020B0502020104020203" pitchFamily="34" charset="0"/>
                          <a:cs typeface="Tahoma"/>
                        </a:rPr>
                        <a:t>The factor that stops the rate of photosynthesis from increasing;</a:t>
                      </a:r>
                      <a:r>
                        <a:rPr lang="en-GB" sz="1200" b="0" i="0" u="none" strike="noStrike" baseline="0" dirty="0">
                          <a:solidFill>
                            <a:srgbClr val="000000"/>
                          </a:solidFill>
                          <a:effectLst/>
                          <a:latin typeface="Gill Sans MT" panose="020B0502020104020203" pitchFamily="34" charset="0"/>
                          <a:cs typeface="Tahoma"/>
                        </a:rPr>
                        <a:t> could be</a:t>
                      </a:r>
                      <a:r>
                        <a:rPr lang="en-GB" sz="1200" b="0" i="0" u="none" strike="noStrike" dirty="0">
                          <a:solidFill>
                            <a:srgbClr val="000000"/>
                          </a:solidFill>
                          <a:effectLst/>
                          <a:latin typeface="Gill Sans MT" panose="020B0502020104020203" pitchFamily="34" charset="0"/>
                          <a:cs typeface="Tahoma"/>
                        </a:rPr>
                        <a:t>  light intensity,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concentration, temperature or amount of chlorophyll</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51018570"/>
                  </a:ext>
                </a:extLst>
              </a:tr>
              <a:tr h="353777">
                <a:tc gridSpan="2">
                  <a:txBody>
                    <a:bodyPr/>
                    <a:lstStyle/>
                    <a:p>
                      <a:pPr marR="0" indent="0" algn="l" rtl="0">
                        <a:lnSpc>
                          <a:spcPct val="119000"/>
                        </a:lnSpc>
                        <a:spcBef>
                          <a:spcPts val="600"/>
                        </a:spcBef>
                        <a:spcAft>
                          <a:spcPts val="600"/>
                        </a:spcAft>
                      </a:pPr>
                      <a:r>
                        <a:rPr lang="en-GB" sz="1200" b="0" i="0" u="none" strike="noStrike" baseline="0" dirty="0">
                          <a:solidFill>
                            <a:schemeClr val="tx1"/>
                          </a:solidFill>
                          <a:effectLst/>
                          <a:latin typeface="Gill Sans MT" panose="020B0502020104020203" pitchFamily="34" charset="0"/>
                          <a:cs typeface="Tahoma"/>
                        </a:rPr>
                        <a:t>Movement within Plants</a:t>
                      </a:r>
                      <a:endParaRPr lang="en-GB" sz="1200" b="0" kern="1400" dirty="0">
                        <a:ln>
                          <a:noFill/>
                        </a:ln>
                        <a:solidFill>
                          <a:schemeClr val="tx1"/>
                        </a:solidFill>
                        <a:effectLst/>
                        <a:latin typeface="Gill Sans MT" panose="020B0502020104020203" pitchFamily="34" charset="0"/>
                      </a:endParaRPr>
                    </a:p>
                  </a:txBody>
                  <a:tcPr marL="36576" marR="36576" marT="36576" marB="36576" anchor="ctr">
                    <a:solidFill>
                      <a:schemeClr val="accent6">
                        <a:lumMod val="60000"/>
                        <a:lumOff val="40000"/>
                      </a:schemeClr>
                    </a:solidFill>
                  </a:tcPr>
                </a:tc>
                <a:tc hMerge="1">
                  <a:txBody>
                    <a:bodyPr/>
                    <a:lstStyle/>
                    <a:p>
                      <a:pPr marR="0" indent="0" algn="l" rtl="0">
                        <a:lnSpc>
                          <a:spcPct val="119000"/>
                        </a:lnSpc>
                        <a:spcBef>
                          <a:spcPts val="0"/>
                        </a:spcBef>
                        <a:spcAft>
                          <a:spcPts val="600"/>
                        </a:spcAft>
                      </a:pP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004446201"/>
                  </a:ext>
                </a:extLst>
              </a:tr>
              <a:tr h="719069">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loss of water vapour from the leaves by</a:t>
                      </a:r>
                      <a:r>
                        <a:rPr lang="en-GB" sz="1200" b="0" i="0" u="none" strike="noStrike" baseline="0" dirty="0">
                          <a:solidFill>
                            <a:srgbClr val="000000"/>
                          </a:solidFill>
                          <a:effectLst/>
                          <a:latin typeface="Gill Sans MT" panose="020B0502020104020203" pitchFamily="34" charset="0"/>
                          <a:cs typeface="Tahoma"/>
                        </a:rPr>
                        <a:t> evaporation from cells and then out through the stomata</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tc>
                <a:extLst>
                  <a:ext uri="{0D108BD9-81ED-4DB2-BD59-A6C34878D82A}">
                    <a16:rowId xmlns:a16="http://schemas.microsoft.com/office/drawing/2014/main" val="3976756311"/>
                  </a:ext>
                </a:extLst>
              </a:tr>
              <a:tr h="719069">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 Stream</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water from the roots, up the stem to the leaves.</a:t>
                      </a:r>
                    </a:p>
                  </a:txBody>
                  <a:tcPr marL="12700" marR="12700" marT="12700" marB="0" anchor="ctr"/>
                </a:tc>
                <a:extLst>
                  <a:ext uri="{0D108BD9-81ED-4DB2-BD59-A6C34878D82A}">
                    <a16:rowId xmlns:a16="http://schemas.microsoft.com/office/drawing/2014/main" val="2132556114"/>
                  </a:ext>
                </a:extLst>
              </a:tr>
              <a:tr h="499414">
                <a:tc>
                  <a:txBody>
                    <a:bodyPr/>
                    <a:lstStyle/>
                    <a:p>
                      <a:pPr algn="l" fontAlgn="ctr"/>
                      <a:r>
                        <a:rPr lang="en-GB" sz="1200" b="0" i="0" u="none" strike="noStrike" dirty="0">
                          <a:solidFill>
                            <a:srgbClr val="000000"/>
                          </a:solidFill>
                          <a:effectLst/>
                          <a:latin typeface="Gill Sans MT" panose="020B0502020104020203" pitchFamily="34" charset="0"/>
                          <a:cs typeface="Tahoma"/>
                        </a:rPr>
                        <a:t>Translocation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dissolved</a:t>
                      </a:r>
                      <a:r>
                        <a:rPr lang="en-GB" sz="1200" b="0" i="0" u="none" strike="noStrike" baseline="0" dirty="0">
                          <a:solidFill>
                            <a:srgbClr val="000000"/>
                          </a:solidFill>
                          <a:effectLst/>
                          <a:latin typeface="Gill Sans MT" panose="020B0502020104020203" pitchFamily="34" charset="0"/>
                          <a:cs typeface="Tahoma"/>
                        </a:rPr>
                        <a:t> sugars 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404830113"/>
                  </a:ext>
                </a:extLst>
              </a:tr>
            </a:tbl>
          </a:graphicData>
        </a:graphic>
      </p:graphicFrame>
      <p:pic>
        <p:nvPicPr>
          <p:cNvPr id="18" name="Picture 17">
            <a:extLst>
              <a:ext uri="{FF2B5EF4-FFF2-40B4-BE49-F238E27FC236}">
                <a16:creationId xmlns:a16="http://schemas.microsoft.com/office/drawing/2014/main" id="{85C27429-D5C7-43D3-AA15-F19298C4BE44}"/>
              </a:ext>
            </a:extLst>
          </p:cNvPr>
          <p:cNvPicPr>
            <a:picLocks noChangeAspect="1"/>
          </p:cNvPicPr>
          <p:nvPr/>
        </p:nvPicPr>
        <p:blipFill>
          <a:blip r:embed="rId2"/>
          <a:stretch>
            <a:fillRect/>
          </a:stretch>
        </p:blipFill>
        <p:spPr>
          <a:xfrm>
            <a:off x="5549428" y="998146"/>
            <a:ext cx="1239488" cy="833638"/>
          </a:xfrm>
          <a:prstGeom prst="rect">
            <a:avLst/>
          </a:prstGeom>
        </p:spPr>
      </p:pic>
      <p:pic>
        <p:nvPicPr>
          <p:cNvPr id="19" name="Picture 18">
            <a:extLst>
              <a:ext uri="{FF2B5EF4-FFF2-40B4-BE49-F238E27FC236}">
                <a16:creationId xmlns:a16="http://schemas.microsoft.com/office/drawing/2014/main" id="{60B951FD-575A-4904-ABE4-08E58A3E0221}"/>
              </a:ext>
            </a:extLst>
          </p:cNvPr>
          <p:cNvPicPr>
            <a:picLocks noChangeAspect="1"/>
          </p:cNvPicPr>
          <p:nvPr/>
        </p:nvPicPr>
        <p:blipFill rotWithShape="1">
          <a:blip r:embed="rId3"/>
          <a:srcRect r="51025" b="16876"/>
          <a:stretch/>
        </p:blipFill>
        <p:spPr>
          <a:xfrm>
            <a:off x="7371503" y="882698"/>
            <a:ext cx="640788" cy="1092394"/>
          </a:xfrm>
          <a:prstGeom prst="rect">
            <a:avLst/>
          </a:prstGeom>
        </p:spPr>
      </p:pic>
      <p:pic>
        <p:nvPicPr>
          <p:cNvPr id="20" name="Picture 19">
            <a:extLst>
              <a:ext uri="{FF2B5EF4-FFF2-40B4-BE49-F238E27FC236}">
                <a16:creationId xmlns:a16="http://schemas.microsoft.com/office/drawing/2014/main" id="{0C31D676-78AA-4FFC-A326-4810B2A67D86}"/>
              </a:ext>
            </a:extLst>
          </p:cNvPr>
          <p:cNvPicPr>
            <a:picLocks noChangeAspect="1"/>
          </p:cNvPicPr>
          <p:nvPr/>
        </p:nvPicPr>
        <p:blipFill rotWithShape="1">
          <a:blip r:embed="rId3"/>
          <a:srcRect l="42936" r="1620" b="16876"/>
          <a:stretch/>
        </p:blipFill>
        <p:spPr>
          <a:xfrm>
            <a:off x="8932803" y="928474"/>
            <a:ext cx="695188" cy="1046856"/>
          </a:xfrm>
          <a:prstGeom prst="rect">
            <a:avLst/>
          </a:prstGeom>
        </p:spPr>
      </p:pic>
      <p:pic>
        <p:nvPicPr>
          <p:cNvPr id="21" name="Picture 20">
            <a:extLst>
              <a:ext uri="{FF2B5EF4-FFF2-40B4-BE49-F238E27FC236}">
                <a16:creationId xmlns:a16="http://schemas.microsoft.com/office/drawing/2014/main" id="{30681A15-D892-4588-9FC9-E247EBDE2A9C}"/>
              </a:ext>
            </a:extLst>
          </p:cNvPr>
          <p:cNvPicPr>
            <a:picLocks noChangeAspect="1"/>
          </p:cNvPicPr>
          <p:nvPr/>
        </p:nvPicPr>
        <p:blipFill rotWithShape="1">
          <a:blip r:embed="rId4"/>
          <a:srcRect t="12317" r="59760" b="18911"/>
          <a:stretch/>
        </p:blipFill>
        <p:spPr>
          <a:xfrm>
            <a:off x="10548503" y="921480"/>
            <a:ext cx="1076172" cy="986970"/>
          </a:xfrm>
          <a:prstGeom prst="rect">
            <a:avLst/>
          </a:prstGeom>
        </p:spPr>
      </p:pic>
      <p:graphicFrame>
        <p:nvGraphicFramePr>
          <p:cNvPr id="22" name="Table 21">
            <a:extLst>
              <a:ext uri="{FF2B5EF4-FFF2-40B4-BE49-F238E27FC236}">
                <a16:creationId xmlns:a16="http://schemas.microsoft.com/office/drawing/2014/main" id="{FB613523-1D61-4FA9-879F-F03743159A1B}"/>
              </a:ext>
            </a:extLst>
          </p:cNvPr>
          <p:cNvGraphicFramePr>
            <a:graphicFrameLocks noGrp="1"/>
          </p:cNvGraphicFramePr>
          <p:nvPr/>
        </p:nvGraphicFramePr>
        <p:xfrm>
          <a:off x="5247923" y="3340576"/>
          <a:ext cx="6761197" cy="3411092"/>
        </p:xfrm>
        <a:graphic>
          <a:graphicData uri="http://schemas.openxmlformats.org/drawingml/2006/table">
            <a:tbl>
              <a:tblPr firstRow="1" bandRow="1">
                <a:tableStyleId>{5C22544A-7EE6-4342-B048-85BDC9FD1C3A}</a:tableStyleId>
              </a:tblPr>
              <a:tblGrid>
                <a:gridCol w="1423039">
                  <a:extLst>
                    <a:ext uri="{9D8B030D-6E8A-4147-A177-3AD203B41FA5}">
                      <a16:colId xmlns:a16="http://schemas.microsoft.com/office/drawing/2014/main" val="20000"/>
                    </a:ext>
                  </a:extLst>
                </a:gridCol>
                <a:gridCol w="5338158">
                  <a:extLst>
                    <a:ext uri="{9D8B030D-6E8A-4147-A177-3AD203B41FA5}">
                      <a16:colId xmlns:a16="http://schemas.microsoft.com/office/drawing/2014/main" val="20001"/>
                    </a:ext>
                  </a:extLst>
                </a:gridCol>
              </a:tblGrid>
              <a:tr h="314484">
                <a:tc gridSpan="2">
                  <a:txBody>
                    <a:bodyPr/>
                    <a:lstStyle/>
                    <a:p>
                      <a:pPr algn="l" fontAlgn="ctr"/>
                      <a:r>
                        <a:rPr lang="en-GB" sz="1200" b="0" i="0" u="none" strike="noStrike" dirty="0">
                          <a:solidFill>
                            <a:srgbClr val="000000"/>
                          </a:solidFill>
                          <a:effectLst/>
                          <a:latin typeface="Gill Sans MT" panose="020B0502020104020203" pitchFamily="34" charset="0"/>
                          <a:cs typeface="Tahoma"/>
                        </a:rPr>
                        <a:t>Leaf structure and plant tissues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en-GB" sz="1000" b="0" i="0" u="none" strike="noStrike" dirty="0">
                        <a:solidFill>
                          <a:srgbClr val="000000"/>
                        </a:solidFill>
                        <a:effectLst/>
                        <a:latin typeface="+mn-lt"/>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3219663"/>
                  </a:ext>
                </a:extLst>
              </a:tr>
              <a:tr h="243461">
                <a:tc>
                  <a:txBody>
                    <a:bodyPr/>
                    <a:lstStyle/>
                    <a:p>
                      <a:pPr algn="l" fontAlgn="ctr"/>
                      <a:r>
                        <a:rPr lang="en-GB" sz="1200" b="1" i="0" u="none" strike="noStrike" dirty="0">
                          <a:solidFill>
                            <a:srgbClr val="000000"/>
                          </a:solidFill>
                          <a:effectLst/>
                          <a:latin typeface="Gill Sans MT" panose="020B0502020104020203" pitchFamily="34" charset="0"/>
                          <a:cs typeface="Tahoma"/>
                        </a:rPr>
                        <a:t>Leaf part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Function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091793"/>
                  </a:ext>
                </a:extLst>
              </a:tr>
              <a:tr h="243461">
                <a:tc>
                  <a:txBody>
                    <a:bodyPr/>
                    <a:lstStyle/>
                    <a:p>
                      <a:pPr algn="l" fontAlgn="ctr"/>
                      <a:r>
                        <a:rPr lang="en-GB" sz="1200" b="0" i="0" u="none" strike="noStrike" dirty="0">
                          <a:solidFill>
                            <a:srgbClr val="000000"/>
                          </a:solidFill>
                          <a:effectLst/>
                          <a:latin typeface="Gill Sans MT" panose="020B0502020104020203" pitchFamily="34" charset="0"/>
                          <a:cs typeface="Tahoma"/>
                        </a:rPr>
                        <a:t>Epidermis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Cover the surfaces of the leaf;</a:t>
                      </a:r>
                      <a:r>
                        <a:rPr lang="en-GB" sz="1200" b="0" i="0" u="none" strike="noStrike" baseline="0" dirty="0">
                          <a:solidFill>
                            <a:srgbClr val="000000"/>
                          </a:solidFill>
                          <a:effectLst/>
                          <a:latin typeface="Gill Sans MT" panose="020B0502020104020203" pitchFamily="34" charset="0"/>
                          <a:cs typeface="Tahoma"/>
                        </a:rPr>
                        <a:t> lets light penetrate.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 Xylem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Carries water and minerals</a:t>
                      </a:r>
                      <a:r>
                        <a:rPr lang="en-GB" sz="1200" b="0" i="0" u="none" strike="noStrike" baseline="0" dirty="0">
                          <a:solidFill>
                            <a:srgbClr val="000000"/>
                          </a:solidFill>
                          <a:effectLst/>
                          <a:latin typeface="Gill Sans MT" panose="020B0502020104020203" pitchFamily="34" charset="0"/>
                          <a:cs typeface="Tahoma"/>
                        </a:rPr>
                        <a:t> from the roots 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191159"/>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Phloem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Carries dissolved</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sugars made through</a:t>
                      </a:r>
                      <a:r>
                        <a:rPr lang="en-GB" sz="1200" b="0" i="0" u="none" strike="noStrike" baseline="0" dirty="0">
                          <a:solidFill>
                            <a:srgbClr val="000000"/>
                          </a:solidFill>
                          <a:effectLst/>
                          <a:latin typeface="Gill Sans MT" panose="020B0502020104020203" pitchFamily="34" charset="0"/>
                          <a:cs typeface="Tahoma"/>
                        </a:rPr>
                        <a:t> photosynthesis around the plant.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770623"/>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Palisade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a:t>
                      </a:r>
                      <a:r>
                        <a:rPr lang="en-GB" sz="1200" b="0" i="0" u="none" strike="noStrike" baseline="0" dirty="0">
                          <a:solidFill>
                            <a:srgbClr val="000000"/>
                          </a:solidFill>
                          <a:effectLst/>
                          <a:latin typeface="Gill Sans MT" panose="020B0502020104020203" pitchFamily="34" charset="0"/>
                          <a:cs typeface="Tahoma"/>
                        </a:rPr>
                        <a:t> most photosynthesis takes place.  Cells contain many chloroplasts.  Absorbs light.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Spongy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a:t>
                      </a:r>
                      <a:r>
                        <a:rPr lang="en-GB" sz="1200" b="0" i="0" u="none" strike="noStrike" baseline="0" dirty="0">
                          <a:solidFill>
                            <a:srgbClr val="000000"/>
                          </a:solidFill>
                          <a:effectLst/>
                          <a:latin typeface="Gill Sans MT" panose="020B0502020104020203" pitchFamily="34" charset="0"/>
                          <a:cs typeface="Tahoma"/>
                        </a:rPr>
                        <a:t> photosynthesis.  Has air spaces for diffusion of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and 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6867363"/>
                  </a:ext>
                </a:extLst>
              </a:tr>
              <a:tr h="243461">
                <a:tc>
                  <a:txBody>
                    <a:bodyPr/>
                    <a:lstStyle/>
                    <a:p>
                      <a:pPr algn="l" fontAlgn="ctr"/>
                      <a:r>
                        <a:rPr lang="en-GB" sz="1200" b="0" i="0" u="none" strike="noStrike" dirty="0">
                          <a:solidFill>
                            <a:srgbClr val="000000"/>
                          </a:solidFill>
                          <a:effectLst/>
                          <a:latin typeface="Gill Sans MT" panose="020B0502020104020203" pitchFamily="34" charset="0"/>
                          <a:cs typeface="Tahoma"/>
                        </a:rPr>
                        <a:t>Guard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Cells that open and close stomata.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069241"/>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Stoma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Opening</a:t>
                      </a:r>
                      <a:r>
                        <a:rPr lang="en-GB" sz="1200" b="0" i="0" u="none" strike="noStrike" baseline="0" dirty="0">
                          <a:solidFill>
                            <a:srgbClr val="000000"/>
                          </a:solidFill>
                          <a:effectLst/>
                          <a:latin typeface="Gill Sans MT" panose="020B0502020104020203" pitchFamily="34" charset="0"/>
                          <a:cs typeface="Tahoma"/>
                        </a:rPr>
                        <a:t> that allows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and 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to diffuse in and out of the leaf.</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3313438"/>
                  </a:ext>
                </a:extLst>
              </a:tr>
            </a:tbl>
          </a:graphicData>
        </a:graphic>
      </p:graphicFrame>
      <p:sp>
        <p:nvSpPr>
          <p:cNvPr id="11" name="TextBox 10"/>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TextBox 11"/>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spTree>
    <p:extLst>
      <p:ext uri="{BB962C8B-B14F-4D97-AF65-F5344CB8AC3E}">
        <p14:creationId xmlns:p14="http://schemas.microsoft.com/office/powerpoint/2010/main" val="367839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8" y="224590"/>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6" name="Table 5"/>
          <p:cNvGraphicFramePr>
            <a:graphicFrameLocks noGrp="1"/>
          </p:cNvGraphicFramePr>
          <p:nvPr>
            <p:extLst>
              <p:ext uri="{D42A27DB-BD31-4B8C-83A1-F6EECF244321}">
                <p14:modId xmlns:p14="http://schemas.microsoft.com/office/powerpoint/2010/main" val="3678324937"/>
              </p:ext>
            </p:extLst>
          </p:nvPr>
        </p:nvGraphicFramePr>
        <p:xfrm>
          <a:off x="2021305" y="134604"/>
          <a:ext cx="4246492" cy="6636853"/>
        </p:xfrm>
        <a:graphic>
          <a:graphicData uri="http://schemas.openxmlformats.org/drawingml/2006/table">
            <a:tbl>
              <a:tblPr firstRow="1" bandRow="1">
                <a:tableStyleId>{5940675A-B579-460E-94D1-54222C63F5DA}</a:tableStyleId>
              </a:tblPr>
              <a:tblGrid>
                <a:gridCol w="2149642">
                  <a:extLst>
                    <a:ext uri="{9D8B030D-6E8A-4147-A177-3AD203B41FA5}">
                      <a16:colId xmlns:a16="http://schemas.microsoft.com/office/drawing/2014/main" val="20000"/>
                    </a:ext>
                  </a:extLst>
                </a:gridCol>
                <a:gridCol w="2096850">
                  <a:extLst>
                    <a:ext uri="{9D8B030D-6E8A-4147-A177-3AD203B41FA5}">
                      <a16:colId xmlns:a16="http://schemas.microsoft.com/office/drawing/2014/main" val="20001"/>
                    </a:ext>
                  </a:extLst>
                </a:gridCol>
              </a:tblGrid>
              <a:tr h="269417">
                <a:tc>
                  <a:txBody>
                    <a:bodyPr/>
                    <a:lstStyle/>
                    <a:p>
                      <a:pPr algn="ctr"/>
                      <a:r>
                        <a:rPr lang="en-GB" sz="1200" b="1" dirty="0">
                          <a:latin typeface="Gill Sans"/>
                        </a:rPr>
                        <a:t>Spanish</a:t>
                      </a:r>
                    </a:p>
                  </a:txBody>
                  <a:tcPr anchor="ctr">
                    <a:solidFill>
                      <a:srgbClr val="FFCCFF"/>
                    </a:solidFill>
                  </a:tcPr>
                </a:tc>
                <a:tc>
                  <a:txBody>
                    <a:bodyPr/>
                    <a:lstStyle/>
                    <a:p>
                      <a:pPr algn="ctr"/>
                      <a:r>
                        <a:rPr lang="en-GB" sz="1200" b="1" dirty="0">
                          <a:latin typeface="Gill Sans"/>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artístico</a:t>
                      </a:r>
                      <a:r>
                        <a:rPr lang="en-GB" sz="1000" kern="1400" dirty="0">
                          <a:ln>
                            <a:noFill/>
                          </a:ln>
                          <a:solidFill>
                            <a:srgbClr val="000000"/>
                          </a:solidFill>
                          <a:effectLst/>
                          <a:latin typeface="Gill Sans"/>
                        </a:rPr>
                        <a:t> (married)</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000" kern="1400" dirty="0">
                          <a:ln>
                            <a:noFill/>
                          </a:ln>
                          <a:solidFill>
                            <a:srgbClr val="000000"/>
                          </a:solidFill>
                          <a:effectLst/>
                          <a:latin typeface="Gill Sans"/>
                        </a:rPr>
                        <a:t>artistic)</a:t>
                      </a:r>
                    </a:p>
                  </a:txBody>
                  <a:tcPr marL="36576" marR="36576" marT="36576" marB="36576" anchor="ctr"/>
                </a:tc>
                <a:extLst>
                  <a:ext uri="{0D108BD9-81ED-4DB2-BD59-A6C34878D82A}">
                    <a16:rowId xmlns:a16="http://schemas.microsoft.com/office/drawing/2014/main" val="10001"/>
                  </a:ext>
                </a:extLst>
              </a:tr>
              <a:tr h="428074">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conocido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Known</a:t>
                      </a:r>
                    </a:p>
                  </a:txBody>
                  <a:tcPr marL="36576" marR="36576" marT="36576" marB="36576" anchor="ctr"/>
                </a:tc>
                <a:extLst>
                  <a:ext uri="{0D108BD9-81ED-4DB2-BD59-A6C34878D82A}">
                    <a16:rowId xmlns:a16="http://schemas.microsoft.com/office/drawing/2014/main" val="52150185"/>
                  </a:ext>
                </a:extLst>
              </a:tr>
              <a:tr h="296320">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especial</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Special</a:t>
                      </a:r>
                    </a:p>
                  </a:txBody>
                  <a:tcPr marL="36576" marR="36576" marT="36576" marB="36576" anchor="ctr"/>
                </a:tc>
                <a:extLst>
                  <a:ext uri="{0D108BD9-81ED-4DB2-BD59-A6C34878D82A}">
                    <a16:rowId xmlns:a16="http://schemas.microsoft.com/office/drawing/2014/main" val="1675296369"/>
                  </a:ext>
                </a:extLst>
              </a:tr>
              <a:tr h="428074">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famoso</a:t>
                      </a:r>
                      <a:endParaRPr lang="es-ES"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Famous</a:t>
                      </a:r>
                    </a:p>
                  </a:txBody>
                  <a:tcPr marL="36576" marR="36576" marT="36576" marB="36576" anchor="ctr"/>
                </a:tc>
                <a:extLst>
                  <a:ext uri="{0D108BD9-81ED-4DB2-BD59-A6C34878D82A}">
                    <a16:rowId xmlns:a16="http://schemas.microsoft.com/office/drawing/2014/main" val="400646407"/>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guapo</a:t>
                      </a:r>
                      <a:endParaRPr lang="es-ES"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Good-looking</a:t>
                      </a:r>
                    </a:p>
                  </a:txBody>
                  <a:tcPr marL="36576" marR="36576" marT="36576" marB="36576" anchor="ctr"/>
                </a:tc>
                <a:extLst>
                  <a:ext uri="{0D108BD9-81ED-4DB2-BD59-A6C34878D82A}">
                    <a16:rowId xmlns:a16="http://schemas.microsoft.com/office/drawing/2014/main" val="3038578441"/>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inglés</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English</a:t>
                      </a:r>
                    </a:p>
                  </a:txBody>
                  <a:tcPr marL="36576" marR="36576" marT="36576" marB="36576" anchor="ctr"/>
                </a:tc>
                <a:extLst>
                  <a:ext uri="{0D108BD9-81ED-4DB2-BD59-A6C34878D82A}">
                    <a16:rowId xmlns:a16="http://schemas.microsoft.com/office/drawing/2014/main" val="3291758014"/>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joven</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Young</a:t>
                      </a:r>
                    </a:p>
                  </a:txBody>
                  <a:tcPr marL="36576" marR="36576" marT="36576" marB="36576" anchor="ctr"/>
                </a:tc>
                <a:extLst>
                  <a:ext uri="{0D108BD9-81ED-4DB2-BD59-A6C34878D82A}">
                    <a16:rowId xmlns:a16="http://schemas.microsoft.com/office/drawing/2014/main" val="2969372953"/>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muerto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Dead</a:t>
                      </a:r>
                    </a:p>
                  </a:txBody>
                  <a:tcPr marL="36576" marR="36576" marT="36576" marB="36576" anchor="ctr"/>
                </a:tc>
                <a:extLst>
                  <a:ext uri="{0D108BD9-81ED-4DB2-BD59-A6C34878D82A}">
                    <a16:rowId xmlns:a16="http://schemas.microsoft.com/office/drawing/2014/main" val="3410485351"/>
                  </a:ext>
                </a:extLst>
              </a:tr>
              <a:tr h="296320">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popular </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Popular</a:t>
                      </a:r>
                    </a:p>
                  </a:txBody>
                  <a:tcPr marL="36576" marR="36576" marT="36576" marB="36576" anchor="ctr"/>
                </a:tc>
                <a:extLst>
                  <a:ext uri="{0D108BD9-81ED-4DB2-BD59-A6C34878D82A}">
                    <a16:rowId xmlns:a16="http://schemas.microsoft.com/office/drawing/2014/main" val="2647471236"/>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rico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Rich</a:t>
                      </a:r>
                    </a:p>
                  </a:txBody>
                  <a:tcPr marL="36576" marR="36576" marT="36576" marB="36576" anchor="ctr"/>
                </a:tc>
                <a:extLst>
                  <a:ext uri="{0D108BD9-81ED-4DB2-BD59-A6C34878D82A}">
                    <a16:rowId xmlns:a16="http://schemas.microsoft.com/office/drawing/2014/main" val="3846391679"/>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soltero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Single</a:t>
                      </a:r>
                    </a:p>
                  </a:txBody>
                  <a:tcPr marL="36576" marR="36576" marT="36576" marB="36576" anchor="ctr"/>
                </a:tc>
                <a:extLst>
                  <a:ext uri="{0D108BD9-81ED-4DB2-BD59-A6C34878D82A}">
                    <a16:rowId xmlns:a16="http://schemas.microsoft.com/office/drawing/2014/main" val="1080945681"/>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casado</a:t>
                      </a:r>
                      <a:r>
                        <a:rPr lang="en-GB" sz="1000" kern="1400" dirty="0">
                          <a:ln>
                            <a:noFill/>
                          </a:ln>
                          <a:solidFill>
                            <a:srgbClr val="000000"/>
                          </a:solidFill>
                          <a:effectLst/>
                          <a:latin typeface="Gill Sans"/>
                        </a:rPr>
                        <a:t> </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married</a:t>
                      </a:r>
                    </a:p>
                  </a:txBody>
                  <a:tcPr marL="36576" marR="36576" marT="36576" marB="36576" anchor="ctr"/>
                </a:tc>
                <a:extLst>
                  <a:ext uri="{0D108BD9-81ED-4DB2-BD59-A6C34878D82A}">
                    <a16:rowId xmlns:a16="http://schemas.microsoft.com/office/drawing/2014/main" val="4066908881"/>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actriz</a:t>
                      </a:r>
                      <a:r>
                        <a:rPr lang="en-GB" sz="1000" kern="1400" dirty="0">
                          <a:ln>
                            <a:noFill/>
                          </a:ln>
                          <a:solidFill>
                            <a:srgbClr val="000000"/>
                          </a:solidFill>
                          <a:effectLst/>
                          <a:latin typeface="Gill Sans"/>
                        </a:rPr>
                        <a:t> </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Actress</a:t>
                      </a:r>
                    </a:p>
                  </a:txBody>
                  <a:tcPr marL="36576" marR="36576" marT="36576" marB="36576" anchor="ctr"/>
                </a:tc>
                <a:extLst>
                  <a:ext uri="{0D108BD9-81ED-4DB2-BD59-A6C34878D82A}">
                    <a16:rowId xmlns:a16="http://schemas.microsoft.com/office/drawing/2014/main" val="2064869731"/>
                  </a:ext>
                </a:extLst>
              </a:tr>
              <a:tr h="296320">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canción </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Song</a:t>
                      </a:r>
                    </a:p>
                  </a:txBody>
                  <a:tcPr marL="36576" marR="36576" marT="36576" marB="36576" anchor="ctr"/>
                </a:tc>
                <a:extLst>
                  <a:ext uri="{0D108BD9-81ED-4DB2-BD59-A6C34878D82A}">
                    <a16:rowId xmlns:a16="http://schemas.microsoft.com/office/drawing/2014/main" val="2389075743"/>
                  </a:ext>
                </a:extLst>
              </a:tr>
              <a:tr h="321669">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carrera</a:t>
                      </a:r>
                      <a:endParaRPr lang="es-ES"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Career</a:t>
                      </a:r>
                    </a:p>
                  </a:txBody>
                  <a:tcPr marL="36576" marR="36576" marT="36576" marB="36576" anchor="ctr"/>
                </a:tc>
                <a:extLst>
                  <a:ext uri="{0D108BD9-81ED-4DB2-BD59-A6C34878D82A}">
                    <a16:rowId xmlns:a16="http://schemas.microsoft.com/office/drawing/2014/main" val="10002"/>
                  </a:ext>
                </a:extLst>
              </a:tr>
              <a:tr h="296320">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droga</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Drug</a:t>
                      </a:r>
                    </a:p>
                  </a:txBody>
                  <a:tcPr marL="36576" marR="36576" marT="36576" marB="36576" anchor="ctr"/>
                </a:tc>
                <a:extLst>
                  <a:ext uri="{0D108BD9-81ED-4DB2-BD59-A6C34878D82A}">
                    <a16:rowId xmlns:a16="http://schemas.microsoft.com/office/drawing/2014/main" val="10003"/>
                  </a:ext>
                </a:extLst>
              </a:tr>
              <a:tr h="295797">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entrevista</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Interview</a:t>
                      </a:r>
                    </a:p>
                  </a:txBody>
                  <a:tcPr marL="36576" marR="36576" marT="36576" marB="36576" anchor="ctr"/>
                </a:tc>
                <a:extLst>
                  <a:ext uri="{0D108BD9-81ED-4DB2-BD59-A6C34878D82A}">
                    <a16:rowId xmlns:a16="http://schemas.microsoft.com/office/drawing/2014/main" val="10004"/>
                  </a:ext>
                </a:extLst>
              </a:tr>
              <a:tr h="312888">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estrella</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Star</a:t>
                      </a:r>
                    </a:p>
                  </a:txBody>
                  <a:tcPr marL="36576" marR="36576" marT="36576" marB="36576" anchor="ctr"/>
                </a:tc>
                <a:extLst>
                  <a:ext uri="{0D108BD9-81ED-4DB2-BD59-A6C34878D82A}">
                    <a16:rowId xmlns:a16="http://schemas.microsoft.com/office/drawing/2014/main" val="3925240874"/>
                  </a:ext>
                </a:extLst>
              </a:tr>
              <a:tr h="428074">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identidad</a:t>
                      </a:r>
                      <a:endParaRPr lang="es-ES"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Identity</a:t>
                      </a:r>
                    </a:p>
                  </a:txBody>
                  <a:tcPr marL="36576" marR="36576" marT="36576" marB="36576" anchor="ctr"/>
                </a:tc>
                <a:extLst>
                  <a:ext uri="{0D108BD9-81ED-4DB2-BD59-A6C34878D82A}">
                    <a16:rowId xmlns:a16="http://schemas.microsoft.com/office/drawing/2014/main" val="1773897719"/>
                  </a:ext>
                </a:extLst>
              </a:tr>
              <a:tr h="295797">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imagen</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Image/picture</a:t>
                      </a:r>
                    </a:p>
                  </a:txBody>
                  <a:tcPr marL="36576" marR="36576" marT="36576" marB="36576" anchor="ctr"/>
                </a:tc>
                <a:extLst>
                  <a:ext uri="{0D108BD9-81ED-4DB2-BD59-A6C34878D82A}">
                    <a16:rowId xmlns:a16="http://schemas.microsoft.com/office/drawing/2014/main" val="3487442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66145391"/>
              </p:ext>
            </p:extLst>
          </p:nvPr>
        </p:nvGraphicFramePr>
        <p:xfrm>
          <a:off x="6635549" y="134604"/>
          <a:ext cx="4465588" cy="6657781"/>
        </p:xfrm>
        <a:graphic>
          <a:graphicData uri="http://schemas.openxmlformats.org/drawingml/2006/table">
            <a:tbl>
              <a:tblPr firstRow="1" bandRow="1">
                <a:tableStyleId>{5940675A-B579-460E-94D1-54222C63F5DA}</a:tableStyleId>
              </a:tblPr>
              <a:tblGrid>
                <a:gridCol w="2211321">
                  <a:extLst>
                    <a:ext uri="{9D8B030D-6E8A-4147-A177-3AD203B41FA5}">
                      <a16:colId xmlns:a16="http://schemas.microsoft.com/office/drawing/2014/main" val="20000"/>
                    </a:ext>
                  </a:extLst>
                </a:gridCol>
                <a:gridCol w="2254267">
                  <a:extLst>
                    <a:ext uri="{9D8B030D-6E8A-4147-A177-3AD203B41FA5}">
                      <a16:colId xmlns:a16="http://schemas.microsoft.com/office/drawing/2014/main" val="20001"/>
                    </a:ext>
                  </a:extLst>
                </a:gridCol>
              </a:tblGrid>
              <a:tr h="253387">
                <a:tc>
                  <a:txBody>
                    <a:bodyPr/>
                    <a:lstStyle/>
                    <a:p>
                      <a:pPr algn="ctr"/>
                      <a:r>
                        <a:rPr lang="en-GB" sz="1200" b="1" dirty="0">
                          <a:latin typeface="Gill Sans"/>
                        </a:rPr>
                        <a:t>Spanish</a:t>
                      </a:r>
                    </a:p>
                  </a:txBody>
                  <a:tcPr anchor="ctr">
                    <a:solidFill>
                      <a:srgbClr val="FFCCFF"/>
                    </a:solidFill>
                  </a:tcPr>
                </a:tc>
                <a:tc>
                  <a:txBody>
                    <a:bodyPr/>
                    <a:lstStyle/>
                    <a:p>
                      <a:pPr algn="ctr"/>
                      <a:r>
                        <a:rPr lang="en-GB" sz="1200" b="1" dirty="0">
                          <a:latin typeface="Gill Sans"/>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33952">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moda; de moda</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Fashion</a:t>
                      </a:r>
                    </a:p>
                  </a:txBody>
                  <a:tcPr marL="36576" marR="36576" marT="36576" marB="36576" anchor="ctr"/>
                </a:tc>
                <a:extLst>
                  <a:ext uri="{0D108BD9-81ED-4DB2-BD59-A6C34878D82A}">
                    <a16:rowId xmlns:a16="http://schemas.microsoft.com/office/drawing/2014/main" val="10001"/>
                  </a:ext>
                </a:extLst>
              </a:tr>
              <a:tr h="362519">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novela</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Novel</a:t>
                      </a:r>
                    </a:p>
                  </a:txBody>
                  <a:tcPr marL="36576" marR="36576" marT="36576" marB="36576" anchor="ctr"/>
                </a:tc>
                <a:extLst>
                  <a:ext uri="{0D108BD9-81ED-4DB2-BD59-A6C34878D82A}">
                    <a16:rowId xmlns:a16="http://schemas.microsoft.com/office/drawing/2014/main" val="10002"/>
                  </a:ext>
                </a:extLst>
              </a:tr>
              <a:tr h="333952">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pareja</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Couple</a:t>
                      </a:r>
                    </a:p>
                  </a:txBody>
                  <a:tcPr marL="36576" marR="36576" marT="36576" marB="36576" anchor="ctr"/>
                </a:tc>
                <a:extLst>
                  <a:ext uri="{0D108BD9-81ED-4DB2-BD59-A6C34878D82A}">
                    <a16:rowId xmlns:a16="http://schemas.microsoft.com/office/drawing/2014/main" val="10003"/>
                  </a:ext>
                </a:extLst>
              </a:tr>
              <a:tr h="333361">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película </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Film</a:t>
                      </a:r>
                    </a:p>
                  </a:txBody>
                  <a:tcPr marL="36576" marR="36576" marT="36576" marB="36576" anchor="ctr"/>
                </a:tc>
                <a:extLst>
                  <a:ext uri="{0D108BD9-81ED-4DB2-BD59-A6C34878D82A}">
                    <a16:rowId xmlns:a16="http://schemas.microsoft.com/office/drawing/2014/main" val="10004"/>
                  </a:ext>
                </a:extLst>
              </a:tr>
              <a:tr h="352623">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red</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Network/internet</a:t>
                      </a:r>
                    </a:p>
                  </a:txBody>
                  <a:tcPr marL="36576" marR="36576" marT="36576" marB="36576" anchor="ctr"/>
                </a:tc>
                <a:extLst>
                  <a:ext uri="{0D108BD9-81ED-4DB2-BD59-A6C34878D82A}">
                    <a16:rowId xmlns:a16="http://schemas.microsoft.com/office/drawing/2014/main" val="3925240874"/>
                  </a:ext>
                </a:extLst>
              </a:tr>
              <a:tr h="333361">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relación</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Relationship</a:t>
                      </a:r>
                    </a:p>
                  </a:txBody>
                  <a:tcPr marL="36576" marR="36576" marT="36576" marB="36576" anchor="ctr"/>
                </a:tc>
                <a:extLst>
                  <a:ext uri="{0D108BD9-81ED-4DB2-BD59-A6C34878D82A}">
                    <a16:rowId xmlns:a16="http://schemas.microsoft.com/office/drawing/2014/main" val="3041935017"/>
                  </a:ext>
                </a:extLst>
              </a:tr>
              <a:tr h="333361">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serie </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Series</a:t>
                      </a:r>
                    </a:p>
                  </a:txBody>
                  <a:tcPr marL="36576" marR="36576" marT="36576" marB="36576" anchor="ctr"/>
                </a:tc>
                <a:extLst>
                  <a:ext uri="{0D108BD9-81ED-4DB2-BD59-A6C34878D82A}">
                    <a16:rowId xmlns:a16="http://schemas.microsoft.com/office/drawing/2014/main" val="4149408354"/>
                  </a:ext>
                </a:extLst>
              </a:tr>
              <a:tr h="333361">
                <a:tc>
                  <a:txBody>
                    <a:bodyPr/>
                    <a:lstStyle/>
                    <a:p>
                      <a:pPr marR="0" indent="0" algn="l" rtl="0">
                        <a:lnSpc>
                          <a:spcPct val="119000"/>
                        </a:lnSpc>
                        <a:spcBef>
                          <a:spcPts val="0"/>
                        </a:spcBef>
                        <a:spcAft>
                          <a:spcPts val="600"/>
                        </a:spcAft>
                      </a:pPr>
                      <a:r>
                        <a:rPr lang="es-ES" sz="1000" kern="1400" dirty="0">
                          <a:ln>
                            <a:noFill/>
                          </a:ln>
                          <a:solidFill>
                            <a:srgbClr val="000000"/>
                          </a:solidFill>
                          <a:effectLst/>
                          <a:latin typeface="Gill Sans"/>
                        </a:rPr>
                        <a:t>voz</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voice</a:t>
                      </a:r>
                    </a:p>
                  </a:txBody>
                  <a:tcPr marL="36576" marR="36576" marT="36576" marB="36576" anchor="ctr"/>
                </a:tc>
                <a:extLst>
                  <a:ext uri="{0D108BD9-81ED-4DB2-BD59-A6C34878D82A}">
                    <a16:rowId xmlns:a16="http://schemas.microsoft.com/office/drawing/2014/main" val="1235971345"/>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carácter</a:t>
                      </a:r>
                      <a:r>
                        <a:rPr lang="en-GB" sz="1000" kern="1400" dirty="0">
                          <a:ln>
                            <a:noFill/>
                          </a:ln>
                          <a:solidFill>
                            <a:srgbClr val="000000"/>
                          </a:solidFill>
                          <a:effectLst/>
                          <a:latin typeface="Gill Sans"/>
                        </a:rPr>
                        <a:t> </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Character</a:t>
                      </a:r>
                    </a:p>
                  </a:txBody>
                  <a:tcPr marL="36576" marR="36576" marT="36576" marB="36576" anchor="ctr"/>
                </a:tc>
                <a:extLst>
                  <a:ext uri="{0D108BD9-81ED-4DB2-BD59-A6C34878D82A}">
                    <a16:rowId xmlns:a16="http://schemas.microsoft.com/office/drawing/2014/main" val="3146237369"/>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comportamiento</a:t>
                      </a:r>
                      <a:endParaRPr lang="es-ES"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Behaviour</a:t>
                      </a:r>
                    </a:p>
                  </a:txBody>
                  <a:tcPr marL="36576" marR="36576" marT="36576" marB="36576" anchor="ctr"/>
                </a:tc>
                <a:extLst>
                  <a:ext uri="{0D108BD9-81ED-4DB2-BD59-A6C34878D82A}">
                    <a16:rowId xmlns:a16="http://schemas.microsoft.com/office/drawing/2014/main" val="3925375709"/>
                  </a:ext>
                </a:extLst>
              </a:tr>
              <a:tr h="333361">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dinero</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Money</a:t>
                      </a:r>
                    </a:p>
                  </a:txBody>
                  <a:tcPr marL="36576" marR="36576" marT="36576" marB="36576" anchor="ctr"/>
                </a:tc>
                <a:extLst>
                  <a:ext uri="{0D108BD9-81ED-4DB2-BD59-A6C34878D82A}">
                    <a16:rowId xmlns:a16="http://schemas.microsoft.com/office/drawing/2014/main" val="3189496644"/>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equipo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Team</a:t>
                      </a:r>
                    </a:p>
                  </a:txBody>
                  <a:tcPr marL="36576" marR="36576" marT="36576" marB="36576" anchor="ctr"/>
                </a:tc>
                <a:extLst>
                  <a:ext uri="{0D108BD9-81ED-4DB2-BD59-A6C34878D82A}">
                    <a16:rowId xmlns:a16="http://schemas.microsoft.com/office/drawing/2014/main" val="3264998185"/>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espectáculo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Show</a:t>
                      </a:r>
                    </a:p>
                  </a:txBody>
                  <a:tcPr marL="36576" marR="36576" marT="36576" marB="36576" anchor="ctr"/>
                </a:tc>
                <a:extLst>
                  <a:ext uri="{0D108BD9-81ED-4DB2-BD59-A6C34878D82A}">
                    <a16:rowId xmlns:a16="http://schemas.microsoft.com/office/drawing/2014/main" val="2139219470"/>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éxito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Success</a:t>
                      </a:r>
                    </a:p>
                  </a:txBody>
                  <a:tcPr marL="36576" marR="36576" marT="36576" marB="36576" anchor="ctr"/>
                </a:tc>
                <a:extLst>
                  <a:ext uri="{0D108BD9-81ED-4DB2-BD59-A6C34878D82A}">
                    <a16:rowId xmlns:a16="http://schemas.microsoft.com/office/drawing/2014/main" val="3212544497"/>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marido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Husband</a:t>
                      </a:r>
                    </a:p>
                  </a:txBody>
                  <a:tcPr marL="36576" marR="36576" marT="36576" marB="36576" anchor="ctr"/>
                </a:tc>
                <a:extLst>
                  <a:ext uri="{0D108BD9-81ED-4DB2-BD59-A6C34878D82A}">
                    <a16:rowId xmlns:a16="http://schemas.microsoft.com/office/drawing/2014/main" val="1202810902"/>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matrimonio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Marriage</a:t>
                      </a:r>
                    </a:p>
                  </a:txBody>
                  <a:tcPr marL="36576" marR="36576" marT="36576" marB="36576" anchor="ctr"/>
                </a:tc>
                <a:extLst>
                  <a:ext uri="{0D108BD9-81ED-4DB2-BD59-A6C34878D82A}">
                    <a16:rowId xmlns:a16="http://schemas.microsoft.com/office/drawing/2014/main" val="1773897719"/>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mundo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World</a:t>
                      </a:r>
                    </a:p>
                  </a:txBody>
                  <a:tcPr marL="36576" marR="36576" marT="36576" marB="36576" anchor="ctr"/>
                </a:tc>
                <a:extLst>
                  <a:ext uri="{0D108BD9-81ED-4DB2-BD59-A6C34878D82A}">
                    <a16:rowId xmlns:a16="http://schemas.microsoft.com/office/drawing/2014/main" val="3487442006"/>
                  </a:ext>
                </a:extLst>
              </a:tr>
              <a:tr h="333361">
                <a:tc>
                  <a:txBody>
                    <a:bodyPr/>
                    <a:lstStyle/>
                    <a:p>
                      <a:pPr marR="0" indent="0" algn="l" rtl="0">
                        <a:lnSpc>
                          <a:spcPct val="119000"/>
                        </a:lnSpc>
                        <a:spcBef>
                          <a:spcPts val="0"/>
                        </a:spcBef>
                        <a:spcAft>
                          <a:spcPts val="600"/>
                        </a:spcAft>
                      </a:pPr>
                      <a:r>
                        <a:rPr lang="en-GB" sz="1000" kern="1400" dirty="0" err="1">
                          <a:ln>
                            <a:noFill/>
                          </a:ln>
                          <a:solidFill>
                            <a:srgbClr val="000000"/>
                          </a:solidFill>
                          <a:effectLst/>
                          <a:latin typeface="Gill Sans"/>
                        </a:rPr>
                        <a:t>miembro</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Member</a:t>
                      </a:r>
                    </a:p>
                  </a:txBody>
                  <a:tcPr marL="36576" marR="36576" marT="36576" marB="36576" anchor="ctr"/>
                </a:tc>
                <a:extLst>
                  <a:ext uri="{0D108BD9-81ED-4DB2-BD59-A6C34878D82A}">
                    <a16:rowId xmlns:a16="http://schemas.microsoft.com/office/drawing/2014/main" val="928436084"/>
                  </a:ext>
                </a:extLst>
              </a:tr>
              <a:tr h="333361">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Novio/a</a:t>
                      </a:r>
                    </a:p>
                  </a:txBody>
                  <a:tcPr marL="36576" marR="36576" marT="36576" marB="36576" anchor="ctr"/>
                </a:tc>
                <a:tc>
                  <a:txBody>
                    <a:bodyPr/>
                    <a:lstStyle/>
                    <a:p>
                      <a:pPr marR="0" indent="0" algn="l" rtl="0">
                        <a:lnSpc>
                          <a:spcPct val="119000"/>
                        </a:lnSpc>
                        <a:spcBef>
                          <a:spcPts val="0"/>
                        </a:spcBef>
                        <a:spcAft>
                          <a:spcPts val="600"/>
                        </a:spcAft>
                      </a:pPr>
                      <a:r>
                        <a:rPr lang="en-GB" sz="1000" kern="1400" dirty="0">
                          <a:ln>
                            <a:noFill/>
                          </a:ln>
                          <a:solidFill>
                            <a:srgbClr val="000000"/>
                          </a:solidFill>
                          <a:effectLst/>
                          <a:latin typeface="Gill Sans"/>
                        </a:rPr>
                        <a:t>Boy/girlfriend</a:t>
                      </a:r>
                    </a:p>
                  </a:txBody>
                  <a:tcPr marL="36576" marR="36576" marT="36576" marB="36576" anchor="ctr"/>
                </a:tc>
                <a:extLst>
                  <a:ext uri="{0D108BD9-81ED-4DB2-BD59-A6C34878D82A}">
                    <a16:rowId xmlns:a16="http://schemas.microsoft.com/office/drawing/2014/main" val="2580334084"/>
                  </a:ext>
                </a:extLst>
              </a:tr>
            </a:tbl>
          </a:graphicData>
        </a:graphic>
      </p:graphicFrame>
    </p:spTree>
    <p:extLst>
      <p:ext uri="{BB962C8B-B14F-4D97-AF65-F5344CB8AC3E}">
        <p14:creationId xmlns:p14="http://schemas.microsoft.com/office/powerpoint/2010/main" val="344854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7" name="Content Placeholder 3"/>
          <p:cNvGraphicFramePr>
            <a:graphicFrameLocks/>
          </p:cNvGraphicFramePr>
          <p:nvPr>
            <p:extLst>
              <p:ext uri="{D42A27DB-BD31-4B8C-83A1-F6EECF244321}">
                <p14:modId xmlns:p14="http://schemas.microsoft.com/office/powerpoint/2010/main" val="2378634719"/>
              </p:ext>
            </p:extLst>
          </p:nvPr>
        </p:nvGraphicFramePr>
        <p:xfrm>
          <a:off x="6074630" y="365437"/>
          <a:ext cx="5935579" cy="5958626"/>
        </p:xfrm>
        <a:graphic>
          <a:graphicData uri="http://schemas.openxmlformats.org/drawingml/2006/table">
            <a:tbl>
              <a:tblPr firstRow="1" bandRow="1">
                <a:tableStyleId>{5940675A-B579-460E-94D1-54222C63F5DA}</a:tableStyleId>
              </a:tblPr>
              <a:tblGrid>
                <a:gridCol w="1380412">
                  <a:extLst>
                    <a:ext uri="{9D8B030D-6E8A-4147-A177-3AD203B41FA5}">
                      <a16:colId xmlns:a16="http://schemas.microsoft.com/office/drawing/2014/main" val="20000"/>
                    </a:ext>
                  </a:extLst>
                </a:gridCol>
                <a:gridCol w="455516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Inherit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gain possessions after someone has died.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Treason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attempt to kill or overthrow the Monarch or betray the country; punishable by death.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Royal Court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nobles, advisors and others who surrounded the Monarch.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Nobility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most respected members of society; they were given special rights and privileges and owned most of the land.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Secretary of State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leader of the Privy Council; a very powerful position.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Militia</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non-professional army raised to defeat a rebellion or fight a war.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Privy Council</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Monarch’s private councillors.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Gentry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social class ranked below the nobility; they might be local JPs or hold similar office.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Patronage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Land, titles or power given to ensure an individual’s support.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Mass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Catholic church service.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4706061"/>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Monopoly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exclusive right to trade in a particular product.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92874673"/>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Ruff</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item of clothing worn around the neck.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76318874"/>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Succeed</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take over the throne.</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72794632"/>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Exile</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Being sent to live in another country that is not your own.</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56321896"/>
                  </a:ext>
                </a:extLst>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134600403"/>
              </p:ext>
            </p:extLst>
          </p:nvPr>
        </p:nvGraphicFramePr>
        <p:xfrm>
          <a:off x="338667" y="764892"/>
          <a:ext cx="5562599" cy="5579474"/>
        </p:xfrm>
        <a:graphic>
          <a:graphicData uri="http://schemas.openxmlformats.org/drawingml/2006/table">
            <a:tbl>
              <a:tblPr firstRow="1" bandRow="1">
                <a:tableStyleId>{5940675A-B579-460E-94D1-54222C63F5DA}</a:tableStyleId>
              </a:tblPr>
              <a:tblGrid>
                <a:gridCol w="1664226">
                  <a:extLst>
                    <a:ext uri="{9D8B030D-6E8A-4147-A177-3AD203B41FA5}">
                      <a16:colId xmlns:a16="http://schemas.microsoft.com/office/drawing/2014/main" val="20000"/>
                    </a:ext>
                  </a:extLst>
                </a:gridCol>
                <a:gridCol w="3898373">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Individuals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Elizabeth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Last Tudor Queen of England 1558-1603. Protestant.</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Henry VIII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father. He changed the religion of the country from Catholic to Protestant during the English Reformation in 1533.</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3327587"/>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Anne Boleyn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mother and Henry’s second wife. She was beheaded by Henry.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2715404"/>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Mary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Catholic sister. She was the ruler before Elizabeth and had been unpopular.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242691"/>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Sir William Cecil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Secretary of State and person in government closest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3153197"/>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Robert Dudley, Earl of Leicester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One of Elizabeth’s favorites at Court. Possible suitor.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Thomas Howard Duke of Norfolk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England’s most senior protestant nobleman. Close links to northern Catholic families. Disliked Cecil and Dudley.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4000">
                <a:tc>
                  <a:txBody>
                    <a:bodyPr/>
                    <a:lstStyle/>
                    <a:p>
                      <a:pPr algn="l"/>
                      <a:r>
                        <a:rPr lang="en-US" sz="1200" b="0" dirty="0">
                          <a:latin typeface="Gill Sans MT" panose="020B0502020104020203" pitchFamily="34" charset="0"/>
                        </a:rPr>
                        <a:t>Robert Devereux, Earl of Essex</a:t>
                      </a:r>
                    </a:p>
                  </a:txBody>
                  <a:tcPr anchor="ctr"/>
                </a:tc>
                <a:tc>
                  <a:txBody>
                    <a:bodyPr/>
                    <a:lstStyle/>
                    <a:p>
                      <a:pPr algn="l">
                        <a:lnSpc>
                          <a:spcPct val="107000"/>
                        </a:lnSpc>
                        <a:spcAft>
                          <a:spcPts val="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Courtier and royal favourite in the court of Elizabeth I. Led rebellion</a:t>
                      </a:r>
                      <a:r>
                        <a:rPr lang="en-GB" sz="1200" b="0" u="none" baseline="0" dirty="0">
                          <a:effectLst/>
                          <a:latin typeface="Gill Sans MT" panose="020B0502020104020203" pitchFamily="34" charset="0"/>
                          <a:ea typeface="Calibri" panose="020F0502020204030204" pitchFamily="34" charset="0"/>
                          <a:cs typeface="Times New Roman" panose="02020603050405020304" pitchFamily="18" charset="0"/>
                        </a:rPr>
                        <a:t> against Elizabeth in 1601 and was executed.</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24253"/>
                  </a:ext>
                </a:extLst>
              </a:tr>
              <a:tr h="504000">
                <a:tc>
                  <a:txBody>
                    <a:bodyPr/>
                    <a:lstStyle/>
                    <a:p>
                      <a:pPr algn="l"/>
                      <a:r>
                        <a:rPr lang="en-US" sz="1200" b="0" u="none" dirty="0">
                          <a:effectLst/>
                          <a:latin typeface="Gill Sans MT" panose="020B0502020104020203" pitchFamily="34" charset="0"/>
                        </a:rPr>
                        <a:t>Phillip II of Spain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King of Spain. Was married to Queen Mary I until her death. He proposed marriage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02424">
                <a:tc>
                  <a:txBody>
                    <a:bodyPr/>
                    <a:lstStyle/>
                    <a:p>
                      <a:pPr algn="l"/>
                      <a:r>
                        <a:rPr lang="en-US" sz="1200" b="0" u="none" dirty="0">
                          <a:effectLst/>
                          <a:latin typeface="Gill Sans MT" panose="020B0502020104020203" pitchFamily="34" charset="0"/>
                        </a:rPr>
                        <a:t>Mary, Queen of Scots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u="none" dirty="0">
                          <a:effectLst/>
                          <a:latin typeface="Gill Sans MT" panose="020B0502020104020203" pitchFamily="34" charset="0"/>
                        </a:rPr>
                        <a:t>Elizabeth’s second cousin. Catholic with a strong claim to the English throne.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5023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6351</Words>
  <Application>Microsoft Office PowerPoint</Application>
  <PresentationFormat>Widescreen</PresentationFormat>
  <Paragraphs>1032</Paragraphs>
  <Slides>37</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9" baseType="lpstr">
      <vt:lpstr>Aptos</vt:lpstr>
      <vt:lpstr>Aptos Display</vt:lpstr>
      <vt:lpstr>Arial</vt:lpstr>
      <vt:lpstr>Calibri</vt:lpstr>
      <vt:lpstr>Calibri Light</vt:lpstr>
      <vt:lpstr>Cambria Math</vt:lpstr>
      <vt:lpstr>Gill Sans</vt:lpstr>
      <vt:lpstr>Gill Sans MT</vt:lpstr>
      <vt:lpstr>Symbol</vt:lpstr>
      <vt:lpstr>Office Theme</vt:lpstr>
      <vt:lpstr>1_Office Theme</vt:lpstr>
      <vt:lpstr>Document</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66</cp:revision>
  <cp:lastPrinted>2026-03-11T15:11:53Z</cp:lastPrinted>
  <dcterms:created xsi:type="dcterms:W3CDTF">2024-02-08T13:55:10Z</dcterms:created>
  <dcterms:modified xsi:type="dcterms:W3CDTF">2026-03-11T15:18:29Z</dcterms:modified>
</cp:coreProperties>
</file>